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9" r:id="rId3"/>
    <p:sldId id="261" r:id="rId4"/>
    <p:sldId id="267" r:id="rId5"/>
    <p:sldId id="269" r:id="rId6"/>
    <p:sldId id="268" r:id="rId7"/>
    <p:sldId id="262" r:id="rId8"/>
    <p:sldId id="266" r:id="rId9"/>
    <p:sldId id="263" r:id="rId10"/>
    <p:sldId id="271" r:id="rId11"/>
    <p:sldId id="264" r:id="rId12"/>
    <p:sldId id="270" r:id="rId13"/>
    <p:sldId id="265" r:id="rId14"/>
    <p:sldId id="258" r:id="rId15"/>
    <p:sldId id="27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922E39-D210-41F7-AC20-DFD174C29463}" v="36" dt="2026-02-24T16:29:07.2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4660"/>
  </p:normalViewPr>
  <p:slideViewPr>
    <p:cSldViewPr snapToGrid="0">
      <p:cViewPr varScale="1">
        <p:scale>
          <a:sx n="78" d="100"/>
          <a:sy n="78" d="100"/>
        </p:scale>
        <p:origin x="41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nia Ullah (2314490)" userId="00fc28fd-297e-474a-9054-823a7c096032" providerId="ADAL" clId="{9FE6C897-8CC4-44B3-8378-57E3E59DE056}"/>
    <pc:docChg chg="modSld">
      <pc:chgData name="Sania Ullah (2314490)" userId="00fc28fd-297e-474a-9054-823a7c096032" providerId="ADAL" clId="{9FE6C897-8CC4-44B3-8378-57E3E59DE056}" dt="2026-02-24T16:29:07.236" v="308"/>
      <pc:docMkLst>
        <pc:docMk/>
      </pc:docMkLst>
      <pc:sldChg chg="addSp delSp modSp mod modTransition modAnim">
        <pc:chgData name="Sania Ullah (2314490)" userId="00fc28fd-297e-474a-9054-823a7c096032" providerId="ADAL" clId="{9FE6C897-8CC4-44B3-8378-57E3E59DE056}" dt="2026-02-24T15:35:01.881" v="278"/>
        <pc:sldMkLst>
          <pc:docMk/>
          <pc:sldMk cId="1730922663" sldId="257"/>
        </pc:sldMkLst>
        <pc:spChg chg="mod">
          <ac:chgData name="Sania Ullah (2314490)" userId="00fc28fd-297e-474a-9054-823a7c096032" providerId="ADAL" clId="{9FE6C897-8CC4-44B3-8378-57E3E59DE056}" dt="2026-02-20T20:47:12.028" v="259" actId="14100"/>
          <ac:spMkLst>
            <pc:docMk/>
            <pc:sldMk cId="1730922663" sldId="257"/>
            <ac:spMk id="2" creationId="{42900D2A-777B-4BF2-B895-E049A69C196A}"/>
          </ac:spMkLst>
        </pc:spChg>
        <pc:spChg chg="mod">
          <ac:chgData name="Sania Ullah (2314490)" userId="00fc28fd-297e-474a-9054-823a7c096032" providerId="ADAL" clId="{9FE6C897-8CC4-44B3-8378-57E3E59DE056}" dt="2026-02-20T20:47:02.967" v="257" actId="14100"/>
          <ac:spMkLst>
            <pc:docMk/>
            <pc:sldMk cId="1730922663" sldId="257"/>
            <ac:spMk id="3" creationId="{9BDC2A96-A7F3-44D5-807D-EBEAB97DBDCE}"/>
          </ac:spMkLst>
        </pc:spChg>
        <pc:picChg chg="add del mod">
          <ac:chgData name="Sania Ullah (2314490)" userId="00fc28fd-297e-474a-9054-823a7c096032" providerId="ADAL" clId="{9FE6C897-8CC4-44B3-8378-57E3E59DE056}" dt="2026-02-24T15:27:19.261" v="262"/>
          <ac:picMkLst>
            <pc:docMk/>
            <pc:sldMk cId="1730922663" sldId="257"/>
            <ac:picMk id="7" creationId="{AC6B10D7-087B-5DFB-CBA7-087EAD30AF06}"/>
          </ac:picMkLst>
        </pc:picChg>
        <pc:picChg chg="add del mod ord">
          <ac:chgData name="Sania Ullah (2314490)" userId="00fc28fd-297e-474a-9054-823a7c096032" providerId="ADAL" clId="{9FE6C897-8CC4-44B3-8378-57E3E59DE056}" dt="2026-02-24T15:27:32.262" v="263"/>
          <ac:picMkLst>
            <pc:docMk/>
            <pc:sldMk cId="1730922663" sldId="257"/>
            <ac:picMk id="11" creationId="{0307AD99-0FF9-B66A-F294-8038EB880668}"/>
          </ac:picMkLst>
        </pc:picChg>
        <pc:picChg chg="add del mod">
          <ac:chgData name="Sania Ullah (2314490)" userId="00fc28fd-297e-474a-9054-823a7c096032" providerId="ADAL" clId="{9FE6C897-8CC4-44B3-8378-57E3E59DE056}" dt="2026-02-24T15:30:00.114" v="265"/>
          <ac:picMkLst>
            <pc:docMk/>
            <pc:sldMk cId="1730922663" sldId="257"/>
            <ac:picMk id="12" creationId="{9DB917AD-62F5-C556-9EAD-D99FDCA3AFB9}"/>
          </ac:picMkLst>
        </pc:picChg>
        <pc:picChg chg="add del mod ord">
          <ac:chgData name="Sania Ullah (2314490)" userId="00fc28fd-297e-474a-9054-823a7c096032" providerId="ADAL" clId="{9FE6C897-8CC4-44B3-8378-57E3E59DE056}" dt="2026-02-24T15:30:19.212" v="266"/>
          <ac:picMkLst>
            <pc:docMk/>
            <pc:sldMk cId="1730922663" sldId="257"/>
            <ac:picMk id="19" creationId="{47454C81-A787-1BC1-7A03-626EAC1C11BF}"/>
          </ac:picMkLst>
        </pc:picChg>
        <pc:picChg chg="add del mod">
          <ac:chgData name="Sania Ullah (2314490)" userId="00fc28fd-297e-474a-9054-823a7c096032" providerId="ADAL" clId="{9FE6C897-8CC4-44B3-8378-57E3E59DE056}" dt="2026-02-24T15:30:45.839" v="268"/>
          <ac:picMkLst>
            <pc:docMk/>
            <pc:sldMk cId="1730922663" sldId="257"/>
            <ac:picMk id="20" creationId="{7C7F48F7-A3CF-1C63-F8F5-867A8D450128}"/>
          </ac:picMkLst>
        </pc:picChg>
        <pc:picChg chg="add del mod ord">
          <ac:chgData name="Sania Ullah (2314490)" userId="00fc28fd-297e-474a-9054-823a7c096032" providerId="ADAL" clId="{9FE6C897-8CC4-44B3-8378-57E3E59DE056}" dt="2026-02-24T15:31:04.286" v="269"/>
          <ac:picMkLst>
            <pc:docMk/>
            <pc:sldMk cId="1730922663" sldId="257"/>
            <ac:picMk id="25" creationId="{A4870C62-5F2C-91A7-3B62-56950F07D378}"/>
          </ac:picMkLst>
        </pc:picChg>
        <pc:picChg chg="add del mod">
          <ac:chgData name="Sania Ullah (2314490)" userId="00fc28fd-297e-474a-9054-823a7c096032" providerId="ADAL" clId="{9FE6C897-8CC4-44B3-8378-57E3E59DE056}" dt="2026-02-24T15:32:44.451" v="271"/>
          <ac:picMkLst>
            <pc:docMk/>
            <pc:sldMk cId="1730922663" sldId="257"/>
            <ac:picMk id="26" creationId="{D80A4560-D61C-D95F-7354-D7EE796DF1A0}"/>
          </ac:picMkLst>
        </pc:picChg>
        <pc:picChg chg="add del mod ord">
          <ac:chgData name="Sania Ullah (2314490)" userId="00fc28fd-297e-474a-9054-823a7c096032" providerId="ADAL" clId="{9FE6C897-8CC4-44B3-8378-57E3E59DE056}" dt="2026-02-24T15:32:53.021" v="272"/>
          <ac:picMkLst>
            <pc:docMk/>
            <pc:sldMk cId="1730922663" sldId="257"/>
            <ac:picMk id="30" creationId="{9EAB8110-81C1-FD27-6E82-E9965F1CCBF7}"/>
          </ac:picMkLst>
        </pc:picChg>
        <pc:picChg chg="add del mod">
          <ac:chgData name="Sania Ullah (2314490)" userId="00fc28fd-297e-474a-9054-823a7c096032" providerId="ADAL" clId="{9FE6C897-8CC4-44B3-8378-57E3E59DE056}" dt="2026-02-24T15:32:56.530" v="274"/>
          <ac:picMkLst>
            <pc:docMk/>
            <pc:sldMk cId="1730922663" sldId="257"/>
            <ac:picMk id="31" creationId="{9951C983-73E8-48F7-A870-69A278CECE70}"/>
          </ac:picMkLst>
        </pc:picChg>
        <pc:picChg chg="add del mod ord">
          <ac:chgData name="Sania Ullah (2314490)" userId="00fc28fd-297e-474a-9054-823a7c096032" providerId="ADAL" clId="{9FE6C897-8CC4-44B3-8378-57E3E59DE056}" dt="2026-02-24T15:33:58.102" v="275"/>
          <ac:picMkLst>
            <pc:docMk/>
            <pc:sldMk cId="1730922663" sldId="257"/>
            <ac:picMk id="34" creationId="{B6D10AEC-1545-3530-96E5-A6E637817DC8}"/>
          </ac:picMkLst>
        </pc:picChg>
        <pc:picChg chg="add del mod">
          <ac:chgData name="Sania Ullah (2314490)" userId="00fc28fd-297e-474a-9054-823a7c096032" providerId="ADAL" clId="{9FE6C897-8CC4-44B3-8378-57E3E59DE056}" dt="2026-02-24T15:34:03.608" v="277"/>
          <ac:picMkLst>
            <pc:docMk/>
            <pc:sldMk cId="1730922663" sldId="257"/>
            <ac:picMk id="35" creationId="{58004C0F-0C4D-F4DF-D065-B0AE9BE7CDC0}"/>
          </ac:picMkLst>
        </pc:picChg>
        <pc:picChg chg="add del mod ord">
          <ac:chgData name="Sania Ullah (2314490)" userId="00fc28fd-297e-474a-9054-823a7c096032" providerId="ADAL" clId="{9FE6C897-8CC4-44B3-8378-57E3E59DE056}" dt="2026-02-24T15:35:01.881" v="278"/>
          <ac:picMkLst>
            <pc:docMk/>
            <pc:sldMk cId="1730922663" sldId="257"/>
            <ac:picMk id="38" creationId="{DC4243BA-0592-1D69-3512-C790CBB8E7B6}"/>
          </ac:picMkLst>
        </pc:picChg>
        <pc:picChg chg="add mod">
          <ac:chgData name="Sania Ullah (2314490)" userId="00fc28fd-297e-474a-9054-823a7c096032" providerId="ADAL" clId="{9FE6C897-8CC4-44B3-8378-57E3E59DE056}" dt="2026-02-24T15:35:01.881" v="278"/>
          <ac:picMkLst>
            <pc:docMk/>
            <pc:sldMk cId="1730922663" sldId="257"/>
            <ac:picMk id="39" creationId="{FCC75FAC-ED6A-D216-BAC2-08FC05796115}"/>
          </ac:picMkLst>
        </pc:picChg>
      </pc:sldChg>
      <pc:sldChg chg="addSp delSp modSp mod modTransition modAnim">
        <pc:chgData name="Sania Ullah (2314490)" userId="00fc28fd-297e-474a-9054-823a7c096032" providerId="ADAL" clId="{9FE6C897-8CC4-44B3-8378-57E3E59DE056}" dt="2026-02-24T16:28:54.340" v="307"/>
        <pc:sldMkLst>
          <pc:docMk/>
          <pc:sldMk cId="3712150252" sldId="258"/>
        </pc:sldMkLst>
        <pc:picChg chg="add del mod">
          <ac:chgData name="Sania Ullah (2314490)" userId="00fc28fd-297e-474a-9054-823a7c096032" providerId="ADAL" clId="{9FE6C897-8CC4-44B3-8378-57E3E59DE056}" dt="2026-02-24T16:23:05.151" v="300"/>
          <ac:picMkLst>
            <pc:docMk/>
            <pc:sldMk cId="3712150252" sldId="258"/>
            <ac:picMk id="5" creationId="{0D508D6C-8408-1CEF-3FF1-248088C9F5D7}"/>
          </ac:picMkLst>
        </pc:picChg>
        <pc:picChg chg="add del mod ord">
          <ac:chgData name="Sania Ullah (2314490)" userId="00fc28fd-297e-474a-9054-823a7c096032" providerId="ADAL" clId="{9FE6C897-8CC4-44B3-8378-57E3E59DE056}" dt="2026-02-24T16:23:55.749" v="301"/>
          <ac:picMkLst>
            <pc:docMk/>
            <pc:sldMk cId="3712150252" sldId="258"/>
            <ac:picMk id="17" creationId="{5F269972-3009-AB8C-9302-B0F1670D2BC6}"/>
          </ac:picMkLst>
        </pc:picChg>
        <pc:picChg chg="add del mod">
          <ac:chgData name="Sania Ullah (2314490)" userId="00fc28fd-297e-474a-9054-823a7c096032" providerId="ADAL" clId="{9FE6C897-8CC4-44B3-8378-57E3E59DE056}" dt="2026-02-24T16:23:59.737" v="303"/>
          <ac:picMkLst>
            <pc:docMk/>
            <pc:sldMk cId="3712150252" sldId="258"/>
            <ac:picMk id="18" creationId="{0051E7FA-BB51-2A53-C3C2-F7FB156EF76F}"/>
          </ac:picMkLst>
        </pc:picChg>
        <pc:picChg chg="add del mod ord">
          <ac:chgData name="Sania Ullah (2314490)" userId="00fc28fd-297e-474a-9054-823a7c096032" providerId="ADAL" clId="{9FE6C897-8CC4-44B3-8378-57E3E59DE056}" dt="2026-02-24T16:25:17.162" v="304"/>
          <ac:picMkLst>
            <pc:docMk/>
            <pc:sldMk cId="3712150252" sldId="258"/>
            <ac:picMk id="21" creationId="{0797C35B-F323-2A64-2145-9BA25B960F06}"/>
          </ac:picMkLst>
        </pc:picChg>
        <pc:picChg chg="add del mod">
          <ac:chgData name="Sania Ullah (2314490)" userId="00fc28fd-297e-474a-9054-823a7c096032" providerId="ADAL" clId="{9FE6C897-8CC4-44B3-8378-57E3E59DE056}" dt="2026-02-24T16:27:33.778" v="306"/>
          <ac:picMkLst>
            <pc:docMk/>
            <pc:sldMk cId="3712150252" sldId="258"/>
            <ac:picMk id="22" creationId="{7BE545E6-6216-0600-25BC-56A657A621AB}"/>
          </ac:picMkLst>
        </pc:picChg>
        <pc:picChg chg="add del mod ord">
          <ac:chgData name="Sania Ullah (2314490)" userId="00fc28fd-297e-474a-9054-823a7c096032" providerId="ADAL" clId="{9FE6C897-8CC4-44B3-8378-57E3E59DE056}" dt="2026-02-24T16:28:54.340" v="307"/>
          <ac:picMkLst>
            <pc:docMk/>
            <pc:sldMk cId="3712150252" sldId="258"/>
            <ac:picMk id="27" creationId="{6A46E220-9763-4D2F-8C87-F43D7269A8F7}"/>
          </ac:picMkLst>
        </pc:picChg>
        <pc:picChg chg="add mod">
          <ac:chgData name="Sania Ullah (2314490)" userId="00fc28fd-297e-474a-9054-823a7c096032" providerId="ADAL" clId="{9FE6C897-8CC4-44B3-8378-57E3E59DE056}" dt="2026-02-24T16:28:54.340" v="307"/>
          <ac:picMkLst>
            <pc:docMk/>
            <pc:sldMk cId="3712150252" sldId="258"/>
            <ac:picMk id="28" creationId="{210D383B-84F1-A253-629C-BE211AEBBAF2}"/>
          </ac:picMkLst>
        </pc:picChg>
      </pc:sldChg>
      <pc:sldChg chg="addSp delSp modSp mod modTransition modAnim">
        <pc:chgData name="Sania Ullah (2314490)" userId="00fc28fd-297e-474a-9054-823a7c096032" providerId="ADAL" clId="{9FE6C897-8CC4-44B3-8378-57E3E59DE056}" dt="2026-02-24T15:51:57.841" v="282"/>
        <pc:sldMkLst>
          <pc:docMk/>
          <pc:sldMk cId="1261564859" sldId="259"/>
        </pc:sldMkLst>
        <pc:picChg chg="add del mod">
          <ac:chgData name="Sania Ullah (2314490)" userId="00fc28fd-297e-474a-9054-823a7c096032" providerId="ADAL" clId="{9FE6C897-8CC4-44B3-8378-57E3E59DE056}" dt="2026-02-24T15:50:12.924" v="281"/>
          <ac:picMkLst>
            <pc:docMk/>
            <pc:sldMk cId="1261564859" sldId="259"/>
            <ac:picMk id="24" creationId="{EB4173FF-C8B1-6456-252A-79BAB7003ABB}"/>
          </ac:picMkLst>
        </pc:picChg>
        <pc:picChg chg="add del mod ord">
          <ac:chgData name="Sania Ullah (2314490)" userId="00fc28fd-297e-474a-9054-823a7c096032" providerId="ADAL" clId="{9FE6C897-8CC4-44B3-8378-57E3E59DE056}" dt="2026-02-24T15:51:57.841" v="282"/>
          <ac:picMkLst>
            <pc:docMk/>
            <pc:sldMk cId="1261564859" sldId="259"/>
            <ac:picMk id="29" creationId="{F924508C-045F-44E3-0DAF-7CB4D0164D07}"/>
          </ac:picMkLst>
        </pc:picChg>
        <pc:picChg chg="add mod">
          <ac:chgData name="Sania Ullah (2314490)" userId="00fc28fd-297e-474a-9054-823a7c096032" providerId="ADAL" clId="{9FE6C897-8CC4-44B3-8378-57E3E59DE056}" dt="2026-02-24T15:51:57.841" v="282"/>
          <ac:picMkLst>
            <pc:docMk/>
            <pc:sldMk cId="1261564859" sldId="259"/>
            <ac:picMk id="30" creationId="{A6FF1820-638D-47FB-853F-C625614B3F19}"/>
          </ac:picMkLst>
        </pc:picChg>
      </pc:sldChg>
      <pc:sldChg chg="addSp modSp">
        <pc:chgData name="Sania Ullah (2314490)" userId="00fc28fd-297e-474a-9054-823a7c096032" providerId="ADAL" clId="{9FE6C897-8CC4-44B3-8378-57E3E59DE056}" dt="2026-02-24T15:57:16.045" v="283"/>
        <pc:sldMkLst>
          <pc:docMk/>
          <pc:sldMk cId="955545984" sldId="261"/>
        </pc:sldMkLst>
        <pc:picChg chg="add mod">
          <ac:chgData name="Sania Ullah (2314490)" userId="00fc28fd-297e-474a-9054-823a7c096032" providerId="ADAL" clId="{9FE6C897-8CC4-44B3-8378-57E3E59DE056}" dt="2026-02-24T15:57:16.045" v="283"/>
          <ac:picMkLst>
            <pc:docMk/>
            <pc:sldMk cId="955545984" sldId="261"/>
            <ac:picMk id="13" creationId="{4380CC9A-D2A0-4655-E964-EDFBFDDE3E8E}"/>
          </ac:picMkLst>
        </pc:picChg>
      </pc:sldChg>
      <pc:sldChg chg="addSp modSp">
        <pc:chgData name="Sania Ullah (2314490)" userId="00fc28fd-297e-474a-9054-823a7c096032" providerId="ADAL" clId="{9FE6C897-8CC4-44B3-8378-57E3E59DE056}" dt="2026-02-24T16:04:35.128" v="285"/>
        <pc:sldMkLst>
          <pc:docMk/>
          <pc:sldMk cId="3308137269" sldId="262"/>
        </pc:sldMkLst>
        <pc:picChg chg="add mod">
          <ac:chgData name="Sania Ullah (2314490)" userId="00fc28fd-297e-474a-9054-823a7c096032" providerId="ADAL" clId="{9FE6C897-8CC4-44B3-8378-57E3E59DE056}" dt="2026-02-24T16:04:35.128" v="285"/>
          <ac:picMkLst>
            <pc:docMk/>
            <pc:sldMk cId="3308137269" sldId="262"/>
            <ac:picMk id="10" creationId="{BD24B994-5B8E-4BE1-420B-1AF34AC3B55B}"/>
          </ac:picMkLst>
        </pc:picChg>
      </pc:sldChg>
      <pc:sldChg chg="addSp modSp">
        <pc:chgData name="Sania Ullah (2314490)" userId="00fc28fd-297e-474a-9054-823a7c096032" providerId="ADAL" clId="{9FE6C897-8CC4-44B3-8378-57E3E59DE056}" dt="2026-02-24T16:11:20.359" v="287"/>
        <pc:sldMkLst>
          <pc:docMk/>
          <pc:sldMk cId="512768937" sldId="263"/>
        </pc:sldMkLst>
        <pc:picChg chg="add mod">
          <ac:chgData name="Sania Ullah (2314490)" userId="00fc28fd-297e-474a-9054-823a7c096032" providerId="ADAL" clId="{9FE6C897-8CC4-44B3-8378-57E3E59DE056}" dt="2026-02-24T16:11:20.359" v="287"/>
          <ac:picMkLst>
            <pc:docMk/>
            <pc:sldMk cId="512768937" sldId="263"/>
            <ac:picMk id="10" creationId="{2447FA20-D947-E2E7-6420-EA2E7079C937}"/>
          </ac:picMkLst>
        </pc:picChg>
      </pc:sldChg>
      <pc:sldChg chg="addSp delSp modSp mod modTransition modAnim">
        <pc:chgData name="Sania Ullah (2314490)" userId="00fc28fd-297e-474a-9054-823a7c096032" providerId="ADAL" clId="{9FE6C897-8CC4-44B3-8378-57E3E59DE056}" dt="2026-02-24T16:16:07.201" v="292"/>
        <pc:sldMkLst>
          <pc:docMk/>
          <pc:sldMk cId="534871842" sldId="264"/>
        </pc:sldMkLst>
        <pc:picChg chg="add del mod">
          <ac:chgData name="Sania Ullah (2314490)" userId="00fc28fd-297e-474a-9054-823a7c096032" providerId="ADAL" clId="{9FE6C897-8CC4-44B3-8378-57E3E59DE056}" dt="2026-02-24T16:15:31.134" v="291"/>
          <ac:picMkLst>
            <pc:docMk/>
            <pc:sldMk cId="534871842" sldId="264"/>
            <ac:picMk id="8" creationId="{35FE8B30-8EA1-103B-BE6B-2EE8F8894642}"/>
          </ac:picMkLst>
        </pc:picChg>
        <pc:picChg chg="add del mod ord">
          <ac:chgData name="Sania Ullah (2314490)" userId="00fc28fd-297e-474a-9054-823a7c096032" providerId="ADAL" clId="{9FE6C897-8CC4-44B3-8378-57E3E59DE056}" dt="2026-02-24T16:16:07.201" v="292"/>
          <ac:picMkLst>
            <pc:docMk/>
            <pc:sldMk cId="534871842" sldId="264"/>
            <ac:picMk id="12" creationId="{CC182E7B-2208-B599-E45A-B2933FA0685F}"/>
          </ac:picMkLst>
        </pc:picChg>
        <pc:picChg chg="add mod">
          <ac:chgData name="Sania Ullah (2314490)" userId="00fc28fd-297e-474a-9054-823a7c096032" providerId="ADAL" clId="{9FE6C897-8CC4-44B3-8378-57E3E59DE056}" dt="2026-02-24T16:16:07.201" v="292"/>
          <ac:picMkLst>
            <pc:docMk/>
            <pc:sldMk cId="534871842" sldId="264"/>
            <ac:picMk id="13" creationId="{A81994BB-7517-F695-3B86-6F7596EE0F6B}"/>
          </ac:picMkLst>
        </pc:picChg>
      </pc:sldChg>
      <pc:sldChg chg="addSp delSp modSp mod modTransition modAnim">
        <pc:chgData name="Sania Ullah (2314490)" userId="00fc28fd-297e-474a-9054-823a7c096032" providerId="ADAL" clId="{9FE6C897-8CC4-44B3-8378-57E3E59DE056}" dt="2026-02-24T16:22:24.642" v="298"/>
        <pc:sldMkLst>
          <pc:docMk/>
          <pc:sldMk cId="1675315106" sldId="265"/>
        </pc:sldMkLst>
        <pc:picChg chg="add del mod">
          <ac:chgData name="Sania Ullah (2314490)" userId="00fc28fd-297e-474a-9054-823a7c096032" providerId="ADAL" clId="{9FE6C897-8CC4-44B3-8378-57E3E59DE056}" dt="2026-02-24T16:21:45.938" v="297"/>
          <ac:picMkLst>
            <pc:docMk/>
            <pc:sldMk cId="1675315106" sldId="265"/>
            <ac:picMk id="7" creationId="{F7312477-F87A-7A58-EF2C-D9C14D7CC444}"/>
          </ac:picMkLst>
        </pc:picChg>
        <pc:picChg chg="add del mod ord">
          <ac:chgData name="Sania Ullah (2314490)" userId="00fc28fd-297e-474a-9054-823a7c096032" providerId="ADAL" clId="{9FE6C897-8CC4-44B3-8378-57E3E59DE056}" dt="2026-02-24T16:22:24.642" v="298"/>
          <ac:picMkLst>
            <pc:docMk/>
            <pc:sldMk cId="1675315106" sldId="265"/>
            <ac:picMk id="19" creationId="{5A7A193C-84A6-DB3F-CFC0-143B57392B46}"/>
          </ac:picMkLst>
        </pc:picChg>
        <pc:picChg chg="add mod">
          <ac:chgData name="Sania Ullah (2314490)" userId="00fc28fd-297e-474a-9054-823a7c096032" providerId="ADAL" clId="{9FE6C897-8CC4-44B3-8378-57E3E59DE056}" dt="2026-02-24T16:22:24.642" v="298"/>
          <ac:picMkLst>
            <pc:docMk/>
            <pc:sldMk cId="1675315106" sldId="265"/>
            <ac:picMk id="20" creationId="{303B7B9F-42C5-DCD2-247C-9034060234E8}"/>
          </ac:picMkLst>
        </pc:picChg>
      </pc:sldChg>
      <pc:sldChg chg="addSp modSp">
        <pc:chgData name="Sania Ullah (2314490)" userId="00fc28fd-297e-474a-9054-823a7c096032" providerId="ADAL" clId="{9FE6C897-8CC4-44B3-8378-57E3E59DE056}" dt="2026-02-24T16:05:33.858" v="286"/>
        <pc:sldMkLst>
          <pc:docMk/>
          <pc:sldMk cId="3978421867" sldId="266"/>
        </pc:sldMkLst>
        <pc:picChg chg="add mod">
          <ac:chgData name="Sania Ullah (2314490)" userId="00fc28fd-297e-474a-9054-823a7c096032" providerId="ADAL" clId="{9FE6C897-8CC4-44B3-8378-57E3E59DE056}" dt="2026-02-24T16:05:33.858" v="286"/>
          <ac:picMkLst>
            <pc:docMk/>
            <pc:sldMk cId="3978421867" sldId="266"/>
            <ac:picMk id="9" creationId="{650F9A1B-62B3-DD95-A471-053AFE0FF865}"/>
          </ac:picMkLst>
        </pc:picChg>
      </pc:sldChg>
      <pc:sldChg chg="addSp modSp">
        <pc:chgData name="Sania Ullah (2314490)" userId="00fc28fd-297e-474a-9054-823a7c096032" providerId="ADAL" clId="{9FE6C897-8CC4-44B3-8378-57E3E59DE056}" dt="2026-02-24T15:57:16.045" v="283"/>
        <pc:sldMkLst>
          <pc:docMk/>
          <pc:sldMk cId="700429375" sldId="267"/>
        </pc:sldMkLst>
        <pc:picChg chg="add mod">
          <ac:chgData name="Sania Ullah (2314490)" userId="00fc28fd-297e-474a-9054-823a7c096032" providerId="ADAL" clId="{9FE6C897-8CC4-44B3-8378-57E3E59DE056}" dt="2026-02-24T15:57:16.045" v="283"/>
          <ac:picMkLst>
            <pc:docMk/>
            <pc:sldMk cId="700429375" sldId="267"/>
            <ac:picMk id="10" creationId="{0F43EBCE-6958-F4F1-567A-774A83C35538}"/>
          </ac:picMkLst>
        </pc:picChg>
      </pc:sldChg>
      <pc:sldChg chg="addSp modSp">
        <pc:chgData name="Sania Ullah (2314490)" userId="00fc28fd-297e-474a-9054-823a7c096032" providerId="ADAL" clId="{9FE6C897-8CC4-44B3-8378-57E3E59DE056}" dt="2026-02-24T16:00:27.007" v="284"/>
        <pc:sldMkLst>
          <pc:docMk/>
          <pc:sldMk cId="3086848137" sldId="268"/>
        </pc:sldMkLst>
        <pc:picChg chg="add mod">
          <ac:chgData name="Sania Ullah (2314490)" userId="00fc28fd-297e-474a-9054-823a7c096032" providerId="ADAL" clId="{9FE6C897-8CC4-44B3-8378-57E3E59DE056}" dt="2026-02-24T16:00:27.007" v="284"/>
          <ac:picMkLst>
            <pc:docMk/>
            <pc:sldMk cId="3086848137" sldId="268"/>
            <ac:picMk id="9" creationId="{271178BD-433A-944F-8C0E-8BCD84E44F85}"/>
          </ac:picMkLst>
        </pc:picChg>
      </pc:sldChg>
      <pc:sldChg chg="addSp modSp">
        <pc:chgData name="Sania Ullah (2314490)" userId="00fc28fd-297e-474a-9054-823a7c096032" providerId="ADAL" clId="{9FE6C897-8CC4-44B3-8378-57E3E59DE056}" dt="2026-02-24T16:00:27.007" v="284"/>
        <pc:sldMkLst>
          <pc:docMk/>
          <pc:sldMk cId="1302001003" sldId="269"/>
        </pc:sldMkLst>
        <pc:picChg chg="add mod">
          <ac:chgData name="Sania Ullah (2314490)" userId="00fc28fd-297e-474a-9054-823a7c096032" providerId="ADAL" clId="{9FE6C897-8CC4-44B3-8378-57E3E59DE056}" dt="2026-02-24T16:00:27.007" v="284"/>
          <ac:picMkLst>
            <pc:docMk/>
            <pc:sldMk cId="1302001003" sldId="269"/>
            <ac:picMk id="10" creationId="{6139F08F-50E4-A1CF-0751-684B521CB6B0}"/>
          </ac:picMkLst>
        </pc:picChg>
      </pc:sldChg>
      <pc:sldChg chg="addSp delSp modSp mod modTransition modAnim">
        <pc:chgData name="Sania Ullah (2314490)" userId="00fc28fd-297e-474a-9054-823a7c096032" providerId="ADAL" clId="{9FE6C897-8CC4-44B3-8378-57E3E59DE056}" dt="2026-02-24T16:17:20.026" v="295"/>
        <pc:sldMkLst>
          <pc:docMk/>
          <pc:sldMk cId="926731555" sldId="270"/>
        </pc:sldMkLst>
        <pc:picChg chg="add del mod">
          <ac:chgData name="Sania Ullah (2314490)" userId="00fc28fd-297e-474a-9054-823a7c096032" providerId="ADAL" clId="{9FE6C897-8CC4-44B3-8378-57E3E59DE056}" dt="2026-02-24T16:16:45.302" v="294"/>
          <ac:picMkLst>
            <pc:docMk/>
            <pc:sldMk cId="926731555" sldId="270"/>
            <ac:picMk id="8" creationId="{7561F4F9-81CB-8482-C992-CFDFECC3B5ED}"/>
          </ac:picMkLst>
        </pc:picChg>
        <pc:picChg chg="add del mod ord">
          <ac:chgData name="Sania Ullah (2314490)" userId="00fc28fd-297e-474a-9054-823a7c096032" providerId="ADAL" clId="{9FE6C897-8CC4-44B3-8378-57E3E59DE056}" dt="2026-02-24T16:17:20.026" v="295"/>
          <ac:picMkLst>
            <pc:docMk/>
            <pc:sldMk cId="926731555" sldId="270"/>
            <ac:picMk id="17" creationId="{F7037161-5CB6-6E58-FD4E-FDD8E14E544D}"/>
          </ac:picMkLst>
        </pc:picChg>
        <pc:picChg chg="add mod">
          <ac:chgData name="Sania Ullah (2314490)" userId="00fc28fd-297e-474a-9054-823a7c096032" providerId="ADAL" clId="{9FE6C897-8CC4-44B3-8378-57E3E59DE056}" dt="2026-02-24T16:17:20.026" v="295"/>
          <ac:picMkLst>
            <pc:docMk/>
            <pc:sldMk cId="926731555" sldId="270"/>
            <ac:picMk id="18" creationId="{3B9BB8C9-5F23-3DDA-B2C4-399390082547}"/>
          </ac:picMkLst>
        </pc:picChg>
      </pc:sldChg>
      <pc:sldChg chg="addSp modSp">
        <pc:chgData name="Sania Ullah (2314490)" userId="00fc28fd-297e-474a-9054-823a7c096032" providerId="ADAL" clId="{9FE6C897-8CC4-44B3-8378-57E3E59DE056}" dt="2026-02-24T16:12:42.303" v="288"/>
        <pc:sldMkLst>
          <pc:docMk/>
          <pc:sldMk cId="620662259" sldId="271"/>
        </pc:sldMkLst>
        <pc:picChg chg="add mod">
          <ac:chgData name="Sania Ullah (2314490)" userId="00fc28fd-297e-474a-9054-823a7c096032" providerId="ADAL" clId="{9FE6C897-8CC4-44B3-8378-57E3E59DE056}" dt="2026-02-24T16:12:42.303" v="288"/>
          <ac:picMkLst>
            <pc:docMk/>
            <pc:sldMk cId="620662259" sldId="271"/>
            <ac:picMk id="11" creationId="{B6D9D740-9F86-B083-9250-7A2F3C28C1C0}"/>
          </ac:picMkLst>
        </pc:picChg>
      </pc:sldChg>
      <pc:sldChg chg="addSp modSp">
        <pc:chgData name="Sania Ullah (2314490)" userId="00fc28fd-297e-474a-9054-823a7c096032" providerId="ADAL" clId="{9FE6C897-8CC4-44B3-8378-57E3E59DE056}" dt="2026-02-24T16:29:07.236" v="308"/>
        <pc:sldMkLst>
          <pc:docMk/>
          <pc:sldMk cId="726636296" sldId="273"/>
        </pc:sldMkLst>
        <pc:picChg chg="add mod">
          <ac:chgData name="Sania Ullah (2314490)" userId="00fc28fd-297e-474a-9054-823a7c096032" providerId="ADAL" clId="{9FE6C897-8CC4-44B3-8378-57E3E59DE056}" dt="2026-02-24T16:29:07.236" v="308"/>
          <ac:picMkLst>
            <pc:docMk/>
            <pc:sldMk cId="726636296" sldId="273"/>
            <ac:picMk id="19" creationId="{7868D72E-FCFD-EA08-48A0-03A299293E9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8E78EA-8867-4D7B-BE0D-8232F8EEA605}" type="datetimeFigureOut">
              <a:rPr lang="en-GB" smtClean="0"/>
              <a:t>23/02/2026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C87485-F571-47EB-9C4B-86C07DC77F1F}" type="slidenum">
              <a:rPr lang="en-GB" smtClean="0"/>
              <a:t>‹#›</a:t>
            </a:fld>
            <a:endParaRPr lang="en-GB"/>
          </a:p>
        </p:txBody>
      </p:sp>
    </p:spTree>
    <p:extLst>
      <p:ext uri="{BB962C8B-B14F-4D97-AF65-F5344CB8AC3E}">
        <p14:creationId xmlns:p14="http://schemas.microsoft.com/office/powerpoint/2010/main" val="41386828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legislation.gov.uk/ukpga/2005/9/contents" TargetMode="External"/><Relationship Id="rId7" Type="http://schemas.openxmlformats.org/officeDocument/2006/relationships/hyperlink" Target="https://www.who.int/news-room/fact-sheets/detail/ageing-and-health" TargetMode="External"/><Relationship Id="rId2" Type="http://schemas.openxmlformats.org/officeDocument/2006/relationships/slide" Target="../slides/slide15.xml"/><Relationship Id="rId1" Type="http://schemas.openxmlformats.org/officeDocument/2006/relationships/notesMaster" Target="../notesMasters/notesMaster1.xml"/><Relationship Id="rId6" Type="http://schemas.openxmlformats.org/officeDocument/2006/relationships/hyperlink" Target="https://post.parliament.uk/healthy-ageing-and-care-for-older-populations/" TargetMode="External"/><Relationship Id="rId5" Type="http://schemas.openxmlformats.org/officeDocument/2006/relationships/hyperlink" Target="https://www.longtermplan.nhs.uk/" TargetMode="External"/><Relationship Id="rId4" Type="http://schemas.openxmlformats.org/officeDocument/2006/relationships/hyperlink" Target="https://www.legislation.gov.uk/ukpga/2014/23/contents"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57341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Introduction</a:t>
            </a:r>
          </a:p>
          <a:p>
            <a:r>
              <a:rPr lang="en-GB" sz="1200" kern="1200" dirty="0">
                <a:solidFill>
                  <a:schemeClr val="tx1"/>
                </a:solidFill>
                <a:effectLst/>
                <a:latin typeface="+mn-lt"/>
                <a:ea typeface="+mn-ea"/>
                <a:cs typeface="+mn-cs"/>
              </a:rPr>
              <a:t>The process of ageing is multidimensional and complicated, which goes beyond the chronological age and includes the biological, psychological, and social changes that occur throughout the entire life span. The World Health Organisation defines ageing to be a natural degradation of inherent capacity affected by not only physiological alterations, but also by the environment, not age itself (World Health Organization, 2024). Chronological ageing is computed in terms of living years, biological ageing is based on changes in functionality and health conditions, and social ageing is based on changes in social roles and identity and social participation (Lin et al., 2024). Ageing of the population in the UK poses a major challenge to health and social care systems because of the increasing number of long-term conditions, weaknesses, and the need for integrated services (Stevenson and Mutebi, 2024). This report is a critical assessment of care, empowerment, and support needs of older people in the UK by evaluating major theoretical frameworks, policy and legislation, existing care practises, challenges to independence and functional ability, as well as providing evidence-based recommendations of how to support individuals to enhance empowerment and quality of life in later adulthood.</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4767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Theoretical Frameworks of Ageing and Independence</a:t>
            </a:r>
          </a:p>
          <a:p>
            <a:r>
              <a:rPr lang="en-GB" sz="1200" kern="1200" dirty="0">
                <a:solidFill>
                  <a:schemeClr val="tx1"/>
                </a:solidFill>
                <a:effectLst/>
                <a:latin typeface="+mn-lt"/>
                <a:ea typeface="+mn-ea"/>
                <a:cs typeface="+mn-cs"/>
              </a:rPr>
              <a:t>Ageing theoretical frames offer valuable information on how independence, wellbeing, and empowerment can be promoted later in life, but all are limited when used in complex care settings. Activity Theory suggests that sustained social activity and involvement are critical in preserving life satisfaction and functional well-being in late adulthood, with empirical research indicating positive relations among activity, physical health, and psychological well-being among older adults living in the community (Chun et al., 2023). Critics, however, like </a:t>
            </a:r>
            <a:r>
              <a:rPr lang="en-GB" sz="1200" kern="1200" dirty="0" err="1">
                <a:solidFill>
                  <a:schemeClr val="tx1"/>
                </a:solidFill>
                <a:effectLst/>
                <a:latin typeface="+mn-lt"/>
                <a:ea typeface="+mn-ea"/>
                <a:cs typeface="+mn-cs"/>
              </a:rPr>
              <a:t>Lekakis</a:t>
            </a:r>
            <a:r>
              <a:rPr lang="en-GB" sz="1200" kern="1200" dirty="0">
                <a:solidFill>
                  <a:schemeClr val="tx1"/>
                </a:solidFill>
                <a:effectLst/>
                <a:latin typeface="+mn-lt"/>
                <a:ea typeface="+mn-ea"/>
                <a:cs typeface="+mn-cs"/>
              </a:rPr>
              <a:t> (2022), contend that the theory exerts normative pressure on the elderly to be active consumers, without considering structural limitations (disability or socioeconomic disadvantage). Conversely, Disengagement Theory opines that this so-called withdrawal into social roles is a natural and adaptive ageing process.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18486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Theoretical Frameworks of Ageing and Independence</a:t>
            </a:r>
          </a:p>
          <a:p>
            <a:r>
              <a:rPr lang="en-GB" sz="1200" kern="1200" dirty="0">
                <a:solidFill>
                  <a:schemeClr val="tx1"/>
                </a:solidFill>
                <a:effectLst/>
                <a:latin typeface="+mn-lt"/>
                <a:ea typeface="+mn-ea"/>
                <a:cs typeface="+mn-cs"/>
              </a:rPr>
              <a:t>Nonetheless, this perspective has been largely criticised to justify exclusion and diminished service investment, especially in long-term care environments (Kipnis et al., 2022). An alternative and more balanced perspective is Continuity Theory, which suggests that older adults seek to preserve consistent lifestyles, identities, and methods of coping across time, which retains autonomy and emotional well-being in both residential and community care settings (Toki et al., 2023). The results of the subsequent work by Atchley confirm this argument by showing a better adjustment where care environments are responsible and attentive to existing routines and preferences. Person-centred care theory further enhances the concept of empowerment by placing greater importance on individual decision, dignity, and shared decision making, and studies carried out in care homes indicate that quality of life and distress are improved when personalised approaches are applied (</a:t>
            </a:r>
            <a:r>
              <a:rPr lang="en-GB" sz="1200" kern="1200" dirty="0" err="1">
                <a:solidFill>
                  <a:schemeClr val="tx1"/>
                </a:solidFill>
                <a:effectLst/>
                <a:latin typeface="+mn-lt"/>
                <a:ea typeface="+mn-ea"/>
                <a:cs typeface="+mn-cs"/>
              </a:rPr>
              <a:t>Matlhaba</a:t>
            </a:r>
            <a:r>
              <a:rPr lang="en-GB" sz="1200" kern="1200" dirty="0">
                <a:solidFill>
                  <a:schemeClr val="tx1"/>
                </a:solidFill>
                <a:effectLst/>
                <a:latin typeface="+mn-lt"/>
                <a:ea typeface="+mn-ea"/>
                <a:cs typeface="+mn-cs"/>
              </a:rPr>
              <a:t>, 2025).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3666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Policy and Legislative Context in the UK</a:t>
            </a:r>
          </a:p>
          <a:p>
            <a:r>
              <a:rPr lang="en-GB" sz="1200" kern="1200" dirty="0">
                <a:solidFill>
                  <a:schemeClr val="tx1"/>
                </a:solidFill>
                <a:effectLst/>
                <a:latin typeface="+mn-lt"/>
                <a:ea typeface="+mn-ea"/>
                <a:cs typeface="+mn-cs"/>
              </a:rPr>
              <a:t>The UK policy and legislative framework offers a holistic basis to the encouragement of independence, empowerment, and protection among elderly people, even though there are still great gaps in the policy ambition and implementation. The Care Act 2014 is one of the core pillars of adult social care reforms, putting wellbeing, prevention, and personalisation at the centre stage of providing services and fostering independence by assessing, care planning, and eligibility frameworks (GOV.UK, 2014). Nevertheless, Sumner and Smith (2024) reported that the long-term underfunding of local authorities has limited the preventative purpose of the Act, leading to the new needs of older adults being unsatisfied. The NHS Long Term Plan focuses on comprehensive care, community-based assistance, and proactive management of chronic illness, and early assessments indicate that frail elderly people will obtain coordinated care better (NHS, 2019).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70587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Policy and Legislative Context in the UK</a:t>
            </a:r>
          </a:p>
          <a:p>
            <a:r>
              <a:rPr lang="en-GB" sz="1200" kern="1200" dirty="0">
                <a:solidFill>
                  <a:schemeClr val="tx1"/>
                </a:solidFill>
                <a:effectLst/>
                <a:latin typeface="+mn-lt"/>
                <a:ea typeface="+mn-ea"/>
                <a:cs typeface="+mn-cs"/>
              </a:rPr>
              <a:t>However, according to Kern et al. (2024), a frequent symptom of the interrelationship between health and social care remains fragmentation between the two systems, which disrupts continuity of support. The Equality Act 2010 is intended to safeguard the aged against age discrimination and encourage fair access to services; however, the Stevenson and Mutebi, (2024) states that there are still disparities in access to timely healthcare and social support. In the Mental Capacity Act 2005, the empowerment concept is reinforced by facilitating decision-making and protecting autonomy in case of impaired capacity (GOV.UK, 2005). However, research by Carrillo-Alvarez et al. (2023) observes a lack of consistency in professional knowledge and use. Active ageing and prevention take place through the Healthy Ageing Strategy, to decrease health disparities, there is still a gap between the policies envisioned and ageing as practised by the elderly.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7735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Evaluation of Current Care Provisions and Interventions</a:t>
            </a:r>
          </a:p>
          <a:p>
            <a:r>
              <a:rPr lang="en-GB" sz="1200" kern="1200" dirty="0">
                <a:solidFill>
                  <a:schemeClr val="tx1"/>
                </a:solidFill>
                <a:effectLst/>
                <a:latin typeface="+mn-lt"/>
                <a:ea typeface="+mn-ea"/>
                <a:cs typeface="+mn-cs"/>
              </a:rPr>
              <a:t>Existing care services to the aged population in the UK include a set of statutory services, private services, and voluntary sector services to the population to achieve independence and wellbeing, though their efficiency can differ significantly. The idea of domiciliary care continues to be a part of allowing older individuals to reside at home and is found to have the capacity to sustain autonomy and daily functioning, where care is adaptable and person-centred (Hughes, 2023). Nevertheless, time and task-focused commissioning models that offer restricted choice and dignity are argued by Vizard and </a:t>
            </a:r>
            <a:r>
              <a:rPr lang="en-GB" sz="1200" kern="1200" dirty="0" err="1">
                <a:solidFill>
                  <a:schemeClr val="tx1"/>
                </a:solidFill>
                <a:effectLst/>
                <a:latin typeface="+mn-lt"/>
                <a:ea typeface="+mn-ea"/>
                <a:cs typeface="+mn-cs"/>
              </a:rPr>
              <a:t>Burchardt</a:t>
            </a:r>
            <a:r>
              <a:rPr lang="en-GB" sz="1200" kern="1200" dirty="0">
                <a:solidFill>
                  <a:schemeClr val="tx1"/>
                </a:solidFill>
                <a:effectLst/>
                <a:latin typeface="+mn-lt"/>
                <a:ea typeface="+mn-ea"/>
                <a:cs typeface="+mn-cs"/>
              </a:rPr>
              <a:t> (2023). Reablement services are used to restore functional ability after illness or hospitalisation, and Tessier et al.'s (2022) study shows improved mobility and decreased dependency on long-term care. This notwithstanding, the lack of balanced access and limited intervention periods limits long-term results.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59907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Evaluation of Current Care Provisions and Interventions</a:t>
            </a:r>
          </a:p>
          <a:p>
            <a:r>
              <a:rPr lang="en-GB" sz="1200" kern="1200" dirty="0">
                <a:solidFill>
                  <a:schemeClr val="tx1"/>
                </a:solidFill>
                <a:effectLst/>
                <a:latin typeface="+mn-lt"/>
                <a:ea typeface="+mn-ea"/>
                <a:cs typeface="+mn-cs"/>
              </a:rPr>
              <a:t>Residential and nursing care offer necessary assistance to patients with complex needs, but research suggests that institutional routines may limit autonomy and individual identity unless principles of person-centredness are incorporated. Combined health and social care programmes like the Integrated Care Systems should enhance coordination and continuity, and early results indicate fewer hospital admissions of weak older adults (</a:t>
            </a:r>
            <a:r>
              <a:rPr lang="en-GB" sz="1200" kern="1200" dirty="0" err="1">
                <a:solidFill>
                  <a:schemeClr val="tx1"/>
                </a:solidFill>
                <a:effectLst/>
                <a:latin typeface="+mn-lt"/>
                <a:ea typeface="+mn-ea"/>
                <a:cs typeface="+mn-cs"/>
              </a:rPr>
              <a:t>Leithaus</a:t>
            </a:r>
            <a:r>
              <a:rPr lang="en-GB" sz="1200" kern="1200" dirty="0">
                <a:solidFill>
                  <a:schemeClr val="tx1"/>
                </a:solidFill>
                <a:effectLst/>
                <a:latin typeface="+mn-lt"/>
                <a:ea typeface="+mn-ea"/>
                <a:cs typeface="+mn-cs"/>
              </a:rPr>
              <a:t> et al., 2022). However, Kern et al. (2024) state that they are at risk due to workforce shortages and the complexity of governance. Voluntary and community sector organisations, such as Age UK, are important in alleviating social isolation and in promoting choice; however, dependence on short-term funding restricts the stability of services (Stevenson and Mutebi, 2024). Overall, despite the evident advantages of existing provisions, there are structural and resourcing limitations that limit their ability to empower older people in full.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50486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Technological Innovations Supporting Older People</a:t>
            </a:r>
          </a:p>
          <a:p>
            <a:r>
              <a:rPr lang="en-GB" sz="1200" kern="1200" dirty="0">
                <a:solidFill>
                  <a:schemeClr val="tx1"/>
                </a:solidFill>
                <a:effectLst/>
                <a:latin typeface="+mn-lt"/>
                <a:ea typeface="+mn-ea"/>
                <a:cs typeface="+mn-cs"/>
              </a:rPr>
              <a:t>Technological innovations have become a more significant factor in enabling older people to lead independent, safe, and functional lives within their households. Telecare alarms, falls detectors, and mobility aids are assistive technologies demonstrated to decrease risks and improve ageing in place, with a study by Soma et al. (2022) showing that these technologies had a role in the development of feelings of security and autonomy. Remote health monitoring and digital health also contribute to preventive care, allowing for detecting health deterioration earlier and minimising unnecessary hospitalisation (Singh et al., 2025).</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99005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Technological Innovations Supporting Older People</a:t>
            </a:r>
          </a:p>
          <a:p>
            <a:r>
              <a:rPr lang="en-GB" sz="1200" kern="1200" dirty="0">
                <a:solidFill>
                  <a:schemeClr val="tx1"/>
                </a:solidFill>
                <a:effectLst/>
                <a:latin typeface="+mn-lt"/>
                <a:ea typeface="+mn-ea"/>
                <a:cs typeface="+mn-cs"/>
              </a:rPr>
              <a:t>Nonetheless, Moore (2025) criticises the premise that relationship-based care can be substituted by technology and human support is a necessity, together with the digital solutions. Digital exclusion is also a critical obstacle, and research has shown that older people in less advantaged socioeconomic groups have access limitations and experience issues with digital literacy (</a:t>
            </a:r>
            <a:r>
              <a:rPr lang="en-GB" sz="1200" kern="1200" dirty="0" err="1">
                <a:solidFill>
                  <a:schemeClr val="tx1"/>
                </a:solidFill>
                <a:effectLst/>
                <a:latin typeface="+mn-lt"/>
                <a:ea typeface="+mn-ea"/>
                <a:cs typeface="+mn-cs"/>
              </a:rPr>
              <a:t>Lekakis</a:t>
            </a:r>
            <a:r>
              <a:rPr lang="en-GB" sz="1200" kern="1200" dirty="0">
                <a:solidFill>
                  <a:schemeClr val="tx1"/>
                </a:solidFill>
                <a:effectLst/>
                <a:latin typeface="+mn-lt"/>
                <a:ea typeface="+mn-ea"/>
                <a:cs typeface="+mn-cs"/>
              </a:rPr>
              <a:t>, 2022). Surveillance, consent, and information privacy issues also pose ethical challenges to implementation (Soma et al., 2022), implying that technological interventions need to be thoughtfully incorporated into the person-centred, preventative approaches to care to ensure they do not strengthen inequality.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7602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Challenges to Maintaining Independence and Functional Ability</a:t>
            </a:r>
          </a:p>
          <a:p>
            <a:r>
              <a:rPr lang="en-GB" sz="1200" kern="1200" dirty="0">
                <a:solidFill>
                  <a:schemeClr val="tx1"/>
                </a:solidFill>
                <a:effectLst/>
                <a:latin typeface="+mn-lt"/>
                <a:ea typeface="+mn-ea"/>
                <a:cs typeface="+mn-cs"/>
              </a:rPr>
              <a:t>The structural and societal factors influence most of the interrelated challenges older people encounter in terms of remaining independent and functional. Multimorbidity, dementia, and impaired cognition will, to some degree, make them highly dependent on health and social care services, and the association between frailty and loss of autonomy has been shown to be significant (</a:t>
            </a:r>
            <a:r>
              <a:rPr lang="en-GB" sz="1200" kern="1200" dirty="0" err="1">
                <a:solidFill>
                  <a:schemeClr val="tx1"/>
                </a:solidFill>
                <a:effectLst/>
                <a:latin typeface="+mn-lt"/>
                <a:ea typeface="+mn-ea"/>
                <a:cs typeface="+mn-cs"/>
              </a:rPr>
              <a:t>Leithaus</a:t>
            </a:r>
            <a:r>
              <a:rPr lang="en-GB" sz="1200" kern="1200" dirty="0">
                <a:solidFill>
                  <a:schemeClr val="tx1"/>
                </a:solidFill>
                <a:effectLst/>
                <a:latin typeface="+mn-lt"/>
                <a:ea typeface="+mn-ea"/>
                <a:cs typeface="+mn-cs"/>
              </a:rPr>
              <a:t> et al., 2022). Loneliness and social isolation additionally contribute to worse functional deterioration and low mental well-being, especially in those who are solitary, as mentioned in the research conducted by Chun et al. (2023).</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86939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Challenges to Maintaining Independence and Functional Ability</a:t>
            </a:r>
          </a:p>
          <a:p>
            <a:r>
              <a:rPr lang="en-GB" sz="1200" kern="1200" dirty="0">
                <a:solidFill>
                  <a:schemeClr val="tx1"/>
                </a:solidFill>
                <a:effectLst/>
                <a:latin typeface="+mn-lt"/>
                <a:ea typeface="+mn-ea"/>
                <a:cs typeface="+mn-cs"/>
              </a:rPr>
              <a:t>Independence is also limited by poverty and poor housing conditions, and </a:t>
            </a:r>
            <a:r>
              <a:rPr lang="en-GB" sz="1200" kern="1200" dirty="0" err="1">
                <a:solidFill>
                  <a:schemeClr val="tx1"/>
                </a:solidFill>
                <a:effectLst/>
                <a:latin typeface="+mn-lt"/>
                <a:ea typeface="+mn-ea"/>
                <a:cs typeface="+mn-cs"/>
              </a:rPr>
              <a:t>Lekakis</a:t>
            </a:r>
            <a:r>
              <a:rPr lang="en-GB" sz="1200" kern="1200" dirty="0">
                <a:solidFill>
                  <a:schemeClr val="tx1"/>
                </a:solidFill>
                <a:effectLst/>
                <a:latin typeface="+mn-lt"/>
                <a:ea typeface="+mn-ea"/>
                <a:cs typeface="+mn-cs"/>
              </a:rPr>
              <a:t> (2022) also contends that socioeconomic disparities are directly linked to worse health in adulthood. The fragmented systems of care frequently reduce access to timely and suitable services, and Kern et al. (2024) discuss the workforce shortage and excessive staff turnover as the primary barriers to continuity of care. Older people are further marginalised by ageism in the service design and the societal attitudes, because older people can no longer have an opportunity to participate in meaningful life and make decisions together.</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69889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Recommendations for Improving Services and Empowerment</a:t>
            </a:r>
          </a:p>
          <a:p>
            <a:r>
              <a:rPr lang="en-GB" sz="1200" kern="1200" dirty="0">
                <a:solidFill>
                  <a:schemeClr val="tx1"/>
                </a:solidFill>
                <a:effectLst/>
                <a:latin typeface="+mn-lt"/>
                <a:ea typeface="+mn-ea"/>
                <a:cs typeface="+mn-cs"/>
              </a:rPr>
              <a:t>The coordination and evidence-based reforms needed to enhance services to empower older people should focus on both structural and individual-level challenges. Ensuring better continuity and less fragmentation should have a greater focus on increased integration of health and social care, and Kern et al. (2024) claim that better outcomes in the frail older aged can be achieved with the help of stronger Integrated Care Systems. Preventive and rehabilitation provision is vital to expand, as the evidence shows that it is effective in maintaining functional ability and decreasing dependency on long-term care (Tessier et al., 2022). Additional and prolonged investment in adult social care should happen to enable workforce growth, enhance remuneration and training, alleviate turnover, which Kipnis et al. (2022) report on as essential to the provision of person-centred care. Lin et al. (2024) recommend that better access to digital skills training and low-cost assistive technology can enhance ageing in place and address digital exclusion. Lastly, more powerful person-centred planning must be entrenched throughout the services so that the preferences, dignity, and autonomy of older people must still take centre stage in the decision-making about care.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16225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Conclusion</a:t>
            </a:r>
          </a:p>
          <a:p>
            <a:r>
              <a:rPr lang="en-GB" sz="1200" kern="1200" dirty="0">
                <a:solidFill>
                  <a:schemeClr val="tx1"/>
                </a:solidFill>
                <a:effectLst/>
                <a:latin typeface="+mn-lt"/>
                <a:ea typeface="+mn-ea"/>
                <a:cs typeface="+mn-cs"/>
              </a:rPr>
              <a:t>This report has critically assessed the care, empowerment needs, and support needs of older people in the UK and has emphasised the relevance of the theoretical framework, policy, and legislation, and effective care interventions to enhance functional ability and independence in older people. Results of the analysis revealed that, although current theories and policies focus on autonomy, choice, and well-being, there exists a wide gap between the strategic intentions and the lived experiences. Available care, as well as technological breakthroughs, have obvious advantages but are limited by disjointed systems, staffing challenges, and disparities in access. The solution to these issues is a long-term investment, combined with work and a more significant focus on person-centred approaches. Service design and delivery should be continually enhanced to ensure older people remain empowered to live dignified, independent, and quality lives in an ever-ageing society.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86018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References</a:t>
            </a:r>
          </a:p>
          <a:p>
            <a:r>
              <a:rPr lang="en-GB" sz="1200" kern="1200" dirty="0">
                <a:solidFill>
                  <a:schemeClr val="tx1"/>
                </a:solidFill>
                <a:effectLst/>
                <a:latin typeface="+mn-lt"/>
                <a:ea typeface="+mn-ea"/>
                <a:cs typeface="+mn-cs"/>
              </a:rPr>
              <a:t>Carrillo-Alvarez, E., Rodríguez-Monforte, M., Fernández-</a:t>
            </a:r>
            <a:r>
              <a:rPr lang="en-GB" sz="1200" kern="1200" dirty="0" err="1">
                <a:solidFill>
                  <a:schemeClr val="tx1"/>
                </a:solidFill>
                <a:effectLst/>
                <a:latin typeface="+mn-lt"/>
                <a:ea typeface="+mn-ea"/>
                <a:cs typeface="+mn-cs"/>
              </a:rPr>
              <a:t>Jané</a:t>
            </a:r>
            <a:r>
              <a:rPr lang="en-GB" sz="1200" kern="1200" dirty="0">
                <a:solidFill>
                  <a:schemeClr val="tx1"/>
                </a:solidFill>
                <a:effectLst/>
                <a:latin typeface="+mn-lt"/>
                <a:ea typeface="+mn-ea"/>
                <a:cs typeface="+mn-cs"/>
              </a:rPr>
              <a:t>, C., </a:t>
            </a:r>
            <a:r>
              <a:rPr lang="en-GB" sz="1200" kern="1200" dirty="0" err="1">
                <a:solidFill>
                  <a:schemeClr val="tx1"/>
                </a:solidFill>
                <a:effectLst/>
                <a:latin typeface="+mn-lt"/>
                <a:ea typeface="+mn-ea"/>
                <a:cs typeface="+mn-cs"/>
              </a:rPr>
              <a:t>Solà-Madurell</a:t>
            </a:r>
            <a:r>
              <a:rPr lang="en-GB" sz="1200" kern="1200" dirty="0">
                <a:solidFill>
                  <a:schemeClr val="tx1"/>
                </a:solidFill>
                <a:effectLst/>
                <a:latin typeface="+mn-lt"/>
                <a:ea typeface="+mn-ea"/>
                <a:cs typeface="+mn-cs"/>
              </a:rPr>
              <a:t>, M., </a:t>
            </a:r>
            <a:r>
              <a:rPr lang="en-GB" sz="1200" kern="1200" dirty="0" err="1">
                <a:solidFill>
                  <a:schemeClr val="tx1"/>
                </a:solidFill>
                <a:effectLst/>
                <a:latin typeface="+mn-lt"/>
                <a:ea typeface="+mn-ea"/>
                <a:cs typeface="+mn-cs"/>
              </a:rPr>
              <a:t>Kozakiewicz</a:t>
            </a:r>
            <a:r>
              <a:rPr lang="en-GB" sz="1200" kern="1200" dirty="0">
                <a:solidFill>
                  <a:schemeClr val="tx1"/>
                </a:solidFill>
                <a:effectLst/>
                <a:latin typeface="+mn-lt"/>
                <a:ea typeface="+mn-ea"/>
                <a:cs typeface="+mn-cs"/>
              </a:rPr>
              <a:t>, M., </a:t>
            </a:r>
            <a:r>
              <a:rPr lang="en-GB" sz="1200" kern="1200" dirty="0" err="1">
                <a:solidFill>
                  <a:schemeClr val="tx1"/>
                </a:solidFill>
                <a:effectLst/>
                <a:latin typeface="+mn-lt"/>
                <a:ea typeface="+mn-ea"/>
                <a:cs typeface="+mn-cs"/>
              </a:rPr>
              <a:t>Głowacka</a:t>
            </a:r>
            <a:r>
              <a:rPr lang="en-GB" sz="1200" kern="1200" dirty="0">
                <a:solidFill>
                  <a:schemeClr val="tx1"/>
                </a:solidFill>
                <a:effectLst/>
                <a:latin typeface="+mn-lt"/>
                <a:ea typeface="+mn-ea"/>
                <a:cs typeface="+mn-cs"/>
              </a:rPr>
              <a:t>, M., </a:t>
            </a:r>
            <a:r>
              <a:rPr lang="en-GB" sz="1200" kern="1200" dirty="0" err="1">
                <a:solidFill>
                  <a:schemeClr val="tx1"/>
                </a:solidFill>
                <a:effectLst/>
                <a:latin typeface="+mn-lt"/>
                <a:ea typeface="+mn-ea"/>
                <a:cs typeface="+mn-cs"/>
              </a:rPr>
              <a:t>Leclère</a:t>
            </a:r>
            <a:r>
              <a:rPr lang="en-GB" sz="1200" kern="1200" dirty="0">
                <a:solidFill>
                  <a:schemeClr val="tx1"/>
                </a:solidFill>
                <a:effectLst/>
                <a:latin typeface="+mn-lt"/>
                <a:ea typeface="+mn-ea"/>
                <a:cs typeface="+mn-cs"/>
              </a:rPr>
              <a:t>, M., </a:t>
            </a:r>
            <a:r>
              <a:rPr lang="en-GB" sz="1200" kern="1200" dirty="0" err="1">
                <a:solidFill>
                  <a:schemeClr val="tx1"/>
                </a:solidFill>
                <a:effectLst/>
                <a:latin typeface="+mn-lt"/>
                <a:ea typeface="+mn-ea"/>
                <a:cs typeface="+mn-cs"/>
              </a:rPr>
              <a:t>Nimani</a:t>
            </a:r>
            <a:r>
              <a:rPr lang="en-GB" sz="1200" kern="1200" dirty="0">
                <a:solidFill>
                  <a:schemeClr val="tx1"/>
                </a:solidFill>
                <a:effectLst/>
                <a:latin typeface="+mn-lt"/>
                <a:ea typeface="+mn-ea"/>
                <a:cs typeface="+mn-cs"/>
              </a:rPr>
              <a:t>, E., Hoxha, A., </a:t>
            </a:r>
            <a:r>
              <a:rPr lang="en-GB" sz="1200" kern="1200" dirty="0" err="1">
                <a:solidFill>
                  <a:schemeClr val="tx1"/>
                </a:solidFill>
                <a:effectLst/>
                <a:latin typeface="+mn-lt"/>
                <a:ea typeface="+mn-ea"/>
                <a:cs typeface="+mn-cs"/>
              </a:rPr>
              <a:t>Hirvonen</a:t>
            </a:r>
            <a:r>
              <a:rPr lang="en-GB" sz="1200" kern="1200" dirty="0">
                <a:solidFill>
                  <a:schemeClr val="tx1"/>
                </a:solidFill>
                <a:effectLst/>
                <a:latin typeface="+mn-lt"/>
                <a:ea typeface="+mn-ea"/>
                <a:cs typeface="+mn-cs"/>
              </a:rPr>
              <a:t>, A. and </a:t>
            </a:r>
            <a:r>
              <a:rPr lang="en-GB" sz="1200" kern="1200" dirty="0" err="1">
                <a:solidFill>
                  <a:schemeClr val="tx1"/>
                </a:solidFill>
                <a:effectLst/>
                <a:latin typeface="+mn-lt"/>
                <a:ea typeface="+mn-ea"/>
                <a:cs typeface="+mn-cs"/>
              </a:rPr>
              <a:t>Järvinen</a:t>
            </a:r>
            <a:r>
              <a:rPr lang="en-GB" sz="1200" kern="1200" dirty="0">
                <a:solidFill>
                  <a:schemeClr val="tx1"/>
                </a:solidFill>
                <a:effectLst/>
                <a:latin typeface="+mn-lt"/>
                <a:ea typeface="+mn-ea"/>
                <a:cs typeface="+mn-cs"/>
              </a:rPr>
              <a:t>, S., (2023). Professional competences to promote healthy ageing across the lifespan: a scoping review. </a:t>
            </a:r>
            <a:r>
              <a:rPr lang="en-GB" sz="1200" i="1" kern="1200" dirty="0">
                <a:solidFill>
                  <a:schemeClr val="tx1"/>
                </a:solidFill>
                <a:effectLst/>
                <a:latin typeface="+mn-lt"/>
                <a:ea typeface="+mn-ea"/>
                <a:cs typeface="+mn-cs"/>
              </a:rPr>
              <a:t>European journal of ageing</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20</a:t>
            </a:r>
            <a:r>
              <a:rPr lang="en-GB" sz="1200" kern="1200" dirty="0">
                <a:solidFill>
                  <a:schemeClr val="tx1"/>
                </a:solidFill>
                <a:effectLst/>
                <a:latin typeface="+mn-lt"/>
                <a:ea typeface="+mn-ea"/>
                <a:cs typeface="+mn-cs"/>
              </a:rPr>
              <a:t>(1), p.45.</a:t>
            </a:r>
          </a:p>
          <a:p>
            <a:r>
              <a:rPr lang="en-GB" sz="1200" kern="1200" dirty="0">
                <a:solidFill>
                  <a:schemeClr val="tx1"/>
                </a:solidFill>
                <a:effectLst/>
                <a:latin typeface="+mn-lt"/>
                <a:ea typeface="+mn-ea"/>
                <a:cs typeface="+mn-cs"/>
              </a:rPr>
              <a:t>Chun, S., </a:t>
            </a:r>
            <a:r>
              <a:rPr lang="en-GB" sz="1200" kern="1200" dirty="0" err="1">
                <a:solidFill>
                  <a:schemeClr val="tx1"/>
                </a:solidFill>
                <a:effectLst/>
                <a:latin typeface="+mn-lt"/>
                <a:ea typeface="+mn-ea"/>
                <a:cs typeface="+mn-cs"/>
              </a:rPr>
              <a:t>Heo</a:t>
            </a:r>
            <a:r>
              <a:rPr lang="en-GB" sz="1200" kern="1200" dirty="0">
                <a:solidFill>
                  <a:schemeClr val="tx1"/>
                </a:solidFill>
                <a:effectLst/>
                <a:latin typeface="+mn-lt"/>
                <a:ea typeface="+mn-ea"/>
                <a:cs typeface="+mn-cs"/>
              </a:rPr>
              <a:t>, J. and Ryu, J., (2023). Leisure participation, physical health, and mental health in older adults. </a:t>
            </a:r>
            <a:r>
              <a:rPr lang="en-GB" sz="1200" i="1" kern="1200" dirty="0">
                <a:solidFill>
                  <a:schemeClr val="tx1"/>
                </a:solidFill>
                <a:effectLst/>
                <a:latin typeface="+mn-lt"/>
                <a:ea typeface="+mn-ea"/>
                <a:cs typeface="+mn-cs"/>
              </a:rPr>
              <a:t>Activities, Adaptation &amp; Aging</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47</a:t>
            </a:r>
            <a:r>
              <a:rPr lang="en-GB" sz="1200" kern="1200" dirty="0">
                <a:solidFill>
                  <a:schemeClr val="tx1"/>
                </a:solidFill>
                <a:effectLst/>
                <a:latin typeface="+mn-lt"/>
                <a:ea typeface="+mn-ea"/>
                <a:cs typeface="+mn-cs"/>
              </a:rPr>
              <a:t>(2), pp.195-213.</a:t>
            </a:r>
          </a:p>
          <a:p>
            <a:r>
              <a:rPr lang="en-GB" sz="1200" kern="1200" dirty="0">
                <a:solidFill>
                  <a:schemeClr val="tx1"/>
                </a:solidFill>
                <a:effectLst/>
                <a:latin typeface="+mn-lt"/>
                <a:ea typeface="+mn-ea"/>
                <a:cs typeface="+mn-cs"/>
              </a:rPr>
              <a:t>GOV.UK. (2005). </a:t>
            </a:r>
            <a:r>
              <a:rPr lang="en-GB" sz="1200" i="1" kern="1200" dirty="0">
                <a:solidFill>
                  <a:schemeClr val="tx1"/>
                </a:solidFill>
                <a:effectLst/>
                <a:latin typeface="+mn-lt"/>
                <a:ea typeface="+mn-ea"/>
                <a:cs typeface="+mn-cs"/>
              </a:rPr>
              <a:t>Mental capacity act 2005</a:t>
            </a:r>
            <a:r>
              <a:rPr lang="en-GB" sz="1200" kern="1200" dirty="0">
                <a:solidFill>
                  <a:schemeClr val="tx1"/>
                </a:solidFill>
                <a:effectLst/>
                <a:latin typeface="+mn-lt"/>
                <a:ea typeface="+mn-ea"/>
                <a:cs typeface="+mn-cs"/>
              </a:rPr>
              <a:t>. Legislation.gov.uk. </a:t>
            </a:r>
            <a:r>
              <a:rPr lang="en-GB" sz="1200" u="sng" kern="1200" dirty="0">
                <a:solidFill>
                  <a:schemeClr val="tx1"/>
                </a:solidFill>
                <a:effectLst/>
                <a:latin typeface="+mn-lt"/>
                <a:ea typeface="+mn-ea"/>
                <a:cs typeface="+mn-cs"/>
                <a:hlinkClick r:id="rId3"/>
              </a:rPr>
              <a:t>https://www.legislation.gov.uk/ukpga/2005/9/contents</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GOV.UK. (2014). </a:t>
            </a:r>
            <a:r>
              <a:rPr lang="en-GB" sz="1200" i="1" kern="1200" dirty="0">
                <a:solidFill>
                  <a:schemeClr val="tx1"/>
                </a:solidFill>
                <a:effectLst/>
                <a:latin typeface="+mn-lt"/>
                <a:ea typeface="+mn-ea"/>
                <a:cs typeface="+mn-cs"/>
              </a:rPr>
              <a:t>Care act 2014</a:t>
            </a:r>
            <a:r>
              <a:rPr lang="en-GB" sz="1200" kern="1200" dirty="0">
                <a:solidFill>
                  <a:schemeClr val="tx1"/>
                </a:solidFill>
                <a:effectLst/>
                <a:latin typeface="+mn-lt"/>
                <a:ea typeface="+mn-ea"/>
                <a:cs typeface="+mn-cs"/>
              </a:rPr>
              <a:t>. Legislation.gov.uk. </a:t>
            </a:r>
            <a:r>
              <a:rPr lang="en-GB" sz="1200" u="sng" kern="1200" dirty="0">
                <a:solidFill>
                  <a:schemeClr val="tx1"/>
                </a:solidFill>
                <a:effectLst/>
                <a:latin typeface="+mn-lt"/>
                <a:ea typeface="+mn-ea"/>
                <a:cs typeface="+mn-cs"/>
                <a:hlinkClick r:id="rId4"/>
              </a:rPr>
              <a:t>https://www.legislation.gov.uk/ukpga/2014/23/contents</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Hughes, S., (2023). </a:t>
            </a:r>
            <a:r>
              <a:rPr lang="en-GB" sz="1200" i="1" kern="1200" dirty="0">
                <a:solidFill>
                  <a:schemeClr val="tx1"/>
                </a:solidFill>
                <a:effectLst/>
                <a:latin typeface="+mn-lt"/>
                <a:ea typeface="+mn-ea"/>
                <a:cs typeface="+mn-cs"/>
              </a:rPr>
              <a:t>Domiciliary care, self and older age</a:t>
            </a:r>
            <a:r>
              <a:rPr lang="en-GB" sz="1200" kern="1200" dirty="0">
                <a:solidFill>
                  <a:schemeClr val="tx1"/>
                </a:solidFill>
                <a:effectLst/>
                <a:latin typeface="+mn-lt"/>
                <a:ea typeface="+mn-ea"/>
                <a:cs typeface="+mn-cs"/>
              </a:rPr>
              <a:t> (Doctoral dissertation, Anglia Ruskin Research Online (ARRO).</a:t>
            </a:r>
          </a:p>
          <a:p>
            <a:r>
              <a:rPr lang="en-GB" sz="1200" kern="1200" dirty="0">
                <a:solidFill>
                  <a:schemeClr val="tx1"/>
                </a:solidFill>
                <a:effectLst/>
                <a:latin typeface="+mn-lt"/>
                <a:ea typeface="+mn-ea"/>
                <a:cs typeface="+mn-cs"/>
              </a:rPr>
              <a:t>Kern, L.M., Bynum, J.P. and Pincus, H.A., (2024). Care fragmentation, care continuity, and care coordination—how they differ and why it matters. </a:t>
            </a:r>
            <a:r>
              <a:rPr lang="en-GB" sz="1200" i="1" kern="1200" dirty="0">
                <a:solidFill>
                  <a:schemeClr val="tx1"/>
                </a:solidFill>
                <a:effectLst/>
                <a:latin typeface="+mn-lt"/>
                <a:ea typeface="+mn-ea"/>
                <a:cs typeface="+mn-cs"/>
              </a:rPr>
              <a:t>JAMA internal medicine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184</a:t>
            </a:r>
            <a:r>
              <a:rPr lang="en-GB" sz="1200" kern="1200" dirty="0">
                <a:solidFill>
                  <a:schemeClr val="tx1"/>
                </a:solidFill>
                <a:effectLst/>
                <a:latin typeface="+mn-lt"/>
                <a:ea typeface="+mn-ea"/>
                <a:cs typeface="+mn-cs"/>
              </a:rPr>
              <a:t>(3), pp.236-237.</a:t>
            </a:r>
          </a:p>
          <a:p>
            <a:r>
              <a:rPr lang="en-GB" sz="1200" kern="1200" dirty="0">
                <a:solidFill>
                  <a:schemeClr val="tx1"/>
                </a:solidFill>
                <a:effectLst/>
                <a:latin typeface="+mn-lt"/>
                <a:ea typeface="+mn-ea"/>
                <a:cs typeface="+mn-cs"/>
              </a:rPr>
              <a:t>Kipnis, E., McLeay, F., Grimes, A., De </a:t>
            </a:r>
            <a:r>
              <a:rPr lang="en-GB" sz="1200" kern="1200" dirty="0" err="1">
                <a:solidFill>
                  <a:schemeClr val="tx1"/>
                </a:solidFill>
                <a:effectLst/>
                <a:latin typeface="+mn-lt"/>
                <a:ea typeface="+mn-ea"/>
                <a:cs typeface="+mn-cs"/>
              </a:rPr>
              <a:t>Saille</a:t>
            </a:r>
            <a:r>
              <a:rPr lang="en-GB" sz="1200" kern="1200" dirty="0">
                <a:solidFill>
                  <a:schemeClr val="tx1"/>
                </a:solidFill>
                <a:effectLst/>
                <a:latin typeface="+mn-lt"/>
                <a:ea typeface="+mn-ea"/>
                <a:cs typeface="+mn-cs"/>
              </a:rPr>
              <a:t>, S. and Potter, S., (2022). Service robots in long-term care: a consumer-centric view. </a:t>
            </a:r>
            <a:r>
              <a:rPr lang="en-GB" sz="1200" i="1" kern="1200" dirty="0">
                <a:solidFill>
                  <a:schemeClr val="tx1"/>
                </a:solidFill>
                <a:effectLst/>
                <a:latin typeface="+mn-lt"/>
                <a:ea typeface="+mn-ea"/>
                <a:cs typeface="+mn-cs"/>
              </a:rPr>
              <a:t>Journal of Service Research</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25</a:t>
            </a:r>
            <a:r>
              <a:rPr lang="en-GB" sz="1200" kern="1200" dirty="0">
                <a:solidFill>
                  <a:schemeClr val="tx1"/>
                </a:solidFill>
                <a:effectLst/>
                <a:latin typeface="+mn-lt"/>
                <a:ea typeface="+mn-ea"/>
                <a:cs typeface="+mn-cs"/>
              </a:rPr>
              <a:t>(4), pp.667-685.</a:t>
            </a:r>
          </a:p>
          <a:p>
            <a:r>
              <a:rPr lang="en-GB" sz="1200" kern="1200" dirty="0" err="1">
                <a:solidFill>
                  <a:schemeClr val="tx1"/>
                </a:solidFill>
                <a:effectLst/>
                <a:latin typeface="+mn-lt"/>
                <a:ea typeface="+mn-ea"/>
                <a:cs typeface="+mn-cs"/>
              </a:rPr>
              <a:t>Leithaus</a:t>
            </a:r>
            <a:r>
              <a:rPr lang="en-GB" sz="1200" kern="1200" dirty="0">
                <a:solidFill>
                  <a:schemeClr val="tx1"/>
                </a:solidFill>
                <a:effectLst/>
                <a:latin typeface="+mn-lt"/>
                <a:ea typeface="+mn-ea"/>
                <a:cs typeface="+mn-cs"/>
              </a:rPr>
              <a:t>, M., </a:t>
            </a:r>
            <a:r>
              <a:rPr lang="en-GB" sz="1200" kern="1200" dirty="0" err="1">
                <a:solidFill>
                  <a:schemeClr val="tx1"/>
                </a:solidFill>
                <a:effectLst/>
                <a:latin typeface="+mn-lt"/>
                <a:ea typeface="+mn-ea"/>
                <a:cs typeface="+mn-cs"/>
              </a:rPr>
              <a:t>Beaulen</a:t>
            </a:r>
            <a:r>
              <a:rPr lang="en-GB" sz="1200" kern="1200" dirty="0">
                <a:solidFill>
                  <a:schemeClr val="tx1"/>
                </a:solidFill>
                <a:effectLst/>
                <a:latin typeface="+mn-lt"/>
                <a:ea typeface="+mn-ea"/>
                <a:cs typeface="+mn-cs"/>
              </a:rPr>
              <a:t>, A., de Vries, E., </a:t>
            </a:r>
            <a:r>
              <a:rPr lang="en-GB" sz="1200" kern="1200" dirty="0" err="1">
                <a:solidFill>
                  <a:schemeClr val="tx1"/>
                </a:solidFill>
                <a:effectLst/>
                <a:latin typeface="+mn-lt"/>
                <a:ea typeface="+mn-ea"/>
                <a:cs typeface="+mn-cs"/>
              </a:rPr>
              <a:t>Goderis</a:t>
            </a:r>
            <a:r>
              <a:rPr lang="en-GB" sz="1200" kern="1200" dirty="0">
                <a:solidFill>
                  <a:schemeClr val="tx1"/>
                </a:solidFill>
                <a:effectLst/>
                <a:latin typeface="+mn-lt"/>
                <a:ea typeface="+mn-ea"/>
                <a:cs typeface="+mn-cs"/>
              </a:rPr>
              <a:t>, G., </a:t>
            </a:r>
            <a:r>
              <a:rPr lang="en-GB" sz="1200" kern="1200" dirty="0" err="1">
                <a:solidFill>
                  <a:schemeClr val="tx1"/>
                </a:solidFill>
                <a:effectLst/>
                <a:latin typeface="+mn-lt"/>
                <a:ea typeface="+mn-ea"/>
                <a:cs typeface="+mn-cs"/>
              </a:rPr>
              <a:t>Flamaing</a:t>
            </a:r>
            <a:r>
              <a:rPr lang="en-GB" sz="1200" kern="1200" dirty="0">
                <a:solidFill>
                  <a:schemeClr val="tx1"/>
                </a:solidFill>
                <a:effectLst/>
                <a:latin typeface="+mn-lt"/>
                <a:ea typeface="+mn-ea"/>
                <a:cs typeface="+mn-cs"/>
              </a:rPr>
              <a:t>, J., Verbeek, H. and </a:t>
            </a:r>
            <a:r>
              <a:rPr lang="en-GB" sz="1200" kern="1200" dirty="0" err="1">
                <a:solidFill>
                  <a:schemeClr val="tx1"/>
                </a:solidFill>
                <a:effectLst/>
                <a:latin typeface="+mn-lt"/>
                <a:ea typeface="+mn-ea"/>
                <a:cs typeface="+mn-cs"/>
              </a:rPr>
              <a:t>Deschodt</a:t>
            </a:r>
            <a:r>
              <a:rPr lang="en-GB" sz="1200" kern="1200" dirty="0">
                <a:solidFill>
                  <a:schemeClr val="tx1"/>
                </a:solidFill>
                <a:effectLst/>
                <a:latin typeface="+mn-lt"/>
                <a:ea typeface="+mn-ea"/>
                <a:cs typeface="+mn-cs"/>
              </a:rPr>
              <a:t>, M., (2022). Integrated care components in transitional care models from hospital to home for frail older adults: a systematic review. </a:t>
            </a:r>
            <a:r>
              <a:rPr lang="en-GB" sz="1200" i="1" kern="1200" dirty="0">
                <a:solidFill>
                  <a:schemeClr val="tx1"/>
                </a:solidFill>
                <a:effectLst/>
                <a:latin typeface="+mn-lt"/>
                <a:ea typeface="+mn-ea"/>
                <a:cs typeface="+mn-cs"/>
              </a:rPr>
              <a:t>International Journal of Integrated Care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22</a:t>
            </a:r>
            <a:r>
              <a:rPr lang="en-GB" sz="1200" kern="1200" dirty="0">
                <a:solidFill>
                  <a:schemeClr val="tx1"/>
                </a:solidFill>
                <a:effectLst/>
                <a:latin typeface="+mn-lt"/>
                <a:ea typeface="+mn-ea"/>
                <a:cs typeface="+mn-cs"/>
              </a:rPr>
              <a:t>(2), p.28.</a:t>
            </a:r>
          </a:p>
          <a:p>
            <a:r>
              <a:rPr lang="en-GB" sz="1200" kern="1200" dirty="0" err="1">
                <a:solidFill>
                  <a:schemeClr val="tx1"/>
                </a:solidFill>
                <a:effectLst/>
                <a:latin typeface="+mn-lt"/>
                <a:ea typeface="+mn-ea"/>
                <a:cs typeface="+mn-cs"/>
              </a:rPr>
              <a:t>Lekakis</a:t>
            </a:r>
            <a:r>
              <a:rPr lang="en-GB" sz="1200" kern="1200" dirty="0">
                <a:solidFill>
                  <a:schemeClr val="tx1"/>
                </a:solidFill>
                <a:effectLst/>
                <a:latin typeface="+mn-lt"/>
                <a:ea typeface="+mn-ea"/>
                <a:cs typeface="+mn-cs"/>
              </a:rPr>
              <a:t>, E.J., (2022). </a:t>
            </a:r>
            <a:r>
              <a:rPr lang="en-GB" sz="1200" i="1" kern="1200" dirty="0">
                <a:solidFill>
                  <a:schemeClr val="tx1"/>
                </a:solidFill>
                <a:effectLst/>
                <a:latin typeface="+mn-lt"/>
                <a:ea typeface="+mn-ea"/>
                <a:cs typeface="+mn-cs"/>
              </a:rPr>
              <a:t>Consumer activism: Promotional culture and resistance</a:t>
            </a:r>
            <a:r>
              <a:rPr lang="en-GB" sz="1200" kern="1200" dirty="0">
                <a:solidFill>
                  <a:schemeClr val="tx1"/>
                </a:solidFill>
                <a:effectLst/>
                <a:latin typeface="+mn-lt"/>
                <a:ea typeface="+mn-ea"/>
                <a:cs typeface="+mn-cs"/>
              </a:rPr>
              <a:t>. Sage.</a:t>
            </a:r>
          </a:p>
          <a:p>
            <a:r>
              <a:rPr lang="en-GB" sz="1200" kern="1200" dirty="0">
                <a:solidFill>
                  <a:schemeClr val="tx1"/>
                </a:solidFill>
                <a:effectLst/>
                <a:latin typeface="+mn-lt"/>
                <a:ea typeface="+mn-ea"/>
                <a:cs typeface="+mn-cs"/>
              </a:rPr>
              <a:t>Lin, Y.C., Lin, H.Y., Chen, L.K. and Hsiao, F.Y., (2024). Unveiling the multifaceted nexus of subjective aging, biological aging, and chronological age: findings from a nationally representative cohort study. </a:t>
            </a:r>
            <a:r>
              <a:rPr lang="en-GB" sz="1200" i="1" kern="1200" dirty="0">
                <a:solidFill>
                  <a:schemeClr val="tx1"/>
                </a:solidFill>
                <a:effectLst/>
                <a:latin typeface="+mn-lt"/>
                <a:ea typeface="+mn-ea"/>
                <a:cs typeface="+mn-cs"/>
              </a:rPr>
              <a:t>Archives of Gerontology and Geriatrics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117</a:t>
            </a:r>
            <a:r>
              <a:rPr lang="en-GB" sz="1200" kern="1200" dirty="0">
                <a:solidFill>
                  <a:schemeClr val="tx1"/>
                </a:solidFill>
                <a:effectLst/>
                <a:latin typeface="+mn-lt"/>
                <a:ea typeface="+mn-ea"/>
                <a:cs typeface="+mn-cs"/>
              </a:rPr>
              <a:t>, p.105164.</a:t>
            </a:r>
          </a:p>
          <a:p>
            <a:r>
              <a:rPr lang="en-GB" sz="1200" kern="1200" dirty="0" err="1">
                <a:solidFill>
                  <a:schemeClr val="tx1"/>
                </a:solidFill>
                <a:effectLst/>
                <a:latin typeface="+mn-lt"/>
                <a:ea typeface="+mn-ea"/>
                <a:cs typeface="+mn-cs"/>
              </a:rPr>
              <a:t>Matlhaba</a:t>
            </a:r>
            <a:r>
              <a:rPr lang="en-GB" sz="1200" kern="1200" dirty="0">
                <a:solidFill>
                  <a:schemeClr val="tx1"/>
                </a:solidFill>
                <a:effectLst/>
                <a:latin typeface="+mn-lt"/>
                <a:ea typeface="+mn-ea"/>
                <a:cs typeface="+mn-cs"/>
              </a:rPr>
              <a:t>, K., (2025). Patient-Centered Care. In </a:t>
            </a:r>
            <a:r>
              <a:rPr lang="en-GB" sz="1200" i="1" kern="1200" dirty="0">
                <a:solidFill>
                  <a:schemeClr val="tx1"/>
                </a:solidFill>
                <a:effectLst/>
                <a:latin typeface="+mn-lt"/>
                <a:ea typeface="+mn-ea"/>
                <a:cs typeface="+mn-cs"/>
              </a:rPr>
              <a:t>Enhancing Clinical Competence of Graduate Nurses</a:t>
            </a:r>
            <a:r>
              <a:rPr lang="en-GB" sz="1200" kern="1200" dirty="0">
                <a:solidFill>
                  <a:schemeClr val="tx1"/>
                </a:solidFill>
                <a:effectLst/>
                <a:latin typeface="+mn-lt"/>
                <a:ea typeface="+mn-ea"/>
                <a:cs typeface="+mn-cs"/>
              </a:rPr>
              <a:t> (pp. 149-160). Cham: Springer Nature Switzerland.</a:t>
            </a:r>
          </a:p>
          <a:p>
            <a:r>
              <a:rPr lang="en-GB" sz="1200" kern="1200" dirty="0">
                <a:solidFill>
                  <a:schemeClr val="tx1"/>
                </a:solidFill>
                <a:effectLst/>
                <a:latin typeface="+mn-lt"/>
                <a:ea typeface="+mn-ea"/>
                <a:cs typeface="+mn-cs"/>
              </a:rPr>
              <a:t>Moore, R., (2025). Technology combined with expert, relationship-based care. Nursing Management, 32(3).</a:t>
            </a:r>
          </a:p>
          <a:p>
            <a:r>
              <a:rPr lang="en-GB" sz="1200" kern="1200" dirty="0">
                <a:solidFill>
                  <a:schemeClr val="tx1"/>
                </a:solidFill>
                <a:effectLst/>
                <a:latin typeface="+mn-lt"/>
                <a:ea typeface="+mn-ea"/>
                <a:cs typeface="+mn-cs"/>
              </a:rPr>
              <a:t>NHS. (2019). NHS choices. </a:t>
            </a:r>
            <a:r>
              <a:rPr lang="en-GB" sz="1200" u="sng" kern="1200" dirty="0">
                <a:solidFill>
                  <a:schemeClr val="tx1"/>
                </a:solidFill>
                <a:effectLst/>
                <a:latin typeface="+mn-lt"/>
                <a:ea typeface="+mn-ea"/>
                <a:cs typeface="+mn-cs"/>
                <a:hlinkClick r:id="rId5"/>
              </a:rPr>
              <a:t>https://www.longtermplan.nhs.uk/</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Singh, T.M., (2025). Health Monitoring Systems Technologies. </a:t>
            </a:r>
            <a:r>
              <a:rPr lang="en-GB" sz="1200" i="1" kern="1200" dirty="0">
                <a:solidFill>
                  <a:schemeClr val="tx1"/>
                </a:solidFill>
                <a:effectLst/>
                <a:latin typeface="+mn-lt"/>
                <a:ea typeface="+mn-ea"/>
                <a:cs typeface="+mn-cs"/>
              </a:rPr>
              <a:t>Next-Generation Therapeutics Using Internet of Things and Machine Learning</a:t>
            </a:r>
            <a:r>
              <a:rPr lang="en-GB" sz="1200" kern="1200" dirty="0">
                <a:solidFill>
                  <a:schemeClr val="tx1"/>
                </a:solidFill>
                <a:effectLst/>
                <a:latin typeface="+mn-lt"/>
                <a:ea typeface="+mn-ea"/>
                <a:cs typeface="+mn-cs"/>
              </a:rPr>
              <a:t>, p.259. </a:t>
            </a:r>
          </a:p>
          <a:p>
            <a:r>
              <a:rPr lang="en-GB" sz="1200" kern="1200" dirty="0">
                <a:solidFill>
                  <a:schemeClr val="tx1"/>
                </a:solidFill>
                <a:effectLst/>
                <a:latin typeface="+mn-lt"/>
                <a:ea typeface="+mn-ea"/>
                <a:cs typeface="+mn-cs"/>
              </a:rPr>
              <a:t>Soma, R., </a:t>
            </a:r>
            <a:r>
              <a:rPr lang="en-GB" sz="1200" kern="1200" dirty="0" err="1">
                <a:solidFill>
                  <a:schemeClr val="tx1"/>
                </a:solidFill>
                <a:effectLst/>
                <a:latin typeface="+mn-lt"/>
                <a:ea typeface="+mn-ea"/>
                <a:cs typeface="+mn-cs"/>
              </a:rPr>
              <a:t>Bratteteig</a:t>
            </a:r>
            <a:r>
              <a:rPr lang="en-GB" sz="1200" kern="1200" dirty="0">
                <a:solidFill>
                  <a:schemeClr val="tx1"/>
                </a:solidFill>
                <a:effectLst/>
                <a:latin typeface="+mn-lt"/>
                <a:ea typeface="+mn-ea"/>
                <a:cs typeface="+mn-cs"/>
              </a:rPr>
              <a:t>, T., </a:t>
            </a:r>
            <a:r>
              <a:rPr lang="en-GB" sz="1200" kern="1200" dirty="0" err="1">
                <a:solidFill>
                  <a:schemeClr val="tx1"/>
                </a:solidFill>
                <a:effectLst/>
                <a:latin typeface="+mn-lt"/>
                <a:ea typeface="+mn-ea"/>
                <a:cs typeface="+mn-cs"/>
              </a:rPr>
              <a:t>Saplacan</a:t>
            </a:r>
            <a:r>
              <a:rPr lang="en-GB" sz="1200" kern="1200" dirty="0">
                <a:solidFill>
                  <a:schemeClr val="tx1"/>
                </a:solidFill>
                <a:effectLst/>
                <a:latin typeface="+mn-lt"/>
                <a:ea typeface="+mn-ea"/>
                <a:cs typeface="+mn-cs"/>
              </a:rPr>
              <a:t>, D., </a:t>
            </a:r>
            <a:r>
              <a:rPr lang="en-GB" sz="1200" kern="1200" dirty="0" err="1">
                <a:solidFill>
                  <a:schemeClr val="tx1"/>
                </a:solidFill>
                <a:effectLst/>
                <a:latin typeface="+mn-lt"/>
                <a:ea typeface="+mn-ea"/>
                <a:cs typeface="+mn-cs"/>
              </a:rPr>
              <a:t>Schimmer</a:t>
            </a:r>
            <a:r>
              <a:rPr lang="en-GB" sz="1200" kern="1200" dirty="0">
                <a:solidFill>
                  <a:schemeClr val="tx1"/>
                </a:solidFill>
                <a:effectLst/>
                <a:latin typeface="+mn-lt"/>
                <a:ea typeface="+mn-ea"/>
                <a:cs typeface="+mn-cs"/>
              </a:rPr>
              <a:t>, R., Campano, E. and Verne, G.B., (2022). Strengthening human autonomy. In the era of autonomous technology. </a:t>
            </a:r>
            <a:r>
              <a:rPr lang="en-GB" sz="1200" i="1" kern="1200" dirty="0">
                <a:solidFill>
                  <a:schemeClr val="tx1"/>
                </a:solidFill>
                <a:effectLst/>
                <a:latin typeface="+mn-lt"/>
                <a:ea typeface="+mn-ea"/>
                <a:cs typeface="+mn-cs"/>
              </a:rPr>
              <a:t>Scandinavian Journal of Information Systems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34</a:t>
            </a:r>
            <a:r>
              <a:rPr lang="en-GB" sz="1200" kern="1200" dirty="0">
                <a:solidFill>
                  <a:schemeClr val="tx1"/>
                </a:solidFill>
                <a:effectLst/>
                <a:latin typeface="+mn-lt"/>
                <a:ea typeface="+mn-ea"/>
                <a:cs typeface="+mn-cs"/>
              </a:rPr>
              <a:t>(2), p.5.</a:t>
            </a:r>
          </a:p>
          <a:p>
            <a:r>
              <a:rPr lang="en-GB" sz="1200" kern="1200" dirty="0">
                <a:solidFill>
                  <a:schemeClr val="tx1"/>
                </a:solidFill>
                <a:effectLst/>
                <a:latin typeface="+mn-lt"/>
                <a:ea typeface="+mn-ea"/>
                <a:cs typeface="+mn-cs"/>
              </a:rPr>
              <a:t>Stevenson, E. and Mutebi, N. (2024). </a:t>
            </a:r>
            <a:r>
              <a:rPr lang="en-GB" sz="1200" i="1" kern="1200" dirty="0">
                <a:solidFill>
                  <a:schemeClr val="tx1"/>
                </a:solidFill>
                <a:effectLst/>
                <a:latin typeface="+mn-lt"/>
                <a:ea typeface="+mn-ea"/>
                <a:cs typeface="+mn-cs"/>
              </a:rPr>
              <a:t>Healthy Ageing and Care for Older Populations</a:t>
            </a:r>
            <a:r>
              <a:rPr lang="en-GB" sz="1200" kern="1200" dirty="0">
                <a:solidFill>
                  <a:schemeClr val="tx1"/>
                </a:solidFill>
                <a:effectLst/>
                <a:latin typeface="+mn-lt"/>
                <a:ea typeface="+mn-ea"/>
                <a:cs typeface="+mn-cs"/>
              </a:rPr>
              <a:t>. [online] UK Parliament. Available at: </a:t>
            </a:r>
            <a:r>
              <a:rPr lang="en-GB" sz="1200" u="sng" kern="1200" dirty="0">
                <a:solidFill>
                  <a:schemeClr val="tx1"/>
                </a:solidFill>
                <a:effectLst/>
                <a:latin typeface="+mn-lt"/>
                <a:ea typeface="+mn-ea"/>
                <a:cs typeface="+mn-cs"/>
                <a:hlinkClick r:id="rId6"/>
              </a:rPr>
              <a:t>https://post.parliament.uk/healthy-ageing-and-care-for-older-populations/</a:t>
            </a:r>
            <a:r>
              <a:rPr lang="en-GB" sz="1200" kern="1200" dirty="0">
                <a:solidFill>
                  <a:schemeClr val="tx1"/>
                </a:solidFill>
                <a:effectLst/>
                <a:latin typeface="+mn-lt"/>
                <a:ea typeface="+mn-ea"/>
                <a:cs typeface="+mn-cs"/>
              </a:rPr>
              <a:t> [Accessed 31 Jan. 2026].</a:t>
            </a:r>
          </a:p>
          <a:p>
            <a:r>
              <a:rPr lang="en-GB" sz="1200" kern="1200" dirty="0">
                <a:solidFill>
                  <a:schemeClr val="tx1"/>
                </a:solidFill>
                <a:effectLst/>
                <a:latin typeface="+mn-lt"/>
                <a:ea typeface="+mn-ea"/>
                <a:cs typeface="+mn-cs"/>
              </a:rPr>
              <a:t>Sumner, G. and Smith, R., (2024). </a:t>
            </a:r>
            <a:r>
              <a:rPr lang="en-GB" sz="1200" i="1" kern="1200" dirty="0">
                <a:solidFill>
                  <a:schemeClr val="tx1"/>
                </a:solidFill>
                <a:effectLst/>
                <a:latin typeface="+mn-lt"/>
                <a:ea typeface="+mn-ea"/>
                <a:cs typeface="+mn-cs"/>
              </a:rPr>
              <a:t>Planning local authority services for the elderly</a:t>
            </a:r>
            <a:r>
              <a:rPr lang="en-GB" sz="1200" kern="1200" dirty="0">
                <a:solidFill>
                  <a:schemeClr val="tx1"/>
                </a:solidFill>
                <a:effectLst/>
                <a:latin typeface="+mn-lt"/>
                <a:ea typeface="+mn-ea"/>
                <a:cs typeface="+mn-cs"/>
              </a:rPr>
              <a:t>. Routledge.</a:t>
            </a:r>
          </a:p>
          <a:p>
            <a:r>
              <a:rPr lang="en-GB" sz="1200" kern="1200" dirty="0">
                <a:solidFill>
                  <a:schemeClr val="tx1"/>
                </a:solidFill>
                <a:effectLst/>
                <a:latin typeface="+mn-lt"/>
                <a:ea typeface="+mn-ea"/>
                <a:cs typeface="+mn-cs"/>
              </a:rPr>
              <a:t>Tessier, L., De Wulf, N. and </a:t>
            </a:r>
            <a:r>
              <a:rPr lang="en-GB" sz="1200" kern="1200" dirty="0" err="1">
                <a:solidFill>
                  <a:schemeClr val="tx1"/>
                </a:solidFill>
                <a:effectLst/>
                <a:latin typeface="+mn-lt"/>
                <a:ea typeface="+mn-ea"/>
                <a:cs typeface="+mn-cs"/>
              </a:rPr>
              <a:t>Momose</a:t>
            </a:r>
            <a:r>
              <a:rPr lang="en-GB" sz="1200" kern="1200" dirty="0">
                <a:solidFill>
                  <a:schemeClr val="tx1"/>
                </a:solidFill>
                <a:effectLst/>
                <a:latin typeface="+mn-lt"/>
                <a:ea typeface="+mn-ea"/>
                <a:cs typeface="+mn-cs"/>
              </a:rPr>
              <a:t>, Y., (2022). </a:t>
            </a:r>
            <a:r>
              <a:rPr lang="en-GB" sz="1200" i="1" kern="1200" dirty="0">
                <a:solidFill>
                  <a:schemeClr val="tx1"/>
                </a:solidFill>
                <a:effectLst/>
                <a:latin typeface="+mn-lt"/>
                <a:ea typeface="+mn-ea"/>
                <a:cs typeface="+mn-cs"/>
              </a:rPr>
              <a:t>Long-term care in the context of population ageing: a rights-based approach to universal coverage</a:t>
            </a:r>
            <a:r>
              <a:rPr lang="en-GB" sz="1200" kern="1200" dirty="0">
                <a:solidFill>
                  <a:schemeClr val="tx1"/>
                </a:solidFill>
                <a:effectLst/>
                <a:latin typeface="+mn-lt"/>
                <a:ea typeface="+mn-ea"/>
                <a:cs typeface="+mn-cs"/>
              </a:rPr>
              <a:t> (No. 82). ILO Working Paper. </a:t>
            </a:r>
          </a:p>
          <a:p>
            <a:r>
              <a:rPr lang="en-GB" sz="1200" kern="1200" dirty="0">
                <a:solidFill>
                  <a:schemeClr val="tx1"/>
                </a:solidFill>
                <a:effectLst/>
                <a:latin typeface="+mn-lt"/>
                <a:ea typeface="+mn-ea"/>
                <a:cs typeface="+mn-cs"/>
              </a:rPr>
              <a:t>Toki, H., Tai, M. and </a:t>
            </a:r>
            <a:r>
              <a:rPr lang="en-GB" sz="1200" kern="1200" dirty="0" err="1">
                <a:solidFill>
                  <a:schemeClr val="tx1"/>
                </a:solidFill>
                <a:effectLst/>
                <a:latin typeface="+mn-lt"/>
                <a:ea typeface="+mn-ea"/>
                <a:cs typeface="+mn-cs"/>
              </a:rPr>
              <a:t>Nojima</a:t>
            </a:r>
            <a:r>
              <a:rPr lang="en-GB" sz="1200" kern="1200" dirty="0">
                <a:solidFill>
                  <a:schemeClr val="tx1"/>
                </a:solidFill>
                <a:effectLst/>
                <a:latin typeface="+mn-lt"/>
                <a:ea typeface="+mn-ea"/>
                <a:cs typeface="+mn-cs"/>
              </a:rPr>
              <a:t>, S., (2023). Maintaining continuity of self as perceived by people in the early stages of dementia: a qualitative study. </a:t>
            </a:r>
            <a:r>
              <a:rPr lang="en-GB" sz="1200" i="1" kern="1200" dirty="0">
                <a:solidFill>
                  <a:schemeClr val="tx1"/>
                </a:solidFill>
                <a:effectLst/>
                <a:latin typeface="+mn-lt"/>
                <a:ea typeface="+mn-ea"/>
                <a:cs typeface="+mn-cs"/>
              </a:rPr>
              <a:t>Florence Nightingale Journal of Nursing</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31</a:t>
            </a:r>
            <a:r>
              <a:rPr lang="en-GB" sz="1200" kern="1200" dirty="0">
                <a:solidFill>
                  <a:schemeClr val="tx1"/>
                </a:solidFill>
                <a:effectLst/>
                <a:latin typeface="+mn-lt"/>
                <a:ea typeface="+mn-ea"/>
                <a:cs typeface="+mn-cs"/>
              </a:rPr>
              <a:t>(1), p.56.</a:t>
            </a:r>
          </a:p>
          <a:p>
            <a:r>
              <a:rPr lang="en-GB" sz="1200" kern="1200" dirty="0">
                <a:solidFill>
                  <a:schemeClr val="tx1"/>
                </a:solidFill>
                <a:effectLst/>
                <a:latin typeface="+mn-lt"/>
                <a:ea typeface="+mn-ea"/>
                <a:cs typeface="+mn-cs"/>
              </a:rPr>
              <a:t>Vizard, P. and </a:t>
            </a:r>
            <a:r>
              <a:rPr lang="en-GB" sz="1200" kern="1200" dirty="0" err="1">
                <a:solidFill>
                  <a:schemeClr val="tx1"/>
                </a:solidFill>
                <a:effectLst/>
                <a:latin typeface="+mn-lt"/>
                <a:ea typeface="+mn-ea"/>
                <a:cs typeface="+mn-cs"/>
              </a:rPr>
              <a:t>Burchardt</a:t>
            </a:r>
            <a:r>
              <a:rPr lang="en-GB" sz="1200" kern="1200" dirty="0">
                <a:solidFill>
                  <a:schemeClr val="tx1"/>
                </a:solidFill>
                <a:effectLst/>
                <a:latin typeface="+mn-lt"/>
                <a:ea typeface="+mn-ea"/>
                <a:cs typeface="+mn-cs"/>
              </a:rPr>
              <a:t>, T., (2023). Older people's experiences of dignity and support with eating during hospital stays: analytical framework, policies and outcomes. </a:t>
            </a:r>
            <a:r>
              <a:rPr lang="en-GB" sz="1200" i="1" kern="1200" dirty="0">
                <a:solidFill>
                  <a:schemeClr val="tx1"/>
                </a:solidFill>
                <a:effectLst/>
                <a:latin typeface="+mn-lt"/>
                <a:ea typeface="+mn-ea"/>
                <a:cs typeface="+mn-cs"/>
              </a:rPr>
              <a:t>Ageing &amp; Society</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43</a:t>
            </a:r>
            <a:r>
              <a:rPr lang="en-GB" sz="1200" kern="1200" dirty="0">
                <a:solidFill>
                  <a:schemeClr val="tx1"/>
                </a:solidFill>
                <a:effectLst/>
                <a:latin typeface="+mn-lt"/>
                <a:ea typeface="+mn-ea"/>
                <a:cs typeface="+mn-cs"/>
              </a:rPr>
              <a:t>(7), pp.1661-1695 </a:t>
            </a:r>
          </a:p>
          <a:p>
            <a:r>
              <a:rPr lang="en-GB" sz="1200" kern="1200" dirty="0">
                <a:solidFill>
                  <a:schemeClr val="tx1"/>
                </a:solidFill>
                <a:effectLst/>
                <a:latin typeface="+mn-lt"/>
                <a:ea typeface="+mn-ea"/>
                <a:cs typeface="+mn-cs"/>
              </a:rPr>
              <a:t>World Health Organization (2024). </a:t>
            </a:r>
            <a:r>
              <a:rPr lang="en-GB" sz="1200" i="1" kern="1200" dirty="0">
                <a:solidFill>
                  <a:schemeClr val="tx1"/>
                </a:solidFill>
                <a:effectLst/>
                <a:latin typeface="+mn-lt"/>
                <a:ea typeface="+mn-ea"/>
                <a:cs typeface="+mn-cs"/>
              </a:rPr>
              <a:t>Ageing and health</a:t>
            </a:r>
            <a:r>
              <a:rPr lang="en-GB" sz="1200" kern="1200" dirty="0">
                <a:solidFill>
                  <a:schemeClr val="tx1"/>
                </a:solidFill>
                <a:effectLst/>
                <a:latin typeface="+mn-lt"/>
                <a:ea typeface="+mn-ea"/>
                <a:cs typeface="+mn-cs"/>
              </a:rPr>
              <a:t>. [online] World Health Organization. Available at: </a:t>
            </a:r>
            <a:r>
              <a:rPr lang="en-GB" sz="1200" u="sng" kern="1200" dirty="0">
                <a:solidFill>
                  <a:schemeClr val="tx1"/>
                </a:solidFill>
                <a:effectLst/>
                <a:latin typeface="+mn-lt"/>
                <a:ea typeface="+mn-ea"/>
                <a:cs typeface="+mn-cs"/>
                <a:hlinkClick r:id="rId7"/>
              </a:rPr>
              <a:t>https://www.who.int/news-room/fact-sheets/detail/ageing-and-health</a:t>
            </a:r>
            <a:r>
              <a:rPr lang="en-GB" sz="1200" kern="1200" dirty="0">
                <a:solidFill>
                  <a:schemeClr val="tx1"/>
                </a:solidFill>
                <a:effectLst/>
                <a:latin typeface="+mn-lt"/>
                <a:ea typeface="+mn-ea"/>
                <a:cs typeface="+mn-cs"/>
              </a:rPr>
              <a:t> [Accessed 31 Jan. 2026].</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B76708-2F55-49D6-B721-948063D34B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1082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665BE-C6FE-403A-BEC6-95EC289313A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EEC0123-3D9E-459D-B459-10D81FD4573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D478CC2-3C7D-4147-B17A-79A848B303D1}"/>
              </a:ext>
            </a:extLst>
          </p:cNvPr>
          <p:cNvSpPr>
            <a:spLocks noGrp="1"/>
          </p:cNvSpPr>
          <p:nvPr>
            <p:ph type="dt" sz="half" idx="10"/>
          </p:nvPr>
        </p:nvSpPr>
        <p:spPr/>
        <p:txBody>
          <a:bodyPr/>
          <a:lstStyle/>
          <a:p>
            <a:fld id="{33B2708C-ABA9-4764-BE56-F61B0EC1DDC6}" type="datetimeFigureOut">
              <a:rPr lang="en-US" smtClean="0"/>
              <a:t>2/23/2026</a:t>
            </a:fld>
            <a:endParaRPr lang="en-US"/>
          </a:p>
        </p:txBody>
      </p:sp>
      <p:sp>
        <p:nvSpPr>
          <p:cNvPr id="5" name="Footer Placeholder 4">
            <a:extLst>
              <a:ext uri="{FF2B5EF4-FFF2-40B4-BE49-F238E27FC236}">
                <a16:creationId xmlns:a16="http://schemas.microsoft.com/office/drawing/2014/main" id="{A97FA56C-1C6C-4510-A33A-09AE4CD59C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64593D-B28C-4BF2-B95C-07AD69EC8406}"/>
              </a:ext>
            </a:extLst>
          </p:cNvPr>
          <p:cNvSpPr>
            <a:spLocks noGrp="1"/>
          </p:cNvSpPr>
          <p:nvPr>
            <p:ph type="sldNum" sz="quarter" idx="12"/>
          </p:nvPr>
        </p:nvSpPr>
        <p:spPr/>
        <p:txBody>
          <a:bodyPr/>
          <a:lstStyle/>
          <a:p>
            <a:fld id="{6998DEDE-09D0-4594-83E0-B0744F29F713}" type="slidenum">
              <a:rPr lang="en-US" smtClean="0"/>
              <a:t>‹#›</a:t>
            </a:fld>
            <a:endParaRPr lang="en-US"/>
          </a:p>
        </p:txBody>
      </p:sp>
    </p:spTree>
    <p:extLst>
      <p:ext uri="{BB962C8B-B14F-4D97-AF65-F5344CB8AC3E}">
        <p14:creationId xmlns:p14="http://schemas.microsoft.com/office/powerpoint/2010/main" val="773993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B3030-46DD-4E4C-B31B-3F46ECC6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7B6C83-1706-4C29-99AF-AFE9D1BDBB0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C548DF-2568-4AB8-B56B-3FBF6683DF95}"/>
              </a:ext>
            </a:extLst>
          </p:cNvPr>
          <p:cNvSpPr>
            <a:spLocks noGrp="1"/>
          </p:cNvSpPr>
          <p:nvPr>
            <p:ph type="dt" sz="half" idx="10"/>
          </p:nvPr>
        </p:nvSpPr>
        <p:spPr/>
        <p:txBody>
          <a:bodyPr/>
          <a:lstStyle/>
          <a:p>
            <a:fld id="{33B2708C-ABA9-4764-BE56-F61B0EC1DDC6}" type="datetimeFigureOut">
              <a:rPr lang="en-US" smtClean="0"/>
              <a:t>2/23/2026</a:t>
            </a:fld>
            <a:endParaRPr lang="en-US"/>
          </a:p>
        </p:txBody>
      </p:sp>
      <p:sp>
        <p:nvSpPr>
          <p:cNvPr id="5" name="Footer Placeholder 4">
            <a:extLst>
              <a:ext uri="{FF2B5EF4-FFF2-40B4-BE49-F238E27FC236}">
                <a16:creationId xmlns:a16="http://schemas.microsoft.com/office/drawing/2014/main" id="{506E604A-41EF-4FFE-A5A1-56AD1C97D8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EA21A8-4780-4528-ABEC-16A03C5FAAE3}"/>
              </a:ext>
            </a:extLst>
          </p:cNvPr>
          <p:cNvSpPr>
            <a:spLocks noGrp="1"/>
          </p:cNvSpPr>
          <p:nvPr>
            <p:ph type="sldNum" sz="quarter" idx="12"/>
          </p:nvPr>
        </p:nvSpPr>
        <p:spPr/>
        <p:txBody>
          <a:bodyPr/>
          <a:lstStyle/>
          <a:p>
            <a:fld id="{6998DEDE-09D0-4594-83E0-B0744F29F713}" type="slidenum">
              <a:rPr lang="en-US" smtClean="0"/>
              <a:t>‹#›</a:t>
            </a:fld>
            <a:endParaRPr lang="en-US"/>
          </a:p>
        </p:txBody>
      </p:sp>
    </p:spTree>
    <p:extLst>
      <p:ext uri="{BB962C8B-B14F-4D97-AF65-F5344CB8AC3E}">
        <p14:creationId xmlns:p14="http://schemas.microsoft.com/office/powerpoint/2010/main" val="23626032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4111E-F017-4A3D-8FF4-92F4FED0F63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D6058A2-D780-4D43-A576-55ADC0B127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E4B52C7-AC3B-42DA-AE3E-A9900878BBBC}"/>
              </a:ext>
            </a:extLst>
          </p:cNvPr>
          <p:cNvSpPr>
            <a:spLocks noGrp="1"/>
          </p:cNvSpPr>
          <p:nvPr>
            <p:ph type="dt" sz="half" idx="10"/>
          </p:nvPr>
        </p:nvSpPr>
        <p:spPr/>
        <p:txBody>
          <a:bodyPr/>
          <a:lstStyle/>
          <a:p>
            <a:fld id="{33B2708C-ABA9-4764-BE56-F61B0EC1DDC6}" type="datetimeFigureOut">
              <a:rPr lang="en-US" smtClean="0"/>
              <a:t>2/23/2026</a:t>
            </a:fld>
            <a:endParaRPr lang="en-US"/>
          </a:p>
        </p:txBody>
      </p:sp>
      <p:sp>
        <p:nvSpPr>
          <p:cNvPr id="5" name="Footer Placeholder 4">
            <a:extLst>
              <a:ext uri="{FF2B5EF4-FFF2-40B4-BE49-F238E27FC236}">
                <a16:creationId xmlns:a16="http://schemas.microsoft.com/office/drawing/2014/main" id="{F2EE6558-BE1A-451D-8DBC-D8BAD31796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169819-773F-4192-80A8-AEAB676F8D5D}"/>
              </a:ext>
            </a:extLst>
          </p:cNvPr>
          <p:cNvSpPr>
            <a:spLocks noGrp="1"/>
          </p:cNvSpPr>
          <p:nvPr>
            <p:ph type="sldNum" sz="quarter" idx="12"/>
          </p:nvPr>
        </p:nvSpPr>
        <p:spPr/>
        <p:txBody>
          <a:bodyPr/>
          <a:lstStyle/>
          <a:p>
            <a:fld id="{6998DEDE-09D0-4594-83E0-B0744F29F713}" type="slidenum">
              <a:rPr lang="en-US" smtClean="0"/>
              <a:t>‹#›</a:t>
            </a:fld>
            <a:endParaRPr lang="en-US"/>
          </a:p>
        </p:txBody>
      </p:sp>
    </p:spTree>
    <p:extLst>
      <p:ext uri="{BB962C8B-B14F-4D97-AF65-F5344CB8AC3E}">
        <p14:creationId xmlns:p14="http://schemas.microsoft.com/office/powerpoint/2010/main" val="3105992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B05E2-50B4-43E6-8079-95C8E744BE3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09F714C-935A-4B75-A429-087A00ABA29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EE97F8D-0886-4D6D-9E24-C5EA035D8DF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747015-31BC-47CD-8C12-DC8DE4540D89}"/>
              </a:ext>
            </a:extLst>
          </p:cNvPr>
          <p:cNvSpPr>
            <a:spLocks noGrp="1"/>
          </p:cNvSpPr>
          <p:nvPr>
            <p:ph type="dt" sz="half" idx="10"/>
          </p:nvPr>
        </p:nvSpPr>
        <p:spPr/>
        <p:txBody>
          <a:bodyPr/>
          <a:lstStyle/>
          <a:p>
            <a:fld id="{33B2708C-ABA9-4764-BE56-F61B0EC1DDC6}" type="datetimeFigureOut">
              <a:rPr lang="en-US" smtClean="0"/>
              <a:t>2/23/2026</a:t>
            </a:fld>
            <a:endParaRPr lang="en-US"/>
          </a:p>
        </p:txBody>
      </p:sp>
      <p:sp>
        <p:nvSpPr>
          <p:cNvPr id="6" name="Footer Placeholder 5">
            <a:extLst>
              <a:ext uri="{FF2B5EF4-FFF2-40B4-BE49-F238E27FC236}">
                <a16:creationId xmlns:a16="http://schemas.microsoft.com/office/drawing/2014/main" id="{10F40F04-AD38-4A45-8C6C-C44E920411B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642DA6E-2F72-4D92-968A-BC624A904783}"/>
              </a:ext>
            </a:extLst>
          </p:cNvPr>
          <p:cNvSpPr>
            <a:spLocks noGrp="1"/>
          </p:cNvSpPr>
          <p:nvPr>
            <p:ph type="sldNum" sz="quarter" idx="12"/>
          </p:nvPr>
        </p:nvSpPr>
        <p:spPr/>
        <p:txBody>
          <a:bodyPr/>
          <a:lstStyle/>
          <a:p>
            <a:fld id="{6998DEDE-09D0-4594-83E0-B0744F29F713}" type="slidenum">
              <a:rPr lang="en-US" smtClean="0"/>
              <a:t>‹#›</a:t>
            </a:fld>
            <a:endParaRPr lang="en-US"/>
          </a:p>
        </p:txBody>
      </p:sp>
    </p:spTree>
    <p:extLst>
      <p:ext uri="{BB962C8B-B14F-4D97-AF65-F5344CB8AC3E}">
        <p14:creationId xmlns:p14="http://schemas.microsoft.com/office/powerpoint/2010/main" val="2302393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978AE-6824-40DF-9907-58ABAB1F8CE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292A201-9DE9-4CDC-920D-3F212457276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DF0C470-739F-4D60-A36D-44F53A68AB8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7C562ED-EB32-47F3-B176-ECDEDEAC21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129DF12-E64D-4E26-B4BD-842F93AC66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F37025E-3665-4DF9-8FA3-4C6C1D3F5A79}"/>
              </a:ext>
            </a:extLst>
          </p:cNvPr>
          <p:cNvSpPr>
            <a:spLocks noGrp="1"/>
          </p:cNvSpPr>
          <p:nvPr>
            <p:ph type="dt" sz="half" idx="10"/>
          </p:nvPr>
        </p:nvSpPr>
        <p:spPr/>
        <p:txBody>
          <a:bodyPr/>
          <a:lstStyle/>
          <a:p>
            <a:fld id="{33B2708C-ABA9-4764-BE56-F61B0EC1DDC6}" type="datetimeFigureOut">
              <a:rPr lang="en-US" smtClean="0"/>
              <a:t>2/23/2026</a:t>
            </a:fld>
            <a:endParaRPr lang="en-US"/>
          </a:p>
        </p:txBody>
      </p:sp>
      <p:sp>
        <p:nvSpPr>
          <p:cNvPr id="8" name="Footer Placeholder 7">
            <a:extLst>
              <a:ext uri="{FF2B5EF4-FFF2-40B4-BE49-F238E27FC236}">
                <a16:creationId xmlns:a16="http://schemas.microsoft.com/office/drawing/2014/main" id="{1D6F0A8B-8E1B-4C0D-A5BB-4BD600EFFA1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FAC15C7-DE14-4F3B-88CD-5A577501008B}"/>
              </a:ext>
            </a:extLst>
          </p:cNvPr>
          <p:cNvSpPr>
            <a:spLocks noGrp="1"/>
          </p:cNvSpPr>
          <p:nvPr>
            <p:ph type="sldNum" sz="quarter" idx="12"/>
          </p:nvPr>
        </p:nvSpPr>
        <p:spPr/>
        <p:txBody>
          <a:bodyPr/>
          <a:lstStyle/>
          <a:p>
            <a:fld id="{6998DEDE-09D0-4594-83E0-B0744F29F713}" type="slidenum">
              <a:rPr lang="en-US" smtClean="0"/>
              <a:t>‹#›</a:t>
            </a:fld>
            <a:endParaRPr lang="en-US"/>
          </a:p>
        </p:txBody>
      </p:sp>
    </p:spTree>
    <p:extLst>
      <p:ext uri="{BB962C8B-B14F-4D97-AF65-F5344CB8AC3E}">
        <p14:creationId xmlns:p14="http://schemas.microsoft.com/office/powerpoint/2010/main" val="22214630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A7D7B-305B-4A09-A7F5-65C978DAD4F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4AD3867-78FB-41A8-9A8F-3DAC19060321}"/>
              </a:ext>
            </a:extLst>
          </p:cNvPr>
          <p:cNvSpPr>
            <a:spLocks noGrp="1"/>
          </p:cNvSpPr>
          <p:nvPr>
            <p:ph type="dt" sz="half" idx="10"/>
          </p:nvPr>
        </p:nvSpPr>
        <p:spPr/>
        <p:txBody>
          <a:bodyPr/>
          <a:lstStyle/>
          <a:p>
            <a:fld id="{33B2708C-ABA9-4764-BE56-F61B0EC1DDC6}" type="datetimeFigureOut">
              <a:rPr lang="en-US" smtClean="0"/>
              <a:t>2/23/2026</a:t>
            </a:fld>
            <a:endParaRPr lang="en-US"/>
          </a:p>
        </p:txBody>
      </p:sp>
      <p:sp>
        <p:nvSpPr>
          <p:cNvPr id="4" name="Footer Placeholder 3">
            <a:extLst>
              <a:ext uri="{FF2B5EF4-FFF2-40B4-BE49-F238E27FC236}">
                <a16:creationId xmlns:a16="http://schemas.microsoft.com/office/drawing/2014/main" id="{07653989-D1D3-421E-883F-03BB1D06629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713433E-92D5-4564-B53F-2A93EDBCC912}"/>
              </a:ext>
            </a:extLst>
          </p:cNvPr>
          <p:cNvSpPr>
            <a:spLocks noGrp="1"/>
          </p:cNvSpPr>
          <p:nvPr>
            <p:ph type="sldNum" sz="quarter" idx="12"/>
          </p:nvPr>
        </p:nvSpPr>
        <p:spPr/>
        <p:txBody>
          <a:bodyPr/>
          <a:lstStyle/>
          <a:p>
            <a:fld id="{6998DEDE-09D0-4594-83E0-B0744F29F713}" type="slidenum">
              <a:rPr lang="en-US" smtClean="0"/>
              <a:t>‹#›</a:t>
            </a:fld>
            <a:endParaRPr lang="en-US"/>
          </a:p>
        </p:txBody>
      </p:sp>
    </p:spTree>
    <p:extLst>
      <p:ext uri="{BB962C8B-B14F-4D97-AF65-F5344CB8AC3E}">
        <p14:creationId xmlns:p14="http://schemas.microsoft.com/office/powerpoint/2010/main" val="2922838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45E762-57E3-424C-B90F-0EA36C073649}"/>
              </a:ext>
            </a:extLst>
          </p:cNvPr>
          <p:cNvSpPr>
            <a:spLocks noGrp="1"/>
          </p:cNvSpPr>
          <p:nvPr>
            <p:ph type="dt" sz="half" idx="10"/>
          </p:nvPr>
        </p:nvSpPr>
        <p:spPr/>
        <p:txBody>
          <a:bodyPr/>
          <a:lstStyle/>
          <a:p>
            <a:fld id="{33B2708C-ABA9-4764-BE56-F61B0EC1DDC6}" type="datetimeFigureOut">
              <a:rPr lang="en-US" smtClean="0"/>
              <a:t>2/23/2026</a:t>
            </a:fld>
            <a:endParaRPr lang="en-US"/>
          </a:p>
        </p:txBody>
      </p:sp>
      <p:sp>
        <p:nvSpPr>
          <p:cNvPr id="3" name="Footer Placeholder 2">
            <a:extLst>
              <a:ext uri="{FF2B5EF4-FFF2-40B4-BE49-F238E27FC236}">
                <a16:creationId xmlns:a16="http://schemas.microsoft.com/office/drawing/2014/main" id="{1CBED302-78FD-4675-A2D9-2DB483AB74E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B726D77-E8D8-45E0-8655-D305ADD0A8B7}"/>
              </a:ext>
            </a:extLst>
          </p:cNvPr>
          <p:cNvSpPr>
            <a:spLocks noGrp="1"/>
          </p:cNvSpPr>
          <p:nvPr>
            <p:ph type="sldNum" sz="quarter" idx="12"/>
          </p:nvPr>
        </p:nvSpPr>
        <p:spPr/>
        <p:txBody>
          <a:bodyPr/>
          <a:lstStyle/>
          <a:p>
            <a:fld id="{6998DEDE-09D0-4594-83E0-B0744F29F713}" type="slidenum">
              <a:rPr lang="en-US" smtClean="0"/>
              <a:t>‹#›</a:t>
            </a:fld>
            <a:endParaRPr lang="en-US"/>
          </a:p>
        </p:txBody>
      </p:sp>
    </p:spTree>
    <p:extLst>
      <p:ext uri="{BB962C8B-B14F-4D97-AF65-F5344CB8AC3E}">
        <p14:creationId xmlns:p14="http://schemas.microsoft.com/office/powerpoint/2010/main" val="34535474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EED13-9585-4CC3-8DB7-D2367C8B58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956435D-BBDE-4452-97F9-37F221989A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D919FEA-7A2A-47A2-B20D-803B61450A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B75AF35-AD52-4901-928D-942DEA33529C}"/>
              </a:ext>
            </a:extLst>
          </p:cNvPr>
          <p:cNvSpPr>
            <a:spLocks noGrp="1"/>
          </p:cNvSpPr>
          <p:nvPr>
            <p:ph type="dt" sz="half" idx="10"/>
          </p:nvPr>
        </p:nvSpPr>
        <p:spPr/>
        <p:txBody>
          <a:bodyPr/>
          <a:lstStyle/>
          <a:p>
            <a:fld id="{33B2708C-ABA9-4764-BE56-F61B0EC1DDC6}" type="datetimeFigureOut">
              <a:rPr lang="en-US" smtClean="0"/>
              <a:t>2/23/2026</a:t>
            </a:fld>
            <a:endParaRPr lang="en-US"/>
          </a:p>
        </p:txBody>
      </p:sp>
      <p:sp>
        <p:nvSpPr>
          <p:cNvPr id="6" name="Footer Placeholder 5">
            <a:extLst>
              <a:ext uri="{FF2B5EF4-FFF2-40B4-BE49-F238E27FC236}">
                <a16:creationId xmlns:a16="http://schemas.microsoft.com/office/drawing/2014/main" id="{AA3632DA-7AAD-4721-A222-991178338A3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E34B37F-3D3D-47E1-9D51-02BDCB2FAF70}"/>
              </a:ext>
            </a:extLst>
          </p:cNvPr>
          <p:cNvSpPr>
            <a:spLocks noGrp="1"/>
          </p:cNvSpPr>
          <p:nvPr>
            <p:ph type="sldNum" sz="quarter" idx="12"/>
          </p:nvPr>
        </p:nvSpPr>
        <p:spPr/>
        <p:txBody>
          <a:bodyPr/>
          <a:lstStyle/>
          <a:p>
            <a:fld id="{6998DEDE-09D0-4594-83E0-B0744F29F713}" type="slidenum">
              <a:rPr lang="en-US" smtClean="0"/>
              <a:t>‹#›</a:t>
            </a:fld>
            <a:endParaRPr lang="en-US"/>
          </a:p>
        </p:txBody>
      </p:sp>
    </p:spTree>
    <p:extLst>
      <p:ext uri="{BB962C8B-B14F-4D97-AF65-F5344CB8AC3E}">
        <p14:creationId xmlns:p14="http://schemas.microsoft.com/office/powerpoint/2010/main" val="960261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1A02C-D42C-4BC8-BEFA-AD4FD05367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42118EE-E06A-4F4E-9D9D-105F0463EE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DFA2C57-8798-4CE2-9412-E4949FA0C3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AD44BAE-AFF5-4F39-A9BF-3BB1F2B9216A}"/>
              </a:ext>
            </a:extLst>
          </p:cNvPr>
          <p:cNvSpPr>
            <a:spLocks noGrp="1"/>
          </p:cNvSpPr>
          <p:nvPr>
            <p:ph type="dt" sz="half" idx="10"/>
          </p:nvPr>
        </p:nvSpPr>
        <p:spPr/>
        <p:txBody>
          <a:bodyPr/>
          <a:lstStyle/>
          <a:p>
            <a:fld id="{33B2708C-ABA9-4764-BE56-F61B0EC1DDC6}" type="datetimeFigureOut">
              <a:rPr lang="en-US" smtClean="0"/>
              <a:t>2/23/2026</a:t>
            </a:fld>
            <a:endParaRPr lang="en-US"/>
          </a:p>
        </p:txBody>
      </p:sp>
      <p:sp>
        <p:nvSpPr>
          <p:cNvPr id="6" name="Footer Placeholder 5">
            <a:extLst>
              <a:ext uri="{FF2B5EF4-FFF2-40B4-BE49-F238E27FC236}">
                <a16:creationId xmlns:a16="http://schemas.microsoft.com/office/drawing/2014/main" id="{693EE982-8D4C-413F-A82C-06B6E129B32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83CC4E-7118-4C85-B3BC-AE2BD26B3A42}"/>
              </a:ext>
            </a:extLst>
          </p:cNvPr>
          <p:cNvSpPr>
            <a:spLocks noGrp="1"/>
          </p:cNvSpPr>
          <p:nvPr>
            <p:ph type="sldNum" sz="quarter" idx="12"/>
          </p:nvPr>
        </p:nvSpPr>
        <p:spPr/>
        <p:txBody>
          <a:bodyPr/>
          <a:lstStyle/>
          <a:p>
            <a:fld id="{6998DEDE-09D0-4594-83E0-B0744F29F713}" type="slidenum">
              <a:rPr lang="en-US" smtClean="0"/>
              <a:t>‹#›</a:t>
            </a:fld>
            <a:endParaRPr lang="en-US"/>
          </a:p>
        </p:txBody>
      </p:sp>
    </p:spTree>
    <p:extLst>
      <p:ext uri="{BB962C8B-B14F-4D97-AF65-F5344CB8AC3E}">
        <p14:creationId xmlns:p14="http://schemas.microsoft.com/office/powerpoint/2010/main" val="1524543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00869-3BFC-4C33-BD10-8F99C3D93D3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F72DDE-CAF0-45E0-97CD-579B78EA491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904AFF-0DED-443F-B191-7811EE8AE728}"/>
              </a:ext>
            </a:extLst>
          </p:cNvPr>
          <p:cNvSpPr>
            <a:spLocks noGrp="1"/>
          </p:cNvSpPr>
          <p:nvPr>
            <p:ph type="dt" sz="half" idx="10"/>
          </p:nvPr>
        </p:nvSpPr>
        <p:spPr/>
        <p:txBody>
          <a:bodyPr/>
          <a:lstStyle/>
          <a:p>
            <a:fld id="{33B2708C-ABA9-4764-BE56-F61B0EC1DDC6}" type="datetimeFigureOut">
              <a:rPr lang="en-US" smtClean="0"/>
              <a:t>2/23/2026</a:t>
            </a:fld>
            <a:endParaRPr lang="en-US"/>
          </a:p>
        </p:txBody>
      </p:sp>
      <p:sp>
        <p:nvSpPr>
          <p:cNvPr id="5" name="Footer Placeholder 4">
            <a:extLst>
              <a:ext uri="{FF2B5EF4-FFF2-40B4-BE49-F238E27FC236}">
                <a16:creationId xmlns:a16="http://schemas.microsoft.com/office/drawing/2014/main" id="{C6B0D618-6180-4941-A982-05ED24D94E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A984B8-457D-4A1D-A3F9-E0B024B7D403}"/>
              </a:ext>
            </a:extLst>
          </p:cNvPr>
          <p:cNvSpPr>
            <a:spLocks noGrp="1"/>
          </p:cNvSpPr>
          <p:nvPr>
            <p:ph type="sldNum" sz="quarter" idx="12"/>
          </p:nvPr>
        </p:nvSpPr>
        <p:spPr/>
        <p:txBody>
          <a:bodyPr/>
          <a:lstStyle/>
          <a:p>
            <a:fld id="{6998DEDE-09D0-4594-83E0-B0744F29F713}" type="slidenum">
              <a:rPr lang="en-US" smtClean="0"/>
              <a:t>‹#›</a:t>
            </a:fld>
            <a:endParaRPr lang="en-US"/>
          </a:p>
        </p:txBody>
      </p:sp>
    </p:spTree>
    <p:extLst>
      <p:ext uri="{BB962C8B-B14F-4D97-AF65-F5344CB8AC3E}">
        <p14:creationId xmlns:p14="http://schemas.microsoft.com/office/powerpoint/2010/main" val="2566343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840123-DD39-43D9-87F4-F67ABA62DF2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24AA13A-4B0A-435B-9FF2-439DEBC9106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EE23CF-007E-4457-96F2-33D34C10412B}"/>
              </a:ext>
            </a:extLst>
          </p:cNvPr>
          <p:cNvSpPr>
            <a:spLocks noGrp="1"/>
          </p:cNvSpPr>
          <p:nvPr>
            <p:ph type="dt" sz="half" idx="10"/>
          </p:nvPr>
        </p:nvSpPr>
        <p:spPr/>
        <p:txBody>
          <a:bodyPr/>
          <a:lstStyle/>
          <a:p>
            <a:fld id="{33B2708C-ABA9-4764-BE56-F61B0EC1DDC6}" type="datetimeFigureOut">
              <a:rPr lang="en-US" smtClean="0"/>
              <a:t>2/23/2026</a:t>
            </a:fld>
            <a:endParaRPr lang="en-US"/>
          </a:p>
        </p:txBody>
      </p:sp>
      <p:sp>
        <p:nvSpPr>
          <p:cNvPr id="5" name="Footer Placeholder 4">
            <a:extLst>
              <a:ext uri="{FF2B5EF4-FFF2-40B4-BE49-F238E27FC236}">
                <a16:creationId xmlns:a16="http://schemas.microsoft.com/office/drawing/2014/main" id="{9BE31FBF-D2F7-44F1-95CA-5589A77D01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B3FFF9-3776-4825-B3E2-C7D65D8AC2FE}"/>
              </a:ext>
            </a:extLst>
          </p:cNvPr>
          <p:cNvSpPr>
            <a:spLocks noGrp="1"/>
          </p:cNvSpPr>
          <p:nvPr>
            <p:ph type="sldNum" sz="quarter" idx="12"/>
          </p:nvPr>
        </p:nvSpPr>
        <p:spPr/>
        <p:txBody>
          <a:bodyPr/>
          <a:lstStyle/>
          <a:p>
            <a:fld id="{6998DEDE-09D0-4594-83E0-B0744F29F713}" type="slidenum">
              <a:rPr lang="en-US" smtClean="0"/>
              <a:t>‹#›</a:t>
            </a:fld>
            <a:endParaRPr lang="en-US"/>
          </a:p>
        </p:txBody>
      </p:sp>
    </p:spTree>
    <p:extLst>
      <p:ext uri="{BB962C8B-B14F-4D97-AF65-F5344CB8AC3E}">
        <p14:creationId xmlns:p14="http://schemas.microsoft.com/office/powerpoint/2010/main" val="3397170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0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A713C2-2368-4A50-8855-75DB8C5AA91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A9EF332-BE01-4A4C-9DCF-B5A920E6EC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860C37-F216-4B57-9375-18205E926B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B2708C-ABA9-4764-BE56-F61B0EC1DDC6}" type="datetimeFigureOut">
              <a:rPr lang="en-US" smtClean="0"/>
              <a:t>2/23/2026</a:t>
            </a:fld>
            <a:endParaRPr lang="en-US"/>
          </a:p>
        </p:txBody>
      </p:sp>
      <p:sp>
        <p:nvSpPr>
          <p:cNvPr id="5" name="Footer Placeholder 4">
            <a:extLst>
              <a:ext uri="{FF2B5EF4-FFF2-40B4-BE49-F238E27FC236}">
                <a16:creationId xmlns:a16="http://schemas.microsoft.com/office/drawing/2014/main" id="{648C45D2-8EFB-4A0C-BFD7-884C420CD6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4619F3-833E-484B-8D58-55B1534BAB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98DEDE-09D0-4594-83E0-B0744F29F713}" type="slidenum">
              <a:rPr lang="en-US" smtClean="0"/>
              <a:t>‹#›</a:t>
            </a:fld>
            <a:endParaRPr lang="en-US"/>
          </a:p>
        </p:txBody>
      </p:sp>
    </p:spTree>
    <p:extLst>
      <p:ext uri="{BB962C8B-B14F-4D97-AF65-F5344CB8AC3E}">
        <p14:creationId xmlns:p14="http://schemas.microsoft.com/office/powerpoint/2010/main" val="28209402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11.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13.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18.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2.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00D2A-777B-4BF2-B895-E049A69C196A}"/>
              </a:ext>
            </a:extLst>
          </p:cNvPr>
          <p:cNvSpPr>
            <a:spLocks noGrp="1"/>
          </p:cNvSpPr>
          <p:nvPr>
            <p:ph type="ctrTitle"/>
          </p:nvPr>
        </p:nvSpPr>
        <p:spPr>
          <a:xfrm>
            <a:off x="1196339" y="2125362"/>
            <a:ext cx="9799320" cy="1303638"/>
          </a:xfrm>
          <a:solidFill>
            <a:srgbClr val="636363"/>
          </a:solidFill>
        </p:spPr>
        <p:txBody>
          <a:bodyPr anchor="ctr">
            <a:normAutofit/>
          </a:bodyPr>
          <a:lstStyle/>
          <a:p>
            <a:r>
              <a:rPr lang="en-US" sz="1100" b="1" dirty="0">
                <a:solidFill>
                  <a:schemeClr val="bg1"/>
                </a:solidFill>
                <a:latin typeface="Arial" panose="020B0604020202020204" pitchFamily="34" charset="0"/>
                <a:cs typeface="Arial" panose="020B0604020202020204" pitchFamily="34" charset="0"/>
              </a:rPr>
              <a:t>STUDENT: SANIA ULLAH </a:t>
            </a:r>
            <a:br>
              <a:rPr lang="en-US" sz="1100" b="1" dirty="0">
                <a:solidFill>
                  <a:schemeClr val="bg1"/>
                </a:solidFill>
                <a:latin typeface="Arial" panose="020B0604020202020204" pitchFamily="34" charset="0"/>
                <a:cs typeface="Arial" panose="020B0604020202020204" pitchFamily="34" charset="0"/>
              </a:rPr>
            </a:br>
            <a:br>
              <a:rPr lang="en-US" sz="1100" b="1" dirty="0">
                <a:solidFill>
                  <a:schemeClr val="bg1"/>
                </a:solidFill>
                <a:latin typeface="Arial" panose="020B0604020202020204" pitchFamily="34" charset="0"/>
                <a:cs typeface="Arial" panose="020B0604020202020204" pitchFamily="34" charset="0"/>
              </a:rPr>
            </a:br>
            <a:r>
              <a:rPr lang="en-US" sz="1100" b="1" dirty="0">
                <a:solidFill>
                  <a:schemeClr val="bg1"/>
                </a:solidFill>
                <a:latin typeface="Arial" panose="020B0604020202020204" pitchFamily="34" charset="0"/>
                <a:cs typeface="Arial" panose="020B0604020202020204" pitchFamily="34" charset="0"/>
              </a:rPr>
              <a:t>STUDENT ID: 2314490</a:t>
            </a:r>
            <a:br>
              <a:rPr lang="en-US" sz="1100" b="1" dirty="0">
                <a:solidFill>
                  <a:schemeClr val="bg1"/>
                </a:solidFill>
                <a:latin typeface="Arial" panose="020B0604020202020204" pitchFamily="34" charset="0"/>
                <a:cs typeface="Arial" panose="020B0604020202020204" pitchFamily="34" charset="0"/>
              </a:rPr>
            </a:br>
            <a:endParaRPr lang="en-US" sz="1100" dirty="0">
              <a:solidFill>
                <a:schemeClr val="bg1"/>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BDC2A96-A7F3-44D5-807D-EBEAB97DBDCE}"/>
              </a:ext>
            </a:extLst>
          </p:cNvPr>
          <p:cNvSpPr>
            <a:spLocks noGrp="1"/>
          </p:cNvSpPr>
          <p:nvPr>
            <p:ph type="subTitle" idx="1"/>
          </p:nvPr>
        </p:nvSpPr>
        <p:spPr>
          <a:xfrm>
            <a:off x="1969970" y="3429000"/>
            <a:ext cx="8252059" cy="1995616"/>
          </a:xfrm>
          <a:solidFill>
            <a:srgbClr val="A9A9A9"/>
          </a:solidFill>
        </p:spPr>
        <p:txBody>
          <a:bodyPr anchor="ctr">
            <a:noAutofit/>
          </a:bodyPr>
          <a:lstStyle/>
          <a:p>
            <a:r>
              <a:rPr lang="en-US" sz="1100" dirty="0">
                <a:solidFill>
                  <a:schemeClr val="bg1"/>
                </a:solidFill>
                <a:latin typeface="Arial" panose="020B0604020202020204" pitchFamily="34" charset="0"/>
                <a:cs typeface="Arial" panose="020B0604020202020204" pitchFamily="34" charset="0"/>
              </a:rPr>
              <a:t>MODULE: EMPOWERING THE OLDER PERSON </a:t>
            </a:r>
          </a:p>
          <a:p>
            <a:r>
              <a:rPr lang="en-US" sz="1100" dirty="0">
                <a:solidFill>
                  <a:schemeClr val="bg1"/>
                </a:solidFill>
                <a:latin typeface="Arial" panose="020B0604020202020204" pitchFamily="34" charset="0"/>
                <a:cs typeface="Arial" panose="020B0604020202020204" pitchFamily="34" charset="0"/>
              </a:rPr>
              <a:t>MODULE CODE: BMHP 6027</a:t>
            </a:r>
          </a:p>
          <a:p>
            <a:r>
              <a:rPr lang="en-US" sz="1100" dirty="0">
                <a:solidFill>
                  <a:schemeClr val="bg1"/>
                </a:solidFill>
                <a:latin typeface="Arial" panose="020B0604020202020204" pitchFamily="34" charset="0"/>
                <a:cs typeface="Arial" panose="020B0604020202020204" pitchFamily="34" charset="0"/>
              </a:rPr>
              <a:t>LECTURER: TOMMY ADATTU</a:t>
            </a:r>
          </a:p>
          <a:p>
            <a:r>
              <a:rPr lang="en-US" sz="1100" dirty="0">
                <a:solidFill>
                  <a:schemeClr val="bg1"/>
                </a:solidFill>
                <a:latin typeface="Arial" panose="020B0604020202020204" pitchFamily="34" charset="0"/>
                <a:cs typeface="Arial" panose="020B0604020202020204" pitchFamily="34" charset="0"/>
              </a:rPr>
              <a:t>ASSIGNMENT: COMPONENT 1- POWERPOINT VIA VOICEOVER </a:t>
            </a:r>
          </a:p>
        </p:txBody>
      </p:sp>
      <p:pic>
        <p:nvPicPr>
          <p:cNvPr id="39" name="Audio 38">
            <a:hlinkClick r:id="" action="ppaction://media"/>
            <a:extLst>
              <a:ext uri="{FF2B5EF4-FFF2-40B4-BE49-F238E27FC236}">
                <a16:creationId xmlns:a16="http://schemas.microsoft.com/office/drawing/2014/main" id="{FCC75FAC-ED6A-D216-BAC2-08FC0579611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30922663"/>
      </p:ext>
    </p:extLst>
  </p:cSld>
  <p:clrMapOvr>
    <a:masterClrMapping/>
  </p:clrMapOvr>
  <mc:AlternateContent xmlns:mc="http://schemas.openxmlformats.org/markup-compatibility/2006">
    <mc:Choice xmlns:p14="http://schemas.microsoft.com/office/powerpoint/2010/main" Requires="p14">
      <p:transition spd="slow" p14:dur="2000" advTm="54821"/>
    </mc:Choice>
    <mc:Fallback>
      <p:transition spd="slow" advTm="548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3C86C-79B3-45F7-8D74-247183D79E95}"/>
              </a:ext>
            </a:extLst>
          </p:cNvPr>
          <p:cNvSpPr>
            <a:spLocks noGrp="1"/>
          </p:cNvSpPr>
          <p:nvPr>
            <p:ph type="title"/>
          </p:nvPr>
        </p:nvSpPr>
        <p:spPr>
          <a:xfrm>
            <a:off x="0" y="155576"/>
            <a:ext cx="12192000" cy="876812"/>
          </a:xfrm>
          <a:solidFill>
            <a:srgbClr val="636363"/>
          </a:solidFill>
        </p:spPr>
        <p:txBody>
          <a:bodyPr>
            <a:normAutofit/>
          </a:bodyPr>
          <a:lstStyle/>
          <a:p>
            <a:pPr algn="ctr"/>
            <a:r>
              <a:rPr lang="en-US" sz="11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a16="http://schemas.microsoft.com/office/drawing/2014/main" id="{7BEAC523-DCC9-40D8-9EAC-62FCE3EB33CF}"/>
              </a:ext>
            </a:extLst>
          </p:cNvPr>
          <p:cNvSpPr>
            <a:spLocks noGrp="1"/>
          </p:cNvSpPr>
          <p:nvPr>
            <p:ph idx="1"/>
          </p:nvPr>
        </p:nvSpPr>
        <p:spPr>
          <a:xfrm>
            <a:off x="429768" y="1179872"/>
            <a:ext cx="5867794" cy="5604243"/>
          </a:xfrm>
          <a:solidFill>
            <a:srgbClr val="A9A9A9"/>
          </a:solidFill>
        </p:spPr>
        <p:txBody>
          <a:bodyPr numCol="1" anchor="ctr">
            <a:noAutofit/>
          </a:bodyPr>
          <a:lstStyle/>
          <a:p>
            <a:pPr>
              <a:lnSpc>
                <a:spcPct val="150000"/>
              </a:lnSpc>
            </a:pPr>
            <a:r>
              <a:rPr lang="en-US" sz="1100" dirty="0">
                <a:latin typeface="Arial" panose="020B0604020202020204" pitchFamily="34" charset="0"/>
                <a:cs typeface="Arial" panose="020B0604020202020204" pitchFamily="34" charset="0"/>
              </a:rPr>
              <a:t>The process of ageing is multidimensional and complicated, which goes beyond the chronological age and includes the biological, psychological, and social changes that occur throughout the entire life span. </a:t>
            </a:r>
          </a:p>
          <a:p>
            <a:pPr>
              <a:lnSpc>
                <a:spcPct val="150000"/>
              </a:lnSpc>
            </a:pPr>
            <a:r>
              <a:rPr lang="en-US" sz="1100" dirty="0">
                <a:latin typeface="Arial" panose="020B0604020202020204" pitchFamily="34" charset="0"/>
                <a:cs typeface="Arial" panose="020B0604020202020204" pitchFamily="34" charset="0"/>
              </a:rPr>
              <a:t>The World Health Organisation defines ageing to be a natural degradation of inherent capacity affected by not only physiological alterations, but also by the environment, not age itself (World Health Organization, 2024). </a:t>
            </a:r>
          </a:p>
          <a:p>
            <a:pPr>
              <a:lnSpc>
                <a:spcPct val="150000"/>
              </a:lnSpc>
            </a:pPr>
            <a:r>
              <a:rPr lang="en-US" sz="1100" dirty="0">
                <a:latin typeface="Arial" panose="020B0604020202020204" pitchFamily="34" charset="0"/>
                <a:cs typeface="Arial" panose="020B0604020202020204" pitchFamily="34" charset="0"/>
              </a:rPr>
              <a:t>Chronological ageing is computed in terms of living years, biological ageing is based on changes in functionality and health conditions, and social ageing is based on changes in social roles and identity and social participation (Lin et al., 2024). </a:t>
            </a:r>
          </a:p>
          <a:p>
            <a:pPr>
              <a:lnSpc>
                <a:spcPct val="150000"/>
              </a:lnSpc>
            </a:pPr>
            <a:r>
              <a:rPr lang="en-US" sz="1100" dirty="0">
                <a:latin typeface="Arial" panose="020B0604020202020204" pitchFamily="34" charset="0"/>
                <a:cs typeface="Arial" panose="020B0604020202020204" pitchFamily="34" charset="0"/>
              </a:rPr>
              <a:t>Ageing of the population in the UK poses a major challenge to health and social care systems because of the increasing number of long-term conditions, weaknesses, and the need for integrated services (Stevenson and Mutebi, 2024). </a:t>
            </a:r>
          </a:p>
          <a:p>
            <a:pPr>
              <a:lnSpc>
                <a:spcPct val="150000"/>
              </a:lnSpc>
            </a:pPr>
            <a:r>
              <a:rPr lang="en-US" sz="1100" dirty="0">
                <a:latin typeface="Arial" panose="020B0604020202020204" pitchFamily="34" charset="0"/>
                <a:cs typeface="Arial" panose="020B0604020202020204" pitchFamily="34" charset="0"/>
              </a:rPr>
              <a:t>This report is a critical assessment of care, empowerment, and support needs of older people in the UK by evaluating major theoretical frameworks, policy and legislation, existing care </a:t>
            </a:r>
            <a:r>
              <a:rPr lang="en-US" sz="1100" dirty="0" err="1">
                <a:latin typeface="Arial" panose="020B0604020202020204" pitchFamily="34" charset="0"/>
                <a:cs typeface="Arial" panose="020B0604020202020204" pitchFamily="34" charset="0"/>
              </a:rPr>
              <a:t>practises</a:t>
            </a:r>
            <a:r>
              <a:rPr lang="en-US" sz="1100" dirty="0">
                <a:latin typeface="Arial" panose="020B0604020202020204" pitchFamily="34" charset="0"/>
                <a:cs typeface="Arial" panose="020B0604020202020204" pitchFamily="34" charset="0"/>
              </a:rPr>
              <a:t>, challenges to independence and functional ability, as well as providing evidence-based recommendations of how to support individuals to enhance empowerment and quality of life in later adulthood.</a:t>
            </a:r>
          </a:p>
        </p:txBody>
      </p:sp>
      <p:pic>
        <p:nvPicPr>
          <p:cNvPr id="4" name="Picture 3">
            <a:extLst>
              <a:ext uri="{FF2B5EF4-FFF2-40B4-BE49-F238E27FC236}">
                <a16:creationId xmlns:a16="http://schemas.microsoft.com/office/drawing/2014/main" id="{55420815-46CE-4197-9AF4-EA158CEC954C}"/>
              </a:ext>
            </a:extLst>
          </p:cNvPr>
          <p:cNvPicPr>
            <a:picLocks noChangeAspect="1"/>
          </p:cNvPicPr>
          <p:nvPr/>
        </p:nvPicPr>
        <p:blipFill>
          <a:blip r:embed="rId5"/>
          <a:stretch>
            <a:fillRect/>
          </a:stretch>
        </p:blipFill>
        <p:spPr>
          <a:xfrm>
            <a:off x="6555460" y="1179872"/>
            <a:ext cx="5405481" cy="2787444"/>
          </a:xfrm>
          <a:prstGeom prst="rect">
            <a:avLst/>
          </a:prstGeom>
        </p:spPr>
      </p:pic>
      <p:pic>
        <p:nvPicPr>
          <p:cNvPr id="5" name="Picture 4">
            <a:extLst>
              <a:ext uri="{FF2B5EF4-FFF2-40B4-BE49-F238E27FC236}">
                <a16:creationId xmlns:a16="http://schemas.microsoft.com/office/drawing/2014/main" id="{243FF7EA-0DE1-4402-B4AB-8716FB10C81E}"/>
              </a:ext>
            </a:extLst>
          </p:cNvPr>
          <p:cNvPicPr>
            <a:picLocks noChangeAspect="1"/>
          </p:cNvPicPr>
          <p:nvPr/>
        </p:nvPicPr>
        <p:blipFill rotWithShape="1">
          <a:blip r:embed="rId6"/>
          <a:srcRect t="2591" b="7317"/>
          <a:stretch/>
        </p:blipFill>
        <p:spPr>
          <a:xfrm>
            <a:off x="6555460" y="3967316"/>
            <a:ext cx="5405480" cy="2816799"/>
          </a:xfrm>
          <a:prstGeom prst="rect">
            <a:avLst/>
          </a:prstGeom>
        </p:spPr>
      </p:pic>
      <p:pic>
        <p:nvPicPr>
          <p:cNvPr id="30" name="Audio 29">
            <a:hlinkClick r:id="" action="ppaction://media"/>
            <a:extLst>
              <a:ext uri="{FF2B5EF4-FFF2-40B4-BE49-F238E27FC236}">
                <a16:creationId xmlns:a16="http://schemas.microsoft.com/office/drawing/2014/main" id="{A6FF1820-638D-47FB-853F-C625614B3F19}"/>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261564859"/>
      </p:ext>
    </p:extLst>
  </p:cSld>
  <p:clrMapOvr>
    <a:masterClrMapping/>
  </p:clrMapOvr>
  <mc:AlternateContent xmlns:mc="http://schemas.openxmlformats.org/markup-compatibility/2006">
    <mc:Choice xmlns:p14="http://schemas.microsoft.com/office/powerpoint/2010/main" Requires="p14">
      <p:transition spd="slow" p14:dur="2000" advTm="100947"/>
    </mc:Choice>
    <mc:Fallback>
      <p:transition spd="slow" advTm="1009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3C86C-79B3-45F7-8D74-247183D79E95}"/>
              </a:ext>
            </a:extLst>
          </p:cNvPr>
          <p:cNvSpPr>
            <a:spLocks noGrp="1"/>
          </p:cNvSpPr>
          <p:nvPr>
            <p:ph type="title"/>
          </p:nvPr>
        </p:nvSpPr>
        <p:spPr>
          <a:xfrm>
            <a:off x="0" y="155575"/>
            <a:ext cx="12192000" cy="773573"/>
          </a:xfrm>
          <a:solidFill>
            <a:srgbClr val="636363"/>
          </a:solidFill>
        </p:spPr>
        <p:txBody>
          <a:bodyPr>
            <a:normAutofit/>
          </a:bodyPr>
          <a:lstStyle/>
          <a:p>
            <a:pPr algn="ctr">
              <a:lnSpc>
                <a:spcPct val="200000"/>
              </a:lnSpc>
            </a:pPr>
            <a:r>
              <a:rPr lang="en-US" sz="11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THEORETICAL FRAMEWORKS OF AGEING AND INDEPENDENCE</a:t>
            </a:r>
          </a:p>
        </p:txBody>
      </p:sp>
      <p:sp>
        <p:nvSpPr>
          <p:cNvPr id="3" name="Content Placeholder 2">
            <a:extLst>
              <a:ext uri="{FF2B5EF4-FFF2-40B4-BE49-F238E27FC236}">
                <a16:creationId xmlns:a16="http://schemas.microsoft.com/office/drawing/2014/main" id="{7BEAC523-DCC9-40D8-9EAC-62FCE3EB33CF}"/>
              </a:ext>
            </a:extLst>
          </p:cNvPr>
          <p:cNvSpPr>
            <a:spLocks noGrp="1"/>
          </p:cNvSpPr>
          <p:nvPr>
            <p:ph idx="1"/>
          </p:nvPr>
        </p:nvSpPr>
        <p:spPr>
          <a:xfrm>
            <a:off x="82296" y="997975"/>
            <a:ext cx="5433601" cy="5704450"/>
          </a:xfrm>
          <a:solidFill>
            <a:srgbClr val="A9A9A9"/>
          </a:solidFill>
        </p:spPr>
        <p:txBody>
          <a:bodyPr anchor="ctr">
            <a:normAutofit/>
          </a:bodyPr>
          <a:lstStyle/>
          <a:p>
            <a:pPr>
              <a:lnSpc>
                <a:spcPct val="200000"/>
              </a:lnSpc>
            </a:pPr>
            <a:r>
              <a:rPr lang="en-US" sz="1100" dirty="0">
                <a:latin typeface="Arial" panose="020B0604020202020204" pitchFamily="34" charset="0"/>
                <a:cs typeface="Arial" panose="020B0604020202020204" pitchFamily="34" charset="0"/>
              </a:rPr>
              <a:t>Ageing theoretical frames offer valuable information on how independence, wellbeing, and empowerment can be promoted later in life, but all are limited when used in complex care settings. </a:t>
            </a:r>
          </a:p>
          <a:p>
            <a:pPr>
              <a:lnSpc>
                <a:spcPct val="200000"/>
              </a:lnSpc>
            </a:pPr>
            <a:r>
              <a:rPr lang="en-US" sz="1100" dirty="0">
                <a:latin typeface="Arial" panose="020B0604020202020204" pitchFamily="34" charset="0"/>
                <a:cs typeface="Arial" panose="020B0604020202020204" pitchFamily="34" charset="0"/>
              </a:rPr>
              <a:t>Activity Theory suggests that sustained social activity and involvement are critical in preserving life satisfaction and functional well-being in late adulthood, with empirical research indicating positive relations among activity, physical health, and psychological well-being among older adults living in the community (Chun et al., 2023). </a:t>
            </a:r>
          </a:p>
          <a:p>
            <a:pPr>
              <a:lnSpc>
                <a:spcPct val="200000"/>
              </a:lnSpc>
            </a:pPr>
            <a:r>
              <a:rPr lang="en-US" sz="1100" dirty="0">
                <a:latin typeface="Arial" panose="020B0604020202020204" pitchFamily="34" charset="0"/>
                <a:cs typeface="Arial" panose="020B0604020202020204" pitchFamily="34" charset="0"/>
              </a:rPr>
              <a:t>Critics, however, like </a:t>
            </a:r>
            <a:r>
              <a:rPr lang="en-US" sz="1100" dirty="0" err="1">
                <a:latin typeface="Arial" panose="020B0604020202020204" pitchFamily="34" charset="0"/>
                <a:cs typeface="Arial" panose="020B0604020202020204" pitchFamily="34" charset="0"/>
              </a:rPr>
              <a:t>Lekakis</a:t>
            </a:r>
            <a:r>
              <a:rPr lang="en-US" sz="1100" dirty="0">
                <a:latin typeface="Arial" panose="020B0604020202020204" pitchFamily="34" charset="0"/>
                <a:cs typeface="Arial" panose="020B0604020202020204" pitchFamily="34" charset="0"/>
              </a:rPr>
              <a:t> (2022), contend that the theory exerts normative pressure on the elderly to be active consumers, without considering structural limitations (disability or socioeconomic disadvantage). </a:t>
            </a:r>
          </a:p>
          <a:p>
            <a:pPr>
              <a:lnSpc>
                <a:spcPct val="200000"/>
              </a:lnSpc>
            </a:pPr>
            <a:r>
              <a:rPr lang="en-US" sz="1100" dirty="0">
                <a:latin typeface="Arial" panose="020B0604020202020204" pitchFamily="34" charset="0"/>
                <a:cs typeface="Arial" panose="020B0604020202020204" pitchFamily="34" charset="0"/>
              </a:rPr>
              <a:t>Conversely, Disengagement Theory opines that this so-called withdrawal into social roles is a natural and adaptive ageing process.</a:t>
            </a:r>
          </a:p>
        </p:txBody>
      </p:sp>
      <p:pic>
        <p:nvPicPr>
          <p:cNvPr id="4" name="Picture 3">
            <a:extLst>
              <a:ext uri="{FF2B5EF4-FFF2-40B4-BE49-F238E27FC236}">
                <a16:creationId xmlns:a16="http://schemas.microsoft.com/office/drawing/2014/main" id="{851D5BED-071E-4FA3-AF7D-88E13BBBF54C}"/>
              </a:ext>
            </a:extLst>
          </p:cNvPr>
          <p:cNvPicPr>
            <a:picLocks noChangeAspect="1"/>
          </p:cNvPicPr>
          <p:nvPr/>
        </p:nvPicPr>
        <p:blipFill rotWithShape="1">
          <a:blip r:embed="rId5"/>
          <a:srcRect b="8146"/>
          <a:stretch/>
        </p:blipFill>
        <p:spPr>
          <a:xfrm>
            <a:off x="6096000" y="997974"/>
            <a:ext cx="5546672" cy="2839834"/>
          </a:xfrm>
          <a:prstGeom prst="rect">
            <a:avLst/>
          </a:prstGeom>
        </p:spPr>
      </p:pic>
      <p:pic>
        <p:nvPicPr>
          <p:cNvPr id="5" name="Picture 4">
            <a:extLst>
              <a:ext uri="{FF2B5EF4-FFF2-40B4-BE49-F238E27FC236}">
                <a16:creationId xmlns:a16="http://schemas.microsoft.com/office/drawing/2014/main" id="{C0C14B02-313F-4257-B43B-F6BA52255015}"/>
              </a:ext>
            </a:extLst>
          </p:cNvPr>
          <p:cNvPicPr>
            <a:picLocks noChangeAspect="1"/>
          </p:cNvPicPr>
          <p:nvPr/>
        </p:nvPicPr>
        <p:blipFill>
          <a:blip r:embed="rId6"/>
          <a:stretch>
            <a:fillRect/>
          </a:stretch>
        </p:blipFill>
        <p:spPr>
          <a:xfrm>
            <a:off x="6096000" y="3906634"/>
            <a:ext cx="5546672" cy="2582656"/>
          </a:xfrm>
          <a:prstGeom prst="rect">
            <a:avLst/>
          </a:prstGeom>
        </p:spPr>
      </p:pic>
      <p:pic>
        <p:nvPicPr>
          <p:cNvPr id="13" name="Audio 12">
            <a:hlinkClick r:id="" action="ppaction://media"/>
            <a:extLst>
              <a:ext uri="{FF2B5EF4-FFF2-40B4-BE49-F238E27FC236}">
                <a16:creationId xmlns:a16="http://schemas.microsoft.com/office/drawing/2014/main" id="{4380CC9A-D2A0-4655-E964-EDFBFDDE3E8E}"/>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55545984"/>
      </p:ext>
    </p:extLst>
  </p:cSld>
  <p:clrMapOvr>
    <a:masterClrMapping/>
  </p:clrMapOvr>
  <mc:AlternateContent xmlns:mc="http://schemas.openxmlformats.org/markup-compatibility/2006">
    <mc:Choice xmlns:p14="http://schemas.microsoft.com/office/powerpoint/2010/main" Requires="p14">
      <p:transition spd="slow" p14:dur="2000" advTm="59121"/>
    </mc:Choice>
    <mc:Fallback>
      <p:transition spd="slow" advTm="591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3C86C-79B3-45F7-8D74-247183D79E95}"/>
              </a:ext>
            </a:extLst>
          </p:cNvPr>
          <p:cNvSpPr>
            <a:spLocks noGrp="1"/>
          </p:cNvSpPr>
          <p:nvPr>
            <p:ph type="title"/>
          </p:nvPr>
        </p:nvSpPr>
        <p:spPr>
          <a:xfrm>
            <a:off x="0" y="155576"/>
            <a:ext cx="12192000" cy="788322"/>
          </a:xfrm>
          <a:solidFill>
            <a:srgbClr val="636363"/>
          </a:solidFill>
        </p:spPr>
        <p:txBody>
          <a:bodyPr>
            <a:normAutofit/>
          </a:bodyPr>
          <a:lstStyle/>
          <a:p>
            <a:pPr algn="ctr">
              <a:lnSpc>
                <a:spcPct val="200000"/>
              </a:lnSpc>
            </a:pPr>
            <a:r>
              <a:rPr lang="en-US" sz="11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THEORETICAL FRAMEWORKS OF AGEING AND INDEPENDENCE</a:t>
            </a:r>
          </a:p>
        </p:txBody>
      </p:sp>
      <p:sp>
        <p:nvSpPr>
          <p:cNvPr id="3" name="Content Placeholder 2">
            <a:extLst>
              <a:ext uri="{FF2B5EF4-FFF2-40B4-BE49-F238E27FC236}">
                <a16:creationId xmlns:a16="http://schemas.microsoft.com/office/drawing/2014/main" id="{7BEAC523-DCC9-40D8-9EAC-62FCE3EB33CF}"/>
              </a:ext>
            </a:extLst>
          </p:cNvPr>
          <p:cNvSpPr>
            <a:spLocks noGrp="1"/>
          </p:cNvSpPr>
          <p:nvPr>
            <p:ph idx="1"/>
          </p:nvPr>
        </p:nvSpPr>
        <p:spPr>
          <a:xfrm>
            <a:off x="82296" y="1179871"/>
            <a:ext cx="5861304" cy="5522554"/>
          </a:xfrm>
          <a:solidFill>
            <a:srgbClr val="A9A9A9"/>
          </a:solidFill>
        </p:spPr>
        <p:txBody>
          <a:bodyPr anchor="ctr">
            <a:normAutofit/>
          </a:bodyPr>
          <a:lstStyle/>
          <a:p>
            <a:pPr>
              <a:lnSpc>
                <a:spcPct val="200000"/>
              </a:lnSpc>
            </a:pPr>
            <a:r>
              <a:rPr lang="en-US" sz="1100" dirty="0">
                <a:latin typeface="Arial" panose="020B0604020202020204" pitchFamily="34" charset="0"/>
                <a:cs typeface="Arial" panose="020B0604020202020204" pitchFamily="34" charset="0"/>
              </a:rPr>
              <a:t>Nonetheless, this perspective has been largely </a:t>
            </a:r>
            <a:r>
              <a:rPr lang="en-US" sz="1100" dirty="0" err="1">
                <a:latin typeface="Arial" panose="020B0604020202020204" pitchFamily="34" charset="0"/>
                <a:cs typeface="Arial" panose="020B0604020202020204" pitchFamily="34" charset="0"/>
              </a:rPr>
              <a:t>criticised</a:t>
            </a:r>
            <a:r>
              <a:rPr lang="en-US" sz="1100" dirty="0">
                <a:latin typeface="Arial" panose="020B0604020202020204" pitchFamily="34" charset="0"/>
                <a:cs typeface="Arial" panose="020B0604020202020204" pitchFamily="34" charset="0"/>
              </a:rPr>
              <a:t> to justify exclusion and diminished service investment, especially in long-term care environments (Kipnis et al., 2022). </a:t>
            </a:r>
          </a:p>
          <a:p>
            <a:pPr>
              <a:lnSpc>
                <a:spcPct val="200000"/>
              </a:lnSpc>
            </a:pPr>
            <a:r>
              <a:rPr lang="en-US" sz="1100" dirty="0">
                <a:latin typeface="Arial" panose="020B0604020202020204" pitchFamily="34" charset="0"/>
                <a:cs typeface="Arial" panose="020B0604020202020204" pitchFamily="34" charset="0"/>
              </a:rPr>
              <a:t>An alternative and more balanced perspective is Continuity Theory, which suggests that older adults seek to preserve consistent lifestyles, identities, and methods of coping across time, which retains autonomy and emotional well-being in both residential and community care settings (Toki et al., 2023). </a:t>
            </a:r>
          </a:p>
          <a:p>
            <a:pPr>
              <a:lnSpc>
                <a:spcPct val="200000"/>
              </a:lnSpc>
            </a:pPr>
            <a:r>
              <a:rPr lang="en-US" sz="1100" dirty="0">
                <a:latin typeface="Arial" panose="020B0604020202020204" pitchFamily="34" charset="0"/>
                <a:cs typeface="Arial" panose="020B0604020202020204" pitchFamily="34" charset="0"/>
              </a:rPr>
              <a:t>The results of the subsequent work by Atchley confirm this argument by showing a better adjustment where care environments are responsible and attentive to existing routines and preferences. </a:t>
            </a:r>
          </a:p>
          <a:p>
            <a:pPr>
              <a:lnSpc>
                <a:spcPct val="200000"/>
              </a:lnSpc>
            </a:pPr>
            <a:r>
              <a:rPr lang="en-US" sz="1100" dirty="0">
                <a:latin typeface="Arial" panose="020B0604020202020204" pitchFamily="34" charset="0"/>
                <a:cs typeface="Arial" panose="020B0604020202020204" pitchFamily="34" charset="0"/>
              </a:rPr>
              <a:t>Person-centred care theory further enhances the concept of empowerment by placing greater importance on individual decision, dignity, and shared decision making, and studies carried out in care homes indicate that quality of life and distress are improved when </a:t>
            </a:r>
            <a:r>
              <a:rPr lang="en-US" sz="1100" dirty="0" err="1">
                <a:latin typeface="Arial" panose="020B0604020202020204" pitchFamily="34" charset="0"/>
                <a:cs typeface="Arial" panose="020B0604020202020204" pitchFamily="34" charset="0"/>
              </a:rPr>
              <a:t>personalised</a:t>
            </a:r>
            <a:r>
              <a:rPr lang="en-US" sz="1100" dirty="0">
                <a:latin typeface="Arial" panose="020B0604020202020204" pitchFamily="34" charset="0"/>
                <a:cs typeface="Arial" panose="020B0604020202020204" pitchFamily="34" charset="0"/>
              </a:rPr>
              <a:t> approaches are applied (</a:t>
            </a:r>
            <a:r>
              <a:rPr lang="en-US" sz="1100" dirty="0" err="1">
                <a:latin typeface="Arial" panose="020B0604020202020204" pitchFamily="34" charset="0"/>
                <a:cs typeface="Arial" panose="020B0604020202020204" pitchFamily="34" charset="0"/>
              </a:rPr>
              <a:t>Matlhaba</a:t>
            </a:r>
            <a:r>
              <a:rPr lang="en-US" sz="1100" dirty="0">
                <a:latin typeface="Arial" panose="020B0604020202020204" pitchFamily="34" charset="0"/>
                <a:cs typeface="Arial" panose="020B0604020202020204" pitchFamily="34" charset="0"/>
              </a:rPr>
              <a:t>, 2025). </a:t>
            </a:r>
          </a:p>
        </p:txBody>
      </p:sp>
      <p:pic>
        <p:nvPicPr>
          <p:cNvPr id="7" name="Picture 6">
            <a:extLst>
              <a:ext uri="{FF2B5EF4-FFF2-40B4-BE49-F238E27FC236}">
                <a16:creationId xmlns:a16="http://schemas.microsoft.com/office/drawing/2014/main" id="{73AAD93A-B69A-4FAB-A2E1-801018D2FF35}"/>
              </a:ext>
            </a:extLst>
          </p:cNvPr>
          <p:cNvPicPr>
            <a:picLocks noChangeAspect="1"/>
          </p:cNvPicPr>
          <p:nvPr/>
        </p:nvPicPr>
        <p:blipFill rotWithShape="1">
          <a:blip r:embed="rId5"/>
          <a:srcRect t="2268" b="8533"/>
          <a:stretch/>
        </p:blipFill>
        <p:spPr>
          <a:xfrm>
            <a:off x="6095999" y="1062454"/>
            <a:ext cx="5861303" cy="2742630"/>
          </a:xfrm>
          <a:prstGeom prst="rect">
            <a:avLst/>
          </a:prstGeom>
        </p:spPr>
      </p:pic>
      <p:pic>
        <p:nvPicPr>
          <p:cNvPr id="4" name="Picture 3">
            <a:extLst>
              <a:ext uri="{FF2B5EF4-FFF2-40B4-BE49-F238E27FC236}">
                <a16:creationId xmlns:a16="http://schemas.microsoft.com/office/drawing/2014/main" id="{716169A9-AA92-4CED-BFF4-45148C468713}"/>
              </a:ext>
            </a:extLst>
          </p:cNvPr>
          <p:cNvPicPr>
            <a:picLocks noChangeAspect="1"/>
          </p:cNvPicPr>
          <p:nvPr/>
        </p:nvPicPr>
        <p:blipFill>
          <a:blip r:embed="rId6"/>
          <a:stretch>
            <a:fillRect/>
          </a:stretch>
        </p:blipFill>
        <p:spPr>
          <a:xfrm>
            <a:off x="6095999" y="3941148"/>
            <a:ext cx="5861302" cy="2761276"/>
          </a:xfrm>
          <a:prstGeom prst="rect">
            <a:avLst/>
          </a:prstGeom>
        </p:spPr>
      </p:pic>
      <p:pic>
        <p:nvPicPr>
          <p:cNvPr id="10" name="Audio 9">
            <a:hlinkClick r:id="" action="ppaction://media"/>
            <a:extLst>
              <a:ext uri="{FF2B5EF4-FFF2-40B4-BE49-F238E27FC236}">
                <a16:creationId xmlns:a16="http://schemas.microsoft.com/office/drawing/2014/main" id="{0F43EBCE-6958-F4F1-567A-774A83C35538}"/>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00429375"/>
      </p:ext>
    </p:extLst>
  </p:cSld>
  <p:clrMapOvr>
    <a:masterClrMapping/>
  </p:clrMapOvr>
  <mc:AlternateContent xmlns:mc="http://schemas.openxmlformats.org/markup-compatibility/2006">
    <mc:Choice xmlns:p14="http://schemas.microsoft.com/office/powerpoint/2010/main" Requires="p14">
      <p:transition spd="slow" p14:dur="2000" advTm="87806"/>
    </mc:Choice>
    <mc:Fallback>
      <p:transition spd="slow" advTm="878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3C86C-79B3-45F7-8D74-247183D79E95}"/>
              </a:ext>
            </a:extLst>
          </p:cNvPr>
          <p:cNvSpPr>
            <a:spLocks noGrp="1"/>
          </p:cNvSpPr>
          <p:nvPr>
            <p:ph type="title"/>
          </p:nvPr>
        </p:nvSpPr>
        <p:spPr>
          <a:xfrm>
            <a:off x="0" y="155575"/>
            <a:ext cx="12192000" cy="685083"/>
          </a:xfrm>
          <a:solidFill>
            <a:srgbClr val="636363"/>
          </a:solidFill>
        </p:spPr>
        <p:txBody>
          <a:bodyPr>
            <a:normAutofit/>
          </a:bodyPr>
          <a:lstStyle/>
          <a:p>
            <a:pPr algn="ctr">
              <a:lnSpc>
                <a:spcPct val="200000"/>
              </a:lnSpc>
            </a:pPr>
            <a:r>
              <a:rPr lang="en-US" sz="11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POLICY AND LEGISLATIVE CONTEXT IN THE UK</a:t>
            </a:r>
          </a:p>
        </p:txBody>
      </p:sp>
      <p:sp>
        <p:nvSpPr>
          <p:cNvPr id="3" name="Content Placeholder 2">
            <a:extLst>
              <a:ext uri="{FF2B5EF4-FFF2-40B4-BE49-F238E27FC236}">
                <a16:creationId xmlns:a16="http://schemas.microsoft.com/office/drawing/2014/main" id="{7BEAC523-DCC9-40D8-9EAC-62FCE3EB33CF}"/>
              </a:ext>
            </a:extLst>
          </p:cNvPr>
          <p:cNvSpPr>
            <a:spLocks noGrp="1"/>
          </p:cNvSpPr>
          <p:nvPr>
            <p:ph idx="1"/>
          </p:nvPr>
        </p:nvSpPr>
        <p:spPr>
          <a:xfrm>
            <a:off x="228600" y="1061885"/>
            <a:ext cx="5508523" cy="5640540"/>
          </a:xfrm>
          <a:solidFill>
            <a:srgbClr val="A9A9A9"/>
          </a:solidFill>
        </p:spPr>
        <p:txBody>
          <a:bodyPr anchor="ctr">
            <a:normAutofit/>
          </a:bodyPr>
          <a:lstStyle/>
          <a:p>
            <a:pPr>
              <a:lnSpc>
                <a:spcPct val="200000"/>
              </a:lnSpc>
            </a:pPr>
            <a:r>
              <a:rPr lang="en-US" sz="1100" dirty="0">
                <a:latin typeface="Arial" panose="020B0604020202020204" pitchFamily="34" charset="0"/>
                <a:cs typeface="Arial" panose="020B0604020202020204" pitchFamily="34" charset="0"/>
              </a:rPr>
              <a:t>The UK policy and legislative framework offers a holistic basis to the encouragement of independence, empowerment, and protection among elderly people, even though there are still great gaps in the policy ambition and implementation. </a:t>
            </a:r>
          </a:p>
          <a:p>
            <a:pPr>
              <a:lnSpc>
                <a:spcPct val="200000"/>
              </a:lnSpc>
            </a:pPr>
            <a:r>
              <a:rPr lang="en-US" sz="1100" dirty="0">
                <a:latin typeface="Arial" panose="020B0604020202020204" pitchFamily="34" charset="0"/>
                <a:cs typeface="Arial" panose="020B0604020202020204" pitchFamily="34" charset="0"/>
              </a:rPr>
              <a:t>The Care Act 2014 is one of the core pillars of adult social care reforms, putting wellbeing, prevention, and </a:t>
            </a:r>
            <a:r>
              <a:rPr lang="en-US" sz="1100" dirty="0" err="1">
                <a:latin typeface="Arial" panose="020B0604020202020204" pitchFamily="34" charset="0"/>
                <a:cs typeface="Arial" panose="020B0604020202020204" pitchFamily="34" charset="0"/>
              </a:rPr>
              <a:t>personalisation</a:t>
            </a:r>
            <a:r>
              <a:rPr lang="en-US" sz="1100" dirty="0">
                <a:latin typeface="Arial" panose="020B0604020202020204" pitchFamily="34" charset="0"/>
                <a:cs typeface="Arial" panose="020B0604020202020204" pitchFamily="34" charset="0"/>
              </a:rPr>
              <a:t> at the </a:t>
            </a:r>
            <a:r>
              <a:rPr lang="en-US" sz="1100" dirty="0" err="1">
                <a:latin typeface="Arial" panose="020B0604020202020204" pitchFamily="34" charset="0"/>
                <a:cs typeface="Arial" panose="020B0604020202020204" pitchFamily="34" charset="0"/>
              </a:rPr>
              <a:t>centre</a:t>
            </a:r>
            <a:r>
              <a:rPr lang="en-US" sz="1100" dirty="0">
                <a:latin typeface="Arial" panose="020B0604020202020204" pitchFamily="34" charset="0"/>
                <a:cs typeface="Arial" panose="020B0604020202020204" pitchFamily="34" charset="0"/>
              </a:rPr>
              <a:t> stage of providing services and fostering independence by assessing, care planning, and eligibility frameworks (GOV.UK, 2014). </a:t>
            </a:r>
          </a:p>
          <a:p>
            <a:pPr>
              <a:lnSpc>
                <a:spcPct val="200000"/>
              </a:lnSpc>
            </a:pPr>
            <a:r>
              <a:rPr lang="en-US" sz="1100" dirty="0">
                <a:latin typeface="Arial" panose="020B0604020202020204" pitchFamily="34" charset="0"/>
                <a:cs typeface="Arial" panose="020B0604020202020204" pitchFamily="34" charset="0"/>
              </a:rPr>
              <a:t>Nevertheless, Sumner and Smith (2024) reported that the long-term underfunding of local authorities has limited the preventative purpose of the Act, leading to the new needs of older adults being unsatisfied. </a:t>
            </a:r>
          </a:p>
          <a:p>
            <a:pPr>
              <a:lnSpc>
                <a:spcPct val="200000"/>
              </a:lnSpc>
            </a:pPr>
            <a:r>
              <a:rPr lang="en-US" sz="1100" dirty="0">
                <a:latin typeface="Arial" panose="020B0604020202020204" pitchFamily="34" charset="0"/>
                <a:cs typeface="Arial" panose="020B0604020202020204" pitchFamily="34" charset="0"/>
              </a:rPr>
              <a:t>The NHS Long Term Plan focuses on comprehensive care, community-based assistance, and proactive management of chronic illness, and early assessments indicate that frail elderly people will obtain coordinated care better (NHS, 2019).  </a:t>
            </a:r>
          </a:p>
        </p:txBody>
      </p:sp>
      <p:pic>
        <p:nvPicPr>
          <p:cNvPr id="4" name="Picture 3">
            <a:extLst>
              <a:ext uri="{FF2B5EF4-FFF2-40B4-BE49-F238E27FC236}">
                <a16:creationId xmlns:a16="http://schemas.microsoft.com/office/drawing/2014/main" id="{86B8241E-C73A-4E39-B3DB-14D3DBF73BA3}"/>
              </a:ext>
            </a:extLst>
          </p:cNvPr>
          <p:cNvPicPr>
            <a:picLocks noChangeAspect="1"/>
          </p:cNvPicPr>
          <p:nvPr/>
        </p:nvPicPr>
        <p:blipFill>
          <a:blip r:embed="rId5"/>
          <a:stretch>
            <a:fillRect/>
          </a:stretch>
        </p:blipFill>
        <p:spPr>
          <a:xfrm>
            <a:off x="5936738" y="1061884"/>
            <a:ext cx="5991632" cy="3657599"/>
          </a:xfrm>
          <a:prstGeom prst="rect">
            <a:avLst/>
          </a:prstGeom>
        </p:spPr>
      </p:pic>
      <p:pic>
        <p:nvPicPr>
          <p:cNvPr id="5" name="Picture 4">
            <a:extLst>
              <a:ext uri="{FF2B5EF4-FFF2-40B4-BE49-F238E27FC236}">
                <a16:creationId xmlns:a16="http://schemas.microsoft.com/office/drawing/2014/main" id="{1944858C-DBE5-4B96-B9AC-0D6CE3C1AB36}"/>
              </a:ext>
            </a:extLst>
          </p:cNvPr>
          <p:cNvPicPr>
            <a:picLocks noChangeAspect="1"/>
          </p:cNvPicPr>
          <p:nvPr/>
        </p:nvPicPr>
        <p:blipFill>
          <a:blip r:embed="rId6"/>
          <a:stretch>
            <a:fillRect/>
          </a:stretch>
        </p:blipFill>
        <p:spPr>
          <a:xfrm>
            <a:off x="5936739" y="4822722"/>
            <a:ext cx="5991631" cy="1879701"/>
          </a:xfrm>
          <a:prstGeom prst="rect">
            <a:avLst/>
          </a:prstGeom>
        </p:spPr>
      </p:pic>
      <p:pic>
        <p:nvPicPr>
          <p:cNvPr id="10" name="Audio 9">
            <a:hlinkClick r:id="" action="ppaction://media"/>
            <a:extLst>
              <a:ext uri="{FF2B5EF4-FFF2-40B4-BE49-F238E27FC236}">
                <a16:creationId xmlns:a16="http://schemas.microsoft.com/office/drawing/2014/main" id="{6139F08F-50E4-A1CF-0751-684B521CB6B0}"/>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02001003"/>
      </p:ext>
    </p:extLst>
  </p:cSld>
  <p:clrMapOvr>
    <a:masterClrMapping/>
  </p:clrMapOvr>
  <mc:AlternateContent xmlns:mc="http://schemas.openxmlformats.org/markup-compatibility/2006">
    <mc:Choice xmlns:p14="http://schemas.microsoft.com/office/powerpoint/2010/main" Requires="p14">
      <p:transition spd="slow" p14:dur="2000" advTm="53980"/>
    </mc:Choice>
    <mc:Fallback>
      <p:transition spd="slow" advTm="539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3C86C-79B3-45F7-8D74-247183D79E95}"/>
              </a:ext>
            </a:extLst>
          </p:cNvPr>
          <p:cNvSpPr>
            <a:spLocks noGrp="1"/>
          </p:cNvSpPr>
          <p:nvPr>
            <p:ph type="title"/>
          </p:nvPr>
        </p:nvSpPr>
        <p:spPr>
          <a:xfrm>
            <a:off x="0" y="155575"/>
            <a:ext cx="12192000" cy="758825"/>
          </a:xfrm>
          <a:solidFill>
            <a:srgbClr val="636363"/>
          </a:solidFill>
        </p:spPr>
        <p:txBody>
          <a:bodyPr>
            <a:normAutofit/>
          </a:bodyPr>
          <a:lstStyle/>
          <a:p>
            <a:pPr algn="ctr">
              <a:lnSpc>
                <a:spcPct val="200000"/>
              </a:lnSpc>
            </a:pPr>
            <a:r>
              <a:rPr lang="en-US" sz="11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POLICY AND LEGISLATIVE CONTEXT IN THE UK</a:t>
            </a:r>
          </a:p>
        </p:txBody>
      </p:sp>
      <p:sp>
        <p:nvSpPr>
          <p:cNvPr id="3" name="Content Placeholder 2">
            <a:extLst>
              <a:ext uri="{FF2B5EF4-FFF2-40B4-BE49-F238E27FC236}">
                <a16:creationId xmlns:a16="http://schemas.microsoft.com/office/drawing/2014/main" id="{7BEAC523-DCC9-40D8-9EAC-62FCE3EB33CF}"/>
              </a:ext>
            </a:extLst>
          </p:cNvPr>
          <p:cNvSpPr>
            <a:spLocks noGrp="1"/>
          </p:cNvSpPr>
          <p:nvPr>
            <p:ph idx="1"/>
          </p:nvPr>
        </p:nvSpPr>
        <p:spPr>
          <a:xfrm>
            <a:off x="228600" y="1106130"/>
            <a:ext cx="5258019" cy="5596296"/>
          </a:xfrm>
          <a:solidFill>
            <a:srgbClr val="A9A9A9"/>
          </a:solidFill>
        </p:spPr>
        <p:txBody>
          <a:bodyPr anchor="ctr">
            <a:normAutofit lnSpcReduction="10000"/>
          </a:bodyPr>
          <a:lstStyle/>
          <a:p>
            <a:pPr>
              <a:lnSpc>
                <a:spcPct val="200000"/>
              </a:lnSpc>
            </a:pPr>
            <a:r>
              <a:rPr lang="en-US" sz="1100" dirty="0">
                <a:latin typeface="Arial" panose="020B0604020202020204" pitchFamily="34" charset="0"/>
                <a:cs typeface="Arial" panose="020B0604020202020204" pitchFamily="34" charset="0"/>
              </a:rPr>
              <a:t>However, according to Kern et al. (2024), a frequent symptom of the interrelationship between health and social care remains fragmentation between the two systems, which disrupts continuity of support. </a:t>
            </a:r>
          </a:p>
          <a:p>
            <a:pPr>
              <a:lnSpc>
                <a:spcPct val="200000"/>
              </a:lnSpc>
            </a:pPr>
            <a:r>
              <a:rPr lang="en-US" sz="1100" dirty="0">
                <a:latin typeface="Arial" panose="020B0604020202020204" pitchFamily="34" charset="0"/>
                <a:cs typeface="Arial" panose="020B0604020202020204" pitchFamily="34" charset="0"/>
              </a:rPr>
              <a:t>The Equality Act 2010 is intended to safeguard the aged against age discrimination and encourage fair access to services. </a:t>
            </a:r>
          </a:p>
          <a:p>
            <a:pPr>
              <a:lnSpc>
                <a:spcPct val="200000"/>
              </a:lnSpc>
            </a:pPr>
            <a:r>
              <a:rPr lang="en-US" sz="1100" dirty="0">
                <a:latin typeface="Arial" panose="020B0604020202020204" pitchFamily="34" charset="0"/>
                <a:cs typeface="Arial" panose="020B0604020202020204" pitchFamily="34" charset="0"/>
              </a:rPr>
              <a:t>However, the Stevenson and Mutebi, (2024) states that there are still disparities in access to timely healthcare and social support. </a:t>
            </a:r>
          </a:p>
          <a:p>
            <a:pPr>
              <a:lnSpc>
                <a:spcPct val="200000"/>
              </a:lnSpc>
            </a:pPr>
            <a:r>
              <a:rPr lang="en-US" sz="1100" dirty="0">
                <a:latin typeface="Arial" panose="020B0604020202020204" pitchFamily="34" charset="0"/>
                <a:cs typeface="Arial" panose="020B0604020202020204" pitchFamily="34" charset="0"/>
              </a:rPr>
              <a:t>In the Mental Capacity Act 2005, the empowerment concept is reinforced by facilitating decision-making and protecting autonomy in case of impaired capacity (GOV.UK, 2005). </a:t>
            </a:r>
          </a:p>
          <a:p>
            <a:pPr>
              <a:lnSpc>
                <a:spcPct val="200000"/>
              </a:lnSpc>
            </a:pPr>
            <a:r>
              <a:rPr lang="en-US" sz="1100" dirty="0">
                <a:latin typeface="Arial" panose="020B0604020202020204" pitchFamily="34" charset="0"/>
                <a:cs typeface="Arial" panose="020B0604020202020204" pitchFamily="34" charset="0"/>
              </a:rPr>
              <a:t>However, research by Carrillo-Alvarez et al. (2023) observes a lack of consistency in professional knowledge and use. </a:t>
            </a:r>
          </a:p>
          <a:p>
            <a:pPr>
              <a:lnSpc>
                <a:spcPct val="200000"/>
              </a:lnSpc>
            </a:pPr>
            <a:r>
              <a:rPr lang="en-US" sz="1100" dirty="0">
                <a:latin typeface="Arial" panose="020B0604020202020204" pitchFamily="34" charset="0"/>
                <a:cs typeface="Arial" panose="020B0604020202020204" pitchFamily="34" charset="0"/>
              </a:rPr>
              <a:t>Active ageing and prevention take place through the Healthy Ageing Strategy, to decrease health disparities, there is still a gap between the policies envisioned and ageing as </a:t>
            </a:r>
            <a:r>
              <a:rPr lang="en-US" sz="1100" dirty="0" err="1">
                <a:latin typeface="Arial" panose="020B0604020202020204" pitchFamily="34" charset="0"/>
                <a:cs typeface="Arial" panose="020B0604020202020204" pitchFamily="34" charset="0"/>
              </a:rPr>
              <a:t>practised</a:t>
            </a:r>
            <a:r>
              <a:rPr lang="en-US" sz="1100" dirty="0">
                <a:latin typeface="Arial" panose="020B0604020202020204" pitchFamily="34" charset="0"/>
                <a:cs typeface="Arial" panose="020B0604020202020204" pitchFamily="34" charset="0"/>
              </a:rPr>
              <a:t> by the elderly.  </a:t>
            </a:r>
          </a:p>
        </p:txBody>
      </p:sp>
      <p:pic>
        <p:nvPicPr>
          <p:cNvPr id="4" name="Picture 3">
            <a:extLst>
              <a:ext uri="{FF2B5EF4-FFF2-40B4-BE49-F238E27FC236}">
                <a16:creationId xmlns:a16="http://schemas.microsoft.com/office/drawing/2014/main" id="{8BC91FE1-020F-43A8-8FAE-33ADBE1CB9FC}"/>
              </a:ext>
            </a:extLst>
          </p:cNvPr>
          <p:cNvPicPr>
            <a:picLocks noChangeAspect="1"/>
          </p:cNvPicPr>
          <p:nvPr/>
        </p:nvPicPr>
        <p:blipFill>
          <a:blip r:embed="rId5"/>
          <a:stretch>
            <a:fillRect/>
          </a:stretch>
        </p:blipFill>
        <p:spPr>
          <a:xfrm>
            <a:off x="5601709" y="1106130"/>
            <a:ext cx="6093762" cy="5596295"/>
          </a:xfrm>
          <a:prstGeom prst="rect">
            <a:avLst/>
          </a:prstGeom>
        </p:spPr>
      </p:pic>
      <p:pic>
        <p:nvPicPr>
          <p:cNvPr id="9" name="Audio 8">
            <a:hlinkClick r:id="" action="ppaction://media"/>
            <a:extLst>
              <a:ext uri="{FF2B5EF4-FFF2-40B4-BE49-F238E27FC236}">
                <a16:creationId xmlns:a16="http://schemas.microsoft.com/office/drawing/2014/main" id="{271178BD-433A-944F-8C0E-8BCD84E44F8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086848137"/>
      </p:ext>
    </p:extLst>
  </p:cSld>
  <p:clrMapOvr>
    <a:masterClrMapping/>
  </p:clrMapOvr>
  <mc:AlternateContent xmlns:mc="http://schemas.openxmlformats.org/markup-compatibility/2006">
    <mc:Choice xmlns:p14="http://schemas.microsoft.com/office/powerpoint/2010/main" Requires="p14">
      <p:transition spd="slow" p14:dur="2000" advTm="46295"/>
    </mc:Choice>
    <mc:Fallback>
      <p:transition spd="slow" advTm="462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3C86C-79B3-45F7-8D74-247183D79E95}"/>
              </a:ext>
            </a:extLst>
          </p:cNvPr>
          <p:cNvSpPr>
            <a:spLocks noGrp="1"/>
          </p:cNvSpPr>
          <p:nvPr>
            <p:ph type="title"/>
          </p:nvPr>
        </p:nvSpPr>
        <p:spPr>
          <a:xfrm>
            <a:off x="0" y="155575"/>
            <a:ext cx="12192000" cy="847315"/>
          </a:xfrm>
          <a:solidFill>
            <a:srgbClr val="636363"/>
          </a:solidFill>
        </p:spPr>
        <p:txBody>
          <a:bodyPr>
            <a:normAutofit/>
          </a:bodyPr>
          <a:lstStyle/>
          <a:p>
            <a:pPr algn="ctr">
              <a:lnSpc>
                <a:spcPct val="200000"/>
              </a:lnSpc>
            </a:pPr>
            <a:r>
              <a:rPr lang="en-US" sz="1100" b="1" dirty="0">
                <a:solidFill>
                  <a:schemeClr val="bg1"/>
                </a:solidFill>
                <a:latin typeface="Arial" panose="020B0604020202020204" pitchFamily="34" charset="0"/>
                <a:cs typeface="Arial" panose="020B0604020202020204" pitchFamily="34" charset="0"/>
              </a:rPr>
              <a:t>EVALUATION OF CURRENT CARE PROVISIONS AND INTERVENTIONS</a:t>
            </a:r>
          </a:p>
        </p:txBody>
      </p:sp>
      <p:sp>
        <p:nvSpPr>
          <p:cNvPr id="3" name="Content Placeholder 2">
            <a:extLst>
              <a:ext uri="{FF2B5EF4-FFF2-40B4-BE49-F238E27FC236}">
                <a16:creationId xmlns:a16="http://schemas.microsoft.com/office/drawing/2014/main" id="{7BEAC523-DCC9-40D8-9EAC-62FCE3EB33CF}"/>
              </a:ext>
            </a:extLst>
          </p:cNvPr>
          <p:cNvSpPr>
            <a:spLocks noGrp="1"/>
          </p:cNvSpPr>
          <p:nvPr>
            <p:ph idx="1"/>
          </p:nvPr>
        </p:nvSpPr>
        <p:spPr>
          <a:xfrm>
            <a:off x="301752" y="1135626"/>
            <a:ext cx="4904429" cy="5438783"/>
          </a:xfrm>
          <a:solidFill>
            <a:srgbClr val="A9A9A9"/>
          </a:solidFill>
        </p:spPr>
        <p:txBody>
          <a:bodyPr anchor="ctr">
            <a:normAutofit lnSpcReduction="10000"/>
          </a:bodyPr>
          <a:lstStyle/>
          <a:p>
            <a:pPr>
              <a:lnSpc>
                <a:spcPct val="200000"/>
              </a:lnSpc>
            </a:pPr>
            <a:r>
              <a:rPr lang="en-US" sz="1100" dirty="0">
                <a:latin typeface="Arial" panose="020B0604020202020204" pitchFamily="34" charset="0"/>
                <a:cs typeface="Arial" panose="020B0604020202020204" pitchFamily="34" charset="0"/>
              </a:rPr>
              <a:t>Existing care services to the aged population in the UK include a set of statutory services, private services, and voluntary sector services to the population to achieve independence and wellbeing, though their efficiency can differ significantly. </a:t>
            </a:r>
          </a:p>
          <a:p>
            <a:pPr>
              <a:lnSpc>
                <a:spcPct val="200000"/>
              </a:lnSpc>
            </a:pPr>
            <a:r>
              <a:rPr lang="en-US" sz="1100" dirty="0">
                <a:latin typeface="Arial" panose="020B0604020202020204" pitchFamily="34" charset="0"/>
                <a:cs typeface="Arial" panose="020B0604020202020204" pitchFamily="34" charset="0"/>
              </a:rPr>
              <a:t>The idea of domiciliary care continues to be a part of allowing older individuals to reside at home and is found to have the capacity to sustain autonomy and daily functioning, where care is adaptable and person-centred (Hughes, 2023). </a:t>
            </a:r>
          </a:p>
          <a:p>
            <a:pPr>
              <a:lnSpc>
                <a:spcPct val="200000"/>
              </a:lnSpc>
            </a:pPr>
            <a:r>
              <a:rPr lang="en-US" sz="1100" dirty="0">
                <a:latin typeface="Arial" panose="020B0604020202020204" pitchFamily="34" charset="0"/>
                <a:cs typeface="Arial" panose="020B0604020202020204" pitchFamily="34" charset="0"/>
              </a:rPr>
              <a:t>Nevertheless, time and task-focused commissioning models that offer restricted choice and dignity are argued by Vizard and </a:t>
            </a:r>
            <a:r>
              <a:rPr lang="en-US" sz="1100" dirty="0" err="1">
                <a:latin typeface="Arial" panose="020B0604020202020204" pitchFamily="34" charset="0"/>
                <a:cs typeface="Arial" panose="020B0604020202020204" pitchFamily="34" charset="0"/>
              </a:rPr>
              <a:t>Burchardt</a:t>
            </a:r>
            <a:r>
              <a:rPr lang="en-US" sz="1100" dirty="0">
                <a:latin typeface="Arial" panose="020B0604020202020204" pitchFamily="34" charset="0"/>
                <a:cs typeface="Arial" panose="020B0604020202020204" pitchFamily="34" charset="0"/>
              </a:rPr>
              <a:t> (2023). </a:t>
            </a:r>
          </a:p>
          <a:p>
            <a:pPr>
              <a:lnSpc>
                <a:spcPct val="200000"/>
              </a:lnSpc>
            </a:pPr>
            <a:r>
              <a:rPr lang="en-US" sz="1100" dirty="0" err="1">
                <a:latin typeface="Arial" panose="020B0604020202020204" pitchFamily="34" charset="0"/>
                <a:cs typeface="Arial" panose="020B0604020202020204" pitchFamily="34" charset="0"/>
              </a:rPr>
              <a:t>Reablement</a:t>
            </a:r>
            <a:r>
              <a:rPr lang="en-US" sz="1100" dirty="0">
                <a:latin typeface="Arial" panose="020B0604020202020204" pitchFamily="34" charset="0"/>
                <a:cs typeface="Arial" panose="020B0604020202020204" pitchFamily="34" charset="0"/>
              </a:rPr>
              <a:t> services are used to restore functional ability after illness or </a:t>
            </a:r>
            <a:r>
              <a:rPr lang="en-US" sz="1100" dirty="0" err="1">
                <a:latin typeface="Arial" panose="020B0604020202020204" pitchFamily="34" charset="0"/>
                <a:cs typeface="Arial" panose="020B0604020202020204" pitchFamily="34" charset="0"/>
              </a:rPr>
              <a:t>hospitalisation</a:t>
            </a:r>
            <a:r>
              <a:rPr lang="en-US" sz="1100" dirty="0">
                <a:latin typeface="Arial" panose="020B0604020202020204" pitchFamily="34" charset="0"/>
                <a:cs typeface="Arial" panose="020B0604020202020204" pitchFamily="34" charset="0"/>
              </a:rPr>
              <a:t>, and Tessier et al.'s (2022) study shows improved mobility and decreased dependency on long-term care. </a:t>
            </a:r>
          </a:p>
          <a:p>
            <a:pPr>
              <a:lnSpc>
                <a:spcPct val="200000"/>
              </a:lnSpc>
            </a:pPr>
            <a:r>
              <a:rPr lang="en-US" sz="1100" dirty="0">
                <a:latin typeface="Arial" panose="020B0604020202020204" pitchFamily="34" charset="0"/>
                <a:cs typeface="Arial" panose="020B0604020202020204" pitchFamily="34" charset="0"/>
              </a:rPr>
              <a:t>This notwithstanding, the lack of balanced access and limited intervention periods limits long-term results.</a:t>
            </a:r>
          </a:p>
        </p:txBody>
      </p:sp>
      <p:pic>
        <p:nvPicPr>
          <p:cNvPr id="4" name="Picture 3">
            <a:extLst>
              <a:ext uri="{FF2B5EF4-FFF2-40B4-BE49-F238E27FC236}">
                <a16:creationId xmlns:a16="http://schemas.microsoft.com/office/drawing/2014/main" id="{B9398883-884A-47F6-9B15-8F939F3047E6}"/>
              </a:ext>
            </a:extLst>
          </p:cNvPr>
          <p:cNvPicPr>
            <a:picLocks noChangeAspect="1"/>
          </p:cNvPicPr>
          <p:nvPr/>
        </p:nvPicPr>
        <p:blipFill>
          <a:blip r:embed="rId5"/>
          <a:stretch>
            <a:fillRect/>
          </a:stretch>
        </p:blipFill>
        <p:spPr>
          <a:xfrm>
            <a:off x="6096000" y="1136025"/>
            <a:ext cx="5451593" cy="5566400"/>
          </a:xfrm>
          <a:prstGeom prst="rect">
            <a:avLst/>
          </a:prstGeom>
        </p:spPr>
      </p:pic>
      <p:pic>
        <p:nvPicPr>
          <p:cNvPr id="10" name="Audio 9">
            <a:hlinkClick r:id="" action="ppaction://media"/>
            <a:extLst>
              <a:ext uri="{FF2B5EF4-FFF2-40B4-BE49-F238E27FC236}">
                <a16:creationId xmlns:a16="http://schemas.microsoft.com/office/drawing/2014/main" id="{BD24B994-5B8E-4BE1-420B-1AF34AC3B55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308137269"/>
      </p:ext>
    </p:extLst>
  </p:cSld>
  <p:clrMapOvr>
    <a:masterClrMapping/>
  </p:clrMapOvr>
  <mc:AlternateContent xmlns:mc="http://schemas.openxmlformats.org/markup-compatibility/2006">
    <mc:Choice xmlns:p14="http://schemas.microsoft.com/office/powerpoint/2010/main" Requires="p14">
      <p:transition spd="slow" p14:dur="2000" advTm="54567"/>
    </mc:Choice>
    <mc:Fallback>
      <p:transition spd="slow" advTm="545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3C86C-79B3-45F7-8D74-247183D79E95}"/>
              </a:ext>
            </a:extLst>
          </p:cNvPr>
          <p:cNvSpPr>
            <a:spLocks noGrp="1"/>
          </p:cNvSpPr>
          <p:nvPr>
            <p:ph type="title"/>
          </p:nvPr>
        </p:nvSpPr>
        <p:spPr>
          <a:xfrm>
            <a:off x="0" y="155575"/>
            <a:ext cx="12192000" cy="670335"/>
          </a:xfrm>
          <a:solidFill>
            <a:srgbClr val="636363"/>
          </a:solidFill>
        </p:spPr>
        <p:txBody>
          <a:bodyPr>
            <a:normAutofit/>
          </a:bodyPr>
          <a:lstStyle/>
          <a:p>
            <a:pPr algn="ctr">
              <a:lnSpc>
                <a:spcPct val="200000"/>
              </a:lnSpc>
            </a:pPr>
            <a:r>
              <a:rPr lang="en-US" sz="1100" b="1" dirty="0">
                <a:solidFill>
                  <a:schemeClr val="bg1"/>
                </a:solidFill>
                <a:latin typeface="Arial" panose="020B0604020202020204" pitchFamily="34" charset="0"/>
                <a:cs typeface="Arial" panose="020B0604020202020204" pitchFamily="34" charset="0"/>
              </a:rPr>
              <a:t>EVALUATION OF CURRENT CARE PROVISIONS AND INTERVENTIONS</a:t>
            </a:r>
          </a:p>
        </p:txBody>
      </p:sp>
      <p:sp>
        <p:nvSpPr>
          <p:cNvPr id="3" name="Content Placeholder 2">
            <a:extLst>
              <a:ext uri="{FF2B5EF4-FFF2-40B4-BE49-F238E27FC236}">
                <a16:creationId xmlns:a16="http://schemas.microsoft.com/office/drawing/2014/main" id="{7BEAC523-DCC9-40D8-9EAC-62FCE3EB33CF}"/>
              </a:ext>
            </a:extLst>
          </p:cNvPr>
          <p:cNvSpPr>
            <a:spLocks noGrp="1"/>
          </p:cNvSpPr>
          <p:nvPr>
            <p:ph idx="1"/>
          </p:nvPr>
        </p:nvSpPr>
        <p:spPr>
          <a:xfrm>
            <a:off x="301752" y="1697609"/>
            <a:ext cx="4922519" cy="4876800"/>
          </a:xfrm>
          <a:solidFill>
            <a:srgbClr val="A9A9A9"/>
          </a:solidFill>
        </p:spPr>
        <p:txBody>
          <a:bodyPr anchor="ctr">
            <a:normAutofit fontScale="92500" lnSpcReduction="20000"/>
          </a:bodyPr>
          <a:lstStyle/>
          <a:p>
            <a:pPr>
              <a:lnSpc>
                <a:spcPct val="200000"/>
              </a:lnSpc>
            </a:pPr>
            <a:r>
              <a:rPr lang="en-US" sz="1100" dirty="0">
                <a:latin typeface="Arial" panose="020B0604020202020204" pitchFamily="34" charset="0"/>
                <a:cs typeface="Arial" panose="020B0604020202020204" pitchFamily="34" charset="0"/>
              </a:rPr>
              <a:t>Residential and nursing care offer necessary assistance to patients with complex needs, but research suggests that institutional routines may limit autonomy and individual identity unless principles of person-</a:t>
            </a:r>
            <a:r>
              <a:rPr lang="en-US" sz="1100" dirty="0" err="1">
                <a:latin typeface="Arial" panose="020B0604020202020204" pitchFamily="34" charset="0"/>
                <a:cs typeface="Arial" panose="020B0604020202020204" pitchFamily="34" charset="0"/>
              </a:rPr>
              <a:t>centredness</a:t>
            </a:r>
            <a:r>
              <a:rPr lang="en-US" sz="1100" dirty="0">
                <a:latin typeface="Arial" panose="020B0604020202020204" pitchFamily="34" charset="0"/>
                <a:cs typeface="Arial" panose="020B0604020202020204" pitchFamily="34" charset="0"/>
              </a:rPr>
              <a:t> are incorporated. </a:t>
            </a:r>
          </a:p>
          <a:p>
            <a:pPr>
              <a:lnSpc>
                <a:spcPct val="200000"/>
              </a:lnSpc>
            </a:pPr>
            <a:r>
              <a:rPr lang="en-US" sz="1100" dirty="0">
                <a:latin typeface="Arial" panose="020B0604020202020204" pitchFamily="34" charset="0"/>
                <a:cs typeface="Arial" panose="020B0604020202020204" pitchFamily="34" charset="0"/>
              </a:rPr>
              <a:t>Combined health and social care </a:t>
            </a:r>
            <a:r>
              <a:rPr lang="en-US" sz="1100" dirty="0" err="1">
                <a:latin typeface="Arial" panose="020B0604020202020204" pitchFamily="34" charset="0"/>
                <a:cs typeface="Arial" panose="020B0604020202020204" pitchFamily="34" charset="0"/>
              </a:rPr>
              <a:t>programmes</a:t>
            </a:r>
            <a:r>
              <a:rPr lang="en-US" sz="1100" dirty="0">
                <a:latin typeface="Arial" panose="020B0604020202020204" pitchFamily="34" charset="0"/>
                <a:cs typeface="Arial" panose="020B0604020202020204" pitchFamily="34" charset="0"/>
              </a:rPr>
              <a:t> like the Integrated Care Systems should enhance coordination and continuity, and early results indicate fewer hospital admissions of weak older adults (</a:t>
            </a:r>
            <a:r>
              <a:rPr lang="en-US" sz="1100" dirty="0" err="1">
                <a:latin typeface="Arial" panose="020B0604020202020204" pitchFamily="34" charset="0"/>
                <a:cs typeface="Arial" panose="020B0604020202020204" pitchFamily="34" charset="0"/>
              </a:rPr>
              <a:t>Leithaus</a:t>
            </a:r>
            <a:r>
              <a:rPr lang="en-US" sz="1100" dirty="0">
                <a:latin typeface="Arial" panose="020B0604020202020204" pitchFamily="34" charset="0"/>
                <a:cs typeface="Arial" panose="020B0604020202020204" pitchFamily="34" charset="0"/>
              </a:rPr>
              <a:t> et al., 2022). However, Kern et al. (2024) state that they are at risk due to workforce shortages and the complexity of governance. </a:t>
            </a:r>
          </a:p>
          <a:p>
            <a:pPr>
              <a:lnSpc>
                <a:spcPct val="200000"/>
              </a:lnSpc>
            </a:pPr>
            <a:r>
              <a:rPr lang="en-US" sz="1100" dirty="0">
                <a:latin typeface="Arial" panose="020B0604020202020204" pitchFamily="34" charset="0"/>
                <a:cs typeface="Arial" panose="020B0604020202020204" pitchFamily="34" charset="0"/>
              </a:rPr>
              <a:t>Voluntary and community sector </a:t>
            </a:r>
            <a:r>
              <a:rPr lang="en-US" sz="1100" dirty="0" err="1">
                <a:latin typeface="Arial" panose="020B0604020202020204" pitchFamily="34" charset="0"/>
                <a:cs typeface="Arial" panose="020B0604020202020204" pitchFamily="34" charset="0"/>
              </a:rPr>
              <a:t>organisations</a:t>
            </a:r>
            <a:r>
              <a:rPr lang="en-US" sz="1100" dirty="0">
                <a:latin typeface="Arial" panose="020B0604020202020204" pitchFamily="34" charset="0"/>
                <a:cs typeface="Arial" panose="020B0604020202020204" pitchFamily="34" charset="0"/>
              </a:rPr>
              <a:t>, such as Age UK, are important in alleviating social isolation and in promoting choice; however, dependence on short-term funding restricts the stability of services (Stevenson and Mutebi, 2024). </a:t>
            </a:r>
          </a:p>
          <a:p>
            <a:pPr>
              <a:lnSpc>
                <a:spcPct val="200000"/>
              </a:lnSpc>
            </a:pPr>
            <a:r>
              <a:rPr lang="en-US" sz="1100" dirty="0">
                <a:latin typeface="Arial" panose="020B0604020202020204" pitchFamily="34" charset="0"/>
                <a:cs typeface="Arial" panose="020B0604020202020204" pitchFamily="34" charset="0"/>
              </a:rPr>
              <a:t>Overall, despite the evident advantages of existing provisions, there are structural and resourcing limitations that limit their ability to empower older people in full.</a:t>
            </a:r>
          </a:p>
        </p:txBody>
      </p:sp>
      <p:pic>
        <p:nvPicPr>
          <p:cNvPr id="5" name="Picture 4">
            <a:extLst>
              <a:ext uri="{FF2B5EF4-FFF2-40B4-BE49-F238E27FC236}">
                <a16:creationId xmlns:a16="http://schemas.microsoft.com/office/drawing/2014/main" id="{7D90EEC2-2BED-42EE-98CD-6E0EFB468B3B}"/>
              </a:ext>
            </a:extLst>
          </p:cNvPr>
          <p:cNvPicPr>
            <a:picLocks noChangeAspect="1"/>
          </p:cNvPicPr>
          <p:nvPr/>
        </p:nvPicPr>
        <p:blipFill>
          <a:blip r:embed="rId5"/>
          <a:stretch>
            <a:fillRect/>
          </a:stretch>
        </p:blipFill>
        <p:spPr>
          <a:xfrm>
            <a:off x="6096000" y="981182"/>
            <a:ext cx="5774878" cy="5721243"/>
          </a:xfrm>
          <a:prstGeom prst="rect">
            <a:avLst/>
          </a:prstGeom>
        </p:spPr>
      </p:pic>
      <p:pic>
        <p:nvPicPr>
          <p:cNvPr id="9" name="Audio 8">
            <a:hlinkClick r:id="" action="ppaction://media"/>
            <a:extLst>
              <a:ext uri="{FF2B5EF4-FFF2-40B4-BE49-F238E27FC236}">
                <a16:creationId xmlns:a16="http://schemas.microsoft.com/office/drawing/2014/main" id="{650F9A1B-62B3-DD95-A471-053AFE0FF86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78421867"/>
      </p:ext>
    </p:extLst>
  </p:cSld>
  <p:clrMapOvr>
    <a:masterClrMapping/>
  </p:clrMapOvr>
  <mc:AlternateContent xmlns:mc="http://schemas.openxmlformats.org/markup-compatibility/2006">
    <mc:Choice xmlns:p14="http://schemas.microsoft.com/office/powerpoint/2010/main" Requires="p14">
      <p:transition spd="slow" p14:dur="2000" advTm="48390"/>
    </mc:Choice>
    <mc:Fallback>
      <p:transition spd="slow" advTm="483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3C86C-79B3-45F7-8D74-247183D79E95}"/>
              </a:ext>
            </a:extLst>
          </p:cNvPr>
          <p:cNvSpPr>
            <a:spLocks noGrp="1"/>
          </p:cNvSpPr>
          <p:nvPr>
            <p:ph type="title"/>
          </p:nvPr>
        </p:nvSpPr>
        <p:spPr>
          <a:xfrm>
            <a:off x="0" y="155575"/>
            <a:ext cx="12192000" cy="611341"/>
          </a:xfrm>
          <a:solidFill>
            <a:srgbClr val="636363"/>
          </a:solidFill>
        </p:spPr>
        <p:txBody>
          <a:bodyPr>
            <a:normAutofit/>
          </a:bodyPr>
          <a:lstStyle/>
          <a:p>
            <a:pPr algn="ctr">
              <a:lnSpc>
                <a:spcPct val="200000"/>
              </a:lnSpc>
            </a:pPr>
            <a:r>
              <a:rPr lang="en-US" sz="1100" b="1" dirty="0">
                <a:solidFill>
                  <a:schemeClr val="bg1"/>
                </a:solidFill>
                <a:latin typeface="Arial" panose="020B0604020202020204" pitchFamily="34" charset="0"/>
                <a:cs typeface="Arial" panose="020B0604020202020204" pitchFamily="34" charset="0"/>
              </a:rPr>
              <a:t>TECHNOLOGICAL INNOVATIONS SUPPORTING OLDER PEOPLE</a:t>
            </a:r>
          </a:p>
        </p:txBody>
      </p:sp>
      <p:sp>
        <p:nvSpPr>
          <p:cNvPr id="3" name="Content Placeholder 2">
            <a:extLst>
              <a:ext uri="{FF2B5EF4-FFF2-40B4-BE49-F238E27FC236}">
                <a16:creationId xmlns:a16="http://schemas.microsoft.com/office/drawing/2014/main" id="{7BEAC523-DCC9-40D8-9EAC-62FCE3EB33CF}"/>
              </a:ext>
            </a:extLst>
          </p:cNvPr>
          <p:cNvSpPr>
            <a:spLocks noGrp="1"/>
          </p:cNvSpPr>
          <p:nvPr>
            <p:ph idx="1"/>
          </p:nvPr>
        </p:nvSpPr>
        <p:spPr>
          <a:xfrm>
            <a:off x="228600" y="1047136"/>
            <a:ext cx="5257800" cy="5655290"/>
          </a:xfrm>
          <a:solidFill>
            <a:srgbClr val="A9A9A9"/>
          </a:solidFill>
        </p:spPr>
        <p:txBody>
          <a:bodyPr anchor="ctr">
            <a:normAutofit fontScale="92500"/>
          </a:bodyPr>
          <a:lstStyle/>
          <a:p>
            <a:pPr>
              <a:lnSpc>
                <a:spcPct val="200000"/>
              </a:lnSpc>
            </a:pPr>
            <a:r>
              <a:rPr lang="en-US" sz="1100" dirty="0">
                <a:latin typeface="Arial" panose="020B0604020202020204" pitchFamily="34" charset="0"/>
                <a:cs typeface="Arial" panose="020B0604020202020204" pitchFamily="34" charset="0"/>
              </a:rPr>
              <a:t>Residential and nursing care offer necessary assistance to patients with complex needs, but research suggests that institutional routines may limit autonomy and individual identity unless principles of person-</a:t>
            </a:r>
            <a:r>
              <a:rPr lang="en-US" sz="1100" dirty="0" err="1">
                <a:latin typeface="Arial" panose="020B0604020202020204" pitchFamily="34" charset="0"/>
                <a:cs typeface="Arial" panose="020B0604020202020204" pitchFamily="34" charset="0"/>
              </a:rPr>
              <a:t>centredness</a:t>
            </a:r>
            <a:r>
              <a:rPr lang="en-US" sz="1100" dirty="0">
                <a:latin typeface="Arial" panose="020B0604020202020204" pitchFamily="34" charset="0"/>
                <a:cs typeface="Arial" panose="020B0604020202020204" pitchFamily="34" charset="0"/>
              </a:rPr>
              <a:t> are incorporated. </a:t>
            </a:r>
          </a:p>
          <a:p>
            <a:pPr>
              <a:lnSpc>
                <a:spcPct val="200000"/>
              </a:lnSpc>
            </a:pPr>
            <a:r>
              <a:rPr lang="en-US" sz="1100" dirty="0">
                <a:latin typeface="Arial" panose="020B0604020202020204" pitchFamily="34" charset="0"/>
                <a:cs typeface="Arial" panose="020B0604020202020204" pitchFamily="34" charset="0"/>
              </a:rPr>
              <a:t>Combined health and social care </a:t>
            </a:r>
            <a:r>
              <a:rPr lang="en-US" sz="1100" dirty="0" err="1">
                <a:latin typeface="Arial" panose="020B0604020202020204" pitchFamily="34" charset="0"/>
                <a:cs typeface="Arial" panose="020B0604020202020204" pitchFamily="34" charset="0"/>
              </a:rPr>
              <a:t>programmes</a:t>
            </a:r>
            <a:r>
              <a:rPr lang="en-US" sz="1100" dirty="0">
                <a:latin typeface="Arial" panose="020B0604020202020204" pitchFamily="34" charset="0"/>
                <a:cs typeface="Arial" panose="020B0604020202020204" pitchFamily="34" charset="0"/>
              </a:rPr>
              <a:t> like the Integrated Care Systems should enhance coordination and continuity, and early results indicate fewer hospital admissions of weak older adults (</a:t>
            </a:r>
            <a:r>
              <a:rPr lang="en-US" sz="1100" dirty="0" err="1">
                <a:latin typeface="Arial" panose="020B0604020202020204" pitchFamily="34" charset="0"/>
                <a:cs typeface="Arial" panose="020B0604020202020204" pitchFamily="34" charset="0"/>
              </a:rPr>
              <a:t>Leithaus</a:t>
            </a:r>
            <a:r>
              <a:rPr lang="en-US" sz="1100" dirty="0">
                <a:latin typeface="Arial" panose="020B0604020202020204" pitchFamily="34" charset="0"/>
                <a:cs typeface="Arial" panose="020B0604020202020204" pitchFamily="34" charset="0"/>
              </a:rPr>
              <a:t> et al., 2022). </a:t>
            </a:r>
          </a:p>
          <a:p>
            <a:pPr>
              <a:lnSpc>
                <a:spcPct val="200000"/>
              </a:lnSpc>
            </a:pPr>
            <a:r>
              <a:rPr lang="en-US" sz="1100" dirty="0">
                <a:latin typeface="Arial" panose="020B0604020202020204" pitchFamily="34" charset="0"/>
                <a:cs typeface="Arial" panose="020B0604020202020204" pitchFamily="34" charset="0"/>
              </a:rPr>
              <a:t>However, Kern et al. (2024) state that they are at risk due to workforce shortages and the complexity of governance. </a:t>
            </a:r>
          </a:p>
          <a:p>
            <a:pPr>
              <a:lnSpc>
                <a:spcPct val="200000"/>
              </a:lnSpc>
            </a:pPr>
            <a:r>
              <a:rPr lang="en-US" sz="1100" dirty="0">
                <a:latin typeface="Arial" panose="020B0604020202020204" pitchFamily="34" charset="0"/>
                <a:cs typeface="Arial" panose="020B0604020202020204" pitchFamily="34" charset="0"/>
              </a:rPr>
              <a:t>Voluntary and community sector </a:t>
            </a:r>
            <a:r>
              <a:rPr lang="en-US" sz="1100" dirty="0" err="1">
                <a:latin typeface="Arial" panose="020B0604020202020204" pitchFamily="34" charset="0"/>
                <a:cs typeface="Arial" panose="020B0604020202020204" pitchFamily="34" charset="0"/>
              </a:rPr>
              <a:t>organisations</a:t>
            </a:r>
            <a:r>
              <a:rPr lang="en-US" sz="1100" dirty="0">
                <a:latin typeface="Arial" panose="020B0604020202020204" pitchFamily="34" charset="0"/>
                <a:cs typeface="Arial" panose="020B0604020202020204" pitchFamily="34" charset="0"/>
              </a:rPr>
              <a:t>, such as Age UK, are important in alleviating social isolation and in promoting choice. </a:t>
            </a:r>
          </a:p>
          <a:p>
            <a:pPr>
              <a:lnSpc>
                <a:spcPct val="200000"/>
              </a:lnSpc>
            </a:pPr>
            <a:r>
              <a:rPr lang="en-US" sz="1100" dirty="0">
                <a:latin typeface="Arial" panose="020B0604020202020204" pitchFamily="34" charset="0"/>
                <a:cs typeface="Arial" panose="020B0604020202020204" pitchFamily="34" charset="0"/>
              </a:rPr>
              <a:t>However, dependence on short-term funding restricts the stability of services (Stevenson and Mutebi, 2024). </a:t>
            </a:r>
          </a:p>
          <a:p>
            <a:pPr>
              <a:lnSpc>
                <a:spcPct val="200000"/>
              </a:lnSpc>
            </a:pPr>
            <a:r>
              <a:rPr lang="en-US" sz="1100" dirty="0">
                <a:latin typeface="Arial" panose="020B0604020202020204" pitchFamily="34" charset="0"/>
                <a:cs typeface="Arial" panose="020B0604020202020204" pitchFamily="34" charset="0"/>
              </a:rPr>
              <a:t>Overall, despite the evident advantages of existing provisions, there are structural and resourcing limitations that limit their ability to empower older people in full.</a:t>
            </a:r>
          </a:p>
        </p:txBody>
      </p:sp>
      <p:pic>
        <p:nvPicPr>
          <p:cNvPr id="4" name="Picture 3">
            <a:extLst>
              <a:ext uri="{FF2B5EF4-FFF2-40B4-BE49-F238E27FC236}">
                <a16:creationId xmlns:a16="http://schemas.microsoft.com/office/drawing/2014/main" id="{61C9310B-B78B-4F93-AA9B-0CD547636AE3}"/>
              </a:ext>
            </a:extLst>
          </p:cNvPr>
          <p:cNvPicPr>
            <a:picLocks noChangeAspect="1"/>
          </p:cNvPicPr>
          <p:nvPr/>
        </p:nvPicPr>
        <p:blipFill>
          <a:blip r:embed="rId5"/>
          <a:stretch>
            <a:fillRect/>
          </a:stretch>
        </p:blipFill>
        <p:spPr>
          <a:xfrm>
            <a:off x="6287657" y="1047136"/>
            <a:ext cx="5257800" cy="2660568"/>
          </a:xfrm>
          <a:prstGeom prst="rect">
            <a:avLst/>
          </a:prstGeom>
        </p:spPr>
      </p:pic>
      <p:pic>
        <p:nvPicPr>
          <p:cNvPr id="5" name="Picture 4">
            <a:extLst>
              <a:ext uri="{FF2B5EF4-FFF2-40B4-BE49-F238E27FC236}">
                <a16:creationId xmlns:a16="http://schemas.microsoft.com/office/drawing/2014/main" id="{75A0E991-21FD-4EA1-B090-041756006EE2}"/>
              </a:ext>
            </a:extLst>
          </p:cNvPr>
          <p:cNvPicPr>
            <a:picLocks noChangeAspect="1"/>
          </p:cNvPicPr>
          <p:nvPr/>
        </p:nvPicPr>
        <p:blipFill>
          <a:blip r:embed="rId6"/>
          <a:stretch>
            <a:fillRect/>
          </a:stretch>
        </p:blipFill>
        <p:spPr>
          <a:xfrm>
            <a:off x="6287657" y="3845490"/>
            <a:ext cx="5257800" cy="2856935"/>
          </a:xfrm>
          <a:prstGeom prst="rect">
            <a:avLst/>
          </a:prstGeom>
        </p:spPr>
      </p:pic>
      <p:pic>
        <p:nvPicPr>
          <p:cNvPr id="10" name="Audio 9">
            <a:hlinkClick r:id="" action="ppaction://media"/>
            <a:extLst>
              <a:ext uri="{FF2B5EF4-FFF2-40B4-BE49-F238E27FC236}">
                <a16:creationId xmlns:a16="http://schemas.microsoft.com/office/drawing/2014/main" id="{2447FA20-D947-E2E7-6420-EA2E7079C937}"/>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12768937"/>
      </p:ext>
    </p:extLst>
  </p:cSld>
  <p:clrMapOvr>
    <a:masterClrMapping/>
  </p:clrMapOvr>
  <mc:AlternateContent xmlns:mc="http://schemas.openxmlformats.org/markup-compatibility/2006">
    <mc:Choice xmlns:p14="http://schemas.microsoft.com/office/powerpoint/2010/main" Requires="p14">
      <p:transition spd="slow" p14:dur="2000" advTm="67454"/>
    </mc:Choice>
    <mc:Fallback>
      <p:transition spd="slow" advTm="674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3C86C-79B3-45F7-8D74-247183D79E95}"/>
              </a:ext>
            </a:extLst>
          </p:cNvPr>
          <p:cNvSpPr>
            <a:spLocks noGrp="1"/>
          </p:cNvSpPr>
          <p:nvPr>
            <p:ph type="title"/>
          </p:nvPr>
        </p:nvSpPr>
        <p:spPr>
          <a:xfrm>
            <a:off x="0" y="155575"/>
            <a:ext cx="12192000" cy="671143"/>
          </a:xfrm>
          <a:solidFill>
            <a:srgbClr val="636363"/>
          </a:solidFill>
        </p:spPr>
        <p:txBody>
          <a:bodyPr>
            <a:normAutofit/>
          </a:bodyPr>
          <a:lstStyle/>
          <a:p>
            <a:pPr algn="ctr">
              <a:lnSpc>
                <a:spcPct val="200000"/>
              </a:lnSpc>
            </a:pPr>
            <a:r>
              <a:rPr lang="en-US" sz="1100" b="1" dirty="0">
                <a:solidFill>
                  <a:schemeClr val="bg1"/>
                </a:solidFill>
                <a:latin typeface="Arial" panose="020B0604020202020204" pitchFamily="34" charset="0"/>
                <a:cs typeface="Arial" panose="020B0604020202020204" pitchFamily="34" charset="0"/>
              </a:rPr>
              <a:t>TECHNOLOGICAL INNOVATIONS SUPPORTING OLDER PEOPLE</a:t>
            </a:r>
          </a:p>
        </p:txBody>
      </p:sp>
      <p:sp>
        <p:nvSpPr>
          <p:cNvPr id="3" name="Content Placeholder 2">
            <a:extLst>
              <a:ext uri="{FF2B5EF4-FFF2-40B4-BE49-F238E27FC236}">
                <a16:creationId xmlns:a16="http://schemas.microsoft.com/office/drawing/2014/main" id="{7BEAC523-DCC9-40D8-9EAC-62FCE3EB33CF}"/>
              </a:ext>
            </a:extLst>
          </p:cNvPr>
          <p:cNvSpPr>
            <a:spLocks noGrp="1"/>
          </p:cNvSpPr>
          <p:nvPr>
            <p:ph idx="1"/>
          </p:nvPr>
        </p:nvSpPr>
        <p:spPr>
          <a:xfrm>
            <a:off x="228600" y="926926"/>
            <a:ext cx="5069910" cy="5775499"/>
          </a:xfrm>
          <a:solidFill>
            <a:srgbClr val="A9A9A9"/>
          </a:solidFill>
        </p:spPr>
        <p:txBody>
          <a:bodyPr anchor="ctr">
            <a:normAutofit/>
          </a:bodyPr>
          <a:lstStyle/>
          <a:p>
            <a:pPr>
              <a:lnSpc>
                <a:spcPct val="200000"/>
              </a:lnSpc>
            </a:pPr>
            <a:r>
              <a:rPr lang="en-US" sz="1100" dirty="0">
                <a:latin typeface="Arial" panose="020B0604020202020204" pitchFamily="34" charset="0"/>
                <a:cs typeface="Arial" panose="020B0604020202020204" pitchFamily="34" charset="0"/>
              </a:rPr>
              <a:t>Nonetheless, Moore (2025) </a:t>
            </a:r>
            <a:r>
              <a:rPr lang="en-US" sz="1100" dirty="0" err="1">
                <a:latin typeface="Arial" panose="020B0604020202020204" pitchFamily="34" charset="0"/>
                <a:cs typeface="Arial" panose="020B0604020202020204" pitchFamily="34" charset="0"/>
              </a:rPr>
              <a:t>criticises</a:t>
            </a:r>
            <a:r>
              <a:rPr lang="en-US" sz="1100" dirty="0">
                <a:latin typeface="Arial" panose="020B0604020202020204" pitchFamily="34" charset="0"/>
                <a:cs typeface="Arial" panose="020B0604020202020204" pitchFamily="34" charset="0"/>
              </a:rPr>
              <a:t> the premise that relationship-based care can be substituted by technology and human support is a necessity, together with the digital solutions. </a:t>
            </a:r>
          </a:p>
          <a:p>
            <a:pPr>
              <a:lnSpc>
                <a:spcPct val="200000"/>
              </a:lnSpc>
            </a:pPr>
            <a:r>
              <a:rPr lang="en-US" sz="1100" dirty="0">
                <a:latin typeface="Arial" panose="020B0604020202020204" pitchFamily="34" charset="0"/>
                <a:cs typeface="Arial" panose="020B0604020202020204" pitchFamily="34" charset="0"/>
              </a:rPr>
              <a:t>Digital exclusion is also a critical obstacle, and research has shown that older people in less advantaged socioeconomic groups have access limitations and experience issues with digital literacy (</a:t>
            </a:r>
            <a:r>
              <a:rPr lang="en-US" sz="1100" dirty="0" err="1">
                <a:latin typeface="Arial" panose="020B0604020202020204" pitchFamily="34" charset="0"/>
                <a:cs typeface="Arial" panose="020B0604020202020204" pitchFamily="34" charset="0"/>
              </a:rPr>
              <a:t>Lekakis</a:t>
            </a:r>
            <a:r>
              <a:rPr lang="en-US" sz="1100" dirty="0">
                <a:latin typeface="Arial" panose="020B0604020202020204" pitchFamily="34" charset="0"/>
                <a:cs typeface="Arial" panose="020B0604020202020204" pitchFamily="34" charset="0"/>
              </a:rPr>
              <a:t>, 2022). </a:t>
            </a:r>
          </a:p>
          <a:p>
            <a:pPr>
              <a:lnSpc>
                <a:spcPct val="200000"/>
              </a:lnSpc>
            </a:pPr>
            <a:r>
              <a:rPr lang="en-US" sz="1100" dirty="0">
                <a:latin typeface="Arial" panose="020B0604020202020204" pitchFamily="34" charset="0"/>
                <a:cs typeface="Arial" panose="020B0604020202020204" pitchFamily="34" charset="0"/>
              </a:rPr>
              <a:t>Surveillance, consent, and information privacy issues also pose ethical challenges to implementation (Soma et al., 2022), implying that technological interventions need to be thoughtfully incorporated into the person-centred, preventative approaches to care to ensure they do not strengthen inequality.</a:t>
            </a:r>
          </a:p>
        </p:txBody>
      </p:sp>
      <p:pic>
        <p:nvPicPr>
          <p:cNvPr id="6" name="Picture 5">
            <a:extLst>
              <a:ext uri="{FF2B5EF4-FFF2-40B4-BE49-F238E27FC236}">
                <a16:creationId xmlns:a16="http://schemas.microsoft.com/office/drawing/2014/main" id="{7646F11B-4172-46FC-A5B1-26FA0A0459D1}"/>
              </a:ext>
            </a:extLst>
          </p:cNvPr>
          <p:cNvPicPr>
            <a:picLocks noChangeAspect="1"/>
          </p:cNvPicPr>
          <p:nvPr/>
        </p:nvPicPr>
        <p:blipFill>
          <a:blip r:embed="rId5"/>
          <a:stretch>
            <a:fillRect/>
          </a:stretch>
        </p:blipFill>
        <p:spPr>
          <a:xfrm>
            <a:off x="5442705" y="926925"/>
            <a:ext cx="6520694" cy="2755727"/>
          </a:xfrm>
          <a:prstGeom prst="rect">
            <a:avLst/>
          </a:prstGeom>
        </p:spPr>
      </p:pic>
      <p:pic>
        <p:nvPicPr>
          <p:cNvPr id="7" name="Picture 6">
            <a:extLst>
              <a:ext uri="{FF2B5EF4-FFF2-40B4-BE49-F238E27FC236}">
                <a16:creationId xmlns:a16="http://schemas.microsoft.com/office/drawing/2014/main" id="{F33DF9E8-ABD5-44A8-8D7B-9A792740D23E}"/>
              </a:ext>
            </a:extLst>
          </p:cNvPr>
          <p:cNvPicPr>
            <a:picLocks noChangeAspect="1"/>
          </p:cNvPicPr>
          <p:nvPr/>
        </p:nvPicPr>
        <p:blipFill>
          <a:blip r:embed="rId6"/>
          <a:stretch>
            <a:fillRect/>
          </a:stretch>
        </p:blipFill>
        <p:spPr>
          <a:xfrm>
            <a:off x="5442705" y="3782859"/>
            <a:ext cx="6520694" cy="2919566"/>
          </a:xfrm>
          <a:prstGeom prst="rect">
            <a:avLst/>
          </a:prstGeom>
        </p:spPr>
      </p:pic>
      <p:pic>
        <p:nvPicPr>
          <p:cNvPr id="11" name="Audio 10">
            <a:hlinkClick r:id="" action="ppaction://media"/>
            <a:extLst>
              <a:ext uri="{FF2B5EF4-FFF2-40B4-BE49-F238E27FC236}">
                <a16:creationId xmlns:a16="http://schemas.microsoft.com/office/drawing/2014/main" id="{B6D9D740-9F86-B083-9250-7A2F3C28C1C0}"/>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20662259"/>
      </p:ext>
    </p:extLst>
  </p:cSld>
  <p:clrMapOvr>
    <a:masterClrMapping/>
  </p:clrMapOvr>
  <mc:AlternateContent xmlns:mc="http://schemas.openxmlformats.org/markup-compatibility/2006">
    <mc:Choice xmlns:p14="http://schemas.microsoft.com/office/powerpoint/2010/main" Requires="p14">
      <p:transition spd="slow" p14:dur="2000" advTm="36613"/>
    </mc:Choice>
    <mc:Fallback>
      <p:transition spd="slow" advTm="366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3C86C-79B3-45F7-8D74-247183D79E95}"/>
              </a:ext>
            </a:extLst>
          </p:cNvPr>
          <p:cNvSpPr>
            <a:spLocks noGrp="1"/>
          </p:cNvSpPr>
          <p:nvPr>
            <p:ph type="title"/>
          </p:nvPr>
        </p:nvSpPr>
        <p:spPr>
          <a:xfrm>
            <a:off x="0" y="155575"/>
            <a:ext cx="12192000" cy="545883"/>
          </a:xfrm>
          <a:solidFill>
            <a:srgbClr val="636363"/>
          </a:solidFill>
        </p:spPr>
        <p:txBody>
          <a:bodyPr>
            <a:normAutofit/>
          </a:bodyPr>
          <a:lstStyle/>
          <a:p>
            <a:pPr algn="ctr">
              <a:lnSpc>
                <a:spcPct val="200000"/>
              </a:lnSpc>
            </a:pPr>
            <a:r>
              <a:rPr lang="en-US" sz="1100" b="1" dirty="0">
                <a:solidFill>
                  <a:schemeClr val="bg1"/>
                </a:solidFill>
                <a:latin typeface="Arial" panose="020B0604020202020204" pitchFamily="34" charset="0"/>
                <a:cs typeface="Arial" panose="020B0604020202020204" pitchFamily="34" charset="0"/>
              </a:rPr>
              <a:t>CHALLENGES TO MAINTAINING INDEPENDENCE AND FUNCTIONAL ABILITY</a:t>
            </a:r>
          </a:p>
        </p:txBody>
      </p:sp>
      <p:sp>
        <p:nvSpPr>
          <p:cNvPr id="3" name="Content Placeholder 2">
            <a:extLst>
              <a:ext uri="{FF2B5EF4-FFF2-40B4-BE49-F238E27FC236}">
                <a16:creationId xmlns:a16="http://schemas.microsoft.com/office/drawing/2014/main" id="{7BEAC523-DCC9-40D8-9EAC-62FCE3EB33CF}"/>
              </a:ext>
            </a:extLst>
          </p:cNvPr>
          <p:cNvSpPr>
            <a:spLocks noGrp="1"/>
          </p:cNvSpPr>
          <p:nvPr>
            <p:ph idx="1"/>
          </p:nvPr>
        </p:nvSpPr>
        <p:spPr>
          <a:xfrm>
            <a:off x="228600" y="867363"/>
            <a:ext cx="4769285" cy="5835062"/>
          </a:xfrm>
          <a:solidFill>
            <a:srgbClr val="A9A9A9"/>
          </a:solidFill>
        </p:spPr>
        <p:txBody>
          <a:bodyPr anchor="ctr">
            <a:normAutofit/>
          </a:bodyPr>
          <a:lstStyle/>
          <a:p>
            <a:pPr>
              <a:lnSpc>
                <a:spcPct val="200000"/>
              </a:lnSpc>
            </a:pPr>
            <a:r>
              <a:rPr lang="en-US" sz="1100" dirty="0">
                <a:latin typeface="Arial" panose="020B0604020202020204" pitchFamily="34" charset="0"/>
                <a:cs typeface="Arial" panose="020B0604020202020204" pitchFamily="34" charset="0"/>
              </a:rPr>
              <a:t>The structural and societal factors influence most of the interrelated challenges older people encounter in terms of remaining independent and functional. </a:t>
            </a:r>
          </a:p>
          <a:p>
            <a:pPr>
              <a:lnSpc>
                <a:spcPct val="200000"/>
              </a:lnSpc>
            </a:pPr>
            <a:r>
              <a:rPr lang="en-US" sz="1100" dirty="0">
                <a:latin typeface="Arial" panose="020B0604020202020204" pitchFamily="34" charset="0"/>
                <a:cs typeface="Arial" panose="020B0604020202020204" pitchFamily="34" charset="0"/>
              </a:rPr>
              <a:t>Multimorbidity, dementia, and impaired cognition will, to some degree, make them highly dependent on health and social care services, and the association between frailty and loss of autonomy has been shown to be significant (</a:t>
            </a:r>
            <a:r>
              <a:rPr lang="en-US" sz="1100" dirty="0" err="1">
                <a:latin typeface="Arial" panose="020B0604020202020204" pitchFamily="34" charset="0"/>
                <a:cs typeface="Arial" panose="020B0604020202020204" pitchFamily="34" charset="0"/>
              </a:rPr>
              <a:t>Leithaus</a:t>
            </a:r>
            <a:r>
              <a:rPr lang="en-US" sz="1100" dirty="0">
                <a:latin typeface="Arial" panose="020B0604020202020204" pitchFamily="34" charset="0"/>
                <a:cs typeface="Arial" panose="020B0604020202020204" pitchFamily="34" charset="0"/>
              </a:rPr>
              <a:t> et al., 2022). </a:t>
            </a:r>
          </a:p>
          <a:p>
            <a:pPr>
              <a:lnSpc>
                <a:spcPct val="200000"/>
              </a:lnSpc>
            </a:pPr>
            <a:r>
              <a:rPr lang="en-US" sz="1100" dirty="0">
                <a:latin typeface="Arial" panose="020B0604020202020204" pitchFamily="34" charset="0"/>
                <a:cs typeface="Arial" panose="020B0604020202020204" pitchFamily="34" charset="0"/>
              </a:rPr>
              <a:t>Loneliness and social isolation additionally contribute to worse functional deterioration and low mental well-being, especially in those who are solitary, as mentioned in the research conducted by Chun et al. (2023).</a:t>
            </a:r>
          </a:p>
        </p:txBody>
      </p:sp>
      <p:pic>
        <p:nvPicPr>
          <p:cNvPr id="4" name="Picture 3">
            <a:extLst>
              <a:ext uri="{FF2B5EF4-FFF2-40B4-BE49-F238E27FC236}">
                <a16:creationId xmlns:a16="http://schemas.microsoft.com/office/drawing/2014/main" id="{E75EAFA2-9213-4987-8686-882D9AEFF6A2}"/>
              </a:ext>
            </a:extLst>
          </p:cNvPr>
          <p:cNvPicPr>
            <a:picLocks noChangeAspect="1"/>
          </p:cNvPicPr>
          <p:nvPr/>
        </p:nvPicPr>
        <p:blipFill>
          <a:blip r:embed="rId5"/>
          <a:stretch>
            <a:fillRect/>
          </a:stretch>
        </p:blipFill>
        <p:spPr>
          <a:xfrm>
            <a:off x="6096000" y="867363"/>
            <a:ext cx="5794175" cy="5835062"/>
          </a:xfrm>
          <a:prstGeom prst="rect">
            <a:avLst/>
          </a:prstGeom>
        </p:spPr>
      </p:pic>
      <p:pic>
        <p:nvPicPr>
          <p:cNvPr id="13" name="Audio 12">
            <a:hlinkClick r:id="" action="ppaction://media"/>
            <a:extLst>
              <a:ext uri="{FF2B5EF4-FFF2-40B4-BE49-F238E27FC236}">
                <a16:creationId xmlns:a16="http://schemas.microsoft.com/office/drawing/2014/main" id="{A81994BB-7517-F695-3B86-6F7596EE0F6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34871842"/>
      </p:ext>
    </p:extLst>
  </p:cSld>
  <p:clrMapOvr>
    <a:masterClrMapping/>
  </p:clrMapOvr>
  <mc:AlternateContent xmlns:mc="http://schemas.openxmlformats.org/markup-compatibility/2006">
    <mc:Choice xmlns:p14="http://schemas.microsoft.com/office/powerpoint/2010/main" Requires="p14">
      <p:transition spd="slow" p14:dur="2000" advTm="32228"/>
    </mc:Choice>
    <mc:Fallback>
      <p:transition spd="slow" advTm="322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3C86C-79B3-45F7-8D74-247183D79E95}"/>
              </a:ext>
            </a:extLst>
          </p:cNvPr>
          <p:cNvSpPr>
            <a:spLocks noGrp="1"/>
          </p:cNvSpPr>
          <p:nvPr>
            <p:ph type="title"/>
          </p:nvPr>
        </p:nvSpPr>
        <p:spPr>
          <a:xfrm>
            <a:off x="0" y="155575"/>
            <a:ext cx="12192000" cy="608513"/>
          </a:xfrm>
          <a:solidFill>
            <a:srgbClr val="636363"/>
          </a:solidFill>
        </p:spPr>
        <p:txBody>
          <a:bodyPr>
            <a:normAutofit/>
          </a:bodyPr>
          <a:lstStyle/>
          <a:p>
            <a:pPr algn="ctr">
              <a:lnSpc>
                <a:spcPct val="200000"/>
              </a:lnSpc>
            </a:pPr>
            <a:r>
              <a:rPr lang="en-US" sz="1100" b="1" dirty="0">
                <a:solidFill>
                  <a:schemeClr val="bg1"/>
                </a:solidFill>
                <a:latin typeface="Arial" panose="020B0604020202020204" pitchFamily="34" charset="0"/>
                <a:cs typeface="Arial" panose="020B0604020202020204" pitchFamily="34" charset="0"/>
              </a:rPr>
              <a:t>CHALLENGES TO MAINTAINING INDEPENDENCE AND FUNCTIONAL ABILITY</a:t>
            </a:r>
          </a:p>
        </p:txBody>
      </p:sp>
      <p:sp>
        <p:nvSpPr>
          <p:cNvPr id="3" name="Content Placeholder 2">
            <a:extLst>
              <a:ext uri="{FF2B5EF4-FFF2-40B4-BE49-F238E27FC236}">
                <a16:creationId xmlns:a16="http://schemas.microsoft.com/office/drawing/2014/main" id="{7BEAC523-DCC9-40D8-9EAC-62FCE3EB33CF}"/>
              </a:ext>
            </a:extLst>
          </p:cNvPr>
          <p:cNvSpPr>
            <a:spLocks noGrp="1"/>
          </p:cNvSpPr>
          <p:nvPr>
            <p:ph idx="1"/>
          </p:nvPr>
        </p:nvSpPr>
        <p:spPr>
          <a:xfrm>
            <a:off x="228599" y="889348"/>
            <a:ext cx="5307905" cy="5813077"/>
          </a:xfrm>
          <a:solidFill>
            <a:srgbClr val="A9A9A9"/>
          </a:solidFill>
        </p:spPr>
        <p:txBody>
          <a:bodyPr anchor="ctr">
            <a:normAutofit/>
          </a:bodyPr>
          <a:lstStyle/>
          <a:p>
            <a:pPr>
              <a:lnSpc>
                <a:spcPct val="200000"/>
              </a:lnSpc>
            </a:pPr>
            <a:r>
              <a:rPr lang="en-US" sz="1100" dirty="0">
                <a:latin typeface="Arial" panose="020B0604020202020204" pitchFamily="34" charset="0"/>
                <a:cs typeface="Arial" panose="020B0604020202020204" pitchFamily="34" charset="0"/>
              </a:rPr>
              <a:t>Independence is also limited by poverty and poor housing conditions, and </a:t>
            </a:r>
            <a:r>
              <a:rPr lang="en-US" sz="1100" dirty="0" err="1">
                <a:latin typeface="Arial" panose="020B0604020202020204" pitchFamily="34" charset="0"/>
                <a:cs typeface="Arial" panose="020B0604020202020204" pitchFamily="34" charset="0"/>
              </a:rPr>
              <a:t>Lekakis</a:t>
            </a:r>
            <a:r>
              <a:rPr lang="en-US" sz="1100" dirty="0">
                <a:latin typeface="Arial" panose="020B0604020202020204" pitchFamily="34" charset="0"/>
                <a:cs typeface="Arial" panose="020B0604020202020204" pitchFamily="34" charset="0"/>
              </a:rPr>
              <a:t> (2022) also contends that socioeconomic disparities are directly linked to worse health in adulthood. </a:t>
            </a:r>
          </a:p>
          <a:p>
            <a:pPr>
              <a:lnSpc>
                <a:spcPct val="200000"/>
              </a:lnSpc>
            </a:pPr>
            <a:r>
              <a:rPr lang="en-US" sz="1100" dirty="0">
                <a:latin typeface="Arial" panose="020B0604020202020204" pitchFamily="34" charset="0"/>
                <a:cs typeface="Arial" panose="020B0604020202020204" pitchFamily="34" charset="0"/>
              </a:rPr>
              <a:t>The fragmented systems of care frequently reduce access to timely and suitable services, and Kern et al. (2024) discuss the workforce shortage and excessive staff turnover as the primary barriers to continuity of care. </a:t>
            </a:r>
          </a:p>
          <a:p>
            <a:pPr>
              <a:lnSpc>
                <a:spcPct val="200000"/>
              </a:lnSpc>
            </a:pPr>
            <a:r>
              <a:rPr lang="en-US" sz="1100" dirty="0">
                <a:latin typeface="Arial" panose="020B0604020202020204" pitchFamily="34" charset="0"/>
                <a:cs typeface="Arial" panose="020B0604020202020204" pitchFamily="34" charset="0"/>
              </a:rPr>
              <a:t>Older people are further </a:t>
            </a:r>
            <a:r>
              <a:rPr lang="en-US" sz="1100" dirty="0" err="1">
                <a:latin typeface="Arial" panose="020B0604020202020204" pitchFamily="34" charset="0"/>
                <a:cs typeface="Arial" panose="020B0604020202020204" pitchFamily="34" charset="0"/>
              </a:rPr>
              <a:t>marginalised</a:t>
            </a:r>
            <a:r>
              <a:rPr lang="en-US" sz="1100" dirty="0">
                <a:latin typeface="Arial" panose="020B0604020202020204" pitchFamily="34" charset="0"/>
                <a:cs typeface="Arial" panose="020B0604020202020204" pitchFamily="34" charset="0"/>
              </a:rPr>
              <a:t> by ageism in the service design and the societal attitudes, because older people can no longer have an opportunity to participate in meaningful life and make decisions together. </a:t>
            </a:r>
          </a:p>
        </p:txBody>
      </p:sp>
      <p:pic>
        <p:nvPicPr>
          <p:cNvPr id="5" name="Picture 4">
            <a:extLst>
              <a:ext uri="{FF2B5EF4-FFF2-40B4-BE49-F238E27FC236}">
                <a16:creationId xmlns:a16="http://schemas.microsoft.com/office/drawing/2014/main" id="{E17998DC-C75B-46CA-A247-592A4EBAA9A3}"/>
              </a:ext>
            </a:extLst>
          </p:cNvPr>
          <p:cNvPicPr>
            <a:picLocks noChangeAspect="1"/>
          </p:cNvPicPr>
          <p:nvPr/>
        </p:nvPicPr>
        <p:blipFill>
          <a:blip r:embed="rId5"/>
          <a:stretch>
            <a:fillRect/>
          </a:stretch>
        </p:blipFill>
        <p:spPr>
          <a:xfrm>
            <a:off x="5703771" y="889348"/>
            <a:ext cx="6259627" cy="2705622"/>
          </a:xfrm>
          <a:prstGeom prst="rect">
            <a:avLst/>
          </a:prstGeom>
        </p:spPr>
      </p:pic>
      <p:pic>
        <p:nvPicPr>
          <p:cNvPr id="6" name="Picture 5">
            <a:extLst>
              <a:ext uri="{FF2B5EF4-FFF2-40B4-BE49-F238E27FC236}">
                <a16:creationId xmlns:a16="http://schemas.microsoft.com/office/drawing/2014/main" id="{331BBE92-C150-4129-8C07-5C4AEB6C7DE0}"/>
              </a:ext>
            </a:extLst>
          </p:cNvPr>
          <p:cNvPicPr>
            <a:picLocks noChangeAspect="1"/>
          </p:cNvPicPr>
          <p:nvPr/>
        </p:nvPicPr>
        <p:blipFill>
          <a:blip r:embed="rId6"/>
          <a:stretch>
            <a:fillRect/>
          </a:stretch>
        </p:blipFill>
        <p:spPr>
          <a:xfrm>
            <a:off x="5703771" y="3605049"/>
            <a:ext cx="6259627" cy="3097376"/>
          </a:xfrm>
          <a:prstGeom prst="rect">
            <a:avLst/>
          </a:prstGeom>
        </p:spPr>
      </p:pic>
      <p:pic>
        <p:nvPicPr>
          <p:cNvPr id="18" name="Audio 17">
            <a:hlinkClick r:id="" action="ppaction://media"/>
            <a:extLst>
              <a:ext uri="{FF2B5EF4-FFF2-40B4-BE49-F238E27FC236}">
                <a16:creationId xmlns:a16="http://schemas.microsoft.com/office/drawing/2014/main" id="{3B9BB8C9-5F23-3DDA-B2C4-399390082547}"/>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26731555"/>
      </p:ext>
    </p:extLst>
  </p:cSld>
  <p:clrMapOvr>
    <a:masterClrMapping/>
  </p:clrMapOvr>
  <mc:AlternateContent xmlns:mc="http://schemas.openxmlformats.org/markup-compatibility/2006">
    <mc:Choice xmlns:p14="http://schemas.microsoft.com/office/powerpoint/2010/main" Requires="p14">
      <p:transition spd="slow" p14:dur="2000" advTm="30713"/>
    </mc:Choice>
    <mc:Fallback>
      <p:transition spd="slow" advTm="30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3C86C-79B3-45F7-8D74-247183D79E95}"/>
              </a:ext>
            </a:extLst>
          </p:cNvPr>
          <p:cNvSpPr>
            <a:spLocks noGrp="1"/>
          </p:cNvSpPr>
          <p:nvPr>
            <p:ph type="title"/>
          </p:nvPr>
        </p:nvSpPr>
        <p:spPr>
          <a:xfrm>
            <a:off x="0" y="155575"/>
            <a:ext cx="12192000" cy="570935"/>
          </a:xfrm>
          <a:solidFill>
            <a:srgbClr val="636363"/>
          </a:solidFill>
        </p:spPr>
        <p:txBody>
          <a:bodyPr>
            <a:normAutofit/>
          </a:bodyPr>
          <a:lstStyle/>
          <a:p>
            <a:pPr algn="ctr">
              <a:lnSpc>
                <a:spcPct val="200000"/>
              </a:lnSpc>
            </a:pPr>
            <a:r>
              <a:rPr lang="en-US" sz="1100" b="1" dirty="0">
                <a:solidFill>
                  <a:schemeClr val="bg1"/>
                </a:solidFill>
                <a:latin typeface="Arial" panose="020B0604020202020204" pitchFamily="34" charset="0"/>
                <a:cs typeface="Arial" panose="020B0604020202020204" pitchFamily="34" charset="0"/>
              </a:rPr>
              <a:t>RECOMMENDATIONS FOR IMPROVING SERVICES AND EMPOWERMENT</a:t>
            </a:r>
          </a:p>
        </p:txBody>
      </p:sp>
      <p:sp>
        <p:nvSpPr>
          <p:cNvPr id="3" name="Content Placeholder 2">
            <a:extLst>
              <a:ext uri="{FF2B5EF4-FFF2-40B4-BE49-F238E27FC236}">
                <a16:creationId xmlns:a16="http://schemas.microsoft.com/office/drawing/2014/main" id="{7BEAC523-DCC9-40D8-9EAC-62FCE3EB33CF}"/>
              </a:ext>
            </a:extLst>
          </p:cNvPr>
          <p:cNvSpPr>
            <a:spLocks noGrp="1"/>
          </p:cNvSpPr>
          <p:nvPr>
            <p:ph idx="1"/>
          </p:nvPr>
        </p:nvSpPr>
        <p:spPr>
          <a:xfrm>
            <a:off x="228600" y="876822"/>
            <a:ext cx="4719181" cy="5699968"/>
          </a:xfrm>
          <a:solidFill>
            <a:srgbClr val="A9A9A9"/>
          </a:solidFill>
        </p:spPr>
        <p:txBody>
          <a:bodyPr anchor="ctr">
            <a:normAutofit lnSpcReduction="10000"/>
          </a:bodyPr>
          <a:lstStyle/>
          <a:p>
            <a:pPr>
              <a:lnSpc>
                <a:spcPct val="150000"/>
              </a:lnSpc>
            </a:pPr>
            <a:r>
              <a:rPr lang="en-US" sz="1100" dirty="0">
                <a:latin typeface="Arial" panose="020B0604020202020204" pitchFamily="34" charset="0"/>
                <a:cs typeface="Arial" panose="020B0604020202020204" pitchFamily="34" charset="0"/>
              </a:rPr>
              <a:t>The coordination and evidence-based reforms needed to enhance services to empower older people should focus on both structural and individual-level challenges. </a:t>
            </a:r>
          </a:p>
          <a:p>
            <a:pPr>
              <a:lnSpc>
                <a:spcPct val="150000"/>
              </a:lnSpc>
            </a:pPr>
            <a:r>
              <a:rPr lang="en-US" sz="1100" dirty="0">
                <a:latin typeface="Arial" panose="020B0604020202020204" pitchFamily="34" charset="0"/>
                <a:cs typeface="Arial" panose="020B0604020202020204" pitchFamily="34" charset="0"/>
              </a:rPr>
              <a:t>Ensuring better continuity and less fragmentation should have a greater focus on increased integration of health and social care, and Kern et al. (2024) claim that better outcomes in the frail older aged can be achieved with the help of stronger Integrated Care Systems. </a:t>
            </a:r>
          </a:p>
          <a:p>
            <a:pPr>
              <a:lnSpc>
                <a:spcPct val="150000"/>
              </a:lnSpc>
            </a:pPr>
            <a:r>
              <a:rPr lang="en-US" sz="1100" dirty="0">
                <a:latin typeface="Arial" panose="020B0604020202020204" pitchFamily="34" charset="0"/>
                <a:cs typeface="Arial" panose="020B0604020202020204" pitchFamily="34" charset="0"/>
              </a:rPr>
              <a:t>Preventive and rehabilitation provision is vital to expand, as the evidence shows that it is effective in maintaining functional ability and decreasing dependency on long-term care (Tessier et al., 2022). </a:t>
            </a:r>
          </a:p>
          <a:p>
            <a:pPr>
              <a:lnSpc>
                <a:spcPct val="150000"/>
              </a:lnSpc>
            </a:pPr>
            <a:r>
              <a:rPr lang="en-US" sz="1100" dirty="0">
                <a:latin typeface="Arial" panose="020B0604020202020204" pitchFamily="34" charset="0"/>
                <a:cs typeface="Arial" panose="020B0604020202020204" pitchFamily="34" charset="0"/>
              </a:rPr>
              <a:t>Additional and prolonged investment in adult social care should happen to enable workforce growth, enhance remuneration and training, alleviate turnover, which Kipnis et al. (2022) report on as essential to the provision of person-centred care. </a:t>
            </a:r>
          </a:p>
          <a:p>
            <a:pPr>
              <a:lnSpc>
                <a:spcPct val="150000"/>
              </a:lnSpc>
            </a:pPr>
            <a:r>
              <a:rPr lang="en-US" sz="1100" dirty="0">
                <a:latin typeface="Arial" panose="020B0604020202020204" pitchFamily="34" charset="0"/>
                <a:cs typeface="Arial" panose="020B0604020202020204" pitchFamily="34" charset="0"/>
              </a:rPr>
              <a:t>Lin et al. (2024) recommend that better access to digital skills training and low-cost assistive technology can enhance ageing in place and address digital exclusion. </a:t>
            </a:r>
          </a:p>
          <a:p>
            <a:pPr>
              <a:lnSpc>
                <a:spcPct val="150000"/>
              </a:lnSpc>
            </a:pPr>
            <a:r>
              <a:rPr lang="en-US" sz="1100" dirty="0">
                <a:latin typeface="Arial" panose="020B0604020202020204" pitchFamily="34" charset="0"/>
                <a:cs typeface="Arial" panose="020B0604020202020204" pitchFamily="34" charset="0"/>
              </a:rPr>
              <a:t>Lastly, more powerful person-centred planning must be entrenched throughout the services so that the preferences, dignity, and autonomy of older people must still take </a:t>
            </a:r>
            <a:r>
              <a:rPr lang="en-US" sz="1100" dirty="0" err="1">
                <a:latin typeface="Arial" panose="020B0604020202020204" pitchFamily="34" charset="0"/>
                <a:cs typeface="Arial" panose="020B0604020202020204" pitchFamily="34" charset="0"/>
              </a:rPr>
              <a:t>centre</a:t>
            </a:r>
            <a:r>
              <a:rPr lang="en-US" sz="1100" dirty="0">
                <a:latin typeface="Arial" panose="020B0604020202020204" pitchFamily="34" charset="0"/>
                <a:cs typeface="Arial" panose="020B0604020202020204" pitchFamily="34" charset="0"/>
              </a:rPr>
              <a:t> stage in the decision-making about care. </a:t>
            </a:r>
          </a:p>
        </p:txBody>
      </p:sp>
      <p:pic>
        <p:nvPicPr>
          <p:cNvPr id="4" name="Picture 3">
            <a:extLst>
              <a:ext uri="{FF2B5EF4-FFF2-40B4-BE49-F238E27FC236}">
                <a16:creationId xmlns:a16="http://schemas.microsoft.com/office/drawing/2014/main" id="{FF19D255-1AD5-4C82-BD01-C45E78BB6DBE}"/>
              </a:ext>
            </a:extLst>
          </p:cNvPr>
          <p:cNvPicPr>
            <a:picLocks noChangeAspect="1"/>
          </p:cNvPicPr>
          <p:nvPr/>
        </p:nvPicPr>
        <p:blipFill>
          <a:blip r:embed="rId5"/>
          <a:stretch>
            <a:fillRect/>
          </a:stretch>
        </p:blipFill>
        <p:spPr>
          <a:xfrm>
            <a:off x="5122216" y="876822"/>
            <a:ext cx="6660590" cy="3018773"/>
          </a:xfrm>
          <a:prstGeom prst="rect">
            <a:avLst/>
          </a:prstGeom>
        </p:spPr>
      </p:pic>
      <p:pic>
        <p:nvPicPr>
          <p:cNvPr id="5" name="Picture 4">
            <a:extLst>
              <a:ext uri="{FF2B5EF4-FFF2-40B4-BE49-F238E27FC236}">
                <a16:creationId xmlns:a16="http://schemas.microsoft.com/office/drawing/2014/main" id="{0464030A-1A3D-4B7F-8317-883B7E18B78C}"/>
              </a:ext>
            </a:extLst>
          </p:cNvPr>
          <p:cNvPicPr>
            <a:picLocks noChangeAspect="1"/>
          </p:cNvPicPr>
          <p:nvPr/>
        </p:nvPicPr>
        <p:blipFill>
          <a:blip r:embed="rId6"/>
          <a:stretch>
            <a:fillRect/>
          </a:stretch>
        </p:blipFill>
        <p:spPr>
          <a:xfrm>
            <a:off x="5122216" y="3895595"/>
            <a:ext cx="6660590" cy="2681195"/>
          </a:xfrm>
          <a:prstGeom prst="rect">
            <a:avLst/>
          </a:prstGeom>
        </p:spPr>
      </p:pic>
      <p:pic>
        <p:nvPicPr>
          <p:cNvPr id="20" name="Audio 19">
            <a:hlinkClick r:id="" action="ppaction://media"/>
            <a:extLst>
              <a:ext uri="{FF2B5EF4-FFF2-40B4-BE49-F238E27FC236}">
                <a16:creationId xmlns:a16="http://schemas.microsoft.com/office/drawing/2014/main" id="{303B7B9F-42C5-DCD2-247C-9034060234E8}"/>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75315106"/>
      </p:ext>
    </p:extLst>
  </p:cSld>
  <p:clrMapOvr>
    <a:masterClrMapping/>
  </p:clrMapOvr>
  <mc:AlternateContent xmlns:mc="http://schemas.openxmlformats.org/markup-compatibility/2006">
    <mc:Choice xmlns:p14="http://schemas.microsoft.com/office/powerpoint/2010/main" Requires="p14">
      <p:transition spd="slow" p14:dur="2000" advTm="35331"/>
    </mc:Choice>
    <mc:Fallback>
      <p:transition spd="slow" advTm="353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3C86C-79B3-45F7-8D74-247183D79E95}"/>
              </a:ext>
            </a:extLst>
          </p:cNvPr>
          <p:cNvSpPr>
            <a:spLocks noGrp="1"/>
          </p:cNvSpPr>
          <p:nvPr>
            <p:ph type="title"/>
          </p:nvPr>
        </p:nvSpPr>
        <p:spPr>
          <a:xfrm>
            <a:off x="0" y="193675"/>
            <a:ext cx="12192000" cy="768851"/>
          </a:xfrm>
          <a:solidFill>
            <a:srgbClr val="636363"/>
          </a:solidFill>
        </p:spPr>
        <p:txBody>
          <a:bodyPr>
            <a:normAutofit/>
          </a:bodyPr>
          <a:lstStyle/>
          <a:p>
            <a:pPr algn="ctr">
              <a:lnSpc>
                <a:spcPct val="200000"/>
              </a:lnSpc>
            </a:pPr>
            <a:r>
              <a:rPr lang="en-US" sz="1100" b="1" dirty="0">
                <a:solidFill>
                  <a:schemeClr val="bg1"/>
                </a:solidFill>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7BEAC523-DCC9-40D8-9EAC-62FCE3EB33CF}"/>
              </a:ext>
            </a:extLst>
          </p:cNvPr>
          <p:cNvSpPr>
            <a:spLocks noGrp="1"/>
          </p:cNvSpPr>
          <p:nvPr>
            <p:ph idx="1"/>
          </p:nvPr>
        </p:nvSpPr>
        <p:spPr>
          <a:xfrm>
            <a:off x="2998871" y="1792097"/>
            <a:ext cx="6194258" cy="4872228"/>
          </a:xfrm>
          <a:solidFill>
            <a:srgbClr val="A9A9A9"/>
          </a:solidFill>
        </p:spPr>
        <p:txBody>
          <a:bodyPr anchor="ctr">
            <a:normAutofit lnSpcReduction="10000"/>
          </a:bodyPr>
          <a:lstStyle/>
          <a:p>
            <a:pPr>
              <a:lnSpc>
                <a:spcPct val="200000"/>
              </a:lnSpc>
            </a:pPr>
            <a:r>
              <a:rPr lang="en-US" sz="1100" dirty="0">
                <a:latin typeface="Arial" panose="020B0604020202020204" pitchFamily="34" charset="0"/>
                <a:cs typeface="Arial" panose="020B0604020202020204" pitchFamily="34" charset="0"/>
              </a:rPr>
              <a:t>This report has critically assessed the care, empowerment needs, and support needs of older people in the UK and has </a:t>
            </a:r>
            <a:r>
              <a:rPr lang="en-US" sz="1100" dirty="0" err="1">
                <a:latin typeface="Arial" panose="020B0604020202020204" pitchFamily="34" charset="0"/>
                <a:cs typeface="Arial" panose="020B0604020202020204" pitchFamily="34" charset="0"/>
              </a:rPr>
              <a:t>emphasised</a:t>
            </a:r>
            <a:r>
              <a:rPr lang="en-US" sz="1100" dirty="0">
                <a:latin typeface="Arial" panose="020B0604020202020204" pitchFamily="34" charset="0"/>
                <a:cs typeface="Arial" panose="020B0604020202020204" pitchFamily="34" charset="0"/>
              </a:rPr>
              <a:t> the relevance of the theoretical framework, policy, and legislation, and effective care interventions to enhance functional ability and independence in older people. </a:t>
            </a:r>
          </a:p>
          <a:p>
            <a:pPr>
              <a:lnSpc>
                <a:spcPct val="200000"/>
              </a:lnSpc>
            </a:pPr>
            <a:r>
              <a:rPr lang="en-US" sz="1100" dirty="0">
                <a:latin typeface="Arial" panose="020B0604020202020204" pitchFamily="34" charset="0"/>
                <a:cs typeface="Arial" panose="020B0604020202020204" pitchFamily="34" charset="0"/>
              </a:rPr>
              <a:t>Results of the analysis revealed that, although current theories and policies focus on autonomy, choice, and well-being, there exists a wide gap between the strategic intentions and the lived experiences. </a:t>
            </a:r>
          </a:p>
          <a:p>
            <a:pPr>
              <a:lnSpc>
                <a:spcPct val="200000"/>
              </a:lnSpc>
            </a:pPr>
            <a:r>
              <a:rPr lang="en-US" sz="1100" dirty="0">
                <a:latin typeface="Arial" panose="020B0604020202020204" pitchFamily="34" charset="0"/>
                <a:cs typeface="Arial" panose="020B0604020202020204" pitchFamily="34" charset="0"/>
              </a:rPr>
              <a:t>Available care, as well as technological breakthroughs, have obvious advantages but are limited by disjointed systems, staffing challenges, and disparities in access. </a:t>
            </a:r>
          </a:p>
          <a:p>
            <a:pPr>
              <a:lnSpc>
                <a:spcPct val="200000"/>
              </a:lnSpc>
            </a:pPr>
            <a:r>
              <a:rPr lang="en-US" sz="1100" dirty="0">
                <a:latin typeface="Arial" panose="020B0604020202020204" pitchFamily="34" charset="0"/>
                <a:cs typeface="Arial" panose="020B0604020202020204" pitchFamily="34" charset="0"/>
              </a:rPr>
              <a:t>The solution to these issues is a long-term investment, combined with work and a more significant focus on person-centred approaches. </a:t>
            </a:r>
          </a:p>
          <a:p>
            <a:pPr>
              <a:lnSpc>
                <a:spcPct val="200000"/>
              </a:lnSpc>
            </a:pPr>
            <a:r>
              <a:rPr lang="en-US" sz="1100" dirty="0">
                <a:latin typeface="Arial" panose="020B0604020202020204" pitchFamily="34" charset="0"/>
                <a:cs typeface="Arial" panose="020B0604020202020204" pitchFamily="34" charset="0"/>
              </a:rPr>
              <a:t>Service design and delivery should be continually enhanced to ensure older people remain empowered to live dignified, independent, and quality lives in an ever-ageing society.  </a:t>
            </a:r>
          </a:p>
        </p:txBody>
      </p:sp>
      <p:pic>
        <p:nvPicPr>
          <p:cNvPr id="28" name="Audio 27">
            <a:hlinkClick r:id="" action="ppaction://media"/>
            <a:extLst>
              <a:ext uri="{FF2B5EF4-FFF2-40B4-BE49-F238E27FC236}">
                <a16:creationId xmlns:a16="http://schemas.microsoft.com/office/drawing/2014/main" id="{210D383B-84F1-A253-629C-BE211AEBBAF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12150252"/>
      </p:ext>
    </p:extLst>
  </p:cSld>
  <p:clrMapOvr>
    <a:masterClrMapping/>
  </p:clrMapOvr>
  <mc:AlternateContent xmlns:mc="http://schemas.openxmlformats.org/markup-compatibility/2006">
    <mc:Choice xmlns:p14="http://schemas.microsoft.com/office/powerpoint/2010/main" Requires="p14">
      <p:transition spd="slow" p14:dur="2000" advTm="77077"/>
    </mc:Choice>
    <mc:Fallback>
      <p:transition spd="slow" advTm="770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8"/>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6EF72-8A26-4FCF-906A-51B627F56BB3}"/>
              </a:ext>
            </a:extLst>
          </p:cNvPr>
          <p:cNvSpPr>
            <a:spLocks noGrp="1"/>
          </p:cNvSpPr>
          <p:nvPr>
            <p:ph type="title"/>
          </p:nvPr>
        </p:nvSpPr>
        <p:spPr>
          <a:xfrm>
            <a:off x="0" y="36543"/>
            <a:ext cx="12192000" cy="896145"/>
          </a:xfrm>
          <a:solidFill>
            <a:srgbClr val="636363"/>
          </a:solidFill>
        </p:spPr>
        <p:txBody>
          <a:bodyPr>
            <a:normAutofit/>
          </a:bodyPr>
          <a:lstStyle/>
          <a:p>
            <a:pPr algn="ctr"/>
            <a:r>
              <a:rPr lang="en-US" sz="1100" b="1" dirty="0">
                <a:solidFill>
                  <a:schemeClr val="bg1"/>
                </a:solidFill>
                <a:latin typeface="Arial" panose="020B0604020202020204" pitchFamily="34" charset="0"/>
                <a:cs typeface="Arial" panose="020B0604020202020204" pitchFamily="34" charset="0"/>
              </a:rPr>
              <a:t>REFERENCES</a:t>
            </a:r>
          </a:p>
        </p:txBody>
      </p:sp>
      <p:sp>
        <p:nvSpPr>
          <p:cNvPr id="9" name="Content Placeholder 2">
            <a:extLst>
              <a:ext uri="{FF2B5EF4-FFF2-40B4-BE49-F238E27FC236}">
                <a16:creationId xmlns:a16="http://schemas.microsoft.com/office/drawing/2014/main" id="{779815C0-A69E-4376-ADE1-1AE167DEB457}"/>
              </a:ext>
            </a:extLst>
          </p:cNvPr>
          <p:cNvSpPr>
            <a:spLocks noGrp="1"/>
          </p:cNvSpPr>
          <p:nvPr>
            <p:ph idx="1"/>
          </p:nvPr>
        </p:nvSpPr>
        <p:spPr>
          <a:xfrm>
            <a:off x="0" y="932688"/>
            <a:ext cx="12192000" cy="5888769"/>
          </a:xfrm>
          <a:solidFill>
            <a:srgbClr val="A9A9A9"/>
          </a:solidFill>
        </p:spPr>
        <p:txBody>
          <a:bodyPr anchor="ctr">
            <a:normAutofit lnSpcReduction="10000"/>
          </a:bodyPr>
          <a:lstStyle/>
          <a:p>
            <a:pPr>
              <a:lnSpc>
                <a:spcPct val="120000"/>
              </a:lnSpc>
              <a:spcBef>
                <a:spcPts val="0"/>
              </a:spcBef>
            </a:pPr>
            <a:r>
              <a:rPr lang="en-US" sz="1100" dirty="0">
                <a:latin typeface="Arial" panose="020B0604020202020204" pitchFamily="34" charset="0"/>
                <a:cs typeface="Arial" panose="020B0604020202020204" pitchFamily="34" charset="0"/>
              </a:rPr>
              <a:t>Carrillo-Alvarez, E., Rodríguez-Monforte, M., Fernández-</a:t>
            </a:r>
            <a:r>
              <a:rPr lang="en-US" sz="1100" dirty="0" err="1">
                <a:latin typeface="Arial" panose="020B0604020202020204" pitchFamily="34" charset="0"/>
                <a:cs typeface="Arial" panose="020B0604020202020204" pitchFamily="34" charset="0"/>
              </a:rPr>
              <a:t>Jané</a:t>
            </a:r>
            <a:r>
              <a:rPr lang="en-US" sz="1100" dirty="0">
                <a:latin typeface="Arial" panose="020B0604020202020204" pitchFamily="34" charset="0"/>
                <a:cs typeface="Arial" panose="020B0604020202020204" pitchFamily="34" charset="0"/>
              </a:rPr>
              <a:t>, C., </a:t>
            </a:r>
            <a:r>
              <a:rPr lang="en-US" sz="1100" dirty="0" err="1">
                <a:latin typeface="Arial" panose="020B0604020202020204" pitchFamily="34" charset="0"/>
                <a:cs typeface="Arial" panose="020B0604020202020204" pitchFamily="34" charset="0"/>
              </a:rPr>
              <a:t>Solà-Madurell</a:t>
            </a:r>
            <a:r>
              <a:rPr lang="en-US" sz="1100" dirty="0">
                <a:latin typeface="Arial" panose="020B0604020202020204" pitchFamily="34" charset="0"/>
                <a:cs typeface="Arial" panose="020B0604020202020204" pitchFamily="34" charset="0"/>
              </a:rPr>
              <a:t>, M., </a:t>
            </a:r>
            <a:r>
              <a:rPr lang="en-US" sz="1100" dirty="0" err="1">
                <a:latin typeface="Arial" panose="020B0604020202020204" pitchFamily="34" charset="0"/>
                <a:cs typeface="Arial" panose="020B0604020202020204" pitchFamily="34" charset="0"/>
              </a:rPr>
              <a:t>Kozakiewicz</a:t>
            </a:r>
            <a:r>
              <a:rPr lang="en-US" sz="1100" dirty="0">
                <a:latin typeface="Arial" panose="020B0604020202020204" pitchFamily="34" charset="0"/>
                <a:cs typeface="Arial" panose="020B0604020202020204" pitchFamily="34" charset="0"/>
              </a:rPr>
              <a:t>, M., </a:t>
            </a:r>
            <a:r>
              <a:rPr lang="en-US" sz="1100" dirty="0" err="1">
                <a:latin typeface="Arial" panose="020B0604020202020204" pitchFamily="34" charset="0"/>
                <a:cs typeface="Arial" panose="020B0604020202020204" pitchFamily="34" charset="0"/>
              </a:rPr>
              <a:t>Głowacka</a:t>
            </a:r>
            <a:r>
              <a:rPr lang="en-US" sz="1100" dirty="0">
                <a:latin typeface="Arial" panose="020B0604020202020204" pitchFamily="34" charset="0"/>
                <a:cs typeface="Arial" panose="020B0604020202020204" pitchFamily="34" charset="0"/>
              </a:rPr>
              <a:t>, M., </a:t>
            </a:r>
            <a:r>
              <a:rPr lang="en-US" sz="1100" dirty="0" err="1">
                <a:latin typeface="Arial" panose="020B0604020202020204" pitchFamily="34" charset="0"/>
                <a:cs typeface="Arial" panose="020B0604020202020204" pitchFamily="34" charset="0"/>
              </a:rPr>
              <a:t>Leclère</a:t>
            </a:r>
            <a:r>
              <a:rPr lang="en-US" sz="1100" dirty="0">
                <a:latin typeface="Arial" panose="020B0604020202020204" pitchFamily="34" charset="0"/>
                <a:cs typeface="Arial" panose="020B0604020202020204" pitchFamily="34" charset="0"/>
              </a:rPr>
              <a:t>, M., </a:t>
            </a:r>
            <a:r>
              <a:rPr lang="en-US" sz="1100" dirty="0" err="1">
                <a:latin typeface="Arial" panose="020B0604020202020204" pitchFamily="34" charset="0"/>
                <a:cs typeface="Arial" panose="020B0604020202020204" pitchFamily="34" charset="0"/>
              </a:rPr>
              <a:t>Nimani</a:t>
            </a:r>
            <a:r>
              <a:rPr lang="en-US" sz="1100" dirty="0">
                <a:latin typeface="Arial" panose="020B0604020202020204" pitchFamily="34" charset="0"/>
                <a:cs typeface="Arial" panose="020B0604020202020204" pitchFamily="34" charset="0"/>
              </a:rPr>
              <a:t>, E., Hoxha, A., </a:t>
            </a:r>
            <a:r>
              <a:rPr lang="en-US" sz="1100" dirty="0" err="1">
                <a:latin typeface="Arial" panose="020B0604020202020204" pitchFamily="34" charset="0"/>
                <a:cs typeface="Arial" panose="020B0604020202020204" pitchFamily="34" charset="0"/>
              </a:rPr>
              <a:t>Hirvonen</a:t>
            </a:r>
            <a:r>
              <a:rPr lang="en-US" sz="1100" dirty="0">
                <a:latin typeface="Arial" panose="020B0604020202020204" pitchFamily="34" charset="0"/>
                <a:cs typeface="Arial" panose="020B0604020202020204" pitchFamily="34" charset="0"/>
              </a:rPr>
              <a:t>, A. and </a:t>
            </a:r>
            <a:r>
              <a:rPr lang="en-US" sz="1100" dirty="0" err="1">
                <a:latin typeface="Arial" panose="020B0604020202020204" pitchFamily="34" charset="0"/>
                <a:cs typeface="Arial" panose="020B0604020202020204" pitchFamily="34" charset="0"/>
              </a:rPr>
              <a:t>Järvinen</a:t>
            </a:r>
            <a:r>
              <a:rPr lang="en-US" sz="1100" dirty="0">
                <a:latin typeface="Arial" panose="020B0604020202020204" pitchFamily="34" charset="0"/>
                <a:cs typeface="Arial" panose="020B0604020202020204" pitchFamily="34" charset="0"/>
              </a:rPr>
              <a:t>, S., (2023). Professional competences to promote healthy ageing across the lifespan: a scoping review. European journal of ageing, 20(1), p.45.</a:t>
            </a:r>
          </a:p>
          <a:p>
            <a:pPr>
              <a:lnSpc>
                <a:spcPct val="120000"/>
              </a:lnSpc>
              <a:spcBef>
                <a:spcPts val="0"/>
              </a:spcBef>
            </a:pPr>
            <a:r>
              <a:rPr lang="en-US" sz="1100" dirty="0">
                <a:latin typeface="Arial" panose="020B0604020202020204" pitchFamily="34" charset="0"/>
                <a:cs typeface="Arial" panose="020B0604020202020204" pitchFamily="34" charset="0"/>
              </a:rPr>
              <a:t>Chun, S., </a:t>
            </a:r>
            <a:r>
              <a:rPr lang="en-US" sz="1100" dirty="0" err="1">
                <a:latin typeface="Arial" panose="020B0604020202020204" pitchFamily="34" charset="0"/>
                <a:cs typeface="Arial" panose="020B0604020202020204" pitchFamily="34" charset="0"/>
              </a:rPr>
              <a:t>Heo</a:t>
            </a:r>
            <a:r>
              <a:rPr lang="en-US" sz="1100" dirty="0">
                <a:latin typeface="Arial" panose="020B0604020202020204" pitchFamily="34" charset="0"/>
                <a:cs typeface="Arial" panose="020B0604020202020204" pitchFamily="34" charset="0"/>
              </a:rPr>
              <a:t>, J. and Ryu, J., (2023). Leisure participation, physical health, and mental health in older adults. Activities, Adaptation &amp; Aging, 47(2), pp.195-213.</a:t>
            </a:r>
          </a:p>
          <a:p>
            <a:pPr>
              <a:lnSpc>
                <a:spcPct val="120000"/>
              </a:lnSpc>
              <a:spcBef>
                <a:spcPts val="0"/>
              </a:spcBef>
            </a:pPr>
            <a:r>
              <a:rPr lang="en-US" sz="1100" dirty="0">
                <a:latin typeface="Arial" panose="020B0604020202020204" pitchFamily="34" charset="0"/>
                <a:cs typeface="Arial" panose="020B0604020202020204" pitchFamily="34" charset="0"/>
              </a:rPr>
              <a:t>GOV.UK. (2005). Mental capacity act 2005. Legislation.gov.uk. https://www.legislation.gov.uk/ukpga/2005/9/contents </a:t>
            </a:r>
          </a:p>
          <a:p>
            <a:pPr>
              <a:lnSpc>
                <a:spcPct val="120000"/>
              </a:lnSpc>
              <a:spcBef>
                <a:spcPts val="0"/>
              </a:spcBef>
            </a:pPr>
            <a:r>
              <a:rPr lang="en-US" sz="1100" dirty="0">
                <a:latin typeface="Arial" panose="020B0604020202020204" pitchFamily="34" charset="0"/>
                <a:cs typeface="Arial" panose="020B0604020202020204" pitchFamily="34" charset="0"/>
              </a:rPr>
              <a:t>GOV.UK. (2014). Care act 2014. Legislation.gov.uk. https://www.legislation.gov.uk/ukpga/2014/23/contents </a:t>
            </a:r>
          </a:p>
          <a:p>
            <a:pPr>
              <a:lnSpc>
                <a:spcPct val="120000"/>
              </a:lnSpc>
              <a:spcBef>
                <a:spcPts val="0"/>
              </a:spcBef>
            </a:pPr>
            <a:r>
              <a:rPr lang="en-US" sz="1100" dirty="0">
                <a:latin typeface="Arial" panose="020B0604020202020204" pitchFamily="34" charset="0"/>
                <a:cs typeface="Arial" panose="020B0604020202020204" pitchFamily="34" charset="0"/>
              </a:rPr>
              <a:t>Hughes, S., (2023). Domiciliary care, self and older age (Doctoral dissertation, Anglia Ruskin Research Online (ARRO).</a:t>
            </a:r>
          </a:p>
          <a:p>
            <a:pPr>
              <a:lnSpc>
                <a:spcPct val="120000"/>
              </a:lnSpc>
              <a:spcBef>
                <a:spcPts val="0"/>
              </a:spcBef>
            </a:pPr>
            <a:r>
              <a:rPr lang="en-US" sz="1100" dirty="0">
                <a:latin typeface="Arial" panose="020B0604020202020204" pitchFamily="34" charset="0"/>
                <a:cs typeface="Arial" panose="020B0604020202020204" pitchFamily="34" charset="0"/>
              </a:rPr>
              <a:t>Kern, L.M., Bynum, J.P. and Pincus, H.A., (2024). Care fragmentation, care continuity, and care coordination—how they differ and why it matters. JAMA internal medicine, 184(3), pp.236-237.</a:t>
            </a:r>
          </a:p>
          <a:p>
            <a:pPr>
              <a:lnSpc>
                <a:spcPct val="120000"/>
              </a:lnSpc>
              <a:spcBef>
                <a:spcPts val="0"/>
              </a:spcBef>
            </a:pPr>
            <a:r>
              <a:rPr lang="en-US" sz="1100" dirty="0">
                <a:latin typeface="Arial" panose="020B0604020202020204" pitchFamily="34" charset="0"/>
                <a:cs typeface="Arial" panose="020B0604020202020204" pitchFamily="34" charset="0"/>
              </a:rPr>
              <a:t>Kipnis, E., McLeay, F., Grimes, A., De </a:t>
            </a:r>
            <a:r>
              <a:rPr lang="en-US" sz="1100" dirty="0" err="1">
                <a:latin typeface="Arial" panose="020B0604020202020204" pitchFamily="34" charset="0"/>
                <a:cs typeface="Arial" panose="020B0604020202020204" pitchFamily="34" charset="0"/>
              </a:rPr>
              <a:t>Saille</a:t>
            </a:r>
            <a:r>
              <a:rPr lang="en-US" sz="1100" dirty="0">
                <a:latin typeface="Arial" panose="020B0604020202020204" pitchFamily="34" charset="0"/>
                <a:cs typeface="Arial" panose="020B0604020202020204" pitchFamily="34" charset="0"/>
              </a:rPr>
              <a:t>, S. and Potter, S., (2022). Service robots in long-term care: a consumer-centric view. Journal of Service Research, 25(4), pp.667-685.</a:t>
            </a:r>
          </a:p>
          <a:p>
            <a:pPr>
              <a:lnSpc>
                <a:spcPct val="120000"/>
              </a:lnSpc>
              <a:spcBef>
                <a:spcPts val="0"/>
              </a:spcBef>
            </a:pPr>
            <a:r>
              <a:rPr lang="en-US" sz="1100" dirty="0" err="1">
                <a:latin typeface="Arial" panose="020B0604020202020204" pitchFamily="34" charset="0"/>
                <a:cs typeface="Arial" panose="020B0604020202020204" pitchFamily="34" charset="0"/>
              </a:rPr>
              <a:t>Leithaus</a:t>
            </a:r>
            <a:r>
              <a:rPr lang="en-US" sz="1100" dirty="0">
                <a:latin typeface="Arial" panose="020B0604020202020204" pitchFamily="34" charset="0"/>
                <a:cs typeface="Arial" panose="020B0604020202020204" pitchFamily="34" charset="0"/>
              </a:rPr>
              <a:t>, M., </a:t>
            </a:r>
            <a:r>
              <a:rPr lang="en-US" sz="1100" dirty="0" err="1">
                <a:latin typeface="Arial" panose="020B0604020202020204" pitchFamily="34" charset="0"/>
                <a:cs typeface="Arial" panose="020B0604020202020204" pitchFamily="34" charset="0"/>
              </a:rPr>
              <a:t>Beaulen</a:t>
            </a:r>
            <a:r>
              <a:rPr lang="en-US" sz="1100" dirty="0">
                <a:latin typeface="Arial" panose="020B0604020202020204" pitchFamily="34" charset="0"/>
                <a:cs typeface="Arial" panose="020B0604020202020204" pitchFamily="34" charset="0"/>
              </a:rPr>
              <a:t>, A., de Vries, E., </a:t>
            </a:r>
            <a:r>
              <a:rPr lang="en-US" sz="1100" dirty="0" err="1">
                <a:latin typeface="Arial" panose="020B0604020202020204" pitchFamily="34" charset="0"/>
                <a:cs typeface="Arial" panose="020B0604020202020204" pitchFamily="34" charset="0"/>
              </a:rPr>
              <a:t>Goderis</a:t>
            </a:r>
            <a:r>
              <a:rPr lang="en-US" sz="1100" dirty="0">
                <a:latin typeface="Arial" panose="020B0604020202020204" pitchFamily="34" charset="0"/>
                <a:cs typeface="Arial" panose="020B0604020202020204" pitchFamily="34" charset="0"/>
              </a:rPr>
              <a:t>, G., </a:t>
            </a:r>
            <a:r>
              <a:rPr lang="en-US" sz="1100" dirty="0" err="1">
                <a:latin typeface="Arial" panose="020B0604020202020204" pitchFamily="34" charset="0"/>
                <a:cs typeface="Arial" panose="020B0604020202020204" pitchFamily="34" charset="0"/>
              </a:rPr>
              <a:t>Flamaing</a:t>
            </a:r>
            <a:r>
              <a:rPr lang="en-US" sz="1100" dirty="0">
                <a:latin typeface="Arial" panose="020B0604020202020204" pitchFamily="34" charset="0"/>
                <a:cs typeface="Arial" panose="020B0604020202020204" pitchFamily="34" charset="0"/>
              </a:rPr>
              <a:t>, J., Verbeek, H. and </a:t>
            </a:r>
            <a:r>
              <a:rPr lang="en-US" sz="1100" dirty="0" err="1">
                <a:latin typeface="Arial" panose="020B0604020202020204" pitchFamily="34" charset="0"/>
                <a:cs typeface="Arial" panose="020B0604020202020204" pitchFamily="34" charset="0"/>
              </a:rPr>
              <a:t>Deschodt</a:t>
            </a:r>
            <a:r>
              <a:rPr lang="en-US" sz="1100" dirty="0">
                <a:latin typeface="Arial" panose="020B0604020202020204" pitchFamily="34" charset="0"/>
                <a:cs typeface="Arial" panose="020B0604020202020204" pitchFamily="34" charset="0"/>
              </a:rPr>
              <a:t>, M., (2022). Integrated care components in transitional care models from hospital to home for frail older adults: a systematic review. International Journal of Integrated Care, 22(2), p.28.</a:t>
            </a:r>
          </a:p>
          <a:p>
            <a:pPr>
              <a:lnSpc>
                <a:spcPct val="120000"/>
              </a:lnSpc>
              <a:spcBef>
                <a:spcPts val="0"/>
              </a:spcBef>
            </a:pPr>
            <a:r>
              <a:rPr lang="en-US" sz="1100" dirty="0" err="1">
                <a:latin typeface="Arial" panose="020B0604020202020204" pitchFamily="34" charset="0"/>
                <a:cs typeface="Arial" panose="020B0604020202020204" pitchFamily="34" charset="0"/>
              </a:rPr>
              <a:t>Lekakis</a:t>
            </a:r>
            <a:r>
              <a:rPr lang="en-US" sz="1100" dirty="0">
                <a:latin typeface="Arial" panose="020B0604020202020204" pitchFamily="34" charset="0"/>
                <a:cs typeface="Arial" panose="020B0604020202020204" pitchFamily="34" charset="0"/>
              </a:rPr>
              <a:t>, E.J., (2022). Consumer activism: Promotional culture and resistance. Sage.</a:t>
            </a:r>
          </a:p>
          <a:p>
            <a:pPr>
              <a:lnSpc>
                <a:spcPct val="120000"/>
              </a:lnSpc>
              <a:spcBef>
                <a:spcPts val="0"/>
              </a:spcBef>
            </a:pPr>
            <a:r>
              <a:rPr lang="en-US" sz="1100" dirty="0">
                <a:latin typeface="Arial" panose="020B0604020202020204" pitchFamily="34" charset="0"/>
                <a:cs typeface="Arial" panose="020B0604020202020204" pitchFamily="34" charset="0"/>
              </a:rPr>
              <a:t>Lin, Y.C., Lin, H.Y., Chen, L.K. and Hsiao, F.Y., (2024). Unveiling the multifaceted nexus of subjective aging, biological aging, and chronological age: findings from a nationally representative cohort study. Archives of Gerontology and Geriatrics, 117, p.105164.</a:t>
            </a:r>
          </a:p>
          <a:p>
            <a:pPr>
              <a:lnSpc>
                <a:spcPct val="120000"/>
              </a:lnSpc>
              <a:spcBef>
                <a:spcPts val="0"/>
              </a:spcBef>
            </a:pPr>
            <a:r>
              <a:rPr lang="en-US" sz="1100" dirty="0" err="1">
                <a:latin typeface="Arial" panose="020B0604020202020204" pitchFamily="34" charset="0"/>
                <a:cs typeface="Arial" panose="020B0604020202020204" pitchFamily="34" charset="0"/>
              </a:rPr>
              <a:t>Matlhaba</a:t>
            </a:r>
            <a:r>
              <a:rPr lang="en-US" sz="1100" dirty="0">
                <a:latin typeface="Arial" panose="020B0604020202020204" pitchFamily="34" charset="0"/>
                <a:cs typeface="Arial" panose="020B0604020202020204" pitchFamily="34" charset="0"/>
              </a:rPr>
              <a:t>, K., (2025). Patient-Centered Care. In Enhancing Clinical Competence of Graduate Nurses (pp. 149-160). Cham: Springer Nature Switzerland.</a:t>
            </a:r>
          </a:p>
          <a:p>
            <a:pPr>
              <a:lnSpc>
                <a:spcPct val="120000"/>
              </a:lnSpc>
              <a:spcBef>
                <a:spcPts val="0"/>
              </a:spcBef>
            </a:pPr>
            <a:r>
              <a:rPr lang="en-US" sz="1100" dirty="0">
                <a:latin typeface="Arial" panose="020B0604020202020204" pitchFamily="34" charset="0"/>
                <a:cs typeface="Arial" panose="020B0604020202020204" pitchFamily="34" charset="0"/>
              </a:rPr>
              <a:t>Moore, R., (2025). Technology combined with expert, relationship-based care. Nursing Management, 32(3).</a:t>
            </a:r>
          </a:p>
          <a:p>
            <a:pPr>
              <a:lnSpc>
                <a:spcPct val="120000"/>
              </a:lnSpc>
              <a:spcBef>
                <a:spcPts val="0"/>
              </a:spcBef>
            </a:pPr>
            <a:r>
              <a:rPr lang="en-US" sz="1100" dirty="0">
                <a:latin typeface="Arial" panose="020B0604020202020204" pitchFamily="34" charset="0"/>
                <a:cs typeface="Arial" panose="020B0604020202020204" pitchFamily="34" charset="0"/>
              </a:rPr>
              <a:t>NHS. (2019). NHS choices. https://www.longtermplan.nhs.uk/ </a:t>
            </a:r>
          </a:p>
          <a:p>
            <a:pPr>
              <a:lnSpc>
                <a:spcPct val="120000"/>
              </a:lnSpc>
              <a:spcBef>
                <a:spcPts val="0"/>
              </a:spcBef>
            </a:pPr>
            <a:r>
              <a:rPr lang="en-US" sz="1100" dirty="0">
                <a:latin typeface="Arial" panose="020B0604020202020204" pitchFamily="34" charset="0"/>
                <a:cs typeface="Arial" panose="020B0604020202020204" pitchFamily="34" charset="0"/>
              </a:rPr>
              <a:t>Singh, T.M., (2025). Health Monitoring Systems Technologies. Next-Generation Therapeutics Using Internet of Things and Machine Learning, p.259. </a:t>
            </a:r>
          </a:p>
          <a:p>
            <a:pPr>
              <a:lnSpc>
                <a:spcPct val="120000"/>
              </a:lnSpc>
              <a:spcBef>
                <a:spcPts val="0"/>
              </a:spcBef>
            </a:pPr>
            <a:r>
              <a:rPr lang="en-US" sz="1100" dirty="0">
                <a:latin typeface="Arial" panose="020B0604020202020204" pitchFamily="34" charset="0"/>
                <a:cs typeface="Arial" panose="020B0604020202020204" pitchFamily="34" charset="0"/>
              </a:rPr>
              <a:t>Soma, R., </a:t>
            </a:r>
            <a:r>
              <a:rPr lang="en-US" sz="1100" dirty="0" err="1">
                <a:latin typeface="Arial" panose="020B0604020202020204" pitchFamily="34" charset="0"/>
                <a:cs typeface="Arial" panose="020B0604020202020204" pitchFamily="34" charset="0"/>
              </a:rPr>
              <a:t>Bratteteig</a:t>
            </a:r>
            <a:r>
              <a:rPr lang="en-US" sz="1100" dirty="0">
                <a:latin typeface="Arial" panose="020B0604020202020204" pitchFamily="34" charset="0"/>
                <a:cs typeface="Arial" panose="020B0604020202020204" pitchFamily="34" charset="0"/>
              </a:rPr>
              <a:t>, T., </a:t>
            </a:r>
            <a:r>
              <a:rPr lang="en-US" sz="1100" dirty="0" err="1">
                <a:latin typeface="Arial" panose="020B0604020202020204" pitchFamily="34" charset="0"/>
                <a:cs typeface="Arial" panose="020B0604020202020204" pitchFamily="34" charset="0"/>
              </a:rPr>
              <a:t>Saplacan</a:t>
            </a:r>
            <a:r>
              <a:rPr lang="en-US" sz="1100" dirty="0">
                <a:latin typeface="Arial" panose="020B0604020202020204" pitchFamily="34" charset="0"/>
                <a:cs typeface="Arial" panose="020B0604020202020204" pitchFamily="34" charset="0"/>
              </a:rPr>
              <a:t>, D., </a:t>
            </a:r>
            <a:r>
              <a:rPr lang="en-US" sz="1100" dirty="0" err="1">
                <a:latin typeface="Arial" panose="020B0604020202020204" pitchFamily="34" charset="0"/>
                <a:cs typeface="Arial" panose="020B0604020202020204" pitchFamily="34" charset="0"/>
              </a:rPr>
              <a:t>Schimmer</a:t>
            </a:r>
            <a:r>
              <a:rPr lang="en-US" sz="1100" dirty="0">
                <a:latin typeface="Arial" panose="020B0604020202020204" pitchFamily="34" charset="0"/>
                <a:cs typeface="Arial" panose="020B0604020202020204" pitchFamily="34" charset="0"/>
              </a:rPr>
              <a:t>, R., Campano, E. and Verne, G.B., (2022). Strengthening human autonomy. In the era of autonomous technology. Scandinavian Journal of Information Systems, 34(2), p.5.</a:t>
            </a:r>
          </a:p>
          <a:p>
            <a:pPr>
              <a:lnSpc>
                <a:spcPct val="120000"/>
              </a:lnSpc>
              <a:spcBef>
                <a:spcPts val="0"/>
              </a:spcBef>
            </a:pPr>
            <a:r>
              <a:rPr lang="en-US" sz="1100" dirty="0">
                <a:latin typeface="Arial" panose="020B0604020202020204" pitchFamily="34" charset="0"/>
                <a:cs typeface="Arial" panose="020B0604020202020204" pitchFamily="34" charset="0"/>
              </a:rPr>
              <a:t>Stevenson, E. and Mutebi, N. (2024). Healthy Ageing and Care for Older Populations. [online] UK Parliament. Available at: https://post.parliament.uk/healthy-ageing-and-care-for-older-populations/ [Accessed 31 Jan. 2026].</a:t>
            </a:r>
          </a:p>
          <a:p>
            <a:pPr>
              <a:lnSpc>
                <a:spcPct val="120000"/>
              </a:lnSpc>
              <a:spcBef>
                <a:spcPts val="0"/>
              </a:spcBef>
            </a:pPr>
            <a:r>
              <a:rPr lang="en-US" sz="1100" dirty="0">
                <a:latin typeface="Arial" panose="020B0604020202020204" pitchFamily="34" charset="0"/>
                <a:cs typeface="Arial" panose="020B0604020202020204" pitchFamily="34" charset="0"/>
              </a:rPr>
              <a:t>Sumner, G. and Smith, R., (2024). Planning local authority services for the elderly. Routledge.</a:t>
            </a:r>
          </a:p>
          <a:p>
            <a:pPr>
              <a:lnSpc>
                <a:spcPct val="120000"/>
              </a:lnSpc>
              <a:spcBef>
                <a:spcPts val="0"/>
              </a:spcBef>
            </a:pPr>
            <a:r>
              <a:rPr lang="en-US" sz="1100" dirty="0">
                <a:latin typeface="Arial" panose="020B0604020202020204" pitchFamily="34" charset="0"/>
                <a:cs typeface="Arial" panose="020B0604020202020204" pitchFamily="34" charset="0"/>
              </a:rPr>
              <a:t>Tessier, L., De Wulf, N. and </a:t>
            </a:r>
            <a:r>
              <a:rPr lang="en-US" sz="1100" dirty="0" err="1">
                <a:latin typeface="Arial" panose="020B0604020202020204" pitchFamily="34" charset="0"/>
                <a:cs typeface="Arial" panose="020B0604020202020204" pitchFamily="34" charset="0"/>
              </a:rPr>
              <a:t>Momose</a:t>
            </a:r>
            <a:r>
              <a:rPr lang="en-US" sz="1100" dirty="0">
                <a:latin typeface="Arial" panose="020B0604020202020204" pitchFamily="34" charset="0"/>
                <a:cs typeface="Arial" panose="020B0604020202020204" pitchFamily="34" charset="0"/>
              </a:rPr>
              <a:t>, Y., (2022). Long-term care in the context of population ageing: a rights-based approach to universal coverage (No. 82). ILO Working Paper. </a:t>
            </a:r>
          </a:p>
          <a:p>
            <a:pPr>
              <a:lnSpc>
                <a:spcPct val="120000"/>
              </a:lnSpc>
              <a:spcBef>
                <a:spcPts val="0"/>
              </a:spcBef>
            </a:pPr>
            <a:r>
              <a:rPr lang="en-US" sz="1100" dirty="0">
                <a:latin typeface="Arial" panose="020B0604020202020204" pitchFamily="34" charset="0"/>
                <a:cs typeface="Arial" panose="020B0604020202020204" pitchFamily="34" charset="0"/>
              </a:rPr>
              <a:t>Toki, H., Tai, M. and </a:t>
            </a:r>
            <a:r>
              <a:rPr lang="en-US" sz="1100" dirty="0" err="1">
                <a:latin typeface="Arial" panose="020B0604020202020204" pitchFamily="34" charset="0"/>
                <a:cs typeface="Arial" panose="020B0604020202020204" pitchFamily="34" charset="0"/>
              </a:rPr>
              <a:t>Nojima</a:t>
            </a:r>
            <a:r>
              <a:rPr lang="en-US" sz="1100" dirty="0">
                <a:latin typeface="Arial" panose="020B0604020202020204" pitchFamily="34" charset="0"/>
                <a:cs typeface="Arial" panose="020B0604020202020204" pitchFamily="34" charset="0"/>
              </a:rPr>
              <a:t>, S., (2023). Maintaining continuity of self as perceived by people in the early stages of dementia: a qualitative study. Florence Nightingale Journal of Nursing, 31(1), p.56.</a:t>
            </a:r>
          </a:p>
          <a:p>
            <a:pPr>
              <a:lnSpc>
                <a:spcPct val="120000"/>
              </a:lnSpc>
              <a:spcBef>
                <a:spcPts val="0"/>
              </a:spcBef>
            </a:pPr>
            <a:r>
              <a:rPr lang="en-US" sz="1100" dirty="0">
                <a:latin typeface="Arial" panose="020B0604020202020204" pitchFamily="34" charset="0"/>
                <a:cs typeface="Arial" panose="020B0604020202020204" pitchFamily="34" charset="0"/>
              </a:rPr>
              <a:t>Vizard, P. and </a:t>
            </a:r>
            <a:r>
              <a:rPr lang="en-US" sz="1100" dirty="0" err="1">
                <a:latin typeface="Arial" panose="020B0604020202020204" pitchFamily="34" charset="0"/>
                <a:cs typeface="Arial" panose="020B0604020202020204" pitchFamily="34" charset="0"/>
              </a:rPr>
              <a:t>Burchardt</a:t>
            </a:r>
            <a:r>
              <a:rPr lang="en-US" sz="1100" dirty="0">
                <a:latin typeface="Arial" panose="020B0604020202020204" pitchFamily="34" charset="0"/>
                <a:cs typeface="Arial" panose="020B0604020202020204" pitchFamily="34" charset="0"/>
              </a:rPr>
              <a:t>, T., (2023). Older people's experiences of dignity and support with eating during hospital stays: analytical framework, policies and outcomes. Ageing &amp; Society, 43(7), pp.1661-1695 </a:t>
            </a:r>
          </a:p>
          <a:p>
            <a:pPr>
              <a:lnSpc>
                <a:spcPct val="120000"/>
              </a:lnSpc>
              <a:spcBef>
                <a:spcPts val="0"/>
              </a:spcBef>
            </a:pPr>
            <a:r>
              <a:rPr lang="en-US" sz="1100" dirty="0">
                <a:latin typeface="Arial" panose="020B0604020202020204" pitchFamily="34" charset="0"/>
                <a:cs typeface="Arial" panose="020B0604020202020204" pitchFamily="34" charset="0"/>
              </a:rPr>
              <a:t>World Health Organization (2024). Ageing and health. [online] World Health Organization. Available at: https://www.who.int/news-room/fact-sheets/detail/ageing-and-health [Accessed 31 Jan. 2026].</a:t>
            </a:r>
          </a:p>
        </p:txBody>
      </p:sp>
      <p:pic>
        <p:nvPicPr>
          <p:cNvPr id="19" name="Audio 18">
            <a:hlinkClick r:id="" action="ppaction://media"/>
            <a:extLst>
              <a:ext uri="{FF2B5EF4-FFF2-40B4-BE49-F238E27FC236}">
                <a16:creationId xmlns:a16="http://schemas.microsoft.com/office/drawing/2014/main" id="{7868D72E-FCFD-EA08-48A0-03A299293E9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26636296"/>
      </p:ext>
    </p:extLst>
  </p:cSld>
  <p:clrMapOvr>
    <a:masterClrMapping/>
  </p:clrMapOvr>
  <mc:AlternateContent xmlns:mc="http://schemas.openxmlformats.org/markup-compatibility/2006">
    <mc:Choice xmlns:p14="http://schemas.microsoft.com/office/powerpoint/2010/main" Requires="p14">
      <p:transition spd="slow" p14:dur="2000" advTm="2406"/>
    </mc:Choice>
    <mc:Fallback>
      <p:transition spd="slow" advTm="24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1489</TotalTime>
  <Words>5807</Words>
  <Application>Microsoft Office PowerPoint</Application>
  <PresentationFormat>Widescreen</PresentationFormat>
  <Paragraphs>161</Paragraphs>
  <Slides>15</Slides>
  <Notes>15</Notes>
  <HiddenSlides>0</HiddenSlides>
  <MMClips>15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Arial</vt:lpstr>
      <vt:lpstr>Calibri</vt:lpstr>
      <vt:lpstr>Calibri Light</vt:lpstr>
      <vt:lpstr>1_Office Theme</vt:lpstr>
      <vt:lpstr>STUDENT: SANIA ULLAH   STUDENT ID: 2314490 </vt:lpstr>
      <vt:lpstr>INTRODUCTION</vt:lpstr>
      <vt:lpstr>THEORETICAL FRAMEWORKS OF AGEING AND INDEPENDENCE</vt:lpstr>
      <vt:lpstr>THEORETICAL FRAMEWORKS OF AGEING AND INDEPENDENCE</vt:lpstr>
      <vt:lpstr>POLICY AND LEGISLATIVE CONTEXT IN THE UK</vt:lpstr>
      <vt:lpstr>POLICY AND LEGISLATIVE CONTEXT IN THE UK</vt:lpstr>
      <vt:lpstr>EVALUATION OF CURRENT CARE PROVISIONS AND INTERVENTIONS</vt:lpstr>
      <vt:lpstr>EVALUATION OF CURRENT CARE PROVISIONS AND INTERVENTIONS</vt:lpstr>
      <vt:lpstr>TECHNOLOGICAL INNOVATIONS SUPPORTING OLDER PEOPLE</vt:lpstr>
      <vt:lpstr>TECHNOLOGICAL INNOVATIONS SUPPORTING OLDER PEOPLE</vt:lpstr>
      <vt:lpstr>CHALLENGES TO MAINTAINING INDEPENDENCE AND FUNCTIONAL ABILITY</vt:lpstr>
      <vt:lpstr>CHALLENGES TO MAINTAINING INDEPENDENCE AND FUNCTIONAL ABILITY</vt:lpstr>
      <vt:lpstr>RECOMMENDATIONS FOR IMPROVING SERVICES AND EMPOWERMENT</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Sania Ullah (2314490)</dc:creator>
  <cp:lastModifiedBy>Sania Ullah (2314490)</cp:lastModifiedBy>
  <cp:revision>1</cp:revision>
  <dcterms:created xsi:type="dcterms:W3CDTF">2026-02-20T20:13:01Z</dcterms:created>
  <dcterms:modified xsi:type="dcterms:W3CDTF">2026-02-24T16:29:12Z</dcterms:modified>
</cp:coreProperties>
</file>