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3" r:id="rId1"/>
  </p:sldMasterIdLst>
  <p:notesMasterIdLst>
    <p:notesMasterId r:id="rId15"/>
  </p:notesMasterIdLst>
  <p:sldIdLst>
    <p:sldId id="318" r:id="rId2"/>
    <p:sldId id="332" r:id="rId3"/>
    <p:sldId id="330" r:id="rId4"/>
    <p:sldId id="333" r:id="rId5"/>
    <p:sldId id="334" r:id="rId6"/>
    <p:sldId id="335" r:id="rId7"/>
    <p:sldId id="336" r:id="rId8"/>
    <p:sldId id="337" r:id="rId9"/>
    <p:sldId id="338" r:id="rId10"/>
    <p:sldId id="339" r:id="rId11"/>
    <p:sldId id="342" r:id="rId12"/>
    <p:sldId id="340" r:id="rId13"/>
    <p:sldId id="341" r:id="rId14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968C7"/>
    <a:srgbClr val="86413A"/>
    <a:srgbClr val="FFFF99"/>
    <a:srgbClr val="FF0000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0"/>
    <p:restoredTop sz="94600"/>
  </p:normalViewPr>
  <p:slideViewPr>
    <p:cSldViewPr>
      <p:cViewPr varScale="1">
        <p:scale>
          <a:sx n="50" d="100"/>
          <a:sy n="50" d="100"/>
        </p:scale>
        <p:origin x="278" y="2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los estilos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5E12E121-98AF-4AE6-AF88-505DCB62A963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82848617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77A382-99A6-4A3C-B4BF-FADB00D7D206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37939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B88671-E4C3-426E-B0E1-4A940A3DAE43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7580243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354BFA-2F0D-4B52-A52F-4C39FA1FB58B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1442531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796DD6-C353-4CA5-9FFD-DED37E7A18DD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3904911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50550E-0A45-4732-80E6-2B9C5084A7B1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3408521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D374E0-6FB1-4A5C-A39E-B7DBC291F959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5734556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AA9400-0FB3-43E3-A3B3-C58C3E07BDF7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7466407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8F6AF1-EAEB-49AA-A0DB-CE9720E41525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22112978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7B1BB9-AB24-4541-8448-5972CEDE30FE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3041293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9A14C6-D21A-4D2C-8290-F4C1E642FF0B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3397162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0CA529-ADA3-4AD7-9455-D1F59EDD6143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37624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texto del patrón</a:t>
            </a:r>
          </a:p>
          <a:p>
            <a:pPr lvl="1"/>
            <a:r>
              <a:rPr lang="es-ES" altLang="en-US" smtClean="0"/>
              <a:t>Segundo nivel</a:t>
            </a:r>
          </a:p>
          <a:p>
            <a:pPr lvl="2"/>
            <a:r>
              <a:rPr lang="es-ES" altLang="en-US" smtClean="0"/>
              <a:t>Tercer nivel</a:t>
            </a:r>
          </a:p>
          <a:p>
            <a:pPr lvl="3"/>
            <a:r>
              <a:rPr lang="es-ES" altLang="en-US" smtClean="0"/>
              <a:t>Cuarto nivel</a:t>
            </a:r>
          </a:p>
          <a:p>
            <a:pPr lvl="4"/>
            <a:r>
              <a:rPr lang="es-ES" altLang="en-US" smtClean="0"/>
              <a:t>Quinto nivel</a:t>
            </a:r>
          </a:p>
        </p:txBody>
      </p:sp>
      <p:sp>
        <p:nvSpPr>
          <p:cNvPr id="7168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168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168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0DD56B2A-4858-4B72-88C4-FDB1F38DE8C0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6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youtube.com/watch?v=rFeOYlxJbmw" TargetMode="External"/><Relationship Id="rId4" Type="http://schemas.openxmlformats.org/officeDocument/2006/relationships/hyperlink" Target="http://futuregenerations.wales/about-us/future-generations-act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gov.wales/topics/people-and-communities/people/future-generations-act/national-indicators/?lang=en" TargetMode="External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27584" y="908720"/>
            <a:ext cx="7488832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28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</a:rPr>
              <a:t>SUSTAINABLE </a:t>
            </a:r>
            <a:r>
              <a:rPr lang="en-US" sz="28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</a:rPr>
              <a:t>PROCESSES</a:t>
            </a:r>
            <a:endParaRPr lang="en-US" sz="28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j-lt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11560" y="3223874"/>
            <a:ext cx="7920880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36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</a:rPr>
              <a:t>WELLBEING FUTURE GENERATIONS (WALES) ACT 2015</a:t>
            </a:r>
            <a:endParaRPr lang="en-US" sz="36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j-lt"/>
            </a:endParaRPr>
          </a:p>
        </p:txBody>
      </p:sp>
      <p:pic>
        <p:nvPicPr>
          <p:cNvPr id="4100" name="Picture 2" descr="UW Trinity Saint David 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5516563"/>
            <a:ext cx="2530475" cy="10128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5 CuadroTexto"/>
          <p:cNvSpPr txBox="1"/>
          <p:nvPr/>
        </p:nvSpPr>
        <p:spPr>
          <a:xfrm>
            <a:off x="1042988" y="6165850"/>
            <a:ext cx="2665412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_tradnl" sz="2000" b="1" dirty="0">
                <a:latin typeface="+mj-lt"/>
              </a:rPr>
              <a:t>Juan A Ferriz-Papi</a:t>
            </a:r>
            <a:endParaRPr lang="es-ES" sz="2000" b="1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" y="1257087"/>
            <a:ext cx="9144000" cy="465484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455876" y="501067"/>
            <a:ext cx="27723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AGENDA 2030</a:t>
            </a:r>
            <a:endParaRPr lang="en-GB" sz="24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3" name="Group 3"/>
          <p:cNvGrpSpPr>
            <a:grpSpLocks/>
          </p:cNvGrpSpPr>
          <p:nvPr/>
        </p:nvGrpSpPr>
        <p:grpSpPr bwMode="auto">
          <a:xfrm>
            <a:off x="1588" y="66675"/>
            <a:ext cx="9034462" cy="684213"/>
            <a:chOff x="1149" y="66530"/>
            <a:chExt cx="9035406" cy="683568"/>
          </a:xfrm>
        </p:grpSpPr>
        <p:pic>
          <p:nvPicPr>
            <p:cNvPr id="14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Rectangle 5"/>
            <p:cNvSpPr/>
            <p:nvPr/>
          </p:nvSpPr>
          <p:spPr>
            <a:xfrm>
              <a:off x="683845" y="82390"/>
              <a:ext cx="8352710" cy="45995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</a:endParaRPr>
            </a:p>
          </p:txBody>
        </p:sp>
        <p:sp>
          <p:nvSpPr>
            <p:cNvPr id="16" name="Rectangle 6"/>
            <p:cNvSpPr/>
            <p:nvPr/>
          </p:nvSpPr>
          <p:spPr>
            <a:xfrm>
              <a:off x="685432" y="137901"/>
              <a:ext cx="8351123" cy="269621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400" b="1" dirty="0" smtClean="0">
                  <a:solidFill>
                    <a:srgbClr val="0070C0"/>
                  </a:solidFill>
                  <a:latin typeface="Calibri" pitchFamily="34" charset="0"/>
                </a:rPr>
                <a:t>WELLBEING FUTURE GENERATIONS (WALES) ACT 2015</a:t>
              </a:r>
              <a:endParaRPr lang="en-GB" sz="1400" b="1" dirty="0">
                <a:solidFill>
                  <a:srgbClr val="0070C0"/>
                </a:solidFill>
                <a:latin typeface="Calibri" pitchFamily="34" charset="0"/>
              </a:endParaRPr>
            </a:p>
          </p:txBody>
        </p:sp>
        <p:pic>
          <p:nvPicPr>
            <p:cNvPr id="17" name="Picture 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3935226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12"/>
          <p:cNvSpPr txBox="1">
            <a:spLocks noChangeArrowheads="1"/>
          </p:cNvSpPr>
          <p:nvPr/>
        </p:nvSpPr>
        <p:spPr bwMode="auto">
          <a:xfrm>
            <a:off x="684213" y="1484784"/>
            <a:ext cx="7704137" cy="3231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s-ES" altLang="en-US" sz="2400" b="1" dirty="0" err="1" smtClean="0"/>
              <a:t>You</a:t>
            </a:r>
            <a:r>
              <a:rPr lang="es-ES" altLang="en-US" sz="2400" b="1" dirty="0" smtClean="0"/>
              <a:t> </a:t>
            </a:r>
            <a:r>
              <a:rPr lang="es-ES" altLang="en-US" sz="2400" b="1" dirty="0" err="1" smtClean="0"/>
              <a:t>have</a:t>
            </a:r>
            <a:r>
              <a:rPr lang="es-ES" altLang="en-US" sz="2400" b="1" dirty="0" smtClean="0"/>
              <a:t> a </a:t>
            </a:r>
            <a:r>
              <a:rPr lang="es-ES" altLang="en-US" sz="2400" b="1" dirty="0" err="1" smtClean="0"/>
              <a:t>list</a:t>
            </a:r>
            <a:r>
              <a:rPr lang="es-ES" altLang="en-US" sz="2400" b="1" dirty="0" smtClean="0"/>
              <a:t> </a:t>
            </a:r>
            <a:r>
              <a:rPr lang="es-ES" altLang="en-US" sz="2400" b="1" dirty="0" err="1" smtClean="0"/>
              <a:t>with</a:t>
            </a:r>
            <a:r>
              <a:rPr lang="es-ES" altLang="en-US" sz="2400" b="1" dirty="0" smtClean="0"/>
              <a:t> </a:t>
            </a:r>
            <a:r>
              <a:rPr lang="es-ES" altLang="en-US" sz="2400" b="1" dirty="0" err="1" smtClean="0"/>
              <a:t>the</a:t>
            </a:r>
            <a:r>
              <a:rPr lang="es-ES" altLang="en-US" sz="2400" b="1" dirty="0" smtClean="0"/>
              <a:t> </a:t>
            </a:r>
            <a:r>
              <a:rPr lang="es-ES" altLang="en-US" sz="2400" b="1" dirty="0" err="1" smtClean="0"/>
              <a:t>Goals</a:t>
            </a:r>
            <a:r>
              <a:rPr lang="es-ES" altLang="en-US" sz="2400" b="1" dirty="0" smtClean="0"/>
              <a:t> </a:t>
            </a:r>
            <a:r>
              <a:rPr lang="es-ES" altLang="en-US" sz="2400" b="1" dirty="0" err="1" smtClean="0"/>
              <a:t>for</a:t>
            </a:r>
            <a:r>
              <a:rPr lang="es-ES" altLang="en-US" sz="2400" b="1" dirty="0" smtClean="0"/>
              <a:t> </a:t>
            </a:r>
            <a:r>
              <a:rPr lang="es-ES" altLang="en-US" sz="2400" b="1" dirty="0" err="1" smtClean="0"/>
              <a:t>Sustainable</a:t>
            </a:r>
            <a:r>
              <a:rPr lang="es-ES" altLang="en-US" sz="2400" b="1" dirty="0" smtClean="0"/>
              <a:t> </a:t>
            </a:r>
            <a:r>
              <a:rPr lang="es-ES" altLang="en-US" sz="2400" b="1" dirty="0" err="1" smtClean="0"/>
              <a:t>Development</a:t>
            </a:r>
            <a:r>
              <a:rPr lang="es-ES" altLang="en-US" sz="2400" b="1" dirty="0" smtClean="0"/>
              <a:t>. </a:t>
            </a:r>
            <a:r>
              <a:rPr lang="es-ES" altLang="en-US" sz="2400" b="1" dirty="0" err="1" smtClean="0"/>
              <a:t>Have</a:t>
            </a:r>
            <a:r>
              <a:rPr lang="es-ES" altLang="en-US" sz="2400" b="1" dirty="0" smtClean="0"/>
              <a:t> a look at </a:t>
            </a:r>
            <a:r>
              <a:rPr lang="es-ES" altLang="en-US" sz="2400" b="1" dirty="0" err="1" smtClean="0"/>
              <a:t>it</a:t>
            </a:r>
            <a:r>
              <a:rPr lang="es-ES" altLang="en-US" sz="2400" b="1" dirty="0" smtClean="0"/>
              <a:t> and, </a:t>
            </a:r>
            <a:r>
              <a:rPr lang="es-ES" altLang="en-US" sz="2400" b="1" dirty="0" err="1" smtClean="0"/>
              <a:t>individually</a:t>
            </a:r>
            <a:r>
              <a:rPr lang="es-ES" altLang="en-US" sz="2400" b="1" dirty="0" smtClean="0"/>
              <a:t>, decide </a:t>
            </a:r>
            <a:r>
              <a:rPr lang="es-ES" altLang="en-US" sz="2400" b="1" dirty="0" err="1" smtClean="0"/>
              <a:t>which</a:t>
            </a:r>
            <a:r>
              <a:rPr lang="es-ES" altLang="en-US" sz="2400" b="1" dirty="0" smtClean="0"/>
              <a:t> </a:t>
            </a:r>
            <a:r>
              <a:rPr lang="es-ES" altLang="en-US" sz="2400" b="1" dirty="0" err="1" smtClean="0"/>
              <a:t>ones</a:t>
            </a:r>
            <a:r>
              <a:rPr lang="es-ES" altLang="en-US" sz="2400" b="1" dirty="0" smtClean="0"/>
              <a:t> </a:t>
            </a:r>
            <a:r>
              <a:rPr lang="es-ES" altLang="en-US" sz="2400" b="1" dirty="0" err="1" smtClean="0"/>
              <a:t>you</a:t>
            </a:r>
            <a:r>
              <a:rPr lang="es-ES" altLang="en-US" sz="2400" b="1" dirty="0" smtClean="0"/>
              <a:t> can </a:t>
            </a:r>
            <a:r>
              <a:rPr lang="es-ES" altLang="en-US" sz="2400" b="1" dirty="0" err="1" smtClean="0"/>
              <a:t>contribute</a:t>
            </a:r>
            <a:r>
              <a:rPr lang="es-ES" altLang="en-US" sz="2400" b="1" dirty="0" smtClean="0"/>
              <a:t> </a:t>
            </a:r>
            <a:r>
              <a:rPr lang="es-ES" altLang="en-US" sz="2400" b="1" dirty="0" err="1" smtClean="0"/>
              <a:t>from</a:t>
            </a:r>
            <a:r>
              <a:rPr lang="es-ES" altLang="en-US" sz="2400" b="1" dirty="0" smtClean="0"/>
              <a:t> </a:t>
            </a:r>
            <a:r>
              <a:rPr lang="es-ES" altLang="en-US" sz="2400" b="1" dirty="0" err="1" smtClean="0"/>
              <a:t>your</a:t>
            </a:r>
            <a:r>
              <a:rPr lang="es-ES" altLang="en-US" sz="2400" b="1" dirty="0" smtClean="0"/>
              <a:t> </a:t>
            </a:r>
            <a:r>
              <a:rPr lang="es-ES" altLang="en-US" sz="2400" b="1" dirty="0" err="1" smtClean="0"/>
              <a:t>expertise</a:t>
            </a:r>
            <a:r>
              <a:rPr lang="es-ES" altLang="en-US" sz="2400" b="1" dirty="0" smtClean="0"/>
              <a:t> and </a:t>
            </a:r>
            <a:r>
              <a:rPr lang="es-ES" altLang="en-US" sz="2400" b="1" dirty="0" err="1" smtClean="0"/>
              <a:t>how</a:t>
            </a:r>
            <a:r>
              <a:rPr lang="es-ES" altLang="en-US" sz="2400" b="1" dirty="0" smtClean="0"/>
              <a:t>, in </a:t>
            </a:r>
            <a:r>
              <a:rPr lang="es-ES" altLang="en-US" sz="2400" b="1" dirty="0" err="1" smtClean="0"/>
              <a:t>this</a:t>
            </a:r>
            <a:r>
              <a:rPr lang="es-ES" altLang="en-US" sz="2400" b="1" dirty="0" smtClean="0"/>
              <a:t> case </a:t>
            </a:r>
            <a:r>
              <a:rPr lang="es-ES" altLang="en-US" sz="2400" b="1" dirty="0" err="1" smtClean="0"/>
              <a:t>regarding</a:t>
            </a:r>
            <a:r>
              <a:rPr lang="es-ES" altLang="en-US" sz="2400" b="1" dirty="0" smtClean="0"/>
              <a:t> </a:t>
            </a:r>
            <a:r>
              <a:rPr lang="es-ES" altLang="en-US" sz="2400" b="1" dirty="0" err="1" smtClean="0">
                <a:solidFill>
                  <a:srgbClr val="3968C7"/>
                </a:solidFill>
              </a:rPr>
              <a:t>Facilities</a:t>
            </a:r>
            <a:r>
              <a:rPr lang="es-ES" altLang="en-US" sz="2400" b="1" dirty="0" smtClean="0">
                <a:solidFill>
                  <a:srgbClr val="3968C7"/>
                </a:solidFill>
              </a:rPr>
              <a:t> Management.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es-ES" altLang="en-US" sz="2400" b="1" dirty="0" err="1" smtClean="0"/>
              <a:t>Start</a:t>
            </a:r>
            <a:r>
              <a:rPr lang="es-ES" altLang="en-US" sz="2400" b="1" dirty="0" smtClean="0"/>
              <a:t> a </a:t>
            </a:r>
            <a:r>
              <a:rPr lang="es-ES" altLang="en-US" sz="2400" b="1" dirty="0" err="1" smtClean="0"/>
              <a:t>discussion</a:t>
            </a:r>
            <a:r>
              <a:rPr lang="es-ES" altLang="en-US" sz="2400" b="1" dirty="0" smtClean="0"/>
              <a:t> in </a:t>
            </a:r>
            <a:r>
              <a:rPr lang="es-ES" altLang="en-US" sz="2400" b="1" dirty="0" err="1" smtClean="0"/>
              <a:t>class</a:t>
            </a:r>
            <a:r>
              <a:rPr lang="es-ES" altLang="en-US" sz="2400" b="1" dirty="0" smtClean="0"/>
              <a:t> </a:t>
            </a:r>
            <a:r>
              <a:rPr lang="es-ES" altLang="en-US" sz="2400" b="1" dirty="0" err="1" smtClean="0"/>
              <a:t>about</a:t>
            </a:r>
            <a:r>
              <a:rPr lang="es-ES" altLang="en-US" sz="2400" b="1" dirty="0" smtClean="0"/>
              <a:t> </a:t>
            </a:r>
            <a:r>
              <a:rPr lang="es-ES" altLang="en-US" sz="2400" b="1" dirty="0" err="1" smtClean="0"/>
              <a:t>how</a:t>
            </a:r>
            <a:r>
              <a:rPr lang="es-ES" altLang="en-US" sz="2400" b="1" dirty="0" smtClean="0"/>
              <a:t> </a:t>
            </a:r>
            <a:r>
              <a:rPr lang="es-ES" altLang="en-US" sz="2400" b="1" dirty="0" err="1" smtClean="0"/>
              <a:t>you</a:t>
            </a:r>
            <a:r>
              <a:rPr lang="es-ES" altLang="en-US" sz="2400" b="1" dirty="0" smtClean="0"/>
              <a:t> </a:t>
            </a:r>
            <a:r>
              <a:rPr lang="es-ES" altLang="en-US" sz="2400" b="1" dirty="0" err="1" smtClean="0"/>
              <a:t>think</a:t>
            </a:r>
            <a:r>
              <a:rPr lang="es-ES" altLang="en-US" sz="2400" b="1" dirty="0" smtClean="0"/>
              <a:t> </a:t>
            </a:r>
            <a:r>
              <a:rPr lang="es-ES" altLang="en-US" sz="2400" b="1" dirty="0" err="1" smtClean="0"/>
              <a:t>you</a:t>
            </a:r>
            <a:r>
              <a:rPr lang="es-ES" altLang="en-US" sz="2400" b="1" dirty="0" smtClean="0"/>
              <a:t> can </a:t>
            </a:r>
            <a:r>
              <a:rPr lang="es-ES" altLang="en-US" sz="2400" b="1" dirty="0" err="1" smtClean="0"/>
              <a:t>contribute</a:t>
            </a:r>
            <a:r>
              <a:rPr lang="es-ES" altLang="en-US" sz="2400" b="1" dirty="0" smtClean="0"/>
              <a:t> to </a:t>
            </a:r>
            <a:r>
              <a:rPr lang="es-ES" altLang="en-US" sz="2400" b="1" dirty="0" err="1" smtClean="0"/>
              <a:t>these</a:t>
            </a:r>
            <a:r>
              <a:rPr lang="es-ES" altLang="en-US" sz="2400" b="1" dirty="0" smtClean="0"/>
              <a:t> </a:t>
            </a:r>
            <a:r>
              <a:rPr lang="es-ES" altLang="en-US" sz="2400" b="1" dirty="0" err="1" smtClean="0"/>
              <a:t>goals</a:t>
            </a:r>
            <a:r>
              <a:rPr lang="es-ES" altLang="en-US" sz="2400" b="1" dirty="0" smtClean="0"/>
              <a:t> and in </a:t>
            </a:r>
            <a:r>
              <a:rPr lang="es-ES" altLang="en-US" sz="2400" b="1" dirty="0" err="1" smtClean="0"/>
              <a:t>what</a:t>
            </a:r>
            <a:r>
              <a:rPr lang="es-ES" altLang="en-US" sz="2400" b="1" dirty="0" smtClean="0"/>
              <a:t> </a:t>
            </a:r>
            <a:r>
              <a:rPr lang="es-ES" altLang="en-US" sz="2400" b="1" dirty="0" err="1" smtClean="0"/>
              <a:t>way</a:t>
            </a:r>
            <a:r>
              <a:rPr lang="es-ES" altLang="en-US" sz="2400" b="1" dirty="0" smtClean="0"/>
              <a:t> </a:t>
            </a:r>
            <a:r>
              <a:rPr lang="es-ES" altLang="en-US" sz="2400" b="1" dirty="0" err="1" smtClean="0"/>
              <a:t>this</a:t>
            </a:r>
            <a:r>
              <a:rPr lang="es-ES" altLang="en-US" sz="2400" b="1" dirty="0" smtClean="0"/>
              <a:t> </a:t>
            </a:r>
            <a:r>
              <a:rPr lang="es-ES" altLang="en-US" sz="2400" b="1" dirty="0" err="1" smtClean="0"/>
              <a:t>is</a:t>
            </a:r>
            <a:r>
              <a:rPr lang="es-ES" altLang="en-US" sz="2400" b="1" dirty="0" smtClean="0"/>
              <a:t> </a:t>
            </a:r>
            <a:r>
              <a:rPr lang="es-ES" altLang="en-US" sz="2400" b="1" dirty="0" err="1" smtClean="0"/>
              <a:t>complementary</a:t>
            </a:r>
            <a:r>
              <a:rPr lang="es-ES" altLang="en-US" sz="2400" b="1" dirty="0" smtClean="0"/>
              <a:t> to </a:t>
            </a:r>
            <a:r>
              <a:rPr lang="es-ES" altLang="en-US" sz="2400" b="1" dirty="0" err="1" smtClean="0"/>
              <a:t>other</a:t>
            </a:r>
            <a:r>
              <a:rPr lang="es-ES" altLang="en-US" sz="2400" b="1" dirty="0" smtClean="0"/>
              <a:t> </a:t>
            </a:r>
            <a:r>
              <a:rPr lang="es-ES" altLang="en-US" sz="2400" b="1" dirty="0" err="1" smtClean="0"/>
              <a:t>expertises</a:t>
            </a:r>
            <a:r>
              <a:rPr lang="es-ES" altLang="en-US" sz="2400" b="1" dirty="0" smtClean="0"/>
              <a:t> and </a:t>
            </a:r>
            <a:r>
              <a:rPr lang="es-ES" altLang="en-US" sz="2400" b="1" dirty="0" err="1" smtClean="0"/>
              <a:t>fields</a:t>
            </a:r>
            <a:r>
              <a:rPr lang="es-ES" altLang="en-US" sz="2400" b="1" dirty="0" smtClean="0"/>
              <a:t>.</a:t>
            </a:r>
          </a:p>
        </p:txBody>
      </p:sp>
      <p:grpSp>
        <p:nvGrpSpPr>
          <p:cNvPr id="46083" name="Group 3"/>
          <p:cNvGrpSpPr>
            <a:grpSpLocks/>
          </p:cNvGrpSpPr>
          <p:nvPr/>
        </p:nvGrpSpPr>
        <p:grpSpPr bwMode="auto">
          <a:xfrm>
            <a:off x="1588" y="66675"/>
            <a:ext cx="9034462" cy="684213"/>
            <a:chOff x="1149" y="66530"/>
            <a:chExt cx="9035406" cy="683568"/>
          </a:xfrm>
        </p:grpSpPr>
        <p:pic>
          <p:nvPicPr>
            <p:cNvPr id="46084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Rectangle 5"/>
            <p:cNvSpPr/>
            <p:nvPr/>
          </p:nvSpPr>
          <p:spPr>
            <a:xfrm>
              <a:off x="683845" y="82390"/>
              <a:ext cx="8352710" cy="45995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</a:endParaRPr>
            </a:p>
          </p:txBody>
        </p:sp>
        <p:sp>
          <p:nvSpPr>
            <p:cNvPr id="15" name="Rectangle 6"/>
            <p:cNvSpPr/>
            <p:nvPr/>
          </p:nvSpPr>
          <p:spPr>
            <a:xfrm>
              <a:off x="685432" y="137901"/>
              <a:ext cx="8351123" cy="269621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400" b="1" dirty="0" smtClean="0">
                  <a:solidFill>
                    <a:srgbClr val="0070C0"/>
                  </a:solidFill>
                  <a:latin typeface="Calibri" pitchFamily="34" charset="0"/>
                </a:rPr>
                <a:t>WELLBEING FUTURE GENERATIONS (WALES) ACT 2015</a:t>
              </a:r>
              <a:endParaRPr lang="en-GB" sz="1400" b="1" dirty="0">
                <a:solidFill>
                  <a:srgbClr val="0070C0"/>
                </a:solidFill>
                <a:latin typeface="Calibri" pitchFamily="34" charset="0"/>
              </a:endParaRPr>
            </a:p>
          </p:txBody>
        </p:sp>
        <p:pic>
          <p:nvPicPr>
            <p:cNvPr id="46087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119994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12"/>
          <p:cNvSpPr txBox="1">
            <a:spLocks noChangeArrowheads="1"/>
          </p:cNvSpPr>
          <p:nvPr/>
        </p:nvSpPr>
        <p:spPr bwMode="auto">
          <a:xfrm>
            <a:off x="680797" y="761327"/>
            <a:ext cx="77041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s-ES" altLang="en-US" sz="2400" b="1" dirty="0" err="1" smtClean="0"/>
              <a:t>Implementation</a:t>
            </a:r>
            <a:r>
              <a:rPr lang="es-ES" altLang="en-US" sz="2400" b="1" dirty="0" smtClean="0"/>
              <a:t> in </a:t>
            </a:r>
            <a:r>
              <a:rPr lang="es-ES" altLang="en-US" sz="2400" b="1" dirty="0" err="1" smtClean="0"/>
              <a:t>Wales</a:t>
            </a:r>
            <a:endParaRPr lang="es-ES" altLang="en-US" sz="2400" b="1" dirty="0" smtClean="0"/>
          </a:p>
        </p:txBody>
      </p:sp>
      <p:grpSp>
        <p:nvGrpSpPr>
          <p:cNvPr id="46083" name="Group 3"/>
          <p:cNvGrpSpPr>
            <a:grpSpLocks/>
          </p:cNvGrpSpPr>
          <p:nvPr/>
        </p:nvGrpSpPr>
        <p:grpSpPr bwMode="auto">
          <a:xfrm>
            <a:off x="1588" y="66675"/>
            <a:ext cx="9034462" cy="684213"/>
            <a:chOff x="1149" y="66530"/>
            <a:chExt cx="9035406" cy="683568"/>
          </a:xfrm>
        </p:grpSpPr>
        <p:pic>
          <p:nvPicPr>
            <p:cNvPr id="46084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Rectangle 5"/>
            <p:cNvSpPr/>
            <p:nvPr/>
          </p:nvSpPr>
          <p:spPr>
            <a:xfrm>
              <a:off x="683845" y="82390"/>
              <a:ext cx="8352710" cy="45995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</a:endParaRPr>
            </a:p>
          </p:txBody>
        </p:sp>
        <p:sp>
          <p:nvSpPr>
            <p:cNvPr id="15" name="Rectangle 6"/>
            <p:cNvSpPr/>
            <p:nvPr/>
          </p:nvSpPr>
          <p:spPr>
            <a:xfrm>
              <a:off x="685432" y="137901"/>
              <a:ext cx="8351123" cy="269621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400" b="1" dirty="0" smtClean="0">
                  <a:solidFill>
                    <a:srgbClr val="0070C0"/>
                  </a:solidFill>
                  <a:latin typeface="Calibri" pitchFamily="34" charset="0"/>
                </a:rPr>
                <a:t>WELLBEING FUTURE GENERATIONS (WALES) ACT 2015</a:t>
              </a:r>
              <a:endParaRPr lang="en-GB" sz="1400" b="1" dirty="0">
                <a:solidFill>
                  <a:srgbClr val="0070C0"/>
                </a:solidFill>
                <a:latin typeface="Calibri" pitchFamily="34" charset="0"/>
              </a:endParaRPr>
            </a:p>
          </p:txBody>
        </p:sp>
        <p:pic>
          <p:nvPicPr>
            <p:cNvPr id="46087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TextBox 1"/>
          <p:cNvSpPr txBox="1"/>
          <p:nvPr/>
        </p:nvSpPr>
        <p:spPr>
          <a:xfrm>
            <a:off x="663685" y="1291474"/>
            <a:ext cx="77041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+mj-lt"/>
              </a:rPr>
              <a:t>The Wales we want (2014)</a:t>
            </a:r>
            <a:endParaRPr lang="en-GB" dirty="0">
              <a:latin typeface="+mj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69" t="43700" r="14369" b="13250"/>
          <a:stretch/>
        </p:blipFill>
        <p:spPr>
          <a:xfrm>
            <a:off x="1671437" y="1837629"/>
            <a:ext cx="5688632" cy="485904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377181" y="5373216"/>
            <a:ext cx="151529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+mj-lt"/>
              </a:rPr>
              <a:t>Proposed draft goals for debate</a:t>
            </a:r>
            <a:endParaRPr lang="en-GB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79112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12"/>
          <p:cNvSpPr txBox="1">
            <a:spLocks noChangeArrowheads="1"/>
          </p:cNvSpPr>
          <p:nvPr/>
        </p:nvSpPr>
        <p:spPr bwMode="auto">
          <a:xfrm>
            <a:off x="680797" y="761327"/>
            <a:ext cx="77041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s-ES" altLang="en-US" sz="2400" b="1" dirty="0" err="1" smtClean="0"/>
              <a:t>Implementation</a:t>
            </a:r>
            <a:r>
              <a:rPr lang="es-ES" altLang="en-US" sz="2400" b="1" dirty="0" smtClean="0"/>
              <a:t> in </a:t>
            </a:r>
            <a:r>
              <a:rPr lang="es-ES" altLang="en-US" sz="2400" b="1" dirty="0" err="1" smtClean="0"/>
              <a:t>Wales</a:t>
            </a:r>
            <a:endParaRPr lang="es-ES" altLang="en-US" sz="2400" b="1" dirty="0" smtClean="0"/>
          </a:p>
        </p:txBody>
      </p:sp>
      <p:grpSp>
        <p:nvGrpSpPr>
          <p:cNvPr id="46083" name="Group 3"/>
          <p:cNvGrpSpPr>
            <a:grpSpLocks/>
          </p:cNvGrpSpPr>
          <p:nvPr/>
        </p:nvGrpSpPr>
        <p:grpSpPr bwMode="auto">
          <a:xfrm>
            <a:off x="1588" y="66675"/>
            <a:ext cx="9034462" cy="684213"/>
            <a:chOff x="1149" y="66530"/>
            <a:chExt cx="9035406" cy="683568"/>
          </a:xfrm>
        </p:grpSpPr>
        <p:pic>
          <p:nvPicPr>
            <p:cNvPr id="46084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Rectangle 5"/>
            <p:cNvSpPr/>
            <p:nvPr/>
          </p:nvSpPr>
          <p:spPr>
            <a:xfrm>
              <a:off x="683845" y="82390"/>
              <a:ext cx="8352710" cy="45995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</a:endParaRPr>
            </a:p>
          </p:txBody>
        </p:sp>
        <p:sp>
          <p:nvSpPr>
            <p:cNvPr id="15" name="Rectangle 6"/>
            <p:cNvSpPr/>
            <p:nvPr/>
          </p:nvSpPr>
          <p:spPr>
            <a:xfrm>
              <a:off x="685432" y="137901"/>
              <a:ext cx="8351123" cy="269621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400" b="1" dirty="0" smtClean="0">
                  <a:solidFill>
                    <a:srgbClr val="0070C0"/>
                  </a:solidFill>
                  <a:latin typeface="Calibri" pitchFamily="34" charset="0"/>
                </a:rPr>
                <a:t>WELLBEING FUTURE GENERATIONS (WALES) ACT 2015</a:t>
              </a:r>
              <a:endParaRPr lang="en-GB" sz="1400" b="1" dirty="0">
                <a:solidFill>
                  <a:srgbClr val="0070C0"/>
                </a:solidFill>
                <a:latin typeface="Calibri" pitchFamily="34" charset="0"/>
              </a:endParaRPr>
            </a:p>
          </p:txBody>
        </p:sp>
        <p:pic>
          <p:nvPicPr>
            <p:cNvPr id="46087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TextBox 1"/>
          <p:cNvSpPr txBox="1"/>
          <p:nvPr/>
        </p:nvSpPr>
        <p:spPr>
          <a:xfrm>
            <a:off x="663685" y="1291474"/>
            <a:ext cx="770413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+mj-lt"/>
              </a:rPr>
              <a:t>Wellbeing Future Generations (Wales) Act 2015</a:t>
            </a:r>
          </a:p>
          <a:p>
            <a:endParaRPr lang="en-US" dirty="0" smtClean="0">
              <a:latin typeface="+mj-lt"/>
            </a:endParaRPr>
          </a:p>
          <a:p>
            <a:r>
              <a:rPr lang="en-US" dirty="0" smtClean="0">
                <a:latin typeface="+mj-lt"/>
              </a:rPr>
              <a:t>Purpose of the Act</a:t>
            </a:r>
          </a:p>
          <a:p>
            <a:endParaRPr lang="en-US" dirty="0">
              <a:latin typeface="+mj-lt"/>
            </a:endParaRPr>
          </a:p>
          <a:p>
            <a:pPr marL="342900" indent="-342900">
              <a:buFontTx/>
              <a:buChar char="-"/>
            </a:pPr>
            <a:r>
              <a:rPr lang="en-US" dirty="0" smtClean="0">
                <a:latin typeface="+mj-lt"/>
              </a:rPr>
              <a:t>Shared purpose and drivers to achieve a better and lasting quality of life for us all (The Wales we Want)</a:t>
            </a:r>
          </a:p>
          <a:p>
            <a:pPr marL="342900" indent="-342900">
              <a:buFontTx/>
              <a:buChar char="-"/>
            </a:pPr>
            <a:endParaRPr lang="en-US" dirty="0">
              <a:latin typeface="+mj-lt"/>
            </a:endParaRPr>
          </a:p>
          <a:p>
            <a:pPr marL="342900" indent="-342900">
              <a:buFontTx/>
              <a:buChar char="-"/>
            </a:pPr>
            <a:r>
              <a:rPr lang="en-US" dirty="0" smtClean="0">
                <a:latin typeface="+mj-lt"/>
              </a:rPr>
              <a:t>7 well-being goals</a:t>
            </a:r>
          </a:p>
          <a:p>
            <a:pPr marL="342900" indent="-342900">
              <a:buFontTx/>
              <a:buChar char="-"/>
            </a:pPr>
            <a:endParaRPr lang="en-US" dirty="0">
              <a:latin typeface="+mj-lt"/>
            </a:endParaRPr>
          </a:p>
          <a:p>
            <a:pPr marL="342900" indent="-342900">
              <a:buFontTx/>
              <a:buChar char="-"/>
            </a:pPr>
            <a:r>
              <a:rPr lang="en-US" dirty="0" smtClean="0">
                <a:latin typeface="+mj-lt"/>
              </a:rPr>
              <a:t>Progress measured by National Indicators</a:t>
            </a:r>
            <a:endParaRPr lang="en-GB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64319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12"/>
          <p:cNvSpPr txBox="1">
            <a:spLocks noChangeArrowheads="1"/>
          </p:cNvSpPr>
          <p:nvPr/>
        </p:nvSpPr>
        <p:spPr bwMode="auto">
          <a:xfrm>
            <a:off x="680797" y="761327"/>
            <a:ext cx="77041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s-ES" altLang="en-US" sz="2400" b="1" dirty="0" err="1" smtClean="0"/>
              <a:t>Implementation</a:t>
            </a:r>
            <a:r>
              <a:rPr lang="es-ES" altLang="en-US" sz="2400" b="1" dirty="0" smtClean="0"/>
              <a:t> in </a:t>
            </a:r>
            <a:r>
              <a:rPr lang="es-ES" altLang="en-US" sz="2400" b="1" dirty="0" err="1" smtClean="0"/>
              <a:t>Wales</a:t>
            </a:r>
            <a:endParaRPr lang="es-ES" altLang="en-US" sz="2400" b="1" dirty="0" smtClean="0"/>
          </a:p>
        </p:txBody>
      </p:sp>
      <p:grpSp>
        <p:nvGrpSpPr>
          <p:cNvPr id="46083" name="Group 3"/>
          <p:cNvGrpSpPr>
            <a:grpSpLocks/>
          </p:cNvGrpSpPr>
          <p:nvPr/>
        </p:nvGrpSpPr>
        <p:grpSpPr bwMode="auto">
          <a:xfrm>
            <a:off x="1588" y="66675"/>
            <a:ext cx="9034462" cy="684213"/>
            <a:chOff x="1149" y="66530"/>
            <a:chExt cx="9035406" cy="683568"/>
          </a:xfrm>
        </p:grpSpPr>
        <p:pic>
          <p:nvPicPr>
            <p:cNvPr id="46084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Rectangle 5"/>
            <p:cNvSpPr/>
            <p:nvPr/>
          </p:nvSpPr>
          <p:spPr>
            <a:xfrm>
              <a:off x="683845" y="82390"/>
              <a:ext cx="8352710" cy="45995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</a:endParaRPr>
            </a:p>
          </p:txBody>
        </p:sp>
        <p:sp>
          <p:nvSpPr>
            <p:cNvPr id="15" name="Rectangle 6"/>
            <p:cNvSpPr/>
            <p:nvPr/>
          </p:nvSpPr>
          <p:spPr>
            <a:xfrm>
              <a:off x="685432" y="137901"/>
              <a:ext cx="8351123" cy="269621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400" b="1" dirty="0" smtClean="0">
                  <a:solidFill>
                    <a:srgbClr val="0070C0"/>
                  </a:solidFill>
                  <a:latin typeface="Calibri" pitchFamily="34" charset="0"/>
                </a:rPr>
                <a:t>WELLBEING FUTURE GENERATIONS (WALES) ACT 2015</a:t>
              </a:r>
              <a:endParaRPr lang="en-GB" sz="1400" b="1" dirty="0">
                <a:solidFill>
                  <a:srgbClr val="0070C0"/>
                </a:solidFill>
                <a:latin typeface="Calibri" pitchFamily="34" charset="0"/>
              </a:endParaRPr>
            </a:p>
          </p:txBody>
        </p:sp>
        <p:pic>
          <p:nvPicPr>
            <p:cNvPr id="46087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TextBox 1"/>
          <p:cNvSpPr txBox="1"/>
          <p:nvPr/>
        </p:nvSpPr>
        <p:spPr>
          <a:xfrm>
            <a:off x="663685" y="1291474"/>
            <a:ext cx="770413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+mj-lt"/>
              </a:rPr>
              <a:t>Wellbeing Future Generations (Wales) Act 2015</a:t>
            </a:r>
          </a:p>
          <a:p>
            <a:endParaRPr lang="en-US" dirty="0" smtClean="0">
              <a:latin typeface="+mj-lt"/>
            </a:endParaRPr>
          </a:p>
          <a:p>
            <a:r>
              <a:rPr lang="en-US" dirty="0" smtClean="0">
                <a:latin typeface="+mj-lt"/>
              </a:rPr>
              <a:t>The basics</a:t>
            </a:r>
          </a:p>
          <a:p>
            <a:endParaRPr lang="en-US" dirty="0">
              <a:latin typeface="+mj-lt"/>
            </a:endParaRPr>
          </a:p>
          <a:p>
            <a:pPr marL="342900" indent="-342900">
              <a:buFontTx/>
              <a:buChar char="-"/>
            </a:pPr>
            <a:r>
              <a:rPr lang="en-US" dirty="0" smtClean="0">
                <a:latin typeface="+mj-lt"/>
              </a:rPr>
              <a:t>A duty for the public sector to pursue</a:t>
            </a:r>
          </a:p>
          <a:p>
            <a:pPr marL="342900" indent="-342900">
              <a:buFontTx/>
              <a:buChar char="-"/>
            </a:pPr>
            <a:r>
              <a:rPr lang="en-US" dirty="0" smtClean="0">
                <a:latin typeface="+mj-lt"/>
              </a:rPr>
              <a:t>A set of well-being goals</a:t>
            </a:r>
          </a:p>
          <a:p>
            <a:pPr marL="342900" indent="-342900">
              <a:buFontTx/>
              <a:buChar char="-"/>
            </a:pPr>
            <a:r>
              <a:rPr lang="en-US" dirty="0" smtClean="0">
                <a:latin typeface="+mj-lt"/>
              </a:rPr>
              <a:t>According to the “sustainable development principle”</a:t>
            </a:r>
          </a:p>
          <a:p>
            <a:pPr marL="342900" indent="-342900">
              <a:buFontTx/>
              <a:buChar char="-"/>
            </a:pPr>
            <a:r>
              <a:rPr lang="en-US" dirty="0" smtClean="0">
                <a:latin typeface="+mj-lt"/>
              </a:rPr>
              <a:t>Overseen by a statutory @Commissioner for Future Generations”</a:t>
            </a:r>
          </a:p>
          <a:p>
            <a:pPr marL="342900" indent="-342900">
              <a:buFontTx/>
              <a:buChar char="-"/>
            </a:pPr>
            <a:r>
              <a:rPr lang="en-US" dirty="0" smtClean="0">
                <a:latin typeface="+mj-lt"/>
              </a:rPr>
              <a:t>National Conversation process, Guidance Panel</a:t>
            </a:r>
          </a:p>
          <a:p>
            <a:pPr marL="342900" indent="-342900">
              <a:buFontTx/>
              <a:buChar char="-"/>
            </a:pPr>
            <a:r>
              <a:rPr lang="en-US" dirty="0" smtClean="0">
                <a:latin typeface="+mj-lt"/>
              </a:rPr>
              <a:t>The Wales Audit Office</a:t>
            </a:r>
            <a:endParaRPr lang="en-GB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31036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12"/>
          <p:cNvSpPr txBox="1">
            <a:spLocks noChangeArrowheads="1"/>
          </p:cNvSpPr>
          <p:nvPr/>
        </p:nvSpPr>
        <p:spPr bwMode="auto">
          <a:xfrm>
            <a:off x="680797" y="761327"/>
            <a:ext cx="77041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s-ES" altLang="en-US" sz="2400" b="1" dirty="0" err="1" smtClean="0"/>
              <a:t>Implementation</a:t>
            </a:r>
            <a:r>
              <a:rPr lang="es-ES" altLang="en-US" sz="2400" b="1" dirty="0" smtClean="0"/>
              <a:t> in </a:t>
            </a:r>
            <a:r>
              <a:rPr lang="es-ES" altLang="en-US" sz="2400" b="1" dirty="0" err="1" smtClean="0"/>
              <a:t>Wales</a:t>
            </a:r>
            <a:endParaRPr lang="es-ES" altLang="en-US" sz="2400" b="1" dirty="0" smtClean="0"/>
          </a:p>
        </p:txBody>
      </p:sp>
      <p:grpSp>
        <p:nvGrpSpPr>
          <p:cNvPr id="46083" name="Group 3"/>
          <p:cNvGrpSpPr>
            <a:grpSpLocks/>
          </p:cNvGrpSpPr>
          <p:nvPr/>
        </p:nvGrpSpPr>
        <p:grpSpPr bwMode="auto">
          <a:xfrm>
            <a:off x="1588" y="66675"/>
            <a:ext cx="9034462" cy="684213"/>
            <a:chOff x="1149" y="66530"/>
            <a:chExt cx="9035406" cy="683568"/>
          </a:xfrm>
        </p:grpSpPr>
        <p:pic>
          <p:nvPicPr>
            <p:cNvPr id="46084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Rectangle 5"/>
            <p:cNvSpPr/>
            <p:nvPr/>
          </p:nvSpPr>
          <p:spPr>
            <a:xfrm>
              <a:off x="683845" y="82390"/>
              <a:ext cx="8352710" cy="45995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</a:endParaRPr>
            </a:p>
          </p:txBody>
        </p:sp>
        <p:sp>
          <p:nvSpPr>
            <p:cNvPr id="15" name="Rectangle 6"/>
            <p:cNvSpPr/>
            <p:nvPr/>
          </p:nvSpPr>
          <p:spPr>
            <a:xfrm>
              <a:off x="685432" y="137901"/>
              <a:ext cx="8351123" cy="269621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400" b="1" dirty="0" smtClean="0">
                  <a:solidFill>
                    <a:srgbClr val="0070C0"/>
                  </a:solidFill>
                  <a:latin typeface="Calibri" pitchFamily="34" charset="0"/>
                </a:rPr>
                <a:t>WELLBEING FUTURE GENERATIONS (WALES) ACT 2015</a:t>
              </a:r>
              <a:endParaRPr lang="en-GB" sz="1400" b="1" dirty="0">
                <a:solidFill>
                  <a:srgbClr val="0070C0"/>
                </a:solidFill>
                <a:latin typeface="Calibri" pitchFamily="34" charset="0"/>
              </a:endParaRPr>
            </a:p>
          </p:txBody>
        </p:sp>
        <p:pic>
          <p:nvPicPr>
            <p:cNvPr id="46087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TextBox 1"/>
          <p:cNvSpPr txBox="1"/>
          <p:nvPr/>
        </p:nvSpPr>
        <p:spPr>
          <a:xfrm>
            <a:off x="663685" y="1291474"/>
            <a:ext cx="77041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+mj-lt"/>
              </a:rPr>
              <a:t>Wellbeing Future Generations (Wales) Act 2015</a:t>
            </a:r>
          </a:p>
          <a:p>
            <a:endParaRPr lang="en-US" dirty="0" smtClean="0">
              <a:latin typeface="+mj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4772" y="1763578"/>
            <a:ext cx="4950718" cy="495071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80797" y="2852936"/>
            <a:ext cx="14429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+mj-lt"/>
              </a:rPr>
              <a:t>Goals</a:t>
            </a:r>
            <a:endParaRPr lang="en-GB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44458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12"/>
          <p:cNvSpPr txBox="1">
            <a:spLocks noChangeArrowheads="1"/>
          </p:cNvSpPr>
          <p:nvPr/>
        </p:nvSpPr>
        <p:spPr bwMode="auto">
          <a:xfrm>
            <a:off x="680797" y="761327"/>
            <a:ext cx="77041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s-ES" altLang="en-US" sz="2400" b="1" dirty="0" err="1" smtClean="0"/>
              <a:t>Implementation</a:t>
            </a:r>
            <a:r>
              <a:rPr lang="es-ES" altLang="en-US" sz="2400" b="1" dirty="0" smtClean="0"/>
              <a:t> in </a:t>
            </a:r>
            <a:r>
              <a:rPr lang="es-ES" altLang="en-US" sz="2400" b="1" dirty="0" err="1" smtClean="0"/>
              <a:t>Wales</a:t>
            </a:r>
            <a:endParaRPr lang="es-ES" altLang="en-US" sz="2400" b="1" dirty="0" smtClean="0"/>
          </a:p>
        </p:txBody>
      </p:sp>
      <p:grpSp>
        <p:nvGrpSpPr>
          <p:cNvPr id="46083" name="Group 3"/>
          <p:cNvGrpSpPr>
            <a:grpSpLocks/>
          </p:cNvGrpSpPr>
          <p:nvPr/>
        </p:nvGrpSpPr>
        <p:grpSpPr bwMode="auto">
          <a:xfrm>
            <a:off x="1588" y="66675"/>
            <a:ext cx="9034462" cy="684213"/>
            <a:chOff x="1149" y="66530"/>
            <a:chExt cx="9035406" cy="683568"/>
          </a:xfrm>
        </p:grpSpPr>
        <p:pic>
          <p:nvPicPr>
            <p:cNvPr id="46084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Rectangle 5"/>
            <p:cNvSpPr/>
            <p:nvPr/>
          </p:nvSpPr>
          <p:spPr>
            <a:xfrm>
              <a:off x="683845" y="82390"/>
              <a:ext cx="8352710" cy="45995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</a:endParaRPr>
            </a:p>
          </p:txBody>
        </p:sp>
        <p:sp>
          <p:nvSpPr>
            <p:cNvPr id="15" name="Rectangle 6"/>
            <p:cNvSpPr/>
            <p:nvPr/>
          </p:nvSpPr>
          <p:spPr>
            <a:xfrm>
              <a:off x="685432" y="137901"/>
              <a:ext cx="8351123" cy="269621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400" b="1" dirty="0" smtClean="0">
                  <a:solidFill>
                    <a:srgbClr val="0070C0"/>
                  </a:solidFill>
                  <a:latin typeface="Calibri" pitchFamily="34" charset="0"/>
                </a:rPr>
                <a:t>WELLBEING FUTURE GENERATIONS (WALES) ACT 2015</a:t>
              </a:r>
              <a:endParaRPr lang="en-GB" sz="1400" b="1" dirty="0">
                <a:solidFill>
                  <a:srgbClr val="0070C0"/>
                </a:solidFill>
                <a:latin typeface="Calibri" pitchFamily="34" charset="0"/>
              </a:endParaRPr>
            </a:p>
          </p:txBody>
        </p:sp>
        <p:pic>
          <p:nvPicPr>
            <p:cNvPr id="46087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TextBox 1"/>
          <p:cNvSpPr txBox="1"/>
          <p:nvPr/>
        </p:nvSpPr>
        <p:spPr>
          <a:xfrm>
            <a:off x="663685" y="1291474"/>
            <a:ext cx="770413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+mj-lt"/>
              </a:rPr>
              <a:t>Wellbeing Future Generations (Wales) Act 2015</a:t>
            </a:r>
          </a:p>
          <a:p>
            <a:endParaRPr lang="en-US" dirty="0" smtClean="0">
              <a:latin typeface="+mj-lt"/>
            </a:endParaRPr>
          </a:p>
          <a:p>
            <a:r>
              <a:rPr lang="en-US" dirty="0" smtClean="0">
                <a:latin typeface="+mj-lt"/>
              </a:rPr>
              <a:t>How the Act works</a:t>
            </a:r>
          </a:p>
          <a:p>
            <a:endParaRPr lang="en-US" dirty="0" smtClean="0">
              <a:latin typeface="+mj-lt"/>
            </a:endParaRPr>
          </a:p>
          <a:p>
            <a:endParaRPr lang="en-US" dirty="0">
              <a:latin typeface="+mj-lt"/>
            </a:endParaRPr>
          </a:p>
          <a:p>
            <a:pPr marL="342900" indent="-342900">
              <a:buFontTx/>
              <a:buChar char="-"/>
            </a:pPr>
            <a:r>
              <a:rPr lang="en-US" dirty="0" smtClean="0">
                <a:latin typeface="+mj-lt"/>
              </a:rPr>
              <a:t>New way of working so we all make better decisions, transform services, tackle root problems and avoid wasting money</a:t>
            </a:r>
          </a:p>
          <a:p>
            <a:pPr marL="342900" indent="-342900">
              <a:buFontTx/>
              <a:buChar char="-"/>
            </a:pPr>
            <a:endParaRPr lang="en-US" dirty="0">
              <a:latin typeface="+mj-lt"/>
            </a:endParaRPr>
          </a:p>
          <a:p>
            <a:pPr marL="342900" indent="-342900">
              <a:buFontTx/>
              <a:buChar char="-"/>
            </a:pPr>
            <a:r>
              <a:rPr lang="en-US" dirty="0" smtClean="0">
                <a:latin typeface="+mj-lt"/>
              </a:rPr>
              <a:t>5 ways of working</a:t>
            </a:r>
            <a:endParaRPr lang="en-GB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757820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083" name="Group 3"/>
          <p:cNvGrpSpPr>
            <a:grpSpLocks/>
          </p:cNvGrpSpPr>
          <p:nvPr/>
        </p:nvGrpSpPr>
        <p:grpSpPr bwMode="auto">
          <a:xfrm>
            <a:off x="1588" y="66675"/>
            <a:ext cx="9034462" cy="684213"/>
            <a:chOff x="1149" y="66530"/>
            <a:chExt cx="9035406" cy="683568"/>
          </a:xfrm>
        </p:grpSpPr>
        <p:pic>
          <p:nvPicPr>
            <p:cNvPr id="46084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Rectangle 5"/>
            <p:cNvSpPr/>
            <p:nvPr/>
          </p:nvSpPr>
          <p:spPr>
            <a:xfrm>
              <a:off x="683845" y="82390"/>
              <a:ext cx="8352710" cy="45995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</a:endParaRPr>
            </a:p>
          </p:txBody>
        </p:sp>
        <p:sp>
          <p:nvSpPr>
            <p:cNvPr id="15" name="Rectangle 6"/>
            <p:cNvSpPr/>
            <p:nvPr/>
          </p:nvSpPr>
          <p:spPr>
            <a:xfrm>
              <a:off x="685432" y="137901"/>
              <a:ext cx="8351123" cy="269621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400" b="1" dirty="0" smtClean="0">
                  <a:solidFill>
                    <a:srgbClr val="0070C0"/>
                  </a:solidFill>
                  <a:latin typeface="Calibri" pitchFamily="34" charset="0"/>
                </a:rPr>
                <a:t>WELLBEING FUTURE GENERATIONS (WALES) ACT 2015</a:t>
              </a:r>
              <a:endParaRPr lang="en-GB" sz="1400" b="1" dirty="0">
                <a:solidFill>
                  <a:srgbClr val="0070C0"/>
                </a:solidFill>
                <a:latin typeface="Calibri" pitchFamily="34" charset="0"/>
              </a:endParaRPr>
            </a:p>
          </p:txBody>
        </p:sp>
        <p:pic>
          <p:nvPicPr>
            <p:cNvPr id="46087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930" y="539119"/>
            <a:ext cx="8352928" cy="634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882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12"/>
          <p:cNvSpPr txBox="1">
            <a:spLocks noChangeArrowheads="1"/>
          </p:cNvSpPr>
          <p:nvPr/>
        </p:nvSpPr>
        <p:spPr bwMode="auto">
          <a:xfrm>
            <a:off x="680797" y="761327"/>
            <a:ext cx="77041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s-ES" altLang="en-US" sz="2400" b="1" dirty="0" err="1" smtClean="0"/>
              <a:t>Implementation</a:t>
            </a:r>
            <a:r>
              <a:rPr lang="es-ES" altLang="en-US" sz="2400" b="1" dirty="0" smtClean="0"/>
              <a:t> in </a:t>
            </a:r>
            <a:r>
              <a:rPr lang="es-ES" altLang="en-US" sz="2400" b="1" dirty="0" err="1" smtClean="0"/>
              <a:t>Wales</a:t>
            </a:r>
            <a:endParaRPr lang="es-ES" altLang="en-US" sz="2400" b="1" dirty="0" smtClean="0"/>
          </a:p>
        </p:txBody>
      </p:sp>
      <p:grpSp>
        <p:nvGrpSpPr>
          <p:cNvPr id="46083" name="Group 3"/>
          <p:cNvGrpSpPr>
            <a:grpSpLocks/>
          </p:cNvGrpSpPr>
          <p:nvPr/>
        </p:nvGrpSpPr>
        <p:grpSpPr bwMode="auto">
          <a:xfrm>
            <a:off x="1588" y="66675"/>
            <a:ext cx="9034462" cy="684213"/>
            <a:chOff x="1149" y="66530"/>
            <a:chExt cx="9035406" cy="683568"/>
          </a:xfrm>
        </p:grpSpPr>
        <p:pic>
          <p:nvPicPr>
            <p:cNvPr id="46084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Rectangle 5"/>
            <p:cNvSpPr/>
            <p:nvPr/>
          </p:nvSpPr>
          <p:spPr>
            <a:xfrm>
              <a:off x="683845" y="82390"/>
              <a:ext cx="8352710" cy="45995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</a:endParaRPr>
            </a:p>
          </p:txBody>
        </p:sp>
        <p:sp>
          <p:nvSpPr>
            <p:cNvPr id="15" name="Rectangle 6"/>
            <p:cNvSpPr/>
            <p:nvPr/>
          </p:nvSpPr>
          <p:spPr>
            <a:xfrm>
              <a:off x="685432" y="137901"/>
              <a:ext cx="8351123" cy="269621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400" b="1" dirty="0" smtClean="0">
                  <a:solidFill>
                    <a:srgbClr val="0070C0"/>
                  </a:solidFill>
                  <a:latin typeface="Calibri" pitchFamily="34" charset="0"/>
                </a:rPr>
                <a:t>WELLBEING FUTURE GENERATIONS (WALES) ACT 2015</a:t>
              </a:r>
              <a:endParaRPr lang="en-GB" sz="1400" b="1" dirty="0">
                <a:solidFill>
                  <a:srgbClr val="0070C0"/>
                </a:solidFill>
                <a:latin typeface="Calibri" pitchFamily="34" charset="0"/>
              </a:endParaRPr>
            </a:p>
          </p:txBody>
        </p:sp>
        <p:pic>
          <p:nvPicPr>
            <p:cNvPr id="46087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TextBox 1"/>
          <p:cNvSpPr txBox="1"/>
          <p:nvPr/>
        </p:nvSpPr>
        <p:spPr>
          <a:xfrm>
            <a:off x="663685" y="1291474"/>
            <a:ext cx="77041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+mj-lt"/>
              </a:rPr>
              <a:t>Wellbeing Future Generations (Wales) Act 2015</a:t>
            </a:r>
          </a:p>
          <a:p>
            <a:endParaRPr lang="en-US" dirty="0" smtClean="0">
              <a:latin typeface="+mj-lt"/>
            </a:endParaRPr>
          </a:p>
          <a:p>
            <a:r>
              <a:rPr lang="en-US" dirty="0" smtClean="0">
                <a:latin typeface="+mj-lt"/>
              </a:rPr>
              <a:t>The Commissioner for Future Generations</a:t>
            </a:r>
            <a:endParaRPr lang="en-GB" dirty="0">
              <a:latin typeface="+mj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021" y="2924944"/>
            <a:ext cx="770485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+mj-lt"/>
              </a:rPr>
              <a:t>Act as a guardian for the interests of future generations in Wales and support the public bodies listed in the Act</a:t>
            </a:r>
          </a:p>
          <a:p>
            <a:endParaRPr lang="en-US" sz="2000" dirty="0">
              <a:latin typeface="+mj-lt"/>
            </a:endParaRPr>
          </a:p>
          <a:p>
            <a:pPr marL="342900" indent="-342900">
              <a:buFontTx/>
              <a:buChar char="-"/>
            </a:pPr>
            <a:r>
              <a:rPr lang="en-US" sz="2000" dirty="0" smtClean="0">
                <a:latin typeface="+mj-lt"/>
              </a:rPr>
              <a:t>Advise, encourage and promote</a:t>
            </a:r>
          </a:p>
          <a:p>
            <a:pPr marL="342900" indent="-342900">
              <a:buFontTx/>
              <a:buChar char="-"/>
            </a:pPr>
            <a:r>
              <a:rPr lang="en-US" sz="2000" dirty="0" smtClean="0">
                <a:latin typeface="+mj-lt"/>
              </a:rPr>
              <a:t>Research</a:t>
            </a:r>
          </a:p>
          <a:p>
            <a:pPr marL="342900" indent="-342900">
              <a:buFontTx/>
              <a:buChar char="-"/>
            </a:pPr>
            <a:r>
              <a:rPr lang="en-US" sz="2000" dirty="0" smtClean="0">
                <a:latin typeface="+mj-lt"/>
              </a:rPr>
              <a:t>Carry out reviews</a:t>
            </a:r>
          </a:p>
          <a:p>
            <a:pPr marL="342900" indent="-342900">
              <a:buFontTx/>
              <a:buChar char="-"/>
            </a:pPr>
            <a:r>
              <a:rPr lang="en-US" sz="2000" dirty="0" smtClean="0">
                <a:latin typeface="+mj-lt"/>
              </a:rPr>
              <a:t>Make recommendations</a:t>
            </a:r>
          </a:p>
          <a:p>
            <a:pPr marL="342900" indent="-342900">
              <a:buFontTx/>
              <a:buChar char="-"/>
            </a:pPr>
            <a:r>
              <a:rPr lang="en-US" sz="2000" dirty="0" smtClean="0">
                <a:latin typeface="+mj-lt"/>
              </a:rPr>
              <a:t>Future Generations Report</a:t>
            </a:r>
          </a:p>
          <a:p>
            <a:pPr marL="342900" indent="-342900">
              <a:buFontTx/>
              <a:buChar char="-"/>
            </a:pPr>
            <a:r>
              <a:rPr lang="en-US" sz="2000" dirty="0" smtClean="0">
                <a:latin typeface="+mj-lt"/>
              </a:rPr>
              <a:t>Supported by an Advisory Panel</a:t>
            </a:r>
            <a:endParaRPr lang="en-GB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984640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12"/>
          <p:cNvSpPr txBox="1">
            <a:spLocks noChangeArrowheads="1"/>
          </p:cNvSpPr>
          <p:nvPr/>
        </p:nvSpPr>
        <p:spPr bwMode="auto">
          <a:xfrm>
            <a:off x="680797" y="761327"/>
            <a:ext cx="77041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s-ES" altLang="en-US" sz="2400" b="1" dirty="0" err="1" smtClean="0"/>
              <a:t>Implementation</a:t>
            </a:r>
            <a:r>
              <a:rPr lang="es-ES" altLang="en-US" sz="2400" b="1" dirty="0" smtClean="0"/>
              <a:t> in </a:t>
            </a:r>
            <a:r>
              <a:rPr lang="es-ES" altLang="en-US" sz="2400" b="1" dirty="0" err="1" smtClean="0"/>
              <a:t>Wales</a:t>
            </a:r>
            <a:endParaRPr lang="es-ES" altLang="en-US" sz="2400" b="1" dirty="0" smtClean="0"/>
          </a:p>
        </p:txBody>
      </p:sp>
      <p:grpSp>
        <p:nvGrpSpPr>
          <p:cNvPr id="46083" name="Group 3"/>
          <p:cNvGrpSpPr>
            <a:grpSpLocks/>
          </p:cNvGrpSpPr>
          <p:nvPr/>
        </p:nvGrpSpPr>
        <p:grpSpPr bwMode="auto">
          <a:xfrm>
            <a:off x="1588" y="66675"/>
            <a:ext cx="9034462" cy="684213"/>
            <a:chOff x="1149" y="66530"/>
            <a:chExt cx="9035406" cy="683568"/>
          </a:xfrm>
        </p:grpSpPr>
        <p:pic>
          <p:nvPicPr>
            <p:cNvPr id="46084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Rectangle 5"/>
            <p:cNvSpPr/>
            <p:nvPr/>
          </p:nvSpPr>
          <p:spPr>
            <a:xfrm>
              <a:off x="683845" y="82390"/>
              <a:ext cx="8352710" cy="45995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</a:endParaRPr>
            </a:p>
          </p:txBody>
        </p:sp>
        <p:sp>
          <p:nvSpPr>
            <p:cNvPr id="15" name="Rectangle 6"/>
            <p:cNvSpPr/>
            <p:nvPr/>
          </p:nvSpPr>
          <p:spPr>
            <a:xfrm>
              <a:off x="685432" y="137901"/>
              <a:ext cx="8351123" cy="269621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400" b="1" dirty="0" smtClean="0">
                  <a:solidFill>
                    <a:srgbClr val="0070C0"/>
                  </a:solidFill>
                  <a:latin typeface="Calibri" pitchFamily="34" charset="0"/>
                </a:rPr>
                <a:t>WELLBEING FUTURE GENERATIONS (WALES) ACT 2015</a:t>
              </a:r>
              <a:endParaRPr lang="en-GB" sz="1400" b="1" dirty="0">
                <a:solidFill>
                  <a:srgbClr val="0070C0"/>
                </a:solidFill>
                <a:latin typeface="Calibri" pitchFamily="34" charset="0"/>
              </a:endParaRPr>
            </a:p>
          </p:txBody>
        </p:sp>
        <p:pic>
          <p:nvPicPr>
            <p:cNvPr id="46087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TextBox 1"/>
          <p:cNvSpPr txBox="1"/>
          <p:nvPr/>
        </p:nvSpPr>
        <p:spPr>
          <a:xfrm>
            <a:off x="663685" y="1291474"/>
            <a:ext cx="77041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+mj-lt"/>
              </a:rPr>
              <a:t>Wellbeing Future Generations (Wales) Act 2015</a:t>
            </a:r>
            <a:endParaRPr lang="en-US" dirty="0">
              <a:latin typeface="+mj-lt"/>
            </a:endParaRPr>
          </a:p>
          <a:p>
            <a:endParaRPr lang="en-US" dirty="0" smtClean="0">
              <a:latin typeface="+mj-lt"/>
            </a:endParaRPr>
          </a:p>
          <a:p>
            <a:endParaRPr lang="en-US" dirty="0">
              <a:latin typeface="+mj-lt"/>
            </a:endParaRPr>
          </a:p>
          <a:p>
            <a:r>
              <a:rPr lang="en-US" dirty="0" smtClean="0">
                <a:latin typeface="+mj-lt"/>
              </a:rPr>
              <a:t>More information</a:t>
            </a:r>
          </a:p>
        </p:txBody>
      </p:sp>
      <p:sp>
        <p:nvSpPr>
          <p:cNvPr id="4" name="Rectangle 3">
            <a:hlinkClick r:id="rId4"/>
          </p:cNvPr>
          <p:cNvSpPr/>
          <p:nvPr/>
        </p:nvSpPr>
        <p:spPr>
          <a:xfrm>
            <a:off x="680797" y="3547497"/>
            <a:ext cx="799565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70C0"/>
                </a:solidFill>
              </a:rPr>
              <a:t>http://futuregenerations.wales/about-us/future-generations-act/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5" name="TextBox 4">
            <a:hlinkClick r:id="rId5"/>
          </p:cNvPr>
          <p:cNvSpPr txBox="1"/>
          <p:nvPr/>
        </p:nvSpPr>
        <p:spPr>
          <a:xfrm>
            <a:off x="3380737" y="5157192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atin typeface="+mj-lt"/>
              </a:rPr>
              <a:t>VIDEO</a:t>
            </a:r>
            <a:endParaRPr lang="en-GB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499553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12"/>
          <p:cNvSpPr txBox="1">
            <a:spLocks noChangeArrowheads="1"/>
          </p:cNvSpPr>
          <p:nvPr/>
        </p:nvSpPr>
        <p:spPr bwMode="auto">
          <a:xfrm>
            <a:off x="680797" y="761327"/>
            <a:ext cx="77041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s-ES" altLang="en-US" sz="2400" b="1" dirty="0" err="1" smtClean="0"/>
              <a:t>Exercise</a:t>
            </a:r>
            <a:endParaRPr lang="es-ES" altLang="en-US" sz="2400" b="1" dirty="0" smtClean="0"/>
          </a:p>
        </p:txBody>
      </p:sp>
      <p:grpSp>
        <p:nvGrpSpPr>
          <p:cNvPr id="46083" name="Group 3"/>
          <p:cNvGrpSpPr>
            <a:grpSpLocks/>
          </p:cNvGrpSpPr>
          <p:nvPr/>
        </p:nvGrpSpPr>
        <p:grpSpPr bwMode="auto">
          <a:xfrm>
            <a:off x="1588" y="66675"/>
            <a:ext cx="9034462" cy="684213"/>
            <a:chOff x="1149" y="66530"/>
            <a:chExt cx="9035406" cy="683568"/>
          </a:xfrm>
        </p:grpSpPr>
        <p:pic>
          <p:nvPicPr>
            <p:cNvPr id="46084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Rectangle 5"/>
            <p:cNvSpPr/>
            <p:nvPr/>
          </p:nvSpPr>
          <p:spPr>
            <a:xfrm>
              <a:off x="683845" y="82390"/>
              <a:ext cx="8352710" cy="45995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</a:endParaRPr>
            </a:p>
          </p:txBody>
        </p:sp>
        <p:sp>
          <p:nvSpPr>
            <p:cNvPr id="15" name="Rectangle 6"/>
            <p:cNvSpPr/>
            <p:nvPr/>
          </p:nvSpPr>
          <p:spPr>
            <a:xfrm>
              <a:off x="685432" y="137901"/>
              <a:ext cx="8351123" cy="269621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400" b="1" dirty="0" smtClean="0">
                  <a:solidFill>
                    <a:srgbClr val="0070C0"/>
                  </a:solidFill>
                  <a:latin typeface="Calibri" pitchFamily="34" charset="0"/>
                </a:rPr>
                <a:t>WELLBEING FUTURE GENERATIONS (WALES) ACT 2015</a:t>
              </a:r>
              <a:endParaRPr lang="en-GB" sz="1400" b="1" dirty="0">
                <a:solidFill>
                  <a:srgbClr val="0070C0"/>
                </a:solidFill>
                <a:latin typeface="Calibri" pitchFamily="34" charset="0"/>
              </a:endParaRPr>
            </a:p>
          </p:txBody>
        </p:sp>
        <p:pic>
          <p:nvPicPr>
            <p:cNvPr id="46087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TextBox 1"/>
          <p:cNvSpPr txBox="1"/>
          <p:nvPr/>
        </p:nvSpPr>
        <p:spPr>
          <a:xfrm>
            <a:off x="680797" y="1789002"/>
            <a:ext cx="369229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+mj-lt"/>
              </a:rPr>
              <a:t>Take the 7 goals established in the WFGWA and list at least 2 aspects you can work from your professional activity as a Facilities Manager.</a:t>
            </a:r>
            <a:endParaRPr lang="en-GB" dirty="0">
              <a:latin typeface="+mj-lt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6860" y="1734978"/>
            <a:ext cx="4950718" cy="4950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255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12"/>
          <p:cNvSpPr txBox="1">
            <a:spLocks noChangeArrowheads="1"/>
          </p:cNvSpPr>
          <p:nvPr/>
        </p:nvSpPr>
        <p:spPr bwMode="auto">
          <a:xfrm>
            <a:off x="680797" y="761327"/>
            <a:ext cx="77041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s-ES" altLang="en-US" sz="2400" b="1" dirty="0" err="1" smtClean="0"/>
              <a:t>The</a:t>
            </a:r>
            <a:r>
              <a:rPr lang="es-ES" altLang="en-US" sz="2400" b="1" dirty="0" smtClean="0"/>
              <a:t> </a:t>
            </a:r>
            <a:r>
              <a:rPr lang="es-ES" altLang="en-US" sz="2400" b="1" dirty="0" err="1" smtClean="0"/>
              <a:t>National</a:t>
            </a:r>
            <a:r>
              <a:rPr lang="es-ES" altLang="en-US" sz="2400" b="1" dirty="0" smtClean="0"/>
              <a:t> </a:t>
            </a:r>
            <a:r>
              <a:rPr lang="es-ES" altLang="en-US" sz="2400" b="1" dirty="0" err="1" smtClean="0"/>
              <a:t>Indicators</a:t>
            </a:r>
            <a:endParaRPr lang="es-ES" altLang="en-US" sz="2400" b="1" dirty="0" smtClean="0"/>
          </a:p>
        </p:txBody>
      </p:sp>
      <p:grpSp>
        <p:nvGrpSpPr>
          <p:cNvPr id="46083" name="Group 3"/>
          <p:cNvGrpSpPr>
            <a:grpSpLocks/>
          </p:cNvGrpSpPr>
          <p:nvPr/>
        </p:nvGrpSpPr>
        <p:grpSpPr bwMode="auto">
          <a:xfrm>
            <a:off x="1588" y="66675"/>
            <a:ext cx="9034462" cy="684213"/>
            <a:chOff x="1149" y="66530"/>
            <a:chExt cx="9035406" cy="683568"/>
          </a:xfrm>
        </p:grpSpPr>
        <p:pic>
          <p:nvPicPr>
            <p:cNvPr id="46084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Rectangle 5"/>
            <p:cNvSpPr/>
            <p:nvPr/>
          </p:nvSpPr>
          <p:spPr>
            <a:xfrm>
              <a:off x="683845" y="82390"/>
              <a:ext cx="8352710" cy="45995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</a:endParaRPr>
            </a:p>
          </p:txBody>
        </p:sp>
        <p:sp>
          <p:nvSpPr>
            <p:cNvPr id="15" name="Rectangle 6"/>
            <p:cNvSpPr/>
            <p:nvPr/>
          </p:nvSpPr>
          <p:spPr>
            <a:xfrm>
              <a:off x="685432" y="137901"/>
              <a:ext cx="8351123" cy="269621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400" b="1" dirty="0" smtClean="0">
                  <a:solidFill>
                    <a:srgbClr val="0070C0"/>
                  </a:solidFill>
                  <a:latin typeface="Calibri" pitchFamily="34" charset="0"/>
                </a:rPr>
                <a:t>WELLBEING FUTURE GENERATIONS (WALES) ACT 2015</a:t>
              </a:r>
              <a:endParaRPr lang="en-GB" sz="1400" b="1" dirty="0">
                <a:solidFill>
                  <a:srgbClr val="0070C0"/>
                </a:solidFill>
                <a:latin typeface="Calibri" pitchFamily="34" charset="0"/>
              </a:endParaRPr>
            </a:p>
          </p:txBody>
        </p:sp>
        <p:pic>
          <p:nvPicPr>
            <p:cNvPr id="46087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26" name="Picture 2" descr="Scorecard&#10;â¢ Our indicators, not the Welsh Governmentâs&#10;â¢ Measuring progress against the goals&#10;â¢ Population not performance...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19" b="14228"/>
          <a:stretch/>
        </p:blipFill>
        <p:spPr bwMode="auto">
          <a:xfrm>
            <a:off x="467544" y="1844824"/>
            <a:ext cx="6904649" cy="3157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827683" y="5329729"/>
            <a:ext cx="19442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+mj-lt"/>
              </a:rPr>
              <a:t>46 indicators</a:t>
            </a:r>
            <a:endParaRPr lang="en-GB" sz="2000" dirty="0">
              <a:latin typeface="+mj-lt"/>
            </a:endParaRPr>
          </a:p>
        </p:txBody>
      </p:sp>
      <p:sp>
        <p:nvSpPr>
          <p:cNvPr id="3" name="Rectangle 2">
            <a:hlinkClick r:id="rId5"/>
          </p:cNvPr>
          <p:cNvSpPr/>
          <p:nvPr/>
        </p:nvSpPr>
        <p:spPr>
          <a:xfrm>
            <a:off x="827683" y="5729839"/>
            <a:ext cx="80648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rgbClr val="0070C0"/>
                </a:solidFill>
              </a:rPr>
              <a:t>https://gov.wales/topics/people-and-communities/people/future-generations-act/national-indicators/?lang=en</a:t>
            </a:r>
          </a:p>
        </p:txBody>
      </p:sp>
    </p:spTree>
    <p:extLst>
      <p:ext uri="{BB962C8B-B14F-4D97-AF65-F5344CB8AC3E}">
        <p14:creationId xmlns:p14="http://schemas.microsoft.com/office/powerpoint/2010/main" val="2928884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rretera">
  <a:themeElements>
    <a:clrScheme name="carreter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arreter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carreter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rreter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rreter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rreter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rreter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rreter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rreter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rreter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rreter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rreter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rreter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rreter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1592</TotalTime>
  <Words>455</Words>
  <Application>Microsoft Office PowerPoint</Application>
  <PresentationFormat>On-screen Show (4:3)</PresentationFormat>
  <Paragraphs>78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Times New Roman</vt:lpstr>
      <vt:lpstr>carretera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>USO PERSONAL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SOSTENIBILIDAD  CONCEPTOS ASOCIADOS</dc:title>
  <dc:subject/>
  <dc:creator>Juan Antonio Ferriz Papí</dc:creator>
  <cp:keywords/>
  <dc:description/>
  <cp:lastModifiedBy>Juan</cp:lastModifiedBy>
  <cp:revision>31</cp:revision>
  <dcterms:created xsi:type="dcterms:W3CDTF">2009-01-20T09:54:04Z</dcterms:created>
  <dcterms:modified xsi:type="dcterms:W3CDTF">2019-02-20T21:20:39Z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TC011408103082</vt:lpwstr>
  </property>
</Properties>
</file>