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71" r:id="rId1"/>
    <p:sldMasterId id="2147483673" r:id="rId2"/>
    <p:sldMasterId id="2147483674" r:id="rId3"/>
    <p:sldMasterId id="2147483676" r:id="rId4"/>
  </p:sldMasterIdLst>
  <p:notesMasterIdLst>
    <p:notesMasterId r:id="rId29"/>
  </p:notesMasterIdLst>
  <p:sldIdLst>
    <p:sldId id="755" r:id="rId5"/>
    <p:sldId id="734" r:id="rId6"/>
    <p:sldId id="735" r:id="rId7"/>
    <p:sldId id="756" r:id="rId8"/>
    <p:sldId id="740" r:id="rId9"/>
    <p:sldId id="492" r:id="rId10"/>
    <p:sldId id="741" r:id="rId11"/>
    <p:sldId id="742" r:id="rId12"/>
    <p:sldId id="498" r:id="rId13"/>
    <p:sldId id="743" r:id="rId14"/>
    <p:sldId id="737" r:id="rId15"/>
    <p:sldId id="745" r:id="rId16"/>
    <p:sldId id="738" r:id="rId17"/>
    <p:sldId id="744" r:id="rId18"/>
    <p:sldId id="739" r:id="rId19"/>
    <p:sldId id="746" r:id="rId20"/>
    <p:sldId id="754" r:id="rId21"/>
    <p:sldId id="747" r:id="rId22"/>
    <p:sldId id="748" r:id="rId23"/>
    <p:sldId id="749" r:id="rId24"/>
    <p:sldId id="750" r:id="rId25"/>
    <p:sldId id="757" r:id="rId26"/>
    <p:sldId id="752" r:id="rId27"/>
    <p:sldId id="753" r:id="rId28"/>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960">
          <p15:clr>
            <a:srgbClr val="A4A3A4"/>
          </p15:clr>
        </p15:guide>
        <p15:guide id="2" pos="100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E5D7A"/>
    <a:srgbClr val="D9E2F3"/>
    <a:srgbClr val="CCCCFF"/>
    <a:srgbClr val="EAEAEA"/>
    <a:srgbClr val="000099"/>
    <a:srgbClr val="660066"/>
    <a:srgbClr val="800000"/>
    <a:srgbClr val="00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13736" autoAdjust="0"/>
    <p:restoredTop sz="69261" autoAdjust="0"/>
  </p:normalViewPr>
  <p:slideViewPr>
    <p:cSldViewPr>
      <p:cViewPr varScale="1">
        <p:scale>
          <a:sx n="80" d="100"/>
          <a:sy n="80" d="100"/>
        </p:scale>
        <p:origin x="2424" y="40"/>
      </p:cViewPr>
      <p:guideLst>
        <p:guide orient="horz" pos="960"/>
        <p:guide pos="100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79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3379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atin typeface="Times New Roman" pitchFamily="18" charset="0"/>
              </a:defRPr>
            </a:lvl1pPr>
          </a:lstStyle>
          <a:p>
            <a:pPr>
              <a:defRPr/>
            </a:pPr>
            <a:endParaRPr lang="en-US"/>
          </a:p>
        </p:txBody>
      </p:sp>
      <p:sp>
        <p:nvSpPr>
          <p:cNvPr id="50180"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3379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379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atin typeface="Times New Roman" pitchFamily="18" charset="0"/>
              </a:defRPr>
            </a:lvl1pPr>
          </a:lstStyle>
          <a:p>
            <a:pPr>
              <a:defRPr/>
            </a:pPr>
            <a:endParaRPr lang="en-US"/>
          </a:p>
        </p:txBody>
      </p:sp>
      <p:sp>
        <p:nvSpPr>
          <p:cNvPr id="3379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atin typeface="Times New Roman" pitchFamily="18" charset="0"/>
              </a:defRPr>
            </a:lvl1pPr>
          </a:lstStyle>
          <a:p>
            <a:pPr>
              <a:defRPr/>
            </a:pPr>
            <a:fld id="{27ED44EB-F22F-45FE-B514-B88672195CF9}" type="slidenum">
              <a:rPr lang="en-US"/>
              <a:pPr>
                <a:defRPr/>
              </a:pPr>
              <a:t>‹#›</a:t>
            </a:fld>
            <a:endParaRPr 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Slide Image Placeholder 1"/>
          <p:cNvSpPr>
            <a:spLocks noGrp="1" noRot="1" noChangeAspect="1"/>
          </p:cNvSpPr>
          <p:nvPr>
            <p:ph type="sldImg"/>
          </p:nvPr>
        </p:nvSpPr>
        <p:spPr>
          <a:ln/>
        </p:spPr>
      </p:sp>
      <p:sp>
        <p:nvSpPr>
          <p:cNvPr id="54274" name="Notes Placeholder 2"/>
          <p:cNvSpPr>
            <a:spLocks noGrp="1"/>
          </p:cNvSpPr>
          <p:nvPr>
            <p:ph type="body" idx="1"/>
          </p:nvPr>
        </p:nvSpPr>
        <p:spPr>
          <a:noFill/>
          <a:ln/>
        </p:spPr>
        <p:txBody>
          <a:bodyPr/>
          <a:lstStyle/>
          <a:p>
            <a:pPr eaLnBrk="1" hangingPunct="1"/>
            <a:endParaRPr lang="en-US">
              <a:latin typeface="Arial" charset="0"/>
            </a:endParaRPr>
          </a:p>
        </p:txBody>
      </p:sp>
      <p:sp>
        <p:nvSpPr>
          <p:cNvPr id="54275" name="Slide Number Placeholder 3"/>
          <p:cNvSpPr txBox="1">
            <a:spLocks noGrp="1"/>
          </p:cNvSpPr>
          <p:nvPr/>
        </p:nvSpPr>
        <p:spPr bwMode="auto">
          <a:xfrm>
            <a:off x="3886200" y="8686800"/>
            <a:ext cx="2971800" cy="457200"/>
          </a:xfrm>
          <a:prstGeom prst="rect">
            <a:avLst/>
          </a:prstGeom>
          <a:noFill/>
          <a:ln w="9525">
            <a:noFill/>
            <a:miter lim="800000"/>
            <a:headEnd/>
            <a:tailEnd/>
          </a:ln>
        </p:spPr>
        <p:txBody>
          <a:bodyPr anchor="b"/>
          <a:lstStyle/>
          <a:p>
            <a:pPr algn="r" eaLnBrk="0" hangingPunct="0"/>
            <a:fld id="{0CE8A093-5F24-4DC2-BD22-32D4E7E80D35}" type="slidenum">
              <a:rPr lang="en-US" sz="1200">
                <a:latin typeface="Times New Roman" pitchFamily="18" charset="0"/>
              </a:rPr>
              <a:pPr algn="r" eaLnBrk="0" hangingPunct="0"/>
              <a:t>1</a:t>
            </a:fld>
            <a:endParaRPr lang="en-US" sz="1200">
              <a:latin typeface="Times New Roman"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a:ln/>
        </p:spPr>
      </p:sp>
      <p:sp>
        <p:nvSpPr>
          <p:cNvPr id="56322"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56323" name="Slide Number Placeholder 3"/>
          <p:cNvSpPr>
            <a:spLocks noGrp="1"/>
          </p:cNvSpPr>
          <p:nvPr>
            <p:ph type="sldNum" sz="quarter" idx="5"/>
          </p:nvPr>
        </p:nvSpPr>
        <p:spPr>
          <a:noFill/>
        </p:spPr>
        <p:txBody>
          <a:bodyPr/>
          <a:lstStyle/>
          <a:p>
            <a:fld id="{4AB20AF6-292A-4D0E-95AC-37249506D12D}" type="slidenum">
              <a:rPr lang="en-US" smtClean="0"/>
              <a:pPr/>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58371" name="Slide Number Placeholder 3"/>
          <p:cNvSpPr>
            <a:spLocks noGrp="1"/>
          </p:cNvSpPr>
          <p:nvPr>
            <p:ph type="sldNum" sz="quarter" idx="5"/>
          </p:nvPr>
        </p:nvSpPr>
        <p:spPr>
          <a:noFill/>
        </p:spPr>
        <p:txBody>
          <a:bodyPr/>
          <a:lstStyle/>
          <a:p>
            <a:fld id="{8B4EF3C0-E676-49B4-9791-714A1C3F7926}" type="slidenum">
              <a:rPr lang="en-US" smtClean="0"/>
              <a:pPr/>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58371"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B4EF3C0-E676-49B4-9791-714A1C3F7926}"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0243973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a:ln/>
        </p:spPr>
      </p:sp>
      <p:sp>
        <p:nvSpPr>
          <p:cNvPr id="60418" name="Notes Placeholder 2"/>
          <p:cNvSpPr>
            <a:spLocks noGrp="1"/>
          </p:cNvSpPr>
          <p:nvPr>
            <p:ph type="body" idx="1"/>
          </p:nvPr>
        </p:nvSpPr>
        <p:spPr>
          <a:noFill/>
          <a:ln/>
        </p:spPr>
        <p:txBody>
          <a:bodyPr/>
          <a:lstStyle/>
          <a:p>
            <a:pPr eaLnBrk="1" hangingPunct="1"/>
            <a:endParaRPr lang="en-US">
              <a:latin typeface="Arial" charset="0"/>
            </a:endParaRPr>
          </a:p>
        </p:txBody>
      </p:sp>
      <p:sp>
        <p:nvSpPr>
          <p:cNvPr id="60419" name="Slide Number Placeholder 3"/>
          <p:cNvSpPr>
            <a:spLocks noGrp="1"/>
          </p:cNvSpPr>
          <p:nvPr>
            <p:ph type="sldNum" sz="quarter" idx="5"/>
          </p:nvPr>
        </p:nvSpPr>
        <p:spPr>
          <a:noFill/>
        </p:spPr>
        <p:txBody>
          <a:bodyPr/>
          <a:lstStyle/>
          <a:p>
            <a:fld id="{9D29EC97-C1D5-45E0-B51E-413340FB863E}" type="slidenum">
              <a:rPr lang="en-US" smtClean="0"/>
              <a:pPr/>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62467" name="Slide Number Placeholder 3"/>
          <p:cNvSpPr>
            <a:spLocks noGrp="1"/>
          </p:cNvSpPr>
          <p:nvPr>
            <p:ph type="sldNum" sz="quarter" idx="5"/>
          </p:nvPr>
        </p:nvSpPr>
        <p:spPr>
          <a:noFill/>
        </p:spPr>
        <p:txBody>
          <a:bodyPr/>
          <a:lstStyle/>
          <a:p>
            <a:fld id="{C506E5AA-058E-4AD9-ADF8-F186563BD3B4}" type="slidenum">
              <a:rPr lang="en-US" smtClean="0"/>
              <a:pPr/>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a:ln/>
        </p:spPr>
      </p:sp>
      <p:sp>
        <p:nvSpPr>
          <p:cNvPr id="64514"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64515" name="Slide Number Placeholder 3"/>
          <p:cNvSpPr>
            <a:spLocks noGrp="1"/>
          </p:cNvSpPr>
          <p:nvPr>
            <p:ph type="sldNum" sz="quarter" idx="5"/>
          </p:nvPr>
        </p:nvSpPr>
        <p:spPr>
          <a:noFill/>
        </p:spPr>
        <p:txBody>
          <a:bodyPr/>
          <a:lstStyle/>
          <a:p>
            <a:fld id="{A59AD1AA-2E5A-45D3-9E0F-4537C2D6732B}" type="slidenum">
              <a:rPr lang="en-US" smtClean="0"/>
              <a:pPr/>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p:spPr>
        <p:txBody>
          <a:bodyPr/>
          <a:lstStyle/>
          <a:p>
            <a:fld id="{8571973B-747A-46E1-BEC5-D7D96E403EE6}" type="slidenum">
              <a:rPr lang="en-US" smtClean="0"/>
              <a:pPr/>
              <a:t>8</a:t>
            </a:fld>
            <a:endParaRPr 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p:spPr>
        <p:txBody>
          <a:bodyPr/>
          <a:lstStyle/>
          <a:p>
            <a:pPr eaLnBrk="1" hangingPunct="1"/>
            <a:endParaRPr lang="en-US" dirty="0">
              <a:latin typeface="Arial"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68611" name="Slide Number Placeholder 3"/>
          <p:cNvSpPr>
            <a:spLocks noGrp="1"/>
          </p:cNvSpPr>
          <p:nvPr>
            <p:ph type="sldNum" sz="quarter" idx="5"/>
          </p:nvPr>
        </p:nvSpPr>
        <p:spPr>
          <a:noFill/>
        </p:spPr>
        <p:txBody>
          <a:bodyPr/>
          <a:lstStyle/>
          <a:p>
            <a:fld id="{77F29DAB-D0ED-4F10-B4B8-453F382BCB7D}" type="slidenum">
              <a:rPr lang="en-US" smtClean="0"/>
              <a:pPr/>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70659" name="Slide Number Placeholder 3"/>
          <p:cNvSpPr>
            <a:spLocks noGrp="1"/>
          </p:cNvSpPr>
          <p:nvPr>
            <p:ph type="sldNum" sz="quarter" idx="5"/>
          </p:nvPr>
        </p:nvSpPr>
        <p:spPr>
          <a:noFill/>
        </p:spPr>
        <p:txBody>
          <a:bodyPr/>
          <a:lstStyle/>
          <a:p>
            <a:fld id="{BC19CB8C-67AD-4AF9-A720-7F5F5315F600}" type="slidenum">
              <a:rPr lang="en-US" smtClean="0"/>
              <a:pPr/>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GB" dirty="0"/>
          </a:p>
        </p:txBody>
      </p:sp>
      <p:sp>
        <p:nvSpPr>
          <p:cNvPr id="72707" name="Slide Number Placeholder 3"/>
          <p:cNvSpPr>
            <a:spLocks noGrp="1"/>
          </p:cNvSpPr>
          <p:nvPr>
            <p:ph type="sldNum" sz="quarter" idx="5"/>
          </p:nvPr>
        </p:nvSpPr>
        <p:spPr>
          <a:noFill/>
        </p:spPr>
        <p:txBody>
          <a:bodyPr/>
          <a:lstStyle/>
          <a:p>
            <a:fld id="{75AB8001-75FA-40BC-8280-B7053A72E3EF}" type="slidenum">
              <a:rPr lang="en-US" smtClean="0"/>
              <a:pPr/>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74755" name="Slide Number Placeholder 3"/>
          <p:cNvSpPr>
            <a:spLocks noGrp="1"/>
          </p:cNvSpPr>
          <p:nvPr>
            <p:ph type="sldNum" sz="quarter" idx="5"/>
          </p:nvPr>
        </p:nvSpPr>
        <p:spPr>
          <a:noFill/>
        </p:spPr>
        <p:txBody>
          <a:bodyPr/>
          <a:lstStyle/>
          <a:p>
            <a:fld id="{FDBB1274-FBAF-4B49-993E-278C3754C2F4}" type="slidenum">
              <a:rPr lang="en-US" smtClean="0"/>
              <a:pPr/>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76803" name="Slide Number Placeholder 3"/>
          <p:cNvSpPr>
            <a:spLocks noGrp="1"/>
          </p:cNvSpPr>
          <p:nvPr>
            <p:ph type="sldNum" sz="quarter" idx="5"/>
          </p:nvPr>
        </p:nvSpPr>
        <p:spPr>
          <a:noFill/>
        </p:spPr>
        <p:txBody>
          <a:bodyPr/>
          <a:lstStyle/>
          <a:p>
            <a:fld id="{07C09948-BBBE-4A2B-AB7A-5DCEC382EF07}" type="slidenum">
              <a:rPr lang="en-US" smtClean="0"/>
              <a:pPr/>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78851" name="Slide Number Placeholder 3"/>
          <p:cNvSpPr>
            <a:spLocks noGrp="1"/>
          </p:cNvSpPr>
          <p:nvPr>
            <p:ph type="sldNum" sz="quarter" idx="5"/>
          </p:nvPr>
        </p:nvSpPr>
        <p:spPr>
          <a:noFill/>
        </p:spPr>
        <p:txBody>
          <a:bodyPr/>
          <a:lstStyle/>
          <a:p>
            <a:fld id="{90836D82-EAE6-4726-89D5-5C2F9B47290B}" type="slidenum">
              <a:rPr lang="en-US" smtClean="0"/>
              <a:pPr/>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a:ln/>
        </p:spPr>
      </p:sp>
      <p:sp>
        <p:nvSpPr>
          <p:cNvPr id="80898"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80899" name="Slide Number Placeholder 3"/>
          <p:cNvSpPr>
            <a:spLocks noGrp="1"/>
          </p:cNvSpPr>
          <p:nvPr>
            <p:ph type="sldNum" sz="quarter" idx="5"/>
          </p:nvPr>
        </p:nvSpPr>
        <p:spPr>
          <a:noFill/>
        </p:spPr>
        <p:txBody>
          <a:bodyPr/>
          <a:lstStyle/>
          <a:p>
            <a:fld id="{82BAD7B2-71E2-4B14-BDF3-84FD4073702D}" type="slidenum">
              <a:rPr lang="en-US" smtClean="0"/>
              <a:pPr/>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Slide Image Placeholder 1"/>
          <p:cNvSpPr>
            <a:spLocks noGrp="1" noRot="1" noChangeAspect="1"/>
          </p:cNvSpPr>
          <p:nvPr>
            <p:ph type="sldImg"/>
          </p:nvPr>
        </p:nvSpPr>
        <p:spPr>
          <a:ln/>
        </p:spPr>
      </p:sp>
      <p:sp>
        <p:nvSpPr>
          <p:cNvPr id="82946" name="Notes Placeholder 2"/>
          <p:cNvSpPr>
            <a:spLocks noGrp="1"/>
          </p:cNvSpPr>
          <p:nvPr>
            <p:ph type="body" idx="1"/>
          </p:nvPr>
        </p:nvSpPr>
        <p:spPr>
          <a:noFill/>
          <a:ln/>
        </p:spPr>
        <p:txBody>
          <a:bodyPr/>
          <a:lstStyle/>
          <a:p>
            <a:pPr eaLnBrk="1" hangingPunct="1"/>
            <a:endParaRPr lang="en-US">
              <a:latin typeface="Arial" charset="0"/>
            </a:endParaRPr>
          </a:p>
        </p:txBody>
      </p:sp>
      <p:sp>
        <p:nvSpPr>
          <p:cNvPr id="82947" name="Slide Number Placeholder 3"/>
          <p:cNvSpPr>
            <a:spLocks noGrp="1"/>
          </p:cNvSpPr>
          <p:nvPr>
            <p:ph type="sldNum" sz="quarter" idx="5"/>
          </p:nvPr>
        </p:nvSpPr>
        <p:spPr>
          <a:noFill/>
        </p:spPr>
        <p:txBody>
          <a:bodyPr/>
          <a:lstStyle/>
          <a:p>
            <a:fld id="{116CB16C-F573-4D8E-94C0-252F6AD1286C}" type="slidenum">
              <a:rPr lang="en-US" smtClean="0"/>
              <a:pPr/>
              <a:t>16</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3" name="Slide Image Placeholder 1"/>
          <p:cNvSpPr>
            <a:spLocks noGrp="1" noRot="1" noChangeAspect="1"/>
          </p:cNvSpPr>
          <p:nvPr>
            <p:ph type="sldImg"/>
          </p:nvPr>
        </p:nvSpPr>
        <p:spPr>
          <a:ln/>
        </p:spPr>
      </p:sp>
      <p:sp>
        <p:nvSpPr>
          <p:cNvPr id="84994"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84995" name="Slide Number Placeholder 3"/>
          <p:cNvSpPr>
            <a:spLocks noGrp="1"/>
          </p:cNvSpPr>
          <p:nvPr>
            <p:ph type="sldNum" sz="quarter" idx="5"/>
          </p:nvPr>
        </p:nvSpPr>
        <p:spPr>
          <a:noFill/>
        </p:spPr>
        <p:txBody>
          <a:bodyPr/>
          <a:lstStyle/>
          <a:p>
            <a:fld id="{BF8BE006-225C-4434-B12C-90CD8C641B6E}" type="slidenum">
              <a:rPr lang="en-US" smtClean="0"/>
              <a:pPr/>
              <a:t>17</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1" name="Slide Image Placeholder 1"/>
          <p:cNvSpPr>
            <a:spLocks noGrp="1" noRot="1" noChangeAspect="1"/>
          </p:cNvSpPr>
          <p:nvPr>
            <p:ph type="sldImg"/>
          </p:nvPr>
        </p:nvSpPr>
        <p:spPr>
          <a:ln/>
        </p:spPr>
      </p:sp>
      <p:sp>
        <p:nvSpPr>
          <p:cNvPr id="87042"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87043" name="Slide Number Placeholder 3"/>
          <p:cNvSpPr>
            <a:spLocks noGrp="1"/>
          </p:cNvSpPr>
          <p:nvPr>
            <p:ph type="sldNum" sz="quarter" idx="5"/>
          </p:nvPr>
        </p:nvSpPr>
        <p:spPr>
          <a:noFill/>
        </p:spPr>
        <p:txBody>
          <a:bodyPr/>
          <a:lstStyle/>
          <a:p>
            <a:fld id="{ECAC4F9C-27DE-4F7E-AC34-A9DFC8767DC6}" type="slidenum">
              <a:rPr lang="en-US" smtClean="0"/>
              <a:pPr/>
              <a:t>18</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89091" name="Slide Number Placeholder 3"/>
          <p:cNvSpPr>
            <a:spLocks noGrp="1"/>
          </p:cNvSpPr>
          <p:nvPr>
            <p:ph type="sldNum" sz="quarter" idx="5"/>
          </p:nvPr>
        </p:nvSpPr>
        <p:spPr>
          <a:noFill/>
        </p:spPr>
        <p:txBody>
          <a:bodyPr/>
          <a:lstStyle/>
          <a:p>
            <a:fld id="{BEE25F8A-4553-4528-AC89-9CA811C9C74C}" type="slidenum">
              <a:rPr lang="en-US" smtClean="0"/>
              <a:pPr/>
              <a:t>19</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7" name="Slide Image Placeholder 1"/>
          <p:cNvSpPr>
            <a:spLocks noGrp="1" noRot="1" noChangeAspect="1"/>
          </p:cNvSpPr>
          <p:nvPr>
            <p:ph type="sldImg"/>
          </p:nvPr>
        </p:nvSpPr>
        <p:spPr>
          <a:ln/>
        </p:spPr>
      </p:sp>
      <p:sp>
        <p:nvSpPr>
          <p:cNvPr id="91138" name="Notes Placeholder 2"/>
          <p:cNvSpPr>
            <a:spLocks noGrp="1"/>
          </p:cNvSpPr>
          <p:nvPr>
            <p:ph type="body" idx="1"/>
          </p:nvPr>
        </p:nvSpPr>
        <p:spPr>
          <a:noFill/>
          <a:ln/>
        </p:spPr>
        <p:txBody>
          <a:bodyPr/>
          <a:lstStyle/>
          <a:p>
            <a:pPr eaLnBrk="1" hangingPunct="1"/>
            <a:r>
              <a:rPr lang="en-US" dirty="0">
                <a:latin typeface="Arial" charset="0"/>
              </a:rPr>
              <a:t>Blurb from figure in book - </a:t>
            </a:r>
            <a:r>
              <a:rPr lang="en-GB" dirty="0"/>
              <a:t>The cost-effective solution occurs at A0, where MACA intersects MACB. Total costs of abatement, assuming no fixed costs, are the shaded area under the two MAC curves up to the cost-effective abatement allocation. If a uniform standard is used, the abatement allocation across the two firms would force each to abate equally to A1. Total costs under the uniform standard approach is higher by the triangular area, XYZ.</a:t>
            </a:r>
            <a:endParaRPr lang="en-US" dirty="0">
              <a:latin typeface="Arial" charset="0"/>
            </a:endParaRPr>
          </a:p>
        </p:txBody>
      </p:sp>
      <p:sp>
        <p:nvSpPr>
          <p:cNvPr id="91139" name="Slide Number Placeholder 3"/>
          <p:cNvSpPr>
            <a:spLocks noGrp="1"/>
          </p:cNvSpPr>
          <p:nvPr>
            <p:ph type="sldNum" sz="quarter" idx="5"/>
          </p:nvPr>
        </p:nvSpPr>
        <p:spPr>
          <a:noFill/>
        </p:spPr>
        <p:txBody>
          <a:bodyPr/>
          <a:lstStyle/>
          <a:p>
            <a:fld id="{8FA99E20-72CB-4B6D-81A1-9CDCF1198506}" type="slidenum">
              <a:rPr lang="en-US" smtClean="0"/>
              <a:pPr/>
              <a:t>20</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a:ln/>
        </p:spPr>
      </p:sp>
      <p:sp>
        <p:nvSpPr>
          <p:cNvPr id="93186"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3187" name="Slide Number Placeholder 3"/>
          <p:cNvSpPr>
            <a:spLocks noGrp="1"/>
          </p:cNvSpPr>
          <p:nvPr>
            <p:ph type="sldNum" sz="quarter" idx="5"/>
          </p:nvPr>
        </p:nvSpPr>
        <p:spPr>
          <a:noFill/>
        </p:spPr>
        <p:txBody>
          <a:bodyPr/>
          <a:lstStyle/>
          <a:p>
            <a:fld id="{61CC4A46-C6F7-4349-8476-FC1C72B7E60A}" type="slidenum">
              <a:rPr lang="en-US" smtClean="0"/>
              <a:pPr/>
              <a:t>21</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5" name="Slide Image Placeholder 1"/>
          <p:cNvSpPr>
            <a:spLocks noGrp="1" noRot="1" noChangeAspect="1"/>
          </p:cNvSpPr>
          <p:nvPr>
            <p:ph type="sldImg"/>
          </p:nvPr>
        </p:nvSpPr>
        <p:spPr>
          <a:ln/>
        </p:spPr>
      </p:sp>
      <p:sp>
        <p:nvSpPr>
          <p:cNvPr id="93186"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3187" name="Slide Number Placeholder 3"/>
          <p:cNvSpPr>
            <a:spLocks noGrp="1"/>
          </p:cNvSpPr>
          <p:nvPr>
            <p:ph type="sldNum" sz="quarter" idx="5"/>
          </p:nvPr>
        </p:nvSpPr>
        <p:spPr>
          <a:noFill/>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61CC4A46-C6F7-4349-8476-FC1C72B7E60A}" type="slidenum">
              <a:rPr kumimoji="0" lang="en-US" sz="1200" b="0" i="0" u="none" strike="noStrike" kern="1200" cap="none" spc="0" normalizeH="0" baseline="0" noProof="0" smtClean="0">
                <a:ln>
                  <a:noFill/>
                </a:ln>
                <a:solidFill>
                  <a:srgbClr val="000000"/>
                </a:solidFill>
                <a:effectLst/>
                <a:uLnTx/>
                <a:uFillTx/>
                <a:latin typeface="Times New Roman" pitchFamily="18"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22</a:t>
            </a:fld>
            <a:endParaRPr kumimoji="0" lang="en-US" sz="1200" b="0" i="0" u="none" strike="noStrike" kern="1200" cap="none" spc="0" normalizeH="0" baseline="0" noProof="0">
              <a:ln>
                <a:noFill/>
              </a:ln>
              <a:solidFill>
                <a:srgbClr val="000000"/>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27111099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5235" name="Slide Number Placeholder 3"/>
          <p:cNvSpPr>
            <a:spLocks noGrp="1"/>
          </p:cNvSpPr>
          <p:nvPr>
            <p:ph type="sldNum" sz="quarter" idx="5"/>
          </p:nvPr>
        </p:nvSpPr>
        <p:spPr>
          <a:noFill/>
        </p:spPr>
        <p:txBody>
          <a:bodyPr/>
          <a:lstStyle/>
          <a:p>
            <a:fld id="{C0AD2927-667C-46CA-9B45-EA547EFD1048}" type="slidenum">
              <a:rPr lang="en-US" smtClean="0"/>
              <a:pPr/>
              <a:t>23</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p:cNvSpPr>
          <p:nvPr>
            <p:ph type="sldImg"/>
          </p:nvPr>
        </p:nvSpPr>
        <p:spPr>
          <a:ln/>
        </p:spPr>
      </p:sp>
      <p:sp>
        <p:nvSpPr>
          <p:cNvPr id="97282" name="Notes Placeholder 2"/>
          <p:cNvSpPr>
            <a:spLocks noGrp="1"/>
          </p:cNvSpPr>
          <p:nvPr>
            <p:ph type="body" idx="1"/>
          </p:nvPr>
        </p:nvSpPr>
        <p:spPr>
          <a:noFill/>
          <a:ln/>
        </p:spPr>
        <p:txBody>
          <a:bodyPr/>
          <a:lstStyle/>
          <a:p>
            <a:pPr eaLnBrk="1" hangingPunct="1"/>
            <a:r>
              <a:rPr lang="en-GB" dirty="0"/>
              <a:t>Diagram title - Cost-Effectiveness of SO2 Allowance Trading</a:t>
            </a:r>
          </a:p>
          <a:p>
            <a:pPr eaLnBrk="1" hangingPunct="1"/>
            <a:r>
              <a:rPr lang="en-GB" dirty="0"/>
              <a:t>Blurb from diagram in book When the allowance price equals P, the polluter would abate A0 units of SO2. This is so because at all abatement levels less than A0, the firm’s MAC is lower than P, so it has an incentive to abate. At all abatement levels above A0, the firm’s MAC is higher than P, so the polluter would be better off buying allowances rather than abating further.</a:t>
            </a:r>
            <a:endParaRPr lang="en-US" dirty="0">
              <a:latin typeface="Arial" charset="0"/>
            </a:endParaRPr>
          </a:p>
        </p:txBody>
      </p:sp>
      <p:sp>
        <p:nvSpPr>
          <p:cNvPr id="97283" name="Slide Number Placeholder 3"/>
          <p:cNvSpPr>
            <a:spLocks noGrp="1"/>
          </p:cNvSpPr>
          <p:nvPr>
            <p:ph type="sldNum" sz="quarter" idx="5"/>
          </p:nvPr>
        </p:nvSpPr>
        <p:spPr>
          <a:noFill/>
        </p:spPr>
        <p:txBody>
          <a:bodyPr/>
          <a:lstStyle/>
          <a:p>
            <a:fld id="{FCAE9D6E-47AF-424C-AB47-25406719ABDC}" type="slidenum">
              <a:rPr lang="en-US" smtClean="0"/>
              <a:pPr/>
              <a:t>24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811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43500" y="20574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7225" y="457200"/>
            <a:ext cx="1946275" cy="5715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68400" y="457200"/>
            <a:ext cx="5686425" cy="5715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6"/>
          <p:cNvSpPr>
            <a:spLocks noGrp="1" noChangeArrowheads="1"/>
          </p:cNvSpPr>
          <p:nvPr>
            <p:ph type="sldNum" sz="quarter" idx="10"/>
          </p:nvPr>
        </p:nvSpPr>
        <p:spPr>
          <a:ln/>
        </p:spPr>
        <p:txBody>
          <a:bodyPr/>
          <a:lstStyle>
            <a:lvl1pPr>
              <a:defRPr/>
            </a:lvl1pPr>
          </a:lstStyle>
          <a:p>
            <a:pPr>
              <a:defRPr/>
            </a:pPr>
            <a:fld id="{2DDA75EE-0C0C-4FA4-A2B2-82F878CD62BC}" type="slidenum">
              <a:rPr lang="en-US"/>
              <a:pPr>
                <a:defRPr/>
              </a:pPr>
              <a:t>‹#›</a:t>
            </a:fld>
            <a:endParaRPr lang="en-US"/>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143AACCB-7C86-4714-9407-3F805AF313AB}" type="slidenum">
              <a:rPr lang="en-US"/>
              <a:pPr>
                <a:defRPr/>
              </a:pPr>
              <a:t>‹#›</a:t>
            </a:fld>
            <a:endParaRPr lang="en-US"/>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6"/>
          <p:cNvSpPr>
            <a:spLocks noGrp="1" noChangeArrowheads="1"/>
          </p:cNvSpPr>
          <p:nvPr>
            <p:ph type="sldNum" sz="quarter" idx="10"/>
          </p:nvPr>
        </p:nvSpPr>
        <p:spPr>
          <a:ln/>
        </p:spPr>
        <p:txBody>
          <a:bodyPr/>
          <a:lstStyle>
            <a:lvl1pPr>
              <a:defRPr/>
            </a:lvl1pPr>
          </a:lstStyle>
          <a:p>
            <a:pPr>
              <a:defRPr/>
            </a:pPr>
            <a:fld id="{F8D6D039-00A7-4EE7-8568-4290DFDD7B97}" type="slidenum">
              <a:rPr lang="en-US"/>
              <a:pPr>
                <a:defRPr/>
              </a:pPr>
              <a:t>‹#›</a:t>
            </a:fld>
            <a:endParaRPr lang="en-US"/>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6"/>
          <p:cNvSpPr>
            <a:spLocks noGrp="1" noChangeArrowheads="1"/>
          </p:cNvSpPr>
          <p:nvPr>
            <p:ph type="sldNum" sz="quarter" idx="10"/>
          </p:nvPr>
        </p:nvSpPr>
        <p:spPr>
          <a:ln/>
        </p:spPr>
        <p:txBody>
          <a:bodyPr/>
          <a:lstStyle>
            <a:lvl1pPr>
              <a:defRPr/>
            </a:lvl1pPr>
          </a:lstStyle>
          <a:p>
            <a:pPr>
              <a:defRPr/>
            </a:pPr>
            <a:fld id="{398A1BE3-B93E-48E7-ABEC-6EF1BF88D846}" type="slidenum">
              <a:rPr lang="en-US"/>
              <a:pPr>
                <a:defRPr/>
              </a:pPr>
              <a:t>‹#›</a:t>
            </a:fld>
            <a:endParaRPr lang="en-US"/>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p:cNvSpPr>
            <a:spLocks noGrp="1" noChangeArrowheads="1"/>
          </p:cNvSpPr>
          <p:nvPr>
            <p:ph type="sldNum" sz="quarter" idx="10"/>
          </p:nvPr>
        </p:nvSpPr>
        <p:spPr>
          <a:ln/>
        </p:spPr>
        <p:txBody>
          <a:bodyPr/>
          <a:lstStyle>
            <a:lvl1pPr>
              <a:defRPr/>
            </a:lvl1pPr>
          </a:lstStyle>
          <a:p>
            <a:pPr>
              <a:defRPr/>
            </a:pPr>
            <a:fld id="{C74E0238-87A2-4787-A716-31898130E280}" type="slidenum">
              <a:rPr lang="en-US"/>
              <a:pPr>
                <a:defRPr/>
              </a:pPr>
              <a:t>‹#›</a:t>
            </a:fld>
            <a:endParaRPr lang="en-US"/>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6"/>
          <p:cNvSpPr>
            <a:spLocks noGrp="1" noChangeArrowheads="1"/>
          </p:cNvSpPr>
          <p:nvPr>
            <p:ph type="sldNum" sz="quarter" idx="10"/>
          </p:nvPr>
        </p:nvSpPr>
        <p:spPr>
          <a:ln/>
        </p:spPr>
        <p:txBody>
          <a:bodyPr/>
          <a:lstStyle>
            <a:lvl1pPr>
              <a:defRPr/>
            </a:lvl1pPr>
          </a:lstStyle>
          <a:p>
            <a:pPr>
              <a:defRPr/>
            </a:pPr>
            <a:fld id="{C176DAAB-CDA4-4E13-83CC-19E7FB47E25E}" type="slidenum">
              <a:rPr lang="en-US"/>
              <a:pPr>
                <a:defRPr/>
              </a:pPr>
              <a:t>‹#›</a:t>
            </a:fld>
            <a:endParaRPr lang="en-US"/>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pPr>
              <a:defRPr/>
            </a:pPr>
            <a:fld id="{FBCB3624-C265-4AE1-839B-59F6CD49F4A2}" type="slidenum">
              <a:rPr lang="en-US"/>
              <a:pPr>
                <a:defRPr/>
              </a:pPr>
              <a:t>‹#›</a:t>
            </a:fld>
            <a:endParaRPr lang="en-US"/>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586CCC4C-9E9D-4C6A-9522-F2C7EB5E89BA}" type="slidenum">
              <a:rPr lang="en-US"/>
              <a:pPr>
                <a:defRPr/>
              </a:pPr>
              <a:t>‹#›</a:t>
            </a:fld>
            <a:endParaRPr lang="en-US"/>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pPr>
              <a:defRPr/>
            </a:pPr>
            <a:fld id="{802B0BA2-33BC-49E0-93FD-9EBC0BBA4D34}" type="slidenum">
              <a:rPr lang="en-US"/>
              <a:pPr>
                <a:defRPr/>
              </a:pPr>
              <a:t>‹#›</a:t>
            </a:fld>
            <a:endParaRPr lang="en-US"/>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9C9DF1BB-0EED-46A0-82C7-7EF7B38F0685}" type="slidenum">
              <a:rPr lang="en-US"/>
              <a:pPr>
                <a:defRPr/>
              </a:pPr>
              <a:t>‹#›</a:t>
            </a:fld>
            <a:endParaRPr lang="en-US"/>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6"/>
          <p:cNvSpPr>
            <a:spLocks noGrp="1" noChangeArrowheads="1"/>
          </p:cNvSpPr>
          <p:nvPr>
            <p:ph type="sldNum" sz="quarter" idx="10"/>
          </p:nvPr>
        </p:nvSpPr>
        <p:spPr>
          <a:ln/>
        </p:spPr>
        <p:txBody>
          <a:bodyPr/>
          <a:lstStyle>
            <a:lvl1pPr>
              <a:defRPr/>
            </a:lvl1pPr>
          </a:lstStyle>
          <a:p>
            <a:pPr>
              <a:defRPr/>
            </a:pPr>
            <a:fld id="{F8597084-4D14-439C-B1E2-E2E2A720652F}" type="slidenum">
              <a:rPr lang="en-US"/>
              <a:pPr>
                <a:defRPr/>
              </a:pPr>
              <a:t>‹#›</a:t>
            </a:fld>
            <a:endParaRPr lang="en-US"/>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9906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9530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19900" y="457200"/>
            <a:ext cx="1943100" cy="5638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990600" y="457200"/>
            <a:ext cx="56769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13" Type="http://schemas.openxmlformats.org/officeDocument/2006/relationships/image" Target="../media/image2.png"/><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8" name="Line 7"/>
          <p:cNvSpPr>
            <a:spLocks noChangeShapeType="1"/>
          </p:cNvSpPr>
          <p:nvPr userDrawn="1"/>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82951" name="Rectangle 2"/>
          <p:cNvSpPr>
            <a:spLocks noChangeArrowheads="1"/>
          </p:cNvSpPr>
          <p:nvPr userDrawn="1"/>
        </p:nvSpPr>
        <p:spPr bwMode="auto">
          <a:xfrm>
            <a:off x="3930650" y="1330325"/>
            <a:ext cx="6051550" cy="2146300"/>
          </a:xfrm>
          <a:prstGeom prst="rect">
            <a:avLst/>
          </a:prstGeom>
          <a:noFill/>
          <a:ln w="9525">
            <a:noFill/>
            <a:miter lim="800000"/>
            <a:headEnd/>
            <a:tailEnd/>
          </a:ln>
        </p:spPr>
        <p:txBody>
          <a:bodyPr anchor="ctr"/>
          <a:lstStyle/>
          <a:p>
            <a:pPr eaLnBrk="0" hangingPunct="0">
              <a:lnSpc>
                <a:spcPct val="90000"/>
              </a:lnSpc>
              <a:defRPr/>
            </a:pPr>
            <a:r>
              <a:rPr lang="en-US" sz="4400">
                <a:solidFill>
                  <a:schemeClr val="tx2"/>
                </a:solidFill>
                <a:latin typeface="Times New Roman" pitchFamily="18" charset="0"/>
              </a:rPr>
              <a:t>Environmental </a:t>
            </a:r>
            <a:br>
              <a:rPr lang="en-US" sz="4400">
                <a:solidFill>
                  <a:schemeClr val="tx2"/>
                </a:solidFill>
                <a:latin typeface="Times New Roman" pitchFamily="18" charset="0"/>
              </a:rPr>
            </a:br>
            <a:r>
              <a:rPr lang="en-US" sz="4400">
                <a:solidFill>
                  <a:schemeClr val="tx2"/>
                </a:solidFill>
                <a:latin typeface="Times New Roman" pitchFamily="18" charset="0"/>
              </a:rPr>
              <a:t>Economics </a:t>
            </a:r>
            <a:br>
              <a:rPr lang="en-US" sz="4400">
                <a:solidFill>
                  <a:schemeClr val="tx2"/>
                </a:solidFill>
                <a:latin typeface="Times New Roman" pitchFamily="18" charset="0"/>
              </a:rPr>
            </a:br>
            <a:r>
              <a:rPr lang="en-US" sz="4400">
                <a:solidFill>
                  <a:schemeClr val="tx2"/>
                </a:solidFill>
                <a:latin typeface="Times New Roman" pitchFamily="18" charset="0"/>
              </a:rPr>
              <a:t>&amp; Management:</a:t>
            </a:r>
            <a:r>
              <a:rPr lang="en-US" sz="3600">
                <a:solidFill>
                  <a:schemeClr val="tx2"/>
                </a:solidFill>
                <a:latin typeface="Times New Roman" pitchFamily="18" charset="0"/>
              </a:rPr>
              <a:t> </a:t>
            </a:r>
            <a:br>
              <a:rPr lang="en-US" sz="3600">
                <a:solidFill>
                  <a:schemeClr val="tx2"/>
                </a:solidFill>
                <a:latin typeface="Times New Roman" pitchFamily="18" charset="0"/>
              </a:rPr>
            </a:br>
            <a:endParaRPr lang="en-US" sz="3600">
              <a:solidFill>
                <a:schemeClr val="tx2"/>
              </a:solidFill>
              <a:latin typeface="Times New Roman" pitchFamily="18" charset="0"/>
            </a:endParaRPr>
          </a:p>
        </p:txBody>
      </p:sp>
      <p:sp>
        <p:nvSpPr>
          <p:cNvPr id="82952" name="Rectangle 3"/>
          <p:cNvSpPr>
            <a:spLocks noChangeArrowheads="1"/>
          </p:cNvSpPr>
          <p:nvPr userDrawn="1"/>
        </p:nvSpPr>
        <p:spPr bwMode="auto">
          <a:xfrm>
            <a:off x="3937000" y="4419600"/>
            <a:ext cx="5410200" cy="1447800"/>
          </a:xfrm>
          <a:prstGeom prst="rect">
            <a:avLst/>
          </a:prstGeom>
          <a:noFill/>
          <a:ln w="9525">
            <a:noFill/>
            <a:miter lim="800000"/>
            <a:headEnd/>
            <a:tailEnd/>
          </a:ln>
        </p:spPr>
        <p:txBody>
          <a:bodyPr/>
          <a:lstStyle/>
          <a:p>
            <a:pPr eaLnBrk="0" hangingPunct="0">
              <a:spcBef>
                <a:spcPct val="20000"/>
              </a:spcBef>
              <a:buClr>
                <a:schemeClr val="bg2"/>
              </a:buClr>
              <a:buSzPct val="85000"/>
              <a:buFont typeface="Wingdings" pitchFamily="2" charset="2"/>
              <a:buNone/>
              <a:defRPr/>
            </a:pPr>
            <a:r>
              <a:rPr lang="en-US">
                <a:solidFill>
                  <a:schemeClr val="tx2"/>
                </a:solidFill>
              </a:rPr>
              <a:t>by Scott J. Callan and Janet M. Thomas</a:t>
            </a:r>
          </a:p>
          <a:p>
            <a:pPr eaLnBrk="0" hangingPunct="0">
              <a:spcBef>
                <a:spcPct val="20000"/>
              </a:spcBef>
              <a:buClr>
                <a:schemeClr val="bg2"/>
              </a:buClr>
              <a:buSzPct val="85000"/>
              <a:buFont typeface="Wingdings" pitchFamily="2" charset="2"/>
              <a:buNone/>
              <a:defRPr/>
            </a:pPr>
            <a:endParaRPr lang="en-US">
              <a:solidFill>
                <a:schemeClr val="tx2"/>
              </a:solidFill>
            </a:endParaRPr>
          </a:p>
          <a:p>
            <a:pPr eaLnBrk="0" hangingPunct="0">
              <a:lnSpc>
                <a:spcPct val="80000"/>
              </a:lnSpc>
              <a:buClr>
                <a:schemeClr val="bg2"/>
              </a:buClr>
              <a:buSzPct val="85000"/>
              <a:buFont typeface="Wingdings" pitchFamily="2" charset="2"/>
              <a:buNone/>
              <a:defRPr/>
            </a:pPr>
            <a:r>
              <a:rPr lang="en-US">
                <a:solidFill>
                  <a:schemeClr val="tx2"/>
                </a:solidFill>
              </a:rPr>
              <a:t>Slides created by Janet M. Thomas</a:t>
            </a:r>
          </a:p>
        </p:txBody>
      </p:sp>
      <p:sp>
        <p:nvSpPr>
          <p:cNvPr id="2" name="Rectangle 2"/>
          <p:cNvSpPr>
            <a:spLocks noChangeArrowheads="1"/>
          </p:cNvSpPr>
          <p:nvPr userDrawn="1"/>
        </p:nvSpPr>
        <p:spPr bwMode="auto">
          <a:xfrm>
            <a:off x="3933825" y="3124200"/>
            <a:ext cx="6051550" cy="609600"/>
          </a:xfrm>
          <a:prstGeom prst="rect">
            <a:avLst/>
          </a:prstGeom>
          <a:noFill/>
          <a:ln w="9525">
            <a:noFill/>
            <a:miter lim="800000"/>
            <a:headEnd/>
            <a:tailEnd/>
          </a:ln>
        </p:spPr>
        <p:txBody>
          <a:bodyPr anchor="ctr"/>
          <a:lstStyle/>
          <a:p>
            <a:pPr eaLnBrk="0" hangingPunct="0">
              <a:defRPr/>
            </a:pPr>
            <a:r>
              <a:rPr lang="en-US" sz="2400">
                <a:solidFill>
                  <a:schemeClr val="tx2"/>
                </a:solidFill>
                <a:latin typeface="Times New Roman" pitchFamily="18" charset="0"/>
              </a:rPr>
              <a:t>Theory, Policy, and Applications 5e</a:t>
            </a:r>
          </a:p>
        </p:txBody>
      </p:sp>
      <p:pic>
        <p:nvPicPr>
          <p:cNvPr id="1032" name="Picture 15" descr="Callan_1439080631_3in"/>
          <p:cNvPicPr>
            <a:picLocks noChangeAspect="1" noChangeArrowheads="1"/>
          </p:cNvPicPr>
          <p:nvPr userDrawn="1"/>
        </p:nvPicPr>
        <p:blipFill>
          <a:blip r:embed="rId13"/>
          <a:srcRect/>
          <a:stretch>
            <a:fillRect/>
          </a:stretch>
        </p:blipFill>
        <p:spPr bwMode="auto">
          <a:xfrm>
            <a:off x="533400" y="1371600"/>
            <a:ext cx="3168650" cy="38862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687" r:id="rId1"/>
    <p:sldLayoutId id="2147483686" r:id="rId2"/>
    <p:sldLayoutId id="2147483685" r:id="rId3"/>
    <p:sldLayoutId id="2147483684" r:id="rId4"/>
    <p:sldLayoutId id="2147483683" r:id="rId5"/>
    <p:sldLayoutId id="2147483682" r:id="rId6"/>
    <p:sldLayoutId id="2147483681" r:id="rId7"/>
    <p:sldLayoutId id="2147483680" r:id="rId8"/>
    <p:sldLayoutId id="2147483679" r:id="rId9"/>
    <p:sldLayoutId id="2147483678" r:id="rId10"/>
    <p:sldLayoutId id="2147483677"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bwMode="auto">
          <a:xfrm>
            <a:off x="11684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3315" name="Rectangle 3"/>
          <p:cNvSpPr>
            <a:spLocks noGrp="1" noChangeArrowheads="1"/>
          </p:cNvSpPr>
          <p:nvPr>
            <p:ph type="body" idx="1"/>
          </p:nvPr>
        </p:nvSpPr>
        <p:spPr bwMode="auto">
          <a:xfrm>
            <a:off x="1181100" y="20574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70" name="Line 6"/>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71" name="Line 7"/>
          <p:cNvSpPr>
            <a:spLocks noChangeShapeType="1"/>
          </p:cNvSpPr>
          <p:nvPr/>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Tree>
  </p:cSld>
  <p:clrMap bg1="lt1" tx1="dk1" bg2="lt2" tx2="dk2" accent1="accent1" accent2="accent2" accent3="accent3" accent4="accent4" accent5="accent5" accent6="accent6" hlink="hlink" folHlink="folHlink"/>
  <p:sldLayoutIdLst>
    <p:sldLayoutId id="2147483698" r:id="rId1"/>
    <p:sldLayoutId id="2147483697" r:id="rId2"/>
    <p:sldLayoutId id="2147483696" r:id="rId3"/>
    <p:sldLayoutId id="2147483695" r:id="rId4"/>
    <p:sldLayoutId id="2147483694" r:id="rId5"/>
    <p:sldLayoutId id="2147483693" r:id="rId6"/>
    <p:sldLayoutId id="2147483692" r:id="rId7"/>
    <p:sldLayoutId id="2147483691" r:id="rId8"/>
    <p:sldLayoutId id="2147483690" r:id="rId9"/>
    <p:sldLayoutId id="2147483689" r:id="rId10"/>
    <p:sldLayoutId id="2147483688"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fontAlgn="base">
        <a:spcBef>
          <a:spcPct val="0"/>
        </a:spcBef>
        <a:spcAft>
          <a:spcPct val="0"/>
        </a:spcAft>
        <a:defRPr sz="3900">
          <a:solidFill>
            <a:schemeClr val="tx2"/>
          </a:solidFill>
          <a:latin typeface="Arial" charset="0"/>
        </a:defRPr>
      </a:lvl6pPr>
      <a:lvl7pPr marL="914400" algn="l" rtl="0" fontAlgn="base">
        <a:spcBef>
          <a:spcPct val="0"/>
        </a:spcBef>
        <a:spcAft>
          <a:spcPct val="0"/>
        </a:spcAft>
        <a:defRPr sz="3900">
          <a:solidFill>
            <a:schemeClr val="tx2"/>
          </a:solidFill>
          <a:latin typeface="Arial" charset="0"/>
        </a:defRPr>
      </a:lvl7pPr>
      <a:lvl8pPr marL="1371600" algn="l" rtl="0" fontAlgn="base">
        <a:spcBef>
          <a:spcPct val="0"/>
        </a:spcBef>
        <a:spcAft>
          <a:spcPct val="0"/>
        </a:spcAft>
        <a:defRPr sz="3900">
          <a:solidFill>
            <a:schemeClr val="tx2"/>
          </a:solidFill>
          <a:latin typeface="Arial" charset="0"/>
        </a:defRPr>
      </a:lvl8pPr>
      <a:lvl9pPr marL="1828800" algn="l" rtl="0" fontAlgn="base">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fontAlgn="base">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25603"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1446"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400"/>
            </a:lvl1pPr>
          </a:lstStyle>
          <a:p>
            <a:pPr>
              <a:defRPr/>
            </a:pPr>
            <a:fld id="{BC099822-751E-4B09-A1AA-4E21733AFCF9}" type="slidenum">
              <a:rPr lang="en-US"/>
              <a:pPr>
                <a:defRPr/>
              </a:pPr>
              <a:t>‹#›</a:t>
            </a:fld>
            <a:endParaRPr lang="en-US"/>
          </a:p>
        </p:txBody>
      </p:sp>
      <p:sp>
        <p:nvSpPr>
          <p:cNvPr id="676870" name="Line 6"/>
          <p:cNvSpPr>
            <a:spLocks noChangeShapeType="1"/>
          </p:cNvSpPr>
          <p:nvPr userDrawn="1"/>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676871" name="Line 7"/>
          <p:cNvSpPr>
            <a:spLocks noChangeShapeType="1"/>
          </p:cNvSpPr>
          <p:nvPr userDrawn="1"/>
        </p:nvSpPr>
        <p:spPr bwMode="auto">
          <a:xfrm>
            <a:off x="228600" y="304800"/>
            <a:ext cx="8610600" cy="0"/>
          </a:xfrm>
          <a:prstGeom prst="line">
            <a:avLst/>
          </a:prstGeom>
          <a:noFill/>
          <a:ln w="76200">
            <a:solidFill>
              <a:schemeClr val="tx2"/>
            </a:solidFill>
            <a:round/>
            <a:headEnd/>
            <a:tailEnd/>
          </a:ln>
          <a:effectLst/>
        </p:spPr>
        <p:txBody>
          <a:bodyPr/>
          <a:lstStyle/>
          <a:p>
            <a:pPr eaLnBrk="0" hangingPunct="0">
              <a:defRPr/>
            </a:pPr>
            <a:endParaRPr lang="en-US" dirty="0"/>
          </a:p>
        </p:txBody>
      </p:sp>
    </p:spTree>
  </p:cSld>
  <p:clrMap bg1="lt1" tx1="dk1" bg2="lt2" tx2="dk2" accent1="accent1" accent2="accent2" accent3="accent3" accent4="accent4" accent5="accent5" accent6="accent6" hlink="hlink" folHlink="folHlink"/>
  <p:sldLayoutIdLst>
    <p:sldLayoutId id="2147483709" r:id="rId1"/>
    <p:sldLayoutId id="2147483708" r:id="rId2"/>
    <p:sldLayoutId id="2147483707" r:id="rId3"/>
    <p:sldLayoutId id="2147483706" r:id="rId4"/>
    <p:sldLayoutId id="2147483705" r:id="rId5"/>
    <p:sldLayoutId id="2147483704" r:id="rId6"/>
    <p:sldLayoutId id="2147483703" r:id="rId7"/>
    <p:sldLayoutId id="2147483702" r:id="rId8"/>
    <p:sldLayoutId id="2147483701" r:id="rId9"/>
    <p:sldLayoutId id="2147483700" r:id="rId10"/>
    <p:sldLayoutId id="214748369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gradFill rotWithShape="0">
          <a:gsLst>
            <a:gs pos="0">
              <a:srgbClr val="4B5499"/>
            </a:gs>
            <a:gs pos="50000">
              <a:srgbClr val="EEEEEE"/>
            </a:gs>
            <a:gs pos="100000">
              <a:srgbClr val="4B5499"/>
            </a:gs>
          </a:gsLst>
          <a:lin ang="18900000" scaled="1"/>
        </a:gradFill>
        <a:effectLst/>
      </p:bgPr>
    </p:bg>
    <p:spTree>
      <p:nvGrpSpPr>
        <p:cNvPr id="1" name=""/>
        <p:cNvGrpSpPr/>
        <p:nvPr/>
      </p:nvGrpSpPr>
      <p:grpSpPr>
        <a:xfrm>
          <a:off x="0" y="0"/>
          <a:ext cx="0" cy="0"/>
          <a:chOff x="0" y="0"/>
          <a:chExt cx="0" cy="0"/>
        </a:xfrm>
      </p:grpSpPr>
      <p:sp>
        <p:nvSpPr>
          <p:cNvPr id="8" name="Line 7"/>
          <p:cNvSpPr>
            <a:spLocks noChangeShapeType="1"/>
          </p:cNvSpPr>
          <p:nvPr/>
        </p:nvSpPr>
        <p:spPr bwMode="auto">
          <a:xfrm>
            <a:off x="228600" y="990600"/>
            <a:ext cx="8610600" cy="0"/>
          </a:xfrm>
          <a:prstGeom prst="line">
            <a:avLst/>
          </a:prstGeom>
          <a:noFill/>
          <a:ln w="66675">
            <a:solidFill>
              <a:schemeClr val="tx2"/>
            </a:solidFill>
            <a:round/>
            <a:headEnd/>
            <a:tailEnd/>
          </a:ln>
          <a:effectLst/>
        </p:spPr>
        <p:txBody>
          <a:bodyPr/>
          <a:lstStyle/>
          <a:p>
            <a:pPr eaLnBrk="0" hangingPunct="0">
              <a:defRPr/>
            </a:pPr>
            <a:endParaRPr lang="en-US" dirty="0"/>
          </a:p>
        </p:txBody>
      </p:sp>
      <p:sp>
        <p:nvSpPr>
          <p:cNvPr id="9" name="Line 8"/>
          <p:cNvSpPr>
            <a:spLocks noChangeShapeType="1"/>
          </p:cNvSpPr>
          <p:nvPr/>
        </p:nvSpPr>
        <p:spPr bwMode="auto">
          <a:xfrm>
            <a:off x="266700" y="6172200"/>
            <a:ext cx="8610600" cy="0"/>
          </a:xfrm>
          <a:prstGeom prst="line">
            <a:avLst/>
          </a:prstGeom>
          <a:noFill/>
          <a:ln w="12700">
            <a:solidFill>
              <a:schemeClr val="tx2"/>
            </a:solidFill>
            <a:round/>
            <a:headEnd/>
            <a:tailEnd/>
          </a:ln>
          <a:effectLst/>
        </p:spPr>
        <p:txBody>
          <a:bodyPr/>
          <a:lstStyle/>
          <a:p>
            <a:pPr eaLnBrk="0" hangingPunct="0">
              <a:defRPr/>
            </a:pPr>
            <a:endParaRPr lang="en-US" dirty="0"/>
          </a:p>
        </p:txBody>
      </p:sp>
      <p:sp>
        <p:nvSpPr>
          <p:cNvPr id="10" name="Rectangle 4"/>
          <p:cNvSpPr>
            <a:spLocks noChangeArrowheads="1"/>
          </p:cNvSpPr>
          <p:nvPr/>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sp>
        <p:nvSpPr>
          <p:cNvPr id="37893" name="Rectangle 2"/>
          <p:cNvSpPr>
            <a:spLocks noGrp="1" noChangeArrowheads="1"/>
          </p:cNvSpPr>
          <p:nvPr>
            <p:ph type="title"/>
          </p:nvPr>
        </p:nvSpPr>
        <p:spPr bwMode="auto">
          <a:xfrm>
            <a:off x="1981200" y="457200"/>
            <a:ext cx="6781800" cy="12954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37894" name="Rectangle 3"/>
          <p:cNvSpPr>
            <a:spLocks noGrp="1" noChangeArrowheads="1"/>
          </p:cNvSpPr>
          <p:nvPr>
            <p:ph type="body" idx="1"/>
          </p:nvPr>
        </p:nvSpPr>
        <p:spPr bwMode="auto">
          <a:xfrm>
            <a:off x="9906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76868" name="Rectangle 4"/>
          <p:cNvSpPr>
            <a:spLocks noChangeArrowheads="1"/>
          </p:cNvSpPr>
          <p:nvPr userDrawn="1"/>
        </p:nvSpPr>
        <p:spPr bwMode="auto">
          <a:xfrm>
            <a:off x="304800" y="6248400"/>
            <a:ext cx="7848600" cy="457200"/>
          </a:xfrm>
          <a:prstGeom prst="rect">
            <a:avLst/>
          </a:prstGeom>
          <a:noFill/>
          <a:ln w="9525">
            <a:noFill/>
            <a:miter lim="800000"/>
            <a:headEnd/>
            <a:tailEnd/>
          </a:ln>
        </p:spPr>
        <p:txBody>
          <a:bodyPr/>
          <a:lstStyle/>
          <a:p>
            <a:pPr>
              <a:defRPr/>
            </a:pPr>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p>
        </p:txBody>
      </p:sp>
      <p:pic>
        <p:nvPicPr>
          <p:cNvPr id="37896" name="Picture 13" descr="Callan_1439080631_ppt"/>
          <p:cNvPicPr>
            <a:picLocks noChangeAspect="1" noChangeArrowheads="1"/>
          </p:cNvPicPr>
          <p:nvPr userDrawn="1"/>
        </p:nvPicPr>
        <p:blipFill>
          <a:blip r:embed="rId13"/>
          <a:srcRect/>
          <a:stretch>
            <a:fillRect/>
          </a:stretch>
        </p:blipFill>
        <p:spPr bwMode="auto">
          <a:xfrm>
            <a:off x="1600200" y="3810000"/>
            <a:ext cx="1647825" cy="2057400"/>
          </a:xfrm>
          <a:prstGeom prst="rect">
            <a:avLst/>
          </a:prstGeom>
          <a:noFill/>
          <a:ln w="9525">
            <a:noFill/>
            <a:miter lim="800000"/>
            <a:headEnd/>
            <a:tailEnd/>
          </a:ln>
        </p:spPr>
      </p:pic>
    </p:spTree>
  </p:cSld>
  <p:clrMap bg1="lt1" tx1="dk1" bg2="lt2" tx2="dk2" accent1="accent1" accent2="accent2" accent3="accent3" accent4="accent4" accent5="accent5" accent6="accent6" hlink="hlink" folHlink="folHlink"/>
  <p:sldLayoutIdLst>
    <p:sldLayoutId id="2147483720" r:id="rId1"/>
    <p:sldLayoutId id="2147483719" r:id="rId2"/>
    <p:sldLayoutId id="2147483718" r:id="rId3"/>
    <p:sldLayoutId id="2147483717" r:id="rId4"/>
    <p:sldLayoutId id="2147483716" r:id="rId5"/>
    <p:sldLayoutId id="2147483715" r:id="rId6"/>
    <p:sldLayoutId id="2147483714" r:id="rId7"/>
    <p:sldLayoutId id="2147483713" r:id="rId8"/>
    <p:sldLayoutId id="2147483712" r:id="rId9"/>
    <p:sldLayoutId id="2147483711" r:id="rId10"/>
    <p:sldLayoutId id="2147483710" r:id="rId11"/>
  </p:sldLayoutIdLst>
  <p:transition>
    <p:wipe dir="r"/>
  </p:transition>
  <p:hf hdr="0" ftr="0" dt="0"/>
  <p:txStyles>
    <p:titleStyle>
      <a:lvl1pPr algn="l" rtl="0" eaLnBrk="0" fontAlgn="base" hangingPunct="0">
        <a:spcBef>
          <a:spcPct val="0"/>
        </a:spcBef>
        <a:spcAft>
          <a:spcPct val="0"/>
        </a:spcAft>
        <a:defRPr sz="3900">
          <a:solidFill>
            <a:schemeClr val="tx2"/>
          </a:solidFill>
          <a:latin typeface="+mj-lt"/>
          <a:ea typeface="+mj-ea"/>
          <a:cs typeface="+mj-cs"/>
        </a:defRPr>
      </a:lvl1pPr>
      <a:lvl2pPr algn="l" rtl="0" eaLnBrk="0" fontAlgn="base" hangingPunct="0">
        <a:spcBef>
          <a:spcPct val="0"/>
        </a:spcBef>
        <a:spcAft>
          <a:spcPct val="0"/>
        </a:spcAft>
        <a:defRPr sz="3900">
          <a:solidFill>
            <a:schemeClr val="tx2"/>
          </a:solidFill>
          <a:latin typeface="Arial" charset="0"/>
        </a:defRPr>
      </a:lvl2pPr>
      <a:lvl3pPr algn="l" rtl="0" eaLnBrk="0" fontAlgn="base" hangingPunct="0">
        <a:spcBef>
          <a:spcPct val="0"/>
        </a:spcBef>
        <a:spcAft>
          <a:spcPct val="0"/>
        </a:spcAft>
        <a:defRPr sz="3900">
          <a:solidFill>
            <a:schemeClr val="tx2"/>
          </a:solidFill>
          <a:latin typeface="Arial" charset="0"/>
        </a:defRPr>
      </a:lvl3pPr>
      <a:lvl4pPr algn="l" rtl="0" eaLnBrk="0" fontAlgn="base" hangingPunct="0">
        <a:spcBef>
          <a:spcPct val="0"/>
        </a:spcBef>
        <a:spcAft>
          <a:spcPct val="0"/>
        </a:spcAft>
        <a:defRPr sz="3900">
          <a:solidFill>
            <a:schemeClr val="tx2"/>
          </a:solidFill>
          <a:latin typeface="Arial" charset="0"/>
        </a:defRPr>
      </a:lvl4pPr>
      <a:lvl5pPr algn="l" rtl="0" eaLnBrk="0" fontAlgn="base" hangingPunct="0">
        <a:spcBef>
          <a:spcPct val="0"/>
        </a:spcBef>
        <a:spcAft>
          <a:spcPct val="0"/>
        </a:spcAft>
        <a:defRPr sz="3900">
          <a:solidFill>
            <a:schemeClr val="tx2"/>
          </a:solidFill>
          <a:latin typeface="Arial" charset="0"/>
        </a:defRPr>
      </a:lvl5pPr>
      <a:lvl6pPr marL="457200" algn="l" rtl="0" eaLnBrk="0" fontAlgn="base" hangingPunct="0">
        <a:spcBef>
          <a:spcPct val="0"/>
        </a:spcBef>
        <a:spcAft>
          <a:spcPct val="0"/>
        </a:spcAft>
        <a:defRPr sz="3900">
          <a:solidFill>
            <a:schemeClr val="tx2"/>
          </a:solidFill>
          <a:latin typeface="Arial" charset="0"/>
        </a:defRPr>
      </a:lvl6pPr>
      <a:lvl7pPr marL="914400" algn="l" rtl="0" eaLnBrk="0" fontAlgn="base" hangingPunct="0">
        <a:spcBef>
          <a:spcPct val="0"/>
        </a:spcBef>
        <a:spcAft>
          <a:spcPct val="0"/>
        </a:spcAft>
        <a:defRPr sz="3900">
          <a:solidFill>
            <a:schemeClr val="tx2"/>
          </a:solidFill>
          <a:latin typeface="Arial" charset="0"/>
        </a:defRPr>
      </a:lvl7pPr>
      <a:lvl8pPr marL="1371600" algn="l" rtl="0" eaLnBrk="0" fontAlgn="base" hangingPunct="0">
        <a:spcBef>
          <a:spcPct val="0"/>
        </a:spcBef>
        <a:spcAft>
          <a:spcPct val="0"/>
        </a:spcAft>
        <a:defRPr sz="3900">
          <a:solidFill>
            <a:schemeClr val="tx2"/>
          </a:solidFill>
          <a:latin typeface="Arial" charset="0"/>
        </a:defRPr>
      </a:lvl8pPr>
      <a:lvl9pPr marL="1828800" algn="l" rtl="0" eaLnBrk="0" fontAlgn="base" hangingPunct="0">
        <a:spcBef>
          <a:spcPct val="0"/>
        </a:spcBef>
        <a:spcAft>
          <a:spcPct val="0"/>
        </a:spcAft>
        <a:defRPr sz="3900">
          <a:solidFill>
            <a:schemeClr val="tx2"/>
          </a:solidFill>
          <a:latin typeface="Arial" charset="0"/>
        </a:defRPr>
      </a:lvl9pPr>
    </p:titleStyle>
    <p:bodyStyle>
      <a:lvl1pPr marL="342900" indent="-342900" algn="l" rtl="0" eaLnBrk="0" fontAlgn="base" hangingPunct="0">
        <a:spcBef>
          <a:spcPct val="20000"/>
        </a:spcBef>
        <a:spcAft>
          <a:spcPct val="0"/>
        </a:spcAft>
        <a:buClr>
          <a:schemeClr val="bg2"/>
        </a:buClr>
        <a:buSzPct val="85000"/>
        <a:buFont typeface="Wingdings" pitchFamily="2" charset="2"/>
        <a:buChar char="n"/>
        <a:defRPr sz="2800">
          <a:solidFill>
            <a:schemeClr val="tx2"/>
          </a:solidFill>
          <a:latin typeface="+mn-lt"/>
          <a:ea typeface="+mn-ea"/>
          <a:cs typeface="+mn-cs"/>
        </a:defRPr>
      </a:lvl1pPr>
      <a:lvl2pPr marL="742950" indent="-285750" algn="l" rtl="0" eaLnBrk="0" fontAlgn="base" hangingPunct="0">
        <a:spcBef>
          <a:spcPct val="20000"/>
        </a:spcBef>
        <a:spcAft>
          <a:spcPct val="0"/>
        </a:spcAft>
        <a:buClr>
          <a:schemeClr val="bg2"/>
        </a:buClr>
        <a:buSzPct val="75000"/>
        <a:buFont typeface="Wingdings" pitchFamily="2" charset="2"/>
        <a:buChar char="n"/>
        <a:defRPr sz="2500">
          <a:solidFill>
            <a:schemeClr val="tx2"/>
          </a:solidFill>
          <a:latin typeface="+mn-lt"/>
        </a:defRPr>
      </a:lvl2pPr>
      <a:lvl3pPr marL="1143000" indent="-228600" algn="l" rtl="0" eaLnBrk="0" fontAlgn="base" hangingPunct="0">
        <a:spcBef>
          <a:spcPct val="20000"/>
        </a:spcBef>
        <a:spcAft>
          <a:spcPct val="0"/>
        </a:spcAft>
        <a:buClr>
          <a:schemeClr val="bg2"/>
        </a:buClr>
        <a:buSzPct val="70000"/>
        <a:buFont typeface="Wingdings" pitchFamily="2" charset="2"/>
        <a:buChar char="p"/>
        <a:defRPr sz="2200">
          <a:solidFill>
            <a:schemeClr val="tx2"/>
          </a:solidFill>
          <a:latin typeface="+mn-lt"/>
        </a:defRPr>
      </a:lvl3pPr>
      <a:lvl4pPr marL="1600200" indent="-228600" algn="l" rtl="0" eaLnBrk="0" fontAlgn="base" hangingPunct="0">
        <a:spcBef>
          <a:spcPct val="20000"/>
        </a:spcBef>
        <a:spcAft>
          <a:spcPct val="0"/>
        </a:spcAft>
        <a:buClr>
          <a:schemeClr val="bg2"/>
        </a:buClr>
        <a:buSzPct val="70000"/>
        <a:buFont typeface="Wingdings" pitchFamily="2" charset="2"/>
        <a:buChar char="n"/>
        <a:defRPr sz="2000">
          <a:solidFill>
            <a:schemeClr val="tx2"/>
          </a:solidFill>
          <a:latin typeface="+mn-lt"/>
        </a:defRPr>
      </a:lvl4pPr>
      <a:lvl5pPr marL="20574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5pPr>
      <a:lvl6pPr marL="25146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6pPr>
      <a:lvl7pPr marL="29718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7pPr>
      <a:lvl8pPr marL="34290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8pPr>
      <a:lvl9pPr marL="3886200" indent="-228600" algn="l" rtl="0" eaLnBrk="0" fontAlgn="base" hangingPunct="0">
        <a:spcBef>
          <a:spcPct val="20000"/>
        </a:spcBef>
        <a:spcAft>
          <a:spcPct val="0"/>
        </a:spcAft>
        <a:buClr>
          <a:schemeClr val="bg2"/>
        </a:buClr>
        <a:buSzPct val="70000"/>
        <a:buFont typeface="Wingdings" pitchFamily="2" charset="2"/>
        <a:buChar char="o"/>
        <a:defRPr sz="2000">
          <a:solidFill>
            <a:schemeClr val="tx2"/>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www.epa.gov/air/caa/title4.html" TargetMode="External"/><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hyperlink" Target="http://www.epa.gov/airmarkets/trading/auction.html" TargetMode="External"/><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hyperlink" Target="http://epa.gov/cleanair2004/"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3249" name="Rectangle 2"/>
          <p:cNvSpPr>
            <a:spLocks noGrp="1" noChangeArrowheads="1"/>
          </p:cNvSpPr>
          <p:nvPr>
            <p:ph type="ctrTitle" idx="4294967295"/>
          </p:nvPr>
        </p:nvSpPr>
        <p:spPr>
          <a:xfrm>
            <a:off x="1457325" y="1733550"/>
            <a:ext cx="6781800" cy="1933575"/>
          </a:xfrm>
        </p:spPr>
        <p:txBody>
          <a:bodyPr/>
          <a:lstStyle/>
          <a:p>
            <a:pPr eaLnBrk="1" hangingPunct="1"/>
            <a:r>
              <a:rPr lang="en-US" sz="4400"/>
              <a:t>Improving Air Quality:</a:t>
            </a:r>
            <a:r>
              <a:rPr lang="en-US" sz="4500"/>
              <a:t> </a:t>
            </a:r>
            <a:r>
              <a:rPr lang="en-US" sz="3600"/>
              <a:t>Controlling Stationary Sources</a:t>
            </a:r>
          </a:p>
        </p:txBody>
      </p:sp>
    </p:spTree>
  </p:cSld>
  <p:clrMapOvr>
    <a:masterClrMapping/>
  </p:clrMapOvr>
  <p:transition>
    <p:random/>
  </p:transition>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87106" name="Rectangle 2"/>
          <p:cNvSpPr>
            <a:spLocks noGrp="1" noChangeArrowheads="1"/>
          </p:cNvSpPr>
          <p:nvPr>
            <p:ph type="ctrTitle" idx="4294967295"/>
          </p:nvPr>
        </p:nvSpPr>
        <p:spPr>
          <a:xfrm>
            <a:off x="0" y="2133600"/>
            <a:ext cx="9144000" cy="1828800"/>
          </a:xfrm>
        </p:spPr>
        <p:txBody>
          <a:bodyPr/>
          <a:lstStyle/>
          <a:p>
            <a:pPr algn="ctr" eaLnBrk="1" hangingPunct="1"/>
            <a:r>
              <a:rPr lang="en-US" sz="4500"/>
              <a:t>Understanding </a:t>
            </a:r>
            <a:br>
              <a:rPr lang="en-US" sz="4500"/>
            </a:br>
            <a:r>
              <a:rPr lang="en-US" sz="4500"/>
              <a:t>Acidic Deposition</a:t>
            </a:r>
          </a:p>
        </p:txBody>
      </p:sp>
      <p:sp>
        <p:nvSpPr>
          <p:cNvPr id="687107" name="Rectangle 3"/>
          <p:cNvSpPr>
            <a:spLocks noGrp="1" noChangeArrowheads="1"/>
          </p:cNvSpPr>
          <p:nvPr>
            <p:ph type="subTitle" idx="4294967295"/>
          </p:nvPr>
        </p:nvSpPr>
        <p:spPr>
          <a:xfrm>
            <a:off x="0" y="4114800"/>
            <a:ext cx="9144000" cy="838200"/>
          </a:xfrm>
        </p:spPr>
        <p:txBody>
          <a:bodyPr/>
          <a:lstStyle/>
          <a:p>
            <a:pPr marL="0" indent="0" algn="ctr" eaLnBrk="1" hangingPunct="1">
              <a:buFont typeface="Wingdings" pitchFamily="2" charset="2"/>
              <a:buNone/>
            </a:pPr>
            <a:r>
              <a:rPr lang="en-US" sz="2600" b="1"/>
              <a:t>Linked Mainly to Stationary Sources</a:t>
            </a: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7106"/>
                                        </p:tgtEl>
                                        <p:attrNameLst>
                                          <p:attrName>style.visibility</p:attrName>
                                        </p:attrNameLst>
                                      </p:cBhvr>
                                      <p:to>
                                        <p:strVal val="visible"/>
                                      </p:to>
                                    </p:set>
                                    <p:animEffect transition="in" filter="fade">
                                      <p:cBhvr>
                                        <p:cTn id="7" dur="2000"/>
                                        <p:tgtEl>
                                          <p:spTgt spid="68710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7107">
                                            <p:txEl>
                                              <p:pRg st="0" end="0"/>
                                            </p:txEl>
                                          </p:spTgt>
                                        </p:tgtEl>
                                        <p:attrNameLst>
                                          <p:attrName>style.visibility</p:attrName>
                                        </p:attrNameLst>
                                      </p:cBhvr>
                                      <p:to>
                                        <p:strVal val="visible"/>
                                      </p:to>
                                    </p:set>
                                    <p:animEffect transition="in" filter="wipe(left)">
                                      <p:cBhvr>
                                        <p:cTn id="12" dur="500"/>
                                        <p:tgtEl>
                                          <p:spTgt spid="68710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6" grpId="0"/>
      <p:bldP spid="687107" grpId="0" build="p"/>
    </p:bld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88130" name="Rectangle 2"/>
          <p:cNvSpPr>
            <a:spLocks noGrp="1" noChangeArrowheads="1"/>
          </p:cNvSpPr>
          <p:nvPr>
            <p:ph type="title" idx="4294967295"/>
          </p:nvPr>
        </p:nvSpPr>
        <p:spPr>
          <a:xfrm>
            <a:off x="1495425" y="855663"/>
            <a:ext cx="6858000" cy="935037"/>
          </a:xfrm>
        </p:spPr>
        <p:txBody>
          <a:bodyPr/>
          <a:lstStyle/>
          <a:p>
            <a:pPr eaLnBrk="1" hangingPunct="1"/>
            <a:r>
              <a:rPr lang="en-US"/>
              <a:t>What is Acidic Deposition?</a:t>
            </a:r>
          </a:p>
        </p:txBody>
      </p:sp>
      <p:sp>
        <p:nvSpPr>
          <p:cNvPr id="688131" name="Rectangle 3"/>
          <p:cNvSpPr>
            <a:spLocks noGrp="1" noChangeArrowheads="1"/>
          </p:cNvSpPr>
          <p:nvPr>
            <p:ph idx="4294967295"/>
          </p:nvPr>
        </p:nvSpPr>
        <p:spPr>
          <a:xfrm>
            <a:off x="1143000" y="1828800"/>
            <a:ext cx="7696200" cy="4191000"/>
          </a:xfrm>
        </p:spPr>
        <p:txBody>
          <a:bodyPr/>
          <a:lstStyle/>
          <a:p>
            <a:pPr eaLnBrk="1" hangingPunct="1">
              <a:lnSpc>
                <a:spcPct val="90000"/>
              </a:lnSpc>
            </a:pPr>
            <a:r>
              <a:rPr lang="en-US">
                <a:latin typeface="Times Roman"/>
              </a:rPr>
              <a:t>Occurs when sulfuric and nitric acids mix with other airborne particles and fall to earth as wet or dry deposits</a:t>
            </a:r>
          </a:p>
          <a:p>
            <a:pPr eaLnBrk="1" hangingPunct="1">
              <a:lnSpc>
                <a:spcPct val="90000"/>
              </a:lnSpc>
            </a:pPr>
            <a:r>
              <a:rPr lang="en-US">
                <a:latin typeface="Times Roman"/>
              </a:rPr>
              <a:t>These acids arise from the chemical reaction of SO</a:t>
            </a:r>
            <a:r>
              <a:rPr lang="en-US" baseline="-25000">
                <a:latin typeface="Times Roman"/>
              </a:rPr>
              <a:t>2</a:t>
            </a:r>
            <a:r>
              <a:rPr lang="en-US">
                <a:latin typeface="Times Roman"/>
              </a:rPr>
              <a:t> and NO</a:t>
            </a:r>
            <a:r>
              <a:rPr lang="en-US" baseline="-25000">
                <a:latin typeface="Times Roman"/>
              </a:rPr>
              <a:t>x</a:t>
            </a:r>
            <a:r>
              <a:rPr lang="en-US">
                <a:latin typeface="Times Roman"/>
              </a:rPr>
              <a:t> emissions with water vapors and oxidants in atmosphere</a:t>
            </a:r>
          </a:p>
          <a:p>
            <a:pPr eaLnBrk="1" hangingPunct="1">
              <a:lnSpc>
                <a:spcPct val="90000"/>
              </a:lnSpc>
            </a:pPr>
            <a:r>
              <a:rPr lang="en-US">
                <a:latin typeface="Times Roman"/>
              </a:rPr>
              <a:t>SO</a:t>
            </a:r>
            <a:r>
              <a:rPr lang="en-US" baseline="-25000">
                <a:latin typeface="Times Roman"/>
              </a:rPr>
              <a:t>2</a:t>
            </a:r>
            <a:r>
              <a:rPr lang="en-US">
                <a:latin typeface="Times Roman"/>
              </a:rPr>
              <a:t> is the more significant contributor</a:t>
            </a:r>
          </a:p>
          <a:p>
            <a:pPr lvl="1" eaLnBrk="1" hangingPunct="1">
              <a:lnSpc>
                <a:spcPct val="90000"/>
              </a:lnSpc>
            </a:pPr>
            <a:r>
              <a:rPr lang="en-US" sz="2400">
                <a:latin typeface="Times Roman"/>
              </a:rPr>
              <a:t>Major sources are fossil-fueled electricity plants, refineries, and other users of sulfur-containing fuel</a:t>
            </a:r>
          </a:p>
        </p:txBody>
      </p:sp>
      <p:sp>
        <p:nvSpPr>
          <p:cNvPr id="5734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F58E954-AF3C-405F-9852-91DB1EE7754D}" type="slidenum">
              <a:rPr lang="en-US" sz="1200">
                <a:solidFill>
                  <a:schemeClr val="tx2"/>
                </a:solidFill>
              </a:rPr>
              <a:pPr algn="r"/>
              <a:t>3</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8130"/>
                                        </p:tgtEl>
                                        <p:attrNameLst>
                                          <p:attrName>style.visibility</p:attrName>
                                        </p:attrNameLst>
                                      </p:cBhvr>
                                      <p:to>
                                        <p:strVal val="visible"/>
                                      </p:to>
                                    </p:set>
                                    <p:animEffect transition="in" filter="fade">
                                      <p:cBhvr>
                                        <p:cTn id="7" dur="2000"/>
                                        <p:tgtEl>
                                          <p:spTgt spid="68813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88131">
                                            <p:txEl>
                                              <p:pRg st="0" end="0"/>
                                            </p:txEl>
                                          </p:spTgt>
                                        </p:tgtEl>
                                        <p:attrNameLst>
                                          <p:attrName>style.visibility</p:attrName>
                                        </p:attrNameLst>
                                      </p:cBhvr>
                                      <p:to>
                                        <p:strVal val="visible"/>
                                      </p:to>
                                    </p:set>
                                    <p:animEffect transition="in" filter="wipe(left)">
                                      <p:cBhvr>
                                        <p:cTn id="12" dur="500"/>
                                        <p:tgtEl>
                                          <p:spTgt spid="68813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88131">
                                            <p:txEl>
                                              <p:pRg st="1" end="1"/>
                                            </p:txEl>
                                          </p:spTgt>
                                        </p:tgtEl>
                                        <p:attrNameLst>
                                          <p:attrName>style.visibility</p:attrName>
                                        </p:attrNameLst>
                                      </p:cBhvr>
                                      <p:to>
                                        <p:strVal val="visible"/>
                                      </p:to>
                                    </p:set>
                                    <p:animEffect transition="in" filter="wipe(left)">
                                      <p:cBhvr>
                                        <p:cTn id="17" dur="500"/>
                                        <p:tgtEl>
                                          <p:spTgt spid="68813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688131">
                                            <p:txEl>
                                              <p:pRg st="2" end="2"/>
                                            </p:txEl>
                                          </p:spTgt>
                                        </p:tgtEl>
                                        <p:attrNameLst>
                                          <p:attrName>style.visibility</p:attrName>
                                        </p:attrNameLst>
                                      </p:cBhvr>
                                      <p:to>
                                        <p:strVal val="visible"/>
                                      </p:to>
                                    </p:set>
                                    <p:animEffect transition="in" filter="wipe(left)">
                                      <p:cBhvr>
                                        <p:cTn id="22" dur="500"/>
                                        <p:tgtEl>
                                          <p:spTgt spid="688131">
                                            <p:txEl>
                                              <p:pRg st="2" end="2"/>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688131">
                                            <p:txEl>
                                              <p:pRg st="3" end="3"/>
                                            </p:txEl>
                                          </p:spTgt>
                                        </p:tgtEl>
                                        <p:attrNameLst>
                                          <p:attrName>style.visibility</p:attrName>
                                        </p:attrNameLst>
                                      </p:cBhvr>
                                      <p:to>
                                        <p:strVal val="visible"/>
                                      </p:to>
                                    </p:set>
                                    <p:animEffect transition="in" filter="wipe(left)">
                                      <p:cBhvr>
                                        <p:cTn id="25" dur="500"/>
                                        <p:tgtEl>
                                          <p:spTgt spid="6881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130" grpId="0"/>
      <p:bldP spid="688131" grpId="0" build="p"/>
    </p:bld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88130" name="Rectangle 2"/>
          <p:cNvSpPr>
            <a:spLocks noGrp="1" noChangeArrowheads="1"/>
          </p:cNvSpPr>
          <p:nvPr>
            <p:ph type="title" idx="4294967295"/>
          </p:nvPr>
        </p:nvSpPr>
        <p:spPr>
          <a:xfrm>
            <a:off x="609600" y="193035"/>
            <a:ext cx="6858000" cy="935037"/>
          </a:xfrm>
        </p:spPr>
        <p:txBody>
          <a:bodyPr/>
          <a:lstStyle/>
          <a:p>
            <a:pPr eaLnBrk="1" hangingPunct="1"/>
            <a:r>
              <a:rPr lang="en-US" dirty="0"/>
              <a:t>Acid Rain Formation</a:t>
            </a:r>
          </a:p>
        </p:txBody>
      </p:sp>
      <p:sp>
        <p:nvSpPr>
          <p:cNvPr id="5734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F58E954-AF3C-405F-9852-91DB1EE7754D}"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pic>
        <p:nvPicPr>
          <p:cNvPr id="5" name="Content Placeholder 4">
            <a:extLst>
              <a:ext uri="{FF2B5EF4-FFF2-40B4-BE49-F238E27FC236}">
                <a16:creationId xmlns:a16="http://schemas.microsoft.com/office/drawing/2014/main" id="{083C4110-67C1-4D6D-A9C0-5E7556233434}"/>
              </a:ext>
            </a:extLst>
          </p:cNvPr>
          <p:cNvPicPr>
            <a:picLocks noGrp="1"/>
          </p:cNvPicPr>
          <p:nvPr>
            <p:ph idx="4294967295"/>
          </p:nvPr>
        </p:nvPicPr>
        <p:blipFill rotWithShape="1">
          <a:blip r:embed="rId3"/>
          <a:srcRect l="29913" t="44828" r="34855" b="21379"/>
          <a:stretch/>
        </p:blipFill>
        <p:spPr bwMode="auto">
          <a:xfrm>
            <a:off x="0" y="906936"/>
            <a:ext cx="7933583" cy="4648200"/>
          </a:xfrm>
          <a:prstGeom prst="rect">
            <a:avLst/>
          </a:prstGeom>
          <a:ln>
            <a:noFill/>
          </a:ln>
          <a:extLst>
            <a:ext uri="{53640926-AAD7-44D8-BBD7-CCE9431645EC}">
              <a14:shadowObscured xmlns:a14="http://schemas.microsoft.com/office/drawing/2010/main"/>
            </a:ext>
          </a:extLst>
        </p:spPr>
      </p:pic>
      <p:pic>
        <p:nvPicPr>
          <p:cNvPr id="2" name="Picture 1">
            <a:extLst>
              <a:ext uri="{FF2B5EF4-FFF2-40B4-BE49-F238E27FC236}">
                <a16:creationId xmlns:a16="http://schemas.microsoft.com/office/drawing/2014/main" id="{8485D660-A9ED-479E-98B6-FC2A12FEE181}"/>
              </a:ext>
            </a:extLst>
          </p:cNvPr>
          <p:cNvPicPr>
            <a:picLocks noChangeAspect="1"/>
          </p:cNvPicPr>
          <p:nvPr/>
        </p:nvPicPr>
        <p:blipFill>
          <a:blip r:embed="rId4"/>
          <a:stretch>
            <a:fillRect/>
          </a:stretch>
        </p:blipFill>
        <p:spPr>
          <a:xfrm>
            <a:off x="4800600" y="5103646"/>
            <a:ext cx="4066384" cy="1694835"/>
          </a:xfrm>
          <a:prstGeom prst="rect">
            <a:avLst/>
          </a:prstGeom>
        </p:spPr>
      </p:pic>
    </p:spTree>
    <p:extLst>
      <p:ext uri="{BB962C8B-B14F-4D97-AF65-F5344CB8AC3E}">
        <p14:creationId xmlns:p14="http://schemas.microsoft.com/office/powerpoint/2010/main" val="2731384842"/>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88130"/>
                                        </p:tgtEl>
                                        <p:attrNameLst>
                                          <p:attrName>style.visibility</p:attrName>
                                        </p:attrNameLst>
                                      </p:cBhvr>
                                      <p:to>
                                        <p:strVal val="visible"/>
                                      </p:to>
                                    </p:set>
                                    <p:animEffect transition="in" filter="fade">
                                      <p:cBhvr>
                                        <p:cTn id="7" dur="2000"/>
                                        <p:tgtEl>
                                          <p:spTgt spid="6881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8130" grpId="0"/>
    </p:bldLst>
  </p:timing>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59393" name="Rectangle 4"/>
          <p:cNvSpPr>
            <a:spLocks noGrp="1" noChangeArrowheads="1"/>
          </p:cNvSpPr>
          <p:nvPr>
            <p:ph type="ctrTitle" idx="4294967295"/>
          </p:nvPr>
        </p:nvSpPr>
        <p:spPr>
          <a:xfrm>
            <a:off x="-11927" y="533400"/>
            <a:ext cx="9144000" cy="1676400"/>
          </a:xfrm>
        </p:spPr>
        <p:txBody>
          <a:bodyPr/>
          <a:lstStyle/>
          <a:p>
            <a:pPr algn="ctr" eaLnBrk="1" hangingPunct="1"/>
            <a:r>
              <a:rPr lang="en-US" sz="4500" dirty="0"/>
              <a:t>Controlling </a:t>
            </a:r>
            <a:br>
              <a:rPr lang="en-US" sz="4500" dirty="0"/>
            </a:br>
            <a:r>
              <a:rPr lang="en-US" sz="4500" dirty="0"/>
              <a:t>Stationary Sources</a:t>
            </a:r>
          </a:p>
        </p:txBody>
      </p:sp>
      <p:pic>
        <p:nvPicPr>
          <p:cNvPr id="3" name="Picture 2">
            <a:extLst>
              <a:ext uri="{FF2B5EF4-FFF2-40B4-BE49-F238E27FC236}">
                <a16:creationId xmlns:a16="http://schemas.microsoft.com/office/drawing/2014/main" id="{5AD6618B-53E0-4F74-96D7-927152853951}"/>
              </a:ext>
            </a:extLst>
          </p:cNvPr>
          <p:cNvPicPr/>
          <p:nvPr/>
        </p:nvPicPr>
        <p:blipFill rotWithShape="1">
          <a:blip r:embed="rId3"/>
          <a:srcRect l="30024" t="28449" r="33304" b="30172"/>
          <a:stretch/>
        </p:blipFill>
        <p:spPr bwMode="auto">
          <a:xfrm>
            <a:off x="1752600" y="2743200"/>
            <a:ext cx="5410200" cy="3657600"/>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5D675797-F5CD-4A69-8FA3-E6AC4788247E}"/>
              </a:ext>
            </a:extLst>
          </p:cNvPr>
          <p:cNvSpPr txBox="1"/>
          <p:nvPr/>
        </p:nvSpPr>
        <p:spPr>
          <a:xfrm>
            <a:off x="1905000" y="2362200"/>
            <a:ext cx="5032147" cy="369332"/>
          </a:xfrm>
          <a:prstGeom prst="rect">
            <a:avLst/>
          </a:prstGeom>
          <a:noFill/>
        </p:spPr>
        <p:txBody>
          <a:bodyPr wrap="none" rtlCol="0">
            <a:spAutoFit/>
          </a:bodyPr>
          <a:lstStyle/>
          <a:p>
            <a:r>
              <a:rPr lang="en-GB" dirty="0"/>
              <a:t>Stationary Source Emissions Estimates in 2008</a:t>
            </a:r>
          </a:p>
        </p:txBody>
      </p:sp>
    </p:spTree>
  </p:cSld>
  <p:clrMapOvr>
    <a:masterClrMapping/>
  </p:clrMapOvr>
  <p:transition>
    <p:random/>
  </p:transition>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1441" name="Rectangle 2"/>
          <p:cNvSpPr>
            <a:spLocks noGrp="1" noChangeArrowheads="1"/>
          </p:cNvSpPr>
          <p:nvPr>
            <p:ph type="title" idx="4294967295"/>
          </p:nvPr>
        </p:nvSpPr>
        <p:spPr>
          <a:xfrm>
            <a:off x="1485900" y="819150"/>
            <a:ext cx="5638800" cy="990600"/>
          </a:xfrm>
        </p:spPr>
        <p:txBody>
          <a:bodyPr/>
          <a:lstStyle/>
          <a:p>
            <a:pPr eaLnBrk="1" hangingPunct="1"/>
            <a:r>
              <a:rPr lang="en-US" sz="4300"/>
              <a:t>Overview</a:t>
            </a:r>
          </a:p>
        </p:txBody>
      </p:sp>
      <p:sp>
        <p:nvSpPr>
          <p:cNvPr id="294915" name="Rectangle 3"/>
          <p:cNvSpPr>
            <a:spLocks noGrp="1" noChangeArrowheads="1"/>
          </p:cNvSpPr>
          <p:nvPr>
            <p:ph idx="4294967295"/>
          </p:nvPr>
        </p:nvSpPr>
        <p:spPr>
          <a:xfrm>
            <a:off x="1133475" y="1828800"/>
            <a:ext cx="8229600" cy="4267200"/>
          </a:xfrm>
        </p:spPr>
        <p:txBody>
          <a:bodyPr/>
          <a:lstStyle/>
          <a:p>
            <a:pPr eaLnBrk="1" hangingPunct="1"/>
            <a:r>
              <a:rPr lang="en-US" sz="2900"/>
              <a:t>Stationary sources include e</a:t>
            </a:r>
            <a:r>
              <a:rPr lang="en-US"/>
              <a:t>lectric power plants, chemical plants, steel mills, etc.</a:t>
            </a:r>
          </a:p>
          <a:p>
            <a:pPr eaLnBrk="1" hangingPunct="1"/>
            <a:r>
              <a:rPr lang="en-US" sz="2900"/>
              <a:t>Primary controls in the U.S. are </a:t>
            </a:r>
            <a:r>
              <a:rPr lang="en-US" sz="2900">
                <a:solidFill>
                  <a:srgbClr val="2E5D7A"/>
                </a:solidFill>
              </a:rPr>
              <a:t>technology-based standards</a:t>
            </a:r>
            <a:r>
              <a:rPr lang="en-US" sz="2900">
                <a:solidFill>
                  <a:srgbClr val="000099"/>
                </a:solidFill>
              </a:rPr>
              <a:t> </a:t>
            </a:r>
            <a:r>
              <a:rPr lang="en-US" sz="2900">
                <a:solidFill>
                  <a:schemeClr val="tx1"/>
                </a:solidFill>
              </a:rPr>
              <a:t>with</a:t>
            </a:r>
            <a:r>
              <a:rPr lang="en-US" sz="2900">
                <a:solidFill>
                  <a:srgbClr val="000099"/>
                </a:solidFill>
              </a:rPr>
              <a:t> </a:t>
            </a:r>
            <a:r>
              <a:rPr lang="en-US" sz="2900">
                <a:solidFill>
                  <a:srgbClr val="2E5D7A"/>
                </a:solidFill>
              </a:rPr>
              <a:t>emissions trading programs</a:t>
            </a:r>
            <a:r>
              <a:rPr lang="en-US" sz="2900"/>
              <a:t> added over time</a:t>
            </a:r>
          </a:p>
          <a:p>
            <a:pPr eaLnBrk="1" hangingPunct="1"/>
            <a:r>
              <a:rPr lang="en-US"/>
              <a:t>These controls vary with  </a:t>
            </a:r>
          </a:p>
          <a:p>
            <a:pPr lvl="1" eaLnBrk="1" hangingPunct="1"/>
            <a:r>
              <a:rPr lang="en-US" sz="2400"/>
              <a:t>Facility age (new versus existing)</a:t>
            </a:r>
          </a:p>
          <a:p>
            <a:pPr lvl="1" eaLnBrk="1" hangingPunct="1"/>
            <a:r>
              <a:rPr lang="en-US" sz="2400"/>
              <a:t>Facility location (PSD versus nonattainment area)</a:t>
            </a:r>
          </a:p>
        </p:txBody>
      </p:sp>
      <p:sp>
        <p:nvSpPr>
          <p:cNvPr id="6144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4DC70260-4D1A-4D14-861B-57CCB3BD1EFE}" type="slidenum">
              <a:rPr lang="en-US" sz="1200">
                <a:solidFill>
                  <a:schemeClr val="tx2"/>
                </a:solidFill>
              </a:rPr>
              <a:pPr algn="r"/>
              <a:t>6</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94915">
                                            <p:txEl>
                                              <p:pRg st="0" end="0"/>
                                            </p:txEl>
                                          </p:spTgt>
                                        </p:tgtEl>
                                        <p:attrNameLst>
                                          <p:attrName>style.visibility</p:attrName>
                                        </p:attrNameLst>
                                      </p:cBhvr>
                                      <p:to>
                                        <p:strVal val="visible"/>
                                      </p:to>
                                    </p:set>
                                    <p:animEffect transition="in" filter="fade">
                                      <p:cBhvr>
                                        <p:cTn id="7" dur="1000"/>
                                        <p:tgtEl>
                                          <p:spTgt spid="294915">
                                            <p:txEl>
                                              <p:pRg st="0" end="0"/>
                                            </p:txEl>
                                          </p:spTgt>
                                        </p:tgtEl>
                                      </p:cBhvr>
                                    </p:animEffect>
                                    <p:anim calcmode="lin" valueType="num">
                                      <p:cBhvr>
                                        <p:cTn id="8" dur="1000" fill="hold"/>
                                        <p:tgtEl>
                                          <p:spTgt spid="29491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9491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94915">
                                            <p:txEl>
                                              <p:pRg st="1" end="1"/>
                                            </p:txEl>
                                          </p:spTgt>
                                        </p:tgtEl>
                                        <p:attrNameLst>
                                          <p:attrName>style.visibility</p:attrName>
                                        </p:attrNameLst>
                                      </p:cBhvr>
                                      <p:to>
                                        <p:strVal val="visible"/>
                                      </p:to>
                                    </p:set>
                                    <p:animEffect transition="in" filter="fade">
                                      <p:cBhvr>
                                        <p:cTn id="14" dur="1000"/>
                                        <p:tgtEl>
                                          <p:spTgt spid="294915">
                                            <p:txEl>
                                              <p:pRg st="1" end="1"/>
                                            </p:txEl>
                                          </p:spTgt>
                                        </p:tgtEl>
                                      </p:cBhvr>
                                    </p:animEffect>
                                    <p:anim calcmode="lin" valueType="num">
                                      <p:cBhvr>
                                        <p:cTn id="15" dur="1000" fill="hold"/>
                                        <p:tgtEl>
                                          <p:spTgt spid="29491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9491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94915">
                                            <p:txEl>
                                              <p:pRg st="2" end="2"/>
                                            </p:txEl>
                                          </p:spTgt>
                                        </p:tgtEl>
                                        <p:attrNameLst>
                                          <p:attrName>style.visibility</p:attrName>
                                        </p:attrNameLst>
                                      </p:cBhvr>
                                      <p:to>
                                        <p:strVal val="visible"/>
                                      </p:to>
                                    </p:set>
                                    <p:animEffect transition="in" filter="fade">
                                      <p:cBhvr>
                                        <p:cTn id="21" dur="1000"/>
                                        <p:tgtEl>
                                          <p:spTgt spid="294915">
                                            <p:txEl>
                                              <p:pRg st="2" end="2"/>
                                            </p:txEl>
                                          </p:spTgt>
                                        </p:tgtEl>
                                      </p:cBhvr>
                                    </p:animEffect>
                                    <p:anim calcmode="lin" valueType="num">
                                      <p:cBhvr>
                                        <p:cTn id="22" dur="1000" fill="hold"/>
                                        <p:tgtEl>
                                          <p:spTgt spid="29491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94915">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294915">
                                            <p:txEl>
                                              <p:pRg st="3" end="3"/>
                                            </p:txEl>
                                          </p:spTgt>
                                        </p:tgtEl>
                                        <p:attrNameLst>
                                          <p:attrName>style.visibility</p:attrName>
                                        </p:attrNameLst>
                                      </p:cBhvr>
                                      <p:to>
                                        <p:strVal val="visible"/>
                                      </p:to>
                                    </p:set>
                                    <p:animEffect transition="in" filter="fade">
                                      <p:cBhvr>
                                        <p:cTn id="26" dur="1000"/>
                                        <p:tgtEl>
                                          <p:spTgt spid="294915">
                                            <p:txEl>
                                              <p:pRg st="3" end="3"/>
                                            </p:txEl>
                                          </p:spTgt>
                                        </p:tgtEl>
                                      </p:cBhvr>
                                    </p:animEffect>
                                    <p:anim calcmode="lin" valueType="num">
                                      <p:cBhvr>
                                        <p:cTn id="27" dur="1000" fill="hold"/>
                                        <p:tgtEl>
                                          <p:spTgt spid="294915">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294915">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294915">
                                            <p:txEl>
                                              <p:pRg st="4" end="4"/>
                                            </p:txEl>
                                          </p:spTgt>
                                        </p:tgtEl>
                                        <p:attrNameLst>
                                          <p:attrName>style.visibility</p:attrName>
                                        </p:attrNameLst>
                                      </p:cBhvr>
                                      <p:to>
                                        <p:strVal val="visible"/>
                                      </p:to>
                                    </p:set>
                                    <p:animEffect transition="in" filter="fade">
                                      <p:cBhvr>
                                        <p:cTn id="31" dur="1000"/>
                                        <p:tgtEl>
                                          <p:spTgt spid="294915">
                                            <p:txEl>
                                              <p:pRg st="4" end="4"/>
                                            </p:txEl>
                                          </p:spTgt>
                                        </p:tgtEl>
                                      </p:cBhvr>
                                    </p:animEffect>
                                    <p:anim calcmode="lin" valueType="num">
                                      <p:cBhvr>
                                        <p:cTn id="32" dur="1000" fill="hold"/>
                                        <p:tgtEl>
                                          <p:spTgt spid="294915">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29491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4915" grpId="0" build="p"/>
    </p:bldLst>
  </p:timing>
</p:sld>
</file>

<file path=ppt/slides/slide7.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95298" name="Rectangle 2"/>
          <p:cNvSpPr>
            <a:spLocks noGrp="1" noChangeArrowheads="1"/>
          </p:cNvSpPr>
          <p:nvPr>
            <p:ph type="title" idx="4294967295"/>
          </p:nvPr>
        </p:nvSpPr>
        <p:spPr>
          <a:xfrm>
            <a:off x="1504950" y="685800"/>
            <a:ext cx="6629400" cy="914400"/>
          </a:xfrm>
        </p:spPr>
        <p:txBody>
          <a:bodyPr/>
          <a:lstStyle/>
          <a:p>
            <a:pPr eaLnBrk="1" hangingPunct="1"/>
            <a:r>
              <a:rPr lang="en-US" sz="3400"/>
              <a:t>Technology-based Standards</a:t>
            </a:r>
            <a:br>
              <a:rPr lang="en-US" sz="3400"/>
            </a:br>
            <a:r>
              <a:rPr lang="en-US" sz="2600"/>
              <a:t>Dual-control Approach</a:t>
            </a:r>
            <a:endParaRPr lang="en-US"/>
          </a:p>
        </p:txBody>
      </p:sp>
      <p:sp>
        <p:nvSpPr>
          <p:cNvPr id="695299" name="Rectangle 3"/>
          <p:cNvSpPr>
            <a:spLocks noGrp="1" noChangeArrowheads="1"/>
          </p:cNvSpPr>
          <p:nvPr>
            <p:ph idx="4294967295"/>
          </p:nvPr>
        </p:nvSpPr>
        <p:spPr>
          <a:xfrm>
            <a:off x="1133475" y="1828800"/>
            <a:ext cx="7553325" cy="4267200"/>
          </a:xfrm>
        </p:spPr>
        <p:txBody>
          <a:bodyPr/>
          <a:lstStyle/>
          <a:p>
            <a:pPr eaLnBrk="1" hangingPunct="1">
              <a:lnSpc>
                <a:spcPct val="90000"/>
              </a:lnSpc>
            </a:pPr>
            <a:r>
              <a:rPr lang="en-US">
                <a:latin typeface="Times Roman"/>
              </a:rPr>
              <a:t>For new/modified stationary sources</a:t>
            </a:r>
          </a:p>
          <a:p>
            <a:pPr lvl="1" eaLnBrk="1" hangingPunct="1">
              <a:lnSpc>
                <a:spcPct val="90000"/>
              </a:lnSpc>
            </a:pPr>
            <a:r>
              <a:rPr lang="en-US" sz="2400" b="1" i="1">
                <a:latin typeface="Times Roman"/>
              </a:rPr>
              <a:t>EPA</a:t>
            </a:r>
            <a:r>
              <a:rPr lang="en-US" sz="2400">
                <a:latin typeface="Times Roman"/>
              </a:rPr>
              <a:t>-administered stringent limits, </a:t>
            </a:r>
            <a:r>
              <a:rPr lang="en-US" sz="2400">
                <a:solidFill>
                  <a:srgbClr val="2E5D7A"/>
                </a:solidFill>
                <a:latin typeface="Times Roman"/>
              </a:rPr>
              <a:t>New  Source Performance Standards (NSPS),</a:t>
            </a:r>
            <a:r>
              <a:rPr lang="en-US" sz="2400">
                <a:latin typeface="Times Roman"/>
              </a:rPr>
              <a:t> are used based on access to new technology</a:t>
            </a:r>
          </a:p>
          <a:p>
            <a:pPr eaLnBrk="1" hangingPunct="1">
              <a:lnSpc>
                <a:spcPct val="90000"/>
              </a:lnSpc>
            </a:pPr>
            <a:r>
              <a:rPr lang="en-US">
                <a:latin typeface="Times Roman"/>
              </a:rPr>
              <a:t>For existing stationary sources</a:t>
            </a:r>
          </a:p>
          <a:p>
            <a:pPr lvl="1" eaLnBrk="1" hangingPunct="1">
              <a:lnSpc>
                <a:spcPct val="90000"/>
              </a:lnSpc>
            </a:pPr>
            <a:r>
              <a:rPr lang="en-US" sz="2400" b="1" i="1">
                <a:latin typeface="Times Roman"/>
              </a:rPr>
              <a:t>State</a:t>
            </a:r>
            <a:r>
              <a:rPr lang="en-US" sz="2400">
                <a:latin typeface="Times Roman"/>
              </a:rPr>
              <a:t>-administered limits are used to give states control over industries affecting local economies</a:t>
            </a:r>
            <a:r>
              <a:rPr lang="en-US" u="sng">
                <a:latin typeface="Times Roman"/>
              </a:rPr>
              <a:t> </a:t>
            </a:r>
          </a:p>
          <a:p>
            <a:pPr eaLnBrk="1" hangingPunct="1">
              <a:lnSpc>
                <a:spcPct val="90000"/>
              </a:lnSpc>
            </a:pPr>
            <a:r>
              <a:rPr lang="en-US">
                <a:latin typeface="Times Roman"/>
              </a:rPr>
              <a:t>Both limits are applied </a:t>
            </a:r>
            <a:r>
              <a:rPr lang="en-US" i="1">
                <a:latin typeface="Times Roman"/>
              </a:rPr>
              <a:t>uniformly</a:t>
            </a:r>
            <a:r>
              <a:rPr lang="en-US">
                <a:latin typeface="Times Roman"/>
              </a:rPr>
              <a:t> across firms within a given category </a:t>
            </a:r>
          </a:p>
        </p:txBody>
      </p:sp>
      <p:sp>
        <p:nvSpPr>
          <p:cNvPr id="6349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ACA074F9-789A-46FE-B73B-4468F8E3A5C5}" type="slidenum">
              <a:rPr lang="en-US" sz="1200">
                <a:solidFill>
                  <a:schemeClr val="tx2"/>
                </a:solidFill>
              </a:rPr>
              <a:pPr algn="r"/>
              <a:t>7</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5298"/>
                                        </p:tgtEl>
                                        <p:attrNameLst>
                                          <p:attrName>style.visibility</p:attrName>
                                        </p:attrNameLst>
                                      </p:cBhvr>
                                      <p:to>
                                        <p:strVal val="visible"/>
                                      </p:to>
                                    </p:set>
                                    <p:animEffect transition="in" filter="fade">
                                      <p:cBhvr>
                                        <p:cTn id="7" dur="2000"/>
                                        <p:tgtEl>
                                          <p:spTgt spid="69529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5299">
                                            <p:txEl>
                                              <p:pRg st="0" end="0"/>
                                            </p:txEl>
                                          </p:spTgt>
                                        </p:tgtEl>
                                        <p:attrNameLst>
                                          <p:attrName>style.visibility</p:attrName>
                                        </p:attrNameLst>
                                      </p:cBhvr>
                                      <p:to>
                                        <p:strVal val="visible"/>
                                      </p:to>
                                    </p:set>
                                    <p:animEffect transition="in" filter="wipe(left)">
                                      <p:cBhvr>
                                        <p:cTn id="12" dur="500"/>
                                        <p:tgtEl>
                                          <p:spTgt spid="69529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695299">
                                            <p:txEl>
                                              <p:pRg st="1" end="1"/>
                                            </p:txEl>
                                          </p:spTgt>
                                        </p:tgtEl>
                                        <p:attrNameLst>
                                          <p:attrName>style.visibility</p:attrName>
                                        </p:attrNameLst>
                                      </p:cBhvr>
                                      <p:to>
                                        <p:strVal val="visible"/>
                                      </p:to>
                                    </p:set>
                                    <p:animEffect transition="in" filter="wipe(left)">
                                      <p:cBhvr>
                                        <p:cTn id="15" dur="500"/>
                                        <p:tgtEl>
                                          <p:spTgt spid="695299">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95299">
                                            <p:txEl>
                                              <p:pRg st="2" end="2"/>
                                            </p:txEl>
                                          </p:spTgt>
                                        </p:tgtEl>
                                        <p:attrNameLst>
                                          <p:attrName>style.visibility</p:attrName>
                                        </p:attrNameLst>
                                      </p:cBhvr>
                                      <p:to>
                                        <p:strVal val="visible"/>
                                      </p:to>
                                    </p:set>
                                    <p:animEffect transition="in" filter="wipe(left)">
                                      <p:cBhvr>
                                        <p:cTn id="20" dur="500"/>
                                        <p:tgtEl>
                                          <p:spTgt spid="695299">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695299">
                                            <p:txEl>
                                              <p:pRg st="3" end="3"/>
                                            </p:txEl>
                                          </p:spTgt>
                                        </p:tgtEl>
                                        <p:attrNameLst>
                                          <p:attrName>style.visibility</p:attrName>
                                        </p:attrNameLst>
                                      </p:cBhvr>
                                      <p:to>
                                        <p:strVal val="visible"/>
                                      </p:to>
                                    </p:set>
                                    <p:animEffect transition="in" filter="wipe(left)">
                                      <p:cBhvr>
                                        <p:cTn id="23" dur="500"/>
                                        <p:tgtEl>
                                          <p:spTgt spid="695299">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695299">
                                            <p:txEl>
                                              <p:pRg st="4" end="4"/>
                                            </p:txEl>
                                          </p:spTgt>
                                        </p:tgtEl>
                                        <p:attrNameLst>
                                          <p:attrName>style.visibility</p:attrName>
                                        </p:attrNameLst>
                                      </p:cBhvr>
                                      <p:to>
                                        <p:strVal val="visible"/>
                                      </p:to>
                                    </p:set>
                                    <p:animEffect transition="in" filter="wipe(left)">
                                      <p:cBhvr>
                                        <p:cTn id="28" dur="500"/>
                                        <p:tgtEl>
                                          <p:spTgt spid="69529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5298" grpId="0"/>
      <p:bldP spid="695299" grpId="0" build="p"/>
    </p:bldLst>
  </p:timing>
</p:sld>
</file>

<file path=ppt/slides/slide8.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96322" name="Rectangle 2"/>
          <p:cNvSpPr>
            <a:spLocks noGrp="1" noChangeArrowheads="1"/>
          </p:cNvSpPr>
          <p:nvPr>
            <p:ph type="title" idx="4294967295"/>
          </p:nvPr>
        </p:nvSpPr>
        <p:spPr>
          <a:xfrm>
            <a:off x="1485900" y="923925"/>
            <a:ext cx="7086600" cy="838200"/>
          </a:xfrm>
        </p:spPr>
        <p:txBody>
          <a:bodyPr/>
          <a:lstStyle/>
          <a:p>
            <a:pPr eaLnBrk="1" hangingPunct="1"/>
            <a:r>
              <a:rPr lang="en-US" sz="3600"/>
              <a:t>Setting the Control Technologies</a:t>
            </a:r>
          </a:p>
        </p:txBody>
      </p:sp>
      <p:sp>
        <p:nvSpPr>
          <p:cNvPr id="696323" name="Rectangle 3"/>
          <p:cNvSpPr>
            <a:spLocks noGrp="1" noChangeArrowheads="1"/>
          </p:cNvSpPr>
          <p:nvPr>
            <p:ph idx="4294967295"/>
          </p:nvPr>
        </p:nvSpPr>
        <p:spPr>
          <a:xfrm>
            <a:off x="1133475" y="1828800"/>
            <a:ext cx="7629525" cy="4419600"/>
          </a:xfrm>
        </p:spPr>
        <p:txBody>
          <a:bodyPr/>
          <a:lstStyle/>
          <a:p>
            <a:pPr eaLnBrk="1" hangingPunct="1"/>
            <a:r>
              <a:rPr lang="en-US" sz="2400"/>
              <a:t>PSD areas (more stringent)</a:t>
            </a:r>
          </a:p>
          <a:p>
            <a:pPr lvl="1" eaLnBrk="1" hangingPunct="1"/>
            <a:r>
              <a:rPr lang="en-US" sz="2000"/>
              <a:t>New sources: </a:t>
            </a:r>
            <a:r>
              <a:rPr lang="en-US" sz="2000">
                <a:latin typeface="Times Roman"/>
              </a:rPr>
              <a:t>limits based on best available control technology (BACT)</a:t>
            </a:r>
          </a:p>
          <a:p>
            <a:pPr lvl="2" eaLnBrk="1" hangingPunct="1"/>
            <a:r>
              <a:rPr lang="en-US" sz="1800"/>
              <a:t>most stringent control technology</a:t>
            </a:r>
          </a:p>
          <a:p>
            <a:pPr lvl="1" eaLnBrk="1" hangingPunct="1"/>
            <a:r>
              <a:rPr lang="en-US" sz="2000"/>
              <a:t>Existing sources: limits based on best available retrofit technology (BART)</a:t>
            </a:r>
          </a:p>
          <a:p>
            <a:pPr eaLnBrk="1" hangingPunct="1"/>
            <a:r>
              <a:rPr lang="en-US" sz="2400"/>
              <a:t>Nonattainment areas (less stringent)</a:t>
            </a:r>
          </a:p>
          <a:p>
            <a:pPr lvl="1" eaLnBrk="1" hangingPunct="1"/>
            <a:r>
              <a:rPr lang="en-US" sz="2000"/>
              <a:t>New sources: limits based on lowest achievable emissions rate (LAER)</a:t>
            </a:r>
          </a:p>
          <a:p>
            <a:pPr lvl="1" eaLnBrk="1" hangingPunct="1"/>
            <a:r>
              <a:rPr lang="en-US" sz="2000"/>
              <a:t>Existing sources: limits based on reasonable available control technology (RACT)</a:t>
            </a:r>
          </a:p>
          <a:p>
            <a:pPr lvl="2" eaLnBrk="1" hangingPunct="1"/>
            <a:r>
              <a:rPr lang="en-US" sz="1800"/>
              <a:t>least stringent control technology</a:t>
            </a:r>
          </a:p>
        </p:txBody>
      </p:sp>
      <p:sp>
        <p:nvSpPr>
          <p:cNvPr id="6553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07841F43-8E89-46D3-B9BA-0DAEB02DA799}" type="slidenum">
              <a:rPr lang="en-US" sz="1200">
                <a:solidFill>
                  <a:schemeClr val="tx2"/>
                </a:solidFill>
              </a:rPr>
              <a:pPr algn="r"/>
              <a:t>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6322"/>
                                        </p:tgtEl>
                                        <p:attrNameLst>
                                          <p:attrName>style.visibility</p:attrName>
                                        </p:attrNameLst>
                                      </p:cBhvr>
                                      <p:to>
                                        <p:strVal val="visible"/>
                                      </p:to>
                                    </p:set>
                                    <p:animEffect transition="in" filter="fade">
                                      <p:cBhvr>
                                        <p:cTn id="7" dur="2000"/>
                                        <p:tgtEl>
                                          <p:spTgt spid="69632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6323">
                                            <p:txEl>
                                              <p:pRg st="0" end="0"/>
                                            </p:txEl>
                                          </p:spTgt>
                                        </p:tgtEl>
                                        <p:attrNameLst>
                                          <p:attrName>style.visibility</p:attrName>
                                        </p:attrNameLst>
                                      </p:cBhvr>
                                      <p:to>
                                        <p:strVal val="visible"/>
                                      </p:to>
                                    </p:set>
                                    <p:animEffect transition="in" filter="wipe(left)">
                                      <p:cBhvr>
                                        <p:cTn id="12" dur="500"/>
                                        <p:tgtEl>
                                          <p:spTgt spid="69632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696323">
                                            <p:txEl>
                                              <p:pRg st="1" end="1"/>
                                            </p:txEl>
                                          </p:spTgt>
                                        </p:tgtEl>
                                        <p:attrNameLst>
                                          <p:attrName>style.visibility</p:attrName>
                                        </p:attrNameLst>
                                      </p:cBhvr>
                                      <p:to>
                                        <p:strVal val="visible"/>
                                      </p:to>
                                    </p:set>
                                    <p:animEffect transition="in" filter="wipe(left)">
                                      <p:cBhvr>
                                        <p:cTn id="15" dur="500"/>
                                        <p:tgtEl>
                                          <p:spTgt spid="696323">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696323">
                                            <p:txEl>
                                              <p:pRg st="2" end="2"/>
                                            </p:txEl>
                                          </p:spTgt>
                                        </p:tgtEl>
                                        <p:attrNameLst>
                                          <p:attrName>style.visibility</p:attrName>
                                        </p:attrNameLst>
                                      </p:cBhvr>
                                      <p:to>
                                        <p:strVal val="visible"/>
                                      </p:to>
                                    </p:set>
                                    <p:animEffect transition="in" filter="wipe(left)">
                                      <p:cBhvr>
                                        <p:cTn id="18" dur="500"/>
                                        <p:tgtEl>
                                          <p:spTgt spid="696323">
                                            <p:txEl>
                                              <p:pRg st="2" end="2"/>
                                            </p:txEl>
                                          </p:spTgt>
                                        </p:tgtEl>
                                      </p:cBhvr>
                                    </p:animEffect>
                                  </p:childTnLst>
                                </p:cTn>
                              </p:par>
                              <p:par>
                                <p:cTn id="19" presetID="22" presetClass="entr" presetSubtype="8" fill="hold" grpId="0" nodeType="withEffect">
                                  <p:stCondLst>
                                    <p:cond delay="0"/>
                                  </p:stCondLst>
                                  <p:childTnLst>
                                    <p:set>
                                      <p:cBhvr>
                                        <p:cTn id="20" dur="1" fill="hold">
                                          <p:stCondLst>
                                            <p:cond delay="0"/>
                                          </p:stCondLst>
                                        </p:cTn>
                                        <p:tgtEl>
                                          <p:spTgt spid="696323">
                                            <p:txEl>
                                              <p:pRg st="3" end="3"/>
                                            </p:txEl>
                                          </p:spTgt>
                                        </p:tgtEl>
                                        <p:attrNameLst>
                                          <p:attrName>style.visibility</p:attrName>
                                        </p:attrNameLst>
                                      </p:cBhvr>
                                      <p:to>
                                        <p:strVal val="visible"/>
                                      </p:to>
                                    </p:set>
                                    <p:animEffect transition="in" filter="wipe(left)">
                                      <p:cBhvr>
                                        <p:cTn id="21" dur="500"/>
                                        <p:tgtEl>
                                          <p:spTgt spid="69632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696323">
                                            <p:txEl>
                                              <p:pRg st="4" end="4"/>
                                            </p:txEl>
                                          </p:spTgt>
                                        </p:tgtEl>
                                        <p:attrNameLst>
                                          <p:attrName>style.visibility</p:attrName>
                                        </p:attrNameLst>
                                      </p:cBhvr>
                                      <p:to>
                                        <p:strVal val="visible"/>
                                      </p:to>
                                    </p:set>
                                    <p:animEffect transition="in" filter="wipe(left)">
                                      <p:cBhvr>
                                        <p:cTn id="26" dur="500"/>
                                        <p:tgtEl>
                                          <p:spTgt spid="696323">
                                            <p:txEl>
                                              <p:pRg st="4" end="4"/>
                                            </p:txEl>
                                          </p:spTgt>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696323">
                                            <p:txEl>
                                              <p:pRg st="5" end="5"/>
                                            </p:txEl>
                                          </p:spTgt>
                                        </p:tgtEl>
                                        <p:attrNameLst>
                                          <p:attrName>style.visibility</p:attrName>
                                        </p:attrNameLst>
                                      </p:cBhvr>
                                      <p:to>
                                        <p:strVal val="visible"/>
                                      </p:to>
                                    </p:set>
                                    <p:animEffect transition="in" filter="wipe(left)">
                                      <p:cBhvr>
                                        <p:cTn id="29" dur="500"/>
                                        <p:tgtEl>
                                          <p:spTgt spid="696323">
                                            <p:txEl>
                                              <p:pRg st="5" end="5"/>
                                            </p:tx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696323">
                                            <p:txEl>
                                              <p:pRg st="6" end="6"/>
                                            </p:txEl>
                                          </p:spTgt>
                                        </p:tgtEl>
                                        <p:attrNameLst>
                                          <p:attrName>style.visibility</p:attrName>
                                        </p:attrNameLst>
                                      </p:cBhvr>
                                      <p:to>
                                        <p:strVal val="visible"/>
                                      </p:to>
                                    </p:set>
                                    <p:animEffect transition="in" filter="wipe(left)">
                                      <p:cBhvr>
                                        <p:cTn id="32" dur="500"/>
                                        <p:tgtEl>
                                          <p:spTgt spid="696323">
                                            <p:txEl>
                                              <p:pRg st="6" end="6"/>
                                            </p:tx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696323">
                                            <p:txEl>
                                              <p:pRg st="7" end="7"/>
                                            </p:txEl>
                                          </p:spTgt>
                                        </p:tgtEl>
                                        <p:attrNameLst>
                                          <p:attrName>style.visibility</p:attrName>
                                        </p:attrNameLst>
                                      </p:cBhvr>
                                      <p:to>
                                        <p:strVal val="visible"/>
                                      </p:to>
                                    </p:set>
                                    <p:animEffect transition="in" filter="wipe(left)">
                                      <p:cBhvr>
                                        <p:cTn id="35" dur="500"/>
                                        <p:tgtEl>
                                          <p:spTgt spid="69632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22" grpId="0"/>
      <p:bldP spid="696323" grpId="0" build="p"/>
    </p:bldLst>
  </p:timing>
</p:sld>
</file>

<file path=ppt/slides/slide9.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7585" name="Rectangle 2"/>
          <p:cNvSpPr>
            <a:spLocks noGrp="1" noChangeArrowheads="1"/>
          </p:cNvSpPr>
          <p:nvPr>
            <p:ph type="title" idx="4294967295"/>
          </p:nvPr>
        </p:nvSpPr>
        <p:spPr>
          <a:xfrm>
            <a:off x="1476375" y="419100"/>
            <a:ext cx="6781800" cy="1295400"/>
          </a:xfrm>
        </p:spPr>
        <p:txBody>
          <a:bodyPr/>
          <a:lstStyle/>
          <a:p>
            <a:pPr eaLnBrk="1" hangingPunct="1"/>
            <a:r>
              <a:rPr lang="en-US"/>
              <a:t>Control Technologies </a:t>
            </a:r>
            <a:br>
              <a:rPr lang="en-US" sz="3200"/>
            </a:br>
            <a:r>
              <a:rPr lang="en-US" sz="3200"/>
              <a:t>Summing it Up</a:t>
            </a:r>
          </a:p>
        </p:txBody>
      </p:sp>
      <p:sp>
        <p:nvSpPr>
          <p:cNvPr id="301059" name="Rectangle 3"/>
          <p:cNvSpPr>
            <a:spLocks noGrp="1" noChangeArrowheads="1"/>
          </p:cNvSpPr>
          <p:nvPr>
            <p:ph idx="4294967295"/>
          </p:nvPr>
        </p:nvSpPr>
        <p:spPr>
          <a:xfrm>
            <a:off x="1133475" y="1981200"/>
            <a:ext cx="7400925" cy="3581400"/>
          </a:xfrm>
        </p:spPr>
        <p:txBody>
          <a:bodyPr/>
          <a:lstStyle/>
          <a:p>
            <a:pPr eaLnBrk="1" hangingPunct="1"/>
            <a:r>
              <a:rPr lang="en-US"/>
              <a:t>Emissions limits for PSD areas are more stringent than in nonattainment areas</a:t>
            </a:r>
          </a:p>
          <a:p>
            <a:pPr eaLnBrk="1" hangingPunct="1"/>
            <a:r>
              <a:rPr lang="en-US"/>
              <a:t>Limits for New Sources are more stringent than those for Existing Sources within both types of areas</a:t>
            </a:r>
          </a:p>
        </p:txBody>
      </p:sp>
      <p:sp>
        <p:nvSpPr>
          <p:cNvPr id="6758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EB8EA223-BF5A-4A56-AD28-58A4FD2CA7DB}" type="slidenum">
              <a:rPr lang="en-US" sz="1200">
                <a:solidFill>
                  <a:schemeClr val="tx2"/>
                </a:solidFill>
              </a:rPr>
              <a:pPr algn="r"/>
              <a:t>9</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01059">
                                            <p:txEl>
                                              <p:pRg st="0" end="0"/>
                                            </p:txEl>
                                          </p:spTgt>
                                        </p:tgtEl>
                                        <p:attrNameLst>
                                          <p:attrName>style.visibility</p:attrName>
                                        </p:attrNameLst>
                                      </p:cBhvr>
                                      <p:to>
                                        <p:strVal val="visible"/>
                                      </p:to>
                                    </p:set>
                                    <p:animEffect transition="in" filter="fade">
                                      <p:cBhvr>
                                        <p:cTn id="7" dur="1000"/>
                                        <p:tgtEl>
                                          <p:spTgt spid="301059">
                                            <p:txEl>
                                              <p:pRg st="0" end="0"/>
                                            </p:txEl>
                                          </p:spTgt>
                                        </p:tgtEl>
                                      </p:cBhvr>
                                    </p:animEffect>
                                    <p:anim calcmode="lin" valueType="num">
                                      <p:cBhvr>
                                        <p:cTn id="8" dur="1000" fill="hold"/>
                                        <p:tgtEl>
                                          <p:spTgt spid="30105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0105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01059">
                                            <p:txEl>
                                              <p:pRg st="1" end="1"/>
                                            </p:txEl>
                                          </p:spTgt>
                                        </p:tgtEl>
                                        <p:attrNameLst>
                                          <p:attrName>style.visibility</p:attrName>
                                        </p:attrNameLst>
                                      </p:cBhvr>
                                      <p:to>
                                        <p:strVal val="visible"/>
                                      </p:to>
                                    </p:set>
                                    <p:animEffect transition="in" filter="fade">
                                      <p:cBhvr>
                                        <p:cTn id="14" dur="1000"/>
                                        <p:tgtEl>
                                          <p:spTgt spid="301059">
                                            <p:txEl>
                                              <p:pRg st="1" end="1"/>
                                            </p:txEl>
                                          </p:spTgt>
                                        </p:tgtEl>
                                      </p:cBhvr>
                                    </p:animEffect>
                                    <p:anim calcmode="lin" valueType="num">
                                      <p:cBhvr>
                                        <p:cTn id="15" dur="1000" fill="hold"/>
                                        <p:tgtEl>
                                          <p:spTgt spid="30105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01059">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1059"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98370" name="Rectangle 2"/>
          <p:cNvSpPr>
            <a:spLocks noGrp="1" noChangeArrowheads="1"/>
          </p:cNvSpPr>
          <p:nvPr>
            <p:ph type="title" idx="4294967295"/>
          </p:nvPr>
        </p:nvSpPr>
        <p:spPr>
          <a:xfrm>
            <a:off x="1466850" y="914400"/>
            <a:ext cx="6934200" cy="838200"/>
          </a:xfrm>
        </p:spPr>
        <p:txBody>
          <a:bodyPr/>
          <a:lstStyle/>
          <a:p>
            <a:pPr eaLnBrk="1" hangingPunct="1"/>
            <a:r>
              <a:rPr lang="en-US"/>
              <a:t>Emissions Trading</a:t>
            </a:r>
          </a:p>
        </p:txBody>
      </p:sp>
      <p:sp>
        <p:nvSpPr>
          <p:cNvPr id="698371" name="Rectangle 3"/>
          <p:cNvSpPr>
            <a:spLocks noGrp="1" noChangeArrowheads="1"/>
          </p:cNvSpPr>
          <p:nvPr>
            <p:ph idx="4294967295"/>
          </p:nvPr>
        </p:nvSpPr>
        <p:spPr>
          <a:xfrm>
            <a:off x="1133475" y="1828800"/>
            <a:ext cx="7705725" cy="4419600"/>
          </a:xfrm>
        </p:spPr>
        <p:txBody>
          <a:bodyPr/>
          <a:lstStyle/>
          <a:p>
            <a:pPr eaLnBrk="1" hangingPunct="1">
              <a:lnSpc>
                <a:spcPct val="110000"/>
              </a:lnSpc>
            </a:pPr>
            <a:r>
              <a:rPr lang="en-US" sz="2500"/>
              <a:t>For existing sources</a:t>
            </a:r>
          </a:p>
          <a:p>
            <a:pPr lvl="1" eaLnBrk="1" hangingPunct="1">
              <a:lnSpc>
                <a:spcPct val="110000"/>
              </a:lnSpc>
            </a:pPr>
            <a:r>
              <a:rPr lang="en-US" sz="2000" b="1">
                <a:solidFill>
                  <a:srgbClr val="2E5D7A"/>
                </a:solidFill>
              </a:rPr>
              <a:t>Bubble policy</a:t>
            </a:r>
            <a:r>
              <a:rPr lang="en-US" sz="2000">
                <a:solidFill>
                  <a:srgbClr val="2E5D7A"/>
                </a:solidFill>
              </a:rPr>
              <a:t>:</a:t>
            </a:r>
            <a:r>
              <a:rPr lang="en-US" sz="2000"/>
              <a:t> plants can measure emissions of a single pollutant as an </a:t>
            </a:r>
            <a:r>
              <a:rPr lang="en-US" sz="2000" i="1"/>
              <a:t>average</a:t>
            </a:r>
            <a:r>
              <a:rPr lang="en-US" sz="2000"/>
              <a:t> of all emission points </a:t>
            </a:r>
          </a:p>
          <a:p>
            <a:pPr lvl="1" eaLnBrk="1" hangingPunct="1">
              <a:lnSpc>
                <a:spcPct val="110000"/>
              </a:lnSpc>
            </a:pPr>
            <a:r>
              <a:rPr lang="en-US" sz="2000" b="1">
                <a:solidFill>
                  <a:srgbClr val="2E5D7A"/>
                </a:solidFill>
              </a:rPr>
              <a:t>Emissions banking</a:t>
            </a:r>
            <a:r>
              <a:rPr lang="en-US" sz="2000">
                <a:solidFill>
                  <a:srgbClr val="2E5D7A"/>
                </a:solidFill>
              </a:rPr>
              <a:t>:</a:t>
            </a:r>
            <a:r>
              <a:rPr lang="en-US" sz="2000"/>
              <a:t> a source can save</a:t>
            </a:r>
            <a:r>
              <a:rPr lang="en-US" sz="2000">
                <a:solidFill>
                  <a:srgbClr val="2E5D7A"/>
                </a:solidFill>
              </a:rPr>
              <a:t> emission reduction credits</a:t>
            </a:r>
            <a:r>
              <a:rPr lang="en-US" sz="2000"/>
              <a:t> if it cuts emissions more than required by law and can deposit these through a banking program</a:t>
            </a:r>
          </a:p>
          <a:p>
            <a:pPr eaLnBrk="1" hangingPunct="1">
              <a:lnSpc>
                <a:spcPct val="110000"/>
              </a:lnSpc>
            </a:pPr>
            <a:r>
              <a:rPr lang="en-US" sz="2500"/>
              <a:t>For new/modified sources</a:t>
            </a:r>
          </a:p>
          <a:p>
            <a:pPr lvl="1" eaLnBrk="1" hangingPunct="1">
              <a:lnSpc>
                <a:spcPct val="110000"/>
              </a:lnSpc>
            </a:pPr>
            <a:r>
              <a:rPr lang="en-US" sz="2000" b="1">
                <a:solidFill>
                  <a:srgbClr val="2E5D7A"/>
                </a:solidFill>
              </a:rPr>
              <a:t>Netting</a:t>
            </a:r>
            <a:r>
              <a:rPr lang="en-US" sz="2000"/>
              <a:t> was devised for use in </a:t>
            </a:r>
            <a:r>
              <a:rPr lang="en-US" sz="2000" b="1"/>
              <a:t>PSD areas</a:t>
            </a:r>
            <a:r>
              <a:rPr lang="en-US" sz="2000"/>
              <a:t> by modified sources </a:t>
            </a:r>
          </a:p>
          <a:p>
            <a:pPr lvl="1" eaLnBrk="1" hangingPunct="1">
              <a:lnSpc>
                <a:spcPct val="110000"/>
              </a:lnSpc>
            </a:pPr>
            <a:r>
              <a:rPr lang="en-US" sz="2000" b="1">
                <a:solidFill>
                  <a:srgbClr val="2E5D7A"/>
                </a:solidFill>
              </a:rPr>
              <a:t>Offset plans</a:t>
            </a:r>
            <a:r>
              <a:rPr lang="en-US" sz="2000"/>
              <a:t> were established for use in </a:t>
            </a:r>
            <a:r>
              <a:rPr lang="en-US" sz="2000" b="1"/>
              <a:t>nonattainment areas</a:t>
            </a:r>
            <a:r>
              <a:rPr lang="en-US" sz="2000"/>
              <a:t> by new or modified sources</a:t>
            </a:r>
          </a:p>
        </p:txBody>
      </p:sp>
      <p:sp>
        <p:nvSpPr>
          <p:cNvPr id="6963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7E2F00CC-7ADB-4DDD-B864-DAA8F03ABF30}" type="slidenum">
              <a:rPr lang="en-US" sz="1200">
                <a:solidFill>
                  <a:schemeClr val="tx2"/>
                </a:solidFill>
              </a:rPr>
              <a:pPr algn="r"/>
              <a:t>10</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8370"/>
                                        </p:tgtEl>
                                        <p:attrNameLst>
                                          <p:attrName>style.visibility</p:attrName>
                                        </p:attrNameLst>
                                      </p:cBhvr>
                                      <p:to>
                                        <p:strVal val="visible"/>
                                      </p:to>
                                    </p:set>
                                    <p:animEffect transition="in" filter="fade">
                                      <p:cBhvr>
                                        <p:cTn id="7" dur="2000"/>
                                        <p:tgtEl>
                                          <p:spTgt spid="69837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8371">
                                            <p:txEl>
                                              <p:pRg st="0" end="0"/>
                                            </p:txEl>
                                          </p:spTgt>
                                        </p:tgtEl>
                                        <p:attrNameLst>
                                          <p:attrName>style.visibility</p:attrName>
                                        </p:attrNameLst>
                                      </p:cBhvr>
                                      <p:to>
                                        <p:strVal val="visible"/>
                                      </p:to>
                                    </p:set>
                                    <p:animEffect transition="in" filter="wipe(left)">
                                      <p:cBhvr>
                                        <p:cTn id="12" dur="500"/>
                                        <p:tgtEl>
                                          <p:spTgt spid="698371">
                                            <p:txEl>
                                              <p:pRg st="0" end="0"/>
                                            </p:txEl>
                                          </p:spTgt>
                                        </p:tgtEl>
                                      </p:cBhvr>
                                    </p:animEffect>
                                  </p:childTnLst>
                                </p:cTn>
                              </p:par>
                            </p:childTnLst>
                          </p:cTn>
                        </p:par>
                        <p:par>
                          <p:cTn id="13" fill="hold">
                            <p:stCondLst>
                              <p:cond delay="500"/>
                            </p:stCondLst>
                            <p:childTnLst>
                              <p:par>
                                <p:cTn id="14" presetID="22" presetClass="entr" presetSubtype="8" fill="hold" grpId="0" nodeType="afterEffect">
                                  <p:stCondLst>
                                    <p:cond delay="0"/>
                                  </p:stCondLst>
                                  <p:childTnLst>
                                    <p:set>
                                      <p:cBhvr>
                                        <p:cTn id="15" dur="1" fill="hold">
                                          <p:stCondLst>
                                            <p:cond delay="0"/>
                                          </p:stCondLst>
                                        </p:cTn>
                                        <p:tgtEl>
                                          <p:spTgt spid="698371">
                                            <p:txEl>
                                              <p:pRg st="1" end="1"/>
                                            </p:txEl>
                                          </p:spTgt>
                                        </p:tgtEl>
                                        <p:attrNameLst>
                                          <p:attrName>style.visibility</p:attrName>
                                        </p:attrNameLst>
                                      </p:cBhvr>
                                      <p:to>
                                        <p:strVal val="visible"/>
                                      </p:to>
                                    </p:set>
                                    <p:animEffect transition="in" filter="wipe(left)">
                                      <p:cBhvr>
                                        <p:cTn id="16" dur="500"/>
                                        <p:tgtEl>
                                          <p:spTgt spid="698371">
                                            <p:txEl>
                                              <p:pRg st="1" end="1"/>
                                            </p:txEl>
                                          </p:spTgt>
                                        </p:tgtEl>
                                      </p:cBhvr>
                                    </p:animEffect>
                                  </p:childTnLst>
                                </p:cTn>
                              </p:par>
                            </p:childTnLst>
                          </p:cTn>
                        </p:par>
                        <p:par>
                          <p:cTn id="17" fill="hold">
                            <p:stCondLst>
                              <p:cond delay="1000"/>
                            </p:stCondLst>
                            <p:childTnLst>
                              <p:par>
                                <p:cTn id="18" presetID="22" presetClass="entr" presetSubtype="8" fill="hold" grpId="0" nodeType="afterEffect">
                                  <p:stCondLst>
                                    <p:cond delay="0"/>
                                  </p:stCondLst>
                                  <p:childTnLst>
                                    <p:set>
                                      <p:cBhvr>
                                        <p:cTn id="19" dur="1" fill="hold">
                                          <p:stCondLst>
                                            <p:cond delay="0"/>
                                          </p:stCondLst>
                                        </p:cTn>
                                        <p:tgtEl>
                                          <p:spTgt spid="698371">
                                            <p:txEl>
                                              <p:pRg st="2" end="2"/>
                                            </p:txEl>
                                          </p:spTgt>
                                        </p:tgtEl>
                                        <p:attrNameLst>
                                          <p:attrName>style.visibility</p:attrName>
                                        </p:attrNameLst>
                                      </p:cBhvr>
                                      <p:to>
                                        <p:strVal val="visible"/>
                                      </p:to>
                                    </p:set>
                                    <p:animEffect transition="in" filter="wipe(left)">
                                      <p:cBhvr>
                                        <p:cTn id="20" dur="500"/>
                                        <p:tgtEl>
                                          <p:spTgt spid="698371">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grpId="0" nodeType="clickEffect">
                                  <p:stCondLst>
                                    <p:cond delay="0"/>
                                  </p:stCondLst>
                                  <p:childTnLst>
                                    <p:set>
                                      <p:cBhvr>
                                        <p:cTn id="24" dur="1" fill="hold">
                                          <p:stCondLst>
                                            <p:cond delay="0"/>
                                          </p:stCondLst>
                                        </p:cTn>
                                        <p:tgtEl>
                                          <p:spTgt spid="698371">
                                            <p:txEl>
                                              <p:pRg st="3" end="3"/>
                                            </p:txEl>
                                          </p:spTgt>
                                        </p:tgtEl>
                                        <p:attrNameLst>
                                          <p:attrName>style.visibility</p:attrName>
                                        </p:attrNameLst>
                                      </p:cBhvr>
                                      <p:to>
                                        <p:strVal val="visible"/>
                                      </p:to>
                                    </p:set>
                                    <p:animEffect transition="in" filter="wipe(left)">
                                      <p:cBhvr>
                                        <p:cTn id="25" dur="500"/>
                                        <p:tgtEl>
                                          <p:spTgt spid="698371">
                                            <p:txEl>
                                              <p:pRg st="3" end="3"/>
                                            </p:txEl>
                                          </p:spTgt>
                                        </p:tgtEl>
                                      </p:cBhvr>
                                    </p:animEffect>
                                  </p:childTnLst>
                                </p:cTn>
                              </p:par>
                            </p:childTnLst>
                          </p:cTn>
                        </p:par>
                        <p:par>
                          <p:cTn id="26" fill="hold">
                            <p:stCondLst>
                              <p:cond delay="500"/>
                            </p:stCondLst>
                            <p:childTnLst>
                              <p:par>
                                <p:cTn id="27" presetID="22" presetClass="entr" presetSubtype="8" fill="hold" grpId="0" nodeType="afterEffect">
                                  <p:stCondLst>
                                    <p:cond delay="0"/>
                                  </p:stCondLst>
                                  <p:childTnLst>
                                    <p:set>
                                      <p:cBhvr>
                                        <p:cTn id="28" dur="1" fill="hold">
                                          <p:stCondLst>
                                            <p:cond delay="0"/>
                                          </p:stCondLst>
                                        </p:cTn>
                                        <p:tgtEl>
                                          <p:spTgt spid="698371">
                                            <p:txEl>
                                              <p:pRg st="4" end="4"/>
                                            </p:txEl>
                                          </p:spTgt>
                                        </p:tgtEl>
                                        <p:attrNameLst>
                                          <p:attrName>style.visibility</p:attrName>
                                        </p:attrNameLst>
                                      </p:cBhvr>
                                      <p:to>
                                        <p:strVal val="visible"/>
                                      </p:to>
                                    </p:set>
                                    <p:animEffect transition="in" filter="wipe(left)">
                                      <p:cBhvr>
                                        <p:cTn id="29" dur="500"/>
                                        <p:tgtEl>
                                          <p:spTgt spid="698371">
                                            <p:txEl>
                                              <p:pRg st="4" end="4"/>
                                            </p:txEl>
                                          </p:spTgt>
                                        </p:tgtEl>
                                      </p:cBhvr>
                                    </p:animEffect>
                                  </p:childTnLst>
                                </p:cTn>
                              </p:par>
                            </p:childTnLst>
                          </p:cTn>
                        </p:par>
                        <p:par>
                          <p:cTn id="30" fill="hold">
                            <p:stCondLst>
                              <p:cond delay="1000"/>
                            </p:stCondLst>
                            <p:childTnLst>
                              <p:par>
                                <p:cTn id="31" presetID="22" presetClass="entr" presetSubtype="8" fill="hold" grpId="0" nodeType="afterEffect">
                                  <p:stCondLst>
                                    <p:cond delay="0"/>
                                  </p:stCondLst>
                                  <p:childTnLst>
                                    <p:set>
                                      <p:cBhvr>
                                        <p:cTn id="32" dur="1" fill="hold">
                                          <p:stCondLst>
                                            <p:cond delay="0"/>
                                          </p:stCondLst>
                                        </p:cTn>
                                        <p:tgtEl>
                                          <p:spTgt spid="698371">
                                            <p:txEl>
                                              <p:pRg st="5" end="5"/>
                                            </p:txEl>
                                          </p:spTgt>
                                        </p:tgtEl>
                                        <p:attrNameLst>
                                          <p:attrName>style.visibility</p:attrName>
                                        </p:attrNameLst>
                                      </p:cBhvr>
                                      <p:to>
                                        <p:strVal val="visible"/>
                                      </p:to>
                                    </p:set>
                                    <p:animEffect transition="in" filter="wipe(left)">
                                      <p:cBhvr>
                                        <p:cTn id="33" dur="500"/>
                                        <p:tgtEl>
                                          <p:spTgt spid="69837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8370" grpId="0"/>
      <p:bldP spid="698371"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90178" name="Rectangle 2"/>
          <p:cNvSpPr>
            <a:spLocks noGrp="1" noChangeArrowheads="1"/>
          </p:cNvSpPr>
          <p:nvPr>
            <p:ph type="title" idx="4294967295"/>
          </p:nvPr>
        </p:nvSpPr>
        <p:spPr>
          <a:xfrm>
            <a:off x="1504950" y="647700"/>
            <a:ext cx="6858000" cy="998538"/>
          </a:xfrm>
        </p:spPr>
        <p:txBody>
          <a:bodyPr/>
          <a:lstStyle/>
          <a:p>
            <a:pPr eaLnBrk="1" hangingPunct="1"/>
            <a:r>
              <a:rPr lang="en-US" sz="3500"/>
              <a:t>Acid Rain Program (ARP)</a:t>
            </a:r>
            <a:br>
              <a:rPr lang="en-US" sz="3500"/>
            </a:br>
            <a:r>
              <a:rPr lang="en-US" sz="2200"/>
              <a:t>SO</a:t>
            </a:r>
            <a:r>
              <a:rPr lang="en-US" sz="2200" baseline="-25000"/>
              <a:t>2</a:t>
            </a:r>
            <a:r>
              <a:rPr lang="en-US" sz="2200"/>
              <a:t> Emissions Allowance Trading</a:t>
            </a:r>
            <a:endParaRPr lang="en-US" sz="3500"/>
          </a:p>
        </p:txBody>
      </p:sp>
      <p:sp>
        <p:nvSpPr>
          <p:cNvPr id="690179" name="Rectangle 3"/>
          <p:cNvSpPr>
            <a:spLocks noGrp="1" noChangeArrowheads="1"/>
          </p:cNvSpPr>
          <p:nvPr>
            <p:ph idx="4294967295"/>
          </p:nvPr>
        </p:nvSpPr>
        <p:spPr>
          <a:xfrm>
            <a:off x="1143000" y="1905000"/>
            <a:ext cx="7467600" cy="4038600"/>
          </a:xfrm>
        </p:spPr>
        <p:txBody>
          <a:bodyPr/>
          <a:lstStyle/>
          <a:p>
            <a:pPr eaLnBrk="1" hangingPunct="1"/>
            <a:r>
              <a:rPr lang="en-US">
                <a:latin typeface="Times Roman"/>
                <a:hlinkClick r:id="rId3"/>
              </a:rPr>
              <a:t>Title IV </a:t>
            </a:r>
            <a:r>
              <a:rPr lang="en-US">
                <a:latin typeface="Times Roman"/>
              </a:rPr>
              <a:t>of the 1990 CAAA established a </a:t>
            </a:r>
            <a:r>
              <a:rPr lang="en-US"/>
              <a:t>two-phase acid rain initiative, establishing:</a:t>
            </a:r>
          </a:p>
          <a:p>
            <a:pPr lvl="1" eaLnBrk="1" hangingPunct="1"/>
            <a:r>
              <a:rPr lang="en-US"/>
              <a:t>a reduction plan for NO</a:t>
            </a:r>
            <a:r>
              <a:rPr lang="en-US" baseline="-25000"/>
              <a:t>X</a:t>
            </a:r>
            <a:r>
              <a:rPr lang="en-US"/>
              <a:t> emissions</a:t>
            </a:r>
          </a:p>
          <a:p>
            <a:pPr lvl="1" eaLnBrk="1" hangingPunct="1"/>
            <a:r>
              <a:rPr lang="en-US"/>
              <a:t>a cap and trade allowance program for SO</a:t>
            </a:r>
            <a:r>
              <a:rPr lang="en-US" baseline="-25000"/>
              <a:t>2</a:t>
            </a:r>
            <a:r>
              <a:rPr lang="en-US"/>
              <a:t> emissions </a:t>
            </a:r>
          </a:p>
          <a:p>
            <a:pPr eaLnBrk="1" hangingPunct="1"/>
            <a:r>
              <a:rPr lang="en-US"/>
              <a:t>Phase I for the 1995–1999 period; phase II for the 2000–2009 period</a:t>
            </a:r>
          </a:p>
        </p:txBody>
      </p:sp>
      <p:sp>
        <p:nvSpPr>
          <p:cNvPr id="7168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8CAD5B97-CAD5-40D4-B91B-694B133E4B1E}" type="slidenum">
              <a:rPr lang="en-US" sz="1200">
                <a:solidFill>
                  <a:schemeClr val="tx2"/>
                </a:solidFill>
              </a:rPr>
              <a:pPr algn="r"/>
              <a:t>11</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0178"/>
                                        </p:tgtEl>
                                        <p:attrNameLst>
                                          <p:attrName>style.visibility</p:attrName>
                                        </p:attrNameLst>
                                      </p:cBhvr>
                                      <p:to>
                                        <p:strVal val="visible"/>
                                      </p:to>
                                    </p:set>
                                    <p:animEffect transition="in" filter="fade">
                                      <p:cBhvr>
                                        <p:cTn id="7" dur="2000"/>
                                        <p:tgtEl>
                                          <p:spTgt spid="69017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0179">
                                            <p:txEl>
                                              <p:pRg st="0" end="0"/>
                                            </p:txEl>
                                          </p:spTgt>
                                        </p:tgtEl>
                                        <p:attrNameLst>
                                          <p:attrName>style.visibility</p:attrName>
                                        </p:attrNameLst>
                                      </p:cBhvr>
                                      <p:to>
                                        <p:strVal val="visible"/>
                                      </p:to>
                                    </p:set>
                                    <p:animEffect transition="in" filter="wipe(left)">
                                      <p:cBhvr>
                                        <p:cTn id="12" dur="500"/>
                                        <p:tgtEl>
                                          <p:spTgt spid="690179">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690179">
                                            <p:txEl>
                                              <p:pRg st="1" end="1"/>
                                            </p:txEl>
                                          </p:spTgt>
                                        </p:tgtEl>
                                        <p:attrNameLst>
                                          <p:attrName>style.visibility</p:attrName>
                                        </p:attrNameLst>
                                      </p:cBhvr>
                                      <p:to>
                                        <p:strVal val="visible"/>
                                      </p:to>
                                    </p:set>
                                    <p:animEffect transition="in" filter="wipe(left)">
                                      <p:cBhvr>
                                        <p:cTn id="15" dur="500"/>
                                        <p:tgtEl>
                                          <p:spTgt spid="690179">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690179">
                                            <p:txEl>
                                              <p:pRg st="2" end="2"/>
                                            </p:txEl>
                                          </p:spTgt>
                                        </p:tgtEl>
                                        <p:attrNameLst>
                                          <p:attrName>style.visibility</p:attrName>
                                        </p:attrNameLst>
                                      </p:cBhvr>
                                      <p:to>
                                        <p:strVal val="visible"/>
                                      </p:to>
                                    </p:set>
                                    <p:animEffect transition="in" filter="wipe(left)">
                                      <p:cBhvr>
                                        <p:cTn id="18" dur="500"/>
                                        <p:tgtEl>
                                          <p:spTgt spid="690179">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690179">
                                            <p:txEl>
                                              <p:pRg st="3" end="3"/>
                                            </p:txEl>
                                          </p:spTgt>
                                        </p:tgtEl>
                                        <p:attrNameLst>
                                          <p:attrName>style.visibility</p:attrName>
                                        </p:attrNameLst>
                                      </p:cBhvr>
                                      <p:to>
                                        <p:strVal val="visible"/>
                                      </p:to>
                                    </p:set>
                                    <p:animEffect transition="in" filter="wipe(left)">
                                      <p:cBhvr>
                                        <p:cTn id="23" dur="500"/>
                                        <p:tgtEl>
                                          <p:spTgt spid="69017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0178" grpId="0"/>
      <p:bldP spid="690179" grpId="0" build="p"/>
    </p:bldLst>
  </p:timing>
</p:sld>
</file>

<file path=ppt/slides/slide1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3729" name="Rectangle 2"/>
          <p:cNvSpPr>
            <a:spLocks noGrp="1" noChangeArrowheads="1"/>
          </p:cNvSpPr>
          <p:nvPr>
            <p:ph type="title" idx="4294967295"/>
          </p:nvPr>
        </p:nvSpPr>
        <p:spPr>
          <a:xfrm>
            <a:off x="1466850" y="914400"/>
            <a:ext cx="6858000" cy="838200"/>
          </a:xfrm>
        </p:spPr>
        <p:txBody>
          <a:bodyPr/>
          <a:lstStyle/>
          <a:p>
            <a:pPr eaLnBrk="1" hangingPunct="1"/>
            <a:r>
              <a:rPr lang="en-US"/>
              <a:t>Emissions Reduction for NO</a:t>
            </a:r>
            <a:r>
              <a:rPr lang="en-US" baseline="-25000"/>
              <a:t>X</a:t>
            </a:r>
          </a:p>
        </p:txBody>
      </p:sp>
      <p:sp>
        <p:nvSpPr>
          <p:cNvPr id="700419" name="Rectangle 3"/>
          <p:cNvSpPr>
            <a:spLocks noGrp="1" noChangeArrowheads="1"/>
          </p:cNvSpPr>
          <p:nvPr>
            <p:ph idx="4294967295"/>
          </p:nvPr>
        </p:nvSpPr>
        <p:spPr>
          <a:xfrm>
            <a:off x="1152525" y="1981200"/>
            <a:ext cx="7772400" cy="4114800"/>
          </a:xfrm>
        </p:spPr>
        <p:txBody>
          <a:bodyPr/>
          <a:lstStyle/>
          <a:p>
            <a:pPr eaLnBrk="1" hangingPunct="1"/>
            <a:r>
              <a:rPr lang="en-US"/>
              <a:t>To be achieved through performance standards set by the EPA</a:t>
            </a:r>
          </a:p>
          <a:p>
            <a:pPr eaLnBrk="1" hangingPunct="1"/>
            <a:r>
              <a:rPr lang="en-US"/>
              <a:t>Objective was to reduce annual NO</a:t>
            </a:r>
            <a:r>
              <a:rPr lang="en-US" baseline="-25000"/>
              <a:t>X</a:t>
            </a:r>
            <a:r>
              <a:rPr lang="en-US"/>
              <a:t> emissions to 2 million tons lower than what was forecasted for 2000</a:t>
            </a:r>
          </a:p>
          <a:p>
            <a:pPr lvl="1" eaLnBrk="1" hangingPunct="1"/>
            <a:r>
              <a:rPr lang="en-US"/>
              <a:t>This objective was met in 2000 and in every subsequent year to date.</a:t>
            </a:r>
          </a:p>
        </p:txBody>
      </p:sp>
      <p:sp>
        <p:nvSpPr>
          <p:cNvPr id="7373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63ECE7D8-2132-4A36-8D3A-1D72852F716B}" type="slidenum">
              <a:rPr lang="en-US" sz="1200">
                <a:solidFill>
                  <a:schemeClr val="tx2"/>
                </a:solidFill>
              </a:rPr>
              <a:pPr algn="r"/>
              <a:t>12</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00419">
                                            <p:txEl>
                                              <p:pRg st="0" end="0"/>
                                            </p:txEl>
                                          </p:spTgt>
                                        </p:tgtEl>
                                        <p:attrNameLst>
                                          <p:attrName>style.visibility</p:attrName>
                                        </p:attrNameLst>
                                      </p:cBhvr>
                                      <p:to>
                                        <p:strVal val="visible"/>
                                      </p:to>
                                    </p:set>
                                    <p:animEffect transition="in" filter="fade">
                                      <p:cBhvr>
                                        <p:cTn id="7" dur="1000"/>
                                        <p:tgtEl>
                                          <p:spTgt spid="700419">
                                            <p:txEl>
                                              <p:pRg st="0" end="0"/>
                                            </p:txEl>
                                          </p:spTgt>
                                        </p:tgtEl>
                                      </p:cBhvr>
                                    </p:animEffect>
                                    <p:anim calcmode="lin" valueType="num">
                                      <p:cBhvr>
                                        <p:cTn id="8" dur="1000" fill="hold"/>
                                        <p:tgtEl>
                                          <p:spTgt spid="7004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004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00419">
                                            <p:txEl>
                                              <p:pRg st="1" end="1"/>
                                            </p:txEl>
                                          </p:spTgt>
                                        </p:tgtEl>
                                        <p:attrNameLst>
                                          <p:attrName>style.visibility</p:attrName>
                                        </p:attrNameLst>
                                      </p:cBhvr>
                                      <p:to>
                                        <p:strVal val="visible"/>
                                      </p:to>
                                    </p:set>
                                    <p:animEffect transition="in" filter="fade">
                                      <p:cBhvr>
                                        <p:cTn id="14" dur="1000"/>
                                        <p:tgtEl>
                                          <p:spTgt spid="700419">
                                            <p:txEl>
                                              <p:pRg st="1" end="1"/>
                                            </p:txEl>
                                          </p:spTgt>
                                        </p:tgtEl>
                                      </p:cBhvr>
                                    </p:animEffect>
                                    <p:anim calcmode="lin" valueType="num">
                                      <p:cBhvr>
                                        <p:cTn id="15" dur="1000" fill="hold"/>
                                        <p:tgtEl>
                                          <p:spTgt spid="70041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00419">
                                            <p:txEl>
                                              <p:pRg st="1" end="1"/>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700419">
                                            <p:txEl>
                                              <p:pRg st="2" end="2"/>
                                            </p:txEl>
                                          </p:spTgt>
                                        </p:tgtEl>
                                        <p:attrNameLst>
                                          <p:attrName>style.visibility</p:attrName>
                                        </p:attrNameLst>
                                      </p:cBhvr>
                                      <p:to>
                                        <p:strVal val="visible"/>
                                      </p:to>
                                    </p:set>
                                    <p:animEffect transition="in" filter="fade">
                                      <p:cBhvr>
                                        <p:cTn id="19" dur="1000"/>
                                        <p:tgtEl>
                                          <p:spTgt spid="700419">
                                            <p:txEl>
                                              <p:pRg st="2" end="2"/>
                                            </p:txEl>
                                          </p:spTgt>
                                        </p:tgtEl>
                                      </p:cBhvr>
                                    </p:animEffect>
                                    <p:anim calcmode="lin" valueType="num">
                                      <p:cBhvr>
                                        <p:cTn id="20" dur="1000" fill="hold"/>
                                        <p:tgtEl>
                                          <p:spTgt spid="700419">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00419">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0419" grpId="0" build="p"/>
    </p:bldLst>
  </p:timing>
</p:sld>
</file>

<file path=ppt/slides/slide13.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91202" name="Rectangle 2"/>
          <p:cNvSpPr>
            <a:spLocks noGrp="1" noChangeArrowheads="1"/>
          </p:cNvSpPr>
          <p:nvPr>
            <p:ph type="title" idx="4294967295"/>
          </p:nvPr>
        </p:nvSpPr>
        <p:spPr>
          <a:xfrm>
            <a:off x="1476375" y="609600"/>
            <a:ext cx="7162800" cy="935038"/>
          </a:xfrm>
        </p:spPr>
        <p:txBody>
          <a:bodyPr/>
          <a:lstStyle/>
          <a:p>
            <a:pPr eaLnBrk="1" hangingPunct="1"/>
            <a:r>
              <a:rPr lang="en-US" sz="3800"/>
              <a:t>Cap and Trade Program for SO</a:t>
            </a:r>
            <a:r>
              <a:rPr lang="en-US" sz="3800" baseline="-25000"/>
              <a:t>2</a:t>
            </a:r>
          </a:p>
        </p:txBody>
      </p:sp>
      <p:sp>
        <p:nvSpPr>
          <p:cNvPr id="691203" name="Rectangle 3"/>
          <p:cNvSpPr>
            <a:spLocks noGrp="1" noChangeArrowheads="1"/>
          </p:cNvSpPr>
          <p:nvPr>
            <p:ph idx="4294967295"/>
          </p:nvPr>
        </p:nvSpPr>
        <p:spPr>
          <a:xfrm>
            <a:off x="1143000" y="1524000"/>
            <a:ext cx="7696200" cy="4572000"/>
          </a:xfrm>
        </p:spPr>
        <p:txBody>
          <a:bodyPr/>
          <a:lstStyle/>
          <a:p>
            <a:pPr eaLnBrk="1" hangingPunct="1">
              <a:lnSpc>
                <a:spcPct val="90000"/>
              </a:lnSpc>
            </a:pPr>
            <a:r>
              <a:rPr lang="en-US" sz="2200"/>
              <a:t>National SO</a:t>
            </a:r>
            <a:r>
              <a:rPr lang="en-US" sz="2200" baseline="-25000"/>
              <a:t>2</a:t>
            </a:r>
            <a:r>
              <a:rPr lang="en-US" sz="2200"/>
              <a:t> emissions caps</a:t>
            </a:r>
            <a:r>
              <a:rPr lang="en-US" sz="2100"/>
              <a:t> </a:t>
            </a:r>
          </a:p>
          <a:p>
            <a:pPr lvl="1" eaLnBrk="1" hangingPunct="1">
              <a:lnSpc>
                <a:spcPct val="90000"/>
              </a:lnSpc>
            </a:pPr>
            <a:r>
              <a:rPr lang="en-US" sz="1900"/>
              <a:t>Established a permanent annual cap of 9.5 million tons for electric power plants starting in 2000, tightened to </a:t>
            </a:r>
            <a:r>
              <a:rPr lang="en-US" sz="1900">
                <a:latin typeface="Times Roman"/>
              </a:rPr>
              <a:t>8.95 million tons for 2010</a:t>
            </a:r>
            <a:endParaRPr lang="en-US" sz="1600">
              <a:latin typeface="Times Roman"/>
            </a:endParaRPr>
          </a:p>
          <a:p>
            <a:pPr eaLnBrk="1" hangingPunct="1">
              <a:lnSpc>
                <a:spcPct val="90000"/>
              </a:lnSpc>
            </a:pPr>
            <a:r>
              <a:rPr lang="en-US" sz="2200"/>
              <a:t>SO</a:t>
            </a:r>
            <a:r>
              <a:rPr lang="en-US" sz="2200" baseline="-25000"/>
              <a:t>2</a:t>
            </a:r>
            <a:r>
              <a:rPr lang="en-US" sz="2200"/>
              <a:t> Emissions Allowance Program </a:t>
            </a:r>
          </a:p>
          <a:p>
            <a:pPr lvl="1" eaLnBrk="1" hangingPunct="1">
              <a:lnSpc>
                <a:spcPct val="90000"/>
              </a:lnSpc>
            </a:pPr>
            <a:r>
              <a:rPr lang="en-US" sz="1900"/>
              <a:t>EPA issues </a:t>
            </a:r>
            <a:r>
              <a:rPr lang="en-US" sz="1900" b="1">
                <a:solidFill>
                  <a:srgbClr val="2E5D7A"/>
                </a:solidFill>
              </a:rPr>
              <a:t>tradeable emission allowances</a:t>
            </a:r>
            <a:r>
              <a:rPr lang="en-US" sz="1900"/>
              <a:t> for 1 ton of SO</a:t>
            </a:r>
            <a:r>
              <a:rPr lang="en-US" sz="1900" baseline="-25000"/>
              <a:t>2</a:t>
            </a:r>
            <a:r>
              <a:rPr lang="en-US" sz="1900"/>
              <a:t> each</a:t>
            </a:r>
          </a:p>
          <a:p>
            <a:pPr lvl="1" eaLnBrk="1" hangingPunct="1">
              <a:lnSpc>
                <a:spcPct val="90000"/>
              </a:lnSpc>
            </a:pPr>
            <a:r>
              <a:rPr lang="en-US" sz="1900"/>
              <a:t>Total number issued sets the national limit</a:t>
            </a:r>
          </a:p>
          <a:p>
            <a:pPr eaLnBrk="1" hangingPunct="1">
              <a:lnSpc>
                <a:spcPct val="90000"/>
              </a:lnSpc>
            </a:pPr>
            <a:r>
              <a:rPr lang="en-US" sz="2200"/>
              <a:t>Plants reducing emissions beyond limits can sell allowances to those exceeding limits</a:t>
            </a:r>
          </a:p>
          <a:p>
            <a:pPr lvl="1" eaLnBrk="1" hangingPunct="1">
              <a:lnSpc>
                <a:spcPct val="90000"/>
              </a:lnSpc>
            </a:pPr>
            <a:r>
              <a:rPr lang="en-US" sz="1900"/>
              <a:t>Low-cost abaters should do more abating</a:t>
            </a:r>
          </a:p>
          <a:p>
            <a:pPr lvl="1" eaLnBrk="1" hangingPunct="1">
              <a:lnSpc>
                <a:spcPct val="90000"/>
              </a:lnSpc>
            </a:pPr>
            <a:r>
              <a:rPr lang="en-US" sz="1900"/>
              <a:t>Cost-effectiveness can be achieved</a:t>
            </a:r>
          </a:p>
          <a:p>
            <a:pPr eaLnBrk="1" hangingPunct="1">
              <a:lnSpc>
                <a:spcPct val="90000"/>
              </a:lnSpc>
            </a:pPr>
            <a:r>
              <a:rPr lang="en-US" sz="2200">
                <a:hlinkClick r:id="rId3"/>
              </a:rPr>
              <a:t>Auctions </a:t>
            </a:r>
            <a:r>
              <a:rPr lang="en-US" sz="2200"/>
              <a:t>also are held for direct sale of allowances</a:t>
            </a:r>
          </a:p>
          <a:p>
            <a:pPr lvl="1" eaLnBrk="1" hangingPunct="1">
              <a:lnSpc>
                <a:spcPct val="90000"/>
              </a:lnSpc>
            </a:pPr>
            <a:r>
              <a:rPr lang="en-US" sz="1900"/>
              <a:t>Administered by the Chicago Board of Trade</a:t>
            </a:r>
          </a:p>
        </p:txBody>
      </p:sp>
      <p:sp>
        <p:nvSpPr>
          <p:cNvPr id="7577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17F76D49-049D-4E9A-86FE-473C913D97E7}" type="slidenum">
              <a:rPr lang="en-US" sz="1200">
                <a:solidFill>
                  <a:schemeClr val="tx2"/>
                </a:solidFill>
              </a:rPr>
              <a:pPr algn="r"/>
              <a:t>13</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1202"/>
                                        </p:tgtEl>
                                        <p:attrNameLst>
                                          <p:attrName>style.visibility</p:attrName>
                                        </p:attrNameLst>
                                      </p:cBhvr>
                                      <p:to>
                                        <p:strVal val="visible"/>
                                      </p:to>
                                    </p:set>
                                    <p:animEffect transition="in" filter="fade">
                                      <p:cBhvr>
                                        <p:cTn id="7" dur="2000"/>
                                        <p:tgtEl>
                                          <p:spTgt spid="69120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1203">
                                            <p:txEl>
                                              <p:pRg st="0" end="0"/>
                                            </p:txEl>
                                          </p:spTgt>
                                        </p:tgtEl>
                                        <p:attrNameLst>
                                          <p:attrName>style.visibility</p:attrName>
                                        </p:attrNameLst>
                                      </p:cBhvr>
                                      <p:to>
                                        <p:strVal val="visible"/>
                                      </p:to>
                                    </p:set>
                                    <p:animEffect transition="in" filter="wipe(left)">
                                      <p:cBhvr>
                                        <p:cTn id="12" dur="500"/>
                                        <p:tgtEl>
                                          <p:spTgt spid="691203">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691203">
                                            <p:txEl>
                                              <p:pRg st="1" end="1"/>
                                            </p:txEl>
                                          </p:spTgt>
                                        </p:tgtEl>
                                        <p:attrNameLst>
                                          <p:attrName>style.visibility</p:attrName>
                                        </p:attrNameLst>
                                      </p:cBhvr>
                                      <p:to>
                                        <p:strVal val="visible"/>
                                      </p:to>
                                    </p:set>
                                    <p:animEffect transition="in" filter="wipe(left)">
                                      <p:cBhvr>
                                        <p:cTn id="15" dur="500"/>
                                        <p:tgtEl>
                                          <p:spTgt spid="69120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691203">
                                            <p:txEl>
                                              <p:pRg st="2" end="2"/>
                                            </p:txEl>
                                          </p:spTgt>
                                        </p:tgtEl>
                                        <p:attrNameLst>
                                          <p:attrName>style.visibility</p:attrName>
                                        </p:attrNameLst>
                                      </p:cBhvr>
                                      <p:to>
                                        <p:strVal val="visible"/>
                                      </p:to>
                                    </p:set>
                                    <p:animEffect transition="in" filter="wipe(left)">
                                      <p:cBhvr>
                                        <p:cTn id="20" dur="500"/>
                                        <p:tgtEl>
                                          <p:spTgt spid="691203">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691203">
                                            <p:txEl>
                                              <p:pRg st="3" end="3"/>
                                            </p:txEl>
                                          </p:spTgt>
                                        </p:tgtEl>
                                        <p:attrNameLst>
                                          <p:attrName>style.visibility</p:attrName>
                                        </p:attrNameLst>
                                      </p:cBhvr>
                                      <p:to>
                                        <p:strVal val="visible"/>
                                      </p:to>
                                    </p:set>
                                    <p:animEffect transition="in" filter="wipe(left)">
                                      <p:cBhvr>
                                        <p:cTn id="23" dur="500"/>
                                        <p:tgtEl>
                                          <p:spTgt spid="691203">
                                            <p:txEl>
                                              <p:pRg st="3" end="3"/>
                                            </p:txEl>
                                          </p:spTgt>
                                        </p:tgtEl>
                                      </p:cBhvr>
                                    </p:animEffect>
                                  </p:childTnLst>
                                </p:cTn>
                              </p:par>
                              <p:par>
                                <p:cTn id="24" presetID="22" presetClass="entr" presetSubtype="8" fill="hold" grpId="0" nodeType="withEffect">
                                  <p:stCondLst>
                                    <p:cond delay="0"/>
                                  </p:stCondLst>
                                  <p:childTnLst>
                                    <p:set>
                                      <p:cBhvr>
                                        <p:cTn id="25" dur="1" fill="hold">
                                          <p:stCondLst>
                                            <p:cond delay="0"/>
                                          </p:stCondLst>
                                        </p:cTn>
                                        <p:tgtEl>
                                          <p:spTgt spid="691203">
                                            <p:txEl>
                                              <p:pRg st="4" end="4"/>
                                            </p:txEl>
                                          </p:spTgt>
                                        </p:tgtEl>
                                        <p:attrNameLst>
                                          <p:attrName>style.visibility</p:attrName>
                                        </p:attrNameLst>
                                      </p:cBhvr>
                                      <p:to>
                                        <p:strVal val="visible"/>
                                      </p:to>
                                    </p:set>
                                    <p:animEffect transition="in" filter="wipe(left)">
                                      <p:cBhvr>
                                        <p:cTn id="26" dur="500"/>
                                        <p:tgtEl>
                                          <p:spTgt spid="69120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691203">
                                            <p:txEl>
                                              <p:pRg st="5" end="5"/>
                                            </p:txEl>
                                          </p:spTgt>
                                        </p:tgtEl>
                                        <p:attrNameLst>
                                          <p:attrName>style.visibility</p:attrName>
                                        </p:attrNameLst>
                                      </p:cBhvr>
                                      <p:to>
                                        <p:strVal val="visible"/>
                                      </p:to>
                                    </p:set>
                                    <p:animEffect transition="in" filter="wipe(left)">
                                      <p:cBhvr>
                                        <p:cTn id="31" dur="500"/>
                                        <p:tgtEl>
                                          <p:spTgt spid="691203">
                                            <p:txEl>
                                              <p:pRg st="5" end="5"/>
                                            </p:txEl>
                                          </p:spTgt>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691203">
                                            <p:txEl>
                                              <p:pRg st="6" end="6"/>
                                            </p:txEl>
                                          </p:spTgt>
                                        </p:tgtEl>
                                        <p:attrNameLst>
                                          <p:attrName>style.visibility</p:attrName>
                                        </p:attrNameLst>
                                      </p:cBhvr>
                                      <p:to>
                                        <p:strVal val="visible"/>
                                      </p:to>
                                    </p:set>
                                    <p:animEffect transition="in" filter="wipe(left)">
                                      <p:cBhvr>
                                        <p:cTn id="34" dur="500"/>
                                        <p:tgtEl>
                                          <p:spTgt spid="691203">
                                            <p:txEl>
                                              <p:pRg st="6" end="6"/>
                                            </p:txEl>
                                          </p:spTgt>
                                        </p:tgtEl>
                                      </p:cBhvr>
                                    </p:animEffect>
                                  </p:childTnLst>
                                </p:cTn>
                              </p:par>
                              <p:par>
                                <p:cTn id="35" presetID="22" presetClass="entr" presetSubtype="8" fill="hold" grpId="0" nodeType="withEffect">
                                  <p:stCondLst>
                                    <p:cond delay="0"/>
                                  </p:stCondLst>
                                  <p:childTnLst>
                                    <p:set>
                                      <p:cBhvr>
                                        <p:cTn id="36" dur="1" fill="hold">
                                          <p:stCondLst>
                                            <p:cond delay="0"/>
                                          </p:stCondLst>
                                        </p:cTn>
                                        <p:tgtEl>
                                          <p:spTgt spid="691203">
                                            <p:txEl>
                                              <p:pRg st="7" end="7"/>
                                            </p:txEl>
                                          </p:spTgt>
                                        </p:tgtEl>
                                        <p:attrNameLst>
                                          <p:attrName>style.visibility</p:attrName>
                                        </p:attrNameLst>
                                      </p:cBhvr>
                                      <p:to>
                                        <p:strVal val="visible"/>
                                      </p:to>
                                    </p:set>
                                    <p:animEffect transition="in" filter="wipe(left)">
                                      <p:cBhvr>
                                        <p:cTn id="37" dur="500"/>
                                        <p:tgtEl>
                                          <p:spTgt spid="69120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691203">
                                            <p:txEl>
                                              <p:pRg st="8" end="8"/>
                                            </p:txEl>
                                          </p:spTgt>
                                        </p:tgtEl>
                                        <p:attrNameLst>
                                          <p:attrName>style.visibility</p:attrName>
                                        </p:attrNameLst>
                                      </p:cBhvr>
                                      <p:to>
                                        <p:strVal val="visible"/>
                                      </p:to>
                                    </p:set>
                                    <p:animEffect transition="in" filter="wipe(left)">
                                      <p:cBhvr>
                                        <p:cTn id="42" dur="500"/>
                                        <p:tgtEl>
                                          <p:spTgt spid="691203">
                                            <p:txEl>
                                              <p:pRg st="8" end="8"/>
                                            </p:txEl>
                                          </p:spTgt>
                                        </p:tgtEl>
                                      </p:cBhvr>
                                    </p:animEffect>
                                  </p:childTnLst>
                                </p:cTn>
                              </p:par>
                              <p:par>
                                <p:cTn id="43" presetID="22" presetClass="entr" presetSubtype="8" fill="hold" grpId="0" nodeType="withEffect">
                                  <p:stCondLst>
                                    <p:cond delay="0"/>
                                  </p:stCondLst>
                                  <p:childTnLst>
                                    <p:set>
                                      <p:cBhvr>
                                        <p:cTn id="44" dur="1" fill="hold">
                                          <p:stCondLst>
                                            <p:cond delay="0"/>
                                          </p:stCondLst>
                                        </p:cTn>
                                        <p:tgtEl>
                                          <p:spTgt spid="691203">
                                            <p:txEl>
                                              <p:pRg st="9" end="9"/>
                                            </p:txEl>
                                          </p:spTgt>
                                        </p:tgtEl>
                                        <p:attrNameLst>
                                          <p:attrName>style.visibility</p:attrName>
                                        </p:attrNameLst>
                                      </p:cBhvr>
                                      <p:to>
                                        <p:strVal val="visible"/>
                                      </p:to>
                                    </p:set>
                                    <p:animEffect transition="in" filter="wipe(left)">
                                      <p:cBhvr>
                                        <p:cTn id="45" dur="500"/>
                                        <p:tgtEl>
                                          <p:spTgt spid="69120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1202" grpId="0"/>
      <p:bldP spid="691203" grpId="0" build="p"/>
    </p:bldLst>
  </p:timing>
</p:sld>
</file>

<file path=ppt/slides/slide1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7825" name="Rectangle 2"/>
          <p:cNvSpPr>
            <a:spLocks noGrp="1" noChangeArrowheads="1"/>
          </p:cNvSpPr>
          <p:nvPr>
            <p:ph type="title" idx="4294967295"/>
          </p:nvPr>
        </p:nvSpPr>
        <p:spPr>
          <a:xfrm>
            <a:off x="1485900" y="666750"/>
            <a:ext cx="6934200" cy="914400"/>
          </a:xfrm>
        </p:spPr>
        <p:txBody>
          <a:bodyPr/>
          <a:lstStyle/>
          <a:p>
            <a:pPr eaLnBrk="1" hangingPunct="1">
              <a:lnSpc>
                <a:spcPct val="80000"/>
              </a:lnSpc>
            </a:pPr>
            <a:r>
              <a:rPr lang="en-US" sz="4000"/>
              <a:t>Ozone Control</a:t>
            </a:r>
            <a:br>
              <a:rPr lang="en-US" sz="2400"/>
            </a:br>
            <a:r>
              <a:rPr lang="en-US" sz="2400"/>
              <a:t>NO</a:t>
            </a:r>
            <a:r>
              <a:rPr lang="en-US" sz="2400" baseline="-25000"/>
              <a:t>X</a:t>
            </a:r>
            <a:r>
              <a:rPr lang="en-US" sz="2400"/>
              <a:t> Trading Programs</a:t>
            </a:r>
            <a:r>
              <a:rPr lang="en-US"/>
              <a:t> </a:t>
            </a:r>
          </a:p>
        </p:txBody>
      </p:sp>
      <p:sp>
        <p:nvSpPr>
          <p:cNvPr id="699395" name="Rectangle 3"/>
          <p:cNvSpPr>
            <a:spLocks noGrp="1" noChangeArrowheads="1"/>
          </p:cNvSpPr>
          <p:nvPr>
            <p:ph idx="4294967295"/>
          </p:nvPr>
        </p:nvSpPr>
        <p:spPr>
          <a:xfrm>
            <a:off x="1133475" y="1752600"/>
            <a:ext cx="7858125" cy="4495800"/>
          </a:xfrm>
        </p:spPr>
        <p:txBody>
          <a:bodyPr/>
          <a:lstStyle/>
          <a:p>
            <a:pPr eaLnBrk="1" hangingPunct="1">
              <a:lnSpc>
                <a:spcPct val="90000"/>
              </a:lnSpc>
            </a:pPr>
            <a:r>
              <a:rPr lang="en-US" sz="2400"/>
              <a:t>Established under CAAA 1990, the Ozone Transport Commission (OTC) developed the </a:t>
            </a:r>
            <a:r>
              <a:rPr lang="en-US" sz="2400">
                <a:solidFill>
                  <a:srgbClr val="2E5D7A"/>
                </a:solidFill>
              </a:rPr>
              <a:t>OTC NO</a:t>
            </a:r>
            <a:r>
              <a:rPr lang="en-US" sz="2400" baseline="-25000">
                <a:solidFill>
                  <a:srgbClr val="2E5D7A"/>
                </a:solidFill>
              </a:rPr>
              <a:t>X </a:t>
            </a:r>
            <a:r>
              <a:rPr lang="en-US" sz="2400">
                <a:solidFill>
                  <a:srgbClr val="2E5D7A"/>
                </a:solidFill>
              </a:rPr>
              <a:t>Budget Program,</a:t>
            </a:r>
            <a:r>
              <a:rPr lang="en-US" sz="2400"/>
              <a:t> a cap and trade plan</a:t>
            </a:r>
          </a:p>
          <a:p>
            <a:pPr eaLnBrk="1" hangingPunct="1">
              <a:lnSpc>
                <a:spcPct val="90000"/>
              </a:lnSpc>
            </a:pPr>
            <a:r>
              <a:rPr lang="en-US" sz="2400"/>
              <a:t>In 1998, a new initiative, the </a:t>
            </a:r>
            <a:r>
              <a:rPr lang="en-US" sz="2400">
                <a:solidFill>
                  <a:srgbClr val="2E5D7A"/>
                </a:solidFill>
              </a:rPr>
              <a:t>NO</a:t>
            </a:r>
            <a:r>
              <a:rPr lang="en-US" sz="2400" baseline="-25000">
                <a:solidFill>
                  <a:srgbClr val="2E5D7A"/>
                </a:solidFill>
              </a:rPr>
              <a:t>X</a:t>
            </a:r>
            <a:r>
              <a:rPr lang="en-US" sz="2400">
                <a:solidFill>
                  <a:srgbClr val="2E5D7A"/>
                </a:solidFill>
              </a:rPr>
              <a:t> SIP call</a:t>
            </a:r>
            <a:r>
              <a:rPr lang="en-US" sz="2400"/>
              <a:t>, required affected states to submit revised State Implementation Plans (SIPs) to achieve certain emission limits during ozone season, starting in 2003</a:t>
            </a:r>
          </a:p>
          <a:p>
            <a:pPr lvl="1" eaLnBrk="1" hangingPunct="1">
              <a:lnSpc>
                <a:spcPct val="90000"/>
              </a:lnSpc>
            </a:pPr>
            <a:r>
              <a:rPr lang="en-US" sz="2000"/>
              <a:t>EPA recommended using a cap and trade program and established the </a:t>
            </a:r>
            <a:r>
              <a:rPr lang="en-US" sz="2000" b="1">
                <a:solidFill>
                  <a:srgbClr val="2E5D7A"/>
                </a:solidFill>
              </a:rPr>
              <a:t>NO</a:t>
            </a:r>
            <a:r>
              <a:rPr lang="en-US" sz="2000" b="1" baseline="-25000">
                <a:solidFill>
                  <a:srgbClr val="2E5D7A"/>
                </a:solidFill>
              </a:rPr>
              <a:t>X</a:t>
            </a:r>
            <a:r>
              <a:rPr lang="en-US" sz="2000" b="1">
                <a:solidFill>
                  <a:srgbClr val="2E5D7A"/>
                </a:solidFill>
              </a:rPr>
              <a:t> Budget Trading Program (NBP)</a:t>
            </a:r>
            <a:r>
              <a:rPr lang="en-US" sz="2000"/>
              <a:t> in 2003 as successor to the original OTC program</a:t>
            </a:r>
          </a:p>
          <a:p>
            <a:pPr lvl="1" eaLnBrk="1" hangingPunct="1">
              <a:lnSpc>
                <a:spcPct val="90000"/>
              </a:lnSpc>
            </a:pPr>
            <a:r>
              <a:rPr lang="en-US" sz="2100"/>
              <a:t>Goal is to reduce NO</a:t>
            </a:r>
            <a:r>
              <a:rPr lang="en-US" sz="2100" baseline="-25000"/>
              <a:t>X</a:t>
            </a:r>
            <a:r>
              <a:rPr lang="en-US" sz="2100"/>
              <a:t> emissions by 1 million tons per year</a:t>
            </a:r>
          </a:p>
          <a:p>
            <a:pPr lvl="1" eaLnBrk="1" hangingPunct="1">
              <a:lnSpc>
                <a:spcPct val="90000"/>
              </a:lnSpc>
            </a:pPr>
            <a:r>
              <a:rPr lang="en-US" sz="2000"/>
              <a:t>20 states plus the District of Columbia participated </a:t>
            </a:r>
          </a:p>
          <a:p>
            <a:pPr lvl="1" eaLnBrk="1" hangingPunct="1">
              <a:lnSpc>
                <a:spcPct val="90000"/>
              </a:lnSpc>
            </a:pPr>
            <a:endParaRPr lang="en-US" sz="2000"/>
          </a:p>
        </p:txBody>
      </p:sp>
      <p:sp>
        <p:nvSpPr>
          <p:cNvPr id="7782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A541C366-5814-4234-9444-48630BF82F1B}" type="slidenum">
              <a:rPr lang="en-US" sz="1200">
                <a:solidFill>
                  <a:schemeClr val="tx2"/>
                </a:solidFill>
              </a:rPr>
              <a:pPr algn="r"/>
              <a:t>14</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99395">
                                            <p:txEl>
                                              <p:pRg st="0" end="0"/>
                                            </p:txEl>
                                          </p:spTgt>
                                        </p:tgtEl>
                                        <p:attrNameLst>
                                          <p:attrName>style.visibility</p:attrName>
                                        </p:attrNameLst>
                                      </p:cBhvr>
                                      <p:to>
                                        <p:strVal val="visible"/>
                                      </p:to>
                                    </p:set>
                                    <p:animEffect transition="in" filter="fade">
                                      <p:cBhvr>
                                        <p:cTn id="7" dur="1000"/>
                                        <p:tgtEl>
                                          <p:spTgt spid="699395">
                                            <p:txEl>
                                              <p:pRg st="0" end="0"/>
                                            </p:txEl>
                                          </p:spTgt>
                                        </p:tgtEl>
                                      </p:cBhvr>
                                    </p:animEffect>
                                    <p:anim calcmode="lin" valueType="num">
                                      <p:cBhvr>
                                        <p:cTn id="8" dur="1000" fill="hold"/>
                                        <p:tgtEl>
                                          <p:spTgt spid="69939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9939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99395">
                                            <p:txEl>
                                              <p:pRg st="1" end="1"/>
                                            </p:txEl>
                                          </p:spTgt>
                                        </p:tgtEl>
                                        <p:attrNameLst>
                                          <p:attrName>style.visibility</p:attrName>
                                        </p:attrNameLst>
                                      </p:cBhvr>
                                      <p:to>
                                        <p:strVal val="visible"/>
                                      </p:to>
                                    </p:set>
                                    <p:animEffect transition="in" filter="fade">
                                      <p:cBhvr>
                                        <p:cTn id="14" dur="1000"/>
                                        <p:tgtEl>
                                          <p:spTgt spid="699395">
                                            <p:txEl>
                                              <p:pRg st="1" end="1"/>
                                            </p:txEl>
                                          </p:spTgt>
                                        </p:tgtEl>
                                      </p:cBhvr>
                                    </p:animEffect>
                                    <p:anim calcmode="lin" valueType="num">
                                      <p:cBhvr>
                                        <p:cTn id="15" dur="1000" fill="hold"/>
                                        <p:tgtEl>
                                          <p:spTgt spid="69939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9939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99395">
                                            <p:txEl>
                                              <p:pRg st="2" end="2"/>
                                            </p:txEl>
                                          </p:spTgt>
                                        </p:tgtEl>
                                        <p:attrNameLst>
                                          <p:attrName>style.visibility</p:attrName>
                                        </p:attrNameLst>
                                      </p:cBhvr>
                                      <p:to>
                                        <p:strVal val="visible"/>
                                      </p:to>
                                    </p:set>
                                    <p:animEffect transition="in" filter="fade">
                                      <p:cBhvr>
                                        <p:cTn id="21" dur="1000"/>
                                        <p:tgtEl>
                                          <p:spTgt spid="699395">
                                            <p:txEl>
                                              <p:pRg st="2" end="2"/>
                                            </p:txEl>
                                          </p:spTgt>
                                        </p:tgtEl>
                                      </p:cBhvr>
                                    </p:animEffect>
                                    <p:anim calcmode="lin" valueType="num">
                                      <p:cBhvr>
                                        <p:cTn id="22" dur="1000" fill="hold"/>
                                        <p:tgtEl>
                                          <p:spTgt spid="69939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9939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99395">
                                            <p:txEl>
                                              <p:pRg st="3" end="3"/>
                                            </p:txEl>
                                          </p:spTgt>
                                        </p:tgtEl>
                                        <p:attrNameLst>
                                          <p:attrName>style.visibility</p:attrName>
                                        </p:attrNameLst>
                                      </p:cBhvr>
                                      <p:to>
                                        <p:strVal val="visible"/>
                                      </p:to>
                                    </p:set>
                                    <p:animEffect transition="in" filter="fade">
                                      <p:cBhvr>
                                        <p:cTn id="28" dur="1000"/>
                                        <p:tgtEl>
                                          <p:spTgt spid="699395">
                                            <p:txEl>
                                              <p:pRg st="3" end="3"/>
                                            </p:txEl>
                                          </p:spTgt>
                                        </p:tgtEl>
                                      </p:cBhvr>
                                    </p:animEffect>
                                    <p:anim calcmode="lin" valueType="num">
                                      <p:cBhvr>
                                        <p:cTn id="29" dur="1000" fill="hold"/>
                                        <p:tgtEl>
                                          <p:spTgt spid="699395">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9939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99395">
                                            <p:txEl>
                                              <p:pRg st="4" end="4"/>
                                            </p:txEl>
                                          </p:spTgt>
                                        </p:tgtEl>
                                        <p:attrNameLst>
                                          <p:attrName>style.visibility</p:attrName>
                                        </p:attrNameLst>
                                      </p:cBhvr>
                                      <p:to>
                                        <p:strVal val="visible"/>
                                      </p:to>
                                    </p:set>
                                    <p:animEffect transition="in" filter="fade">
                                      <p:cBhvr>
                                        <p:cTn id="35" dur="1000"/>
                                        <p:tgtEl>
                                          <p:spTgt spid="699395">
                                            <p:txEl>
                                              <p:pRg st="4" end="4"/>
                                            </p:txEl>
                                          </p:spTgt>
                                        </p:tgtEl>
                                      </p:cBhvr>
                                    </p:animEffect>
                                    <p:anim calcmode="lin" valueType="num">
                                      <p:cBhvr>
                                        <p:cTn id="36" dur="1000" fill="hold"/>
                                        <p:tgtEl>
                                          <p:spTgt spid="699395">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69939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9395"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692226" name="Rectangle 2"/>
          <p:cNvSpPr>
            <a:spLocks noGrp="1" noChangeArrowheads="1"/>
          </p:cNvSpPr>
          <p:nvPr>
            <p:ph type="title" idx="4294967295"/>
          </p:nvPr>
        </p:nvSpPr>
        <p:spPr>
          <a:xfrm>
            <a:off x="1466850" y="915988"/>
            <a:ext cx="6858000" cy="855662"/>
          </a:xfrm>
        </p:spPr>
        <p:txBody>
          <a:bodyPr/>
          <a:lstStyle/>
          <a:p>
            <a:pPr eaLnBrk="1" hangingPunct="1"/>
            <a:r>
              <a:rPr lang="en-US" sz="3600"/>
              <a:t>New Trading Programs</a:t>
            </a:r>
          </a:p>
        </p:txBody>
      </p:sp>
      <p:sp>
        <p:nvSpPr>
          <p:cNvPr id="692227" name="Rectangle 3"/>
          <p:cNvSpPr>
            <a:spLocks noGrp="1" noChangeArrowheads="1"/>
          </p:cNvSpPr>
          <p:nvPr>
            <p:ph idx="4294967295"/>
          </p:nvPr>
        </p:nvSpPr>
        <p:spPr>
          <a:xfrm>
            <a:off x="1133475" y="1905000"/>
            <a:ext cx="7705725" cy="3962400"/>
          </a:xfrm>
        </p:spPr>
        <p:txBody>
          <a:bodyPr/>
          <a:lstStyle/>
          <a:p>
            <a:pPr eaLnBrk="1" hangingPunct="1">
              <a:lnSpc>
                <a:spcPct val="90000"/>
              </a:lnSpc>
            </a:pPr>
            <a:r>
              <a:rPr lang="en-US"/>
              <a:t>Several trading plans were proposed under President Bush’s Clear Skies Initiative </a:t>
            </a:r>
          </a:p>
          <a:p>
            <a:pPr eaLnBrk="1" hangingPunct="1">
              <a:lnSpc>
                <a:spcPct val="90000"/>
              </a:lnSpc>
            </a:pPr>
            <a:r>
              <a:rPr lang="en-US"/>
              <a:t>When this initiative stalled in Congress, a suite of actions known as the </a:t>
            </a:r>
            <a:r>
              <a:rPr lang="en-US">
                <a:hlinkClick r:id="rId3"/>
              </a:rPr>
              <a:t>Clean Air Rules of 2004 </a:t>
            </a:r>
            <a:r>
              <a:rPr lang="en-US"/>
              <a:t>was issued by the EPA</a:t>
            </a:r>
          </a:p>
          <a:p>
            <a:pPr lvl="1" eaLnBrk="1" hangingPunct="1">
              <a:lnSpc>
                <a:spcPct val="90000"/>
              </a:lnSpc>
            </a:pPr>
            <a:r>
              <a:rPr lang="en-US" sz="2200"/>
              <a:t>Includes the Clean Air Interstate Rule, which uses a cap and trade system for controlling power plant emissions that drift across state boundaries</a:t>
            </a:r>
          </a:p>
          <a:p>
            <a:pPr lvl="1" eaLnBrk="1" hangingPunct="1">
              <a:lnSpc>
                <a:spcPct val="90000"/>
              </a:lnSpc>
            </a:pPr>
            <a:r>
              <a:rPr lang="en-US" sz="2200"/>
              <a:t>Includes the Clean Air Mercury Rule to reduce mercury emissions from coal-fired utilities</a:t>
            </a:r>
          </a:p>
          <a:p>
            <a:pPr lvl="1" eaLnBrk="1" hangingPunct="1">
              <a:lnSpc>
                <a:spcPct val="90000"/>
              </a:lnSpc>
            </a:pPr>
            <a:endParaRPr lang="en-US" sz="2200"/>
          </a:p>
          <a:p>
            <a:pPr lvl="1" eaLnBrk="1" hangingPunct="1">
              <a:lnSpc>
                <a:spcPct val="90000"/>
              </a:lnSpc>
            </a:pPr>
            <a:endParaRPr lang="en-US" sz="2200"/>
          </a:p>
          <a:p>
            <a:pPr lvl="1" eaLnBrk="1" hangingPunct="1">
              <a:lnSpc>
                <a:spcPct val="90000"/>
              </a:lnSpc>
            </a:pPr>
            <a:endParaRPr lang="en-US" sz="2200"/>
          </a:p>
          <a:p>
            <a:pPr lvl="1" eaLnBrk="1" hangingPunct="1">
              <a:lnSpc>
                <a:spcPct val="90000"/>
              </a:lnSpc>
            </a:pPr>
            <a:endParaRPr lang="en-US" sz="2200"/>
          </a:p>
          <a:p>
            <a:pPr lvl="1" eaLnBrk="1" hangingPunct="1">
              <a:lnSpc>
                <a:spcPct val="90000"/>
              </a:lnSpc>
            </a:pPr>
            <a:endParaRPr lang="en-US" sz="2200"/>
          </a:p>
        </p:txBody>
      </p:sp>
      <p:sp>
        <p:nvSpPr>
          <p:cNvPr id="79875"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95929C5C-8680-4023-9B23-73E227B6F5DF}" type="slidenum">
              <a:rPr lang="en-US" sz="1200">
                <a:solidFill>
                  <a:schemeClr val="tx2"/>
                </a:solidFill>
              </a:rPr>
              <a:pPr algn="r"/>
              <a:t>15</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92226"/>
                                        </p:tgtEl>
                                        <p:attrNameLst>
                                          <p:attrName>style.visibility</p:attrName>
                                        </p:attrNameLst>
                                      </p:cBhvr>
                                      <p:to>
                                        <p:strVal val="visible"/>
                                      </p:to>
                                    </p:set>
                                    <p:animEffect transition="in" filter="fade">
                                      <p:cBhvr>
                                        <p:cTn id="7" dur="2000"/>
                                        <p:tgtEl>
                                          <p:spTgt spid="6922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692227">
                                            <p:txEl>
                                              <p:pRg st="0" end="0"/>
                                            </p:txEl>
                                          </p:spTgt>
                                        </p:tgtEl>
                                        <p:attrNameLst>
                                          <p:attrName>style.visibility</p:attrName>
                                        </p:attrNameLst>
                                      </p:cBhvr>
                                      <p:to>
                                        <p:strVal val="visible"/>
                                      </p:to>
                                    </p:set>
                                    <p:animEffect transition="in" filter="wipe(left)">
                                      <p:cBhvr>
                                        <p:cTn id="12" dur="500"/>
                                        <p:tgtEl>
                                          <p:spTgt spid="692227">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692227">
                                            <p:txEl>
                                              <p:pRg st="1" end="1"/>
                                            </p:txEl>
                                          </p:spTgt>
                                        </p:tgtEl>
                                        <p:attrNameLst>
                                          <p:attrName>style.visibility</p:attrName>
                                        </p:attrNameLst>
                                      </p:cBhvr>
                                      <p:to>
                                        <p:strVal val="visible"/>
                                      </p:to>
                                    </p:set>
                                    <p:animEffect transition="in" filter="wipe(left)">
                                      <p:cBhvr>
                                        <p:cTn id="17" dur="500"/>
                                        <p:tgtEl>
                                          <p:spTgt spid="692227">
                                            <p:txEl>
                                              <p:pRg st="1" end="1"/>
                                            </p:txEl>
                                          </p:spTgt>
                                        </p:tgtEl>
                                      </p:cBhvr>
                                    </p:animEffect>
                                  </p:childTnLst>
                                </p:cTn>
                              </p:par>
                              <p:par>
                                <p:cTn id="18" presetID="22" presetClass="entr" presetSubtype="8" fill="hold" grpId="0" nodeType="withEffect">
                                  <p:stCondLst>
                                    <p:cond delay="0"/>
                                  </p:stCondLst>
                                  <p:childTnLst>
                                    <p:set>
                                      <p:cBhvr>
                                        <p:cTn id="19" dur="1" fill="hold">
                                          <p:stCondLst>
                                            <p:cond delay="0"/>
                                          </p:stCondLst>
                                        </p:cTn>
                                        <p:tgtEl>
                                          <p:spTgt spid="692227">
                                            <p:txEl>
                                              <p:pRg st="2" end="2"/>
                                            </p:txEl>
                                          </p:spTgt>
                                        </p:tgtEl>
                                        <p:attrNameLst>
                                          <p:attrName>style.visibility</p:attrName>
                                        </p:attrNameLst>
                                      </p:cBhvr>
                                      <p:to>
                                        <p:strVal val="visible"/>
                                      </p:to>
                                    </p:set>
                                    <p:animEffect transition="in" filter="wipe(left)">
                                      <p:cBhvr>
                                        <p:cTn id="20" dur="500"/>
                                        <p:tgtEl>
                                          <p:spTgt spid="692227">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692227">
                                            <p:txEl>
                                              <p:pRg st="3" end="3"/>
                                            </p:txEl>
                                          </p:spTgt>
                                        </p:tgtEl>
                                        <p:attrNameLst>
                                          <p:attrName>style.visibility</p:attrName>
                                        </p:attrNameLst>
                                      </p:cBhvr>
                                      <p:to>
                                        <p:strVal val="visible"/>
                                      </p:to>
                                    </p:set>
                                    <p:animEffect transition="in" filter="wipe(left)">
                                      <p:cBhvr>
                                        <p:cTn id="23" dur="500"/>
                                        <p:tgtEl>
                                          <p:spTgt spid="69222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2226" grpId="0"/>
      <p:bldP spid="692227"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1921" name="Rectangle 4"/>
          <p:cNvSpPr>
            <a:spLocks noGrp="1" noChangeArrowheads="1"/>
          </p:cNvSpPr>
          <p:nvPr>
            <p:ph type="ctrTitle" idx="4294967295"/>
          </p:nvPr>
        </p:nvSpPr>
        <p:spPr>
          <a:xfrm>
            <a:off x="0" y="1524000"/>
            <a:ext cx="9144000" cy="3505200"/>
          </a:xfrm>
        </p:spPr>
        <p:txBody>
          <a:bodyPr/>
          <a:lstStyle/>
          <a:p>
            <a:pPr algn="ctr" eaLnBrk="1" hangingPunct="1"/>
            <a:r>
              <a:rPr lang="en-US" sz="4500"/>
              <a:t>Analyzing </a:t>
            </a:r>
            <a:br>
              <a:rPr lang="en-US" sz="4500"/>
            </a:br>
            <a:r>
              <a:rPr lang="en-US" sz="4500"/>
              <a:t>Stationary </a:t>
            </a:r>
            <a:br>
              <a:rPr lang="en-US" sz="4500"/>
            </a:br>
            <a:r>
              <a:rPr lang="en-US" sz="4500"/>
              <a:t>Source Controls</a:t>
            </a:r>
          </a:p>
        </p:txBody>
      </p:sp>
    </p:spTree>
  </p:cSld>
  <p:clrMapOvr>
    <a:masterClrMapping/>
  </p:clrMapOvr>
  <p:transition>
    <p:random/>
  </p:transition>
</p:sld>
</file>

<file path=ppt/slides/slide1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3969" name="Title 1"/>
          <p:cNvSpPr>
            <a:spLocks noGrp="1"/>
          </p:cNvSpPr>
          <p:nvPr>
            <p:ph type="title" idx="4294967295"/>
          </p:nvPr>
        </p:nvSpPr>
        <p:spPr>
          <a:xfrm>
            <a:off x="1466850" y="923925"/>
            <a:ext cx="6934200" cy="838200"/>
          </a:xfrm>
        </p:spPr>
        <p:txBody>
          <a:bodyPr/>
          <a:lstStyle/>
          <a:p>
            <a:pPr eaLnBrk="1" hangingPunct="1"/>
            <a:r>
              <a:rPr lang="en-US" sz="3600"/>
              <a:t>Benefit-Cost Analysis of the ARP</a:t>
            </a:r>
            <a:endParaRPr lang="en-US"/>
          </a:p>
        </p:txBody>
      </p:sp>
      <p:sp>
        <p:nvSpPr>
          <p:cNvPr id="3" name="Content Placeholder 2"/>
          <p:cNvSpPr>
            <a:spLocks noGrp="1"/>
          </p:cNvSpPr>
          <p:nvPr>
            <p:ph idx="4294967295"/>
          </p:nvPr>
        </p:nvSpPr>
        <p:spPr>
          <a:xfrm>
            <a:off x="1152525" y="1905000"/>
            <a:ext cx="7772400" cy="4114800"/>
          </a:xfrm>
        </p:spPr>
        <p:txBody>
          <a:bodyPr/>
          <a:lstStyle/>
          <a:p>
            <a:pPr eaLnBrk="1" hangingPunct="1"/>
            <a:r>
              <a:rPr lang="en-US"/>
              <a:t>A 2005 study by Chestnut and Mills (2005), estimate the overall benefits and costs of the Acid Rain Program (ARP)</a:t>
            </a:r>
          </a:p>
          <a:p>
            <a:pPr lvl="1" eaLnBrk="1" hangingPunct="1"/>
            <a:r>
              <a:rPr lang="en-US"/>
              <a:t>By 2010, the year by which the ARP is fully implemented, estimated annual benefits are $122 billion ($2000), and estimated annual costs are $3 billion ($2000)</a:t>
            </a:r>
          </a:p>
          <a:p>
            <a:pPr lvl="1" eaLnBrk="1" hangingPunct="1"/>
            <a:r>
              <a:rPr lang="en-US"/>
              <a:t>Results suggest that the ARP is feasible from a benefit-cost perspective, generating nearly $120 billion in net benefits annually </a:t>
            </a:r>
          </a:p>
        </p:txBody>
      </p:sp>
      <p:sp>
        <p:nvSpPr>
          <p:cNvPr id="83971" name="Slide Number Placeholder 3"/>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301BBB0C-92FE-4E81-8754-C013AD6EDD15}" type="slidenum">
              <a:rPr lang="en-US" sz="1200">
                <a:solidFill>
                  <a:schemeClr val="tx2"/>
                </a:solidFill>
              </a:rPr>
              <a:pPr algn="r"/>
              <a:t>17</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par>
                          <p:cTn id="13" fill="hold">
                            <p:stCondLst>
                              <p:cond delay="500"/>
                            </p:stCondLst>
                            <p:childTnLst>
                              <p:par>
                                <p:cTn id="14" presetID="5" presetClass="entr" presetSubtype="1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checkerboard(across)">
                                      <p:cBhvr>
                                        <p:cTn id="1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03490" name="Rectangle 2"/>
          <p:cNvSpPr>
            <a:spLocks noGrp="1" noChangeArrowheads="1"/>
          </p:cNvSpPr>
          <p:nvPr>
            <p:ph type="title" idx="4294967295"/>
          </p:nvPr>
        </p:nvSpPr>
        <p:spPr>
          <a:xfrm>
            <a:off x="1457325" y="893763"/>
            <a:ext cx="6934200" cy="858837"/>
          </a:xfrm>
        </p:spPr>
        <p:txBody>
          <a:bodyPr/>
          <a:lstStyle/>
          <a:p>
            <a:pPr eaLnBrk="1" hangingPunct="1"/>
            <a:r>
              <a:rPr lang="en-US"/>
              <a:t>Higher Cost of CAC Methods</a:t>
            </a:r>
            <a:endParaRPr lang="en-US" sz="4300"/>
          </a:p>
        </p:txBody>
      </p:sp>
      <p:sp>
        <p:nvSpPr>
          <p:cNvPr id="703491" name="Rectangle 3"/>
          <p:cNvSpPr>
            <a:spLocks noGrp="1" noChangeArrowheads="1"/>
          </p:cNvSpPr>
          <p:nvPr>
            <p:ph idx="4294967295"/>
          </p:nvPr>
        </p:nvSpPr>
        <p:spPr>
          <a:xfrm>
            <a:off x="1143000" y="1981200"/>
            <a:ext cx="7848600" cy="3962400"/>
          </a:xfrm>
        </p:spPr>
        <p:txBody>
          <a:bodyPr/>
          <a:lstStyle/>
          <a:p>
            <a:pPr eaLnBrk="1" hangingPunct="1"/>
            <a:r>
              <a:rPr lang="en-US" sz="2400"/>
              <a:t>Standards-based approach is cost-</a:t>
            </a:r>
            <a:r>
              <a:rPr lang="en-US" sz="2400" b="1" i="1"/>
              <a:t>in</a:t>
            </a:r>
            <a:r>
              <a:rPr lang="en-US" sz="2400"/>
              <a:t>effective </a:t>
            </a:r>
          </a:p>
          <a:p>
            <a:pPr lvl="1" eaLnBrk="1" hangingPunct="1"/>
            <a:r>
              <a:rPr lang="en-US" sz="2000"/>
              <a:t>The inflexibility adds to society’s costs and gives low-cost abaters no incentive to clean up beyond the level set by law</a:t>
            </a:r>
          </a:p>
          <a:p>
            <a:pPr lvl="1" eaLnBrk="1" hangingPunct="1"/>
            <a:r>
              <a:rPr lang="en-US" sz="2000"/>
              <a:t>In most cases, cost savings can be achieved by shifting to more flexible policy instruments with no reduction in air quality benefits</a:t>
            </a:r>
          </a:p>
          <a:p>
            <a:pPr eaLnBrk="1" hangingPunct="1"/>
            <a:r>
              <a:rPr lang="en-US" sz="2400"/>
              <a:t>Most empirical studies show that the cost of using a command-and-control instrument </a:t>
            </a:r>
            <a:r>
              <a:rPr lang="en-US" sz="2400" i="1"/>
              <a:t>relative</a:t>
            </a:r>
            <a:r>
              <a:rPr lang="en-US" sz="2400"/>
              <a:t> to the least-cost method is greater than 1</a:t>
            </a:r>
            <a:endParaRPr lang="en-US" sz="2400" b="1"/>
          </a:p>
        </p:txBody>
      </p:sp>
      <p:sp>
        <p:nvSpPr>
          <p:cNvPr id="86019"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644F845C-1BAB-4105-9BD3-E324F4C947D6}" type="slidenum">
              <a:rPr lang="en-US" sz="1200">
                <a:solidFill>
                  <a:schemeClr val="tx2"/>
                </a:solidFill>
              </a:rPr>
              <a:pPr algn="r"/>
              <a:t>18</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3490"/>
                                        </p:tgtEl>
                                        <p:attrNameLst>
                                          <p:attrName>style.visibility</p:attrName>
                                        </p:attrNameLst>
                                      </p:cBhvr>
                                      <p:to>
                                        <p:strVal val="visible"/>
                                      </p:to>
                                    </p:set>
                                    <p:animEffect transition="in" filter="fade">
                                      <p:cBhvr>
                                        <p:cTn id="7" dur="2000"/>
                                        <p:tgtEl>
                                          <p:spTgt spid="70349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3491">
                                            <p:txEl>
                                              <p:pRg st="0" end="0"/>
                                            </p:txEl>
                                          </p:spTgt>
                                        </p:tgtEl>
                                        <p:attrNameLst>
                                          <p:attrName>style.visibility</p:attrName>
                                        </p:attrNameLst>
                                      </p:cBhvr>
                                      <p:to>
                                        <p:strVal val="visible"/>
                                      </p:to>
                                    </p:set>
                                    <p:animEffect transition="in" filter="wipe(left)">
                                      <p:cBhvr>
                                        <p:cTn id="12" dur="500"/>
                                        <p:tgtEl>
                                          <p:spTgt spid="703491">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703491">
                                            <p:txEl>
                                              <p:pRg st="1" end="1"/>
                                            </p:txEl>
                                          </p:spTgt>
                                        </p:tgtEl>
                                        <p:attrNameLst>
                                          <p:attrName>style.visibility</p:attrName>
                                        </p:attrNameLst>
                                      </p:cBhvr>
                                      <p:to>
                                        <p:strVal val="visible"/>
                                      </p:to>
                                    </p:set>
                                    <p:animEffect transition="in" filter="wipe(left)">
                                      <p:cBhvr>
                                        <p:cTn id="15" dur="500"/>
                                        <p:tgtEl>
                                          <p:spTgt spid="703491">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703491">
                                            <p:txEl>
                                              <p:pRg st="2" end="2"/>
                                            </p:txEl>
                                          </p:spTgt>
                                        </p:tgtEl>
                                        <p:attrNameLst>
                                          <p:attrName>style.visibility</p:attrName>
                                        </p:attrNameLst>
                                      </p:cBhvr>
                                      <p:to>
                                        <p:strVal val="visible"/>
                                      </p:to>
                                    </p:set>
                                    <p:animEffect transition="in" filter="wipe(left)">
                                      <p:cBhvr>
                                        <p:cTn id="18" dur="500"/>
                                        <p:tgtEl>
                                          <p:spTgt spid="703491">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703491">
                                            <p:txEl>
                                              <p:pRg st="3" end="3"/>
                                            </p:txEl>
                                          </p:spTgt>
                                        </p:tgtEl>
                                        <p:attrNameLst>
                                          <p:attrName>style.visibility</p:attrName>
                                        </p:attrNameLst>
                                      </p:cBhvr>
                                      <p:to>
                                        <p:strVal val="visible"/>
                                      </p:to>
                                    </p:set>
                                    <p:animEffect transition="in" filter="wipe(left)">
                                      <p:cBhvr>
                                        <p:cTn id="23" dur="500"/>
                                        <p:tgtEl>
                                          <p:spTgt spid="7034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3490" grpId="0"/>
      <p:bldP spid="703491" grpId="0" build="p"/>
    </p:bldLst>
  </p:timing>
</p:sld>
</file>

<file path=ppt/slides/slide19.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04514" name="Rectangle 2"/>
          <p:cNvSpPr>
            <a:spLocks noGrp="1" noChangeArrowheads="1"/>
          </p:cNvSpPr>
          <p:nvPr>
            <p:ph type="title" idx="4294967295"/>
          </p:nvPr>
        </p:nvSpPr>
        <p:spPr>
          <a:xfrm>
            <a:off x="1485900" y="685800"/>
            <a:ext cx="7086600" cy="914400"/>
          </a:xfrm>
        </p:spPr>
        <p:txBody>
          <a:bodyPr/>
          <a:lstStyle/>
          <a:p>
            <a:pPr eaLnBrk="1" hangingPunct="1"/>
            <a:r>
              <a:rPr lang="en-US" sz="3200"/>
              <a:t>Uniform Technology-Based Standards</a:t>
            </a:r>
            <a:r>
              <a:rPr lang="en-US" sz="3000"/>
              <a:t> </a:t>
            </a:r>
            <a:br>
              <a:rPr lang="en-US" sz="3000"/>
            </a:br>
            <a:r>
              <a:rPr lang="en-US" sz="2700"/>
              <a:t>NSPS Are Not Cost-Effective</a:t>
            </a:r>
          </a:p>
        </p:txBody>
      </p:sp>
      <p:sp>
        <p:nvSpPr>
          <p:cNvPr id="704515" name="Rectangle 3"/>
          <p:cNvSpPr>
            <a:spLocks noGrp="1" noChangeArrowheads="1"/>
          </p:cNvSpPr>
          <p:nvPr>
            <p:ph idx="4294967295"/>
          </p:nvPr>
        </p:nvSpPr>
        <p:spPr>
          <a:xfrm>
            <a:off x="1133475" y="1905000"/>
            <a:ext cx="7629525" cy="4038600"/>
          </a:xfrm>
        </p:spPr>
        <p:txBody>
          <a:bodyPr/>
          <a:lstStyle/>
          <a:p>
            <a:pPr eaLnBrk="1" hangingPunct="1"/>
            <a:r>
              <a:rPr lang="en-US" sz="2400"/>
              <a:t>Uniformity disallows cost-effective solution</a:t>
            </a:r>
          </a:p>
          <a:p>
            <a:pPr lvl="1" eaLnBrk="1" hangingPunct="1"/>
            <a:r>
              <a:rPr lang="en-US" sz="2200"/>
              <a:t>Each source within an industry must meet </a:t>
            </a:r>
            <a:r>
              <a:rPr lang="en-US" sz="2200" i="1"/>
              <a:t>same</a:t>
            </a:r>
            <a:r>
              <a:rPr lang="en-US" sz="2200"/>
              <a:t> standard</a:t>
            </a:r>
          </a:p>
          <a:p>
            <a:pPr lvl="1" eaLnBrk="1" hangingPunct="1"/>
            <a:r>
              <a:rPr lang="en-US" sz="2100"/>
              <a:t>Cost-effectiveness requires equal MACs, not equal abatement levels</a:t>
            </a:r>
          </a:p>
          <a:p>
            <a:pPr eaLnBrk="1" hangingPunct="1"/>
            <a:r>
              <a:rPr lang="en-US" sz="2400"/>
              <a:t>Mandated abatement technology may not be the least-cost approach</a:t>
            </a:r>
          </a:p>
        </p:txBody>
      </p:sp>
      <p:sp>
        <p:nvSpPr>
          <p:cNvPr id="88067"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97438B23-30F5-4301-A6A7-B57685CB8AA2}" type="slidenum">
              <a:rPr lang="en-US" sz="1200">
                <a:solidFill>
                  <a:schemeClr val="tx2"/>
                </a:solidFill>
              </a:rPr>
              <a:pPr algn="r"/>
              <a:t>19</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4514"/>
                                        </p:tgtEl>
                                        <p:attrNameLst>
                                          <p:attrName>style.visibility</p:attrName>
                                        </p:attrNameLst>
                                      </p:cBhvr>
                                      <p:to>
                                        <p:strVal val="visible"/>
                                      </p:to>
                                    </p:set>
                                    <p:animEffect transition="in" filter="fade">
                                      <p:cBhvr>
                                        <p:cTn id="7" dur="2000"/>
                                        <p:tgtEl>
                                          <p:spTgt spid="704514"/>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4515">
                                            <p:txEl>
                                              <p:pRg st="0" end="0"/>
                                            </p:txEl>
                                          </p:spTgt>
                                        </p:tgtEl>
                                        <p:attrNameLst>
                                          <p:attrName>style.visibility</p:attrName>
                                        </p:attrNameLst>
                                      </p:cBhvr>
                                      <p:to>
                                        <p:strVal val="visible"/>
                                      </p:to>
                                    </p:set>
                                    <p:animEffect transition="in" filter="wipe(left)">
                                      <p:cBhvr>
                                        <p:cTn id="12" dur="500"/>
                                        <p:tgtEl>
                                          <p:spTgt spid="704515">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704515">
                                            <p:txEl>
                                              <p:pRg st="1" end="1"/>
                                            </p:txEl>
                                          </p:spTgt>
                                        </p:tgtEl>
                                        <p:attrNameLst>
                                          <p:attrName>style.visibility</p:attrName>
                                        </p:attrNameLst>
                                      </p:cBhvr>
                                      <p:to>
                                        <p:strVal val="visible"/>
                                      </p:to>
                                    </p:set>
                                    <p:animEffect transition="in" filter="wipe(left)">
                                      <p:cBhvr>
                                        <p:cTn id="15" dur="500"/>
                                        <p:tgtEl>
                                          <p:spTgt spid="704515">
                                            <p:txEl>
                                              <p:pRg st="1" end="1"/>
                                            </p:txEl>
                                          </p:spTgt>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704515">
                                            <p:txEl>
                                              <p:pRg st="2" end="2"/>
                                            </p:txEl>
                                          </p:spTgt>
                                        </p:tgtEl>
                                        <p:attrNameLst>
                                          <p:attrName>style.visibility</p:attrName>
                                        </p:attrNameLst>
                                      </p:cBhvr>
                                      <p:to>
                                        <p:strVal val="visible"/>
                                      </p:to>
                                    </p:set>
                                    <p:animEffect transition="in" filter="wipe(left)">
                                      <p:cBhvr>
                                        <p:cTn id="18" dur="500"/>
                                        <p:tgtEl>
                                          <p:spTgt spid="704515">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704515">
                                            <p:txEl>
                                              <p:pRg st="3" end="3"/>
                                            </p:txEl>
                                          </p:spTgt>
                                        </p:tgtEl>
                                        <p:attrNameLst>
                                          <p:attrName>style.visibility</p:attrName>
                                        </p:attrNameLst>
                                      </p:cBhvr>
                                      <p:to>
                                        <p:strVal val="visible"/>
                                      </p:to>
                                    </p:set>
                                    <p:animEffect transition="in" filter="wipe(left)">
                                      <p:cBhvr>
                                        <p:cTn id="23" dur="500"/>
                                        <p:tgtEl>
                                          <p:spTgt spid="70451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4514" grpId="0"/>
      <p:bldP spid="704515"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90113" name="Rectangle 2"/>
          <p:cNvSpPr>
            <a:spLocks noGrp="1" noChangeArrowheads="1"/>
          </p:cNvSpPr>
          <p:nvPr>
            <p:ph type="title" idx="4294967295"/>
          </p:nvPr>
        </p:nvSpPr>
        <p:spPr>
          <a:xfrm>
            <a:off x="685800" y="0"/>
            <a:ext cx="7772400" cy="838200"/>
          </a:xfrm>
        </p:spPr>
        <p:txBody>
          <a:bodyPr/>
          <a:lstStyle/>
          <a:p>
            <a:pPr eaLnBrk="1" hangingPunct="1"/>
            <a:r>
              <a:rPr lang="en-US"/>
              <a:t>Cost-Ineffectiveness of NSPS</a:t>
            </a:r>
          </a:p>
        </p:txBody>
      </p:sp>
      <p:sp>
        <p:nvSpPr>
          <p:cNvPr id="90114" name="Line 3"/>
          <p:cNvSpPr>
            <a:spLocks noChangeShapeType="1"/>
          </p:cNvSpPr>
          <p:nvPr/>
        </p:nvSpPr>
        <p:spPr bwMode="auto">
          <a:xfrm>
            <a:off x="1219200" y="1219200"/>
            <a:ext cx="0" cy="3810000"/>
          </a:xfrm>
          <a:prstGeom prst="line">
            <a:avLst/>
          </a:prstGeom>
          <a:noFill/>
          <a:ln w="28575">
            <a:solidFill>
              <a:schemeClr val="tx1"/>
            </a:solidFill>
            <a:round/>
            <a:headEnd/>
            <a:tailEnd/>
          </a:ln>
        </p:spPr>
        <p:txBody>
          <a:bodyPr wrap="none" anchor="ctr"/>
          <a:lstStyle/>
          <a:p>
            <a:endParaRPr lang="en-US"/>
          </a:p>
        </p:txBody>
      </p:sp>
      <p:sp>
        <p:nvSpPr>
          <p:cNvPr id="90115" name="Line 4"/>
          <p:cNvSpPr>
            <a:spLocks noChangeShapeType="1"/>
          </p:cNvSpPr>
          <p:nvPr/>
        </p:nvSpPr>
        <p:spPr bwMode="auto">
          <a:xfrm>
            <a:off x="1219200" y="5029200"/>
            <a:ext cx="6477000" cy="0"/>
          </a:xfrm>
          <a:prstGeom prst="line">
            <a:avLst/>
          </a:prstGeom>
          <a:noFill/>
          <a:ln w="28575">
            <a:solidFill>
              <a:schemeClr val="tx1"/>
            </a:solidFill>
            <a:round/>
            <a:headEnd/>
            <a:tailEnd/>
          </a:ln>
        </p:spPr>
        <p:txBody>
          <a:bodyPr wrap="none" anchor="ctr"/>
          <a:lstStyle/>
          <a:p>
            <a:endParaRPr lang="en-US"/>
          </a:p>
        </p:txBody>
      </p:sp>
      <p:sp>
        <p:nvSpPr>
          <p:cNvPr id="90116" name="Line 5"/>
          <p:cNvSpPr>
            <a:spLocks noChangeShapeType="1"/>
          </p:cNvSpPr>
          <p:nvPr/>
        </p:nvSpPr>
        <p:spPr bwMode="auto">
          <a:xfrm flipV="1">
            <a:off x="7696200" y="1219200"/>
            <a:ext cx="0" cy="3810000"/>
          </a:xfrm>
          <a:prstGeom prst="line">
            <a:avLst/>
          </a:prstGeom>
          <a:noFill/>
          <a:ln w="28575">
            <a:solidFill>
              <a:schemeClr val="tx1"/>
            </a:solidFill>
            <a:round/>
            <a:headEnd/>
            <a:tailEnd/>
          </a:ln>
        </p:spPr>
        <p:txBody>
          <a:bodyPr wrap="none" anchor="ctr"/>
          <a:lstStyle/>
          <a:p>
            <a:endParaRPr lang="en-US"/>
          </a:p>
        </p:txBody>
      </p:sp>
      <p:sp>
        <p:nvSpPr>
          <p:cNvPr id="90117" name="Text Box 6"/>
          <p:cNvSpPr txBox="1">
            <a:spLocks noChangeArrowheads="1"/>
          </p:cNvSpPr>
          <p:nvPr/>
        </p:nvSpPr>
        <p:spPr bwMode="auto">
          <a:xfrm>
            <a:off x="288925" y="1063625"/>
            <a:ext cx="858838" cy="396875"/>
          </a:xfrm>
          <a:prstGeom prst="rect">
            <a:avLst/>
          </a:prstGeom>
          <a:noFill/>
          <a:ln w="9525">
            <a:noFill/>
            <a:miter lim="800000"/>
            <a:headEnd/>
            <a:tailEnd/>
          </a:ln>
        </p:spPr>
        <p:txBody>
          <a:bodyPr wrap="none">
            <a:spAutoFit/>
          </a:bodyPr>
          <a:lstStyle/>
          <a:p>
            <a:pPr eaLnBrk="0" hangingPunct="0"/>
            <a:r>
              <a:rPr lang="en-US" sz="2000"/>
              <a:t>MAC</a:t>
            </a:r>
            <a:r>
              <a:rPr lang="en-US" sz="2000" baseline="-25000"/>
              <a:t>A</a:t>
            </a:r>
            <a:endParaRPr lang="en-US" sz="2400"/>
          </a:p>
        </p:txBody>
      </p:sp>
      <p:sp>
        <p:nvSpPr>
          <p:cNvPr id="90118" name="Text Box 7"/>
          <p:cNvSpPr txBox="1">
            <a:spLocks noChangeArrowheads="1"/>
          </p:cNvSpPr>
          <p:nvPr/>
        </p:nvSpPr>
        <p:spPr bwMode="auto">
          <a:xfrm>
            <a:off x="7832725" y="1139825"/>
            <a:ext cx="858838" cy="396875"/>
          </a:xfrm>
          <a:prstGeom prst="rect">
            <a:avLst/>
          </a:prstGeom>
          <a:noFill/>
          <a:ln w="9525">
            <a:noFill/>
            <a:miter lim="800000"/>
            <a:headEnd/>
            <a:tailEnd/>
          </a:ln>
        </p:spPr>
        <p:txBody>
          <a:bodyPr wrap="none">
            <a:spAutoFit/>
          </a:bodyPr>
          <a:lstStyle/>
          <a:p>
            <a:pPr eaLnBrk="0" hangingPunct="0"/>
            <a:r>
              <a:rPr lang="en-US" sz="2000"/>
              <a:t>MAC</a:t>
            </a:r>
            <a:r>
              <a:rPr lang="en-US" sz="2000" baseline="-25000"/>
              <a:t>B</a:t>
            </a:r>
            <a:endParaRPr lang="en-US" sz="2400"/>
          </a:p>
        </p:txBody>
      </p:sp>
      <p:sp>
        <p:nvSpPr>
          <p:cNvPr id="90119" name="Line 8"/>
          <p:cNvSpPr>
            <a:spLocks noChangeShapeType="1"/>
          </p:cNvSpPr>
          <p:nvPr/>
        </p:nvSpPr>
        <p:spPr bwMode="auto">
          <a:xfrm>
            <a:off x="3200400" y="4038600"/>
            <a:ext cx="0" cy="990600"/>
          </a:xfrm>
          <a:prstGeom prst="line">
            <a:avLst/>
          </a:prstGeom>
          <a:noFill/>
          <a:ln w="28575">
            <a:solidFill>
              <a:schemeClr val="tx1"/>
            </a:solidFill>
            <a:prstDash val="dash"/>
            <a:round/>
            <a:headEnd/>
            <a:tailEnd/>
          </a:ln>
        </p:spPr>
        <p:txBody>
          <a:bodyPr wrap="none" anchor="ctr"/>
          <a:lstStyle/>
          <a:p>
            <a:endParaRPr lang="en-US"/>
          </a:p>
        </p:txBody>
      </p:sp>
      <p:sp>
        <p:nvSpPr>
          <p:cNvPr id="90120" name="Line 9"/>
          <p:cNvSpPr>
            <a:spLocks noChangeShapeType="1"/>
          </p:cNvSpPr>
          <p:nvPr/>
        </p:nvSpPr>
        <p:spPr bwMode="auto">
          <a:xfrm>
            <a:off x="1371600" y="5715000"/>
            <a:ext cx="6172200" cy="0"/>
          </a:xfrm>
          <a:prstGeom prst="line">
            <a:avLst/>
          </a:prstGeom>
          <a:noFill/>
          <a:ln w="9525">
            <a:solidFill>
              <a:schemeClr val="tx1"/>
            </a:solidFill>
            <a:round/>
            <a:headEnd/>
            <a:tailEnd type="triangle" w="med" len="med"/>
          </a:ln>
        </p:spPr>
        <p:txBody>
          <a:bodyPr wrap="none" anchor="ctr"/>
          <a:lstStyle/>
          <a:p>
            <a:endParaRPr lang="en-US"/>
          </a:p>
        </p:txBody>
      </p:sp>
      <p:sp>
        <p:nvSpPr>
          <p:cNvPr id="90121" name="Text Box 10"/>
          <p:cNvSpPr txBox="1">
            <a:spLocks noChangeArrowheads="1"/>
          </p:cNvSpPr>
          <p:nvPr/>
        </p:nvSpPr>
        <p:spPr bwMode="auto">
          <a:xfrm>
            <a:off x="3810000" y="5453063"/>
            <a:ext cx="2351088" cy="336550"/>
          </a:xfrm>
          <a:prstGeom prst="rect">
            <a:avLst/>
          </a:prstGeom>
          <a:noFill/>
          <a:ln w="9525">
            <a:noFill/>
            <a:miter lim="800000"/>
            <a:headEnd/>
            <a:tailEnd/>
          </a:ln>
        </p:spPr>
        <p:txBody>
          <a:bodyPr wrap="none">
            <a:spAutoFit/>
          </a:bodyPr>
          <a:lstStyle/>
          <a:p>
            <a:pPr eaLnBrk="0" hangingPunct="0"/>
            <a:r>
              <a:rPr lang="en-US" sz="1600" b="1"/>
              <a:t>Source A’s Abatement</a:t>
            </a:r>
            <a:endParaRPr lang="en-US" sz="2400"/>
          </a:p>
        </p:txBody>
      </p:sp>
      <p:sp>
        <p:nvSpPr>
          <p:cNvPr id="90122" name="Line 11"/>
          <p:cNvSpPr>
            <a:spLocks noChangeShapeType="1"/>
          </p:cNvSpPr>
          <p:nvPr/>
        </p:nvSpPr>
        <p:spPr bwMode="auto">
          <a:xfrm flipH="1">
            <a:off x="1295400" y="6172200"/>
            <a:ext cx="6324600" cy="0"/>
          </a:xfrm>
          <a:prstGeom prst="line">
            <a:avLst/>
          </a:prstGeom>
          <a:noFill/>
          <a:ln w="9525">
            <a:solidFill>
              <a:schemeClr val="tx1"/>
            </a:solidFill>
            <a:round/>
            <a:headEnd/>
            <a:tailEnd type="triangle" w="med" len="med"/>
          </a:ln>
        </p:spPr>
        <p:txBody>
          <a:bodyPr wrap="none" anchor="ctr"/>
          <a:lstStyle/>
          <a:p>
            <a:endParaRPr lang="en-US"/>
          </a:p>
        </p:txBody>
      </p:sp>
      <p:sp>
        <p:nvSpPr>
          <p:cNvPr id="90123" name="Text Box 12"/>
          <p:cNvSpPr txBox="1">
            <a:spLocks noChangeArrowheads="1"/>
          </p:cNvSpPr>
          <p:nvPr/>
        </p:nvSpPr>
        <p:spPr bwMode="auto">
          <a:xfrm>
            <a:off x="3792538" y="5910263"/>
            <a:ext cx="2351087" cy="336550"/>
          </a:xfrm>
          <a:prstGeom prst="rect">
            <a:avLst/>
          </a:prstGeom>
          <a:noFill/>
          <a:ln w="9525">
            <a:noFill/>
            <a:miter lim="800000"/>
            <a:headEnd/>
            <a:tailEnd/>
          </a:ln>
        </p:spPr>
        <p:txBody>
          <a:bodyPr wrap="none">
            <a:spAutoFit/>
          </a:bodyPr>
          <a:lstStyle/>
          <a:p>
            <a:pPr eaLnBrk="0" hangingPunct="0"/>
            <a:r>
              <a:rPr lang="en-US" sz="1600" b="1"/>
              <a:t>Source B’s Abatement</a:t>
            </a:r>
            <a:endParaRPr lang="en-US" sz="2400"/>
          </a:p>
        </p:txBody>
      </p:sp>
      <p:sp>
        <p:nvSpPr>
          <p:cNvPr id="90124" name="Text Box 13"/>
          <p:cNvSpPr txBox="1">
            <a:spLocks noChangeArrowheads="1"/>
          </p:cNvSpPr>
          <p:nvPr/>
        </p:nvSpPr>
        <p:spPr bwMode="auto">
          <a:xfrm rot="-1514701">
            <a:off x="5086350" y="2427288"/>
            <a:ext cx="882650" cy="396875"/>
          </a:xfrm>
          <a:prstGeom prst="rect">
            <a:avLst/>
          </a:prstGeom>
          <a:noFill/>
          <a:ln w="9525">
            <a:noFill/>
            <a:miter lim="800000"/>
            <a:headEnd/>
            <a:tailEnd/>
          </a:ln>
        </p:spPr>
        <p:txBody>
          <a:bodyPr wrap="none">
            <a:spAutoFit/>
          </a:bodyPr>
          <a:lstStyle/>
          <a:p>
            <a:pPr eaLnBrk="0" hangingPunct="0"/>
            <a:r>
              <a:rPr lang="en-US" sz="2000" b="1"/>
              <a:t>MAC</a:t>
            </a:r>
            <a:r>
              <a:rPr lang="en-US" sz="2000" b="1" baseline="-25000"/>
              <a:t>A</a:t>
            </a:r>
            <a:endParaRPr lang="en-US" sz="2000"/>
          </a:p>
        </p:txBody>
      </p:sp>
      <p:sp>
        <p:nvSpPr>
          <p:cNvPr id="90125" name="Text Box 14"/>
          <p:cNvSpPr txBox="1">
            <a:spLocks noChangeArrowheads="1"/>
          </p:cNvSpPr>
          <p:nvPr/>
        </p:nvSpPr>
        <p:spPr bwMode="auto">
          <a:xfrm rot="553754">
            <a:off x="5318125" y="4129088"/>
            <a:ext cx="882650" cy="396875"/>
          </a:xfrm>
          <a:prstGeom prst="rect">
            <a:avLst/>
          </a:prstGeom>
          <a:noFill/>
          <a:ln w="9525">
            <a:noFill/>
            <a:miter lim="800000"/>
            <a:headEnd/>
            <a:tailEnd/>
          </a:ln>
        </p:spPr>
        <p:txBody>
          <a:bodyPr wrap="none">
            <a:spAutoFit/>
          </a:bodyPr>
          <a:lstStyle/>
          <a:p>
            <a:pPr eaLnBrk="0" hangingPunct="0"/>
            <a:r>
              <a:rPr lang="en-US" sz="2000" b="1"/>
              <a:t>MAC</a:t>
            </a:r>
            <a:r>
              <a:rPr lang="en-US" sz="2000" b="1" baseline="-25000"/>
              <a:t>B</a:t>
            </a:r>
            <a:endParaRPr lang="en-US" sz="2400"/>
          </a:p>
        </p:txBody>
      </p:sp>
      <p:sp>
        <p:nvSpPr>
          <p:cNvPr id="705551" name="Text Box 15"/>
          <p:cNvSpPr txBox="1">
            <a:spLocks noChangeArrowheads="1"/>
          </p:cNvSpPr>
          <p:nvPr/>
        </p:nvSpPr>
        <p:spPr bwMode="auto">
          <a:xfrm>
            <a:off x="1371600" y="936625"/>
            <a:ext cx="4838700" cy="590550"/>
          </a:xfrm>
          <a:prstGeom prst="rect">
            <a:avLst/>
          </a:prstGeom>
          <a:solidFill>
            <a:srgbClr val="EAEAEA"/>
          </a:solidFill>
          <a:ln w="9525">
            <a:solidFill>
              <a:schemeClr val="tx1"/>
            </a:solidFill>
            <a:miter lim="800000"/>
            <a:headEnd/>
            <a:tailEnd/>
          </a:ln>
        </p:spPr>
        <p:txBody>
          <a:bodyPr wrap="none">
            <a:spAutoFit/>
          </a:bodyPr>
          <a:lstStyle/>
          <a:p>
            <a:pPr eaLnBrk="0" hangingPunct="0"/>
            <a:r>
              <a:rPr lang="en-US" sz="1600" b="1"/>
              <a:t>A</a:t>
            </a:r>
            <a:r>
              <a:rPr lang="en-US" sz="1600" b="1" baseline="-25000"/>
              <a:t>0</a:t>
            </a:r>
            <a:r>
              <a:rPr lang="en-US" sz="1600" b="1"/>
              <a:t> is cost-effective solution, with shaded area</a:t>
            </a:r>
          </a:p>
          <a:p>
            <a:pPr eaLnBrk="0" hangingPunct="0"/>
            <a:r>
              <a:rPr lang="en-US" sz="1600" b="1"/>
              <a:t>representing total cost (assuming no fixed cost</a:t>
            </a:r>
            <a:r>
              <a:rPr lang="en-US" sz="1600" b="1">
                <a:solidFill>
                  <a:schemeClr val="bg1"/>
                </a:solidFill>
              </a:rPr>
              <a:t>)</a:t>
            </a:r>
            <a:endParaRPr lang="en-US" sz="1600" b="1"/>
          </a:p>
        </p:txBody>
      </p:sp>
      <p:sp>
        <p:nvSpPr>
          <p:cNvPr id="705552" name="AutoShape 16"/>
          <p:cNvSpPr>
            <a:spLocks noChangeArrowheads="1"/>
          </p:cNvSpPr>
          <p:nvPr/>
        </p:nvSpPr>
        <p:spPr bwMode="auto">
          <a:xfrm flipH="1">
            <a:off x="1219200" y="4038600"/>
            <a:ext cx="1981200" cy="990600"/>
          </a:xfrm>
          <a:prstGeom prst="rtTriangle">
            <a:avLst/>
          </a:prstGeom>
          <a:solidFill>
            <a:schemeClr val="accent2"/>
          </a:solidFill>
          <a:ln w="9525">
            <a:solidFill>
              <a:schemeClr val="tx1"/>
            </a:solidFill>
            <a:miter lim="800000"/>
            <a:headEnd/>
            <a:tailEnd/>
          </a:ln>
        </p:spPr>
        <p:txBody>
          <a:bodyPr wrap="none" anchor="ctr"/>
          <a:lstStyle/>
          <a:p>
            <a:pPr eaLnBrk="0" hangingPunct="0"/>
            <a:endParaRPr lang="en-US"/>
          </a:p>
        </p:txBody>
      </p:sp>
      <p:sp>
        <p:nvSpPr>
          <p:cNvPr id="705553" name="AutoShape 17"/>
          <p:cNvSpPr>
            <a:spLocks noChangeArrowheads="1"/>
          </p:cNvSpPr>
          <p:nvPr/>
        </p:nvSpPr>
        <p:spPr bwMode="auto">
          <a:xfrm>
            <a:off x="3200400" y="4038600"/>
            <a:ext cx="4572000" cy="990600"/>
          </a:xfrm>
          <a:prstGeom prst="rtTriangle">
            <a:avLst/>
          </a:prstGeom>
          <a:solidFill>
            <a:schemeClr val="accent2"/>
          </a:solidFill>
          <a:ln w="9525">
            <a:solidFill>
              <a:schemeClr val="tx1"/>
            </a:solidFill>
            <a:miter lim="800000"/>
            <a:headEnd/>
            <a:tailEnd/>
          </a:ln>
        </p:spPr>
        <p:txBody>
          <a:bodyPr wrap="none" anchor="ctr"/>
          <a:lstStyle/>
          <a:p>
            <a:pPr eaLnBrk="0" hangingPunct="0"/>
            <a:endParaRPr lang="en-US"/>
          </a:p>
        </p:txBody>
      </p:sp>
      <p:sp>
        <p:nvSpPr>
          <p:cNvPr id="90129" name="Line 18"/>
          <p:cNvSpPr>
            <a:spLocks noChangeShapeType="1"/>
          </p:cNvSpPr>
          <p:nvPr/>
        </p:nvSpPr>
        <p:spPr bwMode="auto">
          <a:xfrm>
            <a:off x="1219200" y="3581400"/>
            <a:ext cx="6477000" cy="1447800"/>
          </a:xfrm>
          <a:prstGeom prst="line">
            <a:avLst/>
          </a:prstGeom>
          <a:noFill/>
          <a:ln w="28575">
            <a:solidFill>
              <a:schemeClr val="hlink"/>
            </a:solidFill>
            <a:round/>
            <a:headEnd/>
            <a:tailEnd/>
          </a:ln>
        </p:spPr>
        <p:txBody>
          <a:bodyPr wrap="none" anchor="ctr"/>
          <a:lstStyle/>
          <a:p>
            <a:endParaRPr lang="en-US"/>
          </a:p>
        </p:txBody>
      </p:sp>
      <p:sp>
        <p:nvSpPr>
          <p:cNvPr id="90130" name="Line 19"/>
          <p:cNvSpPr>
            <a:spLocks noChangeShapeType="1"/>
          </p:cNvSpPr>
          <p:nvPr/>
        </p:nvSpPr>
        <p:spPr bwMode="auto">
          <a:xfrm flipV="1">
            <a:off x="1219200" y="1828800"/>
            <a:ext cx="6477000" cy="3200400"/>
          </a:xfrm>
          <a:prstGeom prst="line">
            <a:avLst/>
          </a:prstGeom>
          <a:noFill/>
          <a:ln w="28575">
            <a:solidFill>
              <a:srgbClr val="660066"/>
            </a:solidFill>
            <a:round/>
            <a:headEnd/>
            <a:tailEnd/>
          </a:ln>
        </p:spPr>
        <p:txBody>
          <a:bodyPr wrap="none" anchor="ctr"/>
          <a:lstStyle/>
          <a:p>
            <a:endParaRPr lang="en-US"/>
          </a:p>
        </p:txBody>
      </p:sp>
      <p:sp>
        <p:nvSpPr>
          <p:cNvPr id="90131" name="Text Box 20"/>
          <p:cNvSpPr txBox="1">
            <a:spLocks noChangeArrowheads="1"/>
          </p:cNvSpPr>
          <p:nvPr/>
        </p:nvSpPr>
        <p:spPr bwMode="auto">
          <a:xfrm>
            <a:off x="2971800" y="5027613"/>
            <a:ext cx="500063" cy="457200"/>
          </a:xfrm>
          <a:prstGeom prst="rect">
            <a:avLst/>
          </a:prstGeom>
          <a:noFill/>
          <a:ln w="9525">
            <a:noFill/>
            <a:miter lim="800000"/>
            <a:headEnd/>
            <a:tailEnd/>
          </a:ln>
        </p:spPr>
        <p:txBody>
          <a:bodyPr wrap="none">
            <a:spAutoFit/>
          </a:bodyPr>
          <a:lstStyle/>
          <a:p>
            <a:pPr eaLnBrk="0" hangingPunct="0"/>
            <a:r>
              <a:rPr lang="en-US" sz="2400"/>
              <a:t>A</a:t>
            </a:r>
            <a:r>
              <a:rPr lang="en-US" sz="2400" baseline="-25000"/>
              <a:t>0</a:t>
            </a:r>
            <a:endParaRPr lang="en-US" sz="2400"/>
          </a:p>
        </p:txBody>
      </p:sp>
      <p:grpSp>
        <p:nvGrpSpPr>
          <p:cNvPr id="705557" name="Group 21"/>
          <p:cNvGrpSpPr>
            <a:grpSpLocks/>
          </p:cNvGrpSpPr>
          <p:nvPr/>
        </p:nvGrpSpPr>
        <p:grpSpPr bwMode="auto">
          <a:xfrm>
            <a:off x="4098925" y="3505200"/>
            <a:ext cx="500063" cy="1944688"/>
            <a:chOff x="2582" y="2448"/>
            <a:chExt cx="315" cy="1225"/>
          </a:xfrm>
        </p:grpSpPr>
        <p:sp>
          <p:nvSpPr>
            <p:cNvPr id="90139" name="Text Box 22"/>
            <p:cNvSpPr txBox="1">
              <a:spLocks noChangeArrowheads="1"/>
            </p:cNvSpPr>
            <p:nvPr/>
          </p:nvSpPr>
          <p:spPr bwMode="auto">
            <a:xfrm>
              <a:off x="2582" y="3385"/>
              <a:ext cx="315" cy="288"/>
            </a:xfrm>
            <a:prstGeom prst="rect">
              <a:avLst/>
            </a:prstGeom>
            <a:noFill/>
            <a:ln w="9525">
              <a:noFill/>
              <a:miter lim="800000"/>
              <a:headEnd/>
              <a:tailEnd/>
            </a:ln>
          </p:spPr>
          <p:txBody>
            <a:bodyPr wrap="none">
              <a:spAutoFit/>
            </a:bodyPr>
            <a:lstStyle/>
            <a:p>
              <a:pPr eaLnBrk="0" hangingPunct="0"/>
              <a:r>
                <a:rPr lang="en-US" sz="2400"/>
                <a:t>A</a:t>
              </a:r>
              <a:r>
                <a:rPr lang="en-US" sz="2400" baseline="-25000"/>
                <a:t>1</a:t>
              </a:r>
              <a:endParaRPr lang="en-US" sz="2400"/>
            </a:p>
          </p:txBody>
        </p:sp>
        <p:sp>
          <p:nvSpPr>
            <p:cNvPr id="90140" name="Line 23"/>
            <p:cNvSpPr>
              <a:spLocks noChangeShapeType="1"/>
            </p:cNvSpPr>
            <p:nvPr/>
          </p:nvSpPr>
          <p:spPr bwMode="auto">
            <a:xfrm>
              <a:off x="2736" y="2448"/>
              <a:ext cx="0" cy="960"/>
            </a:xfrm>
            <a:prstGeom prst="line">
              <a:avLst/>
            </a:prstGeom>
            <a:noFill/>
            <a:ln w="28575">
              <a:solidFill>
                <a:schemeClr val="tx1"/>
              </a:solidFill>
              <a:prstDash val="dash"/>
              <a:round/>
              <a:headEnd/>
              <a:tailEnd/>
            </a:ln>
          </p:spPr>
          <p:txBody>
            <a:bodyPr wrap="none" anchor="ctr"/>
            <a:lstStyle/>
            <a:p>
              <a:endParaRPr lang="en-US"/>
            </a:p>
          </p:txBody>
        </p:sp>
      </p:grpSp>
      <p:grpSp>
        <p:nvGrpSpPr>
          <p:cNvPr id="705560" name="Group 24"/>
          <p:cNvGrpSpPr>
            <a:grpSpLocks/>
          </p:cNvGrpSpPr>
          <p:nvPr/>
        </p:nvGrpSpPr>
        <p:grpSpPr bwMode="auto">
          <a:xfrm>
            <a:off x="3108325" y="3059113"/>
            <a:ext cx="1574800" cy="1296987"/>
            <a:chOff x="1958" y="2167"/>
            <a:chExt cx="992" cy="817"/>
          </a:xfrm>
        </p:grpSpPr>
        <p:sp>
          <p:nvSpPr>
            <p:cNvPr id="90136" name="Text Box 25"/>
            <p:cNvSpPr txBox="1">
              <a:spLocks noChangeArrowheads="1"/>
            </p:cNvSpPr>
            <p:nvPr/>
          </p:nvSpPr>
          <p:spPr bwMode="auto">
            <a:xfrm>
              <a:off x="1958" y="2551"/>
              <a:ext cx="223" cy="250"/>
            </a:xfrm>
            <a:prstGeom prst="rect">
              <a:avLst/>
            </a:prstGeom>
            <a:noFill/>
            <a:ln w="9525">
              <a:noFill/>
              <a:miter lim="800000"/>
              <a:headEnd/>
              <a:tailEnd/>
            </a:ln>
          </p:spPr>
          <p:txBody>
            <a:bodyPr wrap="none">
              <a:spAutoFit/>
            </a:bodyPr>
            <a:lstStyle/>
            <a:p>
              <a:pPr eaLnBrk="0" hangingPunct="0"/>
              <a:r>
                <a:rPr lang="en-US" sz="2000" b="1"/>
                <a:t>X</a:t>
              </a:r>
              <a:endParaRPr lang="en-US" sz="2400"/>
            </a:p>
          </p:txBody>
        </p:sp>
        <p:sp>
          <p:nvSpPr>
            <p:cNvPr id="90137" name="Text Box 26"/>
            <p:cNvSpPr txBox="1">
              <a:spLocks noChangeArrowheads="1"/>
            </p:cNvSpPr>
            <p:nvPr/>
          </p:nvSpPr>
          <p:spPr bwMode="auto">
            <a:xfrm>
              <a:off x="2630" y="2167"/>
              <a:ext cx="223" cy="250"/>
            </a:xfrm>
            <a:prstGeom prst="rect">
              <a:avLst/>
            </a:prstGeom>
            <a:noFill/>
            <a:ln w="9525">
              <a:noFill/>
              <a:miter lim="800000"/>
              <a:headEnd/>
              <a:tailEnd/>
            </a:ln>
          </p:spPr>
          <p:txBody>
            <a:bodyPr wrap="none">
              <a:spAutoFit/>
            </a:bodyPr>
            <a:lstStyle/>
            <a:p>
              <a:pPr eaLnBrk="0" hangingPunct="0"/>
              <a:r>
                <a:rPr lang="en-US" sz="2000" b="1"/>
                <a:t>Y</a:t>
              </a:r>
              <a:endParaRPr lang="en-US" sz="2400"/>
            </a:p>
          </p:txBody>
        </p:sp>
        <p:sp>
          <p:nvSpPr>
            <p:cNvPr id="90138" name="Text Box 27"/>
            <p:cNvSpPr txBox="1">
              <a:spLocks noChangeArrowheads="1"/>
            </p:cNvSpPr>
            <p:nvPr/>
          </p:nvSpPr>
          <p:spPr bwMode="auto">
            <a:xfrm>
              <a:off x="2736" y="2734"/>
              <a:ext cx="214" cy="250"/>
            </a:xfrm>
            <a:prstGeom prst="rect">
              <a:avLst/>
            </a:prstGeom>
            <a:noFill/>
            <a:ln w="9525">
              <a:noFill/>
              <a:miter lim="800000"/>
              <a:headEnd/>
              <a:tailEnd/>
            </a:ln>
          </p:spPr>
          <p:txBody>
            <a:bodyPr wrap="none">
              <a:spAutoFit/>
            </a:bodyPr>
            <a:lstStyle/>
            <a:p>
              <a:pPr eaLnBrk="0" hangingPunct="0"/>
              <a:r>
                <a:rPr lang="en-US" sz="2000" b="1"/>
                <a:t>Z</a:t>
              </a:r>
              <a:endParaRPr lang="en-US" sz="2400"/>
            </a:p>
          </p:txBody>
        </p:sp>
      </p:grpSp>
      <p:sp>
        <p:nvSpPr>
          <p:cNvPr id="705564" name="Text Box 28"/>
          <p:cNvSpPr txBox="1">
            <a:spLocks noChangeArrowheads="1"/>
          </p:cNvSpPr>
          <p:nvPr/>
        </p:nvSpPr>
        <p:spPr bwMode="auto">
          <a:xfrm>
            <a:off x="1371600" y="1676400"/>
            <a:ext cx="4476750" cy="590550"/>
          </a:xfrm>
          <a:prstGeom prst="rect">
            <a:avLst/>
          </a:prstGeom>
          <a:solidFill>
            <a:srgbClr val="EAEAEA"/>
          </a:solidFill>
          <a:ln w="9525">
            <a:solidFill>
              <a:schemeClr val="tx1"/>
            </a:solidFill>
            <a:miter lim="800000"/>
            <a:headEnd/>
            <a:tailEnd/>
          </a:ln>
        </p:spPr>
        <p:txBody>
          <a:bodyPr>
            <a:spAutoFit/>
          </a:bodyPr>
          <a:lstStyle/>
          <a:p>
            <a:pPr eaLnBrk="0" hangingPunct="0"/>
            <a:r>
              <a:rPr lang="en-US" sz="1600" b="1"/>
              <a:t>A</a:t>
            </a:r>
            <a:r>
              <a:rPr lang="en-US" sz="1600" b="1" baseline="-25000"/>
              <a:t>1</a:t>
            </a:r>
            <a:r>
              <a:rPr lang="en-US" sz="1600" b="1"/>
              <a:t> is solution using uniform standard, with </a:t>
            </a:r>
          </a:p>
          <a:p>
            <a:pPr eaLnBrk="0" hangingPunct="0"/>
            <a:r>
              <a:rPr lang="en-US" sz="1600" b="1"/>
              <a:t>total cost shown as shaded area plus XYZ</a:t>
            </a:r>
            <a:endParaRPr lang="en-US" sz="1600"/>
          </a:p>
        </p:txBody>
      </p:sp>
      <p:sp>
        <p:nvSpPr>
          <p:cNvPr id="90135" name="Rectangle 4"/>
          <p:cNvSpPr>
            <a:spLocks noChangeArrowheads="1"/>
          </p:cNvSpPr>
          <p:nvPr/>
        </p:nvSpPr>
        <p:spPr bwMode="auto">
          <a:xfrm>
            <a:off x="304800" y="6400800"/>
            <a:ext cx="7848600" cy="457200"/>
          </a:xfrm>
          <a:prstGeom prst="rect">
            <a:avLst/>
          </a:prstGeom>
          <a:noFill/>
          <a:ln w="9525">
            <a:noFill/>
            <a:miter lim="800000"/>
            <a:headEnd/>
            <a:tailEnd/>
          </a:ln>
        </p:spPr>
        <p:txBody>
          <a:bodyPr/>
          <a:lstStyle/>
          <a:p>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endParaRPr lang="en-US"/>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5" fill="hold" grpId="0" nodeType="clickEffect">
                                  <p:stCondLst>
                                    <p:cond delay="0"/>
                                  </p:stCondLst>
                                  <p:childTnLst>
                                    <p:set>
                                      <p:cBhvr>
                                        <p:cTn id="6" dur="1" fill="hold">
                                          <p:stCondLst>
                                            <p:cond delay="0"/>
                                          </p:stCondLst>
                                        </p:cTn>
                                        <p:tgtEl>
                                          <p:spTgt spid="705551"/>
                                        </p:tgtEl>
                                        <p:attrNameLst>
                                          <p:attrName>style.visibility</p:attrName>
                                        </p:attrNameLst>
                                      </p:cBhvr>
                                      <p:to>
                                        <p:strVal val="visible"/>
                                      </p:to>
                                    </p:set>
                                    <p:animEffect transition="in" filter="checkerboard(down)">
                                      <p:cBhvr>
                                        <p:cTn id="7" dur="500"/>
                                        <p:tgtEl>
                                          <p:spTgt spid="705551"/>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5" fill="hold" grpId="0" nodeType="clickEffect">
                                  <p:stCondLst>
                                    <p:cond delay="0"/>
                                  </p:stCondLst>
                                  <p:childTnLst>
                                    <p:set>
                                      <p:cBhvr>
                                        <p:cTn id="11" dur="1" fill="hold">
                                          <p:stCondLst>
                                            <p:cond delay="0"/>
                                          </p:stCondLst>
                                        </p:cTn>
                                        <p:tgtEl>
                                          <p:spTgt spid="705552"/>
                                        </p:tgtEl>
                                        <p:attrNameLst>
                                          <p:attrName>style.visibility</p:attrName>
                                        </p:attrNameLst>
                                      </p:cBhvr>
                                      <p:to>
                                        <p:strVal val="visible"/>
                                      </p:to>
                                    </p:set>
                                    <p:animEffect transition="in" filter="randombar(vertical)">
                                      <p:cBhvr>
                                        <p:cTn id="12" dur="500"/>
                                        <p:tgtEl>
                                          <p:spTgt spid="705552"/>
                                        </p:tgtEl>
                                      </p:cBhvr>
                                    </p:animEffect>
                                  </p:childTnLst>
                                </p:cTn>
                              </p:par>
                            </p:childTnLst>
                          </p:cTn>
                        </p:par>
                        <p:par>
                          <p:cTn id="13" fill="hold">
                            <p:stCondLst>
                              <p:cond delay="500"/>
                            </p:stCondLst>
                            <p:childTnLst>
                              <p:par>
                                <p:cTn id="14" presetID="9" presetClass="entr" presetSubtype="0" fill="hold" grpId="0" nodeType="afterEffect">
                                  <p:stCondLst>
                                    <p:cond delay="0"/>
                                  </p:stCondLst>
                                  <p:childTnLst>
                                    <p:set>
                                      <p:cBhvr>
                                        <p:cTn id="15" dur="1" fill="hold">
                                          <p:stCondLst>
                                            <p:cond delay="0"/>
                                          </p:stCondLst>
                                        </p:cTn>
                                        <p:tgtEl>
                                          <p:spTgt spid="705553"/>
                                        </p:tgtEl>
                                        <p:attrNameLst>
                                          <p:attrName>style.visibility</p:attrName>
                                        </p:attrNameLst>
                                      </p:cBhvr>
                                      <p:to>
                                        <p:strVal val="visible"/>
                                      </p:to>
                                    </p:set>
                                    <p:animEffect transition="in" filter="dissolve">
                                      <p:cBhvr>
                                        <p:cTn id="16" dur="500"/>
                                        <p:tgtEl>
                                          <p:spTgt spid="705553"/>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705557"/>
                                        </p:tgtEl>
                                        <p:attrNameLst>
                                          <p:attrName>style.visibility</p:attrName>
                                        </p:attrNameLst>
                                      </p:cBhvr>
                                      <p:to>
                                        <p:strVal val="visible"/>
                                      </p:to>
                                    </p:set>
                                    <p:animEffect transition="in" filter="wipe(up)">
                                      <p:cBhvr>
                                        <p:cTn id="21" dur="500"/>
                                        <p:tgtEl>
                                          <p:spTgt spid="705557"/>
                                        </p:tgtEl>
                                      </p:cBhvr>
                                    </p:animEffect>
                                  </p:childTnLst>
                                </p:cTn>
                              </p:par>
                            </p:childTnLst>
                          </p:cTn>
                        </p:par>
                      </p:childTnLst>
                    </p:cTn>
                  </p:par>
                  <p:par>
                    <p:cTn id="22" fill="hold">
                      <p:stCondLst>
                        <p:cond delay="indefinite"/>
                      </p:stCondLst>
                      <p:childTnLst>
                        <p:par>
                          <p:cTn id="23" fill="hold">
                            <p:stCondLst>
                              <p:cond delay="0"/>
                            </p:stCondLst>
                            <p:childTnLst>
                              <p:par>
                                <p:cTn id="24" presetID="5" presetClass="entr" presetSubtype="5" fill="hold" grpId="0" nodeType="clickEffect">
                                  <p:stCondLst>
                                    <p:cond delay="0"/>
                                  </p:stCondLst>
                                  <p:childTnLst>
                                    <p:set>
                                      <p:cBhvr>
                                        <p:cTn id="25" dur="1" fill="hold">
                                          <p:stCondLst>
                                            <p:cond delay="0"/>
                                          </p:stCondLst>
                                        </p:cTn>
                                        <p:tgtEl>
                                          <p:spTgt spid="705564"/>
                                        </p:tgtEl>
                                        <p:attrNameLst>
                                          <p:attrName>style.visibility</p:attrName>
                                        </p:attrNameLst>
                                      </p:cBhvr>
                                      <p:to>
                                        <p:strVal val="visible"/>
                                      </p:to>
                                    </p:set>
                                    <p:animEffect transition="in" filter="checkerboard(down)">
                                      <p:cBhvr>
                                        <p:cTn id="26" dur="500"/>
                                        <p:tgtEl>
                                          <p:spTgt spid="705564"/>
                                        </p:tgtEl>
                                      </p:cBhvr>
                                    </p:animEffect>
                                  </p:childTnLst>
                                </p:cTn>
                              </p:par>
                            </p:childTnLst>
                          </p:cTn>
                        </p:par>
                        <p:par>
                          <p:cTn id="27" fill="hold">
                            <p:stCondLst>
                              <p:cond delay="500"/>
                            </p:stCondLst>
                            <p:childTnLst>
                              <p:par>
                                <p:cTn id="28" presetID="9" presetClass="entr" presetSubtype="0" fill="hold" nodeType="afterEffect">
                                  <p:stCondLst>
                                    <p:cond delay="0"/>
                                  </p:stCondLst>
                                  <p:childTnLst>
                                    <p:set>
                                      <p:cBhvr>
                                        <p:cTn id="29" dur="1" fill="hold">
                                          <p:stCondLst>
                                            <p:cond delay="0"/>
                                          </p:stCondLst>
                                        </p:cTn>
                                        <p:tgtEl>
                                          <p:spTgt spid="705560"/>
                                        </p:tgtEl>
                                        <p:attrNameLst>
                                          <p:attrName>style.visibility</p:attrName>
                                        </p:attrNameLst>
                                      </p:cBhvr>
                                      <p:to>
                                        <p:strVal val="visible"/>
                                      </p:to>
                                    </p:set>
                                    <p:animEffect transition="in" filter="dissolve">
                                      <p:cBhvr>
                                        <p:cTn id="30" dur="500"/>
                                        <p:tgtEl>
                                          <p:spTgt spid="7055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5551" grpId="0" animBg="1" autoUpdateAnimBg="0"/>
      <p:bldP spid="705552" grpId="0" animBg="1"/>
      <p:bldP spid="705553" grpId="0" animBg="1"/>
      <p:bldP spid="705564" grpId="0" animBg="1"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06562" name="Rectangle 2"/>
          <p:cNvSpPr>
            <a:spLocks noGrp="1" noChangeArrowheads="1"/>
          </p:cNvSpPr>
          <p:nvPr>
            <p:ph type="title" idx="4294967295"/>
          </p:nvPr>
        </p:nvSpPr>
        <p:spPr>
          <a:xfrm>
            <a:off x="1495425" y="714375"/>
            <a:ext cx="7010400" cy="855663"/>
          </a:xfrm>
        </p:spPr>
        <p:txBody>
          <a:bodyPr/>
          <a:lstStyle/>
          <a:p>
            <a:pPr eaLnBrk="1" hangingPunct="1"/>
            <a:r>
              <a:rPr lang="en-US" sz="3500"/>
              <a:t>New Source Bias</a:t>
            </a:r>
            <a:br>
              <a:rPr lang="en-US"/>
            </a:br>
            <a:r>
              <a:rPr lang="en-US" sz="2200"/>
              <a:t>Dual Control Approach</a:t>
            </a:r>
            <a:endParaRPr lang="en-US" sz="3500"/>
          </a:p>
        </p:txBody>
      </p:sp>
      <p:sp>
        <p:nvSpPr>
          <p:cNvPr id="706563" name="Rectangle 3"/>
          <p:cNvSpPr>
            <a:spLocks noGrp="1" noChangeArrowheads="1"/>
          </p:cNvSpPr>
          <p:nvPr>
            <p:ph idx="4294967295"/>
          </p:nvPr>
        </p:nvSpPr>
        <p:spPr>
          <a:xfrm>
            <a:off x="1133475" y="1828800"/>
            <a:ext cx="7629525" cy="4191000"/>
          </a:xfrm>
        </p:spPr>
        <p:txBody>
          <a:bodyPr/>
          <a:lstStyle/>
          <a:p>
            <a:pPr eaLnBrk="1" hangingPunct="1">
              <a:lnSpc>
                <a:spcPct val="90000"/>
              </a:lnSpc>
            </a:pPr>
            <a:r>
              <a:rPr lang="en-US" sz="2600"/>
              <a:t>Existing sources are controlled by states, which have an incentive to set relatively lenient standards to avoid losing firms to other states</a:t>
            </a:r>
          </a:p>
          <a:p>
            <a:pPr eaLnBrk="1" hangingPunct="1">
              <a:lnSpc>
                <a:spcPct val="90000"/>
              </a:lnSpc>
            </a:pPr>
            <a:r>
              <a:rPr lang="en-US" sz="2600"/>
              <a:t>In turn, firms have an incentive not to initiate new construction to avoid the more stringent and more costly NSPS</a:t>
            </a:r>
          </a:p>
          <a:p>
            <a:pPr eaLnBrk="1" hangingPunct="1">
              <a:lnSpc>
                <a:spcPct val="90000"/>
              </a:lnSpc>
            </a:pPr>
            <a:r>
              <a:rPr lang="en-US" sz="2700"/>
              <a:t>Result is that the dual control approach perversely discourages construction of new and presumably cleaner-running new facilities</a:t>
            </a:r>
          </a:p>
        </p:txBody>
      </p:sp>
      <p:sp>
        <p:nvSpPr>
          <p:cNvPr id="9216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57063152-7C03-4C80-AFBE-5C44C6E6F1CA}" type="slidenum">
              <a:rPr lang="en-US" sz="1200">
                <a:solidFill>
                  <a:schemeClr val="tx2"/>
                </a:solidFill>
              </a:rPr>
              <a:pPr algn="r"/>
              <a:t>21</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62"/>
                                        </p:tgtEl>
                                        <p:attrNameLst>
                                          <p:attrName>style.visibility</p:attrName>
                                        </p:attrNameLst>
                                      </p:cBhvr>
                                      <p:to>
                                        <p:strVal val="visible"/>
                                      </p:to>
                                    </p:set>
                                    <p:animEffect transition="in" filter="fade">
                                      <p:cBhvr>
                                        <p:cTn id="7" dur="2000"/>
                                        <p:tgtEl>
                                          <p:spTgt spid="70656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6563">
                                            <p:txEl>
                                              <p:pRg st="0" end="0"/>
                                            </p:txEl>
                                          </p:spTgt>
                                        </p:tgtEl>
                                        <p:attrNameLst>
                                          <p:attrName>style.visibility</p:attrName>
                                        </p:attrNameLst>
                                      </p:cBhvr>
                                      <p:to>
                                        <p:strVal val="visible"/>
                                      </p:to>
                                    </p:set>
                                    <p:animEffect transition="in" filter="wipe(left)">
                                      <p:cBhvr>
                                        <p:cTn id="12" dur="500"/>
                                        <p:tgtEl>
                                          <p:spTgt spid="70656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706563">
                                            <p:txEl>
                                              <p:pRg st="1" end="1"/>
                                            </p:txEl>
                                          </p:spTgt>
                                        </p:tgtEl>
                                        <p:attrNameLst>
                                          <p:attrName>style.visibility</p:attrName>
                                        </p:attrNameLst>
                                      </p:cBhvr>
                                      <p:to>
                                        <p:strVal val="visible"/>
                                      </p:to>
                                    </p:set>
                                    <p:animEffect transition="in" filter="wipe(left)">
                                      <p:cBhvr>
                                        <p:cTn id="17" dur="500"/>
                                        <p:tgtEl>
                                          <p:spTgt spid="70656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706563">
                                            <p:txEl>
                                              <p:pRg st="2" end="2"/>
                                            </p:txEl>
                                          </p:spTgt>
                                        </p:tgtEl>
                                        <p:attrNameLst>
                                          <p:attrName>style.visibility</p:attrName>
                                        </p:attrNameLst>
                                      </p:cBhvr>
                                      <p:to>
                                        <p:strVal val="visible"/>
                                      </p:to>
                                    </p:set>
                                    <p:animEffect transition="in" filter="wipe(left)">
                                      <p:cBhvr>
                                        <p:cTn id="22" dur="500"/>
                                        <p:tgtEl>
                                          <p:spTgt spid="70656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62" grpId="0"/>
      <p:bldP spid="706563"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06562" name="Rectangle 2"/>
          <p:cNvSpPr>
            <a:spLocks noGrp="1" noChangeArrowheads="1"/>
          </p:cNvSpPr>
          <p:nvPr>
            <p:ph type="title" idx="4294967295"/>
          </p:nvPr>
        </p:nvSpPr>
        <p:spPr>
          <a:xfrm>
            <a:off x="1495425" y="714375"/>
            <a:ext cx="7010400" cy="855663"/>
          </a:xfrm>
        </p:spPr>
        <p:txBody>
          <a:bodyPr/>
          <a:lstStyle/>
          <a:p>
            <a:pPr eaLnBrk="1" hangingPunct="1"/>
            <a:r>
              <a:rPr lang="en-US" sz="3500" dirty="0"/>
              <a:t>The Dual Approach</a:t>
            </a:r>
          </a:p>
        </p:txBody>
      </p:sp>
      <p:sp>
        <p:nvSpPr>
          <p:cNvPr id="92163"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57063152-7C03-4C80-AFBE-5C44C6E6F1CA}" type="slidenum">
              <a:rPr kumimoji="0" lang="en-US" sz="1200" b="0" i="0" u="none" strike="noStrike" kern="1200" cap="none" spc="0" normalizeH="0" baseline="0" noProof="0">
                <a:ln>
                  <a:noFill/>
                </a:ln>
                <a:solidFill>
                  <a:srgbClr val="1C1C34"/>
                </a:solidFill>
                <a:effectLst/>
                <a:uLnTx/>
                <a:uFillTx/>
                <a:latin typeface="Arial"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US" sz="1200" b="0" i="0" u="none" strike="noStrike" kern="1200" cap="none" spc="0" normalizeH="0" baseline="0" noProof="0">
              <a:ln>
                <a:noFill/>
              </a:ln>
              <a:solidFill>
                <a:srgbClr val="1C1C34"/>
              </a:solidFill>
              <a:effectLst/>
              <a:uLnTx/>
              <a:uFillTx/>
              <a:latin typeface="Arial" charset="0"/>
              <a:ea typeface="+mn-ea"/>
              <a:cs typeface="+mn-cs"/>
            </a:endParaRPr>
          </a:p>
        </p:txBody>
      </p:sp>
      <p:pic>
        <p:nvPicPr>
          <p:cNvPr id="5" name="Content Placeholder 4">
            <a:extLst>
              <a:ext uri="{FF2B5EF4-FFF2-40B4-BE49-F238E27FC236}">
                <a16:creationId xmlns:a16="http://schemas.microsoft.com/office/drawing/2014/main" id="{EE634009-63DE-4034-A20D-F5A420781328}"/>
              </a:ext>
            </a:extLst>
          </p:cNvPr>
          <p:cNvPicPr>
            <a:picLocks noGrp="1"/>
          </p:cNvPicPr>
          <p:nvPr>
            <p:ph idx="4294967295"/>
          </p:nvPr>
        </p:nvPicPr>
        <p:blipFill rotWithShape="1">
          <a:blip r:embed="rId3"/>
          <a:srcRect l="37004" t="51379" r="34079" b="25862"/>
          <a:stretch/>
        </p:blipFill>
        <p:spPr bwMode="auto">
          <a:xfrm>
            <a:off x="762000" y="2185728"/>
            <a:ext cx="7623659" cy="395789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773045203"/>
      </p:ext>
    </p:extLst>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6562"/>
                                        </p:tgtEl>
                                        <p:attrNameLst>
                                          <p:attrName>style.visibility</p:attrName>
                                        </p:attrNameLst>
                                      </p:cBhvr>
                                      <p:to>
                                        <p:strVal val="visible"/>
                                      </p:to>
                                    </p:set>
                                    <p:animEffect transition="in" filter="fade">
                                      <p:cBhvr>
                                        <p:cTn id="7" dur="2000"/>
                                        <p:tgtEl>
                                          <p:spTgt spid="70656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62" grpId="0"/>
    </p:bldLst>
  </p:timing>
</p:sld>
</file>

<file path=ppt/slides/slide23.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708610" name="Rectangle 2"/>
          <p:cNvSpPr>
            <a:spLocks noGrp="1" noChangeArrowheads="1"/>
          </p:cNvSpPr>
          <p:nvPr>
            <p:ph type="title" idx="4294967295"/>
          </p:nvPr>
        </p:nvSpPr>
        <p:spPr>
          <a:xfrm>
            <a:off x="1476375" y="647700"/>
            <a:ext cx="7391400" cy="990600"/>
          </a:xfrm>
        </p:spPr>
        <p:txBody>
          <a:bodyPr/>
          <a:lstStyle/>
          <a:p>
            <a:pPr eaLnBrk="1" hangingPunct="1"/>
            <a:r>
              <a:rPr lang="en-US" sz="3100"/>
              <a:t>Cost-Effectiveness of Emissions Trading Programs</a:t>
            </a:r>
          </a:p>
        </p:txBody>
      </p:sp>
      <p:sp>
        <p:nvSpPr>
          <p:cNvPr id="708611" name="Rectangle 3"/>
          <p:cNvSpPr>
            <a:spLocks noGrp="1" noChangeArrowheads="1"/>
          </p:cNvSpPr>
          <p:nvPr>
            <p:ph idx="4294967295"/>
          </p:nvPr>
        </p:nvSpPr>
        <p:spPr>
          <a:xfrm>
            <a:off x="1133475" y="1828800"/>
            <a:ext cx="8153400" cy="4114800"/>
          </a:xfrm>
        </p:spPr>
        <p:txBody>
          <a:bodyPr/>
          <a:lstStyle/>
          <a:p>
            <a:pPr eaLnBrk="1" hangingPunct="1"/>
            <a:r>
              <a:rPr lang="en-US" sz="2600"/>
              <a:t>Low-cost abaters will reduce emissions and sell excess allowances (suppliers)</a:t>
            </a:r>
          </a:p>
          <a:p>
            <a:pPr lvl="1" eaLnBrk="1" hangingPunct="1"/>
            <a:r>
              <a:rPr lang="en-US" sz="2300"/>
              <a:t>Will </a:t>
            </a:r>
            <a:r>
              <a:rPr lang="en-US" sz="2300" b="1" i="1"/>
              <a:t>sell</a:t>
            </a:r>
            <a:r>
              <a:rPr lang="en-US" sz="2300"/>
              <a:t> at any P </a:t>
            </a:r>
            <a:r>
              <a:rPr lang="en-US" sz="2300" b="1" i="1"/>
              <a:t>higher</a:t>
            </a:r>
            <a:r>
              <a:rPr lang="en-US" sz="2300"/>
              <a:t> than their MAC</a:t>
            </a:r>
          </a:p>
          <a:p>
            <a:pPr eaLnBrk="1" hangingPunct="1"/>
            <a:r>
              <a:rPr lang="en-US" sz="2600"/>
              <a:t>High-cost abaters will buy allowances rather than abate (demanders)</a:t>
            </a:r>
          </a:p>
          <a:p>
            <a:pPr lvl="1" eaLnBrk="1" hangingPunct="1"/>
            <a:r>
              <a:rPr lang="en-US" sz="2300"/>
              <a:t>Will </a:t>
            </a:r>
            <a:r>
              <a:rPr lang="en-US" sz="2300" b="1" i="1"/>
              <a:t>buy</a:t>
            </a:r>
            <a:r>
              <a:rPr lang="en-US" sz="2300"/>
              <a:t> at any P </a:t>
            </a:r>
            <a:r>
              <a:rPr lang="en-US" sz="2300" b="1" i="1"/>
              <a:t>lower</a:t>
            </a:r>
            <a:r>
              <a:rPr lang="en-US" sz="2300"/>
              <a:t> than their MAC</a:t>
            </a:r>
          </a:p>
          <a:p>
            <a:pPr eaLnBrk="1" hangingPunct="1"/>
            <a:r>
              <a:rPr lang="en-US" sz="2600"/>
              <a:t>Trading should continue until MACs are equal, achieving a cost-effective solution</a:t>
            </a:r>
          </a:p>
        </p:txBody>
      </p:sp>
      <p:sp>
        <p:nvSpPr>
          <p:cNvPr id="94211" name="Slide Number Placeholder 4"/>
          <p:cNvSpPr>
            <a:spLocks noGrp="1"/>
          </p:cNvSpPr>
          <p:nvPr>
            <p:ph type="sldNum" sz="quarter" idx="4294967295"/>
          </p:nvPr>
        </p:nvSpPr>
        <p:spPr bwMode="auto">
          <a:xfrm>
            <a:off x="6553200" y="6248400"/>
            <a:ext cx="2133600" cy="457200"/>
          </a:xfrm>
          <a:prstGeom prst="rect">
            <a:avLst/>
          </a:prstGeom>
          <a:noFill/>
          <a:ln>
            <a:miter lim="800000"/>
            <a:headEnd/>
            <a:tailEnd/>
          </a:ln>
        </p:spPr>
        <p:txBody>
          <a:bodyPr/>
          <a:lstStyle/>
          <a:p>
            <a:pPr algn="r"/>
            <a:fld id="{955F7105-75DF-4BE4-95D6-04B8F4FBBCEF}" type="slidenum">
              <a:rPr lang="en-US" sz="1200">
                <a:solidFill>
                  <a:schemeClr val="tx2"/>
                </a:solidFill>
              </a:rPr>
              <a:pPr algn="r"/>
              <a:t>23</a:t>
            </a:fld>
            <a:endParaRPr lang="en-US" sz="1200">
              <a:solidFill>
                <a:schemeClr val="tx2"/>
              </a:solidFill>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08610"/>
                                        </p:tgtEl>
                                        <p:attrNameLst>
                                          <p:attrName>style.visibility</p:attrName>
                                        </p:attrNameLst>
                                      </p:cBhvr>
                                      <p:to>
                                        <p:strVal val="visible"/>
                                      </p:to>
                                    </p:set>
                                    <p:animEffect transition="in" filter="fade">
                                      <p:cBhvr>
                                        <p:cTn id="7" dur="2000"/>
                                        <p:tgtEl>
                                          <p:spTgt spid="708610"/>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708611">
                                            <p:txEl>
                                              <p:pRg st="0" end="0"/>
                                            </p:txEl>
                                          </p:spTgt>
                                        </p:tgtEl>
                                        <p:attrNameLst>
                                          <p:attrName>style.visibility</p:attrName>
                                        </p:attrNameLst>
                                      </p:cBhvr>
                                      <p:to>
                                        <p:strVal val="visible"/>
                                      </p:to>
                                    </p:set>
                                    <p:animEffect transition="in" filter="wipe(left)">
                                      <p:cBhvr>
                                        <p:cTn id="12" dur="500"/>
                                        <p:tgtEl>
                                          <p:spTgt spid="708611">
                                            <p:txEl>
                                              <p:pRg st="0" end="0"/>
                                            </p:txEl>
                                          </p:spTgt>
                                        </p:tgtEl>
                                      </p:cBhvr>
                                    </p:animEffect>
                                  </p:childTnLst>
                                </p:cTn>
                              </p:par>
                              <p:par>
                                <p:cTn id="13" presetID="22" presetClass="entr" presetSubtype="8" fill="hold" grpId="0" nodeType="withEffect">
                                  <p:stCondLst>
                                    <p:cond delay="0"/>
                                  </p:stCondLst>
                                  <p:childTnLst>
                                    <p:set>
                                      <p:cBhvr>
                                        <p:cTn id="14" dur="1" fill="hold">
                                          <p:stCondLst>
                                            <p:cond delay="0"/>
                                          </p:stCondLst>
                                        </p:cTn>
                                        <p:tgtEl>
                                          <p:spTgt spid="708611">
                                            <p:txEl>
                                              <p:pRg st="1" end="1"/>
                                            </p:txEl>
                                          </p:spTgt>
                                        </p:tgtEl>
                                        <p:attrNameLst>
                                          <p:attrName>style.visibility</p:attrName>
                                        </p:attrNameLst>
                                      </p:cBhvr>
                                      <p:to>
                                        <p:strVal val="visible"/>
                                      </p:to>
                                    </p:set>
                                    <p:animEffect transition="in" filter="wipe(left)">
                                      <p:cBhvr>
                                        <p:cTn id="15" dur="500"/>
                                        <p:tgtEl>
                                          <p:spTgt spid="708611">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8" fill="hold" grpId="0" nodeType="clickEffect">
                                  <p:stCondLst>
                                    <p:cond delay="0"/>
                                  </p:stCondLst>
                                  <p:childTnLst>
                                    <p:set>
                                      <p:cBhvr>
                                        <p:cTn id="19" dur="1" fill="hold">
                                          <p:stCondLst>
                                            <p:cond delay="0"/>
                                          </p:stCondLst>
                                        </p:cTn>
                                        <p:tgtEl>
                                          <p:spTgt spid="708611">
                                            <p:txEl>
                                              <p:pRg st="2" end="2"/>
                                            </p:txEl>
                                          </p:spTgt>
                                        </p:tgtEl>
                                        <p:attrNameLst>
                                          <p:attrName>style.visibility</p:attrName>
                                        </p:attrNameLst>
                                      </p:cBhvr>
                                      <p:to>
                                        <p:strVal val="visible"/>
                                      </p:to>
                                    </p:set>
                                    <p:animEffect transition="in" filter="wipe(left)">
                                      <p:cBhvr>
                                        <p:cTn id="20" dur="500"/>
                                        <p:tgtEl>
                                          <p:spTgt spid="708611">
                                            <p:txEl>
                                              <p:pRg st="2" end="2"/>
                                            </p:txEl>
                                          </p:spTgt>
                                        </p:tgtEl>
                                      </p:cBhvr>
                                    </p:animEffect>
                                  </p:childTnLst>
                                </p:cTn>
                              </p:par>
                              <p:par>
                                <p:cTn id="21" presetID="22" presetClass="entr" presetSubtype="8" fill="hold" grpId="0" nodeType="withEffect">
                                  <p:stCondLst>
                                    <p:cond delay="0"/>
                                  </p:stCondLst>
                                  <p:childTnLst>
                                    <p:set>
                                      <p:cBhvr>
                                        <p:cTn id="22" dur="1" fill="hold">
                                          <p:stCondLst>
                                            <p:cond delay="0"/>
                                          </p:stCondLst>
                                        </p:cTn>
                                        <p:tgtEl>
                                          <p:spTgt spid="708611">
                                            <p:txEl>
                                              <p:pRg st="3" end="3"/>
                                            </p:txEl>
                                          </p:spTgt>
                                        </p:tgtEl>
                                        <p:attrNameLst>
                                          <p:attrName>style.visibility</p:attrName>
                                        </p:attrNameLst>
                                      </p:cBhvr>
                                      <p:to>
                                        <p:strVal val="visible"/>
                                      </p:to>
                                    </p:set>
                                    <p:animEffect transition="in" filter="wipe(left)">
                                      <p:cBhvr>
                                        <p:cTn id="23" dur="500"/>
                                        <p:tgtEl>
                                          <p:spTgt spid="708611">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708611">
                                            <p:txEl>
                                              <p:pRg st="4" end="4"/>
                                            </p:txEl>
                                          </p:spTgt>
                                        </p:tgtEl>
                                        <p:attrNameLst>
                                          <p:attrName>style.visibility</p:attrName>
                                        </p:attrNameLst>
                                      </p:cBhvr>
                                      <p:to>
                                        <p:strVal val="visible"/>
                                      </p:to>
                                    </p:set>
                                    <p:animEffect transition="in" filter="wipe(left)">
                                      <p:cBhvr>
                                        <p:cTn id="28" dur="500"/>
                                        <p:tgtEl>
                                          <p:spTgt spid="70861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8610" grpId="0"/>
      <p:bldP spid="708611"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Sp="0" showMasterPhAnim="0">
  <p:cSld>
    <p:bg>
      <p:bgPr>
        <a:solidFill>
          <a:schemeClr val="bg1"/>
        </a:solidFill>
        <a:effectLst/>
      </p:bgPr>
    </p:bg>
    <p:spTree>
      <p:nvGrpSpPr>
        <p:cNvPr id="1" name=""/>
        <p:cNvGrpSpPr/>
        <p:nvPr/>
      </p:nvGrpSpPr>
      <p:grpSpPr>
        <a:xfrm>
          <a:off x="0" y="0"/>
          <a:ext cx="0" cy="0"/>
          <a:chOff x="0" y="0"/>
          <a:chExt cx="0" cy="0"/>
        </a:xfrm>
      </p:grpSpPr>
      <p:sp>
        <p:nvSpPr>
          <p:cNvPr id="96257" name="Rectangle 2"/>
          <p:cNvSpPr>
            <a:spLocks noGrp="1" noChangeArrowheads="1"/>
          </p:cNvSpPr>
          <p:nvPr>
            <p:ph type="title" idx="4294967295"/>
          </p:nvPr>
        </p:nvSpPr>
        <p:spPr>
          <a:xfrm>
            <a:off x="715963" y="304800"/>
            <a:ext cx="7162800" cy="1008063"/>
          </a:xfrm>
        </p:spPr>
        <p:txBody>
          <a:bodyPr/>
          <a:lstStyle/>
          <a:p>
            <a:pPr eaLnBrk="1" hangingPunct="1"/>
            <a:r>
              <a:rPr lang="en-US" sz="3500"/>
              <a:t>Polluter’s Abatement Decision</a:t>
            </a:r>
            <a:br>
              <a:rPr lang="en-US" sz="3500"/>
            </a:br>
            <a:r>
              <a:rPr lang="en-US" sz="2700"/>
              <a:t>Example: SO</a:t>
            </a:r>
            <a:r>
              <a:rPr lang="en-US" sz="2700" baseline="-25000"/>
              <a:t>2</a:t>
            </a:r>
            <a:r>
              <a:rPr lang="en-US" sz="2700"/>
              <a:t> Abatement</a:t>
            </a:r>
          </a:p>
        </p:txBody>
      </p:sp>
      <p:sp>
        <p:nvSpPr>
          <p:cNvPr id="96258" name="Line 3"/>
          <p:cNvSpPr>
            <a:spLocks noChangeShapeType="1"/>
          </p:cNvSpPr>
          <p:nvPr/>
        </p:nvSpPr>
        <p:spPr bwMode="auto">
          <a:xfrm>
            <a:off x="838200" y="1828800"/>
            <a:ext cx="0" cy="3810000"/>
          </a:xfrm>
          <a:prstGeom prst="line">
            <a:avLst/>
          </a:prstGeom>
          <a:noFill/>
          <a:ln w="28575">
            <a:solidFill>
              <a:schemeClr val="tx1"/>
            </a:solidFill>
            <a:round/>
            <a:headEnd/>
            <a:tailEnd/>
          </a:ln>
        </p:spPr>
        <p:txBody>
          <a:bodyPr wrap="none" anchor="ctr"/>
          <a:lstStyle/>
          <a:p>
            <a:endParaRPr lang="en-US"/>
          </a:p>
        </p:txBody>
      </p:sp>
      <p:sp>
        <p:nvSpPr>
          <p:cNvPr id="96259" name="Line 4"/>
          <p:cNvSpPr>
            <a:spLocks noChangeShapeType="1"/>
          </p:cNvSpPr>
          <p:nvPr/>
        </p:nvSpPr>
        <p:spPr bwMode="auto">
          <a:xfrm flipV="1">
            <a:off x="838200" y="5638800"/>
            <a:ext cx="6172200" cy="0"/>
          </a:xfrm>
          <a:prstGeom prst="line">
            <a:avLst/>
          </a:prstGeom>
          <a:noFill/>
          <a:ln w="28575">
            <a:solidFill>
              <a:schemeClr val="tx1"/>
            </a:solidFill>
            <a:round/>
            <a:headEnd/>
            <a:tailEnd/>
          </a:ln>
        </p:spPr>
        <p:txBody>
          <a:bodyPr wrap="none" anchor="ctr"/>
          <a:lstStyle/>
          <a:p>
            <a:endParaRPr lang="en-US"/>
          </a:p>
        </p:txBody>
      </p:sp>
      <p:sp>
        <p:nvSpPr>
          <p:cNvPr id="96260" name="Text Box 5"/>
          <p:cNvSpPr txBox="1">
            <a:spLocks noChangeArrowheads="1"/>
          </p:cNvSpPr>
          <p:nvPr/>
        </p:nvSpPr>
        <p:spPr bwMode="auto">
          <a:xfrm>
            <a:off x="228600" y="1598613"/>
            <a:ext cx="354013" cy="457200"/>
          </a:xfrm>
          <a:prstGeom prst="rect">
            <a:avLst/>
          </a:prstGeom>
          <a:noFill/>
          <a:ln w="9525">
            <a:noFill/>
            <a:miter lim="800000"/>
            <a:headEnd/>
            <a:tailEnd/>
          </a:ln>
        </p:spPr>
        <p:txBody>
          <a:bodyPr wrap="none">
            <a:spAutoFit/>
          </a:bodyPr>
          <a:lstStyle/>
          <a:p>
            <a:pPr eaLnBrk="0" hangingPunct="0"/>
            <a:r>
              <a:rPr lang="en-US" sz="2400" b="1"/>
              <a:t>$</a:t>
            </a:r>
            <a:endParaRPr lang="en-US" sz="2400"/>
          </a:p>
        </p:txBody>
      </p:sp>
      <p:sp>
        <p:nvSpPr>
          <p:cNvPr id="96261" name="Text Box 6"/>
          <p:cNvSpPr txBox="1">
            <a:spLocks noChangeArrowheads="1"/>
          </p:cNvSpPr>
          <p:nvPr/>
        </p:nvSpPr>
        <p:spPr bwMode="auto">
          <a:xfrm>
            <a:off x="5867400" y="5635625"/>
            <a:ext cx="2025650" cy="671513"/>
          </a:xfrm>
          <a:prstGeom prst="rect">
            <a:avLst/>
          </a:prstGeom>
          <a:noFill/>
          <a:ln w="9525">
            <a:noFill/>
            <a:miter lim="800000"/>
            <a:headEnd/>
            <a:tailEnd/>
          </a:ln>
        </p:spPr>
        <p:txBody>
          <a:bodyPr wrap="none">
            <a:spAutoFit/>
          </a:bodyPr>
          <a:lstStyle/>
          <a:p>
            <a:pPr eaLnBrk="0" hangingPunct="0"/>
            <a:r>
              <a:rPr lang="en-US" sz="2000" b="1"/>
              <a:t>SO</a:t>
            </a:r>
            <a:r>
              <a:rPr lang="en-US" sz="2000" b="1" baseline="-25000"/>
              <a:t>2</a:t>
            </a:r>
            <a:r>
              <a:rPr lang="en-US" sz="2000" b="1"/>
              <a:t> Abatement</a:t>
            </a:r>
          </a:p>
          <a:p>
            <a:pPr eaLnBrk="0" hangingPunct="0"/>
            <a:r>
              <a:rPr lang="en-US" b="1"/>
              <a:t>(millions of tons)</a:t>
            </a:r>
            <a:endParaRPr lang="en-US" sz="2000"/>
          </a:p>
        </p:txBody>
      </p:sp>
      <p:sp>
        <p:nvSpPr>
          <p:cNvPr id="96262" name="Line 7"/>
          <p:cNvSpPr>
            <a:spLocks noChangeShapeType="1"/>
          </p:cNvSpPr>
          <p:nvPr/>
        </p:nvSpPr>
        <p:spPr bwMode="auto">
          <a:xfrm>
            <a:off x="838200" y="3810000"/>
            <a:ext cx="5486400" cy="0"/>
          </a:xfrm>
          <a:prstGeom prst="line">
            <a:avLst/>
          </a:prstGeom>
          <a:noFill/>
          <a:ln w="28575">
            <a:solidFill>
              <a:schemeClr val="tx1"/>
            </a:solidFill>
            <a:prstDash val="dashDot"/>
            <a:round/>
            <a:headEnd/>
            <a:tailEnd/>
          </a:ln>
        </p:spPr>
        <p:txBody>
          <a:bodyPr wrap="none" anchor="ctr"/>
          <a:lstStyle/>
          <a:p>
            <a:endParaRPr lang="en-US"/>
          </a:p>
        </p:txBody>
      </p:sp>
      <p:sp>
        <p:nvSpPr>
          <p:cNvPr id="96263" name="Text Box 8"/>
          <p:cNvSpPr txBox="1">
            <a:spLocks noChangeArrowheads="1"/>
          </p:cNvSpPr>
          <p:nvPr/>
        </p:nvSpPr>
        <p:spPr bwMode="auto">
          <a:xfrm>
            <a:off x="6384925" y="3516313"/>
            <a:ext cx="2636838" cy="396875"/>
          </a:xfrm>
          <a:prstGeom prst="rect">
            <a:avLst/>
          </a:prstGeom>
          <a:noFill/>
          <a:ln w="9525">
            <a:noFill/>
            <a:miter lim="800000"/>
            <a:headEnd/>
            <a:tailEnd/>
          </a:ln>
        </p:spPr>
        <p:txBody>
          <a:bodyPr wrap="none">
            <a:spAutoFit/>
          </a:bodyPr>
          <a:lstStyle/>
          <a:p>
            <a:pPr eaLnBrk="0" hangingPunct="0"/>
            <a:r>
              <a:rPr lang="en-US" sz="2000" b="1"/>
              <a:t>P of 1-ton allowance</a:t>
            </a:r>
            <a:endParaRPr lang="en-US" sz="2400"/>
          </a:p>
        </p:txBody>
      </p:sp>
      <p:sp>
        <p:nvSpPr>
          <p:cNvPr id="96264" name="Line 9"/>
          <p:cNvSpPr>
            <a:spLocks noChangeShapeType="1"/>
          </p:cNvSpPr>
          <p:nvPr/>
        </p:nvSpPr>
        <p:spPr bwMode="auto">
          <a:xfrm flipV="1">
            <a:off x="838200" y="2286000"/>
            <a:ext cx="5181600" cy="2743200"/>
          </a:xfrm>
          <a:prstGeom prst="line">
            <a:avLst/>
          </a:prstGeom>
          <a:noFill/>
          <a:ln w="38100">
            <a:solidFill>
              <a:schemeClr val="tx1"/>
            </a:solidFill>
            <a:round/>
            <a:headEnd/>
            <a:tailEnd/>
          </a:ln>
        </p:spPr>
        <p:txBody>
          <a:bodyPr wrap="none" anchor="ctr"/>
          <a:lstStyle/>
          <a:p>
            <a:endParaRPr lang="en-US"/>
          </a:p>
        </p:txBody>
      </p:sp>
      <p:sp>
        <p:nvSpPr>
          <p:cNvPr id="96265" name="Text Box 10"/>
          <p:cNvSpPr txBox="1">
            <a:spLocks noChangeArrowheads="1"/>
          </p:cNvSpPr>
          <p:nvPr/>
        </p:nvSpPr>
        <p:spPr bwMode="auto">
          <a:xfrm>
            <a:off x="6080125" y="1868488"/>
            <a:ext cx="862013" cy="457200"/>
          </a:xfrm>
          <a:prstGeom prst="rect">
            <a:avLst/>
          </a:prstGeom>
          <a:noFill/>
          <a:ln w="9525">
            <a:noFill/>
            <a:miter lim="800000"/>
            <a:headEnd/>
            <a:tailEnd/>
          </a:ln>
        </p:spPr>
        <p:txBody>
          <a:bodyPr wrap="none">
            <a:spAutoFit/>
          </a:bodyPr>
          <a:lstStyle/>
          <a:p>
            <a:pPr eaLnBrk="0" hangingPunct="0"/>
            <a:r>
              <a:rPr lang="en-US" sz="2400"/>
              <a:t>MAC</a:t>
            </a:r>
          </a:p>
        </p:txBody>
      </p:sp>
      <p:sp>
        <p:nvSpPr>
          <p:cNvPr id="96266" name="Line 11"/>
          <p:cNvSpPr>
            <a:spLocks noChangeShapeType="1"/>
          </p:cNvSpPr>
          <p:nvPr/>
        </p:nvSpPr>
        <p:spPr bwMode="auto">
          <a:xfrm>
            <a:off x="3124200" y="3810000"/>
            <a:ext cx="0" cy="1828800"/>
          </a:xfrm>
          <a:prstGeom prst="line">
            <a:avLst/>
          </a:prstGeom>
          <a:noFill/>
          <a:ln w="28575">
            <a:solidFill>
              <a:schemeClr val="tx1"/>
            </a:solidFill>
            <a:prstDash val="dash"/>
            <a:round/>
            <a:headEnd/>
            <a:tailEnd/>
          </a:ln>
        </p:spPr>
        <p:txBody>
          <a:bodyPr wrap="none" anchor="ctr"/>
          <a:lstStyle/>
          <a:p>
            <a:endParaRPr lang="en-US"/>
          </a:p>
        </p:txBody>
      </p:sp>
      <p:sp>
        <p:nvSpPr>
          <p:cNvPr id="96267" name="Text Box 12"/>
          <p:cNvSpPr txBox="1">
            <a:spLocks noChangeArrowheads="1"/>
          </p:cNvSpPr>
          <p:nvPr/>
        </p:nvSpPr>
        <p:spPr bwMode="auto">
          <a:xfrm>
            <a:off x="2971800" y="5637213"/>
            <a:ext cx="500063" cy="457200"/>
          </a:xfrm>
          <a:prstGeom prst="rect">
            <a:avLst/>
          </a:prstGeom>
          <a:noFill/>
          <a:ln w="9525">
            <a:noFill/>
            <a:miter lim="800000"/>
            <a:headEnd/>
            <a:tailEnd/>
          </a:ln>
        </p:spPr>
        <p:txBody>
          <a:bodyPr wrap="none">
            <a:spAutoFit/>
          </a:bodyPr>
          <a:lstStyle/>
          <a:p>
            <a:pPr eaLnBrk="0" hangingPunct="0"/>
            <a:r>
              <a:rPr lang="en-US" sz="2400"/>
              <a:t>A</a:t>
            </a:r>
            <a:r>
              <a:rPr lang="en-US" sz="2400" baseline="-25000"/>
              <a:t>0</a:t>
            </a:r>
            <a:endParaRPr lang="en-US" sz="2400"/>
          </a:p>
        </p:txBody>
      </p:sp>
      <p:sp>
        <p:nvSpPr>
          <p:cNvPr id="96268" name="Text Box 13"/>
          <p:cNvSpPr txBox="1">
            <a:spLocks noChangeArrowheads="1"/>
          </p:cNvSpPr>
          <p:nvPr/>
        </p:nvSpPr>
        <p:spPr bwMode="auto">
          <a:xfrm>
            <a:off x="746125" y="5602288"/>
            <a:ext cx="354013" cy="457200"/>
          </a:xfrm>
          <a:prstGeom prst="rect">
            <a:avLst/>
          </a:prstGeom>
          <a:noFill/>
          <a:ln w="9525">
            <a:noFill/>
            <a:miter lim="800000"/>
            <a:headEnd/>
            <a:tailEnd/>
          </a:ln>
        </p:spPr>
        <p:txBody>
          <a:bodyPr wrap="none">
            <a:spAutoFit/>
          </a:bodyPr>
          <a:lstStyle/>
          <a:p>
            <a:pPr eaLnBrk="0" hangingPunct="0"/>
            <a:r>
              <a:rPr lang="en-US" sz="2400"/>
              <a:t>0</a:t>
            </a:r>
          </a:p>
        </p:txBody>
      </p:sp>
      <p:sp>
        <p:nvSpPr>
          <p:cNvPr id="709646" name="AutoShape 14"/>
          <p:cNvSpPr>
            <a:spLocks noChangeArrowheads="1"/>
          </p:cNvSpPr>
          <p:nvPr/>
        </p:nvSpPr>
        <p:spPr bwMode="auto">
          <a:xfrm>
            <a:off x="1295400" y="3886200"/>
            <a:ext cx="228600" cy="685800"/>
          </a:xfrm>
          <a:prstGeom prst="upDownArrow">
            <a:avLst>
              <a:gd name="adj1" fmla="val 50000"/>
              <a:gd name="adj2" fmla="val 60000"/>
            </a:avLst>
          </a:prstGeom>
          <a:solidFill>
            <a:schemeClr val="accent1"/>
          </a:solidFill>
          <a:ln w="9525">
            <a:solidFill>
              <a:schemeClr val="tx1"/>
            </a:solidFill>
            <a:miter lim="800000"/>
            <a:headEnd/>
            <a:tailEnd/>
          </a:ln>
        </p:spPr>
        <p:txBody>
          <a:bodyPr wrap="none" anchor="ctr"/>
          <a:lstStyle/>
          <a:p>
            <a:pPr eaLnBrk="0" hangingPunct="0"/>
            <a:endParaRPr lang="en-US"/>
          </a:p>
        </p:txBody>
      </p:sp>
      <p:sp>
        <p:nvSpPr>
          <p:cNvPr id="709647" name="AutoShape 15"/>
          <p:cNvSpPr>
            <a:spLocks noChangeArrowheads="1"/>
          </p:cNvSpPr>
          <p:nvPr/>
        </p:nvSpPr>
        <p:spPr bwMode="auto">
          <a:xfrm>
            <a:off x="4800600" y="2971800"/>
            <a:ext cx="228600" cy="685800"/>
          </a:xfrm>
          <a:prstGeom prst="upDownArrow">
            <a:avLst>
              <a:gd name="adj1" fmla="val 50000"/>
              <a:gd name="adj2" fmla="val 60000"/>
            </a:avLst>
          </a:prstGeom>
          <a:solidFill>
            <a:schemeClr val="accent1"/>
          </a:solidFill>
          <a:ln w="9525">
            <a:solidFill>
              <a:schemeClr val="tx1"/>
            </a:solidFill>
            <a:miter lim="800000"/>
            <a:headEnd/>
            <a:tailEnd/>
          </a:ln>
        </p:spPr>
        <p:txBody>
          <a:bodyPr wrap="none" anchor="ctr"/>
          <a:lstStyle/>
          <a:p>
            <a:pPr eaLnBrk="0" hangingPunct="0"/>
            <a:endParaRPr lang="en-US"/>
          </a:p>
        </p:txBody>
      </p:sp>
      <p:sp>
        <p:nvSpPr>
          <p:cNvPr id="709648" name="Text Box 16"/>
          <p:cNvSpPr txBox="1">
            <a:spLocks noChangeArrowheads="1"/>
          </p:cNvSpPr>
          <p:nvPr/>
        </p:nvSpPr>
        <p:spPr bwMode="auto">
          <a:xfrm>
            <a:off x="1050925" y="2449513"/>
            <a:ext cx="2179638" cy="1006475"/>
          </a:xfrm>
          <a:prstGeom prst="rect">
            <a:avLst/>
          </a:prstGeom>
          <a:gradFill rotWithShape="1">
            <a:gsLst>
              <a:gs pos="0">
                <a:srgbClr val="D9E2F3">
                  <a:gamma/>
                  <a:tint val="45490"/>
                  <a:invGamma/>
                </a:srgbClr>
              </a:gs>
              <a:gs pos="50000">
                <a:srgbClr val="D9E2F3">
                  <a:alpha val="89000"/>
                </a:srgbClr>
              </a:gs>
              <a:gs pos="100000">
                <a:srgbClr val="D9E2F3">
                  <a:gamma/>
                  <a:tint val="45490"/>
                  <a:invGamma/>
                </a:srgbClr>
              </a:gs>
            </a:gsLst>
            <a:lin ang="2700000" scaled="1"/>
          </a:gradFill>
          <a:ln w="9525">
            <a:noFill/>
            <a:miter lim="800000"/>
            <a:headEnd/>
            <a:tailEnd/>
          </a:ln>
          <a:effectLst/>
        </p:spPr>
        <p:txBody>
          <a:bodyPr wrap="none">
            <a:spAutoFit/>
          </a:bodyPr>
          <a:lstStyle/>
          <a:p>
            <a:pPr eaLnBrk="0" hangingPunct="0">
              <a:defRPr/>
            </a:pPr>
            <a:r>
              <a:rPr lang="en-US" sz="2000" i="1" dirty="0">
                <a:latin typeface="Arial" pitchFamily="34" charset="0"/>
              </a:rPr>
              <a:t>Up to A</a:t>
            </a:r>
            <a:r>
              <a:rPr lang="en-US" sz="2000" i="1" baseline="-25000" dirty="0">
                <a:latin typeface="Arial" pitchFamily="34" charset="0"/>
              </a:rPr>
              <a:t>0</a:t>
            </a:r>
            <a:r>
              <a:rPr lang="en-US" sz="2000" i="1" dirty="0">
                <a:latin typeface="Arial" pitchFamily="34" charset="0"/>
              </a:rPr>
              <a:t>, cheaper</a:t>
            </a:r>
          </a:p>
          <a:p>
            <a:pPr eaLnBrk="0" hangingPunct="0">
              <a:defRPr/>
            </a:pPr>
            <a:r>
              <a:rPr lang="en-US" sz="2000" i="1" dirty="0">
                <a:latin typeface="Arial" pitchFamily="34" charset="0"/>
              </a:rPr>
              <a:t>for firm to abate;</a:t>
            </a:r>
          </a:p>
          <a:p>
            <a:pPr eaLnBrk="0" hangingPunct="0">
              <a:defRPr/>
            </a:pPr>
            <a:r>
              <a:rPr lang="en-US" sz="2000" b="1" i="1" dirty="0">
                <a:latin typeface="Arial" pitchFamily="34" charset="0"/>
              </a:rPr>
              <a:t>MAC &lt; P</a:t>
            </a:r>
            <a:endParaRPr lang="en-US" sz="2400" b="1" i="1" dirty="0">
              <a:latin typeface="Arial" pitchFamily="34" charset="0"/>
            </a:endParaRPr>
          </a:p>
        </p:txBody>
      </p:sp>
      <p:sp>
        <p:nvSpPr>
          <p:cNvPr id="709649" name="Text Box 17"/>
          <p:cNvSpPr txBox="1">
            <a:spLocks noChangeArrowheads="1"/>
          </p:cNvSpPr>
          <p:nvPr/>
        </p:nvSpPr>
        <p:spPr bwMode="auto">
          <a:xfrm>
            <a:off x="4403725" y="4125913"/>
            <a:ext cx="2800350" cy="1006475"/>
          </a:xfrm>
          <a:prstGeom prst="rect">
            <a:avLst/>
          </a:prstGeom>
          <a:gradFill rotWithShape="1">
            <a:gsLst>
              <a:gs pos="0">
                <a:srgbClr val="D9E2F3"/>
              </a:gs>
              <a:gs pos="50000">
                <a:srgbClr val="EAEFF8"/>
              </a:gs>
              <a:gs pos="100000">
                <a:srgbClr val="D9E2F3"/>
              </a:gs>
            </a:gsLst>
            <a:lin ang="2700000" scaled="1"/>
          </a:gradFill>
          <a:ln w="9525">
            <a:noFill/>
            <a:miter lim="800000"/>
            <a:headEnd/>
            <a:tailEnd/>
          </a:ln>
        </p:spPr>
        <p:txBody>
          <a:bodyPr wrap="none">
            <a:spAutoFit/>
          </a:bodyPr>
          <a:lstStyle/>
          <a:p>
            <a:pPr eaLnBrk="0" hangingPunct="0"/>
            <a:r>
              <a:rPr lang="en-US" sz="2000" i="1"/>
              <a:t>Beyond A</a:t>
            </a:r>
            <a:r>
              <a:rPr lang="en-US" sz="2000" i="1" baseline="-25000"/>
              <a:t>0</a:t>
            </a:r>
            <a:r>
              <a:rPr lang="en-US" sz="2000" i="1"/>
              <a:t>, cheaper for</a:t>
            </a:r>
          </a:p>
          <a:p>
            <a:pPr eaLnBrk="0" hangingPunct="0"/>
            <a:r>
              <a:rPr lang="en-US" sz="2000" i="1"/>
              <a:t>firm to buy allowances;</a:t>
            </a:r>
          </a:p>
          <a:p>
            <a:pPr eaLnBrk="0" hangingPunct="0"/>
            <a:r>
              <a:rPr lang="en-US" sz="2000" b="1" i="1"/>
              <a:t>P &lt; MAC</a:t>
            </a:r>
            <a:endParaRPr lang="en-US" sz="2400" b="1" i="1"/>
          </a:p>
        </p:txBody>
      </p:sp>
      <p:sp>
        <p:nvSpPr>
          <p:cNvPr id="96275" name="Rectangle 4"/>
          <p:cNvSpPr>
            <a:spLocks noChangeArrowheads="1"/>
          </p:cNvSpPr>
          <p:nvPr/>
        </p:nvSpPr>
        <p:spPr bwMode="auto">
          <a:xfrm>
            <a:off x="304800" y="6477000"/>
            <a:ext cx="7848600" cy="457200"/>
          </a:xfrm>
          <a:prstGeom prst="rect">
            <a:avLst/>
          </a:prstGeom>
          <a:noFill/>
          <a:ln w="9525">
            <a:noFill/>
            <a:miter lim="800000"/>
            <a:headEnd/>
            <a:tailEnd/>
          </a:ln>
        </p:spPr>
        <p:txBody>
          <a:bodyPr/>
          <a:lstStyle/>
          <a:p>
            <a:r>
              <a:rPr lang="en-US" sz="900">
                <a:solidFill>
                  <a:schemeClr val="tx2"/>
                </a:solidFill>
              </a:rPr>
              <a:t>© 2010 Cengage Learning. All Rights Reserved. May not be copied, scanned, or duplicated, in whole or in part, except for use as permitted in a license distributed with a certain product or service or otherwise on a password-protected website for classroom use.</a:t>
            </a:r>
            <a:endParaRPr lang="en-US"/>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5" fill="hold" nodeType="clickEffect">
                                  <p:stCondLst>
                                    <p:cond delay="0"/>
                                  </p:stCondLst>
                                  <p:childTnLst>
                                    <p:set>
                                      <p:cBhvr>
                                        <p:cTn id="6" dur="1" fill="hold">
                                          <p:stCondLst>
                                            <p:cond delay="0"/>
                                          </p:stCondLst>
                                        </p:cTn>
                                        <p:tgtEl>
                                          <p:spTgt spid="709648"/>
                                        </p:tgtEl>
                                        <p:attrNameLst>
                                          <p:attrName>style.visibility</p:attrName>
                                        </p:attrNameLst>
                                      </p:cBhvr>
                                      <p:to>
                                        <p:strVal val="visible"/>
                                      </p:to>
                                    </p:set>
                                    <p:animEffect transition="in" filter="randombar(vertical)">
                                      <p:cBhvr>
                                        <p:cTn id="7" dur="500"/>
                                        <p:tgtEl>
                                          <p:spTgt spid="709648"/>
                                        </p:tgtEl>
                                      </p:cBhvr>
                                    </p:animEffect>
                                  </p:childTnLst>
                                </p:cTn>
                              </p:par>
                            </p:childTnLst>
                          </p:cTn>
                        </p:par>
                        <p:par>
                          <p:cTn id="8" fill="hold">
                            <p:stCondLst>
                              <p:cond delay="500"/>
                            </p:stCondLst>
                            <p:childTnLst>
                              <p:par>
                                <p:cTn id="9" presetID="16" presetClass="entr" presetSubtype="42" fill="hold" grpId="0" nodeType="afterEffect">
                                  <p:stCondLst>
                                    <p:cond delay="0"/>
                                  </p:stCondLst>
                                  <p:childTnLst>
                                    <p:set>
                                      <p:cBhvr>
                                        <p:cTn id="10" dur="1" fill="hold">
                                          <p:stCondLst>
                                            <p:cond delay="0"/>
                                          </p:stCondLst>
                                        </p:cTn>
                                        <p:tgtEl>
                                          <p:spTgt spid="709646"/>
                                        </p:tgtEl>
                                        <p:attrNameLst>
                                          <p:attrName>style.visibility</p:attrName>
                                        </p:attrNameLst>
                                      </p:cBhvr>
                                      <p:to>
                                        <p:strVal val="visible"/>
                                      </p:to>
                                    </p:set>
                                    <p:animEffect transition="in" filter="barn(outHorizontal)">
                                      <p:cBhvr>
                                        <p:cTn id="11" dur="500"/>
                                        <p:tgtEl>
                                          <p:spTgt spid="709646"/>
                                        </p:tgtEl>
                                      </p:cBhvr>
                                    </p:animEffect>
                                  </p:childTnLst>
                                </p:cTn>
                              </p:par>
                            </p:childTnLst>
                          </p:cTn>
                        </p:par>
                      </p:childTnLst>
                    </p:cTn>
                  </p:par>
                  <p:par>
                    <p:cTn id="12" fill="hold">
                      <p:stCondLst>
                        <p:cond delay="indefinite"/>
                      </p:stCondLst>
                      <p:childTnLst>
                        <p:par>
                          <p:cTn id="13" fill="hold">
                            <p:stCondLst>
                              <p:cond delay="0"/>
                            </p:stCondLst>
                            <p:childTnLst>
                              <p:par>
                                <p:cTn id="14" presetID="14" presetClass="entr" presetSubtype="5" fill="hold" grpId="0" nodeType="clickEffect">
                                  <p:stCondLst>
                                    <p:cond delay="0"/>
                                  </p:stCondLst>
                                  <p:childTnLst>
                                    <p:set>
                                      <p:cBhvr>
                                        <p:cTn id="15" dur="1" fill="hold">
                                          <p:stCondLst>
                                            <p:cond delay="0"/>
                                          </p:stCondLst>
                                        </p:cTn>
                                        <p:tgtEl>
                                          <p:spTgt spid="709649"/>
                                        </p:tgtEl>
                                        <p:attrNameLst>
                                          <p:attrName>style.visibility</p:attrName>
                                        </p:attrNameLst>
                                      </p:cBhvr>
                                      <p:to>
                                        <p:strVal val="visible"/>
                                      </p:to>
                                    </p:set>
                                    <p:animEffect transition="in" filter="randombar(vertical)">
                                      <p:cBhvr>
                                        <p:cTn id="16" dur="500"/>
                                        <p:tgtEl>
                                          <p:spTgt spid="709649"/>
                                        </p:tgtEl>
                                      </p:cBhvr>
                                    </p:animEffect>
                                  </p:childTnLst>
                                </p:cTn>
                              </p:par>
                            </p:childTnLst>
                          </p:cTn>
                        </p:par>
                        <p:par>
                          <p:cTn id="17" fill="hold">
                            <p:stCondLst>
                              <p:cond delay="500"/>
                            </p:stCondLst>
                            <p:childTnLst>
                              <p:par>
                                <p:cTn id="18" presetID="16" presetClass="entr" presetSubtype="42" fill="hold" grpId="0" nodeType="afterEffect">
                                  <p:stCondLst>
                                    <p:cond delay="0"/>
                                  </p:stCondLst>
                                  <p:childTnLst>
                                    <p:set>
                                      <p:cBhvr>
                                        <p:cTn id="19" dur="1" fill="hold">
                                          <p:stCondLst>
                                            <p:cond delay="0"/>
                                          </p:stCondLst>
                                        </p:cTn>
                                        <p:tgtEl>
                                          <p:spTgt spid="709647"/>
                                        </p:tgtEl>
                                        <p:attrNameLst>
                                          <p:attrName>style.visibility</p:attrName>
                                        </p:attrNameLst>
                                      </p:cBhvr>
                                      <p:to>
                                        <p:strVal val="visible"/>
                                      </p:to>
                                    </p:set>
                                    <p:animEffect transition="in" filter="barn(outHorizontal)">
                                      <p:cBhvr>
                                        <p:cTn id="20" dur="500"/>
                                        <p:tgtEl>
                                          <p:spTgt spid="70964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9646" grpId="0" animBg="1"/>
      <p:bldP spid="709647" grpId="0" animBg="1"/>
      <p:bldP spid="709649" grpId="0" animBg="1" autoUpdateAnimBg="0"/>
    </p:bldLst>
  </p:timing>
</p:sld>
</file>

<file path=ppt/theme/theme1.xml><?xml version="1.0" encoding="utf-8"?>
<a:theme xmlns:a="http://schemas.openxmlformats.org/drawingml/2006/main" name="1_CallanThomas2">
  <a:themeElements>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1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1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1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1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1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1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1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1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1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CallanThomas2">
  <a:themeElements>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2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2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2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2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2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2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2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2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2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2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6_CallanThomas2">
  <a:themeElements>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fontScheme name="6_CallanThomas2">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6_CallanThomas2 1">
        <a:dk1>
          <a:srgbClr val="C0C0C0"/>
        </a:dk1>
        <a:lt1>
          <a:srgbClr val="FFFFFF"/>
        </a:lt1>
        <a:dk2>
          <a:srgbClr val="000000"/>
        </a:dk2>
        <a:lt2>
          <a:srgbClr val="FFFFFF"/>
        </a:lt2>
        <a:accent1>
          <a:srgbClr val="FF3300"/>
        </a:accent1>
        <a:accent2>
          <a:srgbClr val="666699"/>
        </a:accent2>
        <a:accent3>
          <a:srgbClr val="AAAAAA"/>
        </a:accent3>
        <a:accent4>
          <a:srgbClr val="DADADA"/>
        </a:accent4>
        <a:accent5>
          <a:srgbClr val="FFADAA"/>
        </a:accent5>
        <a:accent6>
          <a:srgbClr val="5C5C8A"/>
        </a:accent6>
        <a:hlink>
          <a:srgbClr val="FFFF99"/>
        </a:hlink>
        <a:folHlink>
          <a:srgbClr val="FF9900"/>
        </a:folHlink>
      </a:clrScheme>
      <a:clrMap bg1="dk2" tx1="lt1" bg2="dk1" tx2="lt2" accent1="accent1" accent2="accent2" accent3="accent3" accent4="accent4" accent5="accent5" accent6="accent6" hlink="hlink" folHlink="folHlink"/>
    </a:extraClrScheme>
    <a:extraClrScheme>
      <a:clrScheme name="6_CallanThomas2 2">
        <a:dk1>
          <a:srgbClr val="CC99FF"/>
        </a:dk1>
        <a:lt1>
          <a:srgbClr val="FFFFFF"/>
        </a:lt1>
        <a:dk2>
          <a:srgbClr val="400040"/>
        </a:dk2>
        <a:lt2>
          <a:srgbClr val="FFFFFF"/>
        </a:lt2>
        <a:accent1>
          <a:srgbClr val="FF66FF"/>
        </a:accent1>
        <a:accent2>
          <a:srgbClr val="CC00CC"/>
        </a:accent2>
        <a:accent3>
          <a:srgbClr val="AFAAAF"/>
        </a:accent3>
        <a:accent4>
          <a:srgbClr val="DADADA"/>
        </a:accent4>
        <a:accent5>
          <a:srgbClr val="FFB8FF"/>
        </a:accent5>
        <a:accent6>
          <a:srgbClr val="B900B9"/>
        </a:accent6>
        <a:hlink>
          <a:srgbClr val="FF7C80"/>
        </a:hlink>
        <a:folHlink>
          <a:srgbClr val="990099"/>
        </a:folHlink>
      </a:clrScheme>
      <a:clrMap bg1="dk2" tx1="lt1" bg2="dk1" tx2="lt2" accent1="accent1" accent2="accent2" accent3="accent3" accent4="accent4" accent5="accent5" accent6="accent6" hlink="hlink" folHlink="folHlink"/>
    </a:extraClrScheme>
    <a:extraClrScheme>
      <a:clrScheme name="6_CallanThomas2 3">
        <a:dk1>
          <a:srgbClr val="CC99FF"/>
        </a:dk1>
        <a:lt1>
          <a:srgbClr val="FFFFFF"/>
        </a:lt1>
        <a:dk2>
          <a:srgbClr val="34022D"/>
        </a:dk2>
        <a:lt2>
          <a:srgbClr val="FFFFFF"/>
        </a:lt2>
        <a:accent1>
          <a:srgbClr val="775EC8"/>
        </a:accent1>
        <a:accent2>
          <a:srgbClr val="9933FF"/>
        </a:accent2>
        <a:accent3>
          <a:srgbClr val="AEAAAD"/>
        </a:accent3>
        <a:accent4>
          <a:srgbClr val="DADADA"/>
        </a:accent4>
        <a:accent5>
          <a:srgbClr val="BDB6E0"/>
        </a:accent5>
        <a:accent6>
          <a:srgbClr val="8A2DE7"/>
        </a:accent6>
        <a:hlink>
          <a:srgbClr val="993366"/>
        </a:hlink>
        <a:folHlink>
          <a:srgbClr val="969696"/>
        </a:folHlink>
      </a:clrScheme>
      <a:clrMap bg1="dk2" tx1="lt1" bg2="dk1" tx2="lt2" accent1="accent1" accent2="accent2" accent3="accent3" accent4="accent4" accent5="accent5" accent6="accent6" hlink="hlink" folHlink="folHlink"/>
    </a:extraClrScheme>
    <a:extraClrScheme>
      <a:clrScheme name="6_CallanThomas2 4">
        <a:dk1>
          <a:srgbClr val="FFFFCC"/>
        </a:dk1>
        <a:lt1>
          <a:srgbClr val="FFFFFF"/>
        </a:lt1>
        <a:dk2>
          <a:srgbClr val="000066"/>
        </a:dk2>
        <a:lt2>
          <a:srgbClr val="FFFFFF"/>
        </a:lt2>
        <a:accent1>
          <a:srgbClr val="0078F0"/>
        </a:accent1>
        <a:accent2>
          <a:srgbClr val="CCECFF"/>
        </a:accent2>
        <a:accent3>
          <a:srgbClr val="AAAAB8"/>
        </a:accent3>
        <a:accent4>
          <a:srgbClr val="DADADA"/>
        </a:accent4>
        <a:accent5>
          <a:srgbClr val="AABEF6"/>
        </a:accent5>
        <a:accent6>
          <a:srgbClr val="B9D6E7"/>
        </a:accent6>
        <a:hlink>
          <a:srgbClr val="3399FF"/>
        </a:hlink>
        <a:folHlink>
          <a:srgbClr val="FFCC00"/>
        </a:folHlink>
      </a:clrScheme>
      <a:clrMap bg1="dk2" tx1="lt1" bg2="dk1" tx2="lt2" accent1="accent1" accent2="accent2" accent3="accent3" accent4="accent4" accent5="accent5" accent6="accent6" hlink="hlink" folHlink="folHlink"/>
    </a:extraClrScheme>
    <a:extraClrScheme>
      <a:clrScheme name="6_CallanThomas2 5">
        <a:dk1>
          <a:srgbClr val="00FFFF"/>
        </a:dk1>
        <a:lt1>
          <a:srgbClr val="FFFFFF"/>
        </a:lt1>
        <a:dk2>
          <a:srgbClr val="4E009C"/>
        </a:dk2>
        <a:lt2>
          <a:srgbClr val="FFFFFF"/>
        </a:lt2>
        <a:accent1>
          <a:srgbClr val="00A8A4"/>
        </a:accent1>
        <a:accent2>
          <a:srgbClr val="3399FF"/>
        </a:accent2>
        <a:accent3>
          <a:srgbClr val="B2AACB"/>
        </a:accent3>
        <a:accent4>
          <a:srgbClr val="DADADA"/>
        </a:accent4>
        <a:accent5>
          <a:srgbClr val="AAD1CF"/>
        </a:accent5>
        <a:accent6>
          <a:srgbClr val="2D8AE7"/>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6_CallanThomas2 6">
        <a:dk1>
          <a:srgbClr val="CCCC33"/>
        </a:dk1>
        <a:lt1>
          <a:srgbClr val="FFFFFF"/>
        </a:lt1>
        <a:dk2>
          <a:srgbClr val="003300"/>
        </a:dk2>
        <a:lt2>
          <a:srgbClr val="FFFFCC"/>
        </a:lt2>
        <a:accent1>
          <a:srgbClr val="008000"/>
        </a:accent1>
        <a:accent2>
          <a:srgbClr val="669900"/>
        </a:accent2>
        <a:accent3>
          <a:srgbClr val="AAADAA"/>
        </a:accent3>
        <a:accent4>
          <a:srgbClr val="DADADA"/>
        </a:accent4>
        <a:accent5>
          <a:srgbClr val="AAC0AA"/>
        </a:accent5>
        <a:accent6>
          <a:srgbClr val="5C8A00"/>
        </a:accent6>
        <a:hlink>
          <a:srgbClr val="FFCC00"/>
        </a:hlink>
        <a:folHlink>
          <a:srgbClr val="CC9900"/>
        </a:folHlink>
      </a:clrScheme>
      <a:clrMap bg1="dk2" tx1="lt1" bg2="dk1" tx2="lt2" accent1="accent1" accent2="accent2" accent3="accent3" accent4="accent4" accent5="accent5" accent6="accent6" hlink="hlink" folHlink="folHlink"/>
    </a:extraClrScheme>
    <a:extraClrScheme>
      <a:clrScheme name="6_CallanThomas2 7">
        <a:dk1>
          <a:srgbClr val="CCCC99"/>
        </a:dk1>
        <a:lt1>
          <a:srgbClr val="FFFFFF"/>
        </a:lt1>
        <a:dk2>
          <a:srgbClr val="800000"/>
        </a:dk2>
        <a:lt2>
          <a:srgbClr val="FFFFFF"/>
        </a:lt2>
        <a:accent1>
          <a:srgbClr val="CC9900"/>
        </a:accent1>
        <a:accent2>
          <a:srgbClr val="996633"/>
        </a:accent2>
        <a:accent3>
          <a:srgbClr val="C0AAAA"/>
        </a:accent3>
        <a:accent4>
          <a:srgbClr val="DADADA"/>
        </a:accent4>
        <a:accent5>
          <a:srgbClr val="E2CAAA"/>
        </a:accent5>
        <a:accent6>
          <a:srgbClr val="8A5C2D"/>
        </a:accent6>
        <a:hlink>
          <a:srgbClr val="FFFFCC"/>
        </a:hlink>
        <a:folHlink>
          <a:srgbClr val="DDD800"/>
        </a:folHlink>
      </a:clrScheme>
      <a:clrMap bg1="dk2" tx1="lt1" bg2="dk1" tx2="lt2" accent1="accent1" accent2="accent2" accent3="accent3" accent4="accent4" accent5="accent5" accent6="accent6" hlink="hlink" folHlink="folHlink"/>
    </a:extraClrScheme>
    <a:extraClrScheme>
      <a:clrScheme name="6_CallanThomas2 8">
        <a:dk1>
          <a:srgbClr val="204162"/>
        </a:dk1>
        <a:lt1>
          <a:srgbClr val="FFFFFF"/>
        </a:lt1>
        <a:dk2>
          <a:srgbClr val="204162"/>
        </a:dk2>
        <a:lt2>
          <a:srgbClr val="003300"/>
        </a:lt2>
        <a:accent1>
          <a:srgbClr val="99CC00"/>
        </a:accent1>
        <a:accent2>
          <a:srgbClr val="336633"/>
        </a:accent2>
        <a:accent3>
          <a:srgbClr val="FFFFFF"/>
        </a:accent3>
        <a:accent4>
          <a:srgbClr val="1A3653"/>
        </a:accent4>
        <a:accent5>
          <a:srgbClr val="CAE2AA"/>
        </a:accent5>
        <a:accent6>
          <a:srgbClr val="2D5C2D"/>
        </a:accent6>
        <a:hlink>
          <a:srgbClr val="6666FF"/>
        </a:hlink>
        <a:folHlink>
          <a:srgbClr val="C5C248"/>
        </a:folHlink>
      </a:clrScheme>
      <a:clrMap bg1="lt1" tx1="dk1" bg2="lt2" tx2="dk2" accent1="accent1" accent2="accent2" accent3="accent3" accent4="accent4" accent5="accent5" accent6="accent6" hlink="hlink" folHlink="folHlink"/>
    </a:extraClrScheme>
    <a:extraClrScheme>
      <a:clrScheme name="6_CallanThomas2 9">
        <a:dk1>
          <a:srgbClr val="000000"/>
        </a:dk1>
        <a:lt1>
          <a:srgbClr val="FFFFFF"/>
        </a:lt1>
        <a:dk2>
          <a:srgbClr val="1C1C34"/>
        </a:dk2>
        <a:lt2>
          <a:srgbClr val="000066"/>
        </a:lt2>
        <a:accent1>
          <a:srgbClr val="DDDDDD"/>
        </a:accent1>
        <a:accent2>
          <a:srgbClr val="6699CC"/>
        </a:accent2>
        <a:accent3>
          <a:srgbClr val="FFFFFF"/>
        </a:accent3>
        <a:accent4>
          <a:srgbClr val="000000"/>
        </a:accent4>
        <a:accent5>
          <a:srgbClr val="EBEBEB"/>
        </a:accent5>
        <a:accent6>
          <a:srgbClr val="5C8AB9"/>
        </a:accent6>
        <a:hlink>
          <a:srgbClr val="005A58"/>
        </a:hlink>
        <a:folHlink>
          <a:srgbClr val="808000"/>
        </a:folHlink>
      </a:clrScheme>
      <a:clrMap bg1="lt1" tx1="dk1" bg2="lt2" tx2="dk2" accent1="accent1" accent2="accent2" accent3="accent3" accent4="accent4" accent5="accent5" accent6="accent6" hlink="hlink" folHlink="folHlink"/>
    </a:extraClrScheme>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CallanThomas2</Template>
  <TotalTime>0</TotalTime>
  <Words>1480</Words>
  <Application>Microsoft Office PowerPoint</Application>
  <PresentationFormat>On-screen Show (4:3)</PresentationFormat>
  <Paragraphs>179</Paragraphs>
  <Slides>24</Slides>
  <Notes>24</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24</vt:i4>
      </vt:variant>
    </vt:vector>
  </HeadingPairs>
  <TitlesOfParts>
    <vt:vector size="32" baseType="lpstr">
      <vt:lpstr>Arial</vt:lpstr>
      <vt:lpstr>Times New Roman</vt:lpstr>
      <vt:lpstr>Times Roman</vt:lpstr>
      <vt:lpstr>Wingdings</vt:lpstr>
      <vt:lpstr>1_CallanThomas2</vt:lpstr>
      <vt:lpstr>2_CallanThomas2</vt:lpstr>
      <vt:lpstr>Custom Design</vt:lpstr>
      <vt:lpstr>6_CallanThomas2</vt:lpstr>
      <vt:lpstr>Improving Air Quality: Controlling Stationary Sources</vt:lpstr>
      <vt:lpstr>Understanding  Acidic Deposition</vt:lpstr>
      <vt:lpstr>What is Acidic Deposition?</vt:lpstr>
      <vt:lpstr>Acid Rain Formation</vt:lpstr>
      <vt:lpstr>Controlling  Stationary Sources</vt:lpstr>
      <vt:lpstr>Overview</vt:lpstr>
      <vt:lpstr>Technology-based Standards Dual-control Approach</vt:lpstr>
      <vt:lpstr>Setting the Control Technologies</vt:lpstr>
      <vt:lpstr>Control Technologies  Summing it Up</vt:lpstr>
      <vt:lpstr>Emissions Trading</vt:lpstr>
      <vt:lpstr>Acid Rain Program (ARP) SO2 Emissions Allowance Trading</vt:lpstr>
      <vt:lpstr>Emissions Reduction for NOX</vt:lpstr>
      <vt:lpstr>Cap and Trade Program for SO2</vt:lpstr>
      <vt:lpstr>Ozone Control NOX Trading Programs </vt:lpstr>
      <vt:lpstr>New Trading Programs</vt:lpstr>
      <vt:lpstr>Analyzing  Stationary  Source Controls</vt:lpstr>
      <vt:lpstr>Benefit-Cost Analysis of the ARP</vt:lpstr>
      <vt:lpstr>Higher Cost of CAC Methods</vt:lpstr>
      <vt:lpstr>Uniform Technology-Based Standards  NSPS Are Not Cost-Effective</vt:lpstr>
      <vt:lpstr>Cost-Ineffectiveness of NSPS</vt:lpstr>
      <vt:lpstr>New Source Bias Dual Control Approach</vt:lpstr>
      <vt:lpstr>The Dual Approach</vt:lpstr>
      <vt:lpstr>Cost-Effectiveness of Emissions Trading Programs</vt:lpstr>
      <vt:lpstr>Polluter’s Abatement Decision Example: SO2 Abatement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Improving Air Quality: Controlling Stationary Sources</dc:title>
  <dc:creator/>
  <cp:lastModifiedBy/>
  <cp:revision>7</cp:revision>
  <dcterms:created xsi:type="dcterms:W3CDTF">2009-08-24T14:54:31Z</dcterms:created>
  <dcterms:modified xsi:type="dcterms:W3CDTF">2021-02-19T11:43:40Z</dcterms:modified>
  <cp:contentStatus/>
</cp:coreProperties>
</file>