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535" autoAdjust="0"/>
  </p:normalViewPr>
  <p:slideViewPr>
    <p:cSldViewPr snapToGrid="0" showGuides="1">
      <p:cViewPr varScale="1">
        <p:scale>
          <a:sx n="85" d="100"/>
          <a:sy n="85" d="100"/>
        </p:scale>
        <p:origin x="590"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2ABDD0-05B8-41BF-9825-1992C71AAD40}" type="datetimeFigureOut">
              <a:rPr lang="en-IN" smtClean="0"/>
              <a:t>10-03-2026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F0EC6-C707-4FB6-891B-94A37D51CF9C}" type="slidenum">
              <a:rPr lang="en-IN" smtClean="0"/>
              <a:t>‹#›</a:t>
            </a:fld>
            <a:endParaRPr lang="en-IN"/>
          </a:p>
        </p:txBody>
      </p:sp>
    </p:spTree>
    <p:extLst>
      <p:ext uri="{BB962C8B-B14F-4D97-AF65-F5344CB8AC3E}">
        <p14:creationId xmlns:p14="http://schemas.microsoft.com/office/powerpoint/2010/main" val="2891340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 am a Level 4 student of Health and Social Care. My own interest is to be employed in a care facility or in a hospital as a care assistant. I have chosen as well as selected teamwork as a primary skill to work with since its use is much more critical in medical practise and career growth.</a:t>
            </a:r>
          </a:p>
          <a:p>
            <a:endParaRPr lang="en-IN" dirty="0"/>
          </a:p>
        </p:txBody>
      </p:sp>
      <p:sp>
        <p:nvSpPr>
          <p:cNvPr id="4" name="Slide Number Placeholder 3"/>
          <p:cNvSpPr>
            <a:spLocks noGrp="1"/>
          </p:cNvSpPr>
          <p:nvPr>
            <p:ph type="sldNum" sz="quarter" idx="5"/>
          </p:nvPr>
        </p:nvSpPr>
        <p:spPr/>
        <p:txBody>
          <a:bodyPr/>
          <a:lstStyle/>
          <a:p>
            <a:fld id="{BFCF0EC6-C707-4FB6-891B-94A37D51CF9C}" type="slidenum">
              <a:rPr lang="en-IN" smtClean="0"/>
              <a:t>3</a:t>
            </a:fld>
            <a:endParaRPr lang="en-IN"/>
          </a:p>
        </p:txBody>
      </p:sp>
    </p:spTree>
    <p:extLst>
      <p:ext uri="{BB962C8B-B14F-4D97-AF65-F5344CB8AC3E}">
        <p14:creationId xmlns:p14="http://schemas.microsoft.com/office/powerpoint/2010/main" val="2319865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Operating along with working within a team mainly involves collaboration with other individuals to have a very common care objective. It entails sharing responsibility, trust, respect, and communication. Healthcare is a field mainly driven by a team as a wide range of professionals collaborate. I proactively knew along with learned this potential ability in group work, presentations, and practical learning activities.</a:t>
            </a:r>
          </a:p>
          <a:p>
            <a:endParaRPr lang="en-IN" dirty="0"/>
          </a:p>
        </p:txBody>
      </p:sp>
      <p:sp>
        <p:nvSpPr>
          <p:cNvPr id="4" name="Slide Number Placeholder 3"/>
          <p:cNvSpPr>
            <a:spLocks noGrp="1"/>
          </p:cNvSpPr>
          <p:nvPr>
            <p:ph type="sldNum" sz="quarter" idx="5"/>
          </p:nvPr>
        </p:nvSpPr>
        <p:spPr/>
        <p:txBody>
          <a:bodyPr/>
          <a:lstStyle/>
          <a:p>
            <a:fld id="{BFCF0EC6-C707-4FB6-891B-94A37D51CF9C}" type="slidenum">
              <a:rPr lang="en-IN" smtClean="0"/>
              <a:t>4</a:t>
            </a:fld>
            <a:endParaRPr lang="en-IN"/>
          </a:p>
        </p:txBody>
      </p:sp>
    </p:spTree>
    <p:extLst>
      <p:ext uri="{BB962C8B-B14F-4D97-AF65-F5344CB8AC3E}">
        <p14:creationId xmlns:p14="http://schemas.microsoft.com/office/powerpoint/2010/main" val="329800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and health care are always very collaborative. To deliver much more effective and safe care, professionals depend on one another. There are some kinds of errors that may occur due to very poor communication. An effective type of teamwork minimises potential risks, enhances coordination, and fosters a very positive patient outcome, safety, and quality of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FCF0EC6-C707-4FB6-891B-94A37D51CF9C}" type="slidenum">
              <a:rPr lang="en-IN" smtClean="0"/>
              <a:t>5</a:t>
            </a:fld>
            <a:endParaRPr lang="en-IN"/>
          </a:p>
        </p:txBody>
      </p:sp>
    </p:spTree>
    <p:extLst>
      <p:ext uri="{BB962C8B-B14F-4D97-AF65-F5344CB8AC3E}">
        <p14:creationId xmlns:p14="http://schemas.microsoft.com/office/powerpoint/2010/main" val="265299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model by Tuckman is used along with utilised to understand the stages of team development, which include forming, storming, norming, performing and adjourning. It is very normal to be in conflict in development. Learning about these kinds of stages will enable professionals to collaborate much better, foster trust, navigate conflicts, and work as effective teams in health care environments.</a:t>
            </a:r>
          </a:p>
          <a:p>
            <a:endParaRPr lang="en-IN" dirty="0"/>
          </a:p>
        </p:txBody>
      </p:sp>
      <p:sp>
        <p:nvSpPr>
          <p:cNvPr id="4" name="Slide Number Placeholder 3"/>
          <p:cNvSpPr>
            <a:spLocks noGrp="1"/>
          </p:cNvSpPr>
          <p:nvPr>
            <p:ph type="sldNum" sz="quarter" idx="5"/>
          </p:nvPr>
        </p:nvSpPr>
        <p:spPr/>
        <p:txBody>
          <a:bodyPr/>
          <a:lstStyle/>
          <a:p>
            <a:fld id="{BFCF0EC6-C707-4FB6-891B-94A37D51CF9C}" type="slidenum">
              <a:rPr lang="en-IN" smtClean="0"/>
              <a:t>6</a:t>
            </a:fld>
            <a:endParaRPr lang="en-IN"/>
          </a:p>
        </p:txBody>
      </p:sp>
    </p:spTree>
    <p:extLst>
      <p:ext uri="{BB962C8B-B14F-4D97-AF65-F5344CB8AC3E}">
        <p14:creationId xmlns:p14="http://schemas.microsoft.com/office/powerpoint/2010/main" val="2021196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care assistant in a care home collaborates with nurses and other personnel to guide as well as assist the elderly. Most elders are at potential risk of mobility issues. An effective type of communication in handovers will minimise along with decrease falls and medication errors, enhance patient safety, dignity, and the quality of life.</a:t>
            </a:r>
          </a:p>
          <a:p>
            <a:endParaRPr lang="en-IN" dirty="0"/>
          </a:p>
        </p:txBody>
      </p:sp>
      <p:sp>
        <p:nvSpPr>
          <p:cNvPr id="4" name="Slide Number Placeholder 3"/>
          <p:cNvSpPr>
            <a:spLocks noGrp="1"/>
          </p:cNvSpPr>
          <p:nvPr>
            <p:ph type="sldNum" sz="quarter" idx="5"/>
          </p:nvPr>
        </p:nvSpPr>
        <p:spPr/>
        <p:txBody>
          <a:bodyPr/>
          <a:lstStyle/>
          <a:p>
            <a:fld id="{BFCF0EC6-C707-4FB6-891B-94A37D51CF9C}" type="slidenum">
              <a:rPr lang="en-IN" smtClean="0"/>
              <a:t>7</a:t>
            </a:fld>
            <a:endParaRPr lang="en-IN"/>
          </a:p>
        </p:txBody>
      </p:sp>
    </p:spTree>
    <p:extLst>
      <p:ext uri="{BB962C8B-B14F-4D97-AF65-F5344CB8AC3E}">
        <p14:creationId xmlns:p14="http://schemas.microsoft.com/office/powerpoint/2010/main" val="2521124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Employability in health and social care needs as well as requires teamwork. Medical workers should work together. I consider myself to be a significant team player since I coordinate effectively. I would like to enhance my leadership to be ready for future professional assignments.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FCF0EC6-C707-4FB6-891B-94A37D51CF9C}" type="slidenum">
              <a:rPr lang="en-IN" smtClean="0"/>
              <a:t>8</a:t>
            </a:fld>
            <a:endParaRPr lang="en-IN"/>
          </a:p>
        </p:txBody>
      </p:sp>
    </p:spTree>
    <p:extLst>
      <p:ext uri="{BB962C8B-B14F-4D97-AF65-F5344CB8AC3E}">
        <p14:creationId xmlns:p14="http://schemas.microsoft.com/office/powerpoint/2010/main" val="1479843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Teamwork is very important in health and social care practise. It enhances safety, patient outcomes and communication. The model mainly developed by Tuckman is used to explain the development of teams. Building, along with developing much more effective teamwork competence will proactively contribute to my own work development and preparation for future healthcare positions.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FCF0EC6-C707-4FB6-891B-94A37D51CF9C}" type="slidenum">
              <a:rPr lang="en-IN" smtClean="0"/>
              <a:t>9</a:t>
            </a:fld>
            <a:endParaRPr lang="en-IN"/>
          </a:p>
        </p:txBody>
      </p:sp>
    </p:spTree>
    <p:extLst>
      <p:ext uri="{BB962C8B-B14F-4D97-AF65-F5344CB8AC3E}">
        <p14:creationId xmlns:p14="http://schemas.microsoft.com/office/powerpoint/2010/main" val="26918255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Ionela Velichi</a:t>
            </a:r>
          </a:p>
          <a:p>
            <a:r>
              <a:rPr lang="en-GB" altLang="en-US" u="sng" dirty="0"/>
              <a:t>Student ID: 2438802</a:t>
            </a:r>
            <a:endParaRPr lang="en-GB" altLang="en-US" b="1" i="1" dirty="0"/>
          </a:p>
          <a:p>
            <a:r>
              <a:rPr lang="en-GB" altLang="en-US" u="sng" dirty="0"/>
              <a:t>Lecturer’s Name</a:t>
            </a:r>
            <a:r>
              <a:rPr lang="en-GB" altLang="en-US"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just">
              <a:buNone/>
            </a:pPr>
            <a:r>
              <a:rPr lang="en-US" dirty="0"/>
              <a:t>I confirm that this work has been completed independently and without the use of generative artificial intelligence tools.</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10/03/2026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10/03/2026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2103120" y="1052514"/>
            <a:ext cx="8229600" cy="3916363"/>
          </a:xfrm>
        </p:spPr>
        <p:txBody>
          <a:bodyPr/>
          <a:lstStyle/>
          <a:p>
            <a:pPr lvl="0"/>
            <a:r>
              <a:rPr lang="en-GB" sz="2800" dirty="0"/>
              <a:t>I am a Level 4 student of Health and Social Care. </a:t>
            </a:r>
            <a:endParaRPr lang="en-IN" sz="2800" dirty="0"/>
          </a:p>
          <a:p>
            <a:pPr lvl="0"/>
            <a:r>
              <a:rPr lang="en-GB" sz="2800" dirty="0"/>
              <a:t>I aim to serve as a prominent care helper in a hospital or care home. </a:t>
            </a:r>
            <a:endParaRPr lang="en-IN" sz="2800" dirty="0"/>
          </a:p>
          <a:p>
            <a:pPr lvl="0"/>
            <a:r>
              <a:rPr lang="en-GB" sz="2800" dirty="0"/>
              <a:t>My preferred skill is working in Teams. </a:t>
            </a:r>
            <a:endParaRPr lang="en-IN" sz="2800" dirty="0"/>
          </a:p>
          <a:p>
            <a:pPr lvl="0"/>
            <a:r>
              <a:rPr lang="en-GB" sz="2800" dirty="0"/>
              <a:t>I will proactively define it, describe its significance, connect it to a particular model, provide an example of a practise and reflect on my own future career. </a:t>
            </a:r>
            <a:endParaRPr lang="en-IN"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Working in Teams?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4031873"/>
          </a:xfrm>
          <a:prstGeom prst="rect">
            <a:avLst/>
          </a:prstGeom>
          <a:noFill/>
        </p:spPr>
        <p:txBody>
          <a:bodyPr wrap="square">
            <a:spAutoFit/>
          </a:bodyPr>
          <a:lstStyle/>
          <a:p>
            <a:pPr marL="285750" lvl="0" indent="-285750">
              <a:buFont typeface="Arial" panose="020B0604020202020204" pitchFamily="34" charset="0"/>
              <a:buChar char="•"/>
            </a:pPr>
            <a:r>
              <a:rPr lang="en-GB" sz="3200" dirty="0"/>
              <a:t>Teamwork refers to a joint initiative along with effort towards the accomplishment of a common goal. </a:t>
            </a:r>
            <a:endParaRPr lang="en-IN" sz="3200" dirty="0"/>
          </a:p>
          <a:p>
            <a:pPr marL="285750" lvl="0" indent="-285750">
              <a:buFont typeface="Arial" panose="020B0604020202020204" pitchFamily="34" charset="0"/>
              <a:buChar char="•"/>
            </a:pPr>
            <a:r>
              <a:rPr lang="en-GB" sz="3200" dirty="0"/>
              <a:t>It mainly comprises communication, trust, respect and shared responsibility (Sisdelli, 2023).</a:t>
            </a:r>
            <a:endParaRPr lang="en-IN" sz="3200" dirty="0"/>
          </a:p>
          <a:p>
            <a:pPr marL="285750" lvl="0" indent="-285750">
              <a:buFont typeface="Arial" panose="020B0604020202020204" pitchFamily="34" charset="0"/>
              <a:buChar char="•"/>
            </a:pPr>
            <a:r>
              <a:rPr lang="en-GB" sz="3200" dirty="0"/>
              <a:t>The NHS has 1.5 million employees (Mallorie, 2025), which demonstrates that healthcare relies on collaboration. </a:t>
            </a:r>
            <a:endParaRPr lang="en-IN" sz="3200" dirty="0"/>
          </a:p>
          <a:p>
            <a:pPr marL="285750" lvl="0" indent="-285750">
              <a:buFont typeface="Arial" panose="020B0604020202020204" pitchFamily="34" charset="0"/>
              <a:buChar char="•"/>
            </a:pPr>
            <a:r>
              <a:rPr lang="en-GB" sz="3200" dirty="0"/>
              <a:t>I obtained as well as acquired this particular skill during group work in college and through actions. </a:t>
            </a:r>
            <a:endParaRPr lang="en-IN" sz="3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053548" y="-25399"/>
            <a:ext cx="10528852" cy="1032091"/>
          </a:xfrm>
        </p:spPr>
        <p:txBody>
          <a:bodyPr/>
          <a:lstStyle/>
          <a:p>
            <a:r>
              <a:rPr lang="en-GB" sz="2800" b="1" dirty="0"/>
              <a:t>Importance of Working in Teams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4401205"/>
          </a:xfrm>
          <a:prstGeom prst="rect">
            <a:avLst/>
          </a:prstGeom>
          <a:noFill/>
        </p:spPr>
        <p:txBody>
          <a:bodyPr wrap="square">
            <a:spAutoFit/>
          </a:bodyPr>
          <a:lstStyle/>
          <a:p>
            <a:pPr marL="285750" lvl="0" indent="-285750">
              <a:buFont typeface="Arial" panose="020B0604020202020204" pitchFamily="34" charset="0"/>
              <a:buChar char="•"/>
            </a:pPr>
            <a:r>
              <a:rPr lang="en-GB" sz="2800" dirty="0"/>
              <a:t>Healthcare is mainly collaborative; there is no individual kind of worker.</a:t>
            </a:r>
            <a:endParaRPr lang="en-IN" sz="2800" dirty="0"/>
          </a:p>
          <a:p>
            <a:pPr marL="285750" lvl="0" indent="-285750">
              <a:buFont typeface="Arial" panose="020B0604020202020204" pitchFamily="34" charset="0"/>
              <a:buChar char="•"/>
            </a:pPr>
            <a:r>
              <a:rPr lang="en-GB" sz="2800" dirty="0"/>
              <a:t>According to the WHO (2023), communication failures are the main cause along with reason of numerous cases of patient safety.</a:t>
            </a:r>
            <a:endParaRPr lang="en-IN" sz="2800" dirty="0"/>
          </a:p>
          <a:p>
            <a:pPr marL="285750" lvl="0" indent="-285750">
              <a:buFont typeface="Arial" panose="020B0604020202020204" pitchFamily="34" charset="0"/>
              <a:buChar char="•"/>
            </a:pPr>
            <a:r>
              <a:rPr lang="en-GB" sz="2800" dirty="0"/>
              <a:t>Medication errors are a very significant source of harm claims, as indicated by NHS Resolution (Patient Safety Learning, 2022).</a:t>
            </a:r>
            <a:endParaRPr lang="en-IN" sz="2800" dirty="0"/>
          </a:p>
          <a:p>
            <a:pPr marL="285750" lvl="0" indent="-285750">
              <a:buFont typeface="Arial" panose="020B0604020202020204" pitchFamily="34" charset="0"/>
              <a:buChar char="•"/>
            </a:pPr>
            <a:r>
              <a:rPr lang="en-GB" sz="2800" dirty="0"/>
              <a:t>Teamwork helps to reduce along with minimise errors, enhance safety, and improve patient outcomes (Fuchshuber and Greif, 2022). </a:t>
            </a:r>
            <a:endParaRPr lang="en-IN"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Tuckman’s Team Development Model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564098" y="1082790"/>
            <a:ext cx="11332028" cy="4692419"/>
          </a:xfrm>
        </p:spPr>
        <p:txBody>
          <a:bodyPr/>
          <a:lstStyle/>
          <a:p>
            <a:pPr lvl="0"/>
            <a:r>
              <a:rPr lang="en-GB" sz="2800" dirty="0"/>
              <a:t>Tuckman (1965) proposed five particular phases, including forming, storming, norming, performing, and adjourning (Patterson, 2022).</a:t>
            </a:r>
            <a:endParaRPr lang="en-IN" sz="2800" dirty="0"/>
          </a:p>
          <a:p>
            <a:pPr lvl="0"/>
            <a:r>
              <a:rPr lang="en-GB" sz="2800" dirty="0"/>
              <a:t>Having high-performing healthcare teams, as research has revealed, leads to better patient outcomes (Tomoh </a:t>
            </a:r>
            <a:r>
              <a:rPr lang="en-GB" sz="2800" i="1" dirty="0"/>
              <a:t>et al., </a:t>
            </a:r>
            <a:r>
              <a:rPr lang="en-GB" sz="2800" dirty="0"/>
              <a:t>2024). </a:t>
            </a:r>
            <a:endParaRPr lang="en-IN" sz="2800" dirty="0"/>
          </a:p>
          <a:p>
            <a:pPr lvl="0"/>
            <a:r>
              <a:rPr lang="en-GB" sz="2800" dirty="0"/>
              <a:t>The concept of team stages can guide along with assist professionals with creating trust and enhancing collaboration within the clinical environment. </a:t>
            </a:r>
            <a:endParaRPr lang="en-IN" sz="28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874432"/>
            <a:ext cx="9697846" cy="4636352"/>
          </a:xfrm>
        </p:spPr>
        <p:txBody>
          <a:bodyPr/>
          <a:lstStyle/>
          <a:p>
            <a:pPr lvl="0"/>
            <a:r>
              <a:rPr lang="en-GB" sz="2800" b="1" dirty="0"/>
              <a:t>Example:</a:t>
            </a:r>
            <a:r>
              <a:rPr lang="en-GB" sz="2800" dirty="0"/>
              <a:t> Care assistant in a care home.</a:t>
            </a:r>
            <a:endParaRPr lang="en-IN" sz="2800" dirty="0"/>
          </a:p>
          <a:p>
            <a:pPr lvl="0"/>
            <a:r>
              <a:rPr lang="en-GB" sz="2800" dirty="0"/>
              <a:t>In England and Wales, 18.6% of the population (over 11 million people) aged 65 and over in 2021 (ONS, 2022).</a:t>
            </a:r>
            <a:endParaRPr lang="en-IN" sz="2800" dirty="0"/>
          </a:p>
          <a:p>
            <a:pPr lvl="0"/>
            <a:r>
              <a:rPr lang="en-GB" sz="2800" dirty="0"/>
              <a:t>Many regionals, along with locals, are at risk in terms of mobility.</a:t>
            </a:r>
            <a:endParaRPr lang="en-IN" sz="2800" dirty="0"/>
          </a:p>
          <a:p>
            <a:pPr lvl="0"/>
            <a:r>
              <a:rPr lang="en-GB" sz="2800" dirty="0"/>
              <a:t>Handovers involve and consist of team communication that minimises and decreases falls and medication errors (Nasiri </a:t>
            </a:r>
            <a:r>
              <a:rPr lang="en-GB" sz="2800" i="1" dirty="0"/>
              <a:t>et al., </a:t>
            </a:r>
            <a:r>
              <a:rPr lang="en-GB" sz="2800" dirty="0"/>
              <a:t>2021).</a:t>
            </a:r>
            <a:endParaRPr lang="en-IN" sz="2800" dirty="0"/>
          </a:p>
          <a:p>
            <a:pPr lvl="0"/>
            <a:r>
              <a:rPr lang="en-GB" sz="2800" dirty="0"/>
              <a:t>This improves along with enhances the quality of life, dignity and safety. </a:t>
            </a:r>
            <a:endParaRPr lang="en-IN" sz="28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This Skill Supports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17586" y="1279814"/>
            <a:ext cx="11335066" cy="4413619"/>
          </a:xfrm>
        </p:spPr>
        <p:txBody>
          <a:bodyPr/>
          <a:lstStyle/>
          <a:p>
            <a:pPr lvl="0" algn="just"/>
            <a:r>
              <a:rPr lang="en-GB" sz="2800" dirty="0"/>
              <a:t>According to the NHS 6 Cs of </a:t>
            </a:r>
            <a:r>
              <a:rPr lang="en-GB" sz="2800"/>
              <a:t>Care – Compassion</a:t>
            </a:r>
            <a:r>
              <a:rPr lang="en-GB" sz="2800" dirty="0"/>
              <a:t>, </a:t>
            </a:r>
            <a:r>
              <a:rPr lang="en-GB" sz="2800"/>
              <a:t>Competence, Care, </a:t>
            </a:r>
            <a:r>
              <a:rPr lang="en-GB" sz="2800" dirty="0"/>
              <a:t>Communication, Courage, </a:t>
            </a:r>
            <a:r>
              <a:rPr lang="en-GB" sz="2800"/>
              <a:t>Commitment - </a:t>
            </a:r>
            <a:r>
              <a:rPr lang="en-GB" sz="2800" dirty="0"/>
              <a:t>communication is a key type of aspect of successful team working and collaboration in healthcare (NHS England, 2025).</a:t>
            </a:r>
            <a:endParaRPr lang="en-IN" sz="2800" dirty="0"/>
          </a:p>
          <a:p>
            <a:pPr lvl="0" algn="just"/>
            <a:r>
              <a:rPr lang="en-GB" sz="2800" dirty="0"/>
              <a:t>Multidisciplinary teams improve and enhance important patient satisfaction and burnout (Bruschwein and Gettle, 2020).</a:t>
            </a:r>
            <a:endParaRPr lang="en-IN" sz="2800" dirty="0"/>
          </a:p>
          <a:p>
            <a:pPr lvl="0" algn="just"/>
            <a:r>
              <a:rPr lang="en-GB" sz="2800" dirty="0"/>
              <a:t>I see teamwork as my strength.</a:t>
            </a:r>
            <a:endParaRPr lang="en-IN" sz="2800" dirty="0"/>
          </a:p>
          <a:p>
            <a:pPr lvl="0" algn="just"/>
            <a:r>
              <a:rPr lang="en-GB" sz="2800" dirty="0"/>
              <a:t>I would like to acquire along with gain leadership qualities to be ready for a professional position. </a:t>
            </a:r>
            <a:endParaRPr lang="en-IN" sz="28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258378" y="402535"/>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186609" y="1520687"/>
            <a:ext cx="8422124" cy="3776869"/>
          </a:xfrm>
        </p:spPr>
        <p:txBody>
          <a:bodyPr/>
          <a:lstStyle/>
          <a:p>
            <a:pPr lvl="0"/>
            <a:r>
              <a:rPr lang="en-GB" sz="2800" dirty="0"/>
              <a:t>Teamwork is a very critical part of health and social care.</a:t>
            </a:r>
            <a:endParaRPr lang="en-IN" sz="2800" dirty="0"/>
          </a:p>
          <a:p>
            <a:pPr lvl="0"/>
            <a:r>
              <a:rPr lang="en-GB" sz="2800" dirty="0"/>
              <a:t>It enhances important patient safety, communication and quality of care.</a:t>
            </a:r>
            <a:endParaRPr lang="en-IN" sz="2800" dirty="0"/>
          </a:p>
          <a:p>
            <a:pPr lvl="0"/>
            <a:r>
              <a:rPr lang="en-GB" sz="2800" dirty="0"/>
              <a:t>Tuckman’s model explains the development and performance of teams. </a:t>
            </a:r>
            <a:endParaRPr lang="en-IN" sz="2800" dirty="0"/>
          </a:p>
          <a:p>
            <a:pPr lvl="0"/>
            <a:r>
              <a:rPr lang="en-GB" sz="2800" dirty="0"/>
              <a:t>Strong teamwork skills will be very helpful in my employability and future professional practise. </a:t>
            </a:r>
            <a:endParaRPr lang="en-IN" sz="28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758687" y="1252332"/>
            <a:ext cx="10674626" cy="4253946"/>
          </a:xfrm>
        </p:spPr>
        <p:txBody>
          <a:bodyPr/>
          <a:lstStyle/>
          <a:p>
            <a:pPr algn="just"/>
            <a:r>
              <a:rPr lang="en-GB" sz="1100" dirty="0"/>
              <a:t>Bruschwein, H. and Gettle, L. S. (2020) ‘Multipronged intervention for reducing burnout and increasing resiliency in an interdisciplinary care team’, </a:t>
            </a:r>
            <a:r>
              <a:rPr lang="en-GB" sz="1100" i="1" dirty="0"/>
              <a:t>BMJ Open Quality</a:t>
            </a:r>
            <a:r>
              <a:rPr lang="en-GB" sz="1100" dirty="0"/>
              <a:t>, </a:t>
            </a:r>
            <a:r>
              <a:rPr lang="en-GB" sz="1100" i="1" dirty="0"/>
              <a:t>9</a:t>
            </a:r>
            <a:r>
              <a:rPr lang="en-GB" sz="1100" dirty="0"/>
              <a:t>(4).</a:t>
            </a:r>
            <a:endParaRPr lang="en-IN" sz="1100" dirty="0"/>
          </a:p>
          <a:p>
            <a:pPr algn="just"/>
            <a:r>
              <a:rPr lang="en-GB" sz="1100" dirty="0"/>
              <a:t>Fuchshuber, P. and Greif, W. (2022) ‘Creating effective communication and teamwork for patient safety’, In </a:t>
            </a:r>
            <a:r>
              <a:rPr lang="en-GB" sz="1100" i="1" dirty="0"/>
              <a:t>The SAGES manual of quality, outcomes and patient safety</a:t>
            </a:r>
            <a:r>
              <a:rPr lang="en-GB" sz="1100" dirty="0"/>
              <a:t> (pp. 443-460). Cham: Springer International Publishing.</a:t>
            </a:r>
            <a:endParaRPr lang="en-IN" sz="1100" dirty="0"/>
          </a:p>
          <a:p>
            <a:pPr algn="just"/>
            <a:r>
              <a:rPr lang="en-GB" sz="1100" dirty="0"/>
              <a:t>Mallorie, S. (2025) </a:t>
            </a:r>
            <a:r>
              <a:rPr lang="en-GB" sz="1100" i="1" dirty="0"/>
              <a:t>NHS workforce in a nutshell</a:t>
            </a:r>
            <a:r>
              <a:rPr lang="en-GB" sz="1100" dirty="0"/>
              <a:t>, </a:t>
            </a:r>
            <a:r>
              <a:rPr lang="en-GB" sz="1100" i="1" dirty="0"/>
              <a:t>The King’s Fund</a:t>
            </a:r>
            <a:r>
              <a:rPr lang="en-GB" sz="1100" dirty="0"/>
              <a:t>. The King’s Fund. Available at: https://www.kingsfund.org.uk/insight-and-analysis/data-and-charts/nhs-workforce-nutshell (Accessed: 24 February 2026).</a:t>
            </a:r>
            <a:endParaRPr lang="en-IN" sz="1100" dirty="0"/>
          </a:p>
          <a:p>
            <a:pPr algn="just"/>
            <a:r>
              <a:rPr lang="en-GB" sz="1100" dirty="0"/>
              <a:t>Nasiri, E., Lotfi, M., </a:t>
            </a:r>
            <a:r>
              <a:rPr lang="en-GB" sz="1100" dirty="0" err="1"/>
              <a:t>Mahdavinoor</a:t>
            </a:r>
            <a:r>
              <a:rPr lang="en-GB" sz="1100" dirty="0"/>
              <a:t>, S. M. M. and </a:t>
            </a:r>
            <a:r>
              <a:rPr lang="en-GB" sz="1100" dirty="0" err="1"/>
              <a:t>Rafiei</a:t>
            </a:r>
            <a:r>
              <a:rPr lang="en-GB" sz="1100" dirty="0"/>
              <a:t>, M. H. (2021) ‘The impact of a structured handover checklist for intraoperative staff shift changes on effective communication, OR team satisfaction, and patient safety: a pilot study’, </a:t>
            </a:r>
            <a:r>
              <a:rPr lang="en-GB" sz="1100" i="1" dirty="0"/>
              <a:t>Patient safety in surgery</a:t>
            </a:r>
            <a:r>
              <a:rPr lang="en-GB" sz="1100" dirty="0"/>
              <a:t>, </a:t>
            </a:r>
            <a:r>
              <a:rPr lang="en-GB" sz="1100" i="1" dirty="0"/>
              <a:t>15</a:t>
            </a:r>
            <a:r>
              <a:rPr lang="en-GB" sz="1100" dirty="0"/>
              <a:t>(1), 25.</a:t>
            </a:r>
            <a:endParaRPr lang="en-IN" sz="1100" dirty="0"/>
          </a:p>
          <a:p>
            <a:pPr algn="just"/>
            <a:r>
              <a:rPr lang="en-GB" sz="1100" dirty="0"/>
              <a:t>NHS England (2025) </a:t>
            </a:r>
            <a:r>
              <a:rPr lang="en-GB" sz="1100" i="1" dirty="0"/>
              <a:t>The 6 Cs of Care</a:t>
            </a:r>
            <a:r>
              <a:rPr lang="en-GB" sz="1100" dirty="0"/>
              <a:t>, </a:t>
            </a:r>
            <a:r>
              <a:rPr lang="en-GB" sz="1100" i="1" dirty="0"/>
              <a:t>NHS Professionals</a:t>
            </a:r>
            <a:r>
              <a:rPr lang="en-GB" sz="1100" dirty="0"/>
              <a:t>. Available at: https://www.nhsprofessionals.nhs.uk/nhs-staffing-pool-hub/working-in-healthcare/the-6-cs-of-care (Accessed: 25 February 2026).</a:t>
            </a:r>
            <a:endParaRPr lang="en-IN" sz="1100" dirty="0"/>
          </a:p>
          <a:p>
            <a:pPr algn="just"/>
            <a:r>
              <a:rPr lang="en-GB" sz="1100" dirty="0"/>
              <a:t>ONS (2022) </a:t>
            </a:r>
            <a:r>
              <a:rPr lang="en-GB" sz="1100" i="1" dirty="0"/>
              <a:t>Voices of our ageing population - Office for National Statistics</a:t>
            </a:r>
            <a:r>
              <a:rPr lang="en-GB" sz="1100" dirty="0"/>
              <a:t>, </a:t>
            </a:r>
            <a:r>
              <a:rPr lang="en-GB" sz="1100" i="1" dirty="0"/>
              <a:t>www.ons.gov.uk</a:t>
            </a:r>
            <a:r>
              <a:rPr lang="en-GB" sz="1100" dirty="0"/>
              <a:t>. Available at: https://www.ons.gov.uk/peoplepopulationandcommunity/birthsdeathsandmarriages/ageing/articles/voicesofourageingpopulation/livinglongerlives (Accessed: 25 February 2026).</a:t>
            </a:r>
            <a:endParaRPr lang="en-IN" sz="1100" dirty="0"/>
          </a:p>
          <a:p>
            <a:pPr algn="just"/>
            <a:r>
              <a:rPr lang="en-GB" sz="1100" dirty="0"/>
              <a:t>Patient Safety Learning (2022) </a:t>
            </a:r>
            <a:r>
              <a:rPr lang="en-GB" sz="1100" i="1" dirty="0"/>
              <a:t>NHS Resolution: Learning from medication errors</a:t>
            </a:r>
            <a:r>
              <a:rPr lang="en-GB" sz="1100" dirty="0"/>
              <a:t>, </a:t>
            </a:r>
            <a:r>
              <a:rPr lang="en-GB" sz="1100" i="1" dirty="0"/>
              <a:t>Patient Safety Learning - the hub</a:t>
            </a:r>
            <a:r>
              <a:rPr lang="en-GB" sz="1100" dirty="0"/>
              <a:t>. Patient Safety Leaning - the hub. Available at: https://www.pslhub.org/learn/investigations-risk-management-and-legal-issues/risk-management-and-legal-issues/nhs-resolution-learning-from-medication-errors-r7483/ (Accessed: 23 February 2026).</a:t>
            </a:r>
            <a:endParaRPr lang="en-IN" sz="1100" dirty="0"/>
          </a:p>
          <a:p>
            <a:pPr algn="just"/>
            <a:r>
              <a:rPr lang="en-GB" sz="1100" dirty="0"/>
              <a:t>Patterson, D. (2022) ‘4.5. In-depth Look: Tuckman’s Model–Five Stages of Team Development’, </a:t>
            </a:r>
            <a:r>
              <a:rPr lang="en-GB" sz="1100" i="1" dirty="0"/>
              <a:t>Strategic Project Management: Theory and Practice for Human Resource Professionals</a:t>
            </a:r>
            <a:r>
              <a:rPr lang="en-GB" sz="1100" dirty="0"/>
              <a:t>.</a:t>
            </a:r>
            <a:endParaRPr lang="en-IN" sz="1100" dirty="0"/>
          </a:p>
          <a:p>
            <a:pPr algn="just"/>
            <a:r>
              <a:rPr lang="en-GB" sz="1100" dirty="0"/>
              <a:t>Sisdelli, M. G. (2023) ‘Living, Caring, Learning–Trust and teamwork in patient care’, </a:t>
            </a:r>
            <a:r>
              <a:rPr lang="en-GB" sz="1100" i="1" dirty="0"/>
              <a:t>The Journal of Haemophilia Practice</a:t>
            </a:r>
            <a:r>
              <a:rPr lang="en-GB" sz="1100" dirty="0"/>
              <a:t>, </a:t>
            </a:r>
            <a:r>
              <a:rPr lang="en-GB" sz="1100" i="1" dirty="0"/>
              <a:t>10</a:t>
            </a:r>
            <a:r>
              <a:rPr lang="en-GB" sz="1100" dirty="0"/>
              <a:t>(1), 125-127.</a:t>
            </a:r>
            <a:endParaRPr lang="en-IN" sz="1100" dirty="0"/>
          </a:p>
          <a:p>
            <a:pPr algn="just"/>
            <a:r>
              <a:rPr lang="en-GB" sz="1100" dirty="0" err="1"/>
              <a:t>Tomoh</a:t>
            </a:r>
            <a:r>
              <a:rPr lang="en-GB" sz="1100" dirty="0"/>
              <a:t>, B.O., </a:t>
            </a:r>
            <a:r>
              <a:rPr lang="en-GB" sz="1100" dirty="0" err="1"/>
              <a:t>Soyege</a:t>
            </a:r>
            <a:r>
              <a:rPr lang="en-GB" sz="1100" dirty="0"/>
              <a:t>, O.S., Nwokedi, C.N., Mustapha, A., Mbata, A.O., Balogun, O.D., </a:t>
            </a:r>
            <a:r>
              <a:rPr lang="en-GB" sz="1100" dirty="0" err="1"/>
              <a:t>Iguma</a:t>
            </a:r>
            <a:r>
              <a:rPr lang="en-GB" sz="1100" dirty="0"/>
              <a:t>, D., </a:t>
            </a:r>
            <a:r>
              <a:rPr lang="en-GB" sz="1100" dirty="0" err="1"/>
              <a:t>Imohiosen</a:t>
            </a:r>
            <a:r>
              <a:rPr lang="en-GB" sz="1100" dirty="0"/>
              <a:t>, C. and </a:t>
            </a:r>
            <a:r>
              <a:rPr lang="en-GB" sz="1100" dirty="0" err="1"/>
              <a:t>Tomoh</a:t>
            </a:r>
            <a:r>
              <a:rPr lang="en-GB" sz="1100" dirty="0"/>
              <a:t>, B. (2024) ‘Leadership in healthcare: Building high-performing teams and cultivating a culture of continuous improvement’, </a:t>
            </a:r>
            <a:r>
              <a:rPr lang="en-GB" sz="1100" i="1" dirty="0"/>
              <a:t>J. Front. </a:t>
            </a:r>
            <a:r>
              <a:rPr lang="en-GB" sz="1100" i="1" dirty="0" err="1"/>
              <a:t>Multidiscip</a:t>
            </a:r>
            <a:r>
              <a:rPr lang="en-GB" sz="1100" i="1" dirty="0"/>
              <a:t>. Res</a:t>
            </a:r>
            <a:r>
              <a:rPr lang="en-GB" sz="1100" dirty="0"/>
              <a:t>. 5(2), pp. 36-41.</a:t>
            </a:r>
          </a:p>
          <a:p>
            <a:pPr algn="just"/>
            <a:r>
              <a:rPr lang="en-GB" sz="1100" dirty="0"/>
              <a:t>WHO (2023) </a:t>
            </a:r>
            <a:r>
              <a:rPr lang="en-GB" sz="1100" i="1" dirty="0"/>
              <a:t>Patient safety</a:t>
            </a:r>
            <a:r>
              <a:rPr lang="en-GB" sz="1100" dirty="0"/>
              <a:t>, </a:t>
            </a:r>
            <a:r>
              <a:rPr lang="en-GB" sz="1100" i="1" dirty="0"/>
              <a:t>World Health Organization</a:t>
            </a:r>
            <a:r>
              <a:rPr lang="en-GB" sz="1100" dirty="0"/>
              <a:t>. Available at: https://www.who.int/news-room/fact-sheets/detail/patient-safety (Accessed: 24 February 2026).</a:t>
            </a:r>
            <a:endParaRPr lang="en-IN" sz="11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1588</Words>
  <Application>Microsoft Office PowerPoint</Application>
  <PresentationFormat>Widescreen</PresentationFormat>
  <Paragraphs>89</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PowerPoint Presentation</vt:lpstr>
      <vt:lpstr>Acknowledge use of AI</vt:lpstr>
      <vt:lpstr>Introduction</vt:lpstr>
      <vt:lpstr>What Is Working in Teams? </vt:lpstr>
      <vt:lpstr>Importance of Working in Teams in Professional Practice</vt:lpstr>
      <vt:lpstr>Model: Tuckman’s Team Development Model</vt:lpstr>
      <vt:lpstr>Applying This Skill in Practice </vt:lpstr>
      <vt:lpstr>How This Skill Supports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Andrei Gabriel</dc:creator>
  <cp:lastModifiedBy>Ionela Velichi (2438802)</cp:lastModifiedBy>
  <cp:revision>2</cp:revision>
  <dcterms:created xsi:type="dcterms:W3CDTF">2026-02-25T05:39:51Z</dcterms:created>
  <dcterms:modified xsi:type="dcterms:W3CDTF">2026-03-10T18:12:13Z</dcterms:modified>
</cp:coreProperties>
</file>