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66" r:id="rId5"/>
    <p:sldId id="259" r:id="rId6"/>
    <p:sldId id="260" r:id="rId7"/>
    <p:sldId id="261" r:id="rId8"/>
    <p:sldId id="262" r:id="rId9"/>
    <p:sldId id="263" r:id="rId10"/>
    <p:sldId id="264" r:id="rId11"/>
    <p:sldId id="265" r:id="rId12"/>
    <p:sldId id="269" r:id="rId13"/>
    <p:sldId id="268" r:id="rId14"/>
    <p:sldId id="27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83" autoAdjust="0"/>
    <p:restoredTop sz="94660"/>
  </p:normalViewPr>
  <p:slideViewPr>
    <p:cSldViewPr snapToGrid="0">
      <p:cViewPr varScale="1">
        <p:scale>
          <a:sx n="86" d="100"/>
          <a:sy n="86" d="100"/>
        </p:scale>
        <p:origin x="331"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B184A74-B12B-444F-9AC5-499C9803CBAC}" type="datetimeFigureOut">
              <a:rPr lang="en-US" smtClean="0"/>
              <a:t>7/18/22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E846556-4578-4251-A7E0-E0F10BFD10BD}" type="slidenum">
              <a:rPr lang="en-US" smtClean="0"/>
              <a:t>‹#›</a:t>
            </a:fld>
            <a:endParaRPr lang="en-US"/>
          </a:p>
        </p:txBody>
      </p:sp>
    </p:spTree>
    <p:extLst>
      <p:ext uri="{BB962C8B-B14F-4D97-AF65-F5344CB8AC3E}">
        <p14:creationId xmlns:p14="http://schemas.microsoft.com/office/powerpoint/2010/main" val="264580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3B184A74-B12B-444F-9AC5-499C9803CBAC}" type="datetimeFigureOut">
              <a:rPr lang="en-US" smtClean="0"/>
              <a:t>7/18/22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E846556-4578-4251-A7E0-E0F10BFD10BD}" type="slidenum">
              <a:rPr lang="en-US" smtClean="0"/>
              <a:t>‹#›</a:t>
            </a:fld>
            <a:endParaRPr lang="en-US"/>
          </a:p>
        </p:txBody>
      </p:sp>
    </p:spTree>
    <p:extLst>
      <p:ext uri="{BB962C8B-B14F-4D97-AF65-F5344CB8AC3E}">
        <p14:creationId xmlns:p14="http://schemas.microsoft.com/office/powerpoint/2010/main" val="10649409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B184A74-B12B-444F-9AC5-499C9803CBAC}" type="datetimeFigureOut">
              <a:rPr lang="en-US" smtClean="0"/>
              <a:t>7/18/22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E846556-4578-4251-A7E0-E0F10BFD10BD}" type="slidenum">
              <a:rPr lang="en-US" smtClean="0"/>
              <a:t>‹#›</a:t>
            </a:fld>
            <a:endParaRPr lang="en-US"/>
          </a:p>
        </p:txBody>
      </p:sp>
    </p:spTree>
    <p:extLst>
      <p:ext uri="{BB962C8B-B14F-4D97-AF65-F5344CB8AC3E}">
        <p14:creationId xmlns:p14="http://schemas.microsoft.com/office/powerpoint/2010/main" val="24985158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184A74-B12B-444F-9AC5-499C9803CBAC}" type="datetimeFigureOut">
              <a:rPr lang="en-US" smtClean="0"/>
              <a:t>7/18/22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E846556-4578-4251-A7E0-E0F10BFD10BD}" type="slidenum">
              <a:rPr lang="en-US" smtClean="0"/>
              <a:t>‹#›</a:t>
            </a:fld>
            <a:endParaRPr lang="en-US"/>
          </a:p>
        </p:txBody>
      </p:sp>
    </p:spTree>
    <p:extLst>
      <p:ext uri="{BB962C8B-B14F-4D97-AF65-F5344CB8AC3E}">
        <p14:creationId xmlns:p14="http://schemas.microsoft.com/office/powerpoint/2010/main" val="21736384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B184A74-B12B-444F-9AC5-499C9803CBAC}" type="datetimeFigureOut">
              <a:rPr lang="en-US" smtClean="0"/>
              <a:t>7/18/22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E846556-4578-4251-A7E0-E0F10BFD10BD}" type="slidenum">
              <a:rPr lang="en-US" smtClean="0"/>
              <a:t>‹#›</a:t>
            </a:fld>
            <a:endParaRPr lang="en-US"/>
          </a:p>
        </p:txBody>
      </p:sp>
    </p:spTree>
    <p:extLst>
      <p:ext uri="{BB962C8B-B14F-4D97-AF65-F5344CB8AC3E}">
        <p14:creationId xmlns:p14="http://schemas.microsoft.com/office/powerpoint/2010/main" val="42052009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3B184A74-B12B-444F-9AC5-499C9803CBAC}" type="datetimeFigureOut">
              <a:rPr lang="en-US" smtClean="0"/>
              <a:t>7/18/22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8E846556-4578-4251-A7E0-E0F10BFD10BD}" type="slidenum">
              <a:rPr lang="en-US" smtClean="0"/>
              <a:t>‹#›</a:t>
            </a:fld>
            <a:endParaRPr lang="en-US"/>
          </a:p>
        </p:txBody>
      </p:sp>
    </p:spTree>
    <p:extLst>
      <p:ext uri="{BB962C8B-B14F-4D97-AF65-F5344CB8AC3E}">
        <p14:creationId xmlns:p14="http://schemas.microsoft.com/office/powerpoint/2010/main" val="9691368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3B184A74-B12B-444F-9AC5-499C9803CBAC}" type="datetimeFigureOut">
              <a:rPr lang="en-US" smtClean="0"/>
              <a:t>7/18/22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8E846556-4578-4251-A7E0-E0F10BFD10BD}" type="slidenum">
              <a:rPr lang="en-US" smtClean="0"/>
              <a:t>‹#›</a:t>
            </a:fld>
            <a:endParaRPr lang="en-US"/>
          </a:p>
        </p:txBody>
      </p:sp>
    </p:spTree>
    <p:extLst>
      <p:ext uri="{BB962C8B-B14F-4D97-AF65-F5344CB8AC3E}">
        <p14:creationId xmlns:p14="http://schemas.microsoft.com/office/powerpoint/2010/main" val="12755152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3B184A74-B12B-444F-9AC5-499C9803CBAC}" type="datetimeFigureOut">
              <a:rPr lang="en-US" smtClean="0"/>
              <a:t>7/18/22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8E846556-4578-4251-A7E0-E0F10BFD10BD}" type="slidenum">
              <a:rPr lang="en-US" smtClean="0"/>
              <a:t>‹#›</a:t>
            </a:fld>
            <a:endParaRPr lang="en-US"/>
          </a:p>
        </p:txBody>
      </p:sp>
    </p:spTree>
    <p:extLst>
      <p:ext uri="{BB962C8B-B14F-4D97-AF65-F5344CB8AC3E}">
        <p14:creationId xmlns:p14="http://schemas.microsoft.com/office/powerpoint/2010/main" val="25392023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B184A74-B12B-444F-9AC5-499C9803CBAC}" type="datetimeFigureOut">
              <a:rPr lang="en-US" smtClean="0"/>
              <a:t>7/18/22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E846556-4578-4251-A7E0-E0F10BFD10BD}" type="slidenum">
              <a:rPr lang="en-US" smtClean="0"/>
              <a:t>‹#›</a:t>
            </a:fld>
            <a:endParaRPr lang="en-US"/>
          </a:p>
        </p:txBody>
      </p:sp>
    </p:spTree>
    <p:extLst>
      <p:ext uri="{BB962C8B-B14F-4D97-AF65-F5344CB8AC3E}">
        <p14:creationId xmlns:p14="http://schemas.microsoft.com/office/powerpoint/2010/main" val="7220563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B184A74-B12B-444F-9AC5-499C9803CBAC}" type="datetimeFigureOut">
              <a:rPr lang="en-US" smtClean="0"/>
              <a:t>7/18/22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E846556-4578-4251-A7E0-E0F10BFD10BD}" type="slidenum">
              <a:rPr lang="en-US" smtClean="0"/>
              <a:t>‹#›</a:t>
            </a:fld>
            <a:endParaRPr lang="en-US"/>
          </a:p>
        </p:txBody>
      </p:sp>
    </p:spTree>
    <p:extLst>
      <p:ext uri="{BB962C8B-B14F-4D97-AF65-F5344CB8AC3E}">
        <p14:creationId xmlns:p14="http://schemas.microsoft.com/office/powerpoint/2010/main" val="1944943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B184A74-B12B-444F-9AC5-499C9803CBAC}" type="datetimeFigureOut">
              <a:rPr lang="en-US" smtClean="0"/>
              <a:t>7/18/22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E846556-4578-4251-A7E0-E0F10BFD10BD}" type="slidenum">
              <a:rPr lang="en-US" smtClean="0"/>
              <a:t>‹#›</a:t>
            </a:fld>
            <a:endParaRPr lang="en-US"/>
          </a:p>
        </p:txBody>
      </p:sp>
    </p:spTree>
    <p:extLst>
      <p:ext uri="{BB962C8B-B14F-4D97-AF65-F5344CB8AC3E}">
        <p14:creationId xmlns:p14="http://schemas.microsoft.com/office/powerpoint/2010/main" val="16512545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B184A74-B12B-444F-9AC5-499C9803CBAC}" type="datetimeFigureOut">
              <a:rPr lang="en-US" smtClean="0"/>
              <a:t>7/18/22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E846556-4578-4251-A7E0-E0F10BFD10BD}"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24028787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B184A74-B12B-444F-9AC5-499C9803CBAC}" type="datetimeFigureOut">
              <a:rPr lang="en-US" smtClean="0"/>
              <a:t>7/18/22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E846556-4578-4251-A7E0-E0F10BFD10BD}" type="slidenum">
              <a:rPr lang="en-US" smtClean="0"/>
              <a:t>‹#›</a:t>
            </a:fld>
            <a:endParaRPr lang="en-US"/>
          </a:p>
        </p:txBody>
      </p:sp>
    </p:spTree>
    <p:extLst>
      <p:ext uri="{BB962C8B-B14F-4D97-AF65-F5344CB8AC3E}">
        <p14:creationId xmlns:p14="http://schemas.microsoft.com/office/powerpoint/2010/main" val="17276142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B184A74-B12B-444F-9AC5-499C9803CBAC}" type="datetimeFigureOut">
              <a:rPr lang="en-US" smtClean="0"/>
              <a:t>7/18/22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E846556-4578-4251-A7E0-E0F10BFD10BD}" type="slidenum">
              <a:rPr lang="en-US" smtClean="0"/>
              <a:t>‹#›</a:t>
            </a:fld>
            <a:endParaRPr lang="en-US"/>
          </a:p>
        </p:txBody>
      </p:sp>
    </p:spTree>
    <p:extLst>
      <p:ext uri="{BB962C8B-B14F-4D97-AF65-F5344CB8AC3E}">
        <p14:creationId xmlns:p14="http://schemas.microsoft.com/office/powerpoint/2010/main" val="29992797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B184A74-B12B-444F-9AC5-499C9803CBAC}" type="datetimeFigureOut">
              <a:rPr lang="en-US" smtClean="0"/>
              <a:t>7/18/22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E846556-4578-4251-A7E0-E0F10BFD10BD}" type="slidenum">
              <a:rPr lang="en-US" smtClean="0"/>
              <a:t>‹#›</a:t>
            </a:fld>
            <a:endParaRPr lang="en-US"/>
          </a:p>
        </p:txBody>
      </p:sp>
    </p:spTree>
    <p:extLst>
      <p:ext uri="{BB962C8B-B14F-4D97-AF65-F5344CB8AC3E}">
        <p14:creationId xmlns:p14="http://schemas.microsoft.com/office/powerpoint/2010/main" val="10735470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184A74-B12B-444F-9AC5-499C9803CBAC}" type="datetimeFigureOut">
              <a:rPr lang="en-US" smtClean="0"/>
              <a:t>7/18/22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E846556-4578-4251-A7E0-E0F10BFD10BD}" type="slidenum">
              <a:rPr lang="en-US" smtClean="0"/>
              <a:t>‹#›</a:t>
            </a:fld>
            <a:endParaRPr lang="en-US"/>
          </a:p>
        </p:txBody>
      </p:sp>
    </p:spTree>
    <p:extLst>
      <p:ext uri="{BB962C8B-B14F-4D97-AF65-F5344CB8AC3E}">
        <p14:creationId xmlns:p14="http://schemas.microsoft.com/office/powerpoint/2010/main" val="266012174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184A74-B12B-444F-9AC5-499C9803CBAC}" type="datetimeFigureOut">
              <a:rPr lang="en-US" smtClean="0"/>
              <a:t>7/18/22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E846556-4578-4251-A7E0-E0F10BFD10BD}" type="slidenum">
              <a:rPr lang="en-US" smtClean="0"/>
              <a:t>‹#›</a:t>
            </a:fld>
            <a:endParaRPr lang="en-US"/>
          </a:p>
        </p:txBody>
      </p:sp>
    </p:spTree>
    <p:extLst>
      <p:ext uri="{BB962C8B-B14F-4D97-AF65-F5344CB8AC3E}">
        <p14:creationId xmlns:p14="http://schemas.microsoft.com/office/powerpoint/2010/main" val="31809521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3B184A74-B12B-444F-9AC5-499C9803CBAC}" type="datetimeFigureOut">
              <a:rPr lang="en-US" smtClean="0"/>
              <a:t>7/18/22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8E846556-4578-4251-A7E0-E0F10BFD10BD}" type="slidenum">
              <a:rPr lang="en-US" smtClean="0"/>
              <a:t>‹#›</a:t>
            </a:fld>
            <a:endParaRPr lang="en-US"/>
          </a:p>
        </p:txBody>
      </p:sp>
    </p:spTree>
    <p:extLst>
      <p:ext uri="{BB962C8B-B14F-4D97-AF65-F5344CB8AC3E}">
        <p14:creationId xmlns:p14="http://schemas.microsoft.com/office/powerpoint/2010/main" val="3222413741"/>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tmp"/><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a:t>Bmsw-5104</a:t>
            </a:r>
            <a:br>
              <a:rPr lang="en-US"/>
            </a:br>
            <a:r>
              <a:rPr lang="en-US"/>
              <a:t>Project </a:t>
            </a:r>
            <a:r>
              <a:rPr lang="en-US" dirty="0"/>
              <a:t>Pitch </a:t>
            </a:r>
          </a:p>
        </p:txBody>
      </p:sp>
      <p:sp>
        <p:nvSpPr>
          <p:cNvPr id="3" name="Subtitle 2"/>
          <p:cNvSpPr>
            <a:spLocks noGrp="1"/>
          </p:cNvSpPr>
          <p:nvPr>
            <p:ph type="subTitle" idx="1"/>
          </p:nvPr>
        </p:nvSpPr>
        <p:spPr/>
        <p:txBody>
          <a:bodyPr/>
          <a:lstStyle/>
          <a:p>
            <a:r>
              <a:rPr lang="en-US" dirty="0"/>
              <a:t>Submitted by:- </a:t>
            </a:r>
            <a:r>
              <a:rPr lang="en-US" dirty="0" err="1"/>
              <a:t>Vasile</a:t>
            </a:r>
            <a:r>
              <a:rPr lang="en-US" dirty="0"/>
              <a:t> Daniel </a:t>
            </a:r>
            <a:r>
              <a:rPr lang="en-US" dirty="0" err="1"/>
              <a:t>Baiculescu</a:t>
            </a:r>
            <a:r>
              <a:rPr lang="en-US" dirty="0"/>
              <a:t> </a:t>
            </a:r>
          </a:p>
        </p:txBody>
      </p:sp>
    </p:spTree>
    <p:extLst>
      <p:ext uri="{BB962C8B-B14F-4D97-AF65-F5344CB8AC3E}">
        <p14:creationId xmlns:p14="http://schemas.microsoft.com/office/powerpoint/2010/main" val="37717757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Project Description </a:t>
            </a:r>
          </a:p>
        </p:txBody>
      </p:sp>
      <p:sp>
        <p:nvSpPr>
          <p:cNvPr id="3" name="Content Placeholder 2"/>
          <p:cNvSpPr>
            <a:spLocks noGrp="1"/>
          </p:cNvSpPr>
          <p:nvPr>
            <p:ph idx="1"/>
          </p:nvPr>
        </p:nvSpPr>
        <p:spPr/>
        <p:txBody>
          <a:bodyPr>
            <a:normAutofit fontScale="70000" lnSpcReduction="20000"/>
          </a:bodyPr>
          <a:lstStyle/>
          <a:p>
            <a:r>
              <a:rPr lang="en-GB" dirty="0"/>
              <a:t>New product launched by </a:t>
            </a:r>
            <a:r>
              <a:rPr lang="en-GB" dirty="0" err="1"/>
              <a:t>Pharma</a:t>
            </a:r>
            <a:r>
              <a:rPr lang="en-GB" dirty="0"/>
              <a:t> Company should be assisted with a successful and effective multichannel strategy. By including the mix of e-detailing apps, email, other digital platform and content marketing. This project will launch a new product of multivitamins into the supplement market.  For a successful pharmaceutical marketing and supplement product promotion, Pharm Company has updates about the supplement market </a:t>
            </a:r>
            <a:r>
              <a:rPr lang="en-US" dirty="0"/>
              <a:t>(Blue </a:t>
            </a:r>
            <a:r>
              <a:rPr lang="en-US" dirty="0" err="1"/>
              <a:t>Novius</a:t>
            </a:r>
            <a:r>
              <a:rPr lang="en-US" dirty="0"/>
              <a:t>, 2022)</a:t>
            </a:r>
            <a:r>
              <a:rPr lang="en-GB" dirty="0"/>
              <a:t>.  </a:t>
            </a:r>
            <a:endParaRPr lang="en-US" dirty="0"/>
          </a:p>
          <a:p>
            <a:r>
              <a:rPr lang="en-GB" dirty="0"/>
              <a:t>It will be multivitamins. Since the regular diet people consume does not have enough vitamins. The vitamins can only be then fulfilled by multivitamins. The new product will contain A, B, C, D, E, K, B12 and B-complex vitamins. </a:t>
            </a:r>
          </a:p>
          <a:p>
            <a:r>
              <a:rPr lang="en-GB" dirty="0"/>
              <a:t>After getting the successful approval from the Medicines and Healthcare Products Regulatory Agency (MHRA), advertising and marketing will be the next step for launching. Target audience of the new product will be the people who are malnourished and has nutritional deficiency since they will be nutritional supplements. </a:t>
            </a:r>
          </a:p>
          <a:p>
            <a:r>
              <a:rPr lang="en-GB" dirty="0"/>
              <a:t>It will also target the older adducts suffering from memory problems. According to </a:t>
            </a:r>
            <a:r>
              <a:rPr lang="en-US" dirty="0"/>
              <a:t>Macpherson, et al. (2012), usage of </a:t>
            </a:r>
            <a:r>
              <a:rPr lang="en-US" dirty="0" err="1"/>
              <a:t>multivatimins</a:t>
            </a:r>
            <a:r>
              <a:rPr lang="en-US" dirty="0"/>
              <a:t> can improve cognition in older adults. </a:t>
            </a:r>
            <a:r>
              <a:rPr lang="en-GB" dirty="0"/>
              <a:t>This product will target the aging population. It is calculated that nearly 1 in 10 people of age above 65 are </a:t>
            </a:r>
            <a:r>
              <a:rPr lang="en-US" dirty="0"/>
              <a:t>malnourished. </a:t>
            </a:r>
          </a:p>
          <a:p>
            <a:r>
              <a:rPr lang="en-GB" dirty="0"/>
              <a:t>This product will also target the inﬂuential physicians. It will increase the chances of success. Because the supplement prescribed by physicians has more preference.  To launch this product, company will make website and share information through social media platform.  The proposed product will be sold out to hospitals, clinics to patient and normal customer through retailers and distributors. </a:t>
            </a:r>
            <a:endParaRPr lang="en-US" dirty="0"/>
          </a:p>
          <a:p>
            <a:endParaRPr lang="en-US" dirty="0"/>
          </a:p>
        </p:txBody>
      </p:sp>
    </p:spTree>
    <p:extLst>
      <p:ext uri="{BB962C8B-B14F-4D97-AF65-F5344CB8AC3E}">
        <p14:creationId xmlns:p14="http://schemas.microsoft.com/office/powerpoint/2010/main" val="25578022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Stakeholder Analysis </a:t>
            </a:r>
          </a:p>
        </p:txBody>
      </p:sp>
      <p:pic>
        <p:nvPicPr>
          <p:cNvPr id="4" name="Content Placeholder 3"/>
          <p:cNvPicPr>
            <a:picLocks noGrp="1" noChangeAspect="1"/>
          </p:cNvPicPr>
          <p:nvPr>
            <p:ph idx="1"/>
          </p:nvPr>
        </p:nvPicPr>
        <p:blipFill>
          <a:blip r:embed="rId2"/>
          <a:stretch>
            <a:fillRect/>
          </a:stretch>
        </p:blipFill>
        <p:spPr>
          <a:xfrm>
            <a:off x="1769772" y="1565564"/>
            <a:ext cx="7580316" cy="4515933"/>
          </a:xfrm>
          <a:prstGeom prst="rect">
            <a:avLst/>
          </a:prstGeom>
        </p:spPr>
      </p:pic>
    </p:spTree>
    <p:extLst>
      <p:ext uri="{BB962C8B-B14F-4D97-AF65-F5344CB8AC3E}">
        <p14:creationId xmlns:p14="http://schemas.microsoft.com/office/powerpoint/2010/main" val="7953960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Stakeholder Analysis QUAD Chart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674112957"/>
              </p:ext>
            </p:extLst>
          </p:nvPr>
        </p:nvGraphicFramePr>
        <p:xfrm>
          <a:off x="2064324" y="1371602"/>
          <a:ext cx="6442366" cy="5195453"/>
        </p:xfrm>
        <a:graphic>
          <a:graphicData uri="http://schemas.openxmlformats.org/drawingml/2006/table">
            <a:tbl>
              <a:tblPr firstRow="1" firstCol="1" bandRow="1">
                <a:tableStyleId>{5C22544A-7EE6-4342-B048-85BDC9FD1C3A}</a:tableStyleId>
              </a:tblPr>
              <a:tblGrid>
                <a:gridCol w="3221183">
                  <a:extLst>
                    <a:ext uri="{9D8B030D-6E8A-4147-A177-3AD203B41FA5}">
                      <a16:colId xmlns:a16="http://schemas.microsoft.com/office/drawing/2014/main" val="20000"/>
                    </a:ext>
                  </a:extLst>
                </a:gridCol>
                <a:gridCol w="3221183">
                  <a:extLst>
                    <a:ext uri="{9D8B030D-6E8A-4147-A177-3AD203B41FA5}">
                      <a16:colId xmlns:a16="http://schemas.microsoft.com/office/drawing/2014/main" val="20001"/>
                    </a:ext>
                  </a:extLst>
                </a:gridCol>
              </a:tblGrid>
              <a:tr h="277433">
                <a:tc gridSpan="2">
                  <a:txBody>
                    <a:bodyPr/>
                    <a:lstStyle/>
                    <a:p>
                      <a:pPr marL="0" marR="0" algn="just">
                        <a:lnSpc>
                          <a:spcPct val="150000"/>
                        </a:lnSpc>
                        <a:spcBef>
                          <a:spcPts val="0"/>
                        </a:spcBef>
                        <a:spcAft>
                          <a:spcPts val="0"/>
                        </a:spcAft>
                      </a:pPr>
                      <a:r>
                        <a:rPr lang="en-GB" sz="1000">
                          <a:effectLst/>
                        </a:rPr>
                        <a:t>Title : The launch of new product which is multivitamins</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58274" marR="58274" marT="0" marB="0"/>
                </a:tc>
                <a:tc hMerge="1">
                  <a:txBody>
                    <a:bodyPr/>
                    <a:lstStyle/>
                    <a:p>
                      <a:endParaRPr lang="en-US"/>
                    </a:p>
                  </a:txBody>
                  <a:tcPr/>
                </a:tc>
                <a:extLst>
                  <a:ext uri="{0D108BD9-81ED-4DB2-BD59-A6C34878D82A}">
                    <a16:rowId xmlns:a16="http://schemas.microsoft.com/office/drawing/2014/main" val="10000"/>
                  </a:ext>
                </a:extLst>
              </a:tr>
              <a:tr h="2774333">
                <a:tc>
                  <a:txBody>
                    <a:bodyPr/>
                    <a:lstStyle/>
                    <a:p>
                      <a:pPr marL="0" marR="0" algn="ctr">
                        <a:lnSpc>
                          <a:spcPct val="150000"/>
                        </a:lnSpc>
                        <a:spcBef>
                          <a:spcPts val="0"/>
                        </a:spcBef>
                        <a:spcAft>
                          <a:spcPts val="0"/>
                        </a:spcAft>
                      </a:pPr>
                      <a:r>
                        <a:rPr lang="en-GB" sz="1000">
                          <a:effectLst/>
                        </a:rPr>
                        <a:t>Purpose</a:t>
                      </a:r>
                      <a:endParaRPr lang="en-US" sz="1000">
                        <a:effectLst/>
                      </a:endParaRPr>
                    </a:p>
                    <a:p>
                      <a:pPr marL="342900" marR="0" lvl="0" indent="-342900" algn="just">
                        <a:lnSpc>
                          <a:spcPct val="150000"/>
                        </a:lnSpc>
                        <a:spcBef>
                          <a:spcPts val="0"/>
                        </a:spcBef>
                        <a:spcAft>
                          <a:spcPts val="0"/>
                        </a:spcAft>
                        <a:buFont typeface="Symbol" panose="05050102010706020507" pitchFamily="18" charset="2"/>
                        <a:buChar char=""/>
                      </a:pPr>
                      <a:r>
                        <a:rPr lang="en-GB" sz="1000">
                          <a:effectLst/>
                        </a:rPr>
                        <a:t>To launch the product successfully.</a:t>
                      </a:r>
                      <a:endParaRPr lang="en-US" sz="1000">
                        <a:effectLst/>
                      </a:endParaRPr>
                    </a:p>
                    <a:p>
                      <a:pPr marL="342900" marR="0" lvl="0" indent="-342900" algn="just">
                        <a:lnSpc>
                          <a:spcPct val="150000"/>
                        </a:lnSpc>
                        <a:spcBef>
                          <a:spcPts val="0"/>
                        </a:spcBef>
                        <a:spcAft>
                          <a:spcPts val="0"/>
                        </a:spcAft>
                        <a:buFont typeface="Symbol" panose="05050102010706020507" pitchFamily="18" charset="2"/>
                        <a:buChar char=""/>
                      </a:pPr>
                      <a:r>
                        <a:rPr lang="en-GB" sz="1000">
                          <a:effectLst/>
                        </a:rPr>
                        <a:t>To increase the sales of the company.</a:t>
                      </a:r>
                      <a:endParaRPr lang="en-US" sz="1000">
                        <a:effectLst/>
                      </a:endParaRPr>
                    </a:p>
                    <a:p>
                      <a:pPr marL="342900" marR="0" lvl="0" indent="-342900" algn="just">
                        <a:lnSpc>
                          <a:spcPct val="150000"/>
                        </a:lnSpc>
                        <a:spcBef>
                          <a:spcPts val="0"/>
                        </a:spcBef>
                        <a:spcAft>
                          <a:spcPts val="0"/>
                        </a:spcAft>
                        <a:buFont typeface="Symbol" panose="05050102010706020507" pitchFamily="18" charset="2"/>
                        <a:buChar char=""/>
                      </a:pPr>
                      <a:r>
                        <a:rPr lang="en-GB" sz="1000">
                          <a:effectLst/>
                        </a:rPr>
                        <a:t>To benefit malnutrition older adults.</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58274" marR="58274" marT="0" marB="0"/>
                </a:tc>
                <a:tc>
                  <a:txBody>
                    <a:bodyPr/>
                    <a:lstStyle/>
                    <a:p>
                      <a:pPr marL="0" marR="0" algn="ctr">
                        <a:lnSpc>
                          <a:spcPct val="150000"/>
                        </a:lnSpc>
                        <a:spcBef>
                          <a:spcPts val="0"/>
                        </a:spcBef>
                        <a:spcAft>
                          <a:spcPts val="0"/>
                        </a:spcAft>
                      </a:pPr>
                      <a:r>
                        <a:rPr lang="en-GB" sz="1000">
                          <a:effectLst/>
                        </a:rPr>
                        <a:t>Consumers</a:t>
                      </a:r>
                      <a:endParaRPr lang="en-US" sz="1000">
                        <a:effectLst/>
                      </a:endParaRPr>
                    </a:p>
                    <a:p>
                      <a:pPr marL="342900" marR="0" lvl="0" indent="-342900" algn="just">
                        <a:lnSpc>
                          <a:spcPct val="150000"/>
                        </a:lnSpc>
                        <a:spcBef>
                          <a:spcPts val="0"/>
                        </a:spcBef>
                        <a:spcAft>
                          <a:spcPts val="0"/>
                        </a:spcAft>
                        <a:buFont typeface="Symbol" panose="05050102010706020507" pitchFamily="18" charset="2"/>
                        <a:buChar char=""/>
                      </a:pPr>
                      <a:r>
                        <a:rPr lang="en-GB" sz="1000">
                          <a:effectLst/>
                        </a:rPr>
                        <a:t>Government authorities </a:t>
                      </a:r>
                      <a:endParaRPr lang="en-US" sz="1000">
                        <a:effectLst/>
                      </a:endParaRPr>
                    </a:p>
                    <a:p>
                      <a:pPr marL="342900" marR="0" lvl="0" indent="-342900" algn="just">
                        <a:lnSpc>
                          <a:spcPct val="150000"/>
                        </a:lnSpc>
                        <a:spcBef>
                          <a:spcPts val="0"/>
                        </a:spcBef>
                        <a:spcAft>
                          <a:spcPts val="0"/>
                        </a:spcAft>
                        <a:buFont typeface="Symbol" panose="05050102010706020507" pitchFamily="18" charset="2"/>
                        <a:buChar char=""/>
                      </a:pPr>
                      <a:r>
                        <a:rPr lang="en-GB" sz="1000">
                          <a:effectLst/>
                        </a:rPr>
                        <a:t>Regulatory institutions</a:t>
                      </a:r>
                      <a:endParaRPr lang="en-US" sz="1000">
                        <a:effectLst/>
                      </a:endParaRPr>
                    </a:p>
                    <a:p>
                      <a:pPr marL="342900" marR="0" lvl="0" indent="-342900" algn="just">
                        <a:lnSpc>
                          <a:spcPct val="150000"/>
                        </a:lnSpc>
                        <a:spcBef>
                          <a:spcPts val="0"/>
                        </a:spcBef>
                        <a:spcAft>
                          <a:spcPts val="0"/>
                        </a:spcAft>
                        <a:buFont typeface="Symbol" panose="05050102010706020507" pitchFamily="18" charset="2"/>
                        <a:buChar char=""/>
                      </a:pPr>
                      <a:r>
                        <a:rPr lang="en-GB" sz="1000">
                          <a:effectLst/>
                        </a:rPr>
                        <a:t>Corporate executives </a:t>
                      </a:r>
                      <a:endParaRPr lang="en-US" sz="1000">
                        <a:effectLst/>
                      </a:endParaRPr>
                    </a:p>
                    <a:p>
                      <a:pPr marL="342900" marR="0" lvl="0" indent="-342900" algn="just">
                        <a:lnSpc>
                          <a:spcPct val="150000"/>
                        </a:lnSpc>
                        <a:spcBef>
                          <a:spcPts val="0"/>
                        </a:spcBef>
                        <a:spcAft>
                          <a:spcPts val="0"/>
                        </a:spcAft>
                        <a:buFont typeface="Symbol" panose="05050102010706020507" pitchFamily="18" charset="2"/>
                        <a:buChar char=""/>
                      </a:pPr>
                      <a:r>
                        <a:rPr lang="en-GB" sz="1000">
                          <a:effectLst/>
                        </a:rPr>
                        <a:t>Consumers </a:t>
                      </a:r>
                      <a:endParaRPr lang="en-US" sz="1000">
                        <a:effectLst/>
                      </a:endParaRPr>
                    </a:p>
                    <a:p>
                      <a:pPr marL="342900" marR="0" lvl="0" indent="-342900" algn="just">
                        <a:lnSpc>
                          <a:spcPct val="150000"/>
                        </a:lnSpc>
                        <a:spcBef>
                          <a:spcPts val="0"/>
                        </a:spcBef>
                        <a:spcAft>
                          <a:spcPts val="0"/>
                        </a:spcAft>
                        <a:buFont typeface="Symbol" panose="05050102010706020507" pitchFamily="18" charset="2"/>
                        <a:buChar char=""/>
                      </a:pPr>
                      <a:r>
                        <a:rPr lang="en-GB" sz="1000">
                          <a:effectLst/>
                        </a:rPr>
                        <a:t>Healthcare providers</a:t>
                      </a:r>
                      <a:endParaRPr lang="en-US" sz="1000">
                        <a:effectLst/>
                      </a:endParaRPr>
                    </a:p>
                    <a:p>
                      <a:pPr marL="342900" marR="0" lvl="0" indent="-342900" algn="just">
                        <a:lnSpc>
                          <a:spcPct val="150000"/>
                        </a:lnSpc>
                        <a:spcBef>
                          <a:spcPts val="0"/>
                        </a:spcBef>
                        <a:spcAft>
                          <a:spcPts val="0"/>
                        </a:spcAft>
                        <a:buFont typeface="Symbol" panose="05050102010706020507" pitchFamily="18" charset="2"/>
                        <a:buChar char=""/>
                      </a:pPr>
                      <a:r>
                        <a:rPr lang="en-GB" sz="1000">
                          <a:effectLst/>
                        </a:rPr>
                        <a:t>Malnourished patients </a:t>
                      </a:r>
                      <a:endParaRPr lang="en-US" sz="1000">
                        <a:effectLst/>
                      </a:endParaRPr>
                    </a:p>
                    <a:p>
                      <a:pPr marL="342900" marR="0" lvl="0" indent="-342900" algn="just">
                        <a:lnSpc>
                          <a:spcPct val="150000"/>
                        </a:lnSpc>
                        <a:spcBef>
                          <a:spcPts val="0"/>
                        </a:spcBef>
                        <a:spcAft>
                          <a:spcPts val="0"/>
                        </a:spcAft>
                        <a:buFont typeface="Symbol" panose="05050102010706020507" pitchFamily="18" charset="2"/>
                        <a:buChar char=""/>
                      </a:pPr>
                      <a:r>
                        <a:rPr lang="en-GB" sz="1000">
                          <a:effectLst/>
                        </a:rPr>
                        <a:t>MHRA</a:t>
                      </a:r>
                      <a:endParaRPr lang="en-US" sz="1000">
                        <a:effectLst/>
                      </a:endParaRPr>
                    </a:p>
                    <a:p>
                      <a:pPr marL="342900" marR="0" lvl="0" indent="-342900" algn="just">
                        <a:lnSpc>
                          <a:spcPct val="150000"/>
                        </a:lnSpc>
                        <a:spcBef>
                          <a:spcPts val="0"/>
                        </a:spcBef>
                        <a:spcAft>
                          <a:spcPts val="0"/>
                        </a:spcAft>
                        <a:buFont typeface="Symbol" panose="05050102010706020507" pitchFamily="18" charset="2"/>
                        <a:buChar char=""/>
                      </a:pPr>
                      <a:r>
                        <a:rPr lang="en-GB" sz="1000">
                          <a:effectLst/>
                        </a:rPr>
                        <a:t>Suppliers </a:t>
                      </a:r>
                      <a:endParaRPr lang="en-US" sz="1000">
                        <a:effectLst/>
                      </a:endParaRPr>
                    </a:p>
                    <a:p>
                      <a:pPr marL="342900" marR="0" lvl="0" indent="-342900" algn="just">
                        <a:lnSpc>
                          <a:spcPct val="150000"/>
                        </a:lnSpc>
                        <a:spcBef>
                          <a:spcPts val="0"/>
                        </a:spcBef>
                        <a:spcAft>
                          <a:spcPts val="0"/>
                        </a:spcAft>
                        <a:buFont typeface="Symbol" panose="05050102010706020507" pitchFamily="18" charset="2"/>
                        <a:buChar char=""/>
                      </a:pPr>
                      <a:r>
                        <a:rPr lang="en-GB" sz="1000">
                          <a:effectLst/>
                        </a:rPr>
                        <a:t>Distributors</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58274" marR="58274" marT="0" marB="0"/>
                </a:tc>
                <a:extLst>
                  <a:ext uri="{0D108BD9-81ED-4DB2-BD59-A6C34878D82A}">
                    <a16:rowId xmlns:a16="http://schemas.microsoft.com/office/drawing/2014/main" val="10001"/>
                  </a:ext>
                </a:extLst>
              </a:tr>
              <a:tr h="2143687">
                <a:tc>
                  <a:txBody>
                    <a:bodyPr/>
                    <a:lstStyle/>
                    <a:p>
                      <a:pPr marL="0" marR="0" algn="ctr">
                        <a:lnSpc>
                          <a:spcPct val="150000"/>
                        </a:lnSpc>
                        <a:spcBef>
                          <a:spcPts val="0"/>
                        </a:spcBef>
                        <a:spcAft>
                          <a:spcPts val="0"/>
                        </a:spcAft>
                      </a:pPr>
                      <a:r>
                        <a:rPr lang="en-GB" sz="1000">
                          <a:effectLst/>
                        </a:rPr>
                        <a:t>Desired end result</a:t>
                      </a:r>
                      <a:endParaRPr lang="en-US" sz="1000">
                        <a:effectLst/>
                      </a:endParaRPr>
                    </a:p>
                    <a:p>
                      <a:pPr marL="342900" marR="0" lvl="0" indent="-342900" algn="just">
                        <a:lnSpc>
                          <a:spcPct val="150000"/>
                        </a:lnSpc>
                        <a:spcBef>
                          <a:spcPts val="0"/>
                        </a:spcBef>
                        <a:spcAft>
                          <a:spcPts val="0"/>
                        </a:spcAft>
                        <a:buFont typeface="Symbol" panose="05050102010706020507" pitchFamily="18" charset="2"/>
                        <a:buChar char=""/>
                      </a:pPr>
                      <a:r>
                        <a:rPr lang="en-GB" sz="1000">
                          <a:effectLst/>
                        </a:rPr>
                        <a:t>Conducted the successful launch of new multivitamins.</a:t>
                      </a:r>
                      <a:endParaRPr lang="en-US" sz="1000">
                        <a:effectLst/>
                      </a:endParaRPr>
                    </a:p>
                    <a:p>
                      <a:pPr marL="342900" marR="0" lvl="0" indent="-342900" algn="just">
                        <a:lnSpc>
                          <a:spcPct val="150000"/>
                        </a:lnSpc>
                        <a:spcBef>
                          <a:spcPts val="0"/>
                        </a:spcBef>
                        <a:spcAft>
                          <a:spcPts val="0"/>
                        </a:spcAft>
                        <a:buFont typeface="Symbol" panose="05050102010706020507" pitchFamily="18" charset="2"/>
                        <a:buChar char=""/>
                      </a:pPr>
                      <a:r>
                        <a:rPr lang="en-GB" sz="1000">
                          <a:effectLst/>
                        </a:rPr>
                        <a:t>Placed the multivitamins on the top priority list of consumer who are at risk of malnutrition.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58274" marR="58274" marT="0" marB="0"/>
                </a:tc>
                <a:tc>
                  <a:txBody>
                    <a:bodyPr/>
                    <a:lstStyle/>
                    <a:p>
                      <a:pPr marL="0" marR="0" algn="ctr">
                        <a:lnSpc>
                          <a:spcPct val="150000"/>
                        </a:lnSpc>
                        <a:spcBef>
                          <a:spcPts val="0"/>
                        </a:spcBef>
                        <a:spcAft>
                          <a:spcPts val="0"/>
                        </a:spcAft>
                      </a:pPr>
                      <a:r>
                        <a:rPr lang="en-GB" sz="1000" dirty="0">
                          <a:effectLst/>
                        </a:rPr>
                        <a:t>Measures of success</a:t>
                      </a:r>
                      <a:endParaRPr lang="en-US" sz="1000" dirty="0">
                        <a:effectLst/>
                      </a:endParaRPr>
                    </a:p>
                    <a:p>
                      <a:pPr marL="342900" marR="0" lvl="0" indent="-342900" algn="l">
                        <a:lnSpc>
                          <a:spcPct val="150000"/>
                        </a:lnSpc>
                        <a:spcBef>
                          <a:spcPts val="0"/>
                        </a:spcBef>
                        <a:spcAft>
                          <a:spcPts val="0"/>
                        </a:spcAft>
                        <a:buFont typeface="Symbol" panose="05050102010706020507" pitchFamily="18" charset="2"/>
                        <a:buChar char=""/>
                      </a:pPr>
                      <a:r>
                        <a:rPr lang="en-GB" sz="1000" dirty="0">
                          <a:effectLst/>
                        </a:rPr>
                        <a:t>Increased sales of multivitamins</a:t>
                      </a:r>
                      <a:endParaRPr lang="en-US" sz="1000" dirty="0">
                        <a:effectLst/>
                      </a:endParaRPr>
                    </a:p>
                    <a:p>
                      <a:pPr marL="342900" marR="0" lvl="0" indent="-342900" algn="l">
                        <a:lnSpc>
                          <a:spcPct val="150000"/>
                        </a:lnSpc>
                        <a:spcBef>
                          <a:spcPts val="0"/>
                        </a:spcBef>
                        <a:spcAft>
                          <a:spcPts val="0"/>
                        </a:spcAft>
                        <a:buFont typeface="Symbol" panose="05050102010706020507" pitchFamily="18" charset="2"/>
                        <a:buChar char=""/>
                      </a:pPr>
                      <a:r>
                        <a:rPr lang="en-GB" sz="1000" dirty="0">
                          <a:effectLst/>
                        </a:rPr>
                        <a:t>Older adults desired for new multivitamins for their cognition issues. </a:t>
                      </a:r>
                      <a:endParaRPr lang="en-US" sz="1000" dirty="0">
                        <a:effectLst/>
                      </a:endParaRPr>
                    </a:p>
                    <a:p>
                      <a:pPr marL="342900" marR="0" lvl="0" indent="-342900" algn="l">
                        <a:lnSpc>
                          <a:spcPct val="150000"/>
                        </a:lnSpc>
                        <a:spcBef>
                          <a:spcPts val="0"/>
                        </a:spcBef>
                        <a:spcAft>
                          <a:spcPts val="0"/>
                        </a:spcAft>
                        <a:buFont typeface="Symbol" panose="05050102010706020507" pitchFamily="18" charset="2"/>
                        <a:buChar char=""/>
                      </a:pPr>
                      <a:r>
                        <a:rPr lang="en-GB" sz="1000" dirty="0">
                          <a:effectLst/>
                        </a:rPr>
                        <a:t>Physician prescribe new multivitamins for patient. </a:t>
                      </a:r>
                      <a:endParaRPr lang="en-US" sz="1000" dirty="0">
                        <a:effectLst/>
                      </a:endParaRPr>
                    </a:p>
                    <a:p>
                      <a:pPr marL="0" marR="0" algn="ctr">
                        <a:lnSpc>
                          <a:spcPct val="150000"/>
                        </a:lnSpc>
                        <a:spcBef>
                          <a:spcPts val="0"/>
                        </a:spcBef>
                        <a:spcAft>
                          <a:spcPts val="0"/>
                        </a:spcAft>
                      </a:pPr>
                      <a:r>
                        <a:rPr lang="en-GB" sz="1000" dirty="0">
                          <a:effectLst/>
                        </a:rPr>
                        <a:t> </a:t>
                      </a:r>
                      <a:endParaRPr lang="en-US"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8274" marR="58274" marT="0" marB="0"/>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4417629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Stakeholder Engagement </a:t>
            </a:r>
          </a:p>
        </p:txBody>
      </p:sp>
      <p:sp>
        <p:nvSpPr>
          <p:cNvPr id="3" name="Content Placeholder 2"/>
          <p:cNvSpPr>
            <a:spLocks noGrp="1"/>
          </p:cNvSpPr>
          <p:nvPr>
            <p:ph idx="1"/>
          </p:nvPr>
        </p:nvSpPr>
        <p:spPr/>
        <p:txBody>
          <a:bodyPr>
            <a:normAutofit fontScale="85000" lnSpcReduction="20000"/>
          </a:bodyPr>
          <a:lstStyle/>
          <a:p>
            <a:r>
              <a:rPr lang="en-GB" dirty="0"/>
              <a:t>In order to engage stakeholders with the new product launch. One to one meeting will be conducted with every stakeholder such as email and kick-off meeting. </a:t>
            </a:r>
          </a:p>
          <a:p>
            <a:r>
              <a:rPr lang="en-GB" dirty="0"/>
              <a:t>It will include stakeholders and will use to highlight the scope, purpose and goals of the new product. The major stakeholder of the new product will be updated through email. For stakeholder engagement, feedback will also be used and will keep every stakeholder in the loop and sort out issues. </a:t>
            </a:r>
            <a:endParaRPr lang="en-US" dirty="0"/>
          </a:p>
          <a:p>
            <a:r>
              <a:rPr lang="en-GB" dirty="0"/>
              <a:t>Stakeholder involvement is very crucial for companies operating under close scrutiny from media and regulators. The successful launching of new products will have high engagement of stakeholder and will manage the relationship with them proactively rather than reactively.  </a:t>
            </a:r>
          </a:p>
          <a:p>
            <a:r>
              <a:rPr lang="en-GB" dirty="0"/>
              <a:t>The stakeholder involvement will be done effectively to improve communication channels among different bodies, maintain and create support for the launch, collect information, data and insight for the launch of new product and reduce the possibility of conflict. Through one to one meetings and emailing will enable stakeholders what is happening and what will happen and also about progress.</a:t>
            </a:r>
            <a:endParaRPr lang="en-US" dirty="0"/>
          </a:p>
          <a:p>
            <a:endParaRPr lang="en-US" dirty="0"/>
          </a:p>
        </p:txBody>
      </p:sp>
    </p:spTree>
    <p:extLst>
      <p:ext uri="{BB962C8B-B14F-4D97-AF65-F5344CB8AC3E}">
        <p14:creationId xmlns:p14="http://schemas.microsoft.com/office/powerpoint/2010/main" val="29304815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Work Breakdown Structure (WBS) </a:t>
            </a:r>
            <a:br>
              <a:rPr lang="en-US" b="1" dirty="0"/>
            </a:br>
            <a:endParaRPr lang="en-US" dirty="0"/>
          </a:p>
        </p:txBody>
      </p:sp>
      <p:pic>
        <p:nvPicPr>
          <p:cNvPr id="4" name="Content Placeholder 3"/>
          <p:cNvPicPr>
            <a:picLocks noGrp="1"/>
          </p:cNvPicPr>
          <p:nvPr>
            <p:ph idx="1"/>
          </p:nvPr>
        </p:nvPicPr>
        <p:blipFill>
          <a:blip r:embed="rId2">
            <a:extLst>
              <a:ext uri="{28A0092B-C50C-407E-A947-70E740481C1C}">
                <a14:useLocalDpi xmlns:a14="http://schemas.microsoft.com/office/drawing/2010/main" val="0"/>
              </a:ext>
            </a:extLst>
          </a:blip>
          <a:stretch>
            <a:fillRect/>
          </a:stretch>
        </p:blipFill>
        <p:spPr>
          <a:xfrm>
            <a:off x="1274618" y="1357745"/>
            <a:ext cx="9005455" cy="512618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3118512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WBS Continued </a:t>
            </a:r>
          </a:p>
        </p:txBody>
      </p:sp>
      <p:sp>
        <p:nvSpPr>
          <p:cNvPr id="3" name="Content Placeholder 2"/>
          <p:cNvSpPr>
            <a:spLocks noGrp="1"/>
          </p:cNvSpPr>
          <p:nvPr>
            <p:ph idx="1"/>
          </p:nvPr>
        </p:nvSpPr>
        <p:spPr/>
        <p:txBody>
          <a:bodyPr>
            <a:normAutofit fontScale="77500" lnSpcReduction="20000"/>
          </a:bodyPr>
          <a:lstStyle/>
          <a:p>
            <a:r>
              <a:rPr lang="en-GB" dirty="0"/>
              <a:t>WBS is the graphical breakdown of project. Starting with the scope of project, it shows the deliverables and how the deliverables are connecting to complete project </a:t>
            </a:r>
            <a:r>
              <a:rPr lang="en-US" dirty="0"/>
              <a:t>(Raeburn, 2022)</a:t>
            </a:r>
            <a:r>
              <a:rPr lang="en-GB" dirty="0"/>
              <a:t>. </a:t>
            </a:r>
          </a:p>
          <a:p>
            <a:r>
              <a:rPr lang="en-GB" dirty="0"/>
              <a:t>This work breakdown structure is designed to launch the new multivitamin successfully. The first step will be planning which is crucial in any new product launch. It will include the explanation of scope and profound description of the new products. Stakeholders will be defined too in this step. It does not only include the identification of stakeholders but it will also design communication plan to engage stakeholders over time with the project. </a:t>
            </a:r>
          </a:p>
          <a:p>
            <a:r>
              <a:rPr lang="en-GB" dirty="0"/>
              <a:t>After that, market research will be conducted which will include the survey of multivitamins industry. By doing this, executives will know about the top brand of multivitamins, competitor and costing of alternatives multivitamins. Once the market research will be done, target audience will be identified. It will be identified through segmentation techniques. </a:t>
            </a:r>
          </a:p>
          <a:p>
            <a:r>
              <a:rPr lang="en-GB" dirty="0"/>
              <a:t>Then, the target audience will be reach through social media platform. Awareness campaign will be run on social media. Besides this, website will be designed which will have all the necessary information about the multivitamin and also its launching date. Finally, the multivitamins will be launched.</a:t>
            </a:r>
            <a:endParaRPr lang="en-US" dirty="0"/>
          </a:p>
        </p:txBody>
      </p:sp>
    </p:spTree>
    <p:extLst>
      <p:ext uri="{BB962C8B-B14F-4D97-AF65-F5344CB8AC3E}">
        <p14:creationId xmlns:p14="http://schemas.microsoft.com/office/powerpoint/2010/main" val="32898807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Resources</a:t>
            </a:r>
          </a:p>
        </p:txBody>
      </p:sp>
      <p:sp>
        <p:nvSpPr>
          <p:cNvPr id="3" name="Content Placeholder 2"/>
          <p:cNvSpPr>
            <a:spLocks noGrp="1"/>
          </p:cNvSpPr>
          <p:nvPr>
            <p:ph idx="1"/>
          </p:nvPr>
        </p:nvSpPr>
        <p:spPr/>
        <p:txBody>
          <a:bodyPr>
            <a:normAutofit fontScale="85000" lnSpcReduction="20000"/>
          </a:bodyPr>
          <a:lstStyle/>
          <a:p>
            <a:r>
              <a:rPr lang="en-GB" dirty="0"/>
              <a:t>Resources are the key assets in any business which needs to launch the new product or service. What and how the resources the companies will require and how they will those resources can intensely affect the entire company. Key resources grounded on the nature of the product or company </a:t>
            </a:r>
            <a:r>
              <a:rPr lang="en-US" dirty="0"/>
              <a:t>(</a:t>
            </a:r>
            <a:r>
              <a:rPr lang="en-US" dirty="0" err="1"/>
              <a:t>Garyfox</a:t>
            </a:r>
            <a:r>
              <a:rPr lang="en-US" dirty="0"/>
              <a:t>, 2022)</a:t>
            </a:r>
            <a:r>
              <a:rPr lang="en-GB" dirty="0"/>
              <a:t>. </a:t>
            </a:r>
          </a:p>
          <a:p>
            <a:r>
              <a:rPr lang="en-GB" dirty="0"/>
              <a:t>Following are the resources of this new launch;</a:t>
            </a:r>
            <a:endParaRPr lang="en-US" dirty="0"/>
          </a:p>
          <a:p>
            <a:pPr lvl="0"/>
            <a:r>
              <a:rPr lang="en-GB" dirty="0"/>
              <a:t>Time </a:t>
            </a:r>
            <a:endParaRPr lang="en-US" dirty="0"/>
          </a:p>
          <a:p>
            <a:pPr lvl="0"/>
            <a:r>
              <a:rPr lang="en-GB" dirty="0"/>
              <a:t>Money </a:t>
            </a:r>
            <a:endParaRPr lang="en-US" dirty="0"/>
          </a:p>
          <a:p>
            <a:pPr lvl="0"/>
            <a:r>
              <a:rPr lang="en-GB" dirty="0"/>
              <a:t>Software and insights tool </a:t>
            </a:r>
            <a:endParaRPr lang="en-US" dirty="0"/>
          </a:p>
          <a:p>
            <a:pPr lvl="0"/>
            <a:r>
              <a:rPr lang="en-GB" dirty="0"/>
              <a:t>Distribution networks</a:t>
            </a:r>
            <a:endParaRPr lang="en-US" dirty="0"/>
          </a:p>
          <a:p>
            <a:pPr lvl="0"/>
            <a:r>
              <a:rPr lang="en-GB" dirty="0"/>
              <a:t>Medical professionals </a:t>
            </a:r>
            <a:endParaRPr lang="en-US" dirty="0"/>
          </a:p>
          <a:p>
            <a:pPr lvl="0"/>
            <a:r>
              <a:rPr lang="en-GB" dirty="0"/>
              <a:t>Participants for trial phase</a:t>
            </a:r>
            <a:endParaRPr lang="en-US" dirty="0"/>
          </a:p>
          <a:p>
            <a:pPr lvl="0"/>
            <a:r>
              <a:rPr lang="en-GB" dirty="0"/>
              <a:t>Marketers</a:t>
            </a:r>
            <a:endParaRPr lang="en-US" dirty="0"/>
          </a:p>
          <a:p>
            <a:pPr lvl="0"/>
            <a:r>
              <a:rPr lang="en-GB" dirty="0"/>
              <a:t>Perceived cost which is £50000</a:t>
            </a:r>
            <a:endParaRPr lang="en-US" dirty="0"/>
          </a:p>
          <a:p>
            <a:endParaRPr lang="en-US" dirty="0"/>
          </a:p>
          <a:p>
            <a:endParaRPr lang="en-US" dirty="0"/>
          </a:p>
        </p:txBody>
      </p:sp>
    </p:spTree>
    <p:extLst>
      <p:ext uri="{BB962C8B-B14F-4D97-AF65-F5344CB8AC3E}">
        <p14:creationId xmlns:p14="http://schemas.microsoft.com/office/powerpoint/2010/main" val="21738221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Project Schedule / Gantt chart</a:t>
            </a:r>
            <a:br>
              <a:rPr lang="en-US" b="1" dirty="0"/>
            </a:br>
            <a:endParaRPr lang="en-US" dirty="0"/>
          </a:p>
        </p:txBody>
      </p:sp>
      <p:pic>
        <p:nvPicPr>
          <p:cNvPr id="6" name="Picture 5"/>
          <p:cNvPicPr>
            <a:picLocks noChangeAspect="1"/>
          </p:cNvPicPr>
          <p:nvPr/>
        </p:nvPicPr>
        <p:blipFill>
          <a:blip r:embed="rId2"/>
          <a:stretch>
            <a:fillRect/>
          </a:stretch>
        </p:blipFill>
        <p:spPr>
          <a:xfrm>
            <a:off x="152400" y="2211785"/>
            <a:ext cx="11739393" cy="2110833"/>
          </a:xfrm>
          <a:prstGeom prst="rect">
            <a:avLst/>
          </a:prstGeom>
        </p:spPr>
      </p:pic>
    </p:spTree>
    <p:extLst>
      <p:ext uri="{BB962C8B-B14F-4D97-AF65-F5344CB8AC3E}">
        <p14:creationId xmlns:p14="http://schemas.microsoft.com/office/powerpoint/2010/main" val="19976304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Risk Assessment</a:t>
            </a:r>
            <a:br>
              <a:rPr lang="en-US" b="1" dirty="0"/>
            </a:br>
            <a:endParaRPr lang="en-US" dirty="0"/>
          </a:p>
        </p:txBody>
      </p:sp>
      <p:sp>
        <p:nvSpPr>
          <p:cNvPr id="3" name="Content Placeholder 2"/>
          <p:cNvSpPr>
            <a:spLocks noGrp="1"/>
          </p:cNvSpPr>
          <p:nvPr>
            <p:ph idx="1"/>
          </p:nvPr>
        </p:nvSpPr>
        <p:spPr/>
        <p:txBody>
          <a:bodyPr>
            <a:normAutofit fontScale="77500" lnSpcReduction="20000"/>
          </a:bodyPr>
          <a:lstStyle/>
          <a:p>
            <a:r>
              <a:rPr lang="en-US" b="1" dirty="0"/>
              <a:t>Risk Identification </a:t>
            </a:r>
          </a:p>
          <a:p>
            <a:pPr lvl="1"/>
            <a:r>
              <a:rPr lang="en-GB" dirty="0"/>
              <a:t>Performance risk is common in any business. The reliability and function of the new multivitamin in practical setting will always be uncertain and unknown until it is manufactured and tested. </a:t>
            </a:r>
          </a:p>
          <a:p>
            <a:pPr lvl="1"/>
            <a:r>
              <a:rPr lang="en-GB" dirty="0"/>
              <a:t>But, the performance risk can bring a major delay. Success of the new multivitamin can descend due to the range of external factors such as unforeseen circumstances, customer sentiment and economic conditions. Usually, timing is crucial factor when launching any new product or service into the industry </a:t>
            </a:r>
            <a:r>
              <a:rPr lang="en-US" dirty="0"/>
              <a:t>(</a:t>
            </a:r>
            <a:r>
              <a:rPr lang="en-US" dirty="0" err="1"/>
              <a:t>Cephas</a:t>
            </a:r>
            <a:r>
              <a:rPr lang="en-US" dirty="0"/>
              <a:t>, 2022)</a:t>
            </a:r>
            <a:r>
              <a:rPr lang="en-GB" dirty="0"/>
              <a:t>. </a:t>
            </a:r>
          </a:p>
          <a:p>
            <a:pPr lvl="1"/>
            <a:r>
              <a:rPr lang="en-GB" dirty="0"/>
              <a:t>Too early launch of product, target audience will not be able to appreciate and understand the new product, whereas, too late launch of product and rivals will already conquered marketplace as market giant. Risk in launching a new multivitamin increase substantially when a new multivitamin rolls out across the world. Even in the hypothetically harmonised industry, condition of market access are possibly fluctuate greatly from one state to another state. </a:t>
            </a:r>
          </a:p>
          <a:p>
            <a:pPr lvl="1"/>
            <a:r>
              <a:rPr lang="en-GB" dirty="0"/>
              <a:t>Besides this, risk aspect in the new launch can be include political attitudes, approval timings, pricing, levels of need, currency movements, affordability, and reimbursement negotiations. In addition to the risk, it is inbuilt in unexpected adverse effect, production process, differences between real-life new multivitamin usage and clinical-trial evidence and the complication in the supply chain of the pharmaceutical industry </a:t>
            </a:r>
            <a:r>
              <a:rPr lang="en-US" dirty="0"/>
              <a:t>(Moa, 2015)</a:t>
            </a:r>
            <a:r>
              <a:rPr lang="en-GB" dirty="0"/>
              <a:t>. </a:t>
            </a:r>
            <a:endParaRPr lang="en-US" dirty="0"/>
          </a:p>
          <a:p>
            <a:endParaRPr lang="en-US" b="1" dirty="0"/>
          </a:p>
        </p:txBody>
      </p:sp>
    </p:spTree>
    <p:extLst>
      <p:ext uri="{BB962C8B-B14F-4D97-AF65-F5344CB8AC3E}">
        <p14:creationId xmlns:p14="http://schemas.microsoft.com/office/powerpoint/2010/main" val="17066952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Risk Assessment Continued</a:t>
            </a:r>
          </a:p>
        </p:txBody>
      </p:sp>
      <p:sp>
        <p:nvSpPr>
          <p:cNvPr id="3" name="Content Placeholder 2"/>
          <p:cNvSpPr>
            <a:spLocks noGrp="1"/>
          </p:cNvSpPr>
          <p:nvPr>
            <p:ph idx="1"/>
          </p:nvPr>
        </p:nvSpPr>
        <p:spPr/>
        <p:txBody>
          <a:bodyPr/>
          <a:lstStyle/>
          <a:p>
            <a:r>
              <a:rPr lang="en-GB" b="1" dirty="0"/>
              <a:t>Risk analysis </a:t>
            </a:r>
            <a:endParaRPr lang="en-US" dirty="0"/>
          </a:p>
          <a:p>
            <a:endParaRPr lang="en-US" dirty="0"/>
          </a:p>
        </p:txBody>
      </p:sp>
      <p:graphicFrame>
        <p:nvGraphicFramePr>
          <p:cNvPr id="4" name="Table 3"/>
          <p:cNvGraphicFramePr>
            <a:graphicFrameLocks noGrp="1"/>
          </p:cNvGraphicFramePr>
          <p:nvPr>
            <p:extLst>
              <p:ext uri="{D42A27DB-BD31-4B8C-83A1-F6EECF244321}">
                <p14:modId xmlns:p14="http://schemas.microsoft.com/office/powerpoint/2010/main" val="3315534077"/>
              </p:ext>
            </p:extLst>
          </p:nvPr>
        </p:nvGraphicFramePr>
        <p:xfrm>
          <a:off x="2289609" y="2981894"/>
          <a:ext cx="5937250" cy="3266505"/>
        </p:xfrm>
        <a:graphic>
          <a:graphicData uri="http://schemas.openxmlformats.org/drawingml/2006/table">
            <a:tbl>
              <a:tblPr firstRow="1" firstCol="1" bandRow="1">
                <a:tableStyleId>{5C22544A-7EE6-4342-B048-85BDC9FD1C3A}</a:tableStyleId>
              </a:tblPr>
              <a:tblGrid>
                <a:gridCol w="2877185">
                  <a:extLst>
                    <a:ext uri="{9D8B030D-6E8A-4147-A177-3AD203B41FA5}">
                      <a16:colId xmlns:a16="http://schemas.microsoft.com/office/drawing/2014/main" val="20000"/>
                    </a:ext>
                  </a:extLst>
                </a:gridCol>
                <a:gridCol w="1080770">
                  <a:extLst>
                    <a:ext uri="{9D8B030D-6E8A-4147-A177-3AD203B41FA5}">
                      <a16:colId xmlns:a16="http://schemas.microsoft.com/office/drawing/2014/main" val="20001"/>
                    </a:ext>
                  </a:extLst>
                </a:gridCol>
                <a:gridCol w="1979295">
                  <a:extLst>
                    <a:ext uri="{9D8B030D-6E8A-4147-A177-3AD203B41FA5}">
                      <a16:colId xmlns:a16="http://schemas.microsoft.com/office/drawing/2014/main" val="20002"/>
                    </a:ext>
                  </a:extLst>
                </a:gridCol>
              </a:tblGrid>
              <a:tr h="0">
                <a:tc>
                  <a:txBody>
                    <a:bodyPr/>
                    <a:lstStyle/>
                    <a:p>
                      <a:pPr marL="0" marR="0" algn="ctr">
                        <a:lnSpc>
                          <a:spcPct val="150000"/>
                        </a:lnSpc>
                        <a:spcBef>
                          <a:spcPts val="0"/>
                        </a:spcBef>
                        <a:spcAft>
                          <a:spcPts val="0"/>
                        </a:spcAft>
                      </a:pPr>
                      <a:r>
                        <a:rPr lang="en-GB" sz="1200">
                          <a:effectLst/>
                        </a:rPr>
                        <a:t>Risk</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GB" sz="1200">
                          <a:effectLst/>
                        </a:rPr>
                        <a:t>Importance</a:t>
                      </a:r>
                      <a:endParaRPr lang="en-US" sz="1200">
                        <a:effectLst/>
                      </a:endParaRPr>
                    </a:p>
                    <a:p>
                      <a:pPr marL="0" marR="0" algn="ctr">
                        <a:lnSpc>
                          <a:spcPct val="150000"/>
                        </a:lnSpc>
                        <a:spcBef>
                          <a:spcPts val="0"/>
                        </a:spcBef>
                        <a:spcAft>
                          <a:spcPts val="0"/>
                        </a:spcAft>
                      </a:pPr>
                      <a:r>
                        <a:rPr lang="en-GB" sz="1200">
                          <a:effectLst/>
                        </a:rPr>
                        <a:t>Impact</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GB" sz="1200">
                          <a:effectLst/>
                        </a:rPr>
                        <a:t>Likelihood</a:t>
                      </a:r>
                      <a:endParaRPr lang="en-US" sz="1200">
                        <a:effectLst/>
                      </a:endParaRPr>
                    </a:p>
                    <a:p>
                      <a:pPr marL="0" marR="0" algn="ctr">
                        <a:lnSpc>
                          <a:spcPct val="150000"/>
                        </a:lnSpc>
                        <a:spcBef>
                          <a:spcPts val="0"/>
                        </a:spcBef>
                        <a:spcAft>
                          <a:spcPts val="0"/>
                        </a:spcAft>
                      </a:pPr>
                      <a:r>
                        <a:rPr lang="en-GB" sz="1200">
                          <a:effectLst/>
                        </a:rPr>
                        <a:t>Probability</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0">
                <a:tc>
                  <a:txBody>
                    <a:bodyPr/>
                    <a:lstStyle/>
                    <a:p>
                      <a:pPr marL="0" marR="0" algn="just">
                        <a:lnSpc>
                          <a:spcPct val="150000"/>
                        </a:lnSpc>
                        <a:spcBef>
                          <a:spcPts val="0"/>
                        </a:spcBef>
                        <a:spcAft>
                          <a:spcPts val="0"/>
                        </a:spcAft>
                      </a:pPr>
                      <a:r>
                        <a:rPr lang="en-GB" sz="1200">
                          <a:effectLst/>
                        </a:rPr>
                        <a:t>Political attitudes</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GB" sz="1200">
                          <a:effectLst/>
                        </a:rPr>
                        <a:t>H</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GB" sz="1200">
                          <a:effectLst/>
                        </a:rPr>
                        <a:t>L</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1"/>
                  </a:ext>
                </a:extLst>
              </a:tr>
              <a:tr h="0">
                <a:tc>
                  <a:txBody>
                    <a:bodyPr/>
                    <a:lstStyle/>
                    <a:p>
                      <a:pPr marL="0" marR="0" algn="just">
                        <a:lnSpc>
                          <a:spcPct val="150000"/>
                        </a:lnSpc>
                        <a:spcBef>
                          <a:spcPts val="0"/>
                        </a:spcBef>
                        <a:spcAft>
                          <a:spcPts val="0"/>
                        </a:spcAft>
                      </a:pPr>
                      <a:r>
                        <a:rPr lang="en-GB" sz="1200">
                          <a:effectLst/>
                        </a:rPr>
                        <a:t>Approval timings</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GB" sz="1200">
                          <a:effectLst/>
                        </a:rPr>
                        <a:t>L</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GB" sz="1200">
                          <a:effectLst/>
                        </a:rPr>
                        <a:t>L</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0">
                <a:tc>
                  <a:txBody>
                    <a:bodyPr/>
                    <a:lstStyle/>
                    <a:p>
                      <a:pPr marL="0" marR="0" algn="just">
                        <a:lnSpc>
                          <a:spcPct val="150000"/>
                        </a:lnSpc>
                        <a:spcBef>
                          <a:spcPts val="0"/>
                        </a:spcBef>
                        <a:spcAft>
                          <a:spcPts val="0"/>
                        </a:spcAft>
                      </a:pPr>
                      <a:r>
                        <a:rPr lang="en-GB" sz="1200">
                          <a:effectLst/>
                        </a:rPr>
                        <a:t>Pricing</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GB" sz="1200">
                          <a:effectLst/>
                        </a:rPr>
                        <a:t>H</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GB" sz="1200">
                          <a:effectLst/>
                        </a:rPr>
                        <a:t>H</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0">
                <a:tc>
                  <a:txBody>
                    <a:bodyPr/>
                    <a:lstStyle/>
                    <a:p>
                      <a:pPr marL="0" marR="0" algn="just">
                        <a:lnSpc>
                          <a:spcPct val="150000"/>
                        </a:lnSpc>
                        <a:spcBef>
                          <a:spcPts val="0"/>
                        </a:spcBef>
                        <a:spcAft>
                          <a:spcPts val="0"/>
                        </a:spcAft>
                      </a:pPr>
                      <a:r>
                        <a:rPr lang="en-GB" sz="1200">
                          <a:effectLst/>
                        </a:rPr>
                        <a:t>levels of need</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GB" sz="1200">
                          <a:effectLst/>
                        </a:rPr>
                        <a:t>H</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GB" sz="1200">
                          <a:effectLst/>
                        </a:rPr>
                        <a:t>L</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4"/>
                  </a:ext>
                </a:extLst>
              </a:tr>
              <a:tr h="0">
                <a:tc>
                  <a:txBody>
                    <a:bodyPr/>
                    <a:lstStyle/>
                    <a:p>
                      <a:pPr marL="0" marR="0" algn="just">
                        <a:lnSpc>
                          <a:spcPct val="150000"/>
                        </a:lnSpc>
                        <a:spcBef>
                          <a:spcPts val="0"/>
                        </a:spcBef>
                        <a:spcAft>
                          <a:spcPts val="0"/>
                        </a:spcAft>
                      </a:pPr>
                      <a:r>
                        <a:rPr lang="en-GB" sz="1200">
                          <a:effectLst/>
                        </a:rPr>
                        <a:t>Affordability</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GB" sz="1200">
                          <a:effectLst/>
                        </a:rPr>
                        <a:t>H</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GB" sz="1200">
                          <a:effectLst/>
                        </a:rPr>
                        <a:t>L</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5"/>
                  </a:ext>
                </a:extLst>
              </a:tr>
              <a:tr h="0">
                <a:tc>
                  <a:txBody>
                    <a:bodyPr/>
                    <a:lstStyle/>
                    <a:p>
                      <a:pPr marL="0" marR="0" algn="just">
                        <a:lnSpc>
                          <a:spcPct val="150000"/>
                        </a:lnSpc>
                        <a:spcBef>
                          <a:spcPts val="0"/>
                        </a:spcBef>
                        <a:spcAft>
                          <a:spcPts val="0"/>
                        </a:spcAft>
                      </a:pPr>
                      <a:r>
                        <a:rPr lang="en-GB" sz="1200">
                          <a:effectLst/>
                        </a:rPr>
                        <a:t>Unexpected adverse effect</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GB" sz="1200">
                          <a:effectLst/>
                        </a:rPr>
                        <a:t>H</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GB" sz="1200">
                          <a:effectLst/>
                        </a:rPr>
                        <a:t>L</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6"/>
                  </a:ext>
                </a:extLst>
              </a:tr>
              <a:tr h="0">
                <a:tc>
                  <a:txBody>
                    <a:bodyPr/>
                    <a:lstStyle/>
                    <a:p>
                      <a:pPr marL="0" marR="0" algn="just">
                        <a:lnSpc>
                          <a:spcPct val="150000"/>
                        </a:lnSpc>
                        <a:spcBef>
                          <a:spcPts val="0"/>
                        </a:spcBef>
                        <a:spcAft>
                          <a:spcPts val="0"/>
                        </a:spcAft>
                      </a:pPr>
                      <a:r>
                        <a:rPr lang="en-GB" sz="1200">
                          <a:effectLst/>
                        </a:rPr>
                        <a:t>Differences between real-life new multivitamin usage and clinical-trial evidence</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GB" sz="1200">
                          <a:effectLst/>
                        </a:rPr>
                        <a:t>H</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GB" sz="1200">
                          <a:effectLst/>
                        </a:rPr>
                        <a:t>H</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7"/>
                  </a:ext>
                </a:extLst>
              </a:tr>
              <a:tr h="0">
                <a:tc>
                  <a:txBody>
                    <a:bodyPr/>
                    <a:lstStyle/>
                    <a:p>
                      <a:pPr marL="0" marR="0" algn="just">
                        <a:lnSpc>
                          <a:spcPct val="150000"/>
                        </a:lnSpc>
                        <a:spcBef>
                          <a:spcPts val="0"/>
                        </a:spcBef>
                        <a:spcAft>
                          <a:spcPts val="0"/>
                        </a:spcAft>
                      </a:pPr>
                      <a:r>
                        <a:rPr lang="en-GB" sz="1200">
                          <a:effectLst/>
                        </a:rPr>
                        <a:t>Complication in the supply chain of the pharmaceutical industry</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GB" sz="1200">
                          <a:effectLst/>
                        </a:rPr>
                        <a:t>H</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GB" sz="1200" dirty="0">
                          <a:effectLst/>
                        </a:rPr>
                        <a:t>H</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32751563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Risk Assessment Continued</a:t>
            </a:r>
          </a:p>
        </p:txBody>
      </p:sp>
      <p:sp>
        <p:nvSpPr>
          <p:cNvPr id="3" name="Content Placeholder 2"/>
          <p:cNvSpPr>
            <a:spLocks noGrp="1"/>
          </p:cNvSpPr>
          <p:nvPr>
            <p:ph idx="1"/>
          </p:nvPr>
        </p:nvSpPr>
        <p:spPr/>
        <p:txBody>
          <a:bodyPr>
            <a:normAutofit fontScale="62500" lnSpcReduction="20000"/>
          </a:bodyPr>
          <a:lstStyle/>
          <a:p>
            <a:r>
              <a:rPr lang="en-US" b="1" dirty="0"/>
              <a:t>Risk Evaluation </a:t>
            </a:r>
          </a:p>
          <a:p>
            <a:r>
              <a:rPr lang="en-GB" dirty="0"/>
              <a:t>Nowadays, consumer is flooded with a range of advertisement of multivitamins on regular basis </a:t>
            </a:r>
            <a:r>
              <a:rPr lang="en-US" dirty="0"/>
              <a:t>(</a:t>
            </a:r>
            <a:r>
              <a:rPr lang="en-US" dirty="0" err="1"/>
              <a:t>Klopotic</a:t>
            </a:r>
            <a:r>
              <a:rPr lang="en-US" dirty="0"/>
              <a:t>, 2017)</a:t>
            </a:r>
            <a:r>
              <a:rPr lang="en-GB" dirty="0"/>
              <a:t>. However, most of the advertisement explain audience about what is in the product instead of what is in for the audience. </a:t>
            </a:r>
          </a:p>
          <a:p>
            <a:r>
              <a:rPr lang="en-GB" dirty="0"/>
              <a:t>Powered by marketing departments and R&amp;D, some of the manufacturers manufacture products which are too difficult and complex for the average consumer.  </a:t>
            </a:r>
          </a:p>
          <a:p>
            <a:r>
              <a:rPr lang="en-GB" dirty="0"/>
              <a:t>To mitigate risk associated with new launch of multivitamins, the marketers will research the market and assess which elements the target audience will really want in the multivitamins. This will allow the </a:t>
            </a:r>
            <a:r>
              <a:rPr lang="en-GB" dirty="0" err="1"/>
              <a:t>pharma</a:t>
            </a:r>
            <a:r>
              <a:rPr lang="en-GB" dirty="0"/>
              <a:t> company to launch improved and new product, so that it will extend product viability and create iteration. </a:t>
            </a:r>
            <a:endParaRPr lang="en-US" dirty="0"/>
          </a:p>
          <a:p>
            <a:r>
              <a:rPr lang="en-GB" dirty="0"/>
              <a:t>In the hurry to enter into the market and conquer marketplace first, so many companies set and give impractical timelines and declare the date of launch to the targeted audience too early in the phase of development </a:t>
            </a:r>
            <a:r>
              <a:rPr lang="en-US" dirty="0"/>
              <a:t>(</a:t>
            </a:r>
            <a:r>
              <a:rPr lang="en-US" dirty="0" err="1"/>
              <a:t>Klopotic</a:t>
            </a:r>
            <a:r>
              <a:rPr lang="en-US" dirty="0"/>
              <a:t>, 2017)</a:t>
            </a:r>
            <a:r>
              <a:rPr lang="en-GB" dirty="0"/>
              <a:t>. </a:t>
            </a:r>
          </a:p>
          <a:p>
            <a:r>
              <a:rPr lang="en-GB" dirty="0"/>
              <a:t>Doing this can generate excitement and gather the attention of the audience, however, fail to follow those promises and it can tarnish the reputation.  In the launch of new multivitamin, at Times </a:t>
            </a:r>
            <a:r>
              <a:rPr lang="en-GB" dirty="0" err="1"/>
              <a:t>Pharma</a:t>
            </a:r>
            <a:r>
              <a:rPr lang="en-GB" dirty="0"/>
              <a:t> Company not easily get approval timings. </a:t>
            </a:r>
          </a:p>
          <a:p>
            <a:r>
              <a:rPr lang="en-GB" dirty="0"/>
              <a:t>Consequently, it can delay the project. Besides this, supply chain is greatly shattered due to coronavirus. May be in the production of multivitamin, </a:t>
            </a:r>
            <a:r>
              <a:rPr lang="en-GB" dirty="0" err="1"/>
              <a:t>pharma</a:t>
            </a:r>
            <a:r>
              <a:rPr lang="en-GB" dirty="0"/>
              <a:t> company is out of items which will be used in the production process. To mitigate this risk, </a:t>
            </a:r>
            <a:r>
              <a:rPr lang="en-GB" dirty="0" err="1"/>
              <a:t>Pharma</a:t>
            </a:r>
            <a:r>
              <a:rPr lang="en-GB" dirty="0"/>
              <a:t> Company will use domestic vendor.  It will save from the delay in launching the new product and also domestic supply chain can estimate realistic timelines, through which marketing strategy cannot lose its efforts and consumer does not lose their interest. </a:t>
            </a:r>
            <a:endParaRPr lang="en-US" dirty="0"/>
          </a:p>
          <a:p>
            <a:endParaRPr lang="en-US" b="1" dirty="0"/>
          </a:p>
        </p:txBody>
      </p:sp>
    </p:spTree>
    <p:extLst>
      <p:ext uri="{BB962C8B-B14F-4D97-AF65-F5344CB8AC3E}">
        <p14:creationId xmlns:p14="http://schemas.microsoft.com/office/powerpoint/2010/main" val="32420913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Risk Assessment Continued</a:t>
            </a:r>
          </a:p>
        </p:txBody>
      </p:sp>
      <p:sp>
        <p:nvSpPr>
          <p:cNvPr id="3" name="Content Placeholder 2"/>
          <p:cNvSpPr>
            <a:spLocks noGrp="1"/>
          </p:cNvSpPr>
          <p:nvPr>
            <p:ph idx="1"/>
          </p:nvPr>
        </p:nvSpPr>
        <p:spPr/>
        <p:txBody>
          <a:bodyPr/>
          <a:lstStyle/>
          <a:p>
            <a:r>
              <a:rPr lang="en-US" b="1" dirty="0"/>
              <a:t>Risk Planning </a:t>
            </a:r>
          </a:p>
          <a:p>
            <a:r>
              <a:rPr lang="en-GB" dirty="0"/>
              <a:t>By following the strategies throughout the launch of new multivitamins will certainly save the launch from any kind of risk and delay. From development process to implementation process, quality control and regulation associated with the launch should be examined by </a:t>
            </a:r>
            <a:r>
              <a:rPr lang="en-GB" dirty="0" err="1"/>
              <a:t>Pharma</a:t>
            </a:r>
            <a:r>
              <a:rPr lang="en-GB" dirty="0"/>
              <a:t> Company. </a:t>
            </a:r>
          </a:p>
          <a:p>
            <a:r>
              <a:rPr lang="en-GB" dirty="0"/>
              <a:t>There are few risks such as level of needs and supply chain complication, they can be mitigate easily by doing the market research correctly over the course of production. Risks associated with supply chain can be managed by using domestic supply chain and vendors. </a:t>
            </a:r>
            <a:endParaRPr lang="en-US" dirty="0"/>
          </a:p>
          <a:p>
            <a:endParaRPr lang="en-US" b="1" dirty="0"/>
          </a:p>
        </p:txBody>
      </p:sp>
    </p:spTree>
    <p:extLst>
      <p:ext uri="{BB962C8B-B14F-4D97-AF65-F5344CB8AC3E}">
        <p14:creationId xmlns:p14="http://schemas.microsoft.com/office/powerpoint/2010/main" val="6121798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4" name="Rectangle 1"/>
          <p:cNvSpPr>
            <a:spLocks noGrp="1" noChangeArrowheads="1"/>
          </p:cNvSpPr>
          <p:nvPr>
            <p:ph idx="1"/>
          </p:nvPr>
        </p:nvSpPr>
        <p:spPr bwMode="auto">
          <a:xfrm>
            <a:off x="202767" y="1060650"/>
            <a:ext cx="16860962" cy="57348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101568"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Age UK, 2022. </a:t>
            </a:r>
            <a:r>
              <a:rPr kumimoji="0" lang="en-GB" sz="12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Malnutrition. </a:t>
            </a:r>
            <a:r>
              <a:rPr kumimoji="0" lang="en-GB"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[Online] </a:t>
            </a:r>
            <a:br>
              <a:rPr kumimoji="0" lang="en-GB"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kumimoji="0" lang="en-GB" sz="1200" b="0" i="0" u="sng"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https://www.ageuk.org.uk/information-advice/health-wellbeing/conditions-illnesses/malnutrition/</a:t>
            </a:r>
            <a:br>
              <a:rPr kumimoji="0" lang="en-GB"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[Accessed 18 July 2022].</a:t>
            </a:r>
            <a:endParaRPr kumimoji="0" lang="en-US" sz="13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Blue </a:t>
            </a:r>
            <a:r>
              <a:rPr kumimoji="0" lang="en-GB" sz="12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Novius</a:t>
            </a:r>
            <a:r>
              <a:rPr kumimoji="0" lang="en-GB"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2022. </a:t>
            </a:r>
            <a:r>
              <a:rPr kumimoji="0" lang="en-GB" sz="12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Tips for successful product launch in </a:t>
            </a:r>
            <a:r>
              <a:rPr kumimoji="0" lang="en-GB" sz="1200" b="0" i="1"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pharma</a:t>
            </a:r>
            <a:r>
              <a:rPr kumimoji="0" lang="en-GB" sz="12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kumimoji="0" lang="en-GB"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[Online] </a:t>
            </a:r>
            <a:br>
              <a:rPr kumimoji="0" lang="en-GB"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kumimoji="0" lang="en-GB" sz="1200" b="0" i="0" u="sng"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https://www.bluenovius.com/healthcare-marketing/product-launch/</a:t>
            </a:r>
            <a:br>
              <a:rPr kumimoji="0" lang="en-GB"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[Accessed 18 July 2022].</a:t>
            </a:r>
            <a:endParaRPr kumimoji="0" lang="en-US" sz="13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2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Cephas</a:t>
            </a:r>
            <a:r>
              <a:rPr kumimoji="0" lang="en-GB"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C., 2022. </a:t>
            </a:r>
            <a:r>
              <a:rPr kumimoji="0" lang="en-GB" sz="12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6 common risks of new product development – and how to mitigate them. </a:t>
            </a:r>
            <a:r>
              <a:rPr kumimoji="0" lang="en-GB"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[Online] </a:t>
            </a:r>
            <a:br>
              <a:rPr kumimoji="0" lang="en-GB"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kumimoji="0" lang="en-GB" sz="1200" b="0" i="0" u="sng"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https://www.tapecon.com/blog/6-common-risks-of-new-product-development-and-how-to-mitigate-them</a:t>
            </a:r>
            <a:br>
              <a:rPr kumimoji="0" lang="en-GB"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[Accessed 18 July 2022].</a:t>
            </a:r>
            <a:endParaRPr kumimoji="0" lang="en-US" sz="13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2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Garyfox</a:t>
            </a:r>
            <a:r>
              <a:rPr kumimoji="0" lang="en-GB"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2022. </a:t>
            </a:r>
            <a:r>
              <a:rPr kumimoji="0" lang="en-GB" sz="12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Key resources – 5 essential resources for a successful business model. </a:t>
            </a:r>
            <a:r>
              <a:rPr kumimoji="0" lang="en-GB"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[Online] </a:t>
            </a:r>
            <a:br>
              <a:rPr kumimoji="0" lang="en-GB"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kumimoji="0" lang="en-GB" sz="1200" b="0" i="0" u="sng"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https://www.garyfox.co/business-model/key-resources/</a:t>
            </a:r>
            <a:br>
              <a:rPr kumimoji="0" lang="en-GB"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[Accessed 18 July 2022].</a:t>
            </a:r>
            <a:endParaRPr kumimoji="0" lang="en-US" sz="13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2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Klopotic</a:t>
            </a:r>
            <a:r>
              <a:rPr kumimoji="0" lang="en-GB"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C., 2017. </a:t>
            </a:r>
            <a:r>
              <a:rPr kumimoji="0" lang="en-GB" sz="12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Four ways to minimize new product launch risks. </a:t>
            </a:r>
            <a:r>
              <a:rPr kumimoji="0" lang="en-GB"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[Online] </a:t>
            </a:r>
            <a:br>
              <a:rPr kumimoji="0" lang="en-GB"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kumimoji="0" lang="en-GB" sz="1200" b="0" i="0" u="sng"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https://www.mcl.bz/blog/ways-to-minimize-new-product-launch-risks</a:t>
            </a:r>
            <a:br>
              <a:rPr kumimoji="0" lang="en-GB"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[Accessed 18 July 2022].</a:t>
            </a:r>
            <a:endParaRPr kumimoji="0" lang="en-US" sz="13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Macpherson, H., Silberstein, R. &amp; </a:t>
            </a:r>
            <a:r>
              <a:rPr kumimoji="0" lang="en-GB" sz="12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Pipingas</a:t>
            </a:r>
            <a:r>
              <a:rPr kumimoji="0" lang="en-GB"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 2012. Neurocognitive effects of multivitamin supplementation on the steady state visually evoked potential (SSVEP) </a:t>
            </a:r>
            <a:br>
              <a:rPr kumimoji="0" lang="en-GB"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measure of brain activity in elderly women. </a:t>
            </a:r>
            <a:r>
              <a:rPr kumimoji="0" lang="en-GB" sz="12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Physiology &amp; </a:t>
            </a:r>
            <a:r>
              <a:rPr kumimoji="0" lang="en-GB" sz="1200" b="0" i="1"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behavior</a:t>
            </a:r>
            <a:r>
              <a:rPr kumimoji="0" lang="en-GB" sz="12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 </a:t>
            </a:r>
            <a:r>
              <a:rPr kumimoji="0" lang="en-GB"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107(3), pp. 346-354..</a:t>
            </a:r>
            <a:endParaRPr kumimoji="0" lang="en-US" sz="13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Moa, A., 2015. </a:t>
            </a:r>
            <a:r>
              <a:rPr kumimoji="0" lang="en-GB" sz="12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Why leave launch risks in </a:t>
            </a:r>
            <a:r>
              <a:rPr kumimoji="0" lang="en-GB" sz="1200" b="0" i="1"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pharma</a:t>
            </a:r>
            <a:r>
              <a:rPr kumimoji="0" lang="en-GB" sz="12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to chance?. </a:t>
            </a:r>
            <a:r>
              <a:rPr kumimoji="0" lang="en-GB"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[Online] </a:t>
            </a:r>
            <a:br>
              <a:rPr kumimoji="0" lang="en-GB"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kumimoji="0" lang="en-GB" sz="1200" b="0" i="0" u="sng"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https://www.tribecaknowledge.com/blog/why-leave-launch-risks-in-pharma-to-chance/#:~:text=Launch%20risks%20multiply%20exponentially%20when%20a%20new%20drug,to%20fluctuate%20significantly%20from%20one%20country%20to%20another.</a:t>
            </a:r>
            <a:br>
              <a:rPr kumimoji="0" lang="en-GB"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[Accessed 18 July 2022].</a:t>
            </a:r>
            <a:endParaRPr kumimoji="0" lang="en-US" sz="13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NHS, 2019. </a:t>
            </a:r>
            <a:r>
              <a:rPr kumimoji="0" lang="en-GB" sz="12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Health Survey for England 2018. </a:t>
            </a:r>
            <a:r>
              <a:rPr kumimoji="0" lang="en-GB"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[Online] </a:t>
            </a:r>
            <a:br>
              <a:rPr kumimoji="0" lang="en-GB"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kumimoji="0" lang="en-GB" sz="1200" b="0" i="0" u="sng"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https://digital.nhs.uk/data-and-information/publications/statistical/health-survey-for-england/2018</a:t>
            </a:r>
            <a:br>
              <a:rPr kumimoji="0" lang="en-GB"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[Accessed 18 July 2022].</a:t>
            </a:r>
            <a:endParaRPr kumimoji="0" lang="en-US" sz="13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Raeburn, A., 2022. </a:t>
            </a:r>
            <a:r>
              <a:rPr kumimoji="0" lang="en-GB" sz="12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work breakdown structure (WBS) for project management: What it is and how to use it. </a:t>
            </a:r>
            <a:r>
              <a:rPr kumimoji="0" lang="en-GB"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[Online] </a:t>
            </a:r>
            <a:br>
              <a:rPr kumimoji="0" lang="en-GB"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kumimoji="0" lang="en-GB" sz="1200" b="0" i="0" u="sng"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https://asana.com/resources/work-breakdown-structure</a:t>
            </a:r>
            <a:br>
              <a:rPr kumimoji="0" lang="en-GB"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[Accessed 18 July 2022].</a:t>
            </a:r>
            <a:endParaRPr kumimoji="0" lang="en-US" sz="13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Sharma, H., 2014. </a:t>
            </a:r>
            <a:r>
              <a:rPr kumimoji="0" lang="en-GB" sz="12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pros and cons of multivitamins. </a:t>
            </a:r>
            <a:r>
              <a:rPr kumimoji="0" lang="en-GB"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[Online] </a:t>
            </a:r>
            <a:br>
              <a:rPr kumimoji="0" lang="en-GB"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kumimoji="0" lang="en-GB" sz="1200" b="0" i="0" u="sng"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https://www.onlymyhealth.com/health-slideshow/the-pros-and-cons-of-multivitamins-1407322216.html</a:t>
            </a:r>
            <a:br>
              <a:rPr kumimoji="0" lang="en-GB"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[Accessed 18 July 2022].</a:t>
            </a:r>
            <a:endParaRPr kumimoji="0" lang="en-US" sz="13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09395196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0</TotalTime>
  <Words>2098</Words>
  <Application>Microsoft Office PowerPoint</Application>
  <PresentationFormat>Widescreen</PresentationFormat>
  <Paragraphs>116</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Ion</vt:lpstr>
      <vt:lpstr>Bmsw-5104 Project Pitch </vt:lpstr>
      <vt:lpstr>Project Description </vt:lpstr>
      <vt:lpstr>Stakeholder Analysis </vt:lpstr>
      <vt:lpstr>Stakeholder Analysis QUAD Chart </vt:lpstr>
      <vt:lpstr>Stakeholder Engagement </vt:lpstr>
      <vt:lpstr>Work Breakdown Structure (WBS)  </vt:lpstr>
      <vt:lpstr>WBS Continued </vt:lpstr>
      <vt:lpstr>Resources</vt:lpstr>
      <vt:lpstr>Project Schedule / Gantt chart </vt:lpstr>
      <vt:lpstr>Risk Assessment </vt:lpstr>
      <vt:lpstr>Risk Assessment Continued</vt:lpstr>
      <vt:lpstr>Risk Assessment Continued</vt:lpstr>
      <vt:lpstr>Risk Assessment Continued</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Pitch</dc:title>
  <dc:creator>A.User</dc:creator>
  <cp:lastModifiedBy>Vasile Baiculescu (2015926)</cp:lastModifiedBy>
  <cp:revision>5</cp:revision>
  <dcterms:created xsi:type="dcterms:W3CDTF">2022-07-18T12:12:01Z</dcterms:created>
  <dcterms:modified xsi:type="dcterms:W3CDTF">2022-07-18T14:02:12Z</dcterms:modified>
</cp:coreProperties>
</file>