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02" r:id="rId1"/>
  </p:sldMasterIdLst>
  <p:notesMasterIdLst>
    <p:notesMasterId r:id="rId33"/>
  </p:notesMasterIdLst>
  <p:sldIdLst>
    <p:sldId id="284" r:id="rId2"/>
    <p:sldId id="259" r:id="rId3"/>
    <p:sldId id="361" r:id="rId4"/>
    <p:sldId id="362" r:id="rId5"/>
    <p:sldId id="332" r:id="rId6"/>
    <p:sldId id="363" r:id="rId7"/>
    <p:sldId id="334" r:id="rId8"/>
    <p:sldId id="335" r:id="rId9"/>
    <p:sldId id="341" r:id="rId10"/>
    <p:sldId id="364" r:id="rId11"/>
    <p:sldId id="365" r:id="rId12"/>
    <p:sldId id="366" r:id="rId13"/>
    <p:sldId id="367" r:id="rId14"/>
    <p:sldId id="344" r:id="rId15"/>
    <p:sldId id="345" r:id="rId16"/>
    <p:sldId id="368" r:id="rId17"/>
    <p:sldId id="369" r:id="rId18"/>
    <p:sldId id="347" r:id="rId19"/>
    <p:sldId id="348" r:id="rId20"/>
    <p:sldId id="349" r:id="rId21"/>
    <p:sldId id="350" r:id="rId22"/>
    <p:sldId id="351" r:id="rId23"/>
    <p:sldId id="370" r:id="rId24"/>
    <p:sldId id="371" r:id="rId25"/>
    <p:sldId id="354" r:id="rId26"/>
    <p:sldId id="355" r:id="rId27"/>
    <p:sldId id="372" r:id="rId28"/>
    <p:sldId id="358" r:id="rId29"/>
    <p:sldId id="359" r:id="rId30"/>
    <p:sldId id="373" r:id="rId31"/>
    <p:sldId id="309"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3366"/>
    <a:srgbClr val="000000"/>
    <a:srgbClr val="AC8300"/>
    <a:srgbClr val="00B050"/>
    <a:srgbClr val="F8E8F0"/>
    <a:srgbClr val="E4AEC9"/>
    <a:srgbClr val="669900"/>
    <a:srgbClr val="7CBF33"/>
    <a:srgbClr val="F3D9E6"/>
    <a:srgbClr val="E7B7C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167" autoAdjust="0"/>
    <p:restoredTop sz="94655" autoAdjust="0"/>
  </p:normalViewPr>
  <p:slideViewPr>
    <p:cSldViewPr>
      <p:cViewPr varScale="1">
        <p:scale>
          <a:sx n="107" d="100"/>
          <a:sy n="107" d="100"/>
        </p:scale>
        <p:origin x="508" y="-768"/>
      </p:cViewPr>
      <p:guideLst>
        <p:guide orient="horz" pos="2160"/>
        <p:guide pos="2880"/>
      </p:guideLst>
    </p:cSldViewPr>
  </p:slideViewPr>
  <p:notesTextViewPr>
    <p:cViewPr>
      <p:scale>
        <a:sx n="100" d="100"/>
        <a:sy n="100" d="100"/>
      </p:scale>
      <p:origin x="0" y="0"/>
    </p:cViewPr>
  </p:notesTextViewPr>
  <p:sorterViewPr>
    <p:cViewPr varScale="1">
      <p:scale>
        <a:sx n="1" d="1"/>
        <a:sy n="1" d="1"/>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7D7B5F1-D0D0-49F8-9A1C-6AFE93604869}" type="datetimeFigureOut">
              <a:rPr lang="en-US" smtClean="0"/>
              <a:pPr/>
              <a:t>1/26/2020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4E59C40-8A52-4801-A432-BAC6F785205A}" type="slidenum">
              <a:rPr lang="en-US" smtClean="0"/>
              <a:pPr/>
              <a:t>‹#›</a:t>
            </a:fld>
            <a:endParaRPr lang="en-US"/>
          </a:p>
        </p:txBody>
      </p:sp>
    </p:spTree>
    <p:extLst>
      <p:ext uri="{BB962C8B-B14F-4D97-AF65-F5344CB8AC3E}">
        <p14:creationId xmlns:p14="http://schemas.microsoft.com/office/powerpoint/2010/main" val="5708062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userDrawn="1">
  <p:cSld name="Text and Picture Fade on Path">
    <p:bg>
      <p:bgPr>
        <a:gradFill>
          <a:gsLst>
            <a:gs pos="0">
              <a:srgbClr val="FFFFFF"/>
            </a:gs>
            <a:gs pos="28000">
              <a:srgbClr val="FEFEFE"/>
            </a:gs>
            <a:gs pos="100000">
              <a:srgbClr val="E8E3D8"/>
            </a:gs>
          </a:gsLst>
          <a:path path="circle">
            <a:fillToRect l="50000" t="-80000" r="50000" b="180000"/>
          </a:path>
        </a:gradFill>
        <a:effectLst/>
      </p:bgPr>
    </p:bg>
    <p:spTree>
      <p:nvGrpSpPr>
        <p:cNvPr id="1" name=""/>
        <p:cNvGrpSpPr/>
        <p:nvPr/>
      </p:nvGrpSpPr>
      <p:grpSpPr>
        <a:xfrm>
          <a:off x="0" y="0"/>
          <a:ext cx="0" cy="0"/>
          <a:chOff x="0" y="0"/>
          <a:chExt cx="0" cy="0"/>
        </a:xfrm>
      </p:grpSpPr>
      <p:sp>
        <p:nvSpPr>
          <p:cNvPr id="10" name="Rectangle 9"/>
          <p:cNvSpPr/>
          <p:nvPr userDrawn="1"/>
        </p:nvSpPr>
        <p:spPr>
          <a:xfrm>
            <a:off x="0" y="1512125"/>
            <a:ext cx="8839200" cy="2895600"/>
          </a:xfrm>
          <a:prstGeom prst="rect">
            <a:avLst/>
          </a:prstGeom>
          <a:gradFill flip="none" rotWithShape="1">
            <a:gsLst>
              <a:gs pos="36000">
                <a:schemeClr val="accent2">
                  <a:lumMod val="85000"/>
                </a:schemeClr>
              </a:gs>
              <a:gs pos="0">
                <a:schemeClr val="accent2">
                  <a:lumMod val="50000"/>
                </a:schemeClr>
              </a:gs>
              <a:gs pos="100000">
                <a:schemeClr val="accent2">
                  <a:lumMod val="85000"/>
                </a:schemeClr>
              </a:gs>
            </a:gsLst>
            <a:lin ang="0" scaled="1"/>
            <a:tileRect/>
          </a:gradFill>
          <a:ln w="25400" cap="flat" cmpd="sng" algn="ctr">
            <a:noFill/>
            <a:prstDash val="solid"/>
          </a:ln>
          <a:effectLst/>
        </p:spPr>
        <p:txBody>
          <a:bodyPr rtlCol="0" anchor="ctr"/>
          <a:lstStyle/>
          <a:p>
            <a:pPr algn="ctr">
              <a:defRPr/>
            </a:pPr>
            <a:endParaRPr lang="en-US" kern="0" dirty="0">
              <a:solidFill>
                <a:prstClr val="white"/>
              </a:solidFill>
              <a:latin typeface="Calibri"/>
            </a:endParaRPr>
          </a:p>
        </p:txBody>
      </p:sp>
      <p:sp>
        <p:nvSpPr>
          <p:cNvPr id="2" name="Title 1"/>
          <p:cNvSpPr>
            <a:spLocks noGrp="1"/>
          </p:cNvSpPr>
          <p:nvPr>
            <p:ph type="title"/>
          </p:nvPr>
        </p:nvSpPr>
        <p:spPr>
          <a:xfrm>
            <a:off x="3048000" y="914400"/>
            <a:ext cx="5562600" cy="761775"/>
          </a:xfrm>
        </p:spPr>
        <p:txBody>
          <a:bodyPr anchor="ctr">
            <a:noAutofit/>
          </a:bodyPr>
          <a:lstStyle>
            <a:lvl1pPr>
              <a:defRPr sz="3800" b="0">
                <a:solidFill>
                  <a:schemeClr val="accent3"/>
                </a:solidFill>
                <a:latin typeface="Rockwell" pitchFamily="18" charset="0"/>
              </a:defRPr>
            </a:lvl1pPr>
          </a:lstStyle>
          <a:p>
            <a:r>
              <a:rPr lang="en-US" dirty="0" smtClean="0"/>
              <a:t>Click to edit Master title style</a:t>
            </a:r>
            <a:endParaRPr lang="en-US" dirty="0"/>
          </a:p>
        </p:txBody>
      </p:sp>
      <p:sp>
        <p:nvSpPr>
          <p:cNvPr id="12" name="Text Placeholder 11"/>
          <p:cNvSpPr>
            <a:spLocks noGrp="1"/>
          </p:cNvSpPr>
          <p:nvPr>
            <p:ph type="body" sz="quarter" idx="14"/>
          </p:nvPr>
        </p:nvSpPr>
        <p:spPr>
          <a:xfrm>
            <a:off x="3048000" y="1981200"/>
            <a:ext cx="5562600" cy="2321858"/>
          </a:xfrm>
          <a:prstGeom prst="rect">
            <a:avLst/>
          </a:prstGeom>
        </p:spPr>
        <p:txBody>
          <a:bodyPr>
            <a:noAutofit/>
          </a:bodyPr>
          <a:lstStyle>
            <a:lvl1pPr marL="0" indent="0">
              <a:lnSpc>
                <a:spcPct val="100000"/>
              </a:lnSpc>
              <a:spcBef>
                <a:spcPts val="1200"/>
              </a:spcBef>
              <a:buNone/>
              <a:defRPr sz="2800">
                <a:solidFill>
                  <a:schemeClr val="bg1"/>
                </a:solidFill>
                <a:latin typeface="Constantia" pitchFamily="18" charset="0"/>
              </a:defRPr>
            </a:lvl1pPr>
            <a:lvl2pPr marL="0" indent="0">
              <a:lnSpc>
                <a:spcPct val="100000"/>
              </a:lnSpc>
              <a:spcBef>
                <a:spcPts val="1200"/>
              </a:spcBef>
              <a:buNone/>
              <a:defRPr sz="2800">
                <a:solidFill>
                  <a:schemeClr val="bg1"/>
                </a:solidFill>
              </a:defRPr>
            </a:lvl2pPr>
            <a:lvl3pPr marL="0" indent="0">
              <a:lnSpc>
                <a:spcPct val="100000"/>
              </a:lnSpc>
              <a:spcBef>
                <a:spcPts val="1200"/>
              </a:spcBef>
              <a:buNone/>
              <a:defRPr sz="2800">
                <a:solidFill>
                  <a:schemeClr val="bg1"/>
                </a:solidFill>
              </a:defRPr>
            </a:lvl3pPr>
            <a:lvl4pPr marL="0" indent="0">
              <a:lnSpc>
                <a:spcPct val="100000"/>
              </a:lnSpc>
              <a:spcBef>
                <a:spcPts val="1200"/>
              </a:spcBef>
              <a:buNone/>
              <a:defRPr sz="2800">
                <a:solidFill>
                  <a:schemeClr val="bg1"/>
                </a:solidFill>
              </a:defRPr>
            </a:lvl4pPr>
            <a:lvl5pPr marL="0" indent="0">
              <a:lnSpc>
                <a:spcPct val="100000"/>
              </a:lnSpc>
              <a:spcBef>
                <a:spcPts val="1200"/>
              </a:spcBef>
              <a:buNone/>
              <a:defRPr sz="2800">
                <a:solidFill>
                  <a:schemeClr val="bg1"/>
                </a:solidFill>
              </a:defRPr>
            </a:lvl5pPr>
            <a:lvl6pPr marL="0" indent="0">
              <a:lnSpc>
                <a:spcPct val="100000"/>
              </a:lnSpc>
              <a:spcBef>
                <a:spcPts val="1200"/>
              </a:spcBef>
              <a:buNone/>
              <a:defRPr sz="2800">
                <a:solidFill>
                  <a:schemeClr val="bg1"/>
                </a:solidFill>
              </a:defRPr>
            </a:lvl6pPr>
            <a:lvl7pPr marL="0" indent="0">
              <a:lnSpc>
                <a:spcPct val="100000"/>
              </a:lnSpc>
              <a:spcBef>
                <a:spcPts val="1200"/>
              </a:spcBef>
              <a:buNone/>
              <a:defRPr sz="2800">
                <a:solidFill>
                  <a:schemeClr val="bg1"/>
                </a:solidFill>
              </a:defRPr>
            </a:lvl7pPr>
            <a:lvl8pPr marL="0" indent="0">
              <a:lnSpc>
                <a:spcPct val="100000"/>
              </a:lnSpc>
              <a:spcBef>
                <a:spcPts val="1200"/>
              </a:spcBef>
              <a:buNone/>
              <a:defRPr sz="2800">
                <a:solidFill>
                  <a:schemeClr val="bg1"/>
                </a:solidFill>
              </a:defRPr>
            </a:lvl8pPr>
            <a:lvl9pPr marL="0" indent="0">
              <a:lnSpc>
                <a:spcPct val="100000"/>
              </a:lnSpc>
              <a:spcBef>
                <a:spcPts val="1200"/>
              </a:spcBef>
              <a:buNone/>
              <a:defRPr sz="2800">
                <a:solidFill>
                  <a:schemeClr val="bg1"/>
                </a:solidFill>
              </a:defRPr>
            </a:lvl9pPr>
          </a:lstStyle>
          <a:p>
            <a:pPr lvl="0"/>
            <a:r>
              <a:rPr lang="en-US" dirty="0" smtClean="0"/>
              <a:t>Click to edit Master text styles</a:t>
            </a:r>
          </a:p>
        </p:txBody>
      </p:sp>
      <p:sp>
        <p:nvSpPr>
          <p:cNvPr id="8" name="Picture Placeholder 7"/>
          <p:cNvSpPr>
            <a:spLocks noGrp="1"/>
          </p:cNvSpPr>
          <p:nvPr>
            <p:ph type="pic" sz="quarter" idx="13"/>
          </p:nvPr>
        </p:nvSpPr>
        <p:spPr>
          <a:xfrm>
            <a:off x="304800" y="0"/>
            <a:ext cx="2438400" cy="4645152"/>
          </a:xfrm>
          <a:prstGeom prst="rect">
            <a:avLst/>
          </a:prstGeom>
          <a:effectLst>
            <a:glow rad="101600">
              <a:srgbClr val="FFFFFF">
                <a:alpha val="40000"/>
              </a:srgbClr>
            </a:glow>
            <a:reflection blurRad="6350" stA="50000" endA="300" endPos="55000" dir="5400000" sy="-100000" algn="bl" rotWithShape="0"/>
          </a:effectLst>
        </p:spPr>
        <p:txBody>
          <a:bodyPr/>
          <a:lstStyle>
            <a:lvl1pPr marL="0" indent="0">
              <a:buNone/>
              <a:defRPr/>
            </a:lvl1pPr>
          </a:lstStyle>
          <a:p>
            <a:r>
              <a:rPr lang="en-US" dirty="0" smtClean="0"/>
              <a:t>Click icon to add picture</a:t>
            </a:r>
            <a:endParaRPr lang="en-US" dirty="0"/>
          </a:p>
        </p:txBody>
      </p:sp>
    </p:spTree>
    <p:extLst>
      <p:ext uri="{BB962C8B-B14F-4D97-AF65-F5344CB8AC3E}">
        <p14:creationId xmlns:p14="http://schemas.microsoft.com/office/powerpoint/2010/main" val="18227649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371600" y="1143000"/>
            <a:ext cx="7772400" cy="685800"/>
          </a:xfrm>
        </p:spPr>
        <p:txBody>
          <a:bodyPr/>
          <a:lstStyle>
            <a:lvl1pPr>
              <a:defRPr sz="4000">
                <a:latin typeface="Rockwell" pitchFamily="18" charset="0"/>
              </a:defRPr>
            </a:lvl1pPr>
          </a:lstStyle>
          <a:p>
            <a:r>
              <a:rPr lang="en-US" dirty="0" smtClean="0"/>
              <a:t>Click to edit Master title style</a:t>
            </a:r>
            <a:endParaRPr lang="en-GB" dirty="0"/>
          </a:p>
        </p:txBody>
      </p:sp>
      <p:sp>
        <p:nvSpPr>
          <p:cNvPr id="4" name="Footer Placeholder 4"/>
          <p:cNvSpPr>
            <a:spLocks noGrp="1"/>
          </p:cNvSpPr>
          <p:nvPr>
            <p:ph type="ftr" sz="quarter" idx="3"/>
          </p:nvPr>
        </p:nvSpPr>
        <p:spPr>
          <a:xfrm>
            <a:off x="152400" y="6492875"/>
            <a:ext cx="7543800" cy="365125"/>
          </a:xfrm>
          <a:prstGeom prst="rect">
            <a:avLst/>
          </a:prstGeom>
        </p:spPr>
        <p:txBody>
          <a:bodyPr vert="horz" lIns="91440" tIns="45720" rIns="91440" bIns="45720" rtlCol="0" anchor="ctr"/>
          <a:lstStyle>
            <a:lvl1pPr algn="ctr">
              <a:defRPr sz="1000">
                <a:solidFill>
                  <a:schemeClr val="accent3"/>
                </a:solidFill>
                <a:latin typeface="Rockwell" pitchFamily="18" charset="0"/>
              </a:defRPr>
            </a:lvl1pPr>
          </a:lstStyle>
          <a:p>
            <a:r>
              <a:rPr lang="en-US" smtClean="0">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sp>
        <p:nvSpPr>
          <p:cNvPr id="7" name="Slide Number Placeholder 5"/>
          <p:cNvSpPr>
            <a:spLocks noGrp="1"/>
          </p:cNvSpPr>
          <p:nvPr>
            <p:ph type="sldNum" sz="quarter" idx="4"/>
          </p:nvPr>
        </p:nvSpPr>
        <p:spPr>
          <a:xfrm>
            <a:off x="7848600" y="6492875"/>
            <a:ext cx="990600" cy="365125"/>
          </a:xfrm>
          <a:prstGeom prst="rect">
            <a:avLst/>
          </a:prstGeom>
        </p:spPr>
        <p:txBody>
          <a:bodyPr/>
          <a:lstStyle>
            <a:lvl1pPr algn="r">
              <a:defRPr>
                <a:solidFill>
                  <a:schemeClr val="bg1"/>
                </a:solidFill>
                <a:latin typeface="Rockwell" pitchFamily="18" charset="0"/>
              </a:defRPr>
            </a:lvl1pPr>
          </a:lstStyle>
          <a:p>
            <a:fld id="{52713451-F6E1-4628-A8E3-1405590B0C33}" type="slidenum">
              <a:rPr lang="en-US" smtClean="0">
                <a:solidFill>
                  <a:srgbClr val="FFFFFF"/>
                </a:solidFill>
              </a:rPr>
              <a:pPr/>
              <a:t>‹#›</a:t>
            </a:fld>
            <a:endParaRPr lang="en-US" dirty="0">
              <a:solidFill>
                <a:srgbClr val="FFFFFF"/>
              </a:solidFill>
            </a:endParaRPr>
          </a:p>
        </p:txBody>
      </p:sp>
      <p:sp>
        <p:nvSpPr>
          <p:cNvPr id="6" name="Content Placeholder 2"/>
          <p:cNvSpPr>
            <a:spLocks noGrp="1"/>
          </p:cNvSpPr>
          <p:nvPr>
            <p:ph idx="1"/>
          </p:nvPr>
        </p:nvSpPr>
        <p:spPr>
          <a:xfrm>
            <a:off x="1371600" y="1981200"/>
            <a:ext cx="7467600" cy="4267200"/>
          </a:xfrm>
          <a:prstGeom prst="rect">
            <a:avLst/>
          </a:prstGeom>
        </p:spPr>
        <p:txBody>
          <a:bodyPr>
            <a:noAutofit/>
          </a:bodyPr>
          <a:lstStyle>
            <a:lvl1pPr>
              <a:lnSpc>
                <a:spcPct val="100000"/>
              </a:lnSpc>
              <a:spcBef>
                <a:spcPts val="0"/>
              </a:spcBef>
              <a:spcAft>
                <a:spcPts val="1000"/>
              </a:spcAft>
              <a:buClr>
                <a:schemeClr val="accent2">
                  <a:lumMod val="75000"/>
                </a:schemeClr>
              </a:buClr>
              <a:buSzPct val="80000"/>
              <a:buFont typeface="Wingdings 2" pitchFamily="18" charset="2"/>
              <a:buChar char="Ù"/>
              <a:defRPr sz="2800">
                <a:solidFill>
                  <a:srgbClr val="000000"/>
                </a:solidFill>
                <a:latin typeface="Constantia" pitchFamily="18" charset="0"/>
              </a:defRPr>
            </a:lvl1pPr>
            <a:lvl2pPr>
              <a:lnSpc>
                <a:spcPct val="100000"/>
              </a:lnSpc>
              <a:spcBef>
                <a:spcPts val="0"/>
              </a:spcBef>
              <a:spcAft>
                <a:spcPts val="1000"/>
              </a:spcAft>
              <a:buClr>
                <a:srgbClr val="990033"/>
              </a:buClr>
              <a:buFont typeface="Wingdings 2" pitchFamily="18" charset="2"/>
              <a:buChar char="÷"/>
              <a:defRPr>
                <a:solidFill>
                  <a:srgbClr val="000000"/>
                </a:solidFill>
                <a:latin typeface="Constantia" pitchFamily="18" charset="0"/>
              </a:defRPr>
            </a:lvl2pPr>
            <a:lvl3pPr>
              <a:lnSpc>
                <a:spcPct val="100000"/>
              </a:lnSpc>
              <a:spcBef>
                <a:spcPts val="0"/>
              </a:spcBef>
              <a:spcAft>
                <a:spcPts val="1000"/>
              </a:spcAft>
              <a:buClr>
                <a:schemeClr val="accent6"/>
              </a:buClr>
              <a:buFont typeface="Webdings" pitchFamily="18" charset="2"/>
              <a:buChar char="4"/>
              <a:defRPr>
                <a:solidFill>
                  <a:srgbClr val="000000"/>
                </a:solidFill>
                <a:latin typeface="Constantia" pitchFamily="18" charset="0"/>
              </a:defRPr>
            </a:lvl3pPr>
            <a:lvl4pPr>
              <a:lnSpc>
                <a:spcPct val="100000"/>
              </a:lnSpc>
              <a:spcBef>
                <a:spcPts val="0"/>
              </a:spcBef>
              <a:spcAft>
                <a:spcPts val="1000"/>
              </a:spcAft>
              <a:defRPr>
                <a:solidFill>
                  <a:srgbClr val="000000"/>
                </a:solidFill>
                <a:latin typeface="Constantia" pitchFamily="18" charset="0"/>
              </a:defRPr>
            </a:lvl4pPr>
            <a:lvl5pPr>
              <a:lnSpc>
                <a:spcPct val="100000"/>
              </a:lnSpc>
              <a:spcBef>
                <a:spcPts val="0"/>
              </a:spcBef>
              <a:spcAft>
                <a:spcPts val="1000"/>
              </a:spcAft>
              <a:buClr>
                <a:srgbClr val="C00000"/>
              </a:buClr>
              <a:defRPr>
                <a:solidFill>
                  <a:srgbClr val="000000"/>
                </a:solidFill>
                <a:latin typeface="Constantia" pitchFamily="18" charset="0"/>
              </a:defRPr>
            </a:lvl5pPr>
          </a:lstStyle>
          <a:p>
            <a:pPr lvl="0"/>
            <a:r>
              <a:rPr lang="en-US" noProof="0" dirty="0" smtClean="0"/>
              <a:t>Click to edit Master text styles</a:t>
            </a:r>
          </a:p>
          <a:p>
            <a:pPr lvl="1"/>
            <a:r>
              <a:rPr lang="en-US" noProof="0" dirty="0" smtClean="0"/>
              <a:t>Second level</a:t>
            </a:r>
          </a:p>
          <a:p>
            <a:pPr lvl="2"/>
            <a:r>
              <a:rPr lang="en-US" noProof="0" dirty="0" smtClean="0"/>
              <a:t>Third level</a:t>
            </a:r>
          </a:p>
          <a:p>
            <a:pPr lvl="3"/>
            <a:r>
              <a:rPr lang="en-US" noProof="0" dirty="0" smtClean="0"/>
              <a:t>Fourth level</a:t>
            </a:r>
          </a:p>
          <a:p>
            <a:pPr lvl="4"/>
            <a:r>
              <a:rPr lang="en-US" noProof="0" dirty="0" smtClean="0"/>
              <a:t>Fifth level</a:t>
            </a:r>
            <a:endParaRPr lang="en-US" dirty="0"/>
          </a:p>
        </p:txBody>
      </p:sp>
    </p:spTree>
    <p:extLst>
      <p:ext uri="{BB962C8B-B14F-4D97-AF65-F5344CB8AC3E}">
        <p14:creationId xmlns:p14="http://schemas.microsoft.com/office/powerpoint/2010/main" val="22783701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24000" y="1709738"/>
            <a:ext cx="6986588"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1524000" y="4589463"/>
            <a:ext cx="6986588" cy="1500187"/>
          </a:xfrm>
          <a:prstGeom prst="rect">
            <a:avLst/>
          </a:prstGeom>
        </p:spPr>
        <p:txBody>
          <a:bodyPr/>
          <a:lstStyle>
            <a:lvl1pPr marL="0" indent="0">
              <a:buNone/>
              <a:defRPr sz="2400">
                <a:solidFill>
                  <a:srgbClr val="000000"/>
                </a:solidFill>
                <a:latin typeface="Constantia" pitchFamily="18" charset="0"/>
              </a:defRPr>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Click to edit Master text styles</a:t>
            </a:r>
          </a:p>
        </p:txBody>
      </p:sp>
      <p:sp>
        <p:nvSpPr>
          <p:cNvPr id="4" name="Footer Placeholder 4"/>
          <p:cNvSpPr>
            <a:spLocks noGrp="1"/>
          </p:cNvSpPr>
          <p:nvPr>
            <p:ph type="ftr" sz="quarter" idx="3"/>
          </p:nvPr>
        </p:nvSpPr>
        <p:spPr>
          <a:xfrm>
            <a:off x="152400" y="6492875"/>
            <a:ext cx="7543800" cy="365125"/>
          </a:xfrm>
          <a:prstGeom prst="rect">
            <a:avLst/>
          </a:prstGeom>
        </p:spPr>
        <p:txBody>
          <a:bodyPr vert="horz" lIns="91440" tIns="45720" rIns="91440" bIns="45720" rtlCol="0" anchor="ctr"/>
          <a:lstStyle>
            <a:lvl1pPr algn="ctr">
              <a:defRPr sz="1000">
                <a:solidFill>
                  <a:schemeClr val="accent3"/>
                </a:solidFill>
                <a:latin typeface="Rockwell" pitchFamily="18" charset="0"/>
              </a:defRPr>
            </a:lvl1pPr>
          </a:lstStyle>
          <a:p>
            <a:r>
              <a:rPr lang="en-US" dirty="0" smtClean="0">
                <a:solidFill>
                  <a:srgbClr val="FFFFFF"/>
                </a:solidFill>
              </a:rPr>
              <a:t>© 2016 </a:t>
            </a:r>
            <a:r>
              <a:rPr lang="en-US" dirty="0" err="1" smtClean="0">
                <a:solidFill>
                  <a:srgbClr val="FFFFFF"/>
                </a:solidFill>
              </a:rPr>
              <a:t>Cengage</a:t>
            </a:r>
            <a:r>
              <a:rPr lang="en-US" dirty="0" smtClean="0">
                <a:solidFill>
                  <a:srgbClr val="FFFFFF"/>
                </a:solidFill>
              </a:rPr>
              <a:t> Learning. All Rights Reserved. May not be scanned, copied  or duplicated, or posted to a publicly accessible website, in whole or in part. </a:t>
            </a:r>
            <a:endParaRPr lang="en-US" dirty="0">
              <a:solidFill>
                <a:srgbClr val="FFFFFF"/>
              </a:solidFill>
            </a:endParaRPr>
          </a:p>
        </p:txBody>
      </p:sp>
      <p:sp>
        <p:nvSpPr>
          <p:cNvPr id="5" name="Slide Number Placeholder 5"/>
          <p:cNvSpPr>
            <a:spLocks noGrp="1"/>
          </p:cNvSpPr>
          <p:nvPr>
            <p:ph type="sldNum" sz="quarter" idx="4"/>
          </p:nvPr>
        </p:nvSpPr>
        <p:spPr>
          <a:xfrm>
            <a:off x="7848600" y="6492875"/>
            <a:ext cx="990600" cy="365125"/>
          </a:xfrm>
          <a:prstGeom prst="rect">
            <a:avLst/>
          </a:prstGeom>
        </p:spPr>
        <p:txBody>
          <a:bodyPr/>
          <a:lstStyle>
            <a:lvl1pPr algn="r">
              <a:defRPr>
                <a:solidFill>
                  <a:schemeClr val="bg1"/>
                </a:solidFill>
                <a:latin typeface="Rockwell" pitchFamily="18" charset="0"/>
              </a:defRPr>
            </a:lvl1pPr>
          </a:lstStyle>
          <a:p>
            <a:fld id="{52713451-F6E1-4628-A8E3-1405590B0C33}" type="slidenum">
              <a:rPr lang="en-US" smtClean="0">
                <a:solidFill>
                  <a:srgbClr val="FFFFFF"/>
                </a:solidFill>
              </a:rPr>
              <a:pPr/>
              <a:t>‹#›</a:t>
            </a:fld>
            <a:endParaRPr lang="en-US" dirty="0">
              <a:solidFill>
                <a:srgbClr val="FFFFFF"/>
              </a:solidFill>
            </a:endParaRPr>
          </a:p>
        </p:txBody>
      </p:sp>
    </p:spTree>
    <p:extLst>
      <p:ext uri="{BB962C8B-B14F-4D97-AF65-F5344CB8AC3E}">
        <p14:creationId xmlns:p14="http://schemas.microsoft.com/office/powerpoint/2010/main" val="26272383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5" name="Rectangle 4"/>
          <p:cNvSpPr/>
          <p:nvPr userDrawn="1"/>
        </p:nvSpPr>
        <p:spPr bwMode="auto">
          <a:xfrm>
            <a:off x="0" y="0"/>
            <a:ext cx="9144000" cy="3657600"/>
          </a:xfrm>
          <a:prstGeom prst="rect">
            <a:avLst/>
          </a:prstGeom>
          <a:solidFill>
            <a:schemeClr val="bg1"/>
          </a:solidFill>
          <a:ln>
            <a:noFill/>
          </a:ln>
          <a:effectLst/>
          <a:extLs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algn="r" fontAlgn="base">
              <a:spcBef>
                <a:spcPct val="0"/>
              </a:spcBef>
              <a:spcAft>
                <a:spcPct val="0"/>
              </a:spcAft>
            </a:pPr>
            <a:endParaRPr lang="en-US" sz="1000" b="1" smtClean="0">
              <a:solidFill>
                <a:srgbClr val="FFFFFF"/>
              </a:solidFill>
            </a:endParaRPr>
          </a:p>
        </p:txBody>
      </p:sp>
      <p:sp>
        <p:nvSpPr>
          <p:cNvPr id="6" name="Title 1"/>
          <p:cNvSpPr>
            <a:spLocks noGrp="1"/>
          </p:cNvSpPr>
          <p:nvPr>
            <p:ph type="title"/>
          </p:nvPr>
        </p:nvSpPr>
        <p:spPr>
          <a:xfrm>
            <a:off x="0" y="0"/>
            <a:ext cx="9144000" cy="1219200"/>
          </a:xfrm>
        </p:spPr>
        <p:txBody>
          <a:bodyPr/>
          <a:lstStyle>
            <a:lvl1pPr algn="ctr">
              <a:defRPr sz="4000">
                <a:latin typeface="Rockwell" pitchFamily="18" charset="0"/>
              </a:defRPr>
            </a:lvl1pPr>
          </a:lstStyle>
          <a:p>
            <a:r>
              <a:rPr lang="en-US" dirty="0" smtClean="0"/>
              <a:t>Click to edit Master title style</a:t>
            </a:r>
            <a:endParaRPr lang="en-GB" dirty="0"/>
          </a:p>
        </p:txBody>
      </p:sp>
      <p:sp>
        <p:nvSpPr>
          <p:cNvPr id="9" name="Content Placeholder 2"/>
          <p:cNvSpPr>
            <a:spLocks noGrp="1"/>
          </p:cNvSpPr>
          <p:nvPr>
            <p:ph idx="1"/>
          </p:nvPr>
        </p:nvSpPr>
        <p:spPr>
          <a:xfrm>
            <a:off x="381000" y="1371600"/>
            <a:ext cx="8458200" cy="4876800"/>
          </a:xfrm>
          <a:prstGeom prst="rect">
            <a:avLst/>
          </a:prstGeom>
        </p:spPr>
        <p:txBody>
          <a:bodyPr>
            <a:noAutofit/>
          </a:bodyPr>
          <a:lstStyle>
            <a:lvl1pPr>
              <a:lnSpc>
                <a:spcPct val="100000"/>
              </a:lnSpc>
              <a:spcBef>
                <a:spcPts val="0"/>
              </a:spcBef>
              <a:spcAft>
                <a:spcPts val="1000"/>
              </a:spcAft>
              <a:buClr>
                <a:schemeClr val="accent2">
                  <a:lumMod val="75000"/>
                </a:schemeClr>
              </a:buClr>
              <a:buSzPct val="80000"/>
              <a:buFont typeface="Wingdings 2" pitchFamily="18" charset="2"/>
              <a:buChar char="Ù"/>
              <a:defRPr sz="2800">
                <a:solidFill>
                  <a:srgbClr val="000000"/>
                </a:solidFill>
                <a:latin typeface="Constantia" pitchFamily="18" charset="0"/>
              </a:defRPr>
            </a:lvl1pPr>
            <a:lvl2pPr>
              <a:lnSpc>
                <a:spcPct val="100000"/>
              </a:lnSpc>
              <a:spcBef>
                <a:spcPts val="0"/>
              </a:spcBef>
              <a:spcAft>
                <a:spcPts val="1000"/>
              </a:spcAft>
              <a:buClr>
                <a:srgbClr val="990033"/>
              </a:buClr>
              <a:buFont typeface="Wingdings 2" pitchFamily="18" charset="2"/>
              <a:buChar char="÷"/>
              <a:defRPr>
                <a:solidFill>
                  <a:srgbClr val="000000"/>
                </a:solidFill>
                <a:latin typeface="Constantia" pitchFamily="18" charset="0"/>
              </a:defRPr>
            </a:lvl2pPr>
            <a:lvl3pPr>
              <a:lnSpc>
                <a:spcPct val="100000"/>
              </a:lnSpc>
              <a:spcBef>
                <a:spcPts val="0"/>
              </a:spcBef>
              <a:spcAft>
                <a:spcPts val="1000"/>
              </a:spcAft>
              <a:buClr>
                <a:schemeClr val="accent6"/>
              </a:buClr>
              <a:buFont typeface="Webdings" pitchFamily="18" charset="2"/>
              <a:buChar char="4"/>
              <a:defRPr>
                <a:solidFill>
                  <a:srgbClr val="000000"/>
                </a:solidFill>
                <a:latin typeface="Constantia" pitchFamily="18" charset="0"/>
              </a:defRPr>
            </a:lvl3pPr>
            <a:lvl4pPr>
              <a:lnSpc>
                <a:spcPct val="100000"/>
              </a:lnSpc>
              <a:spcBef>
                <a:spcPts val="0"/>
              </a:spcBef>
              <a:spcAft>
                <a:spcPts val="1000"/>
              </a:spcAft>
              <a:defRPr>
                <a:solidFill>
                  <a:srgbClr val="000000"/>
                </a:solidFill>
                <a:latin typeface="Constantia" pitchFamily="18" charset="0"/>
              </a:defRPr>
            </a:lvl4pPr>
            <a:lvl5pPr>
              <a:lnSpc>
                <a:spcPct val="100000"/>
              </a:lnSpc>
              <a:spcBef>
                <a:spcPts val="0"/>
              </a:spcBef>
              <a:spcAft>
                <a:spcPts val="1000"/>
              </a:spcAft>
              <a:buClr>
                <a:srgbClr val="C00000"/>
              </a:buClr>
              <a:defRPr>
                <a:solidFill>
                  <a:srgbClr val="000000"/>
                </a:solidFill>
                <a:latin typeface="Constantia" pitchFamily="18" charset="0"/>
              </a:defRPr>
            </a:lvl5pPr>
          </a:lstStyle>
          <a:p>
            <a:pPr lvl="0"/>
            <a:r>
              <a:rPr lang="en-US" noProof="0" dirty="0" smtClean="0"/>
              <a:t>Click to edit Master text styles</a:t>
            </a:r>
          </a:p>
          <a:p>
            <a:pPr lvl="1"/>
            <a:r>
              <a:rPr lang="en-US" noProof="0" dirty="0" smtClean="0"/>
              <a:t>Second level</a:t>
            </a:r>
          </a:p>
          <a:p>
            <a:pPr lvl="2"/>
            <a:r>
              <a:rPr lang="en-US" noProof="0" dirty="0" smtClean="0"/>
              <a:t>Third level</a:t>
            </a:r>
          </a:p>
          <a:p>
            <a:pPr lvl="3"/>
            <a:r>
              <a:rPr lang="en-US" noProof="0" dirty="0" smtClean="0"/>
              <a:t>Fourth level</a:t>
            </a:r>
          </a:p>
          <a:p>
            <a:pPr lvl="4"/>
            <a:r>
              <a:rPr lang="en-US" noProof="0" dirty="0" smtClean="0"/>
              <a:t>Fifth level</a:t>
            </a:r>
            <a:endParaRPr lang="en-US" dirty="0"/>
          </a:p>
        </p:txBody>
      </p:sp>
      <p:sp>
        <p:nvSpPr>
          <p:cNvPr id="11" name="Slide Number Placeholder 5"/>
          <p:cNvSpPr>
            <a:spLocks noGrp="1"/>
          </p:cNvSpPr>
          <p:nvPr>
            <p:ph type="sldNum" sz="quarter" idx="4"/>
          </p:nvPr>
        </p:nvSpPr>
        <p:spPr>
          <a:xfrm>
            <a:off x="7848600" y="6492875"/>
            <a:ext cx="990600" cy="365125"/>
          </a:xfrm>
          <a:prstGeom prst="rect">
            <a:avLst/>
          </a:prstGeom>
        </p:spPr>
        <p:txBody>
          <a:bodyPr/>
          <a:lstStyle>
            <a:lvl1pPr algn="r">
              <a:defRPr>
                <a:solidFill>
                  <a:schemeClr val="bg1"/>
                </a:solidFill>
                <a:latin typeface="Rockwell" pitchFamily="18" charset="0"/>
              </a:defRPr>
            </a:lvl1pPr>
          </a:lstStyle>
          <a:p>
            <a:fld id="{52713451-F6E1-4628-A8E3-1405590B0C33}" type="slidenum">
              <a:rPr lang="en-US" smtClean="0">
                <a:solidFill>
                  <a:srgbClr val="FFFFFF"/>
                </a:solidFill>
              </a:rPr>
              <a:pPr/>
              <a:t>‹#›</a:t>
            </a:fld>
            <a:endParaRPr lang="en-US" dirty="0">
              <a:solidFill>
                <a:srgbClr val="FFFFFF"/>
              </a:solidFill>
            </a:endParaRPr>
          </a:p>
        </p:txBody>
      </p:sp>
      <p:sp>
        <p:nvSpPr>
          <p:cNvPr id="10" name="Footer Placeholder 4"/>
          <p:cNvSpPr>
            <a:spLocks noGrp="1"/>
          </p:cNvSpPr>
          <p:nvPr>
            <p:ph type="ftr" sz="quarter" idx="3"/>
          </p:nvPr>
        </p:nvSpPr>
        <p:spPr>
          <a:xfrm>
            <a:off x="152400" y="6492875"/>
            <a:ext cx="7543800" cy="365125"/>
          </a:xfrm>
          <a:prstGeom prst="rect">
            <a:avLst/>
          </a:prstGeom>
        </p:spPr>
        <p:txBody>
          <a:bodyPr vert="horz" lIns="91440" tIns="45720" rIns="91440" bIns="45720" rtlCol="0" anchor="ctr"/>
          <a:lstStyle>
            <a:lvl1pPr algn="ctr">
              <a:defRPr sz="1000">
                <a:solidFill>
                  <a:schemeClr val="accent3"/>
                </a:solidFill>
                <a:latin typeface="Rockwell" pitchFamily="18" charset="0"/>
              </a:defRPr>
            </a:lvl1pPr>
          </a:lstStyle>
          <a:p>
            <a:r>
              <a:rPr lang="en-US" dirty="0" smtClean="0">
                <a:solidFill>
                  <a:srgbClr val="FFFFFF"/>
                </a:solidFill>
              </a:rPr>
              <a:t>© 2016 </a:t>
            </a:r>
            <a:r>
              <a:rPr lang="en-US" dirty="0" err="1" smtClean="0">
                <a:solidFill>
                  <a:srgbClr val="FFFFFF"/>
                </a:solidFill>
              </a:rPr>
              <a:t>Cengage</a:t>
            </a:r>
            <a:r>
              <a:rPr lang="en-US" dirty="0" smtClean="0">
                <a:solidFill>
                  <a:srgbClr val="FFFFFF"/>
                </a:solidFill>
              </a:rPr>
              <a:t> Learning. All Rights Reserved. May not be scanned, copied  or duplicated, or posted to a publicly accessible website, in whole or in part. </a:t>
            </a:r>
            <a:endParaRPr lang="en-US" dirty="0">
              <a:solidFill>
                <a:srgbClr val="FFFFFF"/>
              </a:solidFill>
            </a:endParaRPr>
          </a:p>
        </p:txBody>
      </p:sp>
    </p:spTree>
  </p:cSld>
  <p:clrMapOvr>
    <a:masterClrMapping/>
  </p:clrMapOvr>
  <p:hf hdr="0" dt="0"/>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jpe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0" name="Rectangle 19"/>
          <p:cNvSpPr>
            <a:spLocks noChangeArrowheads="1"/>
          </p:cNvSpPr>
          <p:nvPr userDrawn="1"/>
        </p:nvSpPr>
        <p:spPr bwMode="auto">
          <a:xfrm>
            <a:off x="0" y="6477000"/>
            <a:ext cx="9144000" cy="400110"/>
          </a:xfrm>
          <a:prstGeom prst="rect">
            <a:avLst/>
          </a:prstGeom>
          <a:solidFill>
            <a:srgbClr val="0033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oAutofit/>
          </a:bodyPr>
          <a:lstStyle>
            <a:lvl1pPr algn="r">
              <a:defRPr sz="1000" b="1">
                <a:solidFill>
                  <a:schemeClr val="bg1"/>
                </a:solidFill>
                <a:latin typeface="Arial" panose="020B0604020202020204" pitchFamily="34" charset="0"/>
              </a:defRPr>
            </a:lvl1pPr>
            <a:lvl2pPr marL="742950" indent="-285750" algn="r">
              <a:defRPr sz="1000" b="1">
                <a:solidFill>
                  <a:schemeClr val="bg1"/>
                </a:solidFill>
                <a:latin typeface="Arial" panose="020B0604020202020204" pitchFamily="34" charset="0"/>
              </a:defRPr>
            </a:lvl2pPr>
            <a:lvl3pPr marL="1143000" indent="-228600" algn="r">
              <a:defRPr sz="1000" b="1">
                <a:solidFill>
                  <a:schemeClr val="bg1"/>
                </a:solidFill>
                <a:latin typeface="Arial" panose="020B0604020202020204" pitchFamily="34" charset="0"/>
              </a:defRPr>
            </a:lvl3pPr>
            <a:lvl4pPr marL="1600200" indent="-228600" algn="r">
              <a:defRPr sz="1000" b="1">
                <a:solidFill>
                  <a:schemeClr val="bg1"/>
                </a:solidFill>
                <a:latin typeface="Arial" panose="020B0604020202020204" pitchFamily="34" charset="0"/>
              </a:defRPr>
            </a:lvl4pPr>
            <a:lvl5pPr marL="2057400" indent="-228600" algn="r">
              <a:defRPr sz="1000" b="1">
                <a:solidFill>
                  <a:schemeClr val="bg1"/>
                </a:solidFill>
                <a:latin typeface="Arial" panose="020B0604020202020204" pitchFamily="34" charset="0"/>
              </a:defRPr>
            </a:lvl5pPr>
            <a:lvl6pPr marL="2514600" indent="-228600" algn="r" eaLnBrk="0" fontAlgn="base" hangingPunct="0">
              <a:spcBef>
                <a:spcPct val="0"/>
              </a:spcBef>
              <a:spcAft>
                <a:spcPct val="0"/>
              </a:spcAft>
              <a:defRPr sz="1000" b="1">
                <a:solidFill>
                  <a:schemeClr val="bg1"/>
                </a:solidFill>
                <a:latin typeface="Arial" panose="020B0604020202020204" pitchFamily="34" charset="0"/>
              </a:defRPr>
            </a:lvl6pPr>
            <a:lvl7pPr marL="2971800" indent="-228600" algn="r" eaLnBrk="0" fontAlgn="base" hangingPunct="0">
              <a:spcBef>
                <a:spcPct val="0"/>
              </a:spcBef>
              <a:spcAft>
                <a:spcPct val="0"/>
              </a:spcAft>
              <a:defRPr sz="1000" b="1">
                <a:solidFill>
                  <a:schemeClr val="bg1"/>
                </a:solidFill>
                <a:latin typeface="Arial" panose="020B0604020202020204" pitchFamily="34" charset="0"/>
              </a:defRPr>
            </a:lvl7pPr>
            <a:lvl8pPr marL="3429000" indent="-228600" algn="r" eaLnBrk="0" fontAlgn="base" hangingPunct="0">
              <a:spcBef>
                <a:spcPct val="0"/>
              </a:spcBef>
              <a:spcAft>
                <a:spcPct val="0"/>
              </a:spcAft>
              <a:defRPr sz="1000" b="1">
                <a:solidFill>
                  <a:schemeClr val="bg1"/>
                </a:solidFill>
                <a:latin typeface="Arial" panose="020B0604020202020204" pitchFamily="34" charset="0"/>
              </a:defRPr>
            </a:lvl8pPr>
            <a:lvl9pPr marL="3886200" indent="-228600" algn="r" eaLnBrk="0" fontAlgn="base" hangingPunct="0">
              <a:spcBef>
                <a:spcPct val="0"/>
              </a:spcBef>
              <a:spcAft>
                <a:spcPct val="0"/>
              </a:spcAft>
              <a:defRPr sz="1000" b="1">
                <a:solidFill>
                  <a:schemeClr val="bg1"/>
                </a:solidFill>
                <a:latin typeface="Arial" panose="020B0604020202020204" pitchFamily="34" charset="0"/>
              </a:defRPr>
            </a:lvl9pPr>
          </a:lstStyle>
          <a:p>
            <a:pPr fontAlgn="base">
              <a:spcBef>
                <a:spcPct val="0"/>
              </a:spcBef>
              <a:spcAft>
                <a:spcPct val="0"/>
              </a:spcAft>
              <a:defRPr/>
            </a:pPr>
            <a:r>
              <a:rPr lang="en-US" dirty="0" smtClean="0">
                <a:solidFill>
                  <a:srgbClr val="FFFFFF"/>
                </a:solidFill>
              </a:rPr>
              <a:t> </a:t>
            </a:r>
          </a:p>
        </p:txBody>
      </p:sp>
      <p:grpSp>
        <p:nvGrpSpPr>
          <p:cNvPr id="2" name="Group 12"/>
          <p:cNvGrpSpPr/>
          <p:nvPr userDrawn="1"/>
        </p:nvGrpSpPr>
        <p:grpSpPr>
          <a:xfrm>
            <a:off x="0" y="1"/>
            <a:ext cx="9144000" cy="3962399"/>
            <a:chOff x="0" y="1"/>
            <a:chExt cx="9144000" cy="3962399"/>
          </a:xfrm>
        </p:grpSpPr>
        <p:pic>
          <p:nvPicPr>
            <p:cNvPr id="1026" name="Picture 20" descr="stuff"/>
            <p:cNvPicPr>
              <a:picLocks noChangeAspect="1" noChangeArrowheads="1"/>
            </p:cNvPicPr>
            <p:nvPr userDrawn="1"/>
          </p:nvPicPr>
          <p:blipFill>
            <a:blip r:embed="rId6" cstate="print">
              <a:extLst>
                <a:ext uri="{28A0092B-C50C-407E-A947-70E740481C1C}">
                  <a14:useLocalDpi xmlns:a14="http://schemas.microsoft.com/office/drawing/2010/main" val="0"/>
                </a:ext>
              </a:extLst>
            </a:blip>
            <a:srcRect/>
            <a:stretch>
              <a:fillRect/>
            </a:stretch>
          </p:blipFill>
          <p:spPr bwMode="auto">
            <a:xfrm>
              <a:off x="0" y="1"/>
              <a:ext cx="9144000" cy="39623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Rectangle 11"/>
            <p:cNvSpPr/>
            <p:nvPr userDrawn="1"/>
          </p:nvSpPr>
          <p:spPr bwMode="auto">
            <a:xfrm>
              <a:off x="1371600" y="1295400"/>
              <a:ext cx="7772400" cy="2133600"/>
            </a:xfrm>
            <a:prstGeom prst="rect">
              <a:avLst/>
            </a:prstGeom>
            <a:solidFill>
              <a:schemeClr val="bg1"/>
            </a:solidFill>
            <a:ln>
              <a:noFill/>
            </a:ln>
            <a:effectLst/>
            <a:extLs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algn="r" fontAlgn="base">
                <a:spcBef>
                  <a:spcPct val="0"/>
                </a:spcBef>
                <a:spcAft>
                  <a:spcPct val="0"/>
                </a:spcAft>
              </a:pPr>
              <a:endParaRPr lang="en-US" sz="1000" b="1" smtClean="0">
                <a:solidFill>
                  <a:srgbClr val="FFFFFF"/>
                </a:solidFill>
              </a:endParaRPr>
            </a:p>
          </p:txBody>
        </p:sp>
      </p:grpSp>
      <p:sp>
        <p:nvSpPr>
          <p:cNvPr id="1028" name="Rectangle 2"/>
          <p:cNvSpPr>
            <a:spLocks noGrp="1" noChangeArrowheads="1"/>
          </p:cNvSpPr>
          <p:nvPr>
            <p:ph type="title"/>
          </p:nvPr>
        </p:nvSpPr>
        <p:spPr bwMode="auto">
          <a:xfrm>
            <a:off x="1371600" y="1143000"/>
            <a:ext cx="7772400" cy="581025"/>
          </a:xfrm>
          <a:prstGeom prst="rect">
            <a:avLst/>
          </a:prstGeom>
          <a:solidFill>
            <a:srgbClr val="0033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98000" tIns="45720" rIns="91440" bIns="45720" numCol="1" anchor="ctr" anchorCtr="0" compatLnSpc="1">
            <a:prstTxWarp prst="textNoShape">
              <a:avLst/>
            </a:prstTxWarp>
          </a:bodyPr>
          <a:lstStyle/>
          <a:p>
            <a:pPr lvl="0"/>
            <a:r>
              <a:rPr lang="fr-FR" altLang="en-US" dirty="0" smtClean="0"/>
              <a:t>Click to </a:t>
            </a:r>
            <a:r>
              <a:rPr lang="fr-FR" altLang="en-US" dirty="0" err="1" smtClean="0"/>
              <a:t>edit</a:t>
            </a:r>
            <a:r>
              <a:rPr lang="fr-FR" altLang="en-US" dirty="0" smtClean="0"/>
              <a:t> Master </a:t>
            </a:r>
            <a:r>
              <a:rPr lang="fr-FR" altLang="en-US" dirty="0" err="1" smtClean="0"/>
              <a:t>title</a:t>
            </a:r>
            <a:r>
              <a:rPr lang="fr-FR" altLang="en-US" dirty="0" smtClean="0"/>
              <a:t> style</a:t>
            </a:r>
          </a:p>
        </p:txBody>
      </p:sp>
      <p:sp>
        <p:nvSpPr>
          <p:cNvPr id="18" name="Footer Placeholder 4"/>
          <p:cNvSpPr>
            <a:spLocks noGrp="1"/>
          </p:cNvSpPr>
          <p:nvPr>
            <p:ph type="ftr" sz="quarter" idx="3"/>
          </p:nvPr>
        </p:nvSpPr>
        <p:spPr>
          <a:xfrm>
            <a:off x="152400" y="6492875"/>
            <a:ext cx="7543800" cy="365125"/>
          </a:xfrm>
          <a:prstGeom prst="rect">
            <a:avLst/>
          </a:prstGeom>
        </p:spPr>
        <p:txBody>
          <a:bodyPr vert="horz" lIns="91440" tIns="45720" rIns="91440" bIns="45720" rtlCol="0" anchor="ctr"/>
          <a:lstStyle>
            <a:lvl1pPr algn="ctr">
              <a:defRPr sz="1000">
                <a:solidFill>
                  <a:schemeClr val="accent3"/>
                </a:solidFill>
                <a:latin typeface="Rockwell" pitchFamily="18" charset="0"/>
              </a:defRPr>
            </a:lvl1pPr>
          </a:lstStyle>
          <a:p>
            <a:r>
              <a:rPr lang="en-US" dirty="0" smtClean="0">
                <a:solidFill>
                  <a:srgbClr val="FFFFFF"/>
                </a:solidFill>
              </a:rPr>
              <a:t>© 2016 </a:t>
            </a:r>
            <a:r>
              <a:rPr lang="en-US" dirty="0" err="1" smtClean="0">
                <a:solidFill>
                  <a:srgbClr val="FFFFFF"/>
                </a:solidFill>
              </a:rPr>
              <a:t>Cengage</a:t>
            </a:r>
            <a:r>
              <a:rPr lang="en-US" dirty="0" smtClean="0">
                <a:solidFill>
                  <a:srgbClr val="FFFFFF"/>
                </a:solidFill>
              </a:rPr>
              <a:t> Learning. All Rights Reserved. May not be scanned, copied  or duplicated, or posted to a publicly accessible website, in whole or in part. </a:t>
            </a:r>
            <a:endParaRPr lang="en-US" dirty="0">
              <a:solidFill>
                <a:srgbClr val="FFFFFF"/>
              </a:solidFill>
            </a:endParaRPr>
          </a:p>
        </p:txBody>
      </p:sp>
      <p:sp>
        <p:nvSpPr>
          <p:cNvPr id="19" name="Slide Number Placeholder 5"/>
          <p:cNvSpPr>
            <a:spLocks noGrp="1"/>
          </p:cNvSpPr>
          <p:nvPr>
            <p:ph type="sldNum" sz="quarter" idx="4"/>
          </p:nvPr>
        </p:nvSpPr>
        <p:spPr>
          <a:xfrm>
            <a:off x="7848600" y="6492875"/>
            <a:ext cx="990600" cy="365125"/>
          </a:xfrm>
          <a:prstGeom prst="rect">
            <a:avLst/>
          </a:prstGeom>
        </p:spPr>
        <p:txBody>
          <a:bodyPr/>
          <a:lstStyle>
            <a:lvl1pPr algn="r">
              <a:defRPr>
                <a:solidFill>
                  <a:srgbClr val="FFFFFF"/>
                </a:solidFill>
                <a:latin typeface="Rockwell" pitchFamily="18" charset="0"/>
              </a:defRPr>
            </a:lvl1pPr>
          </a:lstStyle>
          <a:p>
            <a:fld id="{52713451-F6E1-4628-A8E3-1405590B0C33}"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Lst>
  <p:txStyles>
    <p:titleStyle>
      <a:lvl1pPr algn="l" rtl="0" eaLnBrk="0" fontAlgn="base" hangingPunct="0">
        <a:spcBef>
          <a:spcPct val="0"/>
        </a:spcBef>
        <a:spcAft>
          <a:spcPct val="0"/>
        </a:spcAft>
        <a:defRPr sz="3600" kern="1200">
          <a:solidFill>
            <a:schemeClr val="bg1"/>
          </a:solidFill>
          <a:latin typeface="Rockwell" pitchFamily="18" charset="0"/>
          <a:ea typeface="+mj-ea"/>
          <a:cs typeface="+mj-cs"/>
        </a:defRPr>
      </a:lvl1pPr>
      <a:lvl2pPr algn="l" rtl="0" eaLnBrk="0" fontAlgn="base" hangingPunct="0">
        <a:spcBef>
          <a:spcPct val="0"/>
        </a:spcBef>
        <a:spcAft>
          <a:spcPct val="0"/>
        </a:spcAft>
        <a:defRPr sz="3600">
          <a:solidFill>
            <a:schemeClr val="bg1"/>
          </a:solidFill>
          <a:latin typeface="Arial" panose="020B0604020202020204" pitchFamily="34" charset="0"/>
        </a:defRPr>
      </a:lvl2pPr>
      <a:lvl3pPr algn="l" rtl="0" eaLnBrk="0" fontAlgn="base" hangingPunct="0">
        <a:spcBef>
          <a:spcPct val="0"/>
        </a:spcBef>
        <a:spcAft>
          <a:spcPct val="0"/>
        </a:spcAft>
        <a:defRPr sz="3600">
          <a:solidFill>
            <a:schemeClr val="bg1"/>
          </a:solidFill>
          <a:latin typeface="Arial" panose="020B0604020202020204" pitchFamily="34" charset="0"/>
        </a:defRPr>
      </a:lvl3pPr>
      <a:lvl4pPr algn="l" rtl="0" eaLnBrk="0" fontAlgn="base" hangingPunct="0">
        <a:spcBef>
          <a:spcPct val="0"/>
        </a:spcBef>
        <a:spcAft>
          <a:spcPct val="0"/>
        </a:spcAft>
        <a:defRPr sz="3600">
          <a:solidFill>
            <a:schemeClr val="bg1"/>
          </a:solidFill>
          <a:latin typeface="Arial" panose="020B0604020202020204" pitchFamily="34" charset="0"/>
        </a:defRPr>
      </a:lvl4pPr>
      <a:lvl5pPr algn="l" rtl="0" eaLnBrk="0" fontAlgn="base" hangingPunct="0">
        <a:spcBef>
          <a:spcPct val="0"/>
        </a:spcBef>
        <a:spcAft>
          <a:spcPct val="0"/>
        </a:spcAft>
        <a:defRPr sz="3600">
          <a:solidFill>
            <a:schemeClr val="bg1"/>
          </a:solidFill>
          <a:latin typeface="Arial" panose="020B0604020202020204" pitchFamily="34" charset="0"/>
        </a:defRPr>
      </a:lvl5pPr>
      <a:lvl6pPr marL="457200" algn="l" rtl="0" fontAlgn="base">
        <a:spcBef>
          <a:spcPct val="0"/>
        </a:spcBef>
        <a:spcAft>
          <a:spcPct val="0"/>
        </a:spcAft>
        <a:defRPr sz="3600">
          <a:solidFill>
            <a:schemeClr val="bg1"/>
          </a:solidFill>
          <a:latin typeface="Arial" panose="020B0604020202020204" pitchFamily="34" charset="0"/>
        </a:defRPr>
      </a:lvl6pPr>
      <a:lvl7pPr marL="914400" algn="l" rtl="0" fontAlgn="base">
        <a:spcBef>
          <a:spcPct val="0"/>
        </a:spcBef>
        <a:spcAft>
          <a:spcPct val="0"/>
        </a:spcAft>
        <a:defRPr sz="3600">
          <a:solidFill>
            <a:schemeClr val="bg1"/>
          </a:solidFill>
          <a:latin typeface="Arial" panose="020B0604020202020204" pitchFamily="34" charset="0"/>
        </a:defRPr>
      </a:lvl7pPr>
      <a:lvl8pPr marL="1371600" algn="l" rtl="0" fontAlgn="base">
        <a:spcBef>
          <a:spcPct val="0"/>
        </a:spcBef>
        <a:spcAft>
          <a:spcPct val="0"/>
        </a:spcAft>
        <a:defRPr sz="3600">
          <a:solidFill>
            <a:schemeClr val="bg1"/>
          </a:solidFill>
          <a:latin typeface="Arial" panose="020B0604020202020204" pitchFamily="34" charset="0"/>
        </a:defRPr>
      </a:lvl8pPr>
      <a:lvl9pPr marL="1828800" algn="l" rtl="0" fontAlgn="base">
        <a:spcBef>
          <a:spcPct val="0"/>
        </a:spcBef>
        <a:spcAft>
          <a:spcPct val="0"/>
        </a:spcAft>
        <a:defRPr sz="3600">
          <a:solidFill>
            <a:schemeClr val="bg1"/>
          </a:solidFill>
          <a:latin typeface="Arial" panose="020B0604020202020204" pitchFamily="34" charset="0"/>
        </a:defRPr>
      </a:lvl9pPr>
    </p:titleStyle>
    <p:bodyStyle>
      <a:lvl1pPr marL="342900" indent="-342900" algn="l" rtl="0" eaLnBrk="0" fontAlgn="base" hangingPunct="0">
        <a:spcBef>
          <a:spcPct val="20000"/>
        </a:spcBef>
        <a:spcAft>
          <a:spcPct val="0"/>
        </a:spcAft>
        <a:buClr>
          <a:srgbClr val="B4CCE2"/>
        </a:buClr>
        <a:buChar char="•"/>
        <a:defRPr sz="2400" kern="1200">
          <a:solidFill>
            <a:schemeClr val="tx1"/>
          </a:solidFill>
          <a:latin typeface="+mn-lt"/>
          <a:ea typeface="+mn-ea"/>
          <a:cs typeface="+mn-cs"/>
        </a:defRPr>
      </a:lvl1pPr>
      <a:lvl2pPr marL="742950" indent="-285750" algn="l" rtl="0" eaLnBrk="0" fontAlgn="base" hangingPunct="0">
        <a:spcBef>
          <a:spcPct val="20000"/>
        </a:spcBef>
        <a:spcAft>
          <a:spcPct val="0"/>
        </a:spcAft>
        <a:buClr>
          <a:srgbClr val="B4CCE2"/>
        </a:buClr>
        <a:buChar char="–"/>
        <a:defRPr sz="2000"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B4CCE2"/>
        </a:buClr>
        <a:buChar char="•"/>
        <a:defRPr kern="1200">
          <a:solidFill>
            <a:schemeClr val="tx1"/>
          </a:solidFill>
          <a:latin typeface="+mn-lt"/>
          <a:ea typeface="+mn-ea"/>
          <a:cs typeface="+mn-cs"/>
        </a:defRPr>
      </a:lvl3pPr>
      <a:lvl4pPr marL="1600200" indent="-228600" algn="l" rtl="0" eaLnBrk="0" fontAlgn="base" hangingPunct="0">
        <a:spcBef>
          <a:spcPct val="20000"/>
        </a:spcBef>
        <a:spcAft>
          <a:spcPct val="0"/>
        </a:spcAft>
        <a:buClr>
          <a:srgbClr val="B4CCE2"/>
        </a:buClr>
        <a:buChar char="–"/>
        <a:defRPr sz="1600" kern="1200">
          <a:solidFill>
            <a:schemeClr val="tx1"/>
          </a:solidFill>
          <a:latin typeface="+mn-lt"/>
          <a:ea typeface="+mn-ea"/>
          <a:cs typeface="+mn-cs"/>
        </a:defRPr>
      </a:lvl4pPr>
      <a:lvl5pPr marL="2057400" indent="-228600" algn="l" rtl="0" eaLnBrk="0" fontAlgn="base" hangingPunct="0">
        <a:spcBef>
          <a:spcPct val="20000"/>
        </a:spcBef>
        <a:spcAft>
          <a:spcPct val="0"/>
        </a:spcAft>
        <a:buClr>
          <a:srgbClr val="B4CCE2"/>
        </a:buClr>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4.png"/><Relationship Id="rId1" Type="http://schemas.openxmlformats.org/officeDocument/2006/relationships/slideLayout" Target="../slideLayouts/slideLayout4.xml"/><Relationship Id="rId6" Type="http://schemas.openxmlformats.org/officeDocument/2006/relationships/image" Target="../media/image11.png"/><Relationship Id="rId5" Type="http://schemas.openxmlformats.org/officeDocument/2006/relationships/image" Target="../media/image10.png"/><Relationship Id="rId10" Type="http://schemas.openxmlformats.org/officeDocument/2006/relationships/image" Target="../media/image14.jpeg"/><Relationship Id="rId4" Type="http://schemas.openxmlformats.org/officeDocument/2006/relationships/image" Target="../media/image9.png"/><Relationship Id="rId9" Type="http://schemas.openxmlformats.org/officeDocument/2006/relationships/image" Target="../media/image5.png"/></Relationships>
</file>

<file path=ppt/slides/_rels/slide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png"/><Relationship Id="rId1" Type="http://schemas.openxmlformats.org/officeDocument/2006/relationships/slideLayout" Target="../slideLayouts/slideLayout4.xml"/><Relationship Id="rId4" Type="http://schemas.openxmlformats.org/officeDocument/2006/relationships/image" Target="../media/image20.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4.xml"/><Relationship Id="rId5" Type="http://schemas.openxmlformats.org/officeDocument/2006/relationships/image" Target="../media/image24.png"/><Relationship Id="rId4" Type="http://schemas.openxmlformats.org/officeDocument/2006/relationships/image" Target="../media/image23.png"/></Relationships>
</file>

<file path=ppt/slides/_rels/slide1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4.xml"/><Relationship Id="rId5" Type="http://schemas.openxmlformats.org/officeDocument/2006/relationships/image" Target="../media/image28.png"/><Relationship Id="rId4" Type="http://schemas.openxmlformats.org/officeDocument/2006/relationships/image" Target="../media/image27.png"/></Relationships>
</file>

<file path=ppt/slides/_rels/slide1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4.xml"/><Relationship Id="rId5" Type="http://schemas.openxmlformats.org/officeDocument/2006/relationships/image" Target="../media/image34.png"/><Relationship Id="rId4" Type="http://schemas.openxmlformats.org/officeDocument/2006/relationships/image" Target="../media/image33.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43200" y="914400"/>
            <a:ext cx="5772150" cy="761775"/>
          </a:xfrm>
        </p:spPr>
        <p:txBody>
          <a:bodyPr/>
          <a:lstStyle/>
          <a:p>
            <a:r>
              <a:rPr lang="en-US" dirty="0" smtClean="0">
                <a:solidFill>
                  <a:schemeClr val="accent3"/>
                </a:solidFill>
              </a:rPr>
              <a:t>CHAPTER 10	</a:t>
            </a:r>
            <a:endParaRPr lang="en-US" dirty="0">
              <a:solidFill>
                <a:schemeClr val="accent3"/>
              </a:solidFill>
            </a:endParaRPr>
          </a:p>
        </p:txBody>
      </p:sp>
      <p:sp>
        <p:nvSpPr>
          <p:cNvPr id="3" name="Text Placeholder 2"/>
          <p:cNvSpPr>
            <a:spLocks noGrp="1"/>
          </p:cNvSpPr>
          <p:nvPr>
            <p:ph type="body" sz="quarter" idx="14"/>
          </p:nvPr>
        </p:nvSpPr>
        <p:spPr>
          <a:xfrm>
            <a:off x="2743200" y="1828800"/>
            <a:ext cx="6096000" cy="2474258"/>
          </a:xfrm>
        </p:spPr>
        <p:txBody>
          <a:bodyPr/>
          <a:lstStyle/>
          <a:p>
            <a:pPr>
              <a:spcAft>
                <a:spcPts val="0"/>
              </a:spcAft>
            </a:pPr>
            <a:r>
              <a:rPr lang="en-US" sz="4800" dirty="0" smtClean="0"/>
              <a:t>Distribution—Managing </a:t>
            </a:r>
            <a:r>
              <a:rPr lang="en-US" sz="4800" dirty="0"/>
              <a:t>F</a:t>
            </a:r>
            <a:r>
              <a:rPr lang="en-US" sz="4800" dirty="0" smtClean="0"/>
              <a:t>ulfillment </a:t>
            </a:r>
            <a:r>
              <a:rPr lang="en-US" sz="4800" dirty="0"/>
              <a:t>O</a:t>
            </a:r>
            <a:r>
              <a:rPr lang="en-US" sz="4800" dirty="0" smtClean="0"/>
              <a:t>perations</a:t>
            </a:r>
          </a:p>
        </p:txBody>
      </p:sp>
      <p:pic>
        <p:nvPicPr>
          <p:cNvPr id="7" name="Picture Placeholder 6" descr="Untitled.png"/>
          <p:cNvPicPr>
            <a:picLocks noGrp="1" noChangeAspect="1"/>
          </p:cNvPicPr>
          <p:nvPr>
            <p:ph type="pic" sz="quarter" idx="13"/>
          </p:nvPr>
        </p:nvPicPr>
        <p:blipFill>
          <a:blip r:embed="rId2" cstate="print"/>
          <a:srcRect l="33310" r="33310"/>
          <a:stretch>
            <a:fillRect/>
          </a:stretch>
        </p:blipFill>
        <p:spPr>
          <a:xfrm>
            <a:off x="228600" y="0"/>
            <a:ext cx="2209800" cy="4645152"/>
          </a:xfrm>
        </p:spPr>
      </p:pic>
      <p:sp>
        <p:nvSpPr>
          <p:cNvPr id="5" name="TextBox 4"/>
          <p:cNvSpPr txBox="1"/>
          <p:nvPr/>
        </p:nvSpPr>
        <p:spPr>
          <a:xfrm>
            <a:off x="2362200" y="5867401"/>
            <a:ext cx="6781800" cy="869469"/>
          </a:xfrm>
          <a:prstGeom prst="rect">
            <a:avLst/>
          </a:prstGeom>
          <a:noFill/>
        </p:spPr>
        <p:txBody>
          <a:bodyPr wrap="square" rtlCol="0">
            <a:spAutoFit/>
          </a:bodyPr>
          <a:lstStyle/>
          <a:p>
            <a:pPr algn="ctr"/>
            <a:r>
              <a:rPr lang="en-US" sz="1200" b="1" dirty="0" smtClean="0">
                <a:solidFill>
                  <a:srgbClr val="002060"/>
                </a:solidFill>
                <a:latin typeface="Rockwell" pitchFamily="18" charset="0"/>
              </a:rPr>
              <a:t>Supply Chain Management: A Logistics Perspective (10e) </a:t>
            </a:r>
          </a:p>
          <a:p>
            <a:pPr algn="ctr"/>
            <a:r>
              <a:rPr lang="en-US" sz="1200" dirty="0" smtClean="0">
                <a:solidFill>
                  <a:srgbClr val="002060"/>
                </a:solidFill>
                <a:latin typeface="Rockwell" pitchFamily="18" charset="0"/>
              </a:rPr>
              <a:t>Coyle, Langley,  </a:t>
            </a:r>
            <a:r>
              <a:rPr lang="en-US" sz="1200" dirty="0" err="1" smtClean="0">
                <a:solidFill>
                  <a:srgbClr val="002060"/>
                </a:solidFill>
                <a:latin typeface="Rockwell" pitchFamily="18" charset="0"/>
              </a:rPr>
              <a:t>Novack</a:t>
            </a:r>
            <a:r>
              <a:rPr lang="en-US" sz="1200" dirty="0" smtClean="0">
                <a:solidFill>
                  <a:srgbClr val="002060"/>
                </a:solidFill>
                <a:latin typeface="Rockwell" pitchFamily="18" charset="0"/>
              </a:rPr>
              <a:t>, and Gibson</a:t>
            </a:r>
          </a:p>
          <a:p>
            <a:pPr algn="ctr"/>
            <a:endParaRPr lang="en-US" sz="500" dirty="0" smtClean="0">
              <a:solidFill>
                <a:srgbClr val="002060"/>
              </a:solidFill>
              <a:latin typeface="Rockwell" pitchFamily="18" charset="0"/>
            </a:endParaRPr>
          </a:p>
          <a:p>
            <a:pPr algn="ctr"/>
            <a:r>
              <a:rPr lang="en-US" sz="1100" dirty="0" smtClean="0">
                <a:solidFill>
                  <a:srgbClr val="002060"/>
                </a:solidFill>
                <a:latin typeface="Rockwell" pitchFamily="18" charset="0"/>
              </a:rPr>
              <a:t>© 2016 </a:t>
            </a:r>
            <a:r>
              <a:rPr lang="en-US" sz="1100" dirty="0" err="1" smtClean="0">
                <a:solidFill>
                  <a:srgbClr val="002060"/>
                </a:solidFill>
                <a:latin typeface="Rockwell" pitchFamily="18" charset="0"/>
              </a:rPr>
              <a:t>Cengage</a:t>
            </a:r>
            <a:r>
              <a:rPr lang="en-US" sz="1100" dirty="0" smtClean="0">
                <a:solidFill>
                  <a:srgbClr val="002060"/>
                </a:solidFill>
                <a:latin typeface="Rockwell" pitchFamily="18" charset="0"/>
              </a:rPr>
              <a:t> Learning. All Rights Reserved. </a:t>
            </a:r>
          </a:p>
          <a:p>
            <a:pPr algn="ctr"/>
            <a:r>
              <a:rPr lang="en-US" sz="1050" dirty="0" smtClean="0">
                <a:solidFill>
                  <a:srgbClr val="002060"/>
                </a:solidFill>
                <a:latin typeface="Rockwell" pitchFamily="18" charset="0"/>
              </a:rPr>
              <a:t>May not be scanned, copied  or duplicated, or posted to a publicly accessible website, in whole or in part. </a:t>
            </a:r>
          </a:p>
        </p:txBody>
      </p:sp>
    </p:spTree>
    <p:extLst>
      <p:ext uri="{BB962C8B-B14F-4D97-AF65-F5344CB8AC3E}">
        <p14:creationId xmlns:p14="http://schemas.microsoft.com/office/powerpoint/2010/main" val="30004103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smtClean="0"/>
              <a:t>Discussion Outline</a:t>
            </a:r>
            <a:endParaRPr lang="en-US" sz="4000" dirty="0"/>
          </a:p>
        </p:txBody>
      </p:sp>
      <p:sp>
        <p:nvSpPr>
          <p:cNvPr id="4" name="Footer Placeholder 3"/>
          <p:cNvSpPr>
            <a:spLocks noGrp="1"/>
          </p:cNvSpPr>
          <p:nvPr>
            <p:ph type="ftr" sz="quarter" idx="3"/>
          </p:nvPr>
        </p:nvSpPr>
        <p:spPr/>
        <p:txBody>
          <a:bodyPr/>
          <a:lstStyle/>
          <a:p>
            <a:r>
              <a:rPr lang="en-US" smtClean="0"/>
              <a:t>© 2016 Cengage Learning. All Rights Reserved. May not be scanned, copied  or duplicated, or posted to a publicly accessible website, in whole or in part. </a:t>
            </a:r>
            <a:endParaRPr lang="en-US" dirty="0"/>
          </a:p>
        </p:txBody>
      </p:sp>
      <p:sp>
        <p:nvSpPr>
          <p:cNvPr id="5" name="Slide Number Placeholder 4"/>
          <p:cNvSpPr>
            <a:spLocks noGrp="1"/>
          </p:cNvSpPr>
          <p:nvPr>
            <p:ph type="sldNum" sz="quarter" idx="4"/>
          </p:nvPr>
        </p:nvSpPr>
        <p:spPr/>
        <p:txBody>
          <a:bodyPr/>
          <a:lstStyle/>
          <a:p>
            <a:fld id="{52713451-F6E1-4628-A8E3-1405590B0C33}" type="slidenum">
              <a:rPr lang="en-US" smtClean="0"/>
              <a:pPr/>
              <a:t>2</a:t>
            </a:fld>
            <a:endParaRPr lang="en-US" dirty="0"/>
          </a:p>
        </p:txBody>
      </p:sp>
      <p:sp>
        <p:nvSpPr>
          <p:cNvPr id="3" name="Content Placeholder 2"/>
          <p:cNvSpPr>
            <a:spLocks noGrp="1"/>
          </p:cNvSpPr>
          <p:nvPr>
            <p:ph idx="1"/>
          </p:nvPr>
        </p:nvSpPr>
        <p:spPr/>
        <p:txBody>
          <a:bodyPr/>
          <a:lstStyle/>
          <a:p>
            <a:pPr>
              <a:spcAft>
                <a:spcPts val="1800"/>
              </a:spcAft>
            </a:pPr>
            <a:r>
              <a:rPr lang="en-US" dirty="0"/>
              <a:t>The r</a:t>
            </a:r>
            <a:r>
              <a:rPr lang="en-US" dirty="0" smtClean="0"/>
              <a:t>ole and functionality of distribution facilities</a:t>
            </a:r>
          </a:p>
          <a:p>
            <a:pPr>
              <a:spcAft>
                <a:spcPts val="1800"/>
              </a:spcAft>
            </a:pPr>
            <a:r>
              <a:rPr lang="en-US" dirty="0" smtClean="0"/>
              <a:t>Key distribution tradeoffs and challenges</a:t>
            </a:r>
          </a:p>
          <a:p>
            <a:pPr>
              <a:spcAft>
                <a:spcPts val="1800"/>
              </a:spcAft>
            </a:pPr>
            <a:r>
              <a:rPr lang="en-US" dirty="0" smtClean="0"/>
              <a:t>Distribution planning and strategy</a:t>
            </a:r>
          </a:p>
          <a:p>
            <a:pPr>
              <a:spcAft>
                <a:spcPts val="1800"/>
              </a:spcAft>
            </a:pPr>
            <a:r>
              <a:rPr lang="en-US" dirty="0" smtClean="0"/>
              <a:t>Distribution execution and metrics</a:t>
            </a:r>
          </a:p>
          <a:p>
            <a:pPr>
              <a:spcAft>
                <a:spcPts val="1800"/>
              </a:spcAft>
            </a:pPr>
            <a:r>
              <a:rPr lang="en-US" dirty="0" smtClean="0"/>
              <a:t>Distribution technology</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891963"/>
          </a:xfrm>
        </p:spPr>
        <p:txBody>
          <a:bodyPr/>
          <a:lstStyle/>
          <a:p>
            <a:r>
              <a:rPr lang="en-US" sz="3400" dirty="0">
                <a:solidFill>
                  <a:srgbClr val="FFFFFF"/>
                </a:solidFill>
              </a:rPr>
              <a:t>The Role of Distribution Operations in SCM</a:t>
            </a:r>
            <a:endParaRPr lang="en-US" dirty="0"/>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3</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smtClean="0">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grpSp>
        <p:nvGrpSpPr>
          <p:cNvPr id="36" name="Group 35"/>
          <p:cNvGrpSpPr/>
          <p:nvPr/>
        </p:nvGrpSpPr>
        <p:grpSpPr>
          <a:xfrm>
            <a:off x="1905000" y="990600"/>
            <a:ext cx="5410200" cy="5181600"/>
            <a:chOff x="2313168" y="1167878"/>
            <a:chExt cx="4718347" cy="4604273"/>
          </a:xfrm>
        </p:grpSpPr>
        <p:sp>
          <p:nvSpPr>
            <p:cNvPr id="6" name="Freeform 5"/>
            <p:cNvSpPr>
              <a:spLocks/>
            </p:cNvSpPr>
            <p:nvPr/>
          </p:nvSpPr>
          <p:spPr bwMode="auto">
            <a:xfrm>
              <a:off x="4629149" y="1295400"/>
              <a:ext cx="1700213" cy="1649668"/>
            </a:xfrm>
            <a:custGeom>
              <a:avLst/>
              <a:gdLst>
                <a:gd name="connsiteX0" fmla="*/ 0 w 1700213"/>
                <a:gd name="connsiteY0" fmla="*/ 0 h 1649668"/>
                <a:gd name="connsiteX1" fmla="*/ 61913 w 1700213"/>
                <a:gd name="connsiteY1" fmla="*/ 1588 h 1649668"/>
                <a:gd name="connsiteX2" fmla="*/ 123032 w 1700213"/>
                <a:gd name="connsiteY2" fmla="*/ 3175 h 1649668"/>
                <a:gd name="connsiteX3" fmla="*/ 185738 w 1700213"/>
                <a:gd name="connsiteY3" fmla="*/ 7938 h 1649668"/>
                <a:gd name="connsiteX4" fmla="*/ 246857 w 1700213"/>
                <a:gd name="connsiteY4" fmla="*/ 14288 h 1649668"/>
                <a:gd name="connsiteX5" fmla="*/ 307182 w 1700213"/>
                <a:gd name="connsiteY5" fmla="*/ 21431 h 1649668"/>
                <a:gd name="connsiteX6" fmla="*/ 366713 w 1700213"/>
                <a:gd name="connsiteY6" fmla="*/ 32544 h 1649668"/>
                <a:gd name="connsiteX7" fmla="*/ 427832 w 1700213"/>
                <a:gd name="connsiteY7" fmla="*/ 42863 h 1649668"/>
                <a:gd name="connsiteX8" fmla="*/ 487363 w 1700213"/>
                <a:gd name="connsiteY8" fmla="*/ 54769 h 1649668"/>
                <a:gd name="connsiteX9" fmla="*/ 546894 w 1700213"/>
                <a:gd name="connsiteY9" fmla="*/ 70644 h 1649668"/>
                <a:gd name="connsiteX10" fmla="*/ 604838 w 1700213"/>
                <a:gd name="connsiteY10" fmla="*/ 85725 h 1649668"/>
                <a:gd name="connsiteX11" fmla="*/ 662782 w 1700213"/>
                <a:gd name="connsiteY11" fmla="*/ 103981 h 1649668"/>
                <a:gd name="connsiteX12" fmla="*/ 720725 w 1700213"/>
                <a:gd name="connsiteY12" fmla="*/ 123825 h 1649668"/>
                <a:gd name="connsiteX13" fmla="*/ 777082 w 1700213"/>
                <a:gd name="connsiteY13" fmla="*/ 143669 h 1649668"/>
                <a:gd name="connsiteX14" fmla="*/ 833438 w 1700213"/>
                <a:gd name="connsiteY14" fmla="*/ 166688 h 1649668"/>
                <a:gd name="connsiteX15" fmla="*/ 889794 w 1700213"/>
                <a:gd name="connsiteY15" fmla="*/ 190500 h 1649668"/>
                <a:gd name="connsiteX16" fmla="*/ 944563 w 1700213"/>
                <a:gd name="connsiteY16" fmla="*/ 216694 h 1649668"/>
                <a:gd name="connsiteX17" fmla="*/ 1050925 w 1700213"/>
                <a:gd name="connsiteY17" fmla="*/ 271463 h 1649668"/>
                <a:gd name="connsiteX18" fmla="*/ 1156494 w 1700213"/>
                <a:gd name="connsiteY18" fmla="*/ 332581 h 1649668"/>
                <a:gd name="connsiteX19" fmla="*/ 1257301 w 1700213"/>
                <a:gd name="connsiteY19" fmla="*/ 399256 h 1649668"/>
                <a:gd name="connsiteX20" fmla="*/ 1354932 w 1700213"/>
                <a:gd name="connsiteY20" fmla="*/ 473075 h 1649668"/>
                <a:gd name="connsiteX21" fmla="*/ 1447801 w 1700213"/>
                <a:gd name="connsiteY21" fmla="*/ 551656 h 1649668"/>
                <a:gd name="connsiteX22" fmla="*/ 1537494 w 1700213"/>
                <a:gd name="connsiteY22" fmla="*/ 635794 h 1649668"/>
                <a:gd name="connsiteX23" fmla="*/ 1621632 w 1700213"/>
                <a:gd name="connsiteY23" fmla="*/ 725488 h 1649668"/>
                <a:gd name="connsiteX24" fmla="*/ 1700213 w 1700213"/>
                <a:gd name="connsiteY24" fmla="*/ 819944 h 1649668"/>
                <a:gd name="connsiteX25" fmla="*/ 660267 w 1700213"/>
                <a:gd name="connsiteY25" fmla="*/ 1649668 h 1649668"/>
                <a:gd name="connsiteX26" fmla="*/ 318902 w 1700213"/>
                <a:gd name="connsiteY26" fmla="*/ 1474309 h 1649668"/>
                <a:gd name="connsiteX27" fmla="*/ 0 w 1700213"/>
                <a:gd name="connsiteY27" fmla="*/ 1312853 h 1649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700213" h="1649668">
                  <a:moveTo>
                    <a:pt x="0" y="0"/>
                  </a:moveTo>
                  <a:lnTo>
                    <a:pt x="61913" y="1588"/>
                  </a:lnTo>
                  <a:lnTo>
                    <a:pt x="123032" y="3175"/>
                  </a:lnTo>
                  <a:lnTo>
                    <a:pt x="185738" y="7938"/>
                  </a:lnTo>
                  <a:lnTo>
                    <a:pt x="246857" y="14288"/>
                  </a:lnTo>
                  <a:lnTo>
                    <a:pt x="307182" y="21431"/>
                  </a:lnTo>
                  <a:lnTo>
                    <a:pt x="366713" y="32544"/>
                  </a:lnTo>
                  <a:lnTo>
                    <a:pt x="427832" y="42863"/>
                  </a:lnTo>
                  <a:lnTo>
                    <a:pt x="487363" y="54769"/>
                  </a:lnTo>
                  <a:lnTo>
                    <a:pt x="546894" y="70644"/>
                  </a:lnTo>
                  <a:lnTo>
                    <a:pt x="604838" y="85725"/>
                  </a:lnTo>
                  <a:lnTo>
                    <a:pt x="662782" y="103981"/>
                  </a:lnTo>
                  <a:lnTo>
                    <a:pt x="720725" y="123825"/>
                  </a:lnTo>
                  <a:lnTo>
                    <a:pt x="777082" y="143669"/>
                  </a:lnTo>
                  <a:lnTo>
                    <a:pt x="833438" y="166688"/>
                  </a:lnTo>
                  <a:lnTo>
                    <a:pt x="889794" y="190500"/>
                  </a:lnTo>
                  <a:lnTo>
                    <a:pt x="944563" y="216694"/>
                  </a:lnTo>
                  <a:lnTo>
                    <a:pt x="1050925" y="271463"/>
                  </a:lnTo>
                  <a:lnTo>
                    <a:pt x="1156494" y="332581"/>
                  </a:lnTo>
                  <a:lnTo>
                    <a:pt x="1257301" y="399256"/>
                  </a:lnTo>
                  <a:lnTo>
                    <a:pt x="1354932" y="473075"/>
                  </a:lnTo>
                  <a:lnTo>
                    <a:pt x="1447801" y="551656"/>
                  </a:lnTo>
                  <a:lnTo>
                    <a:pt x="1537494" y="635794"/>
                  </a:lnTo>
                  <a:lnTo>
                    <a:pt x="1621632" y="725488"/>
                  </a:lnTo>
                  <a:lnTo>
                    <a:pt x="1700213" y="819944"/>
                  </a:lnTo>
                  <a:lnTo>
                    <a:pt x="660267" y="1649668"/>
                  </a:lnTo>
                  <a:lnTo>
                    <a:pt x="318902" y="1474309"/>
                  </a:lnTo>
                  <a:lnTo>
                    <a:pt x="0" y="1312853"/>
                  </a:lnTo>
                  <a:close/>
                </a:path>
              </a:pathLst>
            </a:custGeom>
            <a:solidFill>
              <a:srgbClr val="EC6E62"/>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vert="horz" wrap="square" lIns="91440" tIns="45720" rIns="91440" bIns="45720" numCol="1" anchor="t" anchorCtr="0" compatLnSpc="1">
              <a:prstTxWarp prst="textNoShape">
                <a:avLst/>
              </a:prstTxWarp>
              <a:noAutofit/>
            </a:bodyPr>
            <a:lstStyle/>
            <a:p>
              <a:endParaRPr lang="en-US">
                <a:latin typeface="Constantia" panose="02030602050306030303" pitchFamily="18" charset="0"/>
              </a:endParaRPr>
            </a:p>
          </p:txBody>
        </p:sp>
        <p:sp>
          <p:nvSpPr>
            <p:cNvPr id="7" name="Freeform 6"/>
            <p:cNvSpPr>
              <a:spLocks/>
            </p:cNvSpPr>
            <p:nvPr/>
          </p:nvSpPr>
          <p:spPr bwMode="auto">
            <a:xfrm>
              <a:off x="5319795" y="2159000"/>
              <a:ext cx="1520742" cy="1841500"/>
            </a:xfrm>
            <a:custGeom>
              <a:avLst/>
              <a:gdLst>
                <a:gd name="connsiteX0" fmla="*/ 1046873 w 1520742"/>
                <a:gd name="connsiteY0" fmla="*/ 0 h 1841500"/>
                <a:gd name="connsiteX1" fmla="*/ 1084973 w 1520742"/>
                <a:gd name="connsiteY1" fmla="*/ 48440 h 1841500"/>
                <a:gd name="connsiteX2" fmla="*/ 1119898 w 1520742"/>
                <a:gd name="connsiteY2" fmla="*/ 99262 h 1841500"/>
                <a:gd name="connsiteX3" fmla="*/ 1154823 w 1520742"/>
                <a:gd name="connsiteY3" fmla="*/ 149289 h 1841500"/>
                <a:gd name="connsiteX4" fmla="*/ 1188161 w 1520742"/>
                <a:gd name="connsiteY4" fmla="*/ 200905 h 1841500"/>
                <a:gd name="connsiteX5" fmla="*/ 1219911 w 1520742"/>
                <a:gd name="connsiteY5" fmla="*/ 253316 h 1841500"/>
                <a:gd name="connsiteX6" fmla="*/ 1250867 w 1520742"/>
                <a:gd name="connsiteY6" fmla="*/ 306520 h 1841500"/>
                <a:gd name="connsiteX7" fmla="*/ 1279442 w 1520742"/>
                <a:gd name="connsiteY7" fmla="*/ 359724 h 1841500"/>
                <a:gd name="connsiteX8" fmla="*/ 1307223 w 1520742"/>
                <a:gd name="connsiteY8" fmla="*/ 414516 h 1841500"/>
                <a:gd name="connsiteX9" fmla="*/ 1331830 w 1520742"/>
                <a:gd name="connsiteY9" fmla="*/ 469309 h 1841500"/>
                <a:gd name="connsiteX10" fmla="*/ 1355642 w 1520742"/>
                <a:gd name="connsiteY10" fmla="*/ 525689 h 1841500"/>
                <a:gd name="connsiteX11" fmla="*/ 1378661 w 1520742"/>
                <a:gd name="connsiteY11" fmla="*/ 582070 h 1841500"/>
                <a:gd name="connsiteX12" fmla="*/ 1398505 w 1520742"/>
                <a:gd name="connsiteY12" fmla="*/ 640039 h 1841500"/>
                <a:gd name="connsiteX13" fmla="*/ 1418348 w 1520742"/>
                <a:gd name="connsiteY13" fmla="*/ 696419 h 1841500"/>
                <a:gd name="connsiteX14" fmla="*/ 1436605 w 1520742"/>
                <a:gd name="connsiteY14" fmla="*/ 754388 h 1841500"/>
                <a:gd name="connsiteX15" fmla="*/ 1451686 w 1520742"/>
                <a:gd name="connsiteY15" fmla="*/ 813945 h 1841500"/>
                <a:gd name="connsiteX16" fmla="*/ 1465973 w 1520742"/>
                <a:gd name="connsiteY16" fmla="*/ 871913 h 1841500"/>
                <a:gd name="connsiteX17" fmla="*/ 1479467 w 1520742"/>
                <a:gd name="connsiteY17" fmla="*/ 931470 h 1841500"/>
                <a:gd name="connsiteX18" fmla="*/ 1489786 w 1520742"/>
                <a:gd name="connsiteY18" fmla="*/ 991027 h 1841500"/>
                <a:gd name="connsiteX19" fmla="*/ 1499311 w 1520742"/>
                <a:gd name="connsiteY19" fmla="*/ 1050584 h 1841500"/>
                <a:gd name="connsiteX20" fmla="*/ 1506455 w 1520742"/>
                <a:gd name="connsiteY20" fmla="*/ 1111729 h 1841500"/>
                <a:gd name="connsiteX21" fmla="*/ 1512805 w 1520742"/>
                <a:gd name="connsiteY21" fmla="*/ 1171286 h 1841500"/>
                <a:gd name="connsiteX22" fmla="*/ 1517567 w 1520742"/>
                <a:gd name="connsiteY22" fmla="*/ 1231637 h 1841500"/>
                <a:gd name="connsiteX23" fmla="*/ 1520742 w 1520742"/>
                <a:gd name="connsiteY23" fmla="*/ 1292782 h 1841500"/>
                <a:gd name="connsiteX24" fmla="*/ 1520742 w 1520742"/>
                <a:gd name="connsiteY24" fmla="*/ 1353928 h 1841500"/>
                <a:gd name="connsiteX25" fmla="*/ 1520742 w 1520742"/>
                <a:gd name="connsiteY25" fmla="*/ 1415073 h 1841500"/>
                <a:gd name="connsiteX26" fmla="*/ 1517567 w 1520742"/>
                <a:gd name="connsiteY26" fmla="*/ 1476218 h 1841500"/>
                <a:gd name="connsiteX27" fmla="*/ 1512805 w 1520742"/>
                <a:gd name="connsiteY27" fmla="*/ 1536569 h 1841500"/>
                <a:gd name="connsiteX28" fmla="*/ 1506455 w 1520742"/>
                <a:gd name="connsiteY28" fmla="*/ 1597714 h 1841500"/>
                <a:gd name="connsiteX29" fmla="*/ 1499311 w 1520742"/>
                <a:gd name="connsiteY29" fmla="*/ 1658859 h 1841500"/>
                <a:gd name="connsiteX30" fmla="*/ 1489786 w 1520742"/>
                <a:gd name="connsiteY30" fmla="*/ 1720004 h 1841500"/>
                <a:gd name="connsiteX31" fmla="*/ 1479467 w 1520742"/>
                <a:gd name="connsiteY31" fmla="*/ 1781149 h 1841500"/>
                <a:gd name="connsiteX32" fmla="*/ 1465973 w 1520742"/>
                <a:gd name="connsiteY32" fmla="*/ 1841500 h 1841500"/>
                <a:gd name="connsiteX33" fmla="*/ 141125 w 1520742"/>
                <a:gd name="connsiteY33" fmla="*/ 1539029 h 1841500"/>
                <a:gd name="connsiteX34" fmla="*/ 108572 w 1520742"/>
                <a:gd name="connsiteY34" fmla="*/ 1373813 h 1841500"/>
                <a:gd name="connsiteX35" fmla="*/ 69838 w 1520742"/>
                <a:gd name="connsiteY35" fmla="*/ 1177233 h 1841500"/>
                <a:gd name="connsiteX36" fmla="*/ 0 w 1520742"/>
                <a:gd name="connsiteY36" fmla="*/ 834442 h 1841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1520742" h="1841500">
                  <a:moveTo>
                    <a:pt x="1046873" y="0"/>
                  </a:moveTo>
                  <a:lnTo>
                    <a:pt x="1084973" y="48440"/>
                  </a:lnTo>
                  <a:lnTo>
                    <a:pt x="1119898" y="99262"/>
                  </a:lnTo>
                  <a:lnTo>
                    <a:pt x="1154823" y="149289"/>
                  </a:lnTo>
                  <a:lnTo>
                    <a:pt x="1188161" y="200905"/>
                  </a:lnTo>
                  <a:lnTo>
                    <a:pt x="1219911" y="253316"/>
                  </a:lnTo>
                  <a:lnTo>
                    <a:pt x="1250867" y="306520"/>
                  </a:lnTo>
                  <a:lnTo>
                    <a:pt x="1279442" y="359724"/>
                  </a:lnTo>
                  <a:lnTo>
                    <a:pt x="1307223" y="414516"/>
                  </a:lnTo>
                  <a:lnTo>
                    <a:pt x="1331830" y="469309"/>
                  </a:lnTo>
                  <a:lnTo>
                    <a:pt x="1355642" y="525689"/>
                  </a:lnTo>
                  <a:lnTo>
                    <a:pt x="1378661" y="582070"/>
                  </a:lnTo>
                  <a:lnTo>
                    <a:pt x="1398505" y="640039"/>
                  </a:lnTo>
                  <a:lnTo>
                    <a:pt x="1418348" y="696419"/>
                  </a:lnTo>
                  <a:lnTo>
                    <a:pt x="1436605" y="754388"/>
                  </a:lnTo>
                  <a:lnTo>
                    <a:pt x="1451686" y="813945"/>
                  </a:lnTo>
                  <a:lnTo>
                    <a:pt x="1465973" y="871913"/>
                  </a:lnTo>
                  <a:lnTo>
                    <a:pt x="1479467" y="931470"/>
                  </a:lnTo>
                  <a:lnTo>
                    <a:pt x="1489786" y="991027"/>
                  </a:lnTo>
                  <a:lnTo>
                    <a:pt x="1499311" y="1050584"/>
                  </a:lnTo>
                  <a:lnTo>
                    <a:pt x="1506455" y="1111729"/>
                  </a:lnTo>
                  <a:lnTo>
                    <a:pt x="1512805" y="1171286"/>
                  </a:lnTo>
                  <a:lnTo>
                    <a:pt x="1517567" y="1231637"/>
                  </a:lnTo>
                  <a:lnTo>
                    <a:pt x="1520742" y="1292782"/>
                  </a:lnTo>
                  <a:lnTo>
                    <a:pt x="1520742" y="1353928"/>
                  </a:lnTo>
                  <a:lnTo>
                    <a:pt x="1520742" y="1415073"/>
                  </a:lnTo>
                  <a:lnTo>
                    <a:pt x="1517567" y="1476218"/>
                  </a:lnTo>
                  <a:lnTo>
                    <a:pt x="1512805" y="1536569"/>
                  </a:lnTo>
                  <a:lnTo>
                    <a:pt x="1506455" y="1597714"/>
                  </a:lnTo>
                  <a:lnTo>
                    <a:pt x="1499311" y="1658859"/>
                  </a:lnTo>
                  <a:lnTo>
                    <a:pt x="1489786" y="1720004"/>
                  </a:lnTo>
                  <a:lnTo>
                    <a:pt x="1479467" y="1781149"/>
                  </a:lnTo>
                  <a:lnTo>
                    <a:pt x="1465973" y="1841500"/>
                  </a:lnTo>
                  <a:lnTo>
                    <a:pt x="141125" y="1539029"/>
                  </a:lnTo>
                  <a:lnTo>
                    <a:pt x="108572" y="1373813"/>
                  </a:lnTo>
                  <a:cubicBezTo>
                    <a:pt x="96353" y="1308272"/>
                    <a:pt x="84135" y="1242731"/>
                    <a:pt x="69838" y="1177233"/>
                  </a:cubicBezTo>
                  <a:lnTo>
                    <a:pt x="0" y="834442"/>
                  </a:lnTo>
                  <a:close/>
                </a:path>
              </a:pathLst>
            </a:custGeom>
            <a:solidFill>
              <a:srgbClr val="EA964D"/>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vert="horz" wrap="square" lIns="91440" tIns="45720" rIns="91440" bIns="45720" numCol="1" anchor="t" anchorCtr="0" compatLnSpc="1">
              <a:prstTxWarp prst="textNoShape">
                <a:avLst/>
              </a:prstTxWarp>
              <a:noAutofit/>
            </a:bodyPr>
            <a:lstStyle/>
            <a:p>
              <a:endParaRPr lang="en-US">
                <a:latin typeface="Constantia" panose="02030602050306030303" pitchFamily="18" charset="0"/>
              </a:endParaRPr>
            </a:p>
          </p:txBody>
        </p:sp>
        <p:sp>
          <p:nvSpPr>
            <p:cNvPr id="8" name="Freeform 7"/>
            <p:cNvSpPr>
              <a:spLocks/>
            </p:cNvSpPr>
            <p:nvPr/>
          </p:nvSpPr>
          <p:spPr bwMode="auto">
            <a:xfrm>
              <a:off x="5018502" y="3752585"/>
              <a:ext cx="1755360" cy="1778266"/>
            </a:xfrm>
            <a:custGeom>
              <a:avLst/>
              <a:gdLst>
                <a:gd name="connsiteX0" fmla="*/ 431666 w 1755360"/>
                <a:gd name="connsiteY0" fmla="*/ 0 h 1778266"/>
                <a:gd name="connsiteX1" fmla="*/ 1755360 w 1755360"/>
                <a:gd name="connsiteY1" fmla="*/ 302087 h 1778266"/>
                <a:gd name="connsiteX2" fmla="*/ 1740273 w 1755360"/>
                <a:gd name="connsiteY2" fmla="*/ 361642 h 1778266"/>
                <a:gd name="connsiteX3" fmla="*/ 1725186 w 1755360"/>
                <a:gd name="connsiteY3" fmla="*/ 421198 h 1778266"/>
                <a:gd name="connsiteX4" fmla="*/ 1706923 w 1755360"/>
                <a:gd name="connsiteY4" fmla="*/ 480753 h 1778266"/>
                <a:gd name="connsiteX5" fmla="*/ 1687072 w 1755360"/>
                <a:gd name="connsiteY5" fmla="*/ 538720 h 1778266"/>
                <a:gd name="connsiteX6" fmla="*/ 1665633 w 1755360"/>
                <a:gd name="connsiteY6" fmla="*/ 596688 h 1778266"/>
                <a:gd name="connsiteX7" fmla="*/ 1642605 w 1755360"/>
                <a:gd name="connsiteY7" fmla="*/ 653067 h 1778266"/>
                <a:gd name="connsiteX8" fmla="*/ 1619578 w 1755360"/>
                <a:gd name="connsiteY8" fmla="*/ 709446 h 1778266"/>
                <a:gd name="connsiteX9" fmla="*/ 1594169 w 1755360"/>
                <a:gd name="connsiteY9" fmla="*/ 764237 h 1778266"/>
                <a:gd name="connsiteX10" fmla="*/ 1537791 w 1755360"/>
                <a:gd name="connsiteY10" fmla="*/ 873024 h 1778266"/>
                <a:gd name="connsiteX11" fmla="*/ 1475062 w 1755360"/>
                <a:gd name="connsiteY11" fmla="*/ 977842 h 1778266"/>
                <a:gd name="connsiteX12" fmla="*/ 1407568 w 1755360"/>
                <a:gd name="connsiteY12" fmla="*/ 1078689 h 1778266"/>
                <a:gd name="connsiteX13" fmla="*/ 1334515 w 1755360"/>
                <a:gd name="connsiteY13" fmla="*/ 1174772 h 1778266"/>
                <a:gd name="connsiteX14" fmla="*/ 1256699 w 1755360"/>
                <a:gd name="connsiteY14" fmla="*/ 1267678 h 1778266"/>
                <a:gd name="connsiteX15" fmla="*/ 1174912 w 1755360"/>
                <a:gd name="connsiteY15" fmla="*/ 1355820 h 1778266"/>
                <a:gd name="connsiteX16" fmla="*/ 1085978 w 1755360"/>
                <a:gd name="connsiteY16" fmla="*/ 1439992 h 1778266"/>
                <a:gd name="connsiteX17" fmla="*/ 993075 w 1755360"/>
                <a:gd name="connsiteY17" fmla="*/ 1517811 h 1778266"/>
                <a:gd name="connsiteX18" fmla="*/ 895407 w 1755360"/>
                <a:gd name="connsiteY18" fmla="*/ 1590865 h 1778266"/>
                <a:gd name="connsiteX19" fmla="*/ 793769 w 1755360"/>
                <a:gd name="connsiteY19" fmla="*/ 1659155 h 1778266"/>
                <a:gd name="connsiteX20" fmla="*/ 688161 w 1755360"/>
                <a:gd name="connsiteY20" fmla="*/ 1721887 h 1778266"/>
                <a:gd name="connsiteX21" fmla="*/ 578582 w 1755360"/>
                <a:gd name="connsiteY21" fmla="*/ 1778266 h 1778266"/>
                <a:gd name="connsiteX22" fmla="*/ 0 w 1755360"/>
                <a:gd name="connsiteY22" fmla="*/ 578800 h 1778266"/>
                <a:gd name="connsiteX23" fmla="*/ 216196 w 1755360"/>
                <a:gd name="connsiteY23" fmla="*/ 295114 h 1778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755360" h="1778266">
                  <a:moveTo>
                    <a:pt x="431666" y="0"/>
                  </a:moveTo>
                  <a:lnTo>
                    <a:pt x="1755360" y="302087"/>
                  </a:lnTo>
                  <a:lnTo>
                    <a:pt x="1740273" y="361642"/>
                  </a:lnTo>
                  <a:lnTo>
                    <a:pt x="1725186" y="421198"/>
                  </a:lnTo>
                  <a:lnTo>
                    <a:pt x="1706923" y="480753"/>
                  </a:lnTo>
                  <a:lnTo>
                    <a:pt x="1687072" y="538720"/>
                  </a:lnTo>
                  <a:lnTo>
                    <a:pt x="1665633" y="596688"/>
                  </a:lnTo>
                  <a:lnTo>
                    <a:pt x="1642605" y="653067"/>
                  </a:lnTo>
                  <a:lnTo>
                    <a:pt x="1619578" y="709446"/>
                  </a:lnTo>
                  <a:lnTo>
                    <a:pt x="1594169" y="764237"/>
                  </a:lnTo>
                  <a:lnTo>
                    <a:pt x="1537791" y="873024"/>
                  </a:lnTo>
                  <a:lnTo>
                    <a:pt x="1475062" y="977842"/>
                  </a:lnTo>
                  <a:lnTo>
                    <a:pt x="1407568" y="1078689"/>
                  </a:lnTo>
                  <a:lnTo>
                    <a:pt x="1334515" y="1174772"/>
                  </a:lnTo>
                  <a:lnTo>
                    <a:pt x="1256699" y="1267678"/>
                  </a:lnTo>
                  <a:lnTo>
                    <a:pt x="1174912" y="1355820"/>
                  </a:lnTo>
                  <a:lnTo>
                    <a:pt x="1085978" y="1439992"/>
                  </a:lnTo>
                  <a:lnTo>
                    <a:pt x="993075" y="1517811"/>
                  </a:lnTo>
                  <a:lnTo>
                    <a:pt x="895407" y="1590865"/>
                  </a:lnTo>
                  <a:lnTo>
                    <a:pt x="793769" y="1659155"/>
                  </a:lnTo>
                  <a:lnTo>
                    <a:pt x="688161" y="1721887"/>
                  </a:lnTo>
                  <a:lnTo>
                    <a:pt x="578582" y="1778266"/>
                  </a:lnTo>
                  <a:lnTo>
                    <a:pt x="0" y="578800"/>
                  </a:lnTo>
                  <a:lnTo>
                    <a:pt x="216196" y="295114"/>
                  </a:lnTo>
                  <a:close/>
                </a:path>
              </a:pathLst>
            </a:custGeom>
            <a:solidFill>
              <a:srgbClr val="F4CF3B"/>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vert="horz" wrap="square" lIns="91440" tIns="45720" rIns="91440" bIns="45720" numCol="1" anchor="t" anchorCtr="0" compatLnSpc="1">
              <a:prstTxWarp prst="textNoShape">
                <a:avLst/>
              </a:prstTxWarp>
              <a:noAutofit/>
            </a:bodyPr>
            <a:lstStyle/>
            <a:p>
              <a:endParaRPr lang="en-US">
                <a:latin typeface="Constantia" panose="02030602050306030303" pitchFamily="18" charset="0"/>
              </a:endParaRPr>
            </a:p>
          </p:txBody>
        </p:sp>
        <p:sp>
          <p:nvSpPr>
            <p:cNvPr id="9" name="Freeform 8"/>
            <p:cNvSpPr>
              <a:spLocks/>
            </p:cNvSpPr>
            <p:nvPr/>
          </p:nvSpPr>
          <p:spPr bwMode="auto">
            <a:xfrm>
              <a:off x="3656012" y="4357061"/>
              <a:ext cx="1889125" cy="1415090"/>
            </a:xfrm>
            <a:custGeom>
              <a:avLst/>
              <a:gdLst>
                <a:gd name="connsiteX0" fmla="*/ 578515 w 1889125"/>
                <a:gd name="connsiteY0" fmla="*/ 0 h 1415090"/>
                <a:gd name="connsiteX1" fmla="*/ 945082 w 1889125"/>
                <a:gd name="connsiteY1" fmla="*/ 2412 h 1415090"/>
                <a:gd name="connsiteX2" fmla="*/ 1312742 w 1889125"/>
                <a:gd name="connsiteY2" fmla="*/ 2412 h 1415090"/>
                <a:gd name="connsiteX3" fmla="*/ 1889125 w 1889125"/>
                <a:gd name="connsiteY3" fmla="*/ 1200699 h 1415090"/>
                <a:gd name="connsiteX4" fmla="*/ 1832769 w 1889125"/>
                <a:gd name="connsiteY4" fmla="*/ 1226109 h 1415090"/>
                <a:gd name="connsiteX5" fmla="*/ 1775619 w 1889125"/>
                <a:gd name="connsiteY5" fmla="*/ 1250724 h 1415090"/>
                <a:gd name="connsiteX6" fmla="*/ 1718469 w 1889125"/>
                <a:gd name="connsiteY6" fmla="*/ 1273751 h 1415090"/>
                <a:gd name="connsiteX7" fmla="*/ 1661319 w 1889125"/>
                <a:gd name="connsiteY7" fmla="*/ 1293602 h 1415090"/>
                <a:gd name="connsiteX8" fmla="*/ 1602581 w 1889125"/>
                <a:gd name="connsiteY8" fmla="*/ 1313453 h 1415090"/>
                <a:gd name="connsiteX9" fmla="*/ 1544638 w 1889125"/>
                <a:gd name="connsiteY9" fmla="*/ 1331716 h 1415090"/>
                <a:gd name="connsiteX10" fmla="*/ 1485106 w 1889125"/>
                <a:gd name="connsiteY10" fmla="*/ 1346803 h 1415090"/>
                <a:gd name="connsiteX11" fmla="*/ 1425575 w 1889125"/>
                <a:gd name="connsiteY11" fmla="*/ 1361889 h 1415090"/>
                <a:gd name="connsiteX12" fmla="*/ 1366044 w 1889125"/>
                <a:gd name="connsiteY12" fmla="*/ 1374594 h 1415090"/>
                <a:gd name="connsiteX13" fmla="*/ 1306513 w 1889125"/>
                <a:gd name="connsiteY13" fmla="*/ 1384917 h 1415090"/>
                <a:gd name="connsiteX14" fmla="*/ 1246981 w 1889125"/>
                <a:gd name="connsiteY14" fmla="*/ 1393651 h 1415090"/>
                <a:gd name="connsiteX15" fmla="*/ 1185863 w 1889125"/>
                <a:gd name="connsiteY15" fmla="*/ 1401591 h 1415090"/>
                <a:gd name="connsiteX16" fmla="*/ 1126331 w 1889125"/>
                <a:gd name="connsiteY16" fmla="*/ 1407944 h 1415090"/>
                <a:gd name="connsiteX17" fmla="*/ 1066006 w 1889125"/>
                <a:gd name="connsiteY17" fmla="*/ 1412708 h 1415090"/>
                <a:gd name="connsiteX18" fmla="*/ 1004888 w 1889125"/>
                <a:gd name="connsiteY18" fmla="*/ 1413502 h 1415090"/>
                <a:gd name="connsiteX19" fmla="*/ 945356 w 1889125"/>
                <a:gd name="connsiteY19" fmla="*/ 1415090 h 1415090"/>
                <a:gd name="connsiteX20" fmla="*/ 884238 w 1889125"/>
                <a:gd name="connsiteY20" fmla="*/ 1413502 h 1415090"/>
                <a:gd name="connsiteX21" fmla="*/ 823119 w 1889125"/>
                <a:gd name="connsiteY21" fmla="*/ 1412708 h 1415090"/>
                <a:gd name="connsiteX22" fmla="*/ 763588 w 1889125"/>
                <a:gd name="connsiteY22" fmla="*/ 1407944 h 1415090"/>
                <a:gd name="connsiteX23" fmla="*/ 703263 w 1889125"/>
                <a:gd name="connsiteY23" fmla="*/ 1401591 h 1415090"/>
                <a:gd name="connsiteX24" fmla="*/ 642144 w 1889125"/>
                <a:gd name="connsiteY24" fmla="*/ 1393651 h 1415090"/>
                <a:gd name="connsiteX25" fmla="*/ 582613 w 1889125"/>
                <a:gd name="connsiteY25" fmla="*/ 1384917 h 1415090"/>
                <a:gd name="connsiteX26" fmla="*/ 523081 w 1889125"/>
                <a:gd name="connsiteY26" fmla="*/ 1374594 h 1415090"/>
                <a:gd name="connsiteX27" fmla="*/ 463550 w 1889125"/>
                <a:gd name="connsiteY27" fmla="*/ 1361889 h 1415090"/>
                <a:gd name="connsiteX28" fmla="*/ 404019 w 1889125"/>
                <a:gd name="connsiteY28" fmla="*/ 1346803 h 1415090"/>
                <a:gd name="connsiteX29" fmla="*/ 344488 w 1889125"/>
                <a:gd name="connsiteY29" fmla="*/ 1331716 h 1415090"/>
                <a:gd name="connsiteX30" fmla="*/ 286544 w 1889125"/>
                <a:gd name="connsiteY30" fmla="*/ 1313453 h 1415090"/>
                <a:gd name="connsiteX31" fmla="*/ 228600 w 1889125"/>
                <a:gd name="connsiteY31" fmla="*/ 1293602 h 1415090"/>
                <a:gd name="connsiteX32" fmla="*/ 170656 w 1889125"/>
                <a:gd name="connsiteY32" fmla="*/ 1273751 h 1415090"/>
                <a:gd name="connsiteX33" fmla="*/ 113506 w 1889125"/>
                <a:gd name="connsiteY33" fmla="*/ 1250724 h 1415090"/>
                <a:gd name="connsiteX34" fmla="*/ 56356 w 1889125"/>
                <a:gd name="connsiteY34" fmla="*/ 1226109 h 1415090"/>
                <a:gd name="connsiteX35" fmla="*/ 0 w 1889125"/>
                <a:gd name="connsiteY35" fmla="*/ 1200699 h 1415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889125" h="1415090">
                  <a:moveTo>
                    <a:pt x="578515" y="0"/>
                  </a:moveTo>
                  <a:lnTo>
                    <a:pt x="945082" y="2412"/>
                  </a:lnTo>
                  <a:lnTo>
                    <a:pt x="1312742" y="2412"/>
                  </a:lnTo>
                  <a:lnTo>
                    <a:pt x="1889125" y="1200699"/>
                  </a:lnTo>
                  <a:lnTo>
                    <a:pt x="1832769" y="1226109"/>
                  </a:lnTo>
                  <a:lnTo>
                    <a:pt x="1775619" y="1250724"/>
                  </a:lnTo>
                  <a:lnTo>
                    <a:pt x="1718469" y="1273751"/>
                  </a:lnTo>
                  <a:lnTo>
                    <a:pt x="1661319" y="1293602"/>
                  </a:lnTo>
                  <a:lnTo>
                    <a:pt x="1602581" y="1313453"/>
                  </a:lnTo>
                  <a:lnTo>
                    <a:pt x="1544638" y="1331716"/>
                  </a:lnTo>
                  <a:lnTo>
                    <a:pt x="1485106" y="1346803"/>
                  </a:lnTo>
                  <a:lnTo>
                    <a:pt x="1425575" y="1361889"/>
                  </a:lnTo>
                  <a:lnTo>
                    <a:pt x="1366044" y="1374594"/>
                  </a:lnTo>
                  <a:lnTo>
                    <a:pt x="1306513" y="1384917"/>
                  </a:lnTo>
                  <a:lnTo>
                    <a:pt x="1246981" y="1393651"/>
                  </a:lnTo>
                  <a:lnTo>
                    <a:pt x="1185863" y="1401591"/>
                  </a:lnTo>
                  <a:lnTo>
                    <a:pt x="1126331" y="1407944"/>
                  </a:lnTo>
                  <a:lnTo>
                    <a:pt x="1066006" y="1412708"/>
                  </a:lnTo>
                  <a:lnTo>
                    <a:pt x="1004888" y="1413502"/>
                  </a:lnTo>
                  <a:lnTo>
                    <a:pt x="945356" y="1415090"/>
                  </a:lnTo>
                  <a:lnTo>
                    <a:pt x="884238" y="1413502"/>
                  </a:lnTo>
                  <a:lnTo>
                    <a:pt x="823119" y="1412708"/>
                  </a:lnTo>
                  <a:lnTo>
                    <a:pt x="763588" y="1407944"/>
                  </a:lnTo>
                  <a:lnTo>
                    <a:pt x="703263" y="1401591"/>
                  </a:lnTo>
                  <a:lnTo>
                    <a:pt x="642144" y="1393651"/>
                  </a:lnTo>
                  <a:lnTo>
                    <a:pt x="582613" y="1384917"/>
                  </a:lnTo>
                  <a:lnTo>
                    <a:pt x="523081" y="1374594"/>
                  </a:lnTo>
                  <a:lnTo>
                    <a:pt x="463550" y="1361889"/>
                  </a:lnTo>
                  <a:lnTo>
                    <a:pt x="404019" y="1346803"/>
                  </a:lnTo>
                  <a:lnTo>
                    <a:pt x="344488" y="1331716"/>
                  </a:lnTo>
                  <a:lnTo>
                    <a:pt x="286544" y="1313453"/>
                  </a:lnTo>
                  <a:lnTo>
                    <a:pt x="228600" y="1293602"/>
                  </a:lnTo>
                  <a:lnTo>
                    <a:pt x="170656" y="1273751"/>
                  </a:lnTo>
                  <a:lnTo>
                    <a:pt x="113506" y="1250724"/>
                  </a:lnTo>
                  <a:lnTo>
                    <a:pt x="56356" y="1226109"/>
                  </a:lnTo>
                  <a:lnTo>
                    <a:pt x="0" y="1200699"/>
                  </a:lnTo>
                  <a:close/>
                </a:path>
              </a:pathLst>
            </a:custGeom>
            <a:solidFill>
              <a:srgbClr val="5DC3AE"/>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vert="horz" wrap="square" lIns="91440" tIns="45720" rIns="91440" bIns="45720" numCol="1" anchor="t" anchorCtr="0" compatLnSpc="1">
              <a:prstTxWarp prst="textNoShape">
                <a:avLst/>
              </a:prstTxWarp>
              <a:noAutofit/>
            </a:bodyPr>
            <a:lstStyle/>
            <a:p>
              <a:endParaRPr lang="en-US">
                <a:latin typeface="Constantia" panose="02030602050306030303" pitchFamily="18" charset="0"/>
              </a:endParaRPr>
            </a:p>
          </p:txBody>
        </p:sp>
        <p:sp>
          <p:nvSpPr>
            <p:cNvPr id="10" name="Freeform 9"/>
            <p:cNvSpPr>
              <a:spLocks/>
            </p:cNvSpPr>
            <p:nvPr/>
          </p:nvSpPr>
          <p:spPr bwMode="auto">
            <a:xfrm>
              <a:off x="2427287" y="3752575"/>
              <a:ext cx="1754552" cy="1778276"/>
            </a:xfrm>
            <a:custGeom>
              <a:avLst/>
              <a:gdLst>
                <a:gd name="connsiteX0" fmla="*/ 1323738 w 1754552"/>
                <a:gd name="connsiteY0" fmla="*/ 0 h 1778276"/>
                <a:gd name="connsiteX1" fmla="*/ 1541936 w 1754552"/>
                <a:gd name="connsiteY1" fmla="*/ 297949 h 1778276"/>
                <a:gd name="connsiteX2" fmla="*/ 1754552 w 1754552"/>
                <a:gd name="connsiteY2" fmla="*/ 581770 h 1778276"/>
                <a:gd name="connsiteX3" fmla="*/ 1178366 w 1754552"/>
                <a:gd name="connsiteY3" fmla="*/ 1778276 h 1778276"/>
                <a:gd name="connsiteX4" fmla="*/ 1068788 w 1754552"/>
                <a:gd name="connsiteY4" fmla="*/ 1721897 h 1778276"/>
                <a:gd name="connsiteX5" fmla="*/ 961591 w 1754552"/>
                <a:gd name="connsiteY5" fmla="*/ 1659165 h 1778276"/>
                <a:gd name="connsiteX6" fmla="*/ 859953 w 1754552"/>
                <a:gd name="connsiteY6" fmla="*/ 1590875 h 1778276"/>
                <a:gd name="connsiteX7" fmla="*/ 762285 w 1754552"/>
                <a:gd name="connsiteY7" fmla="*/ 1517821 h 1778276"/>
                <a:gd name="connsiteX8" fmla="*/ 670970 w 1754552"/>
                <a:gd name="connsiteY8" fmla="*/ 1440002 h 1778276"/>
                <a:gd name="connsiteX9" fmla="*/ 582037 w 1754552"/>
                <a:gd name="connsiteY9" fmla="*/ 1355830 h 1778276"/>
                <a:gd name="connsiteX10" fmla="*/ 498662 w 1754552"/>
                <a:gd name="connsiteY10" fmla="*/ 1267688 h 1778276"/>
                <a:gd name="connsiteX11" fmla="*/ 420845 w 1754552"/>
                <a:gd name="connsiteY11" fmla="*/ 1174782 h 1778276"/>
                <a:gd name="connsiteX12" fmla="*/ 347793 w 1754552"/>
                <a:gd name="connsiteY12" fmla="*/ 1078699 h 1778276"/>
                <a:gd name="connsiteX13" fmla="*/ 280299 w 1754552"/>
                <a:gd name="connsiteY13" fmla="*/ 977852 h 1778276"/>
                <a:gd name="connsiteX14" fmla="*/ 217569 w 1754552"/>
                <a:gd name="connsiteY14" fmla="*/ 873034 h 1778276"/>
                <a:gd name="connsiteX15" fmla="*/ 162780 w 1754552"/>
                <a:gd name="connsiteY15" fmla="*/ 764247 h 1778276"/>
                <a:gd name="connsiteX16" fmla="*/ 137370 w 1754552"/>
                <a:gd name="connsiteY16" fmla="*/ 709456 h 1778276"/>
                <a:gd name="connsiteX17" fmla="*/ 112755 w 1754552"/>
                <a:gd name="connsiteY17" fmla="*/ 653077 h 1778276"/>
                <a:gd name="connsiteX18" fmla="*/ 89727 w 1754552"/>
                <a:gd name="connsiteY18" fmla="*/ 596698 h 1778276"/>
                <a:gd name="connsiteX19" fmla="*/ 68288 w 1754552"/>
                <a:gd name="connsiteY19" fmla="*/ 538730 h 1778276"/>
                <a:gd name="connsiteX20" fmla="*/ 48437 w 1754552"/>
                <a:gd name="connsiteY20" fmla="*/ 480763 h 1778276"/>
                <a:gd name="connsiteX21" fmla="*/ 31762 w 1754552"/>
                <a:gd name="connsiteY21" fmla="*/ 421208 h 1778276"/>
                <a:gd name="connsiteX22" fmla="*/ 15087 w 1754552"/>
                <a:gd name="connsiteY22" fmla="*/ 361652 h 1778276"/>
                <a:gd name="connsiteX23" fmla="*/ 0 w 1754552"/>
                <a:gd name="connsiteY23" fmla="*/ 302097 h 1778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754552" h="1778276">
                  <a:moveTo>
                    <a:pt x="1323738" y="0"/>
                  </a:moveTo>
                  <a:lnTo>
                    <a:pt x="1541936" y="297949"/>
                  </a:lnTo>
                  <a:lnTo>
                    <a:pt x="1754552" y="581770"/>
                  </a:lnTo>
                  <a:lnTo>
                    <a:pt x="1178366" y="1778276"/>
                  </a:lnTo>
                  <a:lnTo>
                    <a:pt x="1068788" y="1721897"/>
                  </a:lnTo>
                  <a:lnTo>
                    <a:pt x="961591" y="1659165"/>
                  </a:lnTo>
                  <a:lnTo>
                    <a:pt x="859953" y="1590875"/>
                  </a:lnTo>
                  <a:lnTo>
                    <a:pt x="762285" y="1517821"/>
                  </a:lnTo>
                  <a:lnTo>
                    <a:pt x="670970" y="1440002"/>
                  </a:lnTo>
                  <a:lnTo>
                    <a:pt x="582037" y="1355830"/>
                  </a:lnTo>
                  <a:lnTo>
                    <a:pt x="498662" y="1267688"/>
                  </a:lnTo>
                  <a:lnTo>
                    <a:pt x="420845" y="1174782"/>
                  </a:lnTo>
                  <a:lnTo>
                    <a:pt x="347793" y="1078699"/>
                  </a:lnTo>
                  <a:lnTo>
                    <a:pt x="280299" y="977852"/>
                  </a:lnTo>
                  <a:lnTo>
                    <a:pt x="217569" y="873034"/>
                  </a:lnTo>
                  <a:lnTo>
                    <a:pt x="162780" y="764247"/>
                  </a:lnTo>
                  <a:lnTo>
                    <a:pt x="137370" y="709456"/>
                  </a:lnTo>
                  <a:lnTo>
                    <a:pt x="112755" y="653077"/>
                  </a:lnTo>
                  <a:lnTo>
                    <a:pt x="89727" y="596698"/>
                  </a:lnTo>
                  <a:lnTo>
                    <a:pt x="68288" y="538730"/>
                  </a:lnTo>
                  <a:lnTo>
                    <a:pt x="48437" y="480763"/>
                  </a:lnTo>
                  <a:lnTo>
                    <a:pt x="31762" y="421208"/>
                  </a:lnTo>
                  <a:lnTo>
                    <a:pt x="15087" y="361652"/>
                  </a:lnTo>
                  <a:lnTo>
                    <a:pt x="0" y="302097"/>
                  </a:lnTo>
                  <a:close/>
                </a:path>
              </a:pathLst>
            </a:custGeom>
            <a:solidFill>
              <a:srgbClr val="5FABDC"/>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vert="horz" wrap="square" lIns="91440" tIns="45720" rIns="91440" bIns="45720" numCol="1" anchor="t" anchorCtr="0" compatLnSpc="1">
              <a:prstTxWarp prst="textNoShape">
                <a:avLst/>
              </a:prstTxWarp>
              <a:noAutofit/>
            </a:bodyPr>
            <a:lstStyle/>
            <a:p>
              <a:endParaRPr lang="en-US">
                <a:latin typeface="Constantia" panose="02030602050306030303" pitchFamily="18" charset="0"/>
              </a:endParaRPr>
            </a:p>
          </p:txBody>
        </p:sp>
        <p:sp>
          <p:nvSpPr>
            <p:cNvPr id="11" name="Freeform 10"/>
            <p:cNvSpPr>
              <a:spLocks/>
            </p:cNvSpPr>
            <p:nvPr/>
          </p:nvSpPr>
          <p:spPr bwMode="auto">
            <a:xfrm>
              <a:off x="2360612" y="2159000"/>
              <a:ext cx="1518449" cy="1841500"/>
            </a:xfrm>
            <a:custGeom>
              <a:avLst/>
              <a:gdLst>
                <a:gd name="connsiteX0" fmla="*/ 475456 w 1518449"/>
                <a:gd name="connsiteY0" fmla="*/ 0 h 1841500"/>
                <a:gd name="connsiteX1" fmla="*/ 1518449 w 1518449"/>
                <a:gd name="connsiteY1" fmla="*/ 832125 h 1841500"/>
                <a:gd name="connsiteX2" fmla="*/ 1450904 w 1518449"/>
                <a:gd name="connsiteY2" fmla="*/ 1182706 h 1841500"/>
                <a:gd name="connsiteX3" fmla="*/ 1412170 w 1518449"/>
                <a:gd name="connsiteY3" fmla="*/ 1376550 h 1841500"/>
                <a:gd name="connsiteX4" fmla="*/ 1379707 w 1518449"/>
                <a:gd name="connsiteY4" fmla="*/ 1539008 h 1841500"/>
                <a:gd name="connsiteX5" fmla="*/ 54769 w 1518449"/>
                <a:gd name="connsiteY5" fmla="*/ 1841500 h 1841500"/>
                <a:gd name="connsiteX6" fmla="*/ 41275 w 1518449"/>
                <a:gd name="connsiteY6" fmla="*/ 1781149 h 1841500"/>
                <a:gd name="connsiteX7" fmla="*/ 30956 w 1518449"/>
                <a:gd name="connsiteY7" fmla="*/ 1720004 h 1841500"/>
                <a:gd name="connsiteX8" fmla="*/ 21431 w 1518449"/>
                <a:gd name="connsiteY8" fmla="*/ 1658859 h 1841500"/>
                <a:gd name="connsiteX9" fmla="*/ 14288 w 1518449"/>
                <a:gd name="connsiteY9" fmla="*/ 1597714 h 1841500"/>
                <a:gd name="connsiteX10" fmla="*/ 7938 w 1518449"/>
                <a:gd name="connsiteY10" fmla="*/ 1536569 h 1841500"/>
                <a:gd name="connsiteX11" fmla="*/ 3175 w 1518449"/>
                <a:gd name="connsiteY11" fmla="*/ 1476218 h 1841500"/>
                <a:gd name="connsiteX12" fmla="*/ 1588 w 1518449"/>
                <a:gd name="connsiteY12" fmla="*/ 1415073 h 1841500"/>
                <a:gd name="connsiteX13" fmla="*/ 0 w 1518449"/>
                <a:gd name="connsiteY13" fmla="*/ 1353928 h 1841500"/>
                <a:gd name="connsiteX14" fmla="*/ 1588 w 1518449"/>
                <a:gd name="connsiteY14" fmla="*/ 1292782 h 1841500"/>
                <a:gd name="connsiteX15" fmla="*/ 4763 w 1518449"/>
                <a:gd name="connsiteY15" fmla="*/ 1231637 h 1841500"/>
                <a:gd name="connsiteX16" fmla="*/ 7938 w 1518449"/>
                <a:gd name="connsiteY16" fmla="*/ 1171286 h 1841500"/>
                <a:gd name="connsiteX17" fmla="*/ 14288 w 1518449"/>
                <a:gd name="connsiteY17" fmla="*/ 1111729 h 1841500"/>
                <a:gd name="connsiteX18" fmla="*/ 21431 w 1518449"/>
                <a:gd name="connsiteY18" fmla="*/ 1050584 h 1841500"/>
                <a:gd name="connsiteX19" fmla="*/ 30956 w 1518449"/>
                <a:gd name="connsiteY19" fmla="*/ 991027 h 1841500"/>
                <a:gd name="connsiteX20" fmla="*/ 42863 w 1518449"/>
                <a:gd name="connsiteY20" fmla="*/ 931470 h 1841500"/>
                <a:gd name="connsiteX21" fmla="*/ 54769 w 1518449"/>
                <a:gd name="connsiteY21" fmla="*/ 871913 h 1841500"/>
                <a:gd name="connsiteX22" fmla="*/ 69056 w 1518449"/>
                <a:gd name="connsiteY22" fmla="*/ 813945 h 1841500"/>
                <a:gd name="connsiteX23" fmla="*/ 85725 w 1518449"/>
                <a:gd name="connsiteY23" fmla="*/ 754388 h 1841500"/>
                <a:gd name="connsiteX24" fmla="*/ 102394 w 1518449"/>
                <a:gd name="connsiteY24" fmla="*/ 696419 h 1841500"/>
                <a:gd name="connsiteX25" fmla="*/ 122238 w 1518449"/>
                <a:gd name="connsiteY25" fmla="*/ 640039 h 1841500"/>
                <a:gd name="connsiteX26" fmla="*/ 142081 w 1518449"/>
                <a:gd name="connsiteY26" fmla="*/ 582070 h 1841500"/>
                <a:gd name="connsiteX27" fmla="*/ 165100 w 1518449"/>
                <a:gd name="connsiteY27" fmla="*/ 525689 h 1841500"/>
                <a:gd name="connsiteX28" fmla="*/ 188913 w 1518449"/>
                <a:gd name="connsiteY28" fmla="*/ 469309 h 1841500"/>
                <a:gd name="connsiteX29" fmla="*/ 215106 w 1518449"/>
                <a:gd name="connsiteY29" fmla="*/ 414516 h 1841500"/>
                <a:gd name="connsiteX30" fmla="*/ 241300 w 1518449"/>
                <a:gd name="connsiteY30" fmla="*/ 359724 h 1841500"/>
                <a:gd name="connsiteX31" fmla="*/ 269875 w 1518449"/>
                <a:gd name="connsiteY31" fmla="*/ 306520 h 1841500"/>
                <a:gd name="connsiteX32" fmla="*/ 300831 w 1518449"/>
                <a:gd name="connsiteY32" fmla="*/ 253316 h 1841500"/>
                <a:gd name="connsiteX33" fmla="*/ 332581 w 1518449"/>
                <a:gd name="connsiteY33" fmla="*/ 200905 h 1841500"/>
                <a:gd name="connsiteX34" fmla="*/ 365919 w 1518449"/>
                <a:gd name="connsiteY34" fmla="*/ 149289 h 1841500"/>
                <a:gd name="connsiteX35" fmla="*/ 400844 w 1518449"/>
                <a:gd name="connsiteY35" fmla="*/ 99262 h 1841500"/>
                <a:gd name="connsiteX36" fmla="*/ 437356 w 1518449"/>
                <a:gd name="connsiteY36" fmla="*/ 48440 h 1841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1518449" h="1841500">
                  <a:moveTo>
                    <a:pt x="475456" y="0"/>
                  </a:moveTo>
                  <a:lnTo>
                    <a:pt x="1518449" y="832125"/>
                  </a:lnTo>
                  <a:lnTo>
                    <a:pt x="1450904" y="1182706"/>
                  </a:lnTo>
                  <a:cubicBezTo>
                    <a:pt x="1436606" y="1248203"/>
                    <a:pt x="1424388" y="1312377"/>
                    <a:pt x="1412170" y="1376550"/>
                  </a:cubicBezTo>
                  <a:lnTo>
                    <a:pt x="1379707" y="1539008"/>
                  </a:lnTo>
                  <a:lnTo>
                    <a:pt x="54769" y="1841500"/>
                  </a:lnTo>
                  <a:lnTo>
                    <a:pt x="41275" y="1781149"/>
                  </a:lnTo>
                  <a:lnTo>
                    <a:pt x="30956" y="1720004"/>
                  </a:lnTo>
                  <a:lnTo>
                    <a:pt x="21431" y="1658859"/>
                  </a:lnTo>
                  <a:lnTo>
                    <a:pt x="14288" y="1597714"/>
                  </a:lnTo>
                  <a:lnTo>
                    <a:pt x="7938" y="1536569"/>
                  </a:lnTo>
                  <a:lnTo>
                    <a:pt x="3175" y="1476218"/>
                  </a:lnTo>
                  <a:lnTo>
                    <a:pt x="1588" y="1415073"/>
                  </a:lnTo>
                  <a:lnTo>
                    <a:pt x="0" y="1353928"/>
                  </a:lnTo>
                  <a:lnTo>
                    <a:pt x="1588" y="1292782"/>
                  </a:lnTo>
                  <a:lnTo>
                    <a:pt x="4763" y="1231637"/>
                  </a:lnTo>
                  <a:lnTo>
                    <a:pt x="7938" y="1171286"/>
                  </a:lnTo>
                  <a:lnTo>
                    <a:pt x="14288" y="1111729"/>
                  </a:lnTo>
                  <a:lnTo>
                    <a:pt x="21431" y="1050584"/>
                  </a:lnTo>
                  <a:lnTo>
                    <a:pt x="30956" y="991027"/>
                  </a:lnTo>
                  <a:lnTo>
                    <a:pt x="42863" y="931470"/>
                  </a:lnTo>
                  <a:lnTo>
                    <a:pt x="54769" y="871913"/>
                  </a:lnTo>
                  <a:lnTo>
                    <a:pt x="69056" y="813945"/>
                  </a:lnTo>
                  <a:lnTo>
                    <a:pt x="85725" y="754388"/>
                  </a:lnTo>
                  <a:lnTo>
                    <a:pt x="102394" y="696419"/>
                  </a:lnTo>
                  <a:lnTo>
                    <a:pt x="122238" y="640039"/>
                  </a:lnTo>
                  <a:lnTo>
                    <a:pt x="142081" y="582070"/>
                  </a:lnTo>
                  <a:lnTo>
                    <a:pt x="165100" y="525689"/>
                  </a:lnTo>
                  <a:lnTo>
                    <a:pt x="188913" y="469309"/>
                  </a:lnTo>
                  <a:lnTo>
                    <a:pt x="215106" y="414516"/>
                  </a:lnTo>
                  <a:lnTo>
                    <a:pt x="241300" y="359724"/>
                  </a:lnTo>
                  <a:lnTo>
                    <a:pt x="269875" y="306520"/>
                  </a:lnTo>
                  <a:lnTo>
                    <a:pt x="300831" y="253316"/>
                  </a:lnTo>
                  <a:lnTo>
                    <a:pt x="332581" y="200905"/>
                  </a:lnTo>
                  <a:lnTo>
                    <a:pt x="365919" y="149289"/>
                  </a:lnTo>
                  <a:lnTo>
                    <a:pt x="400844" y="99262"/>
                  </a:lnTo>
                  <a:lnTo>
                    <a:pt x="437356" y="48440"/>
                  </a:lnTo>
                  <a:close/>
                </a:path>
              </a:pathLst>
            </a:custGeom>
            <a:solidFill>
              <a:srgbClr val="AAB5B7"/>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vert="horz" wrap="square" lIns="91440" tIns="45720" rIns="91440" bIns="45720" numCol="1" anchor="t" anchorCtr="0" compatLnSpc="1">
              <a:prstTxWarp prst="textNoShape">
                <a:avLst/>
              </a:prstTxWarp>
              <a:noAutofit/>
            </a:bodyPr>
            <a:lstStyle/>
            <a:p>
              <a:endParaRPr lang="en-US">
                <a:latin typeface="Constantia" panose="02030602050306030303" pitchFamily="18" charset="0"/>
              </a:endParaRPr>
            </a:p>
          </p:txBody>
        </p:sp>
        <p:sp>
          <p:nvSpPr>
            <p:cNvPr id="12" name="Freeform 11"/>
            <p:cNvSpPr>
              <a:spLocks/>
            </p:cNvSpPr>
            <p:nvPr/>
          </p:nvSpPr>
          <p:spPr bwMode="auto">
            <a:xfrm>
              <a:off x="2871787" y="1295400"/>
              <a:ext cx="1700213" cy="1647293"/>
            </a:xfrm>
            <a:custGeom>
              <a:avLst/>
              <a:gdLst>
                <a:gd name="connsiteX0" fmla="*/ 1700213 w 1700213"/>
                <a:gd name="connsiteY0" fmla="*/ 0 h 1647293"/>
                <a:gd name="connsiteX1" fmla="*/ 1700213 w 1700213"/>
                <a:gd name="connsiteY1" fmla="*/ 1313335 h 1647293"/>
                <a:gd name="connsiteX2" fmla="*/ 1381310 w 1700213"/>
                <a:gd name="connsiteY2" fmla="*/ 1474309 h 1647293"/>
                <a:gd name="connsiteX3" fmla="*/ 1036970 w 1700213"/>
                <a:gd name="connsiteY3" fmla="*/ 1647293 h 1647293"/>
                <a:gd name="connsiteX4" fmla="*/ 0 w 1700213"/>
                <a:gd name="connsiteY4" fmla="*/ 819944 h 1647293"/>
                <a:gd name="connsiteX5" fmla="*/ 78581 w 1700213"/>
                <a:gd name="connsiteY5" fmla="*/ 725488 h 1647293"/>
                <a:gd name="connsiteX6" fmla="*/ 164306 w 1700213"/>
                <a:gd name="connsiteY6" fmla="*/ 635794 h 1647293"/>
                <a:gd name="connsiteX7" fmla="*/ 252413 w 1700213"/>
                <a:gd name="connsiteY7" fmla="*/ 551656 h 1647293"/>
                <a:gd name="connsiteX8" fmla="*/ 345281 w 1700213"/>
                <a:gd name="connsiteY8" fmla="*/ 473075 h 1647293"/>
                <a:gd name="connsiteX9" fmla="*/ 442913 w 1700213"/>
                <a:gd name="connsiteY9" fmla="*/ 399256 h 1647293"/>
                <a:gd name="connsiteX10" fmla="*/ 545307 w 1700213"/>
                <a:gd name="connsiteY10" fmla="*/ 332581 h 1647293"/>
                <a:gd name="connsiteX11" fmla="*/ 649288 w 1700213"/>
                <a:gd name="connsiteY11" fmla="*/ 271463 h 1647293"/>
                <a:gd name="connsiteX12" fmla="*/ 757238 w 1700213"/>
                <a:gd name="connsiteY12" fmla="*/ 216694 h 1647293"/>
                <a:gd name="connsiteX13" fmla="*/ 812007 w 1700213"/>
                <a:gd name="connsiteY13" fmla="*/ 190500 h 1647293"/>
                <a:gd name="connsiteX14" fmla="*/ 866775 w 1700213"/>
                <a:gd name="connsiteY14" fmla="*/ 166688 h 1647293"/>
                <a:gd name="connsiteX15" fmla="*/ 923132 w 1700213"/>
                <a:gd name="connsiteY15" fmla="*/ 143669 h 1647293"/>
                <a:gd name="connsiteX16" fmla="*/ 979488 w 1700213"/>
                <a:gd name="connsiteY16" fmla="*/ 123825 h 1647293"/>
                <a:gd name="connsiteX17" fmla="*/ 1037432 w 1700213"/>
                <a:gd name="connsiteY17" fmla="*/ 103981 h 1647293"/>
                <a:gd name="connsiteX18" fmla="*/ 1095376 w 1700213"/>
                <a:gd name="connsiteY18" fmla="*/ 85725 h 1647293"/>
                <a:gd name="connsiteX19" fmla="*/ 1154907 w 1700213"/>
                <a:gd name="connsiteY19" fmla="*/ 70644 h 1647293"/>
                <a:gd name="connsiteX20" fmla="*/ 1212851 w 1700213"/>
                <a:gd name="connsiteY20" fmla="*/ 54769 h 1647293"/>
                <a:gd name="connsiteX21" fmla="*/ 1273969 w 1700213"/>
                <a:gd name="connsiteY21" fmla="*/ 42863 h 1647293"/>
                <a:gd name="connsiteX22" fmla="*/ 1333501 w 1700213"/>
                <a:gd name="connsiteY22" fmla="*/ 32544 h 1647293"/>
                <a:gd name="connsiteX23" fmla="*/ 1394619 w 1700213"/>
                <a:gd name="connsiteY23" fmla="*/ 21431 h 1647293"/>
                <a:gd name="connsiteX24" fmla="*/ 1453357 w 1700213"/>
                <a:gd name="connsiteY24" fmla="*/ 14288 h 1647293"/>
                <a:gd name="connsiteX25" fmla="*/ 1516063 w 1700213"/>
                <a:gd name="connsiteY25" fmla="*/ 7938 h 1647293"/>
                <a:gd name="connsiteX26" fmla="*/ 1577182 w 1700213"/>
                <a:gd name="connsiteY26" fmla="*/ 3175 h 1647293"/>
                <a:gd name="connsiteX27" fmla="*/ 1638301 w 1700213"/>
                <a:gd name="connsiteY27" fmla="*/ 1588 h 16472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700213" h="1647293">
                  <a:moveTo>
                    <a:pt x="1700213" y="0"/>
                  </a:moveTo>
                  <a:lnTo>
                    <a:pt x="1700213" y="1313335"/>
                  </a:lnTo>
                  <a:lnTo>
                    <a:pt x="1381310" y="1474309"/>
                  </a:lnTo>
                  <a:lnTo>
                    <a:pt x="1036970" y="1647293"/>
                  </a:lnTo>
                  <a:lnTo>
                    <a:pt x="0" y="819944"/>
                  </a:lnTo>
                  <a:lnTo>
                    <a:pt x="78581" y="725488"/>
                  </a:lnTo>
                  <a:lnTo>
                    <a:pt x="164306" y="635794"/>
                  </a:lnTo>
                  <a:lnTo>
                    <a:pt x="252413" y="551656"/>
                  </a:lnTo>
                  <a:lnTo>
                    <a:pt x="345281" y="473075"/>
                  </a:lnTo>
                  <a:lnTo>
                    <a:pt x="442913" y="399256"/>
                  </a:lnTo>
                  <a:lnTo>
                    <a:pt x="545307" y="332581"/>
                  </a:lnTo>
                  <a:lnTo>
                    <a:pt x="649288" y="271463"/>
                  </a:lnTo>
                  <a:lnTo>
                    <a:pt x="757238" y="216694"/>
                  </a:lnTo>
                  <a:lnTo>
                    <a:pt x="812007" y="190500"/>
                  </a:lnTo>
                  <a:lnTo>
                    <a:pt x="866775" y="166688"/>
                  </a:lnTo>
                  <a:lnTo>
                    <a:pt x="923132" y="143669"/>
                  </a:lnTo>
                  <a:lnTo>
                    <a:pt x="979488" y="123825"/>
                  </a:lnTo>
                  <a:lnTo>
                    <a:pt x="1037432" y="103981"/>
                  </a:lnTo>
                  <a:lnTo>
                    <a:pt x="1095376" y="85725"/>
                  </a:lnTo>
                  <a:lnTo>
                    <a:pt x="1154907" y="70644"/>
                  </a:lnTo>
                  <a:lnTo>
                    <a:pt x="1212851" y="54769"/>
                  </a:lnTo>
                  <a:lnTo>
                    <a:pt x="1273969" y="42863"/>
                  </a:lnTo>
                  <a:lnTo>
                    <a:pt x="1333501" y="32544"/>
                  </a:lnTo>
                  <a:lnTo>
                    <a:pt x="1394619" y="21431"/>
                  </a:lnTo>
                  <a:lnTo>
                    <a:pt x="1453357" y="14288"/>
                  </a:lnTo>
                  <a:lnTo>
                    <a:pt x="1516063" y="7938"/>
                  </a:lnTo>
                  <a:lnTo>
                    <a:pt x="1577182" y="3175"/>
                  </a:lnTo>
                  <a:lnTo>
                    <a:pt x="1638301" y="1588"/>
                  </a:lnTo>
                  <a:close/>
                </a:path>
              </a:pathLst>
            </a:custGeom>
            <a:solidFill>
              <a:srgbClr val="A47BB3"/>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vert="horz" wrap="square" lIns="91440" tIns="45720" rIns="91440" bIns="45720" numCol="1" anchor="t" anchorCtr="0" compatLnSpc="1">
              <a:prstTxWarp prst="textNoShape">
                <a:avLst/>
              </a:prstTxWarp>
              <a:noAutofit/>
            </a:bodyPr>
            <a:lstStyle/>
            <a:p>
              <a:endParaRPr lang="en-US">
                <a:latin typeface="Constantia" panose="02030602050306030303" pitchFamily="18" charset="0"/>
              </a:endParaRPr>
            </a:p>
          </p:txBody>
        </p:sp>
        <p:sp>
          <p:nvSpPr>
            <p:cNvPr id="13" name="Oval 12"/>
            <p:cNvSpPr/>
            <p:nvPr/>
          </p:nvSpPr>
          <p:spPr>
            <a:xfrm>
              <a:off x="5814054" y="1755563"/>
              <a:ext cx="515307" cy="500626"/>
            </a:xfrm>
            <a:prstGeom prst="ellipse">
              <a:avLst/>
            </a:prstGeom>
            <a:solidFill>
              <a:srgbClr val="AF2415"/>
            </a:solidFill>
            <a:ln w="3810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2800" b="1" cap="small" dirty="0" smtClean="0">
                  <a:solidFill>
                    <a:prstClr val="white"/>
                  </a:solidFill>
                  <a:latin typeface="Constantia" panose="02030602050306030303" pitchFamily="18" charset="0"/>
                  <a:cs typeface="Arial" pitchFamily="34" charset="0"/>
                </a:rPr>
                <a:t>1</a:t>
              </a:r>
              <a:endParaRPr lang="en-US" sz="2800" b="1" cap="small" dirty="0">
                <a:solidFill>
                  <a:prstClr val="white"/>
                </a:solidFill>
                <a:latin typeface="Constantia" panose="02030602050306030303" pitchFamily="18" charset="0"/>
                <a:cs typeface="Arial" pitchFamily="34" charset="0"/>
              </a:endParaRPr>
            </a:p>
          </p:txBody>
        </p:sp>
        <p:sp>
          <p:nvSpPr>
            <p:cNvPr id="14" name="Oval 13"/>
            <p:cNvSpPr/>
            <p:nvPr/>
          </p:nvSpPr>
          <p:spPr>
            <a:xfrm>
              <a:off x="6516208" y="3516668"/>
              <a:ext cx="515307" cy="500626"/>
            </a:xfrm>
            <a:prstGeom prst="ellipse">
              <a:avLst/>
            </a:prstGeom>
            <a:solidFill>
              <a:srgbClr val="965112"/>
            </a:solidFill>
            <a:ln w="3810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2800" b="1" cap="small" dirty="0" smtClean="0">
                  <a:solidFill>
                    <a:prstClr val="white"/>
                  </a:solidFill>
                  <a:latin typeface="Constantia" panose="02030602050306030303" pitchFamily="18" charset="0"/>
                  <a:cs typeface="Arial" pitchFamily="34" charset="0"/>
                </a:rPr>
                <a:t>2</a:t>
              </a:r>
              <a:endParaRPr lang="en-US" sz="2800" b="1" cap="small" dirty="0">
                <a:solidFill>
                  <a:prstClr val="white"/>
                </a:solidFill>
                <a:latin typeface="Constantia" panose="02030602050306030303" pitchFamily="18" charset="0"/>
                <a:cs typeface="Arial" pitchFamily="34" charset="0"/>
              </a:endParaRPr>
            </a:p>
          </p:txBody>
        </p:sp>
        <p:sp>
          <p:nvSpPr>
            <p:cNvPr id="15" name="Oval 14"/>
            <p:cNvSpPr/>
            <p:nvPr/>
          </p:nvSpPr>
          <p:spPr>
            <a:xfrm>
              <a:off x="5502698" y="5047458"/>
              <a:ext cx="515307" cy="500626"/>
            </a:xfrm>
            <a:prstGeom prst="ellipse">
              <a:avLst/>
            </a:prstGeom>
            <a:solidFill>
              <a:srgbClr val="B2920A"/>
            </a:solidFill>
            <a:ln w="3810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2800" b="1" cap="small" dirty="0">
                  <a:solidFill>
                    <a:prstClr val="white"/>
                  </a:solidFill>
                  <a:latin typeface="Constantia" panose="02030602050306030303" pitchFamily="18" charset="0"/>
                  <a:cs typeface="Arial" pitchFamily="34" charset="0"/>
                </a:rPr>
                <a:t>3</a:t>
              </a:r>
            </a:p>
          </p:txBody>
        </p:sp>
        <p:sp>
          <p:nvSpPr>
            <p:cNvPr id="16" name="Oval 15"/>
            <p:cNvSpPr/>
            <p:nvPr/>
          </p:nvSpPr>
          <p:spPr>
            <a:xfrm>
              <a:off x="3650860" y="5267537"/>
              <a:ext cx="515307" cy="500626"/>
            </a:xfrm>
            <a:prstGeom prst="ellipse">
              <a:avLst/>
            </a:prstGeom>
            <a:solidFill>
              <a:srgbClr val="296D5E"/>
            </a:solidFill>
            <a:ln w="3810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2800" b="1" cap="small" dirty="0">
                  <a:solidFill>
                    <a:prstClr val="white"/>
                  </a:solidFill>
                  <a:latin typeface="Constantia" panose="02030602050306030303" pitchFamily="18" charset="0"/>
                  <a:cs typeface="Arial" pitchFamily="34" charset="0"/>
                </a:rPr>
                <a:t>4</a:t>
              </a:r>
            </a:p>
          </p:txBody>
        </p:sp>
        <p:sp>
          <p:nvSpPr>
            <p:cNvPr id="17" name="Oval 16"/>
            <p:cNvSpPr/>
            <p:nvPr/>
          </p:nvSpPr>
          <p:spPr>
            <a:xfrm>
              <a:off x="2313168" y="3966275"/>
              <a:ext cx="515307" cy="500626"/>
            </a:xfrm>
            <a:prstGeom prst="ellipse">
              <a:avLst/>
            </a:prstGeom>
            <a:solidFill>
              <a:srgbClr val="216A97"/>
            </a:solidFill>
            <a:ln w="3810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2800" b="1" cap="small" dirty="0">
                  <a:solidFill>
                    <a:prstClr val="white"/>
                  </a:solidFill>
                  <a:latin typeface="Constantia" panose="02030602050306030303" pitchFamily="18" charset="0"/>
                  <a:cs typeface="Arial" pitchFamily="34" charset="0"/>
                </a:rPr>
                <a:t>5</a:t>
              </a:r>
            </a:p>
          </p:txBody>
        </p:sp>
        <p:sp>
          <p:nvSpPr>
            <p:cNvPr id="18" name="Oval 17"/>
            <p:cNvSpPr/>
            <p:nvPr/>
          </p:nvSpPr>
          <p:spPr>
            <a:xfrm>
              <a:off x="2506025" y="2125611"/>
              <a:ext cx="515307" cy="500626"/>
            </a:xfrm>
            <a:prstGeom prst="ellipse">
              <a:avLst/>
            </a:prstGeom>
            <a:solidFill>
              <a:schemeClr val="tx1">
                <a:lumMod val="65000"/>
                <a:lumOff val="35000"/>
              </a:schemeClr>
            </a:solidFill>
            <a:ln w="3810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2800" b="1" cap="small" dirty="0">
                  <a:solidFill>
                    <a:prstClr val="white"/>
                  </a:solidFill>
                  <a:latin typeface="Constantia" panose="02030602050306030303" pitchFamily="18" charset="0"/>
                  <a:cs typeface="Arial" pitchFamily="34" charset="0"/>
                </a:rPr>
                <a:t>6</a:t>
              </a:r>
            </a:p>
          </p:txBody>
        </p:sp>
        <p:sp>
          <p:nvSpPr>
            <p:cNvPr id="19" name="Oval 18"/>
            <p:cNvSpPr/>
            <p:nvPr/>
          </p:nvSpPr>
          <p:spPr>
            <a:xfrm>
              <a:off x="4083902" y="1167878"/>
              <a:ext cx="515307" cy="500626"/>
            </a:xfrm>
            <a:prstGeom prst="ellipse">
              <a:avLst/>
            </a:prstGeom>
            <a:solidFill>
              <a:srgbClr val="6F477D"/>
            </a:solidFill>
            <a:ln w="3810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2800" b="1" cap="small" dirty="0">
                  <a:solidFill>
                    <a:prstClr val="white"/>
                  </a:solidFill>
                  <a:latin typeface="Constantia" panose="02030602050306030303" pitchFamily="18" charset="0"/>
                  <a:cs typeface="Arial" pitchFamily="34" charset="0"/>
                </a:rPr>
                <a:t>7</a:t>
              </a:r>
            </a:p>
          </p:txBody>
        </p:sp>
        <p:sp>
          <p:nvSpPr>
            <p:cNvPr id="25" name="Rectangle 24"/>
            <p:cNvSpPr/>
            <p:nvPr/>
          </p:nvSpPr>
          <p:spPr>
            <a:xfrm>
              <a:off x="4693094" y="1421771"/>
              <a:ext cx="1219570" cy="1200329"/>
            </a:xfrm>
            <a:prstGeom prst="rect">
              <a:avLst/>
            </a:prstGeom>
          </p:spPr>
          <p:txBody>
            <a:bodyPr wrap="square">
              <a:spAutoFit/>
            </a:bodyPr>
            <a:lstStyle/>
            <a:p>
              <a:r>
                <a:rPr lang="en-US" b="1" dirty="0">
                  <a:solidFill>
                    <a:schemeClr val="bg1"/>
                  </a:solidFill>
                  <a:latin typeface="Constantia" panose="02030602050306030303" pitchFamily="18" charset="0"/>
                </a:rPr>
                <a:t/>
              </a:r>
              <a:br>
                <a:rPr lang="en-US" b="1" dirty="0">
                  <a:solidFill>
                    <a:schemeClr val="bg1"/>
                  </a:solidFill>
                  <a:latin typeface="Constantia" panose="02030602050306030303" pitchFamily="18" charset="0"/>
                </a:rPr>
              </a:br>
              <a:r>
                <a:rPr lang="en-US" b="1" dirty="0" smtClean="0">
                  <a:solidFill>
                    <a:schemeClr val="bg1"/>
                  </a:solidFill>
                  <a:latin typeface="Constantia" panose="02030602050306030303" pitchFamily="18" charset="0"/>
                </a:rPr>
                <a:t>Enhance customer service</a:t>
              </a:r>
              <a:endParaRPr lang="en-US" b="1" dirty="0">
                <a:solidFill>
                  <a:schemeClr val="bg1"/>
                </a:solidFill>
                <a:latin typeface="Constantia" panose="02030602050306030303" pitchFamily="18" charset="0"/>
              </a:endParaRPr>
            </a:p>
          </p:txBody>
        </p:sp>
        <p:sp>
          <p:nvSpPr>
            <p:cNvPr id="27" name="Rectangle 26"/>
            <p:cNvSpPr/>
            <p:nvPr/>
          </p:nvSpPr>
          <p:spPr>
            <a:xfrm>
              <a:off x="5502698" y="2773448"/>
              <a:ext cx="1107234" cy="1200329"/>
            </a:xfrm>
            <a:prstGeom prst="rect">
              <a:avLst/>
            </a:prstGeom>
          </p:spPr>
          <p:txBody>
            <a:bodyPr wrap="square">
              <a:spAutoFit/>
            </a:bodyPr>
            <a:lstStyle/>
            <a:p>
              <a:pPr algn="ctr"/>
              <a:r>
                <a:rPr lang="en-US" b="1" dirty="0" smtClean="0">
                  <a:solidFill>
                    <a:schemeClr val="bg1"/>
                  </a:solidFill>
                  <a:latin typeface="Constantia" panose="02030602050306030303" pitchFamily="18" charset="0"/>
                </a:rPr>
                <a:t>Balance supply &amp; demand</a:t>
              </a:r>
              <a:endParaRPr lang="en-US" b="1" dirty="0">
                <a:solidFill>
                  <a:schemeClr val="bg1"/>
                </a:solidFill>
                <a:latin typeface="Constantia" panose="02030602050306030303" pitchFamily="18" charset="0"/>
              </a:endParaRPr>
            </a:p>
          </p:txBody>
        </p:sp>
        <p:sp>
          <p:nvSpPr>
            <p:cNvPr id="28" name="Rectangle 27"/>
            <p:cNvSpPr/>
            <p:nvPr/>
          </p:nvSpPr>
          <p:spPr>
            <a:xfrm>
              <a:off x="5234727" y="3995932"/>
              <a:ext cx="1449258" cy="923330"/>
            </a:xfrm>
            <a:prstGeom prst="rect">
              <a:avLst/>
            </a:prstGeom>
          </p:spPr>
          <p:txBody>
            <a:bodyPr wrap="square">
              <a:spAutoFit/>
            </a:bodyPr>
            <a:lstStyle/>
            <a:p>
              <a:r>
                <a:rPr lang="en-US" b="1" dirty="0" smtClean="0">
                  <a:solidFill>
                    <a:srgbClr val="000000"/>
                  </a:solidFill>
                  <a:latin typeface="Constantia" panose="02030602050306030303" pitchFamily="18" charset="0"/>
                </a:rPr>
                <a:t>Protect against uncertainty </a:t>
              </a:r>
              <a:endParaRPr lang="en-US" b="1" dirty="0">
                <a:solidFill>
                  <a:srgbClr val="000000"/>
                </a:solidFill>
                <a:latin typeface="Constantia" panose="02030602050306030303" pitchFamily="18" charset="0"/>
              </a:endParaRPr>
            </a:p>
          </p:txBody>
        </p:sp>
        <p:sp>
          <p:nvSpPr>
            <p:cNvPr id="29" name="Rectangle 28"/>
            <p:cNvSpPr/>
            <p:nvPr/>
          </p:nvSpPr>
          <p:spPr>
            <a:xfrm>
              <a:off x="3969531" y="4479104"/>
              <a:ext cx="1333348" cy="1200329"/>
            </a:xfrm>
            <a:prstGeom prst="rect">
              <a:avLst/>
            </a:prstGeom>
          </p:spPr>
          <p:txBody>
            <a:bodyPr wrap="square">
              <a:spAutoFit/>
            </a:bodyPr>
            <a:lstStyle/>
            <a:p>
              <a:pPr algn="ctr"/>
              <a:r>
                <a:rPr lang="en-US" b="1" dirty="0" smtClean="0">
                  <a:solidFill>
                    <a:srgbClr val="000000"/>
                  </a:solidFill>
                  <a:latin typeface="Constantia" panose="02030602050306030303" pitchFamily="18" charset="0"/>
                </a:rPr>
                <a:t>Allow quantity purchase discounts</a:t>
              </a:r>
              <a:endParaRPr lang="en-US" b="1" dirty="0">
                <a:solidFill>
                  <a:srgbClr val="000000"/>
                </a:solidFill>
                <a:latin typeface="Constantia" panose="02030602050306030303" pitchFamily="18" charset="0"/>
              </a:endParaRPr>
            </a:p>
          </p:txBody>
        </p:sp>
        <p:sp>
          <p:nvSpPr>
            <p:cNvPr id="30" name="Rectangle 29"/>
            <p:cNvSpPr/>
            <p:nvPr/>
          </p:nvSpPr>
          <p:spPr>
            <a:xfrm>
              <a:off x="2745931" y="3959339"/>
              <a:ext cx="1413104" cy="1066590"/>
            </a:xfrm>
            <a:prstGeom prst="rect">
              <a:avLst/>
            </a:prstGeom>
          </p:spPr>
          <p:txBody>
            <a:bodyPr wrap="square">
              <a:spAutoFit/>
            </a:bodyPr>
            <a:lstStyle/>
            <a:p>
              <a:pPr algn="ctr"/>
              <a:r>
                <a:rPr lang="en-US" b="1" dirty="0" smtClean="0">
                  <a:solidFill>
                    <a:srgbClr val="000000"/>
                  </a:solidFill>
                  <a:latin typeface="Constantia" panose="02030602050306030303" pitchFamily="18" charset="0"/>
                </a:rPr>
                <a:t>Support production require-</a:t>
              </a:r>
              <a:r>
                <a:rPr lang="en-US" b="1" dirty="0" err="1" smtClean="0">
                  <a:solidFill>
                    <a:srgbClr val="000000"/>
                  </a:solidFill>
                  <a:latin typeface="Constantia" panose="02030602050306030303" pitchFamily="18" charset="0"/>
                </a:rPr>
                <a:t>ments</a:t>
              </a:r>
              <a:endParaRPr lang="en-US" b="1" dirty="0">
                <a:solidFill>
                  <a:srgbClr val="000000"/>
                </a:solidFill>
                <a:latin typeface="Constantia" panose="02030602050306030303" pitchFamily="18" charset="0"/>
              </a:endParaRPr>
            </a:p>
          </p:txBody>
        </p:sp>
        <p:sp>
          <p:nvSpPr>
            <p:cNvPr id="31" name="Rectangle 30"/>
            <p:cNvSpPr/>
            <p:nvPr/>
          </p:nvSpPr>
          <p:spPr>
            <a:xfrm>
              <a:off x="2546925" y="2620992"/>
              <a:ext cx="1107234" cy="1200329"/>
            </a:xfrm>
            <a:prstGeom prst="rect">
              <a:avLst/>
            </a:prstGeom>
          </p:spPr>
          <p:txBody>
            <a:bodyPr wrap="square">
              <a:spAutoFit/>
            </a:bodyPr>
            <a:lstStyle/>
            <a:p>
              <a:pPr algn="ctr"/>
              <a:r>
                <a:rPr lang="en-US" b="1" dirty="0" smtClean="0">
                  <a:solidFill>
                    <a:srgbClr val="000000"/>
                  </a:solidFill>
                  <a:latin typeface="Constantia" panose="02030602050306030303" pitchFamily="18" charset="0"/>
                </a:rPr>
                <a:t>Fulfill </a:t>
              </a:r>
              <a:r>
                <a:rPr lang="en-US" b="1" dirty="0" err="1" smtClean="0">
                  <a:solidFill>
                    <a:srgbClr val="000000"/>
                  </a:solidFill>
                  <a:latin typeface="Constantia" panose="02030602050306030303" pitchFamily="18" charset="0"/>
                </a:rPr>
                <a:t>omni</a:t>
              </a:r>
              <a:r>
                <a:rPr lang="en-US" b="1" dirty="0" smtClean="0">
                  <a:solidFill>
                    <a:srgbClr val="000000"/>
                  </a:solidFill>
                  <a:latin typeface="Constantia" panose="02030602050306030303" pitchFamily="18" charset="0"/>
                </a:rPr>
                <a:t>-channel demand</a:t>
              </a:r>
              <a:endParaRPr lang="en-US" b="1" dirty="0">
                <a:solidFill>
                  <a:srgbClr val="000000"/>
                </a:solidFill>
                <a:latin typeface="Constantia" panose="02030602050306030303" pitchFamily="18" charset="0"/>
              </a:endParaRPr>
            </a:p>
          </p:txBody>
        </p:sp>
        <p:sp>
          <p:nvSpPr>
            <p:cNvPr id="32" name="Rectangle 31"/>
            <p:cNvSpPr/>
            <p:nvPr/>
          </p:nvSpPr>
          <p:spPr>
            <a:xfrm>
              <a:off x="3009212" y="1632787"/>
              <a:ext cx="1426666" cy="923330"/>
            </a:xfrm>
            <a:prstGeom prst="rect">
              <a:avLst/>
            </a:prstGeom>
          </p:spPr>
          <p:txBody>
            <a:bodyPr wrap="square">
              <a:spAutoFit/>
            </a:bodyPr>
            <a:lstStyle/>
            <a:p>
              <a:pPr algn="r"/>
              <a:r>
                <a:rPr lang="en-US" b="1" dirty="0" smtClean="0">
                  <a:solidFill>
                    <a:schemeClr val="bg1"/>
                  </a:solidFill>
                  <a:latin typeface="Constantia" panose="02030602050306030303" pitchFamily="18" charset="0"/>
                </a:rPr>
                <a:t>Promote transport economies</a:t>
              </a:r>
              <a:endParaRPr lang="en-US" b="1" dirty="0">
                <a:solidFill>
                  <a:schemeClr val="bg1"/>
                </a:solidFill>
                <a:latin typeface="Constantia" panose="02030602050306030303" pitchFamily="18" charset="0"/>
              </a:endParaRPr>
            </a:p>
          </p:txBody>
        </p:sp>
      </p:grpSp>
    </p:spTree>
    <p:extLst>
      <p:ext uri="{BB962C8B-B14F-4D97-AF65-F5344CB8AC3E}">
        <p14:creationId xmlns:p14="http://schemas.microsoft.com/office/powerpoint/2010/main" val="24564738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Distribution Facility Functionality</a:t>
            </a: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4</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smtClean="0">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grpSp>
        <p:nvGrpSpPr>
          <p:cNvPr id="20" name="Group 19"/>
          <p:cNvGrpSpPr/>
          <p:nvPr/>
        </p:nvGrpSpPr>
        <p:grpSpPr>
          <a:xfrm>
            <a:off x="166207" y="1447800"/>
            <a:ext cx="8672993" cy="4183276"/>
            <a:chOff x="166207" y="1447800"/>
            <a:chExt cx="8672993" cy="4183276"/>
          </a:xfrm>
        </p:grpSpPr>
        <p:grpSp>
          <p:nvGrpSpPr>
            <p:cNvPr id="17" name="Group 16"/>
            <p:cNvGrpSpPr/>
            <p:nvPr/>
          </p:nvGrpSpPr>
          <p:grpSpPr>
            <a:xfrm>
              <a:off x="4800600" y="4129168"/>
              <a:ext cx="4038600" cy="1438854"/>
              <a:chOff x="4800600" y="1568003"/>
              <a:chExt cx="3543300" cy="1438854"/>
            </a:xfrm>
          </p:grpSpPr>
          <p:sp>
            <p:nvSpPr>
              <p:cNvPr id="18" name="Pentagon 17"/>
              <p:cNvSpPr/>
              <p:nvPr/>
            </p:nvSpPr>
            <p:spPr bwMode="auto">
              <a:xfrm flipH="1">
                <a:off x="4800600" y="1568003"/>
                <a:ext cx="3282693" cy="1438854"/>
              </a:xfrm>
              <a:prstGeom prst="homePlate">
                <a:avLst/>
              </a:prstGeom>
              <a:solidFill>
                <a:schemeClr val="accent2">
                  <a:lumMod val="20000"/>
                  <a:lumOff val="80000"/>
                </a:schemeClr>
              </a:solidFill>
              <a:ln>
                <a:noFill/>
              </a:ln>
              <a:effectLst/>
              <a:extLst/>
            </p:spPr>
            <p:txBody>
              <a:bodyPr vert="horz" wrap="square" lIns="91440" tIns="45720" rIns="91440" bIns="45720" numCol="1" rtlCol="0" anchor="t" anchorCtr="0" compatLnSpc="1">
                <a:prstTxWarp prst="textNoShape">
                  <a:avLst/>
                </a:prstTxWarp>
              </a:bodyPr>
              <a:lstStyle/>
              <a:p>
                <a:pPr marL="0" marR="0" indent="0" algn="r" defTabSz="914400" rtl="0" eaLnBrk="1" fontAlgn="base" latinLnBrk="0" hangingPunct="1">
                  <a:lnSpc>
                    <a:spcPct val="100000"/>
                  </a:lnSpc>
                  <a:spcBef>
                    <a:spcPct val="0"/>
                  </a:spcBef>
                  <a:spcAft>
                    <a:spcPct val="0"/>
                  </a:spcAft>
                  <a:buClrTx/>
                  <a:buSzTx/>
                  <a:buFontTx/>
                  <a:buNone/>
                  <a:tabLst/>
                </a:pPr>
                <a:endParaRPr kumimoji="0" lang="en-US" sz="1000" b="1" i="0" u="none" strike="noStrike" cap="none" normalizeH="0" baseline="0" smtClean="0">
                  <a:ln>
                    <a:noFill/>
                  </a:ln>
                  <a:solidFill>
                    <a:schemeClr val="bg1"/>
                  </a:solidFill>
                  <a:effectLst/>
                  <a:latin typeface="Arial" panose="020B0604020202020204" pitchFamily="34" charset="0"/>
                </a:endParaRPr>
              </a:p>
            </p:txBody>
          </p:sp>
          <p:sp>
            <p:nvSpPr>
              <p:cNvPr id="19" name="Rectangle 18"/>
              <p:cNvSpPr/>
              <p:nvPr/>
            </p:nvSpPr>
            <p:spPr>
              <a:xfrm>
                <a:off x="5608316" y="1595071"/>
                <a:ext cx="2735584" cy="1323439"/>
              </a:xfrm>
              <a:prstGeom prst="rect">
                <a:avLst/>
              </a:prstGeom>
            </p:spPr>
            <p:txBody>
              <a:bodyPr wrap="square">
                <a:spAutoFit/>
              </a:bodyPr>
              <a:lstStyle/>
              <a:p>
                <a:pPr>
                  <a:spcAft>
                    <a:spcPts val="300"/>
                  </a:spcAft>
                </a:pPr>
                <a:r>
                  <a:rPr lang="en-US" sz="2000" b="1" dirty="0">
                    <a:solidFill>
                      <a:srgbClr val="000000"/>
                    </a:solidFill>
                    <a:latin typeface="Constantia" panose="02030602050306030303" pitchFamily="18" charset="0"/>
                  </a:rPr>
                  <a:t>Examples: </a:t>
                </a:r>
                <a:r>
                  <a:rPr lang="en-US" sz="2000" b="1" dirty="0" smtClean="0">
                    <a:solidFill>
                      <a:srgbClr val="000000"/>
                    </a:solidFill>
                    <a:latin typeface="Constantia" panose="02030602050306030303" pitchFamily="18" charset="0"/>
                  </a:rPr>
                  <a:t>Assembly</a:t>
                </a:r>
                <a:r>
                  <a:rPr lang="en-US" sz="2000" b="1" dirty="0">
                    <a:solidFill>
                      <a:srgbClr val="000000"/>
                    </a:solidFill>
                    <a:latin typeface="Constantia" panose="02030602050306030303" pitchFamily="18" charset="0"/>
                  </a:rPr>
                  <a:t>, kitting, product postponement, sequencing</a:t>
                </a:r>
              </a:p>
            </p:txBody>
          </p:sp>
        </p:grpSp>
        <p:grpSp>
          <p:nvGrpSpPr>
            <p:cNvPr id="16" name="Group 15"/>
            <p:cNvGrpSpPr/>
            <p:nvPr/>
          </p:nvGrpSpPr>
          <p:grpSpPr>
            <a:xfrm>
              <a:off x="4800600" y="1568002"/>
              <a:ext cx="4038600" cy="1438855"/>
              <a:chOff x="4800600" y="1568002"/>
              <a:chExt cx="3543300" cy="1438855"/>
            </a:xfrm>
          </p:grpSpPr>
          <p:sp>
            <p:nvSpPr>
              <p:cNvPr id="15" name="Pentagon 14"/>
              <p:cNvSpPr/>
              <p:nvPr/>
            </p:nvSpPr>
            <p:spPr bwMode="auto">
              <a:xfrm flipH="1">
                <a:off x="4800600" y="1568003"/>
                <a:ext cx="3282693" cy="1438854"/>
              </a:xfrm>
              <a:prstGeom prst="homePlate">
                <a:avLst/>
              </a:prstGeom>
              <a:solidFill>
                <a:schemeClr val="accent2">
                  <a:lumMod val="20000"/>
                  <a:lumOff val="80000"/>
                </a:schemeClr>
              </a:solidFill>
              <a:ln>
                <a:noFill/>
              </a:ln>
              <a:effectLst/>
              <a:extLst/>
            </p:spPr>
            <p:txBody>
              <a:bodyPr vert="horz" wrap="square" lIns="91440" tIns="45720" rIns="91440" bIns="45720" numCol="1" rtlCol="0" anchor="t" anchorCtr="0" compatLnSpc="1">
                <a:prstTxWarp prst="textNoShape">
                  <a:avLst/>
                </a:prstTxWarp>
              </a:bodyPr>
              <a:lstStyle/>
              <a:p>
                <a:pPr marL="0" marR="0" indent="0" algn="r" defTabSz="914400" rtl="0" eaLnBrk="1" fontAlgn="base" latinLnBrk="0" hangingPunct="1">
                  <a:lnSpc>
                    <a:spcPct val="100000"/>
                  </a:lnSpc>
                  <a:spcBef>
                    <a:spcPct val="0"/>
                  </a:spcBef>
                  <a:spcAft>
                    <a:spcPct val="0"/>
                  </a:spcAft>
                  <a:buClrTx/>
                  <a:buSzTx/>
                  <a:buFontTx/>
                  <a:buNone/>
                  <a:tabLst/>
                </a:pPr>
                <a:endParaRPr kumimoji="0" lang="en-US" sz="1000" b="1" i="0" u="none" strike="noStrike" cap="none" normalizeH="0" baseline="0" smtClean="0">
                  <a:ln>
                    <a:noFill/>
                  </a:ln>
                  <a:solidFill>
                    <a:schemeClr val="bg1"/>
                  </a:solidFill>
                  <a:effectLst/>
                  <a:latin typeface="Arial" panose="020B0604020202020204" pitchFamily="34" charset="0"/>
                </a:endParaRPr>
              </a:p>
            </p:txBody>
          </p:sp>
          <p:sp>
            <p:nvSpPr>
              <p:cNvPr id="14" name="Rectangle 13"/>
              <p:cNvSpPr/>
              <p:nvPr/>
            </p:nvSpPr>
            <p:spPr>
              <a:xfrm>
                <a:off x="5608316" y="1568002"/>
                <a:ext cx="2735584" cy="1438855"/>
              </a:xfrm>
              <a:prstGeom prst="rect">
                <a:avLst/>
              </a:prstGeom>
            </p:spPr>
            <p:txBody>
              <a:bodyPr wrap="square">
                <a:spAutoFit/>
              </a:bodyPr>
              <a:lstStyle/>
              <a:p>
                <a:pPr marL="342900" indent="-342900">
                  <a:spcAft>
                    <a:spcPts val="300"/>
                  </a:spcAft>
                  <a:buFont typeface="+mj-lt"/>
                  <a:buAutoNum type="arabicPeriod"/>
                </a:pPr>
                <a:r>
                  <a:rPr lang="en-US" sz="2000" b="1" dirty="0" smtClean="0">
                    <a:solidFill>
                      <a:srgbClr val="000000"/>
                    </a:solidFill>
                    <a:latin typeface="Constantia" panose="02030602050306030303" pitchFamily="18" charset="0"/>
                  </a:rPr>
                  <a:t>Accumulation</a:t>
                </a:r>
              </a:p>
              <a:p>
                <a:pPr marL="342900" indent="-342900">
                  <a:spcAft>
                    <a:spcPts val="300"/>
                  </a:spcAft>
                  <a:buFont typeface="+mj-lt"/>
                  <a:buAutoNum type="arabicPeriod"/>
                </a:pPr>
                <a:r>
                  <a:rPr lang="en-US" sz="2000" b="1" dirty="0" smtClean="0">
                    <a:solidFill>
                      <a:srgbClr val="000000"/>
                    </a:solidFill>
                    <a:latin typeface="Constantia" panose="02030602050306030303" pitchFamily="18" charset="0"/>
                  </a:rPr>
                  <a:t>Sortation</a:t>
                </a:r>
              </a:p>
              <a:p>
                <a:pPr marL="342900" indent="-342900">
                  <a:spcAft>
                    <a:spcPts val="300"/>
                  </a:spcAft>
                  <a:buFont typeface="+mj-lt"/>
                  <a:buAutoNum type="arabicPeriod"/>
                </a:pPr>
                <a:r>
                  <a:rPr lang="en-US" sz="2000" b="1" dirty="0" smtClean="0">
                    <a:solidFill>
                      <a:srgbClr val="000000"/>
                    </a:solidFill>
                    <a:latin typeface="Constantia" panose="02030602050306030303" pitchFamily="18" charset="0"/>
                  </a:rPr>
                  <a:t>Allocation</a:t>
                </a:r>
              </a:p>
              <a:p>
                <a:pPr marL="342900" indent="-342900">
                  <a:spcAft>
                    <a:spcPts val="300"/>
                  </a:spcAft>
                  <a:buFont typeface="+mj-lt"/>
                  <a:buAutoNum type="arabicPeriod"/>
                </a:pPr>
                <a:r>
                  <a:rPr lang="en-US" sz="2000" b="1" dirty="0" smtClean="0">
                    <a:solidFill>
                      <a:srgbClr val="000000"/>
                    </a:solidFill>
                    <a:latin typeface="Constantia" panose="02030602050306030303" pitchFamily="18" charset="0"/>
                  </a:rPr>
                  <a:t>Assortment </a:t>
                </a:r>
                <a:endParaRPr lang="en-US" sz="2000" b="1" dirty="0">
                  <a:solidFill>
                    <a:srgbClr val="000000"/>
                  </a:solidFill>
                  <a:latin typeface="Constantia" panose="02030602050306030303" pitchFamily="18" charset="0"/>
                </a:endParaRPr>
              </a:p>
            </p:txBody>
          </p:sp>
        </p:grpSp>
        <p:sp>
          <p:nvSpPr>
            <p:cNvPr id="9" name="Freeform 8"/>
            <p:cNvSpPr/>
            <p:nvPr/>
          </p:nvSpPr>
          <p:spPr>
            <a:xfrm>
              <a:off x="3810001" y="1447800"/>
              <a:ext cx="1763900" cy="1603061"/>
            </a:xfrm>
            <a:custGeom>
              <a:avLst/>
              <a:gdLst>
                <a:gd name="connsiteX0" fmla="*/ 0 w 1480839"/>
                <a:gd name="connsiteY0" fmla="*/ 740420 h 1480839"/>
                <a:gd name="connsiteX1" fmla="*/ 740420 w 1480839"/>
                <a:gd name="connsiteY1" fmla="*/ 0 h 1480839"/>
                <a:gd name="connsiteX2" fmla="*/ 1480840 w 1480839"/>
                <a:gd name="connsiteY2" fmla="*/ 740420 h 1480839"/>
                <a:gd name="connsiteX3" fmla="*/ 740420 w 1480839"/>
                <a:gd name="connsiteY3" fmla="*/ 1480840 h 1480839"/>
                <a:gd name="connsiteX4" fmla="*/ 0 w 1480839"/>
                <a:gd name="connsiteY4" fmla="*/ 740420 h 1480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80839" h="1480839">
                  <a:moveTo>
                    <a:pt x="0" y="740420"/>
                  </a:moveTo>
                  <a:cubicBezTo>
                    <a:pt x="0" y="331497"/>
                    <a:pt x="331497" y="0"/>
                    <a:pt x="740420" y="0"/>
                  </a:cubicBezTo>
                  <a:cubicBezTo>
                    <a:pt x="1149343" y="0"/>
                    <a:pt x="1480840" y="331497"/>
                    <a:pt x="1480840" y="740420"/>
                  </a:cubicBezTo>
                  <a:cubicBezTo>
                    <a:pt x="1480840" y="1149343"/>
                    <a:pt x="1149343" y="1480840"/>
                    <a:pt x="740420" y="1480840"/>
                  </a:cubicBezTo>
                  <a:cubicBezTo>
                    <a:pt x="331497" y="1480840"/>
                    <a:pt x="0" y="1149343"/>
                    <a:pt x="0" y="740420"/>
                  </a:cubicBezTo>
                  <a:close/>
                </a:path>
              </a:pathLst>
            </a:cu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256234" tIns="256234" rIns="256234" bIns="256234" numCol="1" spcCol="1270" anchor="ctr" anchorCtr="0">
              <a:noAutofit/>
            </a:bodyPr>
            <a:lstStyle/>
            <a:p>
              <a:pPr lvl="0" algn="ctr" defTabSz="1377950">
                <a:lnSpc>
                  <a:spcPct val="90000"/>
                </a:lnSpc>
                <a:spcBef>
                  <a:spcPct val="0"/>
                </a:spcBef>
                <a:spcAft>
                  <a:spcPct val="35000"/>
                </a:spcAft>
              </a:pPr>
              <a:r>
                <a:rPr lang="en-US" sz="2000" b="1" kern="1200" dirty="0" smtClean="0">
                  <a:latin typeface="Constantia" panose="02030602050306030303" pitchFamily="18" charset="0"/>
                </a:rPr>
                <a:t>Primary Functions</a:t>
              </a:r>
              <a:endParaRPr lang="en-US" sz="2000" b="1" kern="1200" dirty="0">
                <a:latin typeface="Constantia" panose="02030602050306030303" pitchFamily="18" charset="0"/>
              </a:endParaRPr>
            </a:p>
          </p:txBody>
        </p:sp>
        <p:sp>
          <p:nvSpPr>
            <p:cNvPr id="10" name="Freeform 9"/>
            <p:cNvSpPr/>
            <p:nvPr/>
          </p:nvSpPr>
          <p:spPr>
            <a:xfrm>
              <a:off x="4262507" y="3088959"/>
              <a:ext cx="858887" cy="858887"/>
            </a:xfrm>
            <a:custGeom>
              <a:avLst/>
              <a:gdLst>
                <a:gd name="connsiteX0" fmla="*/ 113845 w 858887"/>
                <a:gd name="connsiteY0" fmla="*/ 328438 h 858887"/>
                <a:gd name="connsiteX1" fmla="*/ 328438 w 858887"/>
                <a:gd name="connsiteY1" fmla="*/ 328438 h 858887"/>
                <a:gd name="connsiteX2" fmla="*/ 328438 w 858887"/>
                <a:gd name="connsiteY2" fmla="*/ 113845 h 858887"/>
                <a:gd name="connsiteX3" fmla="*/ 530449 w 858887"/>
                <a:gd name="connsiteY3" fmla="*/ 113845 h 858887"/>
                <a:gd name="connsiteX4" fmla="*/ 530449 w 858887"/>
                <a:gd name="connsiteY4" fmla="*/ 328438 h 858887"/>
                <a:gd name="connsiteX5" fmla="*/ 745042 w 858887"/>
                <a:gd name="connsiteY5" fmla="*/ 328438 h 858887"/>
                <a:gd name="connsiteX6" fmla="*/ 745042 w 858887"/>
                <a:gd name="connsiteY6" fmla="*/ 530449 h 858887"/>
                <a:gd name="connsiteX7" fmla="*/ 530449 w 858887"/>
                <a:gd name="connsiteY7" fmla="*/ 530449 h 858887"/>
                <a:gd name="connsiteX8" fmla="*/ 530449 w 858887"/>
                <a:gd name="connsiteY8" fmla="*/ 745042 h 858887"/>
                <a:gd name="connsiteX9" fmla="*/ 328438 w 858887"/>
                <a:gd name="connsiteY9" fmla="*/ 745042 h 858887"/>
                <a:gd name="connsiteX10" fmla="*/ 328438 w 858887"/>
                <a:gd name="connsiteY10" fmla="*/ 530449 h 858887"/>
                <a:gd name="connsiteX11" fmla="*/ 113845 w 858887"/>
                <a:gd name="connsiteY11" fmla="*/ 530449 h 858887"/>
                <a:gd name="connsiteX12" fmla="*/ 113845 w 858887"/>
                <a:gd name="connsiteY12" fmla="*/ 328438 h 858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58887" h="858887">
                  <a:moveTo>
                    <a:pt x="113845" y="328438"/>
                  </a:moveTo>
                  <a:lnTo>
                    <a:pt x="328438" y="328438"/>
                  </a:lnTo>
                  <a:lnTo>
                    <a:pt x="328438" y="113845"/>
                  </a:lnTo>
                  <a:lnTo>
                    <a:pt x="530449" y="113845"/>
                  </a:lnTo>
                  <a:lnTo>
                    <a:pt x="530449" y="328438"/>
                  </a:lnTo>
                  <a:lnTo>
                    <a:pt x="745042" y="328438"/>
                  </a:lnTo>
                  <a:lnTo>
                    <a:pt x="745042" y="530449"/>
                  </a:lnTo>
                  <a:lnTo>
                    <a:pt x="530449" y="530449"/>
                  </a:lnTo>
                  <a:lnTo>
                    <a:pt x="530449" y="745042"/>
                  </a:lnTo>
                  <a:lnTo>
                    <a:pt x="328438" y="745042"/>
                  </a:lnTo>
                  <a:lnTo>
                    <a:pt x="328438" y="530449"/>
                  </a:lnTo>
                  <a:lnTo>
                    <a:pt x="113845" y="530449"/>
                  </a:lnTo>
                  <a:lnTo>
                    <a:pt x="113845" y="328438"/>
                  </a:lnTo>
                  <a:close/>
                </a:path>
              </a:pathLst>
            </a:custGeom>
            <a:solidFill>
              <a:srgbClr val="993366"/>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0">
              <a:schemeClr val="accent2">
                <a:tint val="60000"/>
                <a:hueOff val="0"/>
                <a:satOff val="0"/>
                <a:lumOff val="0"/>
                <a:alphaOff val="0"/>
              </a:schemeClr>
            </a:lnRef>
            <a:fillRef idx="1">
              <a:schemeClr val="accent2">
                <a:tint val="60000"/>
                <a:hueOff val="0"/>
                <a:satOff val="0"/>
                <a:lumOff val="0"/>
                <a:alphaOff val="0"/>
              </a:schemeClr>
            </a:fillRef>
            <a:effectRef idx="0">
              <a:schemeClr val="accent2">
                <a:tint val="60000"/>
                <a:hueOff val="0"/>
                <a:satOff val="0"/>
                <a:lumOff val="0"/>
                <a:alphaOff val="0"/>
              </a:schemeClr>
            </a:effectRef>
            <a:fontRef idx="minor">
              <a:schemeClr val="lt1"/>
            </a:fontRef>
          </p:style>
          <p:txBody>
            <a:bodyPr spcFirstLastPara="0" vert="horz" wrap="square" lIns="113845" tIns="328438" rIns="113845" bIns="328438" numCol="1" spcCol="1270" anchor="ctr" anchorCtr="0">
              <a:noAutofit/>
            </a:bodyPr>
            <a:lstStyle/>
            <a:p>
              <a:pPr lvl="0" algn="ctr" defTabSz="666750">
                <a:lnSpc>
                  <a:spcPct val="90000"/>
                </a:lnSpc>
                <a:spcBef>
                  <a:spcPct val="0"/>
                </a:spcBef>
                <a:spcAft>
                  <a:spcPct val="35000"/>
                </a:spcAft>
              </a:pPr>
              <a:endParaRPr lang="en-US" sz="2000" b="1" kern="1200">
                <a:latin typeface="Constantia" panose="02030602050306030303" pitchFamily="18" charset="0"/>
              </a:endParaRPr>
            </a:p>
          </p:txBody>
        </p:sp>
        <p:sp>
          <p:nvSpPr>
            <p:cNvPr id="11" name="Freeform 10"/>
            <p:cNvSpPr/>
            <p:nvPr/>
          </p:nvSpPr>
          <p:spPr>
            <a:xfrm>
              <a:off x="3810001" y="4028015"/>
              <a:ext cx="1763900" cy="1603061"/>
            </a:xfrm>
            <a:custGeom>
              <a:avLst/>
              <a:gdLst>
                <a:gd name="connsiteX0" fmla="*/ 0 w 1480839"/>
                <a:gd name="connsiteY0" fmla="*/ 740420 h 1480839"/>
                <a:gd name="connsiteX1" fmla="*/ 740420 w 1480839"/>
                <a:gd name="connsiteY1" fmla="*/ 0 h 1480839"/>
                <a:gd name="connsiteX2" fmla="*/ 1480840 w 1480839"/>
                <a:gd name="connsiteY2" fmla="*/ 740420 h 1480839"/>
                <a:gd name="connsiteX3" fmla="*/ 740420 w 1480839"/>
                <a:gd name="connsiteY3" fmla="*/ 1480840 h 1480839"/>
                <a:gd name="connsiteX4" fmla="*/ 0 w 1480839"/>
                <a:gd name="connsiteY4" fmla="*/ 740420 h 1480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80839" h="1480839">
                  <a:moveTo>
                    <a:pt x="0" y="740420"/>
                  </a:moveTo>
                  <a:cubicBezTo>
                    <a:pt x="0" y="331497"/>
                    <a:pt x="331497" y="0"/>
                    <a:pt x="740420" y="0"/>
                  </a:cubicBezTo>
                  <a:cubicBezTo>
                    <a:pt x="1149343" y="0"/>
                    <a:pt x="1480840" y="331497"/>
                    <a:pt x="1480840" y="740420"/>
                  </a:cubicBezTo>
                  <a:cubicBezTo>
                    <a:pt x="1480840" y="1149343"/>
                    <a:pt x="1149343" y="1480840"/>
                    <a:pt x="740420" y="1480840"/>
                  </a:cubicBezTo>
                  <a:cubicBezTo>
                    <a:pt x="331497" y="1480840"/>
                    <a:pt x="0" y="1149343"/>
                    <a:pt x="0" y="740420"/>
                  </a:cubicBezTo>
                  <a:close/>
                </a:path>
              </a:pathLst>
            </a:cu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256234" tIns="256234" rIns="256234" bIns="256234" numCol="1" spcCol="1270" anchor="ctr" anchorCtr="0">
              <a:noAutofit/>
            </a:bodyPr>
            <a:lstStyle/>
            <a:p>
              <a:pPr lvl="0" algn="ctr" defTabSz="1377950">
                <a:lnSpc>
                  <a:spcPct val="90000"/>
                </a:lnSpc>
                <a:spcBef>
                  <a:spcPct val="0"/>
                </a:spcBef>
                <a:spcAft>
                  <a:spcPct val="35000"/>
                </a:spcAft>
              </a:pPr>
              <a:r>
                <a:rPr lang="en-US" sz="2000" b="1" kern="1200" dirty="0" smtClean="0">
                  <a:latin typeface="Constantia" panose="02030602050306030303" pitchFamily="18" charset="0"/>
                </a:rPr>
                <a:t>Value-Adding Roles</a:t>
              </a:r>
              <a:endParaRPr lang="en-US" sz="2000" b="1" kern="1200" dirty="0">
                <a:latin typeface="Constantia" panose="02030602050306030303" pitchFamily="18" charset="0"/>
              </a:endParaRPr>
            </a:p>
          </p:txBody>
        </p:sp>
        <p:sp>
          <p:nvSpPr>
            <p:cNvPr id="12" name="Freeform 11"/>
            <p:cNvSpPr/>
            <p:nvPr/>
          </p:nvSpPr>
          <p:spPr>
            <a:xfrm>
              <a:off x="3276601" y="3131028"/>
              <a:ext cx="647700" cy="781632"/>
            </a:xfrm>
            <a:custGeom>
              <a:avLst/>
              <a:gdLst>
                <a:gd name="connsiteX0" fmla="*/ 0 w 470907"/>
                <a:gd name="connsiteY0" fmla="*/ 110174 h 550872"/>
                <a:gd name="connsiteX1" fmla="*/ 235454 w 470907"/>
                <a:gd name="connsiteY1" fmla="*/ 110174 h 550872"/>
                <a:gd name="connsiteX2" fmla="*/ 235454 w 470907"/>
                <a:gd name="connsiteY2" fmla="*/ 0 h 550872"/>
                <a:gd name="connsiteX3" fmla="*/ 470907 w 470907"/>
                <a:gd name="connsiteY3" fmla="*/ 275436 h 550872"/>
                <a:gd name="connsiteX4" fmla="*/ 235454 w 470907"/>
                <a:gd name="connsiteY4" fmla="*/ 550872 h 550872"/>
                <a:gd name="connsiteX5" fmla="*/ 235454 w 470907"/>
                <a:gd name="connsiteY5" fmla="*/ 440698 h 550872"/>
                <a:gd name="connsiteX6" fmla="*/ 0 w 470907"/>
                <a:gd name="connsiteY6" fmla="*/ 440698 h 550872"/>
                <a:gd name="connsiteX7" fmla="*/ 0 w 470907"/>
                <a:gd name="connsiteY7" fmla="*/ 110174 h 550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0907" h="550872">
                  <a:moveTo>
                    <a:pt x="0" y="110174"/>
                  </a:moveTo>
                  <a:lnTo>
                    <a:pt x="235454" y="110174"/>
                  </a:lnTo>
                  <a:lnTo>
                    <a:pt x="235454" y="0"/>
                  </a:lnTo>
                  <a:lnTo>
                    <a:pt x="470907" y="275436"/>
                  </a:lnTo>
                  <a:lnTo>
                    <a:pt x="235454" y="550872"/>
                  </a:lnTo>
                  <a:lnTo>
                    <a:pt x="235454" y="440698"/>
                  </a:lnTo>
                  <a:lnTo>
                    <a:pt x="0" y="440698"/>
                  </a:lnTo>
                  <a:lnTo>
                    <a:pt x="0" y="110174"/>
                  </a:lnTo>
                  <a:close/>
                </a:path>
              </a:pathLst>
            </a:custGeom>
            <a:solidFill>
              <a:srgbClr val="993366"/>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0">
              <a:schemeClr val="accent2">
                <a:tint val="60000"/>
                <a:hueOff val="0"/>
                <a:satOff val="0"/>
                <a:lumOff val="0"/>
                <a:alphaOff val="0"/>
              </a:schemeClr>
            </a:lnRef>
            <a:fillRef idx="1">
              <a:schemeClr val="accent2">
                <a:tint val="60000"/>
                <a:hueOff val="0"/>
                <a:satOff val="0"/>
                <a:lumOff val="0"/>
                <a:alphaOff val="0"/>
              </a:schemeClr>
            </a:fillRef>
            <a:effectRef idx="0">
              <a:schemeClr val="accent2">
                <a:tint val="60000"/>
                <a:hueOff val="0"/>
                <a:satOff val="0"/>
                <a:lumOff val="0"/>
                <a:alphaOff val="0"/>
              </a:schemeClr>
            </a:effectRef>
            <a:fontRef idx="minor">
              <a:schemeClr val="lt1"/>
            </a:fontRef>
          </p:style>
          <p:txBody>
            <a:bodyPr spcFirstLastPara="0" vert="horz" wrap="square" lIns="0" tIns="110174" rIns="141272" bIns="110174" numCol="1" spcCol="1270" anchor="ctr" anchorCtr="0">
              <a:noAutofit/>
            </a:bodyPr>
            <a:lstStyle/>
            <a:p>
              <a:pPr lvl="0" algn="ctr" defTabSz="1111250">
                <a:lnSpc>
                  <a:spcPct val="90000"/>
                </a:lnSpc>
                <a:spcBef>
                  <a:spcPct val="0"/>
                </a:spcBef>
                <a:spcAft>
                  <a:spcPct val="35000"/>
                </a:spcAft>
              </a:pPr>
              <a:endParaRPr lang="en-US" sz="2000" b="1" kern="1200">
                <a:latin typeface="Constantia" panose="02030602050306030303" pitchFamily="18" charset="0"/>
              </a:endParaRPr>
            </a:p>
          </p:txBody>
        </p:sp>
        <p:sp>
          <p:nvSpPr>
            <p:cNvPr id="13" name="Freeform 12"/>
            <p:cNvSpPr/>
            <p:nvPr/>
          </p:nvSpPr>
          <p:spPr>
            <a:xfrm>
              <a:off x="166207" y="2037564"/>
              <a:ext cx="2961679" cy="2961679"/>
            </a:xfrm>
            <a:custGeom>
              <a:avLst/>
              <a:gdLst>
                <a:gd name="connsiteX0" fmla="*/ 0 w 2961679"/>
                <a:gd name="connsiteY0" fmla="*/ 1480840 h 2961679"/>
                <a:gd name="connsiteX1" fmla="*/ 1480840 w 2961679"/>
                <a:gd name="connsiteY1" fmla="*/ 0 h 2961679"/>
                <a:gd name="connsiteX2" fmla="*/ 2961680 w 2961679"/>
                <a:gd name="connsiteY2" fmla="*/ 1480840 h 2961679"/>
                <a:gd name="connsiteX3" fmla="*/ 1480840 w 2961679"/>
                <a:gd name="connsiteY3" fmla="*/ 2961680 h 2961679"/>
                <a:gd name="connsiteX4" fmla="*/ 0 w 2961679"/>
                <a:gd name="connsiteY4" fmla="*/ 1480840 h 29616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61679" h="2961679">
                  <a:moveTo>
                    <a:pt x="0" y="1480840"/>
                  </a:moveTo>
                  <a:cubicBezTo>
                    <a:pt x="0" y="662995"/>
                    <a:pt x="662995" y="0"/>
                    <a:pt x="1480840" y="0"/>
                  </a:cubicBezTo>
                  <a:cubicBezTo>
                    <a:pt x="2298685" y="0"/>
                    <a:pt x="2961680" y="662995"/>
                    <a:pt x="2961680" y="1480840"/>
                  </a:cubicBezTo>
                  <a:cubicBezTo>
                    <a:pt x="2961680" y="2298685"/>
                    <a:pt x="2298685" y="2961680"/>
                    <a:pt x="1480840" y="2961680"/>
                  </a:cubicBezTo>
                  <a:cubicBezTo>
                    <a:pt x="662995" y="2961680"/>
                    <a:pt x="0" y="2298685"/>
                    <a:pt x="0" y="1480840"/>
                  </a:cubicBezTo>
                  <a:close/>
                </a:path>
              </a:pathLst>
            </a:cu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274320" tIns="513738" rIns="274320" bIns="513738" numCol="1" spcCol="1270" anchor="ctr" anchorCtr="0">
              <a:noAutofit/>
            </a:bodyPr>
            <a:lstStyle/>
            <a:p>
              <a:pPr lvl="0" algn="ctr" defTabSz="2800350">
                <a:lnSpc>
                  <a:spcPct val="90000"/>
                </a:lnSpc>
                <a:spcBef>
                  <a:spcPct val="0"/>
                </a:spcBef>
                <a:spcAft>
                  <a:spcPct val="35000"/>
                </a:spcAft>
              </a:pPr>
              <a:r>
                <a:rPr lang="en-US" sz="2800" b="1" kern="1200" dirty="0" smtClean="0">
                  <a:latin typeface="Constantia" panose="02030602050306030303" pitchFamily="18" charset="0"/>
                </a:rPr>
                <a:t>Distribution Facility Functionality</a:t>
              </a:r>
              <a:endParaRPr lang="en-US" sz="2800" b="1" kern="1200" dirty="0">
                <a:latin typeface="Constantia" panose="02030602050306030303" pitchFamily="18" charset="0"/>
              </a:endParaRPr>
            </a:p>
          </p:txBody>
        </p:sp>
      </p:grpSp>
    </p:spTree>
    <p:extLst>
      <p:ext uri="{BB962C8B-B14F-4D97-AF65-F5344CB8AC3E}">
        <p14:creationId xmlns:p14="http://schemas.microsoft.com/office/powerpoint/2010/main" val="2096187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Distribution Facility </a:t>
            </a:r>
            <a:r>
              <a:rPr lang="en-US" dirty="0" smtClean="0"/>
              <a:t>Functionality</a:t>
            </a:r>
            <a:br>
              <a:rPr lang="en-US" dirty="0" smtClean="0"/>
            </a:br>
            <a:r>
              <a:rPr lang="en-US" sz="3200" dirty="0" smtClean="0">
                <a:solidFill>
                  <a:schemeClr val="accent2">
                    <a:lumMod val="40000"/>
                    <a:lumOff val="60000"/>
                  </a:schemeClr>
                </a:solidFill>
              </a:rPr>
              <a:t>Primary Functions: Accumulation</a:t>
            </a:r>
            <a:endParaRPr lang="en-US" sz="3200" dirty="0">
              <a:solidFill>
                <a:schemeClr val="accent2">
                  <a:lumMod val="40000"/>
                  <a:lumOff val="60000"/>
                </a:schemeClr>
              </a:solidFill>
            </a:endParaRPr>
          </a:p>
        </p:txBody>
      </p:sp>
      <p:sp>
        <p:nvSpPr>
          <p:cNvPr id="3" name="Content Placeholder 2"/>
          <p:cNvSpPr>
            <a:spLocks noGrp="1"/>
          </p:cNvSpPr>
          <p:nvPr>
            <p:ph idx="1"/>
          </p:nvPr>
        </p:nvSpPr>
        <p:spPr>
          <a:xfrm>
            <a:off x="152400" y="1319979"/>
            <a:ext cx="8763000" cy="1064885"/>
          </a:xfrm>
        </p:spPr>
        <p:txBody>
          <a:bodyPr/>
          <a:lstStyle/>
          <a:p>
            <a:pPr marL="0" indent="0" algn="ctr">
              <a:spcAft>
                <a:spcPts val="0"/>
              </a:spcAft>
              <a:buNone/>
            </a:pPr>
            <a:r>
              <a:rPr lang="en-US" sz="1800" b="1" i="1" dirty="0" smtClean="0">
                <a:solidFill>
                  <a:srgbClr val="993366"/>
                </a:solidFill>
              </a:rPr>
              <a:t>The </a:t>
            </a:r>
            <a:r>
              <a:rPr lang="en-US" sz="1800" b="1" i="1" dirty="0">
                <a:solidFill>
                  <a:srgbClr val="993366"/>
                </a:solidFill>
              </a:rPr>
              <a:t>DC serves as a collection point for product coming from multiple origins and provides required transfer, storage, or processing services, allowing firms to consolidate orders and shipments for production and fulfillment processes</a:t>
            </a:r>
            <a:r>
              <a:rPr lang="en-US" sz="2000" dirty="0"/>
              <a:t>. </a:t>
            </a:r>
          </a:p>
          <a:p>
            <a:pPr algn="ctr">
              <a:spcAft>
                <a:spcPts val="0"/>
              </a:spcAft>
            </a:pPr>
            <a:endParaRPr lang="en-US" sz="2000" dirty="0"/>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5</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smtClean="0">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sp>
        <p:nvSpPr>
          <p:cNvPr id="64" name="Rectangle 63"/>
          <p:cNvSpPr/>
          <p:nvPr/>
        </p:nvSpPr>
        <p:spPr>
          <a:xfrm>
            <a:off x="7469170" y="6170047"/>
            <a:ext cx="1446230" cy="261610"/>
          </a:xfrm>
          <a:prstGeom prst="rect">
            <a:avLst/>
          </a:prstGeom>
        </p:spPr>
        <p:txBody>
          <a:bodyPr wrap="none">
            <a:spAutoFit/>
          </a:bodyPr>
          <a:lstStyle/>
          <a:p>
            <a:r>
              <a:rPr lang="en-US" altLang="en-US" sz="1100" dirty="0" smtClean="0">
                <a:solidFill>
                  <a:srgbClr val="000000"/>
                </a:solidFill>
                <a:latin typeface="Rockwell" panose="02060603020205020403" pitchFamily="18" charset="0"/>
                <a:cs typeface="Arial Narrow" panose="020B0606020202030204" pitchFamily="34" charset="0"/>
              </a:rPr>
              <a:t>Source: Figure 10.1</a:t>
            </a:r>
            <a:endParaRPr lang="en-US" sz="1100" dirty="0">
              <a:latin typeface="Rockwell" panose="02060603020205020403" pitchFamily="18" charset="0"/>
            </a:endParaRPr>
          </a:p>
        </p:txBody>
      </p:sp>
      <p:grpSp>
        <p:nvGrpSpPr>
          <p:cNvPr id="81" name="Group 80"/>
          <p:cNvGrpSpPr/>
          <p:nvPr/>
        </p:nvGrpSpPr>
        <p:grpSpPr>
          <a:xfrm>
            <a:off x="548320" y="2333493"/>
            <a:ext cx="7924296" cy="3885977"/>
            <a:chOff x="548320" y="2216989"/>
            <a:chExt cx="7924296" cy="4002481"/>
          </a:xfrm>
        </p:grpSpPr>
        <p:pic>
          <p:nvPicPr>
            <p:cNvPr id="79" name="Picture 78"/>
            <p:cNvPicPr>
              <a:picLocks noChangeAspect="1"/>
            </p:cNvPicPr>
            <p:nvPr/>
          </p:nvPicPr>
          <p:blipFill>
            <a:blip r:embed="rId2"/>
            <a:stretch>
              <a:fillRect/>
            </a:stretch>
          </p:blipFill>
          <p:spPr>
            <a:xfrm>
              <a:off x="6207948" y="3673397"/>
              <a:ext cx="897817" cy="814021"/>
            </a:xfrm>
            <a:prstGeom prst="rect">
              <a:avLst/>
            </a:prstGeom>
          </p:spPr>
        </p:pic>
        <p:cxnSp>
          <p:nvCxnSpPr>
            <p:cNvPr id="16" name="Straight Connector 15"/>
            <p:cNvCxnSpPr/>
            <p:nvPr/>
          </p:nvCxnSpPr>
          <p:spPr>
            <a:xfrm>
              <a:off x="1622125" y="2768600"/>
              <a:ext cx="1610449" cy="1165"/>
            </a:xfrm>
            <a:prstGeom prst="line">
              <a:avLst/>
            </a:prstGeom>
            <a:ln w="22225">
              <a:solidFill>
                <a:srgbClr val="993366"/>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1622125" y="4836297"/>
              <a:ext cx="1610449" cy="1165"/>
            </a:xfrm>
            <a:prstGeom prst="line">
              <a:avLst/>
            </a:prstGeom>
            <a:ln w="22225">
              <a:solidFill>
                <a:srgbClr val="993366"/>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1622125" y="4165692"/>
              <a:ext cx="1610449" cy="1165"/>
            </a:xfrm>
            <a:prstGeom prst="line">
              <a:avLst/>
            </a:prstGeom>
            <a:ln w="22225">
              <a:solidFill>
                <a:srgbClr val="993366"/>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1622125" y="3439204"/>
              <a:ext cx="1610449" cy="1165"/>
            </a:xfrm>
            <a:prstGeom prst="line">
              <a:avLst/>
            </a:prstGeom>
            <a:ln w="22225">
              <a:solidFill>
                <a:srgbClr val="993366"/>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a:off x="1622125" y="5506901"/>
              <a:ext cx="1610449" cy="1165"/>
            </a:xfrm>
            <a:prstGeom prst="line">
              <a:avLst/>
            </a:prstGeom>
            <a:ln w="22225">
              <a:solidFill>
                <a:srgbClr val="993366"/>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a:off x="1622125" y="2768600"/>
              <a:ext cx="1610449" cy="558837"/>
            </a:xfrm>
            <a:prstGeom prst="line">
              <a:avLst/>
            </a:prstGeom>
            <a:ln w="22225">
              <a:solidFill>
                <a:srgbClr val="993366"/>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1622125" y="3439204"/>
              <a:ext cx="1610449" cy="558837"/>
            </a:xfrm>
            <a:prstGeom prst="line">
              <a:avLst/>
            </a:prstGeom>
            <a:ln w="22225">
              <a:solidFill>
                <a:srgbClr val="993366"/>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a:off x="1622125" y="4165692"/>
              <a:ext cx="1610449" cy="558837"/>
            </a:xfrm>
            <a:prstGeom prst="line">
              <a:avLst/>
            </a:prstGeom>
            <a:ln w="22225">
              <a:solidFill>
                <a:srgbClr val="993366"/>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a:off x="1622125" y="4836297"/>
              <a:ext cx="1610449" cy="558837"/>
            </a:xfrm>
            <a:prstGeom prst="line">
              <a:avLst/>
            </a:prstGeom>
            <a:ln w="22225">
              <a:solidFill>
                <a:srgbClr val="993366"/>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flipV="1">
              <a:off x="1622125" y="4920122"/>
              <a:ext cx="1610449" cy="586779"/>
            </a:xfrm>
            <a:prstGeom prst="line">
              <a:avLst/>
            </a:prstGeom>
            <a:ln w="22225">
              <a:solidFill>
                <a:srgbClr val="993366"/>
              </a:solidFill>
            </a:ln>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flipV="1">
              <a:off x="1622125" y="4249518"/>
              <a:ext cx="1610449" cy="586779"/>
            </a:xfrm>
            <a:prstGeom prst="line">
              <a:avLst/>
            </a:prstGeom>
            <a:ln w="22225">
              <a:solidFill>
                <a:srgbClr val="993366"/>
              </a:solidFill>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flipV="1">
              <a:off x="1622125" y="3495087"/>
              <a:ext cx="1610449" cy="670604"/>
            </a:xfrm>
            <a:prstGeom prst="line">
              <a:avLst/>
            </a:prstGeom>
            <a:ln w="22225">
              <a:solidFill>
                <a:srgbClr val="993366"/>
              </a:solidFill>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flipV="1">
              <a:off x="1622125" y="2768600"/>
              <a:ext cx="1610449" cy="670604"/>
            </a:xfrm>
            <a:prstGeom prst="line">
              <a:avLst/>
            </a:prstGeom>
            <a:ln w="22225">
              <a:solidFill>
                <a:srgbClr val="993366"/>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rot="16200000" flipH="1">
              <a:off x="1882952" y="2507774"/>
              <a:ext cx="1173558" cy="1695210"/>
            </a:xfrm>
            <a:prstGeom prst="line">
              <a:avLst/>
            </a:prstGeom>
            <a:ln w="22225">
              <a:solidFill>
                <a:srgbClr val="993366"/>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rot="16200000" flipH="1">
              <a:off x="1882952" y="3178378"/>
              <a:ext cx="1173558" cy="1695210"/>
            </a:xfrm>
            <a:prstGeom prst="line">
              <a:avLst/>
            </a:prstGeom>
            <a:ln w="22225">
              <a:solidFill>
                <a:srgbClr val="993366"/>
              </a:solidFill>
            </a:ln>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rot="16200000" flipH="1">
              <a:off x="1840571" y="3947246"/>
              <a:ext cx="1173558" cy="1610449"/>
            </a:xfrm>
            <a:prstGeom prst="line">
              <a:avLst/>
            </a:prstGeom>
            <a:ln w="22225">
              <a:solidFill>
                <a:srgbClr val="993366"/>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rot="5400000" flipH="1" flipV="1">
              <a:off x="1728803" y="4003130"/>
              <a:ext cx="1397093" cy="1610449"/>
            </a:xfrm>
            <a:prstGeom prst="line">
              <a:avLst/>
            </a:prstGeom>
            <a:ln w="22225">
              <a:solidFill>
                <a:srgbClr val="993366"/>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rot="5400000" flipH="1" flipV="1">
              <a:off x="1463355" y="3737683"/>
              <a:ext cx="1927987" cy="1610449"/>
            </a:xfrm>
            <a:prstGeom prst="line">
              <a:avLst/>
            </a:prstGeom>
            <a:ln w="22225">
              <a:solidFill>
                <a:srgbClr val="993366"/>
              </a:solidFill>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rot="5400000" flipH="1" flipV="1">
              <a:off x="1086141" y="3360467"/>
              <a:ext cx="2682418" cy="1610449"/>
            </a:xfrm>
            <a:prstGeom prst="line">
              <a:avLst/>
            </a:prstGeom>
            <a:ln w="22225">
              <a:solidFill>
                <a:srgbClr val="993366"/>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rot="5400000" flipH="1" flipV="1">
              <a:off x="1463355" y="3039136"/>
              <a:ext cx="1927987" cy="1610449"/>
            </a:xfrm>
            <a:prstGeom prst="line">
              <a:avLst/>
            </a:prstGeom>
            <a:ln w="22225">
              <a:solidFill>
                <a:srgbClr val="993366"/>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rot="5400000" flipH="1" flipV="1">
              <a:off x="1714366" y="2732243"/>
              <a:ext cx="1341209" cy="1525689"/>
            </a:xfrm>
            <a:prstGeom prst="line">
              <a:avLst/>
            </a:prstGeom>
            <a:ln w="22225">
              <a:solidFill>
                <a:srgbClr val="993366"/>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rot="5400000" flipH="1" flipV="1">
              <a:off x="1756745" y="3360467"/>
              <a:ext cx="1341209" cy="1610449"/>
            </a:xfrm>
            <a:prstGeom prst="line">
              <a:avLst/>
            </a:prstGeom>
            <a:ln w="22225">
              <a:solidFill>
                <a:srgbClr val="993366"/>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rot="16200000" flipH="1">
              <a:off x="1519707" y="3541622"/>
              <a:ext cx="1900045" cy="1695210"/>
            </a:xfrm>
            <a:prstGeom prst="line">
              <a:avLst/>
            </a:prstGeom>
            <a:ln w="22225">
              <a:solidFill>
                <a:srgbClr val="993366"/>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rot="16200000" flipH="1">
              <a:off x="1212346" y="3178378"/>
              <a:ext cx="2514766" cy="1695210"/>
            </a:xfrm>
            <a:prstGeom prst="line">
              <a:avLst/>
            </a:prstGeom>
            <a:ln w="22225">
              <a:solidFill>
                <a:srgbClr val="993366"/>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a:xfrm rot="16200000" flipH="1">
              <a:off x="1575590" y="2815134"/>
              <a:ext cx="1788278" cy="1695210"/>
            </a:xfrm>
            <a:prstGeom prst="line">
              <a:avLst/>
            </a:prstGeom>
            <a:ln w="22225">
              <a:solidFill>
                <a:srgbClr val="993366"/>
              </a:solidFill>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rot="16200000" flipH="1">
              <a:off x="5477715" y="3053376"/>
              <a:ext cx="1022799" cy="558325"/>
            </a:xfrm>
            <a:prstGeom prst="line">
              <a:avLst/>
            </a:prstGeom>
            <a:ln w="22225">
              <a:solidFill>
                <a:srgbClr val="993366"/>
              </a:solidFill>
              <a:headEnd type="none" w="med" len="med"/>
              <a:tailEnd type="triangle" w="lg" len="med"/>
            </a:ln>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rot="16200000" flipV="1">
              <a:off x="6754185" y="4647551"/>
              <a:ext cx="1022799" cy="488535"/>
            </a:xfrm>
            <a:prstGeom prst="line">
              <a:avLst/>
            </a:prstGeom>
            <a:ln w="22225">
              <a:solidFill>
                <a:srgbClr val="993366"/>
              </a:solidFill>
              <a:headEnd type="triangl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rot="5400000">
              <a:off x="5520590" y="4641405"/>
              <a:ext cx="1076630" cy="558325"/>
            </a:xfrm>
            <a:prstGeom prst="line">
              <a:avLst/>
            </a:prstGeom>
            <a:ln w="22225">
              <a:solidFill>
                <a:srgbClr val="993366"/>
              </a:solidFill>
              <a:headEnd type="triangle" w="med" len="med"/>
              <a:tailEnd type="none" w="lg" len="med"/>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rot="5400000">
              <a:off x="6815996" y="3078458"/>
              <a:ext cx="968967" cy="558325"/>
            </a:xfrm>
            <a:prstGeom prst="line">
              <a:avLst/>
            </a:prstGeom>
            <a:ln w="22225">
              <a:solidFill>
                <a:srgbClr val="993366"/>
              </a:solidFill>
              <a:headEnd type="triangl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rot="5400000">
              <a:off x="5746873" y="4361291"/>
              <a:ext cx="484484" cy="418744"/>
            </a:xfrm>
            <a:prstGeom prst="line">
              <a:avLst/>
            </a:prstGeom>
            <a:ln w="22225">
              <a:solidFill>
                <a:srgbClr val="993366"/>
              </a:solidFill>
              <a:headEnd type="triangle" w="med" len="med"/>
              <a:tailEnd type="none" w="lg" len="med"/>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rot="5400000">
              <a:off x="7154944" y="3525069"/>
              <a:ext cx="430652" cy="418744"/>
            </a:xfrm>
            <a:prstGeom prst="line">
              <a:avLst/>
            </a:prstGeom>
            <a:ln w="22225">
              <a:solidFill>
                <a:srgbClr val="993366"/>
              </a:solidFill>
              <a:headEnd type="triangl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a:xfrm rot="10800000">
              <a:off x="7230689" y="4165093"/>
              <a:ext cx="348953" cy="1122"/>
            </a:xfrm>
            <a:prstGeom prst="line">
              <a:avLst/>
            </a:prstGeom>
            <a:ln w="22225">
              <a:solidFill>
                <a:srgbClr val="993366"/>
              </a:solidFill>
              <a:headEnd type="triangl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a:xfrm rot="10800000">
              <a:off x="5779743" y="4166927"/>
              <a:ext cx="348953" cy="1122"/>
            </a:xfrm>
            <a:prstGeom prst="line">
              <a:avLst/>
            </a:prstGeom>
            <a:ln w="22225">
              <a:solidFill>
                <a:srgbClr val="993366"/>
              </a:solidFill>
              <a:headEnd type="triangle" w="med" len="med"/>
              <a:tailEnd type="none" w="lg" len="med"/>
            </a:ln>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rot="16200000" flipV="1">
              <a:off x="7101112" y="4332542"/>
              <a:ext cx="538315" cy="418744"/>
            </a:xfrm>
            <a:prstGeom prst="line">
              <a:avLst/>
            </a:prstGeom>
            <a:ln w="22225">
              <a:solidFill>
                <a:srgbClr val="993366"/>
              </a:solidFill>
              <a:headEnd type="triangl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rot="16200000" flipV="1">
              <a:off x="5765809" y="3534882"/>
              <a:ext cx="376821" cy="348953"/>
            </a:xfrm>
            <a:prstGeom prst="line">
              <a:avLst/>
            </a:prstGeom>
            <a:ln w="22225">
              <a:solidFill>
                <a:srgbClr val="993366"/>
              </a:solidFill>
              <a:headEnd type="triangle" w="med" len="med"/>
              <a:tailEnd type="none" w="lg" len="med"/>
            </a:ln>
          </p:spPr>
          <p:style>
            <a:lnRef idx="1">
              <a:schemeClr val="accent1"/>
            </a:lnRef>
            <a:fillRef idx="0">
              <a:schemeClr val="accent1"/>
            </a:fillRef>
            <a:effectRef idx="0">
              <a:schemeClr val="accent1"/>
            </a:effectRef>
            <a:fontRef idx="minor">
              <a:schemeClr val="tx1"/>
            </a:fontRef>
          </p:style>
        </p:cxnSp>
        <p:sp>
          <p:nvSpPr>
            <p:cNvPr id="67" name="Rectangle 66"/>
            <p:cNvSpPr/>
            <p:nvPr/>
          </p:nvSpPr>
          <p:spPr bwMode="auto">
            <a:xfrm>
              <a:off x="548320" y="5701104"/>
              <a:ext cx="4030089" cy="493658"/>
            </a:xfrm>
            <a:prstGeom prst="rect">
              <a:avLst/>
            </a:prstGeom>
            <a:noFill/>
            <a:ln>
              <a:noFill/>
            </a:ln>
            <a:effectLst/>
            <a:ex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lang="en-US" b="1" dirty="0" smtClean="0">
                  <a:solidFill>
                    <a:srgbClr val="000000"/>
                  </a:solidFill>
                  <a:latin typeface="Constantia" panose="02030602050306030303" pitchFamily="18" charset="0"/>
                </a:rPr>
                <a:t>Direct Delivery – </a:t>
              </a:r>
              <a:r>
                <a:rPr kumimoji="0" lang="en-US" b="1" i="0" u="none" strike="noStrike" cap="none" normalizeH="0" baseline="0" dirty="0" smtClean="0">
                  <a:ln>
                    <a:noFill/>
                  </a:ln>
                  <a:solidFill>
                    <a:srgbClr val="000000"/>
                  </a:solidFill>
                  <a:effectLst/>
                  <a:latin typeface="Constantia" panose="02030602050306030303" pitchFamily="18" charset="0"/>
                </a:rPr>
                <a:t>No Accumulation</a:t>
              </a:r>
            </a:p>
          </p:txBody>
        </p:sp>
        <p:sp>
          <p:nvSpPr>
            <p:cNvPr id="68" name="Rectangle 67"/>
            <p:cNvSpPr/>
            <p:nvPr/>
          </p:nvSpPr>
          <p:spPr bwMode="auto">
            <a:xfrm>
              <a:off x="5171630" y="5725812"/>
              <a:ext cx="3114645" cy="493658"/>
            </a:xfrm>
            <a:prstGeom prst="rect">
              <a:avLst/>
            </a:prstGeom>
            <a:noFill/>
            <a:ln>
              <a:noFill/>
            </a:ln>
            <a:effectLst/>
            <a:ex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lang="en-US" b="1" dirty="0" smtClean="0">
                  <a:solidFill>
                    <a:srgbClr val="000000"/>
                  </a:solidFill>
                  <a:latin typeface="Constantia" panose="02030602050306030303" pitchFamily="18" charset="0"/>
                </a:rPr>
                <a:t>DC – </a:t>
              </a:r>
              <a:r>
                <a:rPr kumimoji="0" lang="en-US" b="1" i="0" u="none" strike="noStrike" cap="none" normalizeH="0" baseline="0" dirty="0" smtClean="0">
                  <a:ln>
                    <a:noFill/>
                  </a:ln>
                  <a:solidFill>
                    <a:srgbClr val="000000"/>
                  </a:solidFill>
                  <a:effectLst/>
                  <a:latin typeface="Constantia" panose="02030602050306030303" pitchFamily="18" charset="0"/>
                </a:rPr>
                <a:t>Accumulation</a:t>
              </a:r>
            </a:p>
          </p:txBody>
        </p:sp>
        <p:pic>
          <p:nvPicPr>
            <p:cNvPr id="69" name="Picture 68"/>
            <p:cNvPicPr>
              <a:picLocks noChangeAspect="1"/>
            </p:cNvPicPr>
            <p:nvPr/>
          </p:nvPicPr>
          <p:blipFill>
            <a:blip r:embed="rId3"/>
            <a:stretch>
              <a:fillRect/>
            </a:stretch>
          </p:blipFill>
          <p:spPr>
            <a:xfrm>
              <a:off x="3404694" y="2542362"/>
              <a:ext cx="782771" cy="621273"/>
            </a:xfrm>
            <a:prstGeom prst="rect">
              <a:avLst/>
            </a:prstGeom>
          </p:spPr>
        </p:pic>
        <p:pic>
          <p:nvPicPr>
            <p:cNvPr id="70" name="Picture 69"/>
            <p:cNvPicPr>
              <a:picLocks noChangeAspect="1"/>
            </p:cNvPicPr>
            <p:nvPr/>
          </p:nvPicPr>
          <p:blipFill>
            <a:blip r:embed="rId3"/>
            <a:stretch>
              <a:fillRect/>
            </a:stretch>
          </p:blipFill>
          <p:spPr>
            <a:xfrm>
              <a:off x="3355731" y="3165414"/>
              <a:ext cx="782771" cy="621273"/>
            </a:xfrm>
            <a:prstGeom prst="rect">
              <a:avLst/>
            </a:prstGeom>
          </p:spPr>
        </p:pic>
        <p:pic>
          <p:nvPicPr>
            <p:cNvPr id="71" name="Picture 70"/>
            <p:cNvPicPr>
              <a:picLocks noChangeAspect="1"/>
            </p:cNvPicPr>
            <p:nvPr/>
          </p:nvPicPr>
          <p:blipFill>
            <a:blip r:embed="rId3"/>
            <a:stretch>
              <a:fillRect/>
            </a:stretch>
          </p:blipFill>
          <p:spPr>
            <a:xfrm>
              <a:off x="3376293" y="3826309"/>
              <a:ext cx="782771" cy="621273"/>
            </a:xfrm>
            <a:prstGeom prst="rect">
              <a:avLst/>
            </a:prstGeom>
          </p:spPr>
        </p:pic>
        <p:pic>
          <p:nvPicPr>
            <p:cNvPr id="72" name="Picture 71"/>
            <p:cNvPicPr>
              <a:picLocks noChangeAspect="1"/>
            </p:cNvPicPr>
            <p:nvPr/>
          </p:nvPicPr>
          <p:blipFill>
            <a:blip r:embed="rId3"/>
            <a:stretch>
              <a:fillRect/>
            </a:stretch>
          </p:blipFill>
          <p:spPr>
            <a:xfrm>
              <a:off x="3355731" y="4446629"/>
              <a:ext cx="782771" cy="621273"/>
            </a:xfrm>
            <a:prstGeom prst="rect">
              <a:avLst/>
            </a:prstGeom>
          </p:spPr>
        </p:pic>
        <p:pic>
          <p:nvPicPr>
            <p:cNvPr id="73" name="Picture 72"/>
            <p:cNvPicPr>
              <a:picLocks noChangeAspect="1"/>
            </p:cNvPicPr>
            <p:nvPr/>
          </p:nvPicPr>
          <p:blipFill>
            <a:blip r:embed="rId3"/>
            <a:stretch>
              <a:fillRect/>
            </a:stretch>
          </p:blipFill>
          <p:spPr>
            <a:xfrm>
              <a:off x="3372468" y="5031603"/>
              <a:ext cx="782771" cy="621273"/>
            </a:xfrm>
            <a:prstGeom prst="rect">
              <a:avLst/>
            </a:prstGeom>
          </p:spPr>
        </p:pic>
        <p:pic>
          <p:nvPicPr>
            <p:cNvPr id="74" name="Picture 73"/>
            <p:cNvPicPr>
              <a:picLocks noChangeAspect="1"/>
            </p:cNvPicPr>
            <p:nvPr/>
          </p:nvPicPr>
          <p:blipFill>
            <a:blip r:embed="rId3"/>
            <a:stretch>
              <a:fillRect/>
            </a:stretch>
          </p:blipFill>
          <p:spPr>
            <a:xfrm>
              <a:off x="7607000" y="2439153"/>
              <a:ext cx="782771" cy="621273"/>
            </a:xfrm>
            <a:prstGeom prst="rect">
              <a:avLst/>
            </a:prstGeom>
          </p:spPr>
        </p:pic>
        <p:pic>
          <p:nvPicPr>
            <p:cNvPr id="75" name="Picture 74"/>
            <p:cNvPicPr>
              <a:picLocks noChangeAspect="1"/>
            </p:cNvPicPr>
            <p:nvPr/>
          </p:nvPicPr>
          <p:blipFill>
            <a:blip r:embed="rId3"/>
            <a:stretch>
              <a:fillRect/>
            </a:stretch>
          </p:blipFill>
          <p:spPr>
            <a:xfrm>
              <a:off x="7678215" y="3238701"/>
              <a:ext cx="782771" cy="621273"/>
            </a:xfrm>
            <a:prstGeom prst="rect">
              <a:avLst/>
            </a:prstGeom>
          </p:spPr>
        </p:pic>
        <p:pic>
          <p:nvPicPr>
            <p:cNvPr id="76" name="Picture 75"/>
            <p:cNvPicPr>
              <a:picLocks noChangeAspect="1"/>
            </p:cNvPicPr>
            <p:nvPr/>
          </p:nvPicPr>
          <p:blipFill>
            <a:blip r:embed="rId3"/>
            <a:stretch>
              <a:fillRect/>
            </a:stretch>
          </p:blipFill>
          <p:spPr>
            <a:xfrm>
              <a:off x="7689845" y="3928056"/>
              <a:ext cx="782771" cy="621273"/>
            </a:xfrm>
            <a:prstGeom prst="rect">
              <a:avLst/>
            </a:prstGeom>
          </p:spPr>
        </p:pic>
        <p:pic>
          <p:nvPicPr>
            <p:cNvPr id="77" name="Picture 76"/>
            <p:cNvPicPr>
              <a:picLocks noChangeAspect="1"/>
            </p:cNvPicPr>
            <p:nvPr/>
          </p:nvPicPr>
          <p:blipFill>
            <a:blip r:embed="rId3"/>
            <a:stretch>
              <a:fillRect/>
            </a:stretch>
          </p:blipFill>
          <p:spPr>
            <a:xfrm>
              <a:off x="7689845" y="4598162"/>
              <a:ext cx="782771" cy="621273"/>
            </a:xfrm>
            <a:prstGeom prst="rect">
              <a:avLst/>
            </a:prstGeom>
          </p:spPr>
        </p:pic>
        <p:pic>
          <p:nvPicPr>
            <p:cNvPr id="78" name="Picture 77"/>
            <p:cNvPicPr>
              <a:picLocks noChangeAspect="1"/>
            </p:cNvPicPr>
            <p:nvPr/>
          </p:nvPicPr>
          <p:blipFill>
            <a:blip r:embed="rId3"/>
            <a:stretch>
              <a:fillRect/>
            </a:stretch>
          </p:blipFill>
          <p:spPr>
            <a:xfrm>
              <a:off x="7512644" y="5245335"/>
              <a:ext cx="782771" cy="621273"/>
            </a:xfrm>
            <a:prstGeom prst="rect">
              <a:avLst/>
            </a:prstGeom>
          </p:spPr>
        </p:pic>
        <p:pic>
          <p:nvPicPr>
            <p:cNvPr id="18434" name="Picture 2" descr="https://cdn4.iconfinder.com/data/icons/SUPERVISTA/accounting/png/400/industry.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7522" y="2216989"/>
              <a:ext cx="823280" cy="693867"/>
            </a:xfrm>
            <a:prstGeom prst="rect">
              <a:avLst/>
            </a:prstGeom>
            <a:noFill/>
            <a:extLst>
              <a:ext uri="{909E8E84-426E-40DD-AFC4-6F175D3DCCD1}">
                <a14:hiddenFill xmlns:a14="http://schemas.microsoft.com/office/drawing/2010/main">
                  <a:solidFill>
                    <a:srgbClr val="FFFFFF"/>
                  </a:solidFill>
                </a14:hiddenFill>
              </a:ext>
            </a:extLst>
          </p:spPr>
        </p:pic>
        <p:pic>
          <p:nvPicPr>
            <p:cNvPr id="82" name="Picture 2" descr="https://cdn4.iconfinder.com/data/icons/SUPERVISTA/accounting/png/400/industry.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7522" y="2928324"/>
              <a:ext cx="823280" cy="693867"/>
            </a:xfrm>
            <a:prstGeom prst="rect">
              <a:avLst/>
            </a:prstGeom>
            <a:noFill/>
            <a:extLst>
              <a:ext uri="{909E8E84-426E-40DD-AFC4-6F175D3DCCD1}">
                <a14:hiddenFill xmlns:a14="http://schemas.microsoft.com/office/drawing/2010/main">
                  <a:solidFill>
                    <a:srgbClr val="FFFFFF"/>
                  </a:solidFill>
                </a14:hiddenFill>
              </a:ext>
            </a:extLst>
          </p:spPr>
        </p:pic>
        <p:pic>
          <p:nvPicPr>
            <p:cNvPr id="83" name="Picture 2" descr="https://cdn4.iconfinder.com/data/icons/SUPERVISTA/accounting/png/400/industry.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12788" y="3638865"/>
              <a:ext cx="823280" cy="693867"/>
            </a:xfrm>
            <a:prstGeom prst="rect">
              <a:avLst/>
            </a:prstGeom>
            <a:noFill/>
            <a:extLst>
              <a:ext uri="{909E8E84-426E-40DD-AFC4-6F175D3DCCD1}">
                <a14:hiddenFill xmlns:a14="http://schemas.microsoft.com/office/drawing/2010/main">
                  <a:solidFill>
                    <a:srgbClr val="FFFFFF"/>
                  </a:solidFill>
                </a14:hiddenFill>
              </a:ext>
            </a:extLst>
          </p:spPr>
        </p:pic>
        <p:pic>
          <p:nvPicPr>
            <p:cNvPr id="84" name="Picture 2" descr="https://cdn4.iconfinder.com/data/icons/SUPERVISTA/accounting/png/400/industry.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51038" y="4352372"/>
              <a:ext cx="823280" cy="693867"/>
            </a:xfrm>
            <a:prstGeom prst="rect">
              <a:avLst/>
            </a:prstGeom>
            <a:noFill/>
            <a:extLst>
              <a:ext uri="{909E8E84-426E-40DD-AFC4-6F175D3DCCD1}">
                <a14:hiddenFill xmlns:a14="http://schemas.microsoft.com/office/drawing/2010/main">
                  <a:solidFill>
                    <a:srgbClr val="FFFFFF"/>
                  </a:solidFill>
                </a14:hiddenFill>
              </a:ext>
            </a:extLst>
          </p:spPr>
        </p:pic>
        <p:pic>
          <p:nvPicPr>
            <p:cNvPr id="85" name="Picture 2" descr="https://cdn4.iconfinder.com/data/icons/SUPERVISTA/accounting/png/400/industry.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51038" y="5070353"/>
              <a:ext cx="823280" cy="693867"/>
            </a:xfrm>
            <a:prstGeom prst="rect">
              <a:avLst/>
            </a:prstGeom>
            <a:noFill/>
            <a:extLst>
              <a:ext uri="{909E8E84-426E-40DD-AFC4-6F175D3DCCD1}">
                <a14:hiddenFill xmlns:a14="http://schemas.microsoft.com/office/drawing/2010/main">
                  <a:solidFill>
                    <a:srgbClr val="FFFFFF"/>
                  </a:solidFill>
                </a14:hiddenFill>
              </a:ext>
            </a:extLst>
          </p:spPr>
        </p:pic>
        <p:pic>
          <p:nvPicPr>
            <p:cNvPr id="86" name="Picture 2" descr="https://cdn4.iconfinder.com/data/icons/SUPERVISTA/accounting/png/400/industry.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15288" y="2306756"/>
              <a:ext cx="823280" cy="693867"/>
            </a:xfrm>
            <a:prstGeom prst="rect">
              <a:avLst/>
            </a:prstGeom>
            <a:noFill/>
            <a:extLst>
              <a:ext uri="{909E8E84-426E-40DD-AFC4-6F175D3DCCD1}">
                <a14:hiddenFill xmlns:a14="http://schemas.microsoft.com/office/drawing/2010/main">
                  <a:solidFill>
                    <a:srgbClr val="FFFFFF"/>
                  </a:solidFill>
                </a14:hiddenFill>
              </a:ext>
            </a:extLst>
          </p:spPr>
        </p:pic>
        <p:pic>
          <p:nvPicPr>
            <p:cNvPr id="87" name="Picture 2" descr="https://cdn4.iconfinder.com/data/icons/SUPERVISTA/accounting/png/400/industry.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15288" y="3018091"/>
              <a:ext cx="823280" cy="693867"/>
            </a:xfrm>
            <a:prstGeom prst="rect">
              <a:avLst/>
            </a:prstGeom>
            <a:noFill/>
            <a:extLst>
              <a:ext uri="{909E8E84-426E-40DD-AFC4-6F175D3DCCD1}">
                <a14:hiddenFill xmlns:a14="http://schemas.microsoft.com/office/drawing/2010/main">
                  <a:solidFill>
                    <a:srgbClr val="FFFFFF"/>
                  </a:solidFill>
                </a14:hiddenFill>
              </a:ext>
            </a:extLst>
          </p:spPr>
        </p:pic>
        <p:pic>
          <p:nvPicPr>
            <p:cNvPr id="88" name="Picture 2" descr="https://cdn4.iconfinder.com/data/icons/SUPERVISTA/accounting/png/400/industry.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40554" y="3728632"/>
              <a:ext cx="823280" cy="693867"/>
            </a:xfrm>
            <a:prstGeom prst="rect">
              <a:avLst/>
            </a:prstGeom>
            <a:noFill/>
            <a:extLst>
              <a:ext uri="{909E8E84-426E-40DD-AFC4-6F175D3DCCD1}">
                <a14:hiddenFill xmlns:a14="http://schemas.microsoft.com/office/drawing/2010/main">
                  <a:solidFill>
                    <a:srgbClr val="FFFFFF"/>
                  </a:solidFill>
                </a14:hiddenFill>
              </a:ext>
            </a:extLst>
          </p:spPr>
        </p:pic>
        <p:pic>
          <p:nvPicPr>
            <p:cNvPr id="89" name="Picture 2" descr="https://cdn4.iconfinder.com/data/icons/SUPERVISTA/accounting/png/400/industry.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78804" y="4442139"/>
              <a:ext cx="823280" cy="693867"/>
            </a:xfrm>
            <a:prstGeom prst="rect">
              <a:avLst/>
            </a:prstGeom>
            <a:noFill/>
            <a:extLst>
              <a:ext uri="{909E8E84-426E-40DD-AFC4-6F175D3DCCD1}">
                <a14:hiddenFill xmlns:a14="http://schemas.microsoft.com/office/drawing/2010/main">
                  <a:solidFill>
                    <a:srgbClr val="FFFFFF"/>
                  </a:solidFill>
                </a14:hiddenFill>
              </a:ext>
            </a:extLst>
          </p:spPr>
        </p:pic>
        <p:pic>
          <p:nvPicPr>
            <p:cNvPr id="90" name="Picture 2" descr="https://cdn4.iconfinder.com/data/icons/SUPERVISTA/accounting/png/400/industry.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78804" y="5160120"/>
              <a:ext cx="823280" cy="693867"/>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38991782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Distribution Facility </a:t>
            </a:r>
            <a:r>
              <a:rPr lang="en-US" dirty="0" smtClean="0"/>
              <a:t>Functionality</a:t>
            </a:r>
            <a:br>
              <a:rPr lang="en-US" dirty="0" smtClean="0"/>
            </a:br>
            <a:r>
              <a:rPr lang="en-US" sz="3200" dirty="0">
                <a:solidFill>
                  <a:schemeClr val="accent2">
                    <a:lumMod val="40000"/>
                    <a:lumOff val="60000"/>
                  </a:schemeClr>
                </a:solidFill>
              </a:rPr>
              <a:t>Primary Functions: </a:t>
            </a:r>
            <a:r>
              <a:rPr lang="en-US" sz="3200" dirty="0" smtClean="0">
                <a:solidFill>
                  <a:schemeClr val="accent2">
                    <a:lumMod val="40000"/>
                    <a:lumOff val="60000"/>
                  </a:schemeClr>
                </a:solidFill>
              </a:rPr>
              <a:t>Sortation and Allocation</a:t>
            </a:r>
            <a:endParaRPr lang="en-US" sz="3200" dirty="0">
              <a:solidFill>
                <a:schemeClr val="accent2">
                  <a:lumMod val="40000"/>
                  <a:lumOff val="60000"/>
                </a:schemeClr>
              </a:solidFill>
            </a:endParaRP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6</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smtClean="0">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grpSp>
        <p:nvGrpSpPr>
          <p:cNvPr id="17" name="Group 16"/>
          <p:cNvGrpSpPr/>
          <p:nvPr/>
        </p:nvGrpSpPr>
        <p:grpSpPr>
          <a:xfrm>
            <a:off x="533400" y="1447799"/>
            <a:ext cx="8229600" cy="4876801"/>
            <a:chOff x="533400" y="1447799"/>
            <a:chExt cx="8229600" cy="4876801"/>
          </a:xfrm>
        </p:grpSpPr>
        <p:grpSp>
          <p:nvGrpSpPr>
            <p:cNvPr id="8" name="Group 7"/>
            <p:cNvGrpSpPr/>
            <p:nvPr/>
          </p:nvGrpSpPr>
          <p:grpSpPr>
            <a:xfrm>
              <a:off x="533400" y="1447799"/>
              <a:ext cx="8229600" cy="4876801"/>
              <a:chOff x="1639292" y="2594768"/>
              <a:chExt cx="6098718" cy="3294062"/>
            </a:xfrm>
          </p:grpSpPr>
          <p:sp>
            <p:nvSpPr>
              <p:cNvPr id="9" name="Rectangle 8"/>
              <p:cNvSpPr/>
              <p:nvPr/>
            </p:nvSpPr>
            <p:spPr>
              <a:xfrm>
                <a:off x="1639292" y="2594768"/>
                <a:ext cx="2992889" cy="329406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dk2">
                  <a:hueOff val="0"/>
                  <a:satOff val="0"/>
                  <a:lumOff val="0"/>
                  <a:alphaOff val="0"/>
                </a:schemeClr>
              </a:lnRef>
              <a:fillRef idx="1">
                <a:schemeClr val="lt2">
                  <a:alpha val="40000"/>
                  <a:hueOff val="0"/>
                  <a:satOff val="0"/>
                  <a:lumOff val="0"/>
                  <a:alphaOff val="0"/>
                </a:schemeClr>
              </a:fillRef>
              <a:effectRef idx="0">
                <a:schemeClr val="lt2">
                  <a:alpha val="40000"/>
                  <a:hueOff val="0"/>
                  <a:satOff val="0"/>
                  <a:lumOff val="0"/>
                  <a:alphaOff val="0"/>
                </a:schemeClr>
              </a:effectRef>
              <a:fontRef idx="minor">
                <a:schemeClr val="dk1">
                  <a:hueOff val="0"/>
                  <a:satOff val="0"/>
                  <a:lumOff val="0"/>
                  <a:alphaOff val="0"/>
                </a:schemeClr>
              </a:fontRef>
            </p:style>
          </p:sp>
          <p:sp>
            <p:nvSpPr>
              <p:cNvPr id="11" name="Freeform 10"/>
              <p:cNvSpPr/>
              <p:nvPr/>
            </p:nvSpPr>
            <p:spPr>
              <a:xfrm>
                <a:off x="1783991" y="4199321"/>
                <a:ext cx="2693600" cy="1583249"/>
              </a:xfrm>
              <a:custGeom>
                <a:avLst/>
                <a:gdLst>
                  <a:gd name="connsiteX0" fmla="*/ 0 w 2519957"/>
                  <a:gd name="connsiteY0" fmla="*/ 0 h 559964"/>
                  <a:gd name="connsiteX1" fmla="*/ 2519957 w 2519957"/>
                  <a:gd name="connsiteY1" fmla="*/ 0 h 559964"/>
                  <a:gd name="connsiteX2" fmla="*/ 2519957 w 2519957"/>
                  <a:gd name="connsiteY2" fmla="*/ 559964 h 559964"/>
                  <a:gd name="connsiteX3" fmla="*/ 0 w 2519957"/>
                  <a:gd name="connsiteY3" fmla="*/ 559964 h 559964"/>
                  <a:gd name="connsiteX4" fmla="*/ 0 w 2519957"/>
                  <a:gd name="connsiteY4" fmla="*/ 0 h 559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19957" h="559964">
                    <a:moveTo>
                      <a:pt x="0" y="0"/>
                    </a:moveTo>
                    <a:lnTo>
                      <a:pt x="2519957" y="0"/>
                    </a:lnTo>
                    <a:lnTo>
                      <a:pt x="2519957" y="559964"/>
                    </a:lnTo>
                    <a:lnTo>
                      <a:pt x="0" y="559964"/>
                    </a:lnTo>
                    <a:lnTo>
                      <a:pt x="0" y="0"/>
                    </a:lnTo>
                    <a:close/>
                  </a:path>
                </a:pathLst>
              </a:custGeom>
              <a:solidFill>
                <a:schemeClr val="accent2">
                  <a:lumMod val="75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91440" tIns="91440" rIns="91440" bIns="34290" numCol="1" spcCol="1270" anchor="t" anchorCtr="0">
                <a:noAutofit/>
              </a:bodyPr>
              <a:lstStyle/>
              <a:p>
                <a:pPr marL="274320" lvl="0" indent="-274320" algn="l" defTabSz="400050">
                  <a:spcBef>
                    <a:spcPct val="0"/>
                  </a:spcBef>
                  <a:buClr>
                    <a:schemeClr val="bg1"/>
                  </a:buClr>
                  <a:buFont typeface="Wingdings 2" panose="05020102010507070707" pitchFamily="18" charset="2"/>
                  <a:buChar char=""/>
                </a:pPr>
                <a:r>
                  <a:rPr lang="en-US" dirty="0" smtClean="0">
                    <a:latin typeface="Constantia" panose="02030602050306030303" pitchFamily="18" charset="0"/>
                  </a:rPr>
                  <a:t>Sortation </a:t>
                </a:r>
                <a:r>
                  <a:rPr lang="en-US" dirty="0">
                    <a:latin typeface="Constantia" panose="02030602050306030303" pitchFamily="18" charset="0"/>
                  </a:rPr>
                  <a:t>focuses on assembling like products together </a:t>
                </a:r>
                <a:r>
                  <a:rPr lang="en-US" dirty="0" smtClean="0">
                    <a:latin typeface="Constantia" panose="02030602050306030303" pitchFamily="18" charset="0"/>
                  </a:rPr>
                  <a:t>for </a:t>
                </a:r>
                <a:r>
                  <a:rPr lang="en-US" dirty="0">
                    <a:latin typeface="Constantia" panose="02030602050306030303" pitchFamily="18" charset="0"/>
                  </a:rPr>
                  <a:t>storage in the distribution facility, processing or transfer to customers. </a:t>
                </a:r>
                <a:endParaRPr lang="en-US" dirty="0" smtClean="0">
                  <a:latin typeface="Constantia" panose="02030602050306030303" pitchFamily="18" charset="0"/>
                </a:endParaRPr>
              </a:p>
              <a:p>
                <a:pPr marL="274320" lvl="0" indent="-274320" algn="l" defTabSz="400050">
                  <a:spcBef>
                    <a:spcPct val="0"/>
                  </a:spcBef>
                  <a:buClr>
                    <a:schemeClr val="bg1"/>
                  </a:buClr>
                  <a:buFont typeface="Wingdings 2" panose="05020102010507070707" pitchFamily="18" charset="2"/>
                  <a:buChar char=""/>
                </a:pPr>
                <a:r>
                  <a:rPr lang="en-US" dirty="0" smtClean="0">
                    <a:latin typeface="Constantia" panose="02030602050306030303" pitchFamily="18" charset="0"/>
                  </a:rPr>
                  <a:t>Proper </a:t>
                </a:r>
                <a:r>
                  <a:rPr lang="en-US" dirty="0">
                    <a:latin typeface="Constantia" panose="02030602050306030303" pitchFamily="18" charset="0"/>
                  </a:rPr>
                  <a:t>sortation is essential for </a:t>
                </a:r>
                <a:r>
                  <a:rPr lang="en-US" dirty="0" smtClean="0">
                    <a:latin typeface="Constantia" panose="02030602050306030303" pitchFamily="18" charset="0"/>
                  </a:rPr>
                  <a:t>effective inventory &amp; order fulfillment.</a:t>
                </a:r>
                <a:endParaRPr lang="en-US" dirty="0">
                  <a:latin typeface="Constantia" panose="02030602050306030303" pitchFamily="18" charset="0"/>
                </a:endParaRPr>
              </a:p>
            </p:txBody>
          </p:sp>
          <p:sp>
            <p:nvSpPr>
              <p:cNvPr id="12" name="Freeform 11"/>
              <p:cNvSpPr/>
              <p:nvPr/>
            </p:nvSpPr>
            <p:spPr>
              <a:xfrm>
                <a:off x="1774586" y="3869889"/>
                <a:ext cx="2693600" cy="329432"/>
              </a:xfrm>
              <a:custGeom>
                <a:avLst/>
                <a:gdLst>
                  <a:gd name="connsiteX0" fmla="*/ 0 w 2519957"/>
                  <a:gd name="connsiteY0" fmla="*/ 0 h 329432"/>
                  <a:gd name="connsiteX1" fmla="*/ 2519957 w 2519957"/>
                  <a:gd name="connsiteY1" fmla="*/ 0 h 329432"/>
                  <a:gd name="connsiteX2" fmla="*/ 2519957 w 2519957"/>
                  <a:gd name="connsiteY2" fmla="*/ 329432 h 329432"/>
                  <a:gd name="connsiteX3" fmla="*/ 0 w 2519957"/>
                  <a:gd name="connsiteY3" fmla="*/ 329432 h 329432"/>
                  <a:gd name="connsiteX4" fmla="*/ 0 w 2519957"/>
                  <a:gd name="connsiteY4" fmla="*/ 0 h 329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19957" h="329432">
                    <a:moveTo>
                      <a:pt x="0" y="0"/>
                    </a:moveTo>
                    <a:lnTo>
                      <a:pt x="2519957" y="0"/>
                    </a:lnTo>
                    <a:lnTo>
                      <a:pt x="2519957" y="329432"/>
                    </a:lnTo>
                    <a:lnTo>
                      <a:pt x="0" y="329432"/>
                    </a:lnTo>
                    <a:lnTo>
                      <a:pt x="0" y="0"/>
                    </a:lnTo>
                    <a:close/>
                  </a:path>
                </a:pathLst>
              </a:custGeom>
            </p:spPr>
            <p:style>
              <a:lnRef idx="0">
                <a:schemeClr val="dk1">
                  <a:alpha val="0"/>
                  <a:hueOff val="0"/>
                  <a:satOff val="0"/>
                  <a:lumOff val="0"/>
                  <a:alphaOff val="0"/>
                </a:schemeClr>
              </a:lnRef>
              <a:fillRef idx="0">
                <a:schemeClr val="lt2">
                  <a:alpha val="0"/>
                  <a:hueOff val="0"/>
                  <a:satOff val="0"/>
                  <a:lumOff val="0"/>
                  <a:alphaOff val="0"/>
                </a:schemeClr>
              </a:fillRef>
              <a:effectRef idx="0">
                <a:schemeClr val="lt2">
                  <a:alpha val="0"/>
                  <a:hueOff val="0"/>
                  <a:satOff val="0"/>
                  <a:lumOff val="0"/>
                  <a:alphaOff val="0"/>
                </a:schemeClr>
              </a:effectRef>
              <a:fontRef idx="minor">
                <a:schemeClr val="tx1">
                  <a:hueOff val="0"/>
                  <a:satOff val="0"/>
                  <a:lumOff val="0"/>
                  <a:alphaOff val="0"/>
                </a:schemeClr>
              </a:fontRef>
            </p:style>
            <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US" sz="2400" b="1" kern="1200" dirty="0" smtClean="0">
                    <a:solidFill>
                      <a:srgbClr val="000000"/>
                    </a:solidFill>
                    <a:latin typeface="Constantia" panose="02030602050306030303" pitchFamily="18" charset="0"/>
                  </a:rPr>
                  <a:t>Sortation</a:t>
                </a:r>
                <a:endParaRPr lang="en-US" sz="2400" b="1" kern="1200" dirty="0">
                  <a:solidFill>
                    <a:srgbClr val="000000"/>
                  </a:solidFill>
                  <a:latin typeface="Constantia" panose="02030602050306030303" pitchFamily="18" charset="0"/>
                </a:endParaRPr>
              </a:p>
            </p:txBody>
          </p:sp>
          <p:sp>
            <p:nvSpPr>
              <p:cNvPr id="13" name="Rectangle 12"/>
              <p:cNvSpPr/>
              <p:nvPr/>
            </p:nvSpPr>
            <p:spPr>
              <a:xfrm>
                <a:off x="4776880" y="2594768"/>
                <a:ext cx="2961130" cy="329406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dk2">
                  <a:hueOff val="0"/>
                  <a:satOff val="0"/>
                  <a:lumOff val="0"/>
                  <a:alphaOff val="0"/>
                </a:schemeClr>
              </a:lnRef>
              <a:fillRef idx="1">
                <a:schemeClr val="lt2">
                  <a:alpha val="40000"/>
                  <a:hueOff val="0"/>
                  <a:satOff val="0"/>
                  <a:lumOff val="0"/>
                  <a:alphaOff val="0"/>
                </a:schemeClr>
              </a:fillRef>
              <a:effectRef idx="0">
                <a:schemeClr val="lt2">
                  <a:alpha val="40000"/>
                  <a:hueOff val="0"/>
                  <a:satOff val="0"/>
                  <a:lumOff val="0"/>
                  <a:alphaOff val="0"/>
                </a:schemeClr>
              </a:effectRef>
              <a:fontRef idx="minor">
                <a:schemeClr val="dk1">
                  <a:hueOff val="0"/>
                  <a:satOff val="0"/>
                  <a:lumOff val="0"/>
                  <a:alphaOff val="0"/>
                </a:schemeClr>
              </a:fontRef>
            </p:style>
          </p:sp>
          <p:sp>
            <p:nvSpPr>
              <p:cNvPr id="14" name="Rectangle 13"/>
              <p:cNvSpPr/>
              <p:nvPr/>
            </p:nvSpPr>
            <p:spPr>
              <a:xfrm>
                <a:off x="1783992" y="2713435"/>
                <a:ext cx="2684195" cy="1143358"/>
              </a:xfrm>
              <a:prstGeom prst="rect">
                <a:avLst/>
              </a:prstGeom>
              <a:blipFill>
                <a:blip r:embed="rId2">
                  <a:extLst>
                    <a:ext uri="{28A0092B-C50C-407E-A947-70E740481C1C}">
                      <a14:useLocalDpi xmlns:a14="http://schemas.microsoft.com/office/drawing/2010/main" val="0"/>
                    </a:ext>
                  </a:extLst>
                </a:blip>
                <a:srcRect/>
                <a:stretch>
                  <a:fillRect l="-31000" r="-31000"/>
                </a:stretch>
              </a:blipFill>
              <a:ln>
                <a:noFill/>
              </a:ln>
            </p:spPr>
            <p:style>
              <a:lnRef idx="2">
                <a:schemeClr val="dk2">
                  <a:shade val="80000"/>
                  <a:hueOff val="0"/>
                  <a:satOff val="0"/>
                  <a:lumOff val="0"/>
                  <a:alphaOff val="0"/>
                </a:schemeClr>
              </a:lnRef>
              <a:fillRef idx="1">
                <a:scrgbClr r="0" g="0" b="0"/>
              </a:fillRef>
              <a:effectRef idx="0">
                <a:schemeClr val="dk2">
                  <a:tint val="50000"/>
                  <a:hueOff val="0"/>
                  <a:satOff val="0"/>
                  <a:lumOff val="0"/>
                  <a:alphaOff val="0"/>
                </a:schemeClr>
              </a:effectRef>
              <a:fontRef idx="minor">
                <a:schemeClr val="lt2">
                  <a:hueOff val="0"/>
                  <a:satOff val="0"/>
                  <a:lumOff val="0"/>
                  <a:alphaOff val="0"/>
                </a:schemeClr>
              </a:fontRef>
            </p:style>
          </p:sp>
          <p:sp>
            <p:nvSpPr>
              <p:cNvPr id="15" name="Freeform 14"/>
              <p:cNvSpPr/>
              <p:nvPr/>
            </p:nvSpPr>
            <p:spPr>
              <a:xfrm>
                <a:off x="4932995" y="4199321"/>
                <a:ext cx="2665017" cy="1583249"/>
              </a:xfrm>
              <a:custGeom>
                <a:avLst/>
                <a:gdLst>
                  <a:gd name="connsiteX0" fmla="*/ 0 w 2519957"/>
                  <a:gd name="connsiteY0" fmla="*/ 0 h 559964"/>
                  <a:gd name="connsiteX1" fmla="*/ 2519957 w 2519957"/>
                  <a:gd name="connsiteY1" fmla="*/ 0 h 559964"/>
                  <a:gd name="connsiteX2" fmla="*/ 2519957 w 2519957"/>
                  <a:gd name="connsiteY2" fmla="*/ 559964 h 559964"/>
                  <a:gd name="connsiteX3" fmla="*/ 0 w 2519957"/>
                  <a:gd name="connsiteY3" fmla="*/ 559964 h 559964"/>
                  <a:gd name="connsiteX4" fmla="*/ 0 w 2519957"/>
                  <a:gd name="connsiteY4" fmla="*/ 0 h 559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19957" h="559964">
                    <a:moveTo>
                      <a:pt x="0" y="0"/>
                    </a:moveTo>
                    <a:lnTo>
                      <a:pt x="2519957" y="0"/>
                    </a:lnTo>
                    <a:lnTo>
                      <a:pt x="2519957" y="559964"/>
                    </a:lnTo>
                    <a:lnTo>
                      <a:pt x="0" y="559964"/>
                    </a:lnTo>
                    <a:lnTo>
                      <a:pt x="0" y="0"/>
                    </a:lnTo>
                    <a:close/>
                  </a:path>
                </a:pathLst>
              </a:custGeom>
              <a:solidFill>
                <a:schemeClr val="accent2">
                  <a:lumMod val="75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91440" tIns="91440" rIns="91440" bIns="91440" numCol="1" spcCol="1270" anchor="t" anchorCtr="0">
                <a:noAutofit/>
              </a:bodyPr>
              <a:lstStyle/>
              <a:p>
                <a:pPr marL="274320" lvl="0" indent="-274320" defTabSz="400050">
                  <a:spcBef>
                    <a:spcPct val="0"/>
                  </a:spcBef>
                  <a:buClr>
                    <a:srgbClr val="FFFFFF"/>
                  </a:buClr>
                  <a:buFont typeface="Wingdings 2" panose="05020102010507070707" pitchFamily="18" charset="2"/>
                  <a:buChar char=""/>
                </a:pPr>
                <a:r>
                  <a:rPr lang="en-US" dirty="0" smtClean="0">
                    <a:solidFill>
                      <a:srgbClr val="FFFFFF"/>
                    </a:solidFill>
                    <a:latin typeface="Constantia" panose="02030602050306030303" pitchFamily="18" charset="0"/>
                  </a:rPr>
                  <a:t>Allocation </a:t>
                </a:r>
                <a:r>
                  <a:rPr lang="en-US" dirty="0">
                    <a:solidFill>
                      <a:srgbClr val="FFFFFF"/>
                    </a:solidFill>
                    <a:latin typeface="Constantia" panose="02030602050306030303" pitchFamily="18" charset="0"/>
                  </a:rPr>
                  <a:t>focuses on matching available inventory to customer orders for an SKU.  </a:t>
                </a:r>
                <a:endParaRPr lang="en-US" dirty="0" smtClean="0">
                  <a:solidFill>
                    <a:srgbClr val="FFFFFF"/>
                  </a:solidFill>
                  <a:latin typeface="Constantia" panose="02030602050306030303" pitchFamily="18" charset="0"/>
                </a:endParaRPr>
              </a:p>
              <a:p>
                <a:pPr marL="274320" lvl="0" indent="-274320" defTabSz="400050">
                  <a:spcBef>
                    <a:spcPct val="0"/>
                  </a:spcBef>
                  <a:buClr>
                    <a:srgbClr val="FFFFFF"/>
                  </a:buClr>
                  <a:buFont typeface="Wingdings 2" panose="05020102010507070707" pitchFamily="18" charset="2"/>
                  <a:buChar char=""/>
                </a:pPr>
                <a:r>
                  <a:rPr lang="en-US" dirty="0" smtClean="0">
                    <a:solidFill>
                      <a:srgbClr val="FFFFFF"/>
                    </a:solidFill>
                    <a:latin typeface="Constantia" panose="02030602050306030303" pitchFamily="18" charset="0"/>
                  </a:rPr>
                  <a:t>This </a:t>
                </a:r>
                <a:r>
                  <a:rPr lang="en-US" dirty="0">
                    <a:solidFill>
                      <a:srgbClr val="FFFFFF"/>
                    </a:solidFill>
                    <a:latin typeface="Constantia" panose="02030602050306030303" pitchFamily="18" charset="0"/>
                  </a:rPr>
                  <a:t>break-bulk capacity promotes product availability for multiple customers </a:t>
                </a:r>
                <a:r>
                  <a:rPr lang="en-US" dirty="0" smtClean="0">
                    <a:solidFill>
                      <a:srgbClr val="FFFFFF"/>
                    </a:solidFill>
                    <a:latin typeface="Constantia" panose="02030602050306030303" pitchFamily="18" charset="0"/>
                  </a:rPr>
                  <a:t>and in </a:t>
                </a:r>
                <a:r>
                  <a:rPr lang="en-US" dirty="0">
                    <a:solidFill>
                      <a:srgbClr val="FFFFFF"/>
                    </a:solidFill>
                    <a:latin typeface="Constantia" panose="02030602050306030303" pitchFamily="18" charset="0"/>
                  </a:rPr>
                  <a:t>desired quantities.</a:t>
                </a:r>
              </a:p>
              <a:p>
                <a:pPr marL="57150" lvl="1" indent="-57150" algn="l" defTabSz="311150">
                  <a:spcBef>
                    <a:spcPct val="0"/>
                  </a:spcBef>
                  <a:buChar char="••"/>
                </a:pPr>
                <a:endParaRPr lang="en-US" b="1" kern="1200" dirty="0">
                  <a:latin typeface="Constantia" panose="02030602050306030303" pitchFamily="18" charset="0"/>
                </a:endParaRPr>
              </a:p>
            </p:txBody>
          </p:sp>
          <p:sp>
            <p:nvSpPr>
              <p:cNvPr id="16" name="Freeform 15"/>
              <p:cNvSpPr/>
              <p:nvPr/>
            </p:nvSpPr>
            <p:spPr>
              <a:xfrm>
                <a:off x="4923591" y="3869889"/>
                <a:ext cx="2665017" cy="329432"/>
              </a:xfrm>
              <a:custGeom>
                <a:avLst/>
                <a:gdLst>
                  <a:gd name="connsiteX0" fmla="*/ 0 w 2519957"/>
                  <a:gd name="connsiteY0" fmla="*/ 0 h 329432"/>
                  <a:gd name="connsiteX1" fmla="*/ 2519957 w 2519957"/>
                  <a:gd name="connsiteY1" fmla="*/ 0 h 329432"/>
                  <a:gd name="connsiteX2" fmla="*/ 2519957 w 2519957"/>
                  <a:gd name="connsiteY2" fmla="*/ 329432 h 329432"/>
                  <a:gd name="connsiteX3" fmla="*/ 0 w 2519957"/>
                  <a:gd name="connsiteY3" fmla="*/ 329432 h 329432"/>
                  <a:gd name="connsiteX4" fmla="*/ 0 w 2519957"/>
                  <a:gd name="connsiteY4" fmla="*/ 0 h 329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19957" h="329432">
                    <a:moveTo>
                      <a:pt x="0" y="0"/>
                    </a:moveTo>
                    <a:lnTo>
                      <a:pt x="2519957" y="0"/>
                    </a:lnTo>
                    <a:lnTo>
                      <a:pt x="2519957" y="329432"/>
                    </a:lnTo>
                    <a:lnTo>
                      <a:pt x="0" y="329432"/>
                    </a:lnTo>
                    <a:lnTo>
                      <a:pt x="0" y="0"/>
                    </a:lnTo>
                    <a:close/>
                  </a:path>
                </a:pathLst>
              </a:custGeom>
            </p:spPr>
            <p:style>
              <a:lnRef idx="0">
                <a:schemeClr val="dk1">
                  <a:alpha val="0"/>
                  <a:hueOff val="0"/>
                  <a:satOff val="0"/>
                  <a:lumOff val="0"/>
                  <a:alphaOff val="0"/>
                </a:schemeClr>
              </a:lnRef>
              <a:fillRef idx="0">
                <a:schemeClr val="lt2">
                  <a:alpha val="0"/>
                  <a:hueOff val="0"/>
                  <a:satOff val="0"/>
                  <a:lumOff val="0"/>
                  <a:alphaOff val="0"/>
                </a:schemeClr>
              </a:fillRef>
              <a:effectRef idx="0">
                <a:schemeClr val="lt2">
                  <a:alpha val="0"/>
                  <a:hueOff val="0"/>
                  <a:satOff val="0"/>
                  <a:lumOff val="0"/>
                  <a:alphaOff val="0"/>
                </a:schemeClr>
              </a:effectRef>
              <a:fontRef idx="minor">
                <a:schemeClr val="tx1">
                  <a:hueOff val="0"/>
                  <a:satOff val="0"/>
                  <a:lumOff val="0"/>
                  <a:alphaOff val="0"/>
                </a:schemeClr>
              </a:fontRef>
            </p:style>
            <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US" sz="2400" b="1" kern="1200" dirty="0" smtClean="0">
                    <a:solidFill>
                      <a:srgbClr val="000000"/>
                    </a:solidFill>
                    <a:latin typeface="Constantia" panose="02030602050306030303" pitchFamily="18" charset="0"/>
                  </a:rPr>
                  <a:t>Allocation</a:t>
                </a:r>
                <a:endParaRPr lang="en-US" sz="2400" b="1" kern="1200" dirty="0">
                  <a:solidFill>
                    <a:srgbClr val="000000"/>
                  </a:solidFill>
                  <a:latin typeface="Constantia" panose="02030602050306030303" pitchFamily="18" charset="0"/>
                </a:endParaRPr>
              </a:p>
            </p:txBody>
          </p:sp>
        </p:grpSp>
        <p:pic>
          <p:nvPicPr>
            <p:cNvPr id="21506" name="Picture 2" descr="http://iggnition.com/wp-content/uploads/product_suite/wms.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77917" y="1623483"/>
              <a:ext cx="3647430" cy="1712109"/>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23158066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Distribution Facility </a:t>
            </a:r>
            <a:r>
              <a:rPr lang="en-US" dirty="0" smtClean="0"/>
              <a:t>Functionality</a:t>
            </a:r>
            <a:br>
              <a:rPr lang="en-US" dirty="0" smtClean="0"/>
            </a:br>
            <a:r>
              <a:rPr lang="en-US" sz="3200" dirty="0">
                <a:solidFill>
                  <a:schemeClr val="accent2">
                    <a:lumMod val="40000"/>
                    <a:lumOff val="60000"/>
                  </a:schemeClr>
                </a:solidFill>
              </a:rPr>
              <a:t>Primary Functions: </a:t>
            </a:r>
            <a:r>
              <a:rPr lang="en-US" sz="3200" dirty="0" smtClean="0">
                <a:solidFill>
                  <a:schemeClr val="accent2">
                    <a:lumMod val="40000"/>
                    <a:lumOff val="60000"/>
                  </a:schemeClr>
                </a:solidFill>
              </a:rPr>
              <a:t>Assortment </a:t>
            </a:r>
            <a:endParaRPr lang="en-US" sz="3200" dirty="0">
              <a:solidFill>
                <a:schemeClr val="accent2">
                  <a:lumMod val="40000"/>
                  <a:lumOff val="60000"/>
                </a:schemeClr>
              </a:solidFill>
            </a:endParaRPr>
          </a:p>
        </p:txBody>
      </p:sp>
      <p:sp>
        <p:nvSpPr>
          <p:cNvPr id="3" name="Content Placeholder 2"/>
          <p:cNvSpPr>
            <a:spLocks noGrp="1"/>
          </p:cNvSpPr>
          <p:nvPr>
            <p:ph idx="1"/>
          </p:nvPr>
        </p:nvSpPr>
        <p:spPr>
          <a:xfrm>
            <a:off x="152400" y="1243220"/>
            <a:ext cx="8686800" cy="1064885"/>
          </a:xfrm>
        </p:spPr>
        <p:txBody>
          <a:bodyPr/>
          <a:lstStyle/>
          <a:p>
            <a:pPr marL="0" indent="0" algn="ctr">
              <a:spcAft>
                <a:spcPts val="0"/>
              </a:spcAft>
              <a:buNone/>
            </a:pPr>
            <a:r>
              <a:rPr lang="en-US" sz="2000" b="1" i="1" dirty="0">
                <a:solidFill>
                  <a:srgbClr val="993366"/>
                </a:solidFill>
              </a:rPr>
              <a:t>Assortment involves the assembly of customer orders for multiple SKUs held in the distribution facility. </a:t>
            </a:r>
            <a:r>
              <a:rPr lang="en-US" sz="2000" b="1" i="1" dirty="0" smtClean="0">
                <a:solidFill>
                  <a:srgbClr val="993366"/>
                </a:solidFill>
              </a:rPr>
              <a:t> This mixing capability avoids </a:t>
            </a:r>
            <a:r>
              <a:rPr lang="en-US" sz="2000" b="1" i="1" dirty="0">
                <a:solidFill>
                  <a:srgbClr val="993366"/>
                </a:solidFill>
              </a:rPr>
              <a:t>the expenses related to placing numerous orders and having them shipped from a variety of </a:t>
            </a:r>
            <a:r>
              <a:rPr lang="en-US" sz="2000" b="1" i="1" dirty="0" smtClean="0">
                <a:solidFill>
                  <a:srgbClr val="993366"/>
                </a:solidFill>
              </a:rPr>
              <a:t>locations.</a:t>
            </a:r>
            <a:endParaRPr lang="en-US" sz="2000" b="1" i="1" dirty="0">
              <a:solidFill>
                <a:srgbClr val="993366"/>
              </a:solidFill>
            </a:endParaRP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7</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smtClean="0">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sp>
        <p:nvSpPr>
          <p:cNvPr id="64" name="Rectangle 63"/>
          <p:cNvSpPr/>
          <p:nvPr/>
        </p:nvSpPr>
        <p:spPr>
          <a:xfrm>
            <a:off x="7620785" y="6231265"/>
            <a:ext cx="1446230" cy="261610"/>
          </a:xfrm>
          <a:prstGeom prst="rect">
            <a:avLst/>
          </a:prstGeom>
        </p:spPr>
        <p:txBody>
          <a:bodyPr wrap="none">
            <a:spAutoFit/>
          </a:bodyPr>
          <a:lstStyle/>
          <a:p>
            <a:r>
              <a:rPr lang="en-US" altLang="en-US" sz="1100" dirty="0" smtClean="0">
                <a:solidFill>
                  <a:srgbClr val="000000"/>
                </a:solidFill>
                <a:latin typeface="Rockwell" panose="02060603020205020403" pitchFamily="18" charset="0"/>
                <a:cs typeface="Arial Narrow" panose="020B0606020202030204" pitchFamily="34" charset="0"/>
              </a:rPr>
              <a:t>Source: Figure 10.2</a:t>
            </a:r>
            <a:endParaRPr lang="en-US" sz="1100" dirty="0">
              <a:latin typeface="Rockwell" panose="02060603020205020403" pitchFamily="18" charset="0"/>
            </a:endParaRPr>
          </a:p>
        </p:txBody>
      </p:sp>
      <p:grpSp>
        <p:nvGrpSpPr>
          <p:cNvPr id="128" name="Group 127"/>
          <p:cNvGrpSpPr/>
          <p:nvPr/>
        </p:nvGrpSpPr>
        <p:grpSpPr>
          <a:xfrm>
            <a:off x="891943" y="2308106"/>
            <a:ext cx="7653303" cy="3764722"/>
            <a:chOff x="891943" y="2308106"/>
            <a:chExt cx="7653303" cy="3764722"/>
          </a:xfrm>
        </p:grpSpPr>
        <p:pic>
          <p:nvPicPr>
            <p:cNvPr id="115" name="Picture 114"/>
            <p:cNvPicPr>
              <a:picLocks noChangeAspect="1"/>
            </p:cNvPicPr>
            <p:nvPr/>
          </p:nvPicPr>
          <p:blipFill>
            <a:blip r:embed="rId2"/>
            <a:stretch>
              <a:fillRect/>
            </a:stretch>
          </p:blipFill>
          <p:spPr>
            <a:xfrm>
              <a:off x="3544169" y="3400640"/>
              <a:ext cx="1146767" cy="1047388"/>
            </a:xfrm>
            <a:prstGeom prst="rect">
              <a:avLst/>
            </a:prstGeom>
          </p:spPr>
        </p:pic>
        <p:cxnSp>
          <p:nvCxnSpPr>
            <p:cNvPr id="73" name="Straight Connector 72"/>
            <p:cNvCxnSpPr/>
            <p:nvPr/>
          </p:nvCxnSpPr>
          <p:spPr>
            <a:xfrm flipH="1" flipV="1">
              <a:off x="4631401" y="4450726"/>
              <a:ext cx="2355953" cy="731303"/>
            </a:xfrm>
            <a:prstGeom prst="line">
              <a:avLst/>
            </a:prstGeom>
            <a:ln w="22225">
              <a:solidFill>
                <a:srgbClr val="993366"/>
              </a:solidFill>
              <a:headEnd type="triangl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74" name="Straight Connector 73"/>
            <p:cNvCxnSpPr/>
            <p:nvPr/>
          </p:nvCxnSpPr>
          <p:spPr>
            <a:xfrm flipH="1">
              <a:off x="4690936" y="2886978"/>
              <a:ext cx="2237431" cy="897621"/>
            </a:xfrm>
            <a:prstGeom prst="line">
              <a:avLst/>
            </a:prstGeom>
            <a:ln w="22225">
              <a:solidFill>
                <a:srgbClr val="993366"/>
              </a:solidFill>
              <a:headEnd type="triangl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rot="10800000" flipV="1">
              <a:off x="4713435" y="3658023"/>
              <a:ext cx="2296965" cy="363864"/>
            </a:xfrm>
            <a:prstGeom prst="line">
              <a:avLst/>
            </a:prstGeom>
            <a:ln w="22225">
              <a:solidFill>
                <a:srgbClr val="993366"/>
              </a:solidFill>
              <a:headEnd type="triangl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77" name="Straight Connector 76"/>
            <p:cNvCxnSpPr>
              <a:stCxn id="124" idx="1"/>
            </p:cNvCxnSpPr>
            <p:nvPr/>
          </p:nvCxnSpPr>
          <p:spPr>
            <a:xfrm flipH="1" flipV="1">
              <a:off x="4713435" y="4204019"/>
              <a:ext cx="2375638" cy="191002"/>
            </a:xfrm>
            <a:prstGeom prst="line">
              <a:avLst/>
            </a:prstGeom>
            <a:ln w="22225">
              <a:solidFill>
                <a:srgbClr val="993366"/>
              </a:solidFill>
              <a:headEnd type="triangl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75" name="Straight Connector 74"/>
            <p:cNvCxnSpPr/>
            <p:nvPr/>
          </p:nvCxnSpPr>
          <p:spPr>
            <a:xfrm flipH="1">
              <a:off x="2414261" y="4385750"/>
              <a:ext cx="1294003" cy="925616"/>
            </a:xfrm>
            <a:prstGeom prst="line">
              <a:avLst/>
            </a:prstGeom>
            <a:ln w="22225">
              <a:solidFill>
                <a:srgbClr val="993366"/>
              </a:solidFill>
              <a:headEnd type="triangl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flipH="1">
              <a:off x="2454702" y="4219807"/>
              <a:ext cx="1253562" cy="10001"/>
            </a:xfrm>
            <a:prstGeom prst="line">
              <a:avLst/>
            </a:prstGeom>
            <a:ln w="22225">
              <a:solidFill>
                <a:srgbClr val="993366"/>
              </a:solidFill>
              <a:headEnd type="triangl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79" name="Straight Connector 78"/>
            <p:cNvCxnSpPr/>
            <p:nvPr/>
          </p:nvCxnSpPr>
          <p:spPr>
            <a:xfrm flipH="1" flipV="1">
              <a:off x="2454702" y="3285876"/>
              <a:ext cx="1059138" cy="580069"/>
            </a:xfrm>
            <a:prstGeom prst="line">
              <a:avLst/>
            </a:prstGeom>
            <a:ln w="22225">
              <a:solidFill>
                <a:srgbClr val="993366"/>
              </a:solidFill>
              <a:headEnd type="triangle" w="lg" len="med"/>
              <a:tailEnd type="none" w="lg" len="med"/>
            </a:ln>
          </p:spPr>
          <p:style>
            <a:lnRef idx="1">
              <a:schemeClr val="accent1"/>
            </a:lnRef>
            <a:fillRef idx="0">
              <a:schemeClr val="accent1"/>
            </a:fillRef>
            <a:effectRef idx="0">
              <a:schemeClr val="accent1"/>
            </a:effectRef>
            <a:fontRef idx="minor">
              <a:schemeClr val="tx1"/>
            </a:fontRef>
          </p:style>
        </p:cxnSp>
        <p:pic>
          <p:nvPicPr>
            <p:cNvPr id="80" name="Picture 4" descr="swiss cheese ic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18937" y="3293732"/>
              <a:ext cx="659423" cy="5198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 name="Picture 6" descr="orange ico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84548" y="3984617"/>
              <a:ext cx="600203" cy="5322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 name="Picture 8" descr="espresso icon"/>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21216076">
              <a:off x="2684363" y="4608846"/>
              <a:ext cx="659423" cy="5198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3" name="Picture 6" descr="orange icon"/>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829227" y="3583426"/>
              <a:ext cx="329712" cy="2825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4" name="Picture 6" descr="orange icon"/>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829227" y="4482133"/>
              <a:ext cx="329712" cy="2825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5" name="Picture 6" descr="orange icon"/>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241243" y="4143950"/>
              <a:ext cx="329712" cy="2825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6" name="Picture 6" descr="orange icon"/>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196467" y="3400640"/>
              <a:ext cx="329712" cy="2825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7" name="Picture 4" descr="swiss cheese icon"/>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5554593" y="3228757"/>
              <a:ext cx="395654" cy="311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8" name="Picture 4" descr="swiss cheese icon"/>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5304168" y="3735364"/>
              <a:ext cx="395654" cy="311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9" name="Picture 4" descr="swiss cheese icon"/>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895170" y="3813964"/>
              <a:ext cx="395654" cy="311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0" name="Picture 4" descr="swiss cheese icon"/>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5695511" y="4153874"/>
              <a:ext cx="395654" cy="311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1" name="Picture 4" descr="swiss cheese icon"/>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5260389" y="4579608"/>
              <a:ext cx="395654" cy="311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 name="Picture 4" descr="swiss cheese icon"/>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5673796" y="4710616"/>
              <a:ext cx="395654" cy="311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3" name="Picture 8" descr="espresso icon"/>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6087204" y="4819104"/>
              <a:ext cx="395654" cy="311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4" name="Picture 8" descr="espresso icon"/>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6213246" y="4204301"/>
              <a:ext cx="395654" cy="311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5" name="Picture 8" descr="espresso icon"/>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6159418" y="3606041"/>
              <a:ext cx="395654" cy="311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6" name="Picture 8" descr="espresso icon"/>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5961591" y="3046825"/>
              <a:ext cx="395654" cy="311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7" name="Picture 8" descr="espresso icon"/>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5695593" y="3657596"/>
              <a:ext cx="395654" cy="311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8" name="Picture 6" descr="orange icon"/>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829227" y="4155212"/>
              <a:ext cx="329712" cy="2825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1" name="Rectangle 100"/>
            <p:cNvSpPr/>
            <p:nvPr/>
          </p:nvSpPr>
          <p:spPr bwMode="auto">
            <a:xfrm>
              <a:off x="891943" y="5558552"/>
              <a:ext cx="1604071" cy="479289"/>
            </a:xfrm>
            <a:prstGeom prst="rect">
              <a:avLst/>
            </a:prstGeom>
            <a:noFill/>
            <a:ln>
              <a:noFill/>
            </a:ln>
            <a:effectLst/>
            <a:ex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lang="en-US" b="1" dirty="0" smtClean="0">
                  <a:solidFill>
                    <a:srgbClr val="000000"/>
                  </a:solidFill>
                  <a:latin typeface="Constantia" panose="02030602050306030303" pitchFamily="18" charset="0"/>
                </a:rPr>
                <a:t>Supplier ships in bulk</a:t>
              </a:r>
              <a:endParaRPr kumimoji="0" lang="en-US" b="1" i="0" u="none" strike="noStrike" cap="none" normalizeH="0" baseline="0" dirty="0" smtClean="0">
                <a:ln>
                  <a:noFill/>
                </a:ln>
                <a:solidFill>
                  <a:srgbClr val="000000"/>
                </a:solidFill>
                <a:effectLst/>
                <a:latin typeface="Constantia" panose="02030602050306030303" pitchFamily="18" charset="0"/>
              </a:endParaRPr>
            </a:p>
          </p:txBody>
        </p:sp>
        <p:sp>
          <p:nvSpPr>
            <p:cNvPr id="102" name="Rectangle 101"/>
            <p:cNvSpPr/>
            <p:nvPr/>
          </p:nvSpPr>
          <p:spPr bwMode="auto">
            <a:xfrm>
              <a:off x="3357042" y="5540563"/>
              <a:ext cx="1735955" cy="479289"/>
            </a:xfrm>
            <a:prstGeom prst="rect">
              <a:avLst/>
            </a:prstGeom>
            <a:noFill/>
            <a:ln>
              <a:noFill/>
            </a:ln>
            <a:effectLst/>
            <a:ex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lang="en-US" b="1" dirty="0" smtClean="0">
                  <a:solidFill>
                    <a:srgbClr val="000000"/>
                  </a:solidFill>
                  <a:latin typeface="Constantia" panose="02030602050306030303" pitchFamily="18" charset="0"/>
                </a:rPr>
                <a:t>DC </a:t>
              </a:r>
            </a:p>
            <a:p>
              <a:pPr marL="0" marR="0" indent="0" algn="ctr" defTabSz="914400" rtl="0" eaLnBrk="1" fontAlgn="base" latinLnBrk="0" hangingPunct="1">
                <a:lnSpc>
                  <a:spcPct val="100000"/>
                </a:lnSpc>
                <a:spcBef>
                  <a:spcPct val="0"/>
                </a:spcBef>
                <a:spcAft>
                  <a:spcPct val="0"/>
                </a:spcAft>
                <a:buClrTx/>
                <a:buSzTx/>
                <a:buFontTx/>
                <a:buNone/>
                <a:tabLst/>
              </a:pPr>
              <a:r>
                <a:rPr lang="en-US" b="1" dirty="0" smtClean="0">
                  <a:solidFill>
                    <a:srgbClr val="000000"/>
                  </a:solidFill>
                  <a:latin typeface="Constantia" panose="02030602050306030303" pitchFamily="18" charset="0"/>
                </a:rPr>
                <a:t>mixes &amp; ships</a:t>
              </a:r>
              <a:endParaRPr kumimoji="0" lang="en-US" b="1" i="0" u="none" strike="noStrike" cap="none" normalizeH="0" baseline="0" dirty="0" smtClean="0">
                <a:ln>
                  <a:noFill/>
                </a:ln>
                <a:solidFill>
                  <a:srgbClr val="000000"/>
                </a:solidFill>
                <a:effectLst/>
                <a:latin typeface="Constantia" panose="02030602050306030303" pitchFamily="18" charset="0"/>
              </a:endParaRPr>
            </a:p>
          </p:txBody>
        </p:sp>
        <p:sp>
          <p:nvSpPr>
            <p:cNvPr id="103" name="Rectangle 102"/>
            <p:cNvSpPr/>
            <p:nvPr/>
          </p:nvSpPr>
          <p:spPr bwMode="auto">
            <a:xfrm>
              <a:off x="6673976" y="5593539"/>
              <a:ext cx="1871270" cy="479289"/>
            </a:xfrm>
            <a:prstGeom prst="rect">
              <a:avLst/>
            </a:prstGeom>
            <a:noFill/>
            <a:ln>
              <a:noFill/>
            </a:ln>
            <a:effectLst/>
            <a:ex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lang="en-US" b="1" dirty="0" smtClean="0">
                  <a:solidFill>
                    <a:srgbClr val="000000"/>
                  </a:solidFill>
                  <a:latin typeface="Constantia" panose="02030602050306030303" pitchFamily="18" charset="0"/>
                </a:rPr>
                <a:t>Retailer receives variety</a:t>
              </a:r>
              <a:endParaRPr kumimoji="0" lang="en-US" b="1" i="0" u="none" strike="noStrike" cap="none" normalizeH="0" baseline="0" dirty="0" smtClean="0">
                <a:ln>
                  <a:noFill/>
                </a:ln>
                <a:solidFill>
                  <a:srgbClr val="000000"/>
                </a:solidFill>
                <a:effectLst/>
                <a:latin typeface="Constantia" panose="02030602050306030303" pitchFamily="18" charset="0"/>
              </a:endParaRPr>
            </a:p>
          </p:txBody>
        </p:sp>
        <p:pic>
          <p:nvPicPr>
            <p:cNvPr id="104" name="Picture 2" descr="https://cdn4.iconfinder.com/data/icons/SUPERVISTA/accounting/png/400/industry.pn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296517" y="2726693"/>
              <a:ext cx="988607" cy="808953"/>
            </a:xfrm>
            <a:prstGeom prst="rect">
              <a:avLst/>
            </a:prstGeom>
            <a:noFill/>
            <a:extLst>
              <a:ext uri="{909E8E84-426E-40DD-AFC4-6F175D3DCCD1}">
                <a14:hiddenFill xmlns:a14="http://schemas.microsoft.com/office/drawing/2010/main">
                  <a:solidFill>
                    <a:srgbClr val="FFFFFF"/>
                  </a:solidFill>
                </a14:hiddenFill>
              </a:ext>
            </a:extLst>
          </p:spPr>
        </p:pic>
        <p:pic>
          <p:nvPicPr>
            <p:cNvPr id="105" name="Picture 2" descr="https://cdn4.iconfinder.com/data/icons/SUPERVISTA/accounting/png/400/industry.pn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323666" y="4745280"/>
              <a:ext cx="988607" cy="808953"/>
            </a:xfrm>
            <a:prstGeom prst="rect">
              <a:avLst/>
            </a:prstGeom>
            <a:noFill/>
            <a:extLst>
              <a:ext uri="{909E8E84-426E-40DD-AFC4-6F175D3DCCD1}">
                <a14:hiddenFill xmlns:a14="http://schemas.microsoft.com/office/drawing/2010/main">
                  <a:solidFill>
                    <a:srgbClr val="FFFFFF"/>
                  </a:solidFill>
                </a14:hiddenFill>
              </a:ext>
            </a:extLst>
          </p:spPr>
        </p:pic>
        <p:pic>
          <p:nvPicPr>
            <p:cNvPr id="106" name="Picture 2" descr="https://cdn4.iconfinder.com/data/icons/SUPERVISTA/accounting/png/400/industry.pn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296006" y="3724685"/>
              <a:ext cx="988607" cy="808953"/>
            </a:xfrm>
            <a:prstGeom prst="rect">
              <a:avLst/>
            </a:prstGeom>
            <a:noFill/>
            <a:extLst>
              <a:ext uri="{909E8E84-426E-40DD-AFC4-6F175D3DCCD1}">
                <a14:hiddenFill xmlns:a14="http://schemas.microsoft.com/office/drawing/2010/main">
                  <a:solidFill>
                    <a:srgbClr val="FFFFFF"/>
                  </a:solidFill>
                </a14:hiddenFill>
              </a:ext>
            </a:extLst>
          </p:spPr>
        </p:pic>
        <p:pic>
          <p:nvPicPr>
            <p:cNvPr id="122" name="Picture 121"/>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7043534" y="2308106"/>
              <a:ext cx="793942" cy="813212"/>
            </a:xfrm>
            <a:prstGeom prst="rect">
              <a:avLst/>
            </a:prstGeom>
          </p:spPr>
        </p:pic>
        <p:pic>
          <p:nvPicPr>
            <p:cNvPr id="123" name="Picture 122"/>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7069764" y="3181524"/>
              <a:ext cx="793942" cy="813212"/>
            </a:xfrm>
            <a:prstGeom prst="rect">
              <a:avLst/>
            </a:prstGeom>
          </p:spPr>
        </p:pic>
        <p:pic>
          <p:nvPicPr>
            <p:cNvPr id="124" name="Picture 123"/>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7089073" y="3988415"/>
              <a:ext cx="793942" cy="813212"/>
            </a:xfrm>
            <a:prstGeom prst="rect">
              <a:avLst/>
            </a:prstGeom>
          </p:spPr>
        </p:pic>
        <p:pic>
          <p:nvPicPr>
            <p:cNvPr id="125" name="Picture 124"/>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7105339" y="4839571"/>
              <a:ext cx="793942" cy="813212"/>
            </a:xfrm>
            <a:prstGeom prst="rect">
              <a:avLst/>
            </a:prstGeom>
          </p:spPr>
        </p:pic>
      </p:grpSp>
    </p:spTree>
    <p:extLst>
      <p:ext uri="{BB962C8B-B14F-4D97-AF65-F5344CB8AC3E}">
        <p14:creationId xmlns:p14="http://schemas.microsoft.com/office/powerpoint/2010/main" val="41681492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Distribution Facility </a:t>
            </a:r>
            <a:r>
              <a:rPr lang="en-US" dirty="0" smtClean="0"/>
              <a:t>Functionality</a:t>
            </a:r>
            <a:br>
              <a:rPr lang="en-US" dirty="0" smtClean="0"/>
            </a:br>
            <a:r>
              <a:rPr lang="en-US" sz="3200" dirty="0" smtClean="0">
                <a:solidFill>
                  <a:schemeClr val="accent2">
                    <a:lumMod val="40000"/>
                    <a:lumOff val="60000"/>
                  </a:schemeClr>
                </a:solidFill>
              </a:rPr>
              <a:t>Value-Adding Roles</a:t>
            </a:r>
            <a:endParaRPr lang="en-US" sz="3200" dirty="0">
              <a:solidFill>
                <a:schemeClr val="accent2">
                  <a:lumMod val="40000"/>
                  <a:lumOff val="60000"/>
                </a:schemeClr>
              </a:solidFill>
            </a:endParaRP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8</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smtClean="0">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pic>
        <p:nvPicPr>
          <p:cNvPr id="22530" name="Picture 2" descr="http://iamkcb.com/wp-content/uploads/2014/10/value-add_to_raise_your_price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876800" y="2370137"/>
            <a:ext cx="4151779" cy="2971800"/>
          </a:xfrm>
          <a:prstGeom prst="rect">
            <a:avLst/>
          </a:prstGeom>
          <a:noFill/>
          <a:extLst>
            <a:ext uri="{909E8E84-426E-40DD-AFC4-6F175D3DCCD1}">
              <a14:hiddenFill xmlns:a14="http://schemas.microsoft.com/office/drawing/2010/main">
                <a:solidFill>
                  <a:srgbClr val="FFFFFF"/>
                </a:solidFill>
              </a14:hiddenFill>
            </a:ext>
          </a:extLst>
        </p:spPr>
      </p:pic>
      <p:sp>
        <p:nvSpPr>
          <p:cNvPr id="44" name="Content Placeholder 2"/>
          <p:cNvSpPr txBox="1">
            <a:spLocks/>
          </p:cNvSpPr>
          <p:nvPr/>
        </p:nvSpPr>
        <p:spPr>
          <a:xfrm>
            <a:off x="609600" y="1524000"/>
            <a:ext cx="8153400" cy="4267200"/>
          </a:xfrm>
          <a:prstGeom prst="rect">
            <a:avLst/>
          </a:prstGeom>
        </p:spPr>
        <p:txBody>
          <a:bodyPr>
            <a:normAutofit/>
          </a:bodyPr>
          <a:lstStyle>
            <a:lvl1pPr marL="342900" indent="-342900" algn="l" rtl="0" eaLnBrk="0" fontAlgn="base" hangingPunct="0">
              <a:lnSpc>
                <a:spcPct val="100000"/>
              </a:lnSpc>
              <a:spcBef>
                <a:spcPts val="0"/>
              </a:spcBef>
              <a:spcAft>
                <a:spcPts val="1000"/>
              </a:spcAft>
              <a:buClr>
                <a:schemeClr val="accent2">
                  <a:lumMod val="75000"/>
                </a:schemeClr>
              </a:buClr>
              <a:buSzPct val="80000"/>
              <a:buFont typeface="Wingdings 2" pitchFamily="18" charset="2"/>
              <a:buChar char="Ù"/>
              <a:defRPr sz="2800" kern="1200">
                <a:solidFill>
                  <a:srgbClr val="000000"/>
                </a:solidFill>
                <a:latin typeface="Constantia" pitchFamily="18" charset="0"/>
                <a:ea typeface="+mn-ea"/>
                <a:cs typeface="+mn-cs"/>
              </a:defRPr>
            </a:lvl1pPr>
            <a:lvl2pPr marL="742950" indent="-285750" algn="l" rtl="0" eaLnBrk="0" fontAlgn="base" hangingPunct="0">
              <a:lnSpc>
                <a:spcPct val="100000"/>
              </a:lnSpc>
              <a:spcBef>
                <a:spcPts val="0"/>
              </a:spcBef>
              <a:spcAft>
                <a:spcPts val="1000"/>
              </a:spcAft>
              <a:buClr>
                <a:srgbClr val="990033"/>
              </a:buClr>
              <a:buFont typeface="Wingdings 2" pitchFamily="18" charset="2"/>
              <a:buChar char="÷"/>
              <a:defRPr sz="2000" kern="1200">
                <a:solidFill>
                  <a:srgbClr val="000000"/>
                </a:solidFill>
                <a:latin typeface="Constantia" pitchFamily="18" charset="0"/>
                <a:ea typeface="+mn-ea"/>
                <a:cs typeface="+mn-cs"/>
              </a:defRPr>
            </a:lvl2pPr>
            <a:lvl3pPr marL="1143000" indent="-228600" algn="l" rtl="0" eaLnBrk="0" fontAlgn="base" hangingPunct="0">
              <a:lnSpc>
                <a:spcPct val="100000"/>
              </a:lnSpc>
              <a:spcBef>
                <a:spcPts val="0"/>
              </a:spcBef>
              <a:spcAft>
                <a:spcPts val="1000"/>
              </a:spcAft>
              <a:buClr>
                <a:schemeClr val="accent6"/>
              </a:buClr>
              <a:buFont typeface="Webdings" pitchFamily="18" charset="2"/>
              <a:buChar char="4"/>
              <a:defRPr kern="1200">
                <a:solidFill>
                  <a:srgbClr val="000000"/>
                </a:solidFill>
                <a:latin typeface="Constantia" pitchFamily="18" charset="0"/>
                <a:ea typeface="+mn-ea"/>
                <a:cs typeface="+mn-cs"/>
              </a:defRPr>
            </a:lvl3pPr>
            <a:lvl4pPr marL="1600200" indent="-228600" algn="l" rtl="0" eaLnBrk="0" fontAlgn="base" hangingPunct="0">
              <a:lnSpc>
                <a:spcPct val="100000"/>
              </a:lnSpc>
              <a:spcBef>
                <a:spcPts val="0"/>
              </a:spcBef>
              <a:spcAft>
                <a:spcPts val="1000"/>
              </a:spcAft>
              <a:buClr>
                <a:srgbClr val="B4CCE2"/>
              </a:buClr>
              <a:buChar char="–"/>
              <a:defRPr sz="1600" kern="1200">
                <a:solidFill>
                  <a:srgbClr val="000000"/>
                </a:solidFill>
                <a:latin typeface="Constantia" pitchFamily="18" charset="0"/>
                <a:ea typeface="+mn-ea"/>
                <a:cs typeface="+mn-cs"/>
              </a:defRPr>
            </a:lvl4pPr>
            <a:lvl5pPr marL="2057400" indent="-228600" algn="l" rtl="0" eaLnBrk="0" fontAlgn="base" hangingPunct="0">
              <a:lnSpc>
                <a:spcPct val="100000"/>
              </a:lnSpc>
              <a:spcBef>
                <a:spcPts val="0"/>
              </a:spcBef>
              <a:spcAft>
                <a:spcPts val="1000"/>
              </a:spcAft>
              <a:buClr>
                <a:srgbClr val="C00000"/>
              </a:buClr>
              <a:buChar char="»"/>
              <a:defRPr sz="1600" kern="1200">
                <a:solidFill>
                  <a:srgbClr val="000000"/>
                </a:solidFill>
                <a:latin typeface="Constantia" pitchFamily="18"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Aft>
                <a:spcPts val="1200"/>
              </a:spcAft>
            </a:pPr>
            <a:r>
              <a:rPr lang="en-US" dirty="0"/>
              <a:t>Light assembly services </a:t>
            </a:r>
          </a:p>
          <a:p>
            <a:pPr>
              <a:spcAft>
                <a:spcPts val="1200"/>
              </a:spcAft>
            </a:pPr>
            <a:r>
              <a:rPr lang="en-US" dirty="0"/>
              <a:t>Inventory management and visibility </a:t>
            </a:r>
          </a:p>
          <a:p>
            <a:pPr>
              <a:spcAft>
                <a:spcPts val="1200"/>
              </a:spcAft>
            </a:pPr>
            <a:r>
              <a:rPr lang="en-US" dirty="0"/>
              <a:t>Product kitting, bundling, and unbundling </a:t>
            </a:r>
          </a:p>
          <a:p>
            <a:pPr>
              <a:spcAft>
                <a:spcPts val="1200"/>
              </a:spcAft>
            </a:pPr>
            <a:r>
              <a:rPr lang="en-US" dirty="0" smtClean="0"/>
              <a:t>Product postponement </a:t>
            </a:r>
          </a:p>
          <a:p>
            <a:pPr>
              <a:spcAft>
                <a:spcPts val="1200"/>
              </a:spcAft>
            </a:pPr>
            <a:r>
              <a:rPr lang="en-US" dirty="0" smtClean="0"/>
              <a:t>Production sequencing </a:t>
            </a:r>
          </a:p>
          <a:p>
            <a:pPr>
              <a:spcAft>
                <a:spcPts val="1200"/>
              </a:spcAft>
            </a:pPr>
            <a:r>
              <a:rPr lang="en-US" dirty="0" smtClean="0"/>
              <a:t>Quality control </a:t>
            </a:r>
          </a:p>
          <a:p>
            <a:pPr>
              <a:spcAft>
                <a:spcPts val="1200"/>
              </a:spcAft>
            </a:pPr>
            <a:r>
              <a:rPr lang="en-US" dirty="0" smtClean="0"/>
              <a:t>Recycling, repair, and returns management </a:t>
            </a:r>
          </a:p>
          <a:p>
            <a:pPr>
              <a:spcAft>
                <a:spcPts val="600"/>
              </a:spcAft>
            </a:pPr>
            <a:endParaRPr lang="en-US" sz="3200" dirty="0" smtClean="0"/>
          </a:p>
          <a:p>
            <a:pPr>
              <a:spcAft>
                <a:spcPts val="600"/>
              </a:spcAft>
            </a:pPr>
            <a:endParaRPr lang="en-US" sz="3200" dirty="0"/>
          </a:p>
        </p:txBody>
      </p:sp>
    </p:spTree>
    <p:extLst>
      <p:ext uri="{BB962C8B-B14F-4D97-AF65-F5344CB8AC3E}">
        <p14:creationId xmlns:p14="http://schemas.microsoft.com/office/powerpoint/2010/main" val="17097017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sz="5400" dirty="0" smtClean="0"/>
              <a:t>Key Distribution Tradeoffs and Challenges</a:t>
            </a:r>
            <a:endParaRPr lang="en-US" sz="5400" dirty="0"/>
          </a:p>
        </p:txBody>
      </p:sp>
    </p:spTree>
    <p:extLst>
      <p:ext uri="{BB962C8B-B14F-4D97-AF65-F5344CB8AC3E}">
        <p14:creationId xmlns:p14="http://schemas.microsoft.com/office/powerpoint/2010/main" val="41065507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400" dirty="0" smtClean="0"/>
              <a:t>Key Distribution Tradeoffs</a:t>
            </a:r>
            <a:endParaRPr lang="en-US" sz="3600" dirty="0"/>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10</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smtClean="0">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grpSp>
        <p:nvGrpSpPr>
          <p:cNvPr id="14" name="Group 13"/>
          <p:cNvGrpSpPr/>
          <p:nvPr/>
        </p:nvGrpSpPr>
        <p:grpSpPr>
          <a:xfrm>
            <a:off x="495300" y="1524000"/>
            <a:ext cx="8153400" cy="4343399"/>
            <a:chOff x="457200" y="1219200"/>
            <a:chExt cx="8153400" cy="4343399"/>
          </a:xfrm>
        </p:grpSpPr>
        <p:grpSp>
          <p:nvGrpSpPr>
            <p:cNvPr id="8" name="Group 7"/>
            <p:cNvGrpSpPr/>
            <p:nvPr/>
          </p:nvGrpSpPr>
          <p:grpSpPr>
            <a:xfrm>
              <a:off x="457200" y="3124199"/>
              <a:ext cx="8153400" cy="2438400"/>
              <a:chOff x="-102394" y="5609218"/>
              <a:chExt cx="6936776" cy="2225288"/>
            </a:xfrm>
          </p:grpSpPr>
          <p:sp>
            <p:nvSpPr>
              <p:cNvPr id="11" name="Rectangle 10"/>
              <p:cNvSpPr/>
              <p:nvPr/>
            </p:nvSpPr>
            <p:spPr bwMode="auto">
              <a:xfrm>
                <a:off x="-102394" y="5609218"/>
                <a:ext cx="3581400" cy="2225288"/>
              </a:xfrm>
              <a:prstGeom prst="rect">
                <a:avLst/>
              </a:prstGeom>
              <a:noFill/>
              <a:ln>
                <a:noFill/>
              </a:ln>
              <a:effectLst/>
              <a:extLs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algn="ctr" fontAlgn="base">
                  <a:spcBef>
                    <a:spcPct val="0"/>
                  </a:spcBef>
                  <a:spcAft>
                    <a:spcPts val="600"/>
                  </a:spcAft>
                </a:pPr>
                <a:r>
                  <a:rPr lang="en-US" sz="2000" b="1" dirty="0" smtClean="0">
                    <a:solidFill>
                      <a:srgbClr val="000000"/>
                    </a:solidFill>
                    <a:latin typeface="Constantia" pitchFamily="18" charset="0"/>
                  </a:rPr>
                  <a:t>Functional Tradeoffs  </a:t>
                </a:r>
              </a:p>
              <a:p>
                <a:pPr algn="ctr" fontAlgn="base">
                  <a:spcBef>
                    <a:spcPct val="0"/>
                  </a:spcBef>
                  <a:spcAft>
                    <a:spcPct val="0"/>
                  </a:spcAft>
                </a:pPr>
                <a:r>
                  <a:rPr lang="en-US" sz="2000" b="1" i="1" dirty="0" smtClean="0">
                    <a:solidFill>
                      <a:srgbClr val="993366"/>
                    </a:solidFill>
                    <a:latin typeface="Constantia" pitchFamily="18" charset="0"/>
                  </a:rPr>
                  <a:t>How </a:t>
                </a:r>
                <a:r>
                  <a:rPr lang="en-US" sz="2000" b="1" i="1" dirty="0">
                    <a:solidFill>
                      <a:srgbClr val="993366"/>
                    </a:solidFill>
                    <a:latin typeface="Constantia" pitchFamily="18" charset="0"/>
                  </a:rPr>
                  <a:t>to best balance customer service and </a:t>
                </a:r>
                <a:r>
                  <a:rPr lang="en-US" sz="2000" b="1" i="1" dirty="0" smtClean="0">
                    <a:solidFill>
                      <a:srgbClr val="993366"/>
                    </a:solidFill>
                    <a:latin typeface="Constantia" pitchFamily="18" charset="0"/>
                  </a:rPr>
                  <a:t>costs. </a:t>
                </a:r>
              </a:p>
              <a:p>
                <a:pPr algn="ctr" fontAlgn="base">
                  <a:spcBef>
                    <a:spcPct val="0"/>
                  </a:spcBef>
                  <a:spcAft>
                    <a:spcPct val="0"/>
                  </a:spcAft>
                </a:pPr>
                <a:endParaRPr lang="en-US" sz="1400" b="1" dirty="0">
                  <a:solidFill>
                    <a:srgbClr val="000000"/>
                  </a:solidFill>
                  <a:latin typeface="Constantia" pitchFamily="18" charset="0"/>
                </a:endParaRPr>
              </a:p>
              <a:p>
                <a:pPr marL="1257300" lvl="2" indent="-342900" fontAlgn="base">
                  <a:spcBef>
                    <a:spcPct val="0"/>
                  </a:spcBef>
                  <a:spcAft>
                    <a:spcPct val="0"/>
                  </a:spcAft>
                  <a:buFont typeface="Wingdings 2" panose="05020102010507070707" pitchFamily="18" charset="2"/>
                  <a:buChar char=""/>
                </a:pPr>
                <a:r>
                  <a:rPr lang="en-US" sz="2000" dirty="0" smtClean="0">
                    <a:solidFill>
                      <a:srgbClr val="000000"/>
                    </a:solidFill>
                    <a:latin typeface="Constantia" pitchFamily="18" charset="0"/>
                  </a:rPr>
                  <a:t>Warehouse</a:t>
                </a:r>
              </a:p>
              <a:p>
                <a:pPr marL="1257300" lvl="2" indent="-342900" fontAlgn="base">
                  <a:spcBef>
                    <a:spcPct val="0"/>
                  </a:spcBef>
                  <a:spcAft>
                    <a:spcPct val="0"/>
                  </a:spcAft>
                  <a:buFont typeface="Wingdings 2" panose="05020102010507070707" pitchFamily="18" charset="2"/>
                  <a:buChar char=""/>
                </a:pPr>
                <a:r>
                  <a:rPr lang="en-US" sz="2000" dirty="0" smtClean="0">
                    <a:solidFill>
                      <a:srgbClr val="000000"/>
                    </a:solidFill>
                    <a:latin typeface="Constantia" pitchFamily="18" charset="0"/>
                  </a:rPr>
                  <a:t>Transportation</a:t>
                </a:r>
              </a:p>
              <a:p>
                <a:pPr marL="1257300" lvl="2" indent="-342900" fontAlgn="base">
                  <a:spcBef>
                    <a:spcPct val="0"/>
                  </a:spcBef>
                  <a:spcAft>
                    <a:spcPct val="0"/>
                  </a:spcAft>
                  <a:buFont typeface="Wingdings 2" panose="05020102010507070707" pitchFamily="18" charset="2"/>
                  <a:buChar char=""/>
                </a:pPr>
                <a:r>
                  <a:rPr lang="en-US" sz="2000" dirty="0" smtClean="0">
                    <a:solidFill>
                      <a:srgbClr val="000000"/>
                    </a:solidFill>
                    <a:latin typeface="Constantia" pitchFamily="18" charset="0"/>
                  </a:rPr>
                  <a:t>Inventory</a:t>
                </a:r>
              </a:p>
              <a:p>
                <a:pPr marL="1257300" lvl="2" indent="-342900" fontAlgn="base">
                  <a:spcBef>
                    <a:spcPct val="0"/>
                  </a:spcBef>
                  <a:spcAft>
                    <a:spcPct val="0"/>
                  </a:spcAft>
                  <a:buFont typeface="Wingdings 2" panose="05020102010507070707" pitchFamily="18" charset="2"/>
                  <a:buChar char=""/>
                </a:pPr>
                <a:r>
                  <a:rPr lang="en-US" sz="2000" dirty="0">
                    <a:solidFill>
                      <a:srgbClr val="000000"/>
                    </a:solidFill>
                    <a:latin typeface="Constantia" pitchFamily="18" charset="0"/>
                  </a:rPr>
                  <a:t>C</a:t>
                </a:r>
                <a:r>
                  <a:rPr lang="en-US" sz="2000" dirty="0" smtClean="0">
                    <a:solidFill>
                      <a:srgbClr val="000000"/>
                    </a:solidFill>
                    <a:latin typeface="Constantia" pitchFamily="18" charset="0"/>
                  </a:rPr>
                  <a:t>ustomer </a:t>
                </a:r>
                <a:r>
                  <a:rPr lang="en-US" sz="2000" dirty="0">
                    <a:solidFill>
                      <a:srgbClr val="000000"/>
                    </a:solidFill>
                    <a:latin typeface="Constantia" pitchFamily="18" charset="0"/>
                  </a:rPr>
                  <a:t>service</a:t>
                </a:r>
              </a:p>
            </p:txBody>
          </p:sp>
          <p:sp>
            <p:nvSpPr>
              <p:cNvPr id="12" name="Rectangle 11"/>
              <p:cNvSpPr/>
              <p:nvPr/>
            </p:nvSpPr>
            <p:spPr bwMode="auto">
              <a:xfrm>
                <a:off x="3660176" y="5609218"/>
                <a:ext cx="3174206" cy="2086205"/>
              </a:xfrm>
              <a:prstGeom prst="rect">
                <a:avLst/>
              </a:prstGeom>
              <a:noFill/>
              <a:ln>
                <a:noFill/>
              </a:ln>
              <a:effectLst/>
              <a:extLs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algn="ctr" fontAlgn="base">
                  <a:spcBef>
                    <a:spcPct val="0"/>
                  </a:spcBef>
                  <a:spcAft>
                    <a:spcPts val="600"/>
                  </a:spcAft>
                </a:pPr>
                <a:r>
                  <a:rPr lang="en-US" sz="2000" b="1" dirty="0" smtClean="0">
                    <a:solidFill>
                      <a:srgbClr val="000000"/>
                    </a:solidFill>
                    <a:latin typeface="Constantia" pitchFamily="18" charset="0"/>
                  </a:rPr>
                  <a:t>Facility-Level Tradeoffs</a:t>
                </a:r>
              </a:p>
              <a:p>
                <a:pPr algn="ctr" fontAlgn="base">
                  <a:spcBef>
                    <a:spcPct val="0"/>
                  </a:spcBef>
                  <a:spcAft>
                    <a:spcPct val="0"/>
                  </a:spcAft>
                </a:pPr>
                <a:r>
                  <a:rPr lang="en-US" sz="2000" b="1" i="1" dirty="0" smtClean="0">
                    <a:solidFill>
                      <a:srgbClr val="993366"/>
                    </a:solidFill>
                    <a:latin typeface="Constantia" pitchFamily="18" charset="0"/>
                  </a:rPr>
                  <a:t>How </a:t>
                </a:r>
                <a:r>
                  <a:rPr lang="en-US" sz="2000" b="1" i="1" dirty="0">
                    <a:solidFill>
                      <a:srgbClr val="993366"/>
                    </a:solidFill>
                    <a:latin typeface="Constantia" pitchFamily="18" charset="0"/>
                  </a:rPr>
                  <a:t>to best balance </a:t>
                </a:r>
                <a:r>
                  <a:rPr lang="en-US" sz="2000" b="1" i="1" dirty="0" smtClean="0">
                    <a:solidFill>
                      <a:srgbClr val="993366"/>
                    </a:solidFill>
                    <a:latin typeface="Constantia" pitchFamily="18" charset="0"/>
                  </a:rPr>
                  <a:t>financial and performance. </a:t>
                </a:r>
                <a:endParaRPr lang="en-US" sz="2000" b="1" i="1" dirty="0">
                  <a:solidFill>
                    <a:srgbClr val="993366"/>
                  </a:solidFill>
                  <a:latin typeface="Constantia" pitchFamily="18" charset="0"/>
                </a:endParaRPr>
              </a:p>
              <a:p>
                <a:pPr algn="ctr" fontAlgn="base">
                  <a:spcBef>
                    <a:spcPct val="0"/>
                  </a:spcBef>
                  <a:spcAft>
                    <a:spcPct val="0"/>
                  </a:spcAft>
                </a:pPr>
                <a:endParaRPr lang="en-US" sz="1400" b="1" dirty="0" smtClean="0">
                  <a:solidFill>
                    <a:srgbClr val="000000"/>
                  </a:solidFill>
                  <a:latin typeface="Constantia" pitchFamily="18" charset="0"/>
                </a:endParaRPr>
              </a:p>
              <a:p>
                <a:pPr marL="1257300" lvl="2" indent="-342900" fontAlgn="base">
                  <a:spcBef>
                    <a:spcPct val="0"/>
                  </a:spcBef>
                  <a:spcAft>
                    <a:spcPct val="0"/>
                  </a:spcAft>
                  <a:buFont typeface="Wingdings 2" panose="05020102010507070707" pitchFamily="18" charset="2"/>
                  <a:buChar char=""/>
                </a:pPr>
                <a:r>
                  <a:rPr lang="en-US" sz="2000" dirty="0" smtClean="0">
                    <a:solidFill>
                      <a:srgbClr val="000000"/>
                    </a:solidFill>
                    <a:latin typeface="Constantia" pitchFamily="18" charset="0"/>
                  </a:rPr>
                  <a:t>Space</a:t>
                </a:r>
                <a:endParaRPr lang="en-US" sz="2000" dirty="0">
                  <a:solidFill>
                    <a:srgbClr val="000000"/>
                  </a:solidFill>
                  <a:latin typeface="Constantia" pitchFamily="18" charset="0"/>
                </a:endParaRPr>
              </a:p>
              <a:p>
                <a:pPr marL="1257300" lvl="2" indent="-342900" fontAlgn="base">
                  <a:spcBef>
                    <a:spcPct val="0"/>
                  </a:spcBef>
                  <a:spcAft>
                    <a:spcPct val="0"/>
                  </a:spcAft>
                  <a:buFont typeface="Wingdings 2" panose="05020102010507070707" pitchFamily="18" charset="2"/>
                  <a:buChar char=""/>
                </a:pPr>
                <a:r>
                  <a:rPr lang="en-US" sz="2000" dirty="0" smtClean="0">
                    <a:solidFill>
                      <a:srgbClr val="000000"/>
                    </a:solidFill>
                    <a:latin typeface="Constantia" pitchFamily="18" charset="0"/>
                  </a:rPr>
                  <a:t>Equipment</a:t>
                </a:r>
                <a:endParaRPr lang="en-US" sz="2000" dirty="0">
                  <a:solidFill>
                    <a:srgbClr val="000000"/>
                  </a:solidFill>
                  <a:latin typeface="Constantia" pitchFamily="18" charset="0"/>
                </a:endParaRPr>
              </a:p>
              <a:p>
                <a:pPr marL="1257300" lvl="2" indent="-342900" fontAlgn="base">
                  <a:spcBef>
                    <a:spcPct val="0"/>
                  </a:spcBef>
                  <a:spcAft>
                    <a:spcPct val="0"/>
                  </a:spcAft>
                  <a:buFont typeface="Wingdings 2" panose="05020102010507070707" pitchFamily="18" charset="2"/>
                  <a:buChar char=""/>
                </a:pPr>
                <a:r>
                  <a:rPr lang="en-US" sz="2000" dirty="0" smtClean="0">
                    <a:solidFill>
                      <a:srgbClr val="000000"/>
                    </a:solidFill>
                    <a:latin typeface="Constantia" pitchFamily="18" charset="0"/>
                  </a:rPr>
                  <a:t>People </a:t>
                </a:r>
                <a:endParaRPr lang="en-US" sz="2000" dirty="0">
                  <a:solidFill>
                    <a:srgbClr val="000000"/>
                  </a:solidFill>
                  <a:latin typeface="Constantia" pitchFamily="18" charset="0"/>
                </a:endParaRPr>
              </a:p>
            </p:txBody>
          </p:sp>
        </p:grpSp>
        <p:pic>
          <p:nvPicPr>
            <p:cNvPr id="24578" name="Picture 2" descr="http://trinityrenewalsystems.com/wp-content/gallery/web-icons/seek-balance.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52500" y="1219200"/>
              <a:ext cx="3162300" cy="1731328"/>
            </a:xfrm>
            <a:prstGeom prst="rect">
              <a:avLst/>
            </a:prstGeom>
            <a:no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a:extLst>
              <a:ext uri="{909E8E84-426E-40DD-AFC4-6F175D3DCCD1}">
                <a14:hiddenFill xmlns:a14="http://schemas.microsoft.com/office/drawing/2010/main">
                  <a:solidFill>
                    <a:srgbClr val="FFFFFF"/>
                  </a:solidFill>
                </a14:hiddenFill>
              </a:ext>
            </a:extLst>
          </p:spPr>
        </p:pic>
        <p:pic>
          <p:nvPicPr>
            <p:cNvPr id="24580" name="Picture 4" descr="https://beingfa.files.wordpress.com/2015/08/process.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43500" y="1219200"/>
              <a:ext cx="3048000" cy="1731329"/>
            </a:xfrm>
            <a:prstGeom prst="rect">
              <a:avLst/>
            </a:prstGeom>
            <a:no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32539462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072227"/>
          </a:xfrm>
        </p:spPr>
        <p:txBody>
          <a:bodyPr/>
          <a:lstStyle/>
          <a:p>
            <a:r>
              <a:rPr lang="en-US" sz="3600" dirty="0" smtClean="0"/>
              <a:t>Key Distribution Tradeoffs</a:t>
            </a:r>
            <a:r>
              <a:rPr lang="en-US" sz="3200" dirty="0" smtClean="0"/>
              <a:t/>
            </a:r>
            <a:br>
              <a:rPr lang="en-US" sz="3200" dirty="0" smtClean="0"/>
            </a:br>
            <a:r>
              <a:rPr lang="en-US" sz="2800" dirty="0" smtClean="0">
                <a:solidFill>
                  <a:schemeClr val="accent2">
                    <a:lumMod val="40000"/>
                    <a:lumOff val="60000"/>
                  </a:schemeClr>
                </a:solidFill>
              </a:rPr>
              <a:t>Functional Tradeoffs</a:t>
            </a:r>
            <a:endParaRPr lang="en-US" sz="2000" dirty="0">
              <a:solidFill>
                <a:schemeClr val="accent2">
                  <a:lumMod val="40000"/>
                  <a:lumOff val="60000"/>
                </a:schemeClr>
              </a:solidFill>
            </a:endParaRP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11</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smtClean="0">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sp>
        <p:nvSpPr>
          <p:cNvPr id="8" name="Rectangle 7"/>
          <p:cNvSpPr/>
          <p:nvPr/>
        </p:nvSpPr>
        <p:spPr>
          <a:xfrm>
            <a:off x="7469170" y="6170047"/>
            <a:ext cx="1446230" cy="261610"/>
          </a:xfrm>
          <a:prstGeom prst="rect">
            <a:avLst/>
          </a:prstGeom>
        </p:spPr>
        <p:txBody>
          <a:bodyPr wrap="none">
            <a:spAutoFit/>
          </a:bodyPr>
          <a:lstStyle/>
          <a:p>
            <a:r>
              <a:rPr lang="en-US" altLang="en-US" sz="1100" dirty="0" smtClean="0">
                <a:solidFill>
                  <a:srgbClr val="000000"/>
                </a:solidFill>
                <a:latin typeface="Rockwell" panose="02060603020205020403" pitchFamily="18" charset="0"/>
                <a:cs typeface="Arial Narrow" panose="020B0606020202030204" pitchFamily="34" charset="0"/>
              </a:rPr>
              <a:t>Source: Figure 10.3</a:t>
            </a:r>
            <a:endParaRPr lang="en-US" sz="1100" dirty="0">
              <a:latin typeface="Rockwell" panose="02060603020205020403" pitchFamily="18" charset="0"/>
            </a:endParaRPr>
          </a:p>
        </p:txBody>
      </p:sp>
      <p:grpSp>
        <p:nvGrpSpPr>
          <p:cNvPr id="7" name="Group 6"/>
          <p:cNvGrpSpPr/>
          <p:nvPr/>
        </p:nvGrpSpPr>
        <p:grpSpPr>
          <a:xfrm>
            <a:off x="294632" y="1232352"/>
            <a:ext cx="8620768" cy="4977535"/>
            <a:chOff x="293575" y="1345229"/>
            <a:chExt cx="8620768" cy="4977535"/>
          </a:xfrm>
        </p:grpSpPr>
        <p:grpSp>
          <p:nvGrpSpPr>
            <p:cNvPr id="59" name="Group 58"/>
            <p:cNvGrpSpPr/>
            <p:nvPr/>
          </p:nvGrpSpPr>
          <p:grpSpPr>
            <a:xfrm>
              <a:off x="293575" y="1345229"/>
              <a:ext cx="4252307" cy="2453652"/>
              <a:chOff x="6350" y="3079022"/>
              <a:chExt cx="3100389" cy="2257426"/>
            </a:xfrm>
          </p:grpSpPr>
          <p:grpSp>
            <p:nvGrpSpPr>
              <p:cNvPr id="19" name="Group 20"/>
              <p:cNvGrpSpPr>
                <a:grpSpLocks/>
              </p:cNvGrpSpPr>
              <p:nvPr/>
            </p:nvGrpSpPr>
            <p:grpSpPr bwMode="auto">
              <a:xfrm>
                <a:off x="6350" y="3079022"/>
                <a:ext cx="3100389" cy="2257426"/>
                <a:chOff x="-12" y="1481"/>
                <a:chExt cx="1953" cy="1422"/>
              </a:xfrm>
            </p:grpSpPr>
            <p:sp>
              <p:nvSpPr>
                <p:cNvPr id="53" name="Rectangle 18"/>
                <p:cNvSpPr>
                  <a:spLocks noChangeArrowheads="1"/>
                </p:cNvSpPr>
                <p:nvPr/>
              </p:nvSpPr>
              <p:spPr bwMode="auto">
                <a:xfrm>
                  <a:off x="-12" y="1481"/>
                  <a:ext cx="1953" cy="1422"/>
                </a:xfrm>
                <a:prstGeom prst="rect">
                  <a:avLst/>
                </a:prstGeom>
                <a:solidFill>
                  <a:srgbClr val="E0F1F2"/>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latin typeface="Constantia" panose="02030602050306030303" pitchFamily="18" charset="0"/>
                  </a:endParaRPr>
                </a:p>
              </p:txBody>
            </p:sp>
            <p:sp>
              <p:nvSpPr>
                <p:cNvPr id="54" name="Rectangle 19"/>
                <p:cNvSpPr>
                  <a:spLocks noChangeArrowheads="1"/>
                </p:cNvSpPr>
                <p:nvPr/>
              </p:nvSpPr>
              <p:spPr bwMode="auto">
                <a:xfrm>
                  <a:off x="55" y="1481"/>
                  <a:ext cx="1819" cy="1369"/>
                </a:xfrm>
                <a:prstGeom prst="rect">
                  <a:avLst/>
                </a:prstGeom>
                <a:noFill/>
                <a:ln w="9525" cap="rnd">
                  <a:no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Constantia" panose="02030602050306030303" pitchFamily="18" charset="0"/>
                  </a:endParaRPr>
                </a:p>
              </p:txBody>
            </p:sp>
          </p:grpSp>
          <p:sp>
            <p:nvSpPr>
              <p:cNvPr id="20" name="Rectangle 21"/>
              <p:cNvSpPr>
                <a:spLocks noChangeArrowheads="1"/>
              </p:cNvSpPr>
              <p:nvPr/>
            </p:nvSpPr>
            <p:spPr bwMode="auto">
              <a:xfrm>
                <a:off x="379414" y="3139346"/>
                <a:ext cx="2275903" cy="2548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smtClean="0">
                    <a:ln>
                      <a:noFill/>
                    </a:ln>
                    <a:solidFill>
                      <a:srgbClr val="000000"/>
                    </a:solidFill>
                    <a:effectLst/>
                    <a:latin typeface="Constantia" panose="02030602050306030303" pitchFamily="18" charset="0"/>
                  </a:rPr>
                  <a:t>Warehouse vs. Transportation</a:t>
                </a:r>
                <a:endParaRPr kumimoji="0" lang="en-US" altLang="en-US" b="0" i="0" u="none" strike="noStrike" cap="none" normalizeH="0" baseline="0" dirty="0" smtClean="0">
                  <a:ln>
                    <a:noFill/>
                  </a:ln>
                  <a:solidFill>
                    <a:schemeClr val="tx1"/>
                  </a:solidFill>
                  <a:effectLst/>
                  <a:latin typeface="Constantia" panose="02030602050306030303" pitchFamily="18" charset="0"/>
                </a:endParaRPr>
              </a:p>
            </p:txBody>
          </p:sp>
          <p:sp>
            <p:nvSpPr>
              <p:cNvPr id="21" name="Rectangle 22"/>
              <p:cNvSpPr>
                <a:spLocks noChangeArrowheads="1"/>
              </p:cNvSpPr>
              <p:nvPr/>
            </p:nvSpPr>
            <p:spPr bwMode="auto">
              <a:xfrm>
                <a:off x="1066800" y="3139346"/>
                <a:ext cx="46" cy="2548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smtClean="0">
                  <a:ln>
                    <a:noFill/>
                  </a:ln>
                  <a:solidFill>
                    <a:schemeClr val="tx1"/>
                  </a:solidFill>
                  <a:effectLst/>
                  <a:latin typeface="Constantia" panose="02030602050306030303" pitchFamily="18" charset="0"/>
                </a:endParaRPr>
              </a:p>
            </p:txBody>
          </p:sp>
          <p:sp>
            <p:nvSpPr>
              <p:cNvPr id="23" name="Line 24"/>
              <p:cNvSpPr>
                <a:spLocks noChangeShapeType="1"/>
              </p:cNvSpPr>
              <p:nvPr/>
            </p:nvSpPr>
            <p:spPr bwMode="auto">
              <a:xfrm>
                <a:off x="417513" y="3453671"/>
                <a:ext cx="0" cy="1423988"/>
              </a:xfrm>
              <a:prstGeom prst="line">
                <a:avLst/>
              </a:prstGeom>
              <a:noFill/>
              <a:ln w="36513" cap="flat">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latin typeface="Constantia" panose="02030602050306030303" pitchFamily="18" charset="0"/>
                </a:endParaRPr>
              </a:p>
            </p:txBody>
          </p:sp>
          <p:sp>
            <p:nvSpPr>
              <p:cNvPr id="24" name="Line 25"/>
              <p:cNvSpPr>
                <a:spLocks noChangeShapeType="1"/>
              </p:cNvSpPr>
              <p:nvPr/>
            </p:nvSpPr>
            <p:spPr bwMode="auto">
              <a:xfrm>
                <a:off x="417513" y="4877658"/>
                <a:ext cx="2299076" cy="0"/>
              </a:xfrm>
              <a:prstGeom prst="line">
                <a:avLst/>
              </a:prstGeom>
              <a:noFill/>
              <a:ln w="36513" cap="flat">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latin typeface="Constantia" panose="02030602050306030303" pitchFamily="18" charset="0"/>
                </a:endParaRPr>
              </a:p>
            </p:txBody>
          </p:sp>
          <p:sp>
            <p:nvSpPr>
              <p:cNvPr id="25" name="Rectangle 26"/>
              <p:cNvSpPr>
                <a:spLocks noChangeArrowheads="1"/>
              </p:cNvSpPr>
              <p:nvPr/>
            </p:nvSpPr>
            <p:spPr bwMode="auto">
              <a:xfrm rot="16200000">
                <a:off x="-396905" y="4145396"/>
                <a:ext cx="1268629" cy="1943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rgbClr val="000000"/>
                    </a:solidFill>
                    <a:effectLst/>
                    <a:latin typeface="Constantia" panose="02030602050306030303" pitchFamily="18" charset="0"/>
                  </a:rPr>
                  <a:t>Logistics Cost</a:t>
                </a:r>
                <a:endParaRPr kumimoji="0" lang="en-US" altLang="en-US" b="0" i="0" u="none" strike="noStrike" cap="none" normalizeH="0" baseline="0" dirty="0" smtClean="0">
                  <a:ln>
                    <a:noFill/>
                  </a:ln>
                  <a:solidFill>
                    <a:schemeClr val="tx1"/>
                  </a:solidFill>
                  <a:effectLst/>
                  <a:latin typeface="Constantia" panose="02030602050306030303" pitchFamily="18" charset="0"/>
                </a:endParaRPr>
              </a:p>
            </p:txBody>
          </p:sp>
          <p:sp>
            <p:nvSpPr>
              <p:cNvPr id="26" name="Rectangle 27"/>
              <p:cNvSpPr>
                <a:spLocks noChangeArrowheads="1"/>
              </p:cNvSpPr>
              <p:nvPr/>
            </p:nvSpPr>
            <p:spPr bwMode="auto">
              <a:xfrm>
                <a:off x="641460" y="4960554"/>
                <a:ext cx="1644178" cy="2548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rgbClr val="000000"/>
                    </a:solidFill>
                    <a:effectLst/>
                    <a:latin typeface="Constantia" panose="02030602050306030303" pitchFamily="18" charset="0"/>
                  </a:rPr>
                  <a:t>Number of Warehouses</a:t>
                </a:r>
                <a:endParaRPr kumimoji="0" lang="en-US" altLang="en-US" b="0" i="0" u="none" strike="noStrike" cap="none" normalizeH="0" baseline="0" dirty="0" smtClean="0">
                  <a:ln>
                    <a:noFill/>
                  </a:ln>
                  <a:solidFill>
                    <a:schemeClr val="tx1"/>
                  </a:solidFill>
                  <a:effectLst/>
                  <a:latin typeface="Constantia" panose="02030602050306030303" pitchFamily="18" charset="0"/>
                </a:endParaRPr>
              </a:p>
            </p:txBody>
          </p:sp>
          <p:sp>
            <p:nvSpPr>
              <p:cNvPr id="27" name="Rectangle 28"/>
              <p:cNvSpPr>
                <a:spLocks noChangeArrowheads="1"/>
              </p:cNvSpPr>
              <p:nvPr/>
            </p:nvSpPr>
            <p:spPr bwMode="auto">
              <a:xfrm>
                <a:off x="1589592" y="3720592"/>
                <a:ext cx="1392091" cy="2548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smtClean="0">
                    <a:ln>
                      <a:noFill/>
                    </a:ln>
                    <a:solidFill>
                      <a:srgbClr val="000000"/>
                    </a:solidFill>
                    <a:effectLst/>
                    <a:latin typeface="Constantia" panose="02030602050306030303" pitchFamily="18" charset="0"/>
                  </a:rPr>
                  <a:t>Warehousing cost </a:t>
                </a:r>
                <a:endParaRPr kumimoji="0" lang="en-US" altLang="en-US" b="0" i="0" u="none" strike="noStrike" cap="none" normalizeH="0" baseline="0" dirty="0" smtClean="0">
                  <a:ln>
                    <a:noFill/>
                  </a:ln>
                  <a:solidFill>
                    <a:schemeClr val="tx1"/>
                  </a:solidFill>
                  <a:effectLst/>
                  <a:latin typeface="Constantia" panose="02030602050306030303" pitchFamily="18" charset="0"/>
                </a:endParaRPr>
              </a:p>
            </p:txBody>
          </p:sp>
          <p:sp>
            <p:nvSpPr>
              <p:cNvPr id="29" name="Freeform 30"/>
              <p:cNvSpPr>
                <a:spLocks/>
              </p:cNvSpPr>
              <p:nvPr/>
            </p:nvSpPr>
            <p:spPr bwMode="auto">
              <a:xfrm>
                <a:off x="493713" y="3828321"/>
                <a:ext cx="1747838" cy="749300"/>
              </a:xfrm>
              <a:custGeom>
                <a:avLst/>
                <a:gdLst>
                  <a:gd name="T0" fmla="*/ 0 w 1101"/>
                  <a:gd name="T1" fmla="*/ 0 h 472"/>
                  <a:gd name="T2" fmla="*/ 478 w 1101"/>
                  <a:gd name="T3" fmla="*/ 377 h 472"/>
                  <a:gd name="T4" fmla="*/ 861 w 1101"/>
                  <a:gd name="T5" fmla="*/ 472 h 472"/>
                  <a:gd name="T6" fmla="*/ 1101 w 1101"/>
                  <a:gd name="T7" fmla="*/ 377 h 472"/>
                </a:gdLst>
                <a:ahLst/>
                <a:cxnLst>
                  <a:cxn ang="0">
                    <a:pos x="T0" y="T1"/>
                  </a:cxn>
                  <a:cxn ang="0">
                    <a:pos x="T2" y="T3"/>
                  </a:cxn>
                  <a:cxn ang="0">
                    <a:pos x="T4" y="T5"/>
                  </a:cxn>
                  <a:cxn ang="0">
                    <a:pos x="T6" y="T7"/>
                  </a:cxn>
                </a:cxnLst>
                <a:rect l="0" t="0" r="r" b="b"/>
                <a:pathLst>
                  <a:path w="1101" h="472">
                    <a:moveTo>
                      <a:pt x="0" y="0"/>
                    </a:moveTo>
                    <a:cubicBezTo>
                      <a:pt x="167" y="149"/>
                      <a:pt x="335" y="299"/>
                      <a:pt x="478" y="377"/>
                    </a:cubicBezTo>
                    <a:cubicBezTo>
                      <a:pt x="622" y="456"/>
                      <a:pt x="758" y="472"/>
                      <a:pt x="861" y="472"/>
                    </a:cubicBezTo>
                    <a:cubicBezTo>
                      <a:pt x="965" y="472"/>
                      <a:pt x="1061" y="393"/>
                      <a:pt x="1101" y="377"/>
                    </a:cubicBezTo>
                  </a:path>
                </a:pathLst>
              </a:custGeom>
              <a:noFill/>
              <a:ln w="28575" cap="flat">
                <a:solidFill>
                  <a:srgbClr val="990099"/>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Constantia" panose="02030602050306030303" pitchFamily="18" charset="0"/>
                </a:endParaRPr>
              </a:p>
            </p:txBody>
          </p:sp>
          <p:sp>
            <p:nvSpPr>
              <p:cNvPr id="30" name="Rectangle 31"/>
              <p:cNvSpPr>
                <a:spLocks noChangeArrowheads="1"/>
              </p:cNvSpPr>
              <p:nvPr/>
            </p:nvSpPr>
            <p:spPr bwMode="auto">
              <a:xfrm>
                <a:off x="1790504" y="4585903"/>
                <a:ext cx="1092594" cy="2548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smtClean="0">
                    <a:ln>
                      <a:noFill/>
                    </a:ln>
                    <a:solidFill>
                      <a:srgbClr val="000000"/>
                    </a:solidFill>
                    <a:effectLst/>
                    <a:latin typeface="Constantia" panose="02030602050306030303" pitchFamily="18" charset="0"/>
                  </a:rPr>
                  <a:t>Transport</a:t>
                </a:r>
                <a:r>
                  <a:rPr kumimoji="0" lang="en-US" altLang="en-US" b="1" i="0" u="none" strike="noStrike" cap="none" normalizeH="0" dirty="0" smtClean="0">
                    <a:ln>
                      <a:noFill/>
                    </a:ln>
                    <a:solidFill>
                      <a:srgbClr val="000000"/>
                    </a:solidFill>
                    <a:effectLst/>
                    <a:latin typeface="Constantia" panose="02030602050306030303" pitchFamily="18" charset="0"/>
                  </a:rPr>
                  <a:t> cost</a:t>
                </a:r>
                <a:endParaRPr kumimoji="0" lang="en-US" altLang="en-US" b="0" i="0" u="none" strike="noStrike" cap="none" normalizeH="0" baseline="0" dirty="0" smtClean="0">
                  <a:ln>
                    <a:noFill/>
                  </a:ln>
                  <a:solidFill>
                    <a:schemeClr val="tx1"/>
                  </a:solidFill>
                  <a:effectLst/>
                  <a:latin typeface="Constantia" panose="02030602050306030303" pitchFamily="18" charset="0"/>
                </a:endParaRPr>
              </a:p>
            </p:txBody>
          </p:sp>
          <p:sp>
            <p:nvSpPr>
              <p:cNvPr id="50" name="Freeform 51"/>
              <p:cNvSpPr>
                <a:spLocks/>
              </p:cNvSpPr>
              <p:nvPr/>
            </p:nvSpPr>
            <p:spPr bwMode="auto">
              <a:xfrm>
                <a:off x="541338" y="4077558"/>
                <a:ext cx="1671638" cy="525463"/>
              </a:xfrm>
              <a:custGeom>
                <a:avLst/>
                <a:gdLst>
                  <a:gd name="T0" fmla="*/ 0 w 1053"/>
                  <a:gd name="T1" fmla="*/ 331 h 331"/>
                  <a:gd name="T2" fmla="*/ 431 w 1053"/>
                  <a:gd name="T3" fmla="*/ 73 h 331"/>
                  <a:gd name="T4" fmla="*/ 1053 w 1053"/>
                  <a:gd name="T5" fmla="*/ 0 h 331"/>
                </a:gdLst>
                <a:ahLst/>
                <a:cxnLst>
                  <a:cxn ang="0">
                    <a:pos x="T0" y="T1"/>
                  </a:cxn>
                  <a:cxn ang="0">
                    <a:pos x="T2" y="T3"/>
                  </a:cxn>
                  <a:cxn ang="0">
                    <a:pos x="T4" y="T5"/>
                  </a:cxn>
                </a:cxnLst>
                <a:rect l="0" t="0" r="r" b="b"/>
                <a:pathLst>
                  <a:path w="1053" h="331">
                    <a:moveTo>
                      <a:pt x="0" y="331"/>
                    </a:moveTo>
                    <a:cubicBezTo>
                      <a:pt x="128" y="230"/>
                      <a:pt x="255" y="129"/>
                      <a:pt x="431" y="73"/>
                    </a:cubicBezTo>
                    <a:cubicBezTo>
                      <a:pt x="606" y="18"/>
                      <a:pt x="949" y="12"/>
                      <a:pt x="1053" y="0"/>
                    </a:cubicBezTo>
                  </a:path>
                </a:pathLst>
              </a:custGeom>
              <a:noFill/>
              <a:ln w="28575" cap="flat">
                <a:solidFill>
                  <a:srgbClr val="339933"/>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Constantia" panose="02030602050306030303" pitchFamily="18" charset="0"/>
                </a:endParaRPr>
              </a:p>
            </p:txBody>
          </p:sp>
        </p:grpSp>
        <p:grpSp>
          <p:nvGrpSpPr>
            <p:cNvPr id="32" name="Group 31"/>
            <p:cNvGrpSpPr/>
            <p:nvPr/>
          </p:nvGrpSpPr>
          <p:grpSpPr>
            <a:xfrm>
              <a:off x="4650393" y="1382459"/>
              <a:ext cx="4263950" cy="2454963"/>
              <a:chOff x="3152775" y="3079021"/>
              <a:chExt cx="2906713" cy="2173288"/>
            </a:xfrm>
          </p:grpSpPr>
          <p:grpSp>
            <p:nvGrpSpPr>
              <p:cNvPr id="33" name="Group 32"/>
              <p:cNvGrpSpPr>
                <a:grpSpLocks/>
              </p:cNvGrpSpPr>
              <p:nvPr/>
            </p:nvGrpSpPr>
            <p:grpSpPr bwMode="auto">
              <a:xfrm>
                <a:off x="3152775" y="3079021"/>
                <a:ext cx="2906713" cy="2173288"/>
                <a:chOff x="1970" y="1481"/>
                <a:chExt cx="1831" cy="1369"/>
              </a:xfrm>
            </p:grpSpPr>
            <p:sp>
              <p:nvSpPr>
                <p:cNvPr id="47" name="Rectangle 12"/>
                <p:cNvSpPr>
                  <a:spLocks noChangeArrowheads="1"/>
                </p:cNvSpPr>
                <p:nvPr/>
              </p:nvSpPr>
              <p:spPr bwMode="auto">
                <a:xfrm>
                  <a:off x="1970" y="1481"/>
                  <a:ext cx="1831" cy="1369"/>
                </a:xfrm>
                <a:prstGeom prst="rect">
                  <a:avLst/>
                </a:prstGeom>
                <a:solidFill>
                  <a:srgbClr val="F3F9C7"/>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8" name="Rectangle 13"/>
                <p:cNvSpPr>
                  <a:spLocks noChangeArrowheads="1"/>
                </p:cNvSpPr>
                <p:nvPr/>
              </p:nvSpPr>
              <p:spPr bwMode="auto">
                <a:xfrm>
                  <a:off x="1970" y="1481"/>
                  <a:ext cx="1819" cy="1369"/>
                </a:xfrm>
                <a:prstGeom prst="rect">
                  <a:avLst/>
                </a:prstGeom>
                <a:noFill/>
                <a:ln w="9525" cap="rnd">
                  <a:no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37" name="Line 33"/>
              <p:cNvSpPr>
                <a:spLocks noChangeShapeType="1"/>
              </p:cNvSpPr>
              <p:nvPr/>
            </p:nvSpPr>
            <p:spPr bwMode="auto">
              <a:xfrm>
                <a:off x="3581400" y="3453671"/>
                <a:ext cx="0" cy="1423988"/>
              </a:xfrm>
              <a:prstGeom prst="line">
                <a:avLst/>
              </a:prstGeom>
              <a:noFill/>
              <a:ln w="36513" cap="flat">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 name="Line 34"/>
              <p:cNvSpPr>
                <a:spLocks noChangeShapeType="1"/>
              </p:cNvSpPr>
              <p:nvPr/>
            </p:nvSpPr>
            <p:spPr bwMode="auto">
              <a:xfrm>
                <a:off x="3581400" y="4877658"/>
                <a:ext cx="2219083" cy="0"/>
              </a:xfrm>
              <a:prstGeom prst="line">
                <a:avLst/>
              </a:prstGeom>
              <a:noFill/>
              <a:ln w="36513" cap="flat">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9" name="Rectangle 35"/>
              <p:cNvSpPr>
                <a:spLocks noChangeArrowheads="1"/>
              </p:cNvSpPr>
              <p:nvPr/>
            </p:nvSpPr>
            <p:spPr bwMode="auto">
              <a:xfrm rot="16200000">
                <a:off x="2797361" y="4104460"/>
                <a:ext cx="1220693" cy="1888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rgbClr val="000000"/>
                    </a:solidFill>
                    <a:effectLst/>
                    <a:latin typeface="Constantia" panose="02030602050306030303" pitchFamily="18" charset="0"/>
                    <a:cs typeface="Segoe UI Semilight" panose="020B0402040204020203" pitchFamily="34" charset="0"/>
                  </a:rPr>
                  <a:t>Logistics Cost</a:t>
                </a:r>
                <a:endParaRPr kumimoji="0" lang="en-US" altLang="en-US" sz="4000" b="0" i="0" u="none" strike="noStrike" cap="none" normalizeH="0" baseline="0" dirty="0" smtClean="0">
                  <a:ln>
                    <a:noFill/>
                  </a:ln>
                  <a:solidFill>
                    <a:schemeClr val="tx1"/>
                  </a:solidFill>
                  <a:effectLst/>
                  <a:latin typeface="Constantia" panose="02030602050306030303" pitchFamily="18" charset="0"/>
                  <a:cs typeface="Segoe UI Semilight" panose="020B0402040204020203" pitchFamily="34" charset="0"/>
                </a:endParaRPr>
              </a:p>
            </p:txBody>
          </p:sp>
          <p:sp>
            <p:nvSpPr>
              <p:cNvPr id="40" name="Rectangle 36"/>
              <p:cNvSpPr>
                <a:spLocks noChangeArrowheads="1"/>
              </p:cNvSpPr>
              <p:nvPr/>
            </p:nvSpPr>
            <p:spPr bwMode="auto">
              <a:xfrm>
                <a:off x="3900488" y="4920521"/>
                <a:ext cx="1597133" cy="2452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smtClean="0">
                    <a:ln>
                      <a:noFill/>
                    </a:ln>
                    <a:solidFill>
                      <a:srgbClr val="000000"/>
                    </a:solidFill>
                    <a:effectLst/>
                    <a:latin typeface="Constantia" panose="02030602050306030303" pitchFamily="18" charset="0"/>
                    <a:cs typeface="Segoe UI Semilight" panose="020B0402040204020203" pitchFamily="34" charset="0"/>
                  </a:rPr>
                  <a:t>Number of Warehouses</a:t>
                </a:r>
                <a:endParaRPr kumimoji="0" lang="en-US" altLang="en-US" sz="4000" b="0" i="0" u="none" strike="noStrike" cap="none" normalizeH="0" baseline="0" smtClean="0">
                  <a:ln>
                    <a:noFill/>
                  </a:ln>
                  <a:solidFill>
                    <a:schemeClr val="tx1"/>
                  </a:solidFill>
                  <a:effectLst/>
                  <a:latin typeface="Constantia" panose="02030602050306030303" pitchFamily="18" charset="0"/>
                  <a:cs typeface="Segoe UI Semilight" panose="020B0402040204020203" pitchFamily="34" charset="0"/>
                </a:endParaRPr>
              </a:p>
            </p:txBody>
          </p:sp>
          <p:sp>
            <p:nvSpPr>
              <p:cNvPr id="41" name="Freeform 37"/>
              <p:cNvSpPr>
                <a:spLocks/>
              </p:cNvSpPr>
              <p:nvPr/>
            </p:nvSpPr>
            <p:spPr bwMode="auto">
              <a:xfrm>
                <a:off x="3733800" y="4077558"/>
                <a:ext cx="1671638" cy="525463"/>
              </a:xfrm>
              <a:custGeom>
                <a:avLst/>
                <a:gdLst>
                  <a:gd name="T0" fmla="*/ 0 w 1053"/>
                  <a:gd name="T1" fmla="*/ 331 h 331"/>
                  <a:gd name="T2" fmla="*/ 431 w 1053"/>
                  <a:gd name="T3" fmla="*/ 73 h 331"/>
                  <a:gd name="T4" fmla="*/ 1053 w 1053"/>
                  <a:gd name="T5" fmla="*/ 0 h 331"/>
                </a:gdLst>
                <a:ahLst/>
                <a:cxnLst>
                  <a:cxn ang="0">
                    <a:pos x="T0" y="T1"/>
                  </a:cxn>
                  <a:cxn ang="0">
                    <a:pos x="T2" y="T3"/>
                  </a:cxn>
                  <a:cxn ang="0">
                    <a:pos x="T4" y="T5"/>
                  </a:cxn>
                </a:cxnLst>
                <a:rect l="0" t="0" r="r" b="b"/>
                <a:pathLst>
                  <a:path w="1053" h="331">
                    <a:moveTo>
                      <a:pt x="0" y="331"/>
                    </a:moveTo>
                    <a:cubicBezTo>
                      <a:pt x="128" y="230"/>
                      <a:pt x="255" y="129"/>
                      <a:pt x="431" y="73"/>
                    </a:cubicBezTo>
                    <a:cubicBezTo>
                      <a:pt x="606" y="18"/>
                      <a:pt x="949" y="12"/>
                      <a:pt x="1053" y="0"/>
                    </a:cubicBezTo>
                  </a:path>
                </a:pathLst>
              </a:custGeom>
              <a:noFill/>
              <a:ln w="28575" cap="flat">
                <a:solidFill>
                  <a:srgbClr val="339933"/>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50"/>
              <p:cNvSpPr>
                <a:spLocks/>
              </p:cNvSpPr>
              <p:nvPr/>
            </p:nvSpPr>
            <p:spPr bwMode="auto">
              <a:xfrm>
                <a:off x="3733800" y="3553683"/>
                <a:ext cx="1671638" cy="674688"/>
              </a:xfrm>
              <a:custGeom>
                <a:avLst/>
                <a:gdLst>
                  <a:gd name="T0" fmla="*/ 0 w 1053"/>
                  <a:gd name="T1" fmla="*/ 425 h 425"/>
                  <a:gd name="T2" fmla="*/ 574 w 1053"/>
                  <a:gd name="T3" fmla="*/ 283 h 425"/>
                  <a:gd name="T4" fmla="*/ 909 w 1053"/>
                  <a:gd name="T5" fmla="*/ 141 h 425"/>
                  <a:gd name="T6" fmla="*/ 1053 w 1053"/>
                  <a:gd name="T7" fmla="*/ 0 h 425"/>
                </a:gdLst>
                <a:ahLst/>
                <a:cxnLst>
                  <a:cxn ang="0">
                    <a:pos x="T0" y="T1"/>
                  </a:cxn>
                  <a:cxn ang="0">
                    <a:pos x="T2" y="T3"/>
                  </a:cxn>
                  <a:cxn ang="0">
                    <a:pos x="T4" y="T5"/>
                  </a:cxn>
                  <a:cxn ang="0">
                    <a:pos x="T6" y="T7"/>
                  </a:cxn>
                </a:cxnLst>
                <a:rect l="0" t="0" r="r" b="b"/>
                <a:pathLst>
                  <a:path w="1053" h="425">
                    <a:moveTo>
                      <a:pt x="0" y="425"/>
                    </a:moveTo>
                    <a:cubicBezTo>
                      <a:pt x="212" y="377"/>
                      <a:pt x="423" y="330"/>
                      <a:pt x="574" y="283"/>
                    </a:cubicBezTo>
                    <a:cubicBezTo>
                      <a:pt x="726" y="236"/>
                      <a:pt x="830" y="188"/>
                      <a:pt x="909" y="141"/>
                    </a:cubicBezTo>
                    <a:cubicBezTo>
                      <a:pt x="989" y="94"/>
                      <a:pt x="1029" y="23"/>
                      <a:pt x="1053" y="0"/>
                    </a:cubicBezTo>
                  </a:path>
                </a:pathLst>
              </a:custGeom>
              <a:noFill/>
              <a:ln w="28575" cap="flat">
                <a:solidFill>
                  <a:srgbClr val="FF66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49" name="Rectangle 21"/>
            <p:cNvSpPr>
              <a:spLocks noChangeArrowheads="1"/>
            </p:cNvSpPr>
            <p:nvPr/>
          </p:nvSpPr>
          <p:spPr bwMode="auto">
            <a:xfrm>
              <a:off x="5486750" y="1410797"/>
              <a:ext cx="2665281"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smtClean="0">
                  <a:ln>
                    <a:noFill/>
                  </a:ln>
                  <a:solidFill>
                    <a:srgbClr val="000000"/>
                  </a:solidFill>
                  <a:effectLst/>
                  <a:latin typeface="Constantia" panose="02030602050306030303" pitchFamily="18" charset="0"/>
                </a:rPr>
                <a:t>Warehouse vs. Inventory</a:t>
              </a:r>
              <a:endParaRPr kumimoji="0" lang="en-US" altLang="en-US" b="0" i="0" u="none" strike="noStrike" cap="none" normalizeH="0" baseline="0" dirty="0" smtClean="0">
                <a:ln>
                  <a:noFill/>
                </a:ln>
                <a:solidFill>
                  <a:schemeClr val="tx1"/>
                </a:solidFill>
                <a:effectLst/>
                <a:latin typeface="Constantia" panose="02030602050306030303" pitchFamily="18" charset="0"/>
              </a:endParaRPr>
            </a:p>
          </p:txBody>
        </p:sp>
        <p:sp>
          <p:nvSpPr>
            <p:cNvPr id="51" name="Rectangle 28"/>
            <p:cNvSpPr>
              <a:spLocks noChangeArrowheads="1"/>
            </p:cNvSpPr>
            <p:nvPr/>
          </p:nvSpPr>
          <p:spPr bwMode="auto">
            <a:xfrm>
              <a:off x="6893946" y="2675269"/>
              <a:ext cx="1909308"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smtClean="0">
                  <a:ln>
                    <a:noFill/>
                  </a:ln>
                  <a:solidFill>
                    <a:srgbClr val="000000"/>
                  </a:solidFill>
                  <a:effectLst/>
                  <a:latin typeface="Constantia" panose="02030602050306030303" pitchFamily="18" charset="0"/>
                </a:rPr>
                <a:t>Warehousing cost </a:t>
              </a:r>
              <a:endParaRPr kumimoji="0" lang="en-US" altLang="en-US" b="0" i="0" u="none" strike="noStrike" cap="none" normalizeH="0" baseline="0" dirty="0" smtClean="0">
                <a:ln>
                  <a:noFill/>
                </a:ln>
                <a:solidFill>
                  <a:schemeClr val="tx1"/>
                </a:solidFill>
                <a:effectLst/>
                <a:latin typeface="Constantia" panose="02030602050306030303" pitchFamily="18" charset="0"/>
              </a:endParaRPr>
            </a:p>
          </p:txBody>
        </p:sp>
        <p:sp>
          <p:nvSpPr>
            <p:cNvPr id="52" name="Rectangle 28"/>
            <p:cNvSpPr>
              <a:spLocks noChangeArrowheads="1"/>
            </p:cNvSpPr>
            <p:nvPr/>
          </p:nvSpPr>
          <p:spPr bwMode="auto">
            <a:xfrm>
              <a:off x="7469170" y="1904067"/>
              <a:ext cx="1259453"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smtClean="0">
                  <a:ln>
                    <a:noFill/>
                  </a:ln>
                  <a:solidFill>
                    <a:srgbClr val="000000"/>
                  </a:solidFill>
                  <a:effectLst/>
                  <a:latin typeface="Constantia" panose="02030602050306030303" pitchFamily="18" charset="0"/>
                </a:rPr>
                <a:t>Inventory cost </a:t>
              </a:r>
              <a:endParaRPr kumimoji="0" lang="en-US" altLang="en-US" b="0" i="0" u="none" strike="noStrike" cap="none" normalizeH="0" baseline="0" dirty="0" smtClean="0">
                <a:ln>
                  <a:noFill/>
                </a:ln>
                <a:solidFill>
                  <a:schemeClr val="tx1"/>
                </a:solidFill>
                <a:effectLst/>
                <a:latin typeface="Constantia" panose="02030602050306030303" pitchFamily="18" charset="0"/>
              </a:endParaRPr>
            </a:p>
          </p:txBody>
        </p:sp>
        <p:grpSp>
          <p:nvGrpSpPr>
            <p:cNvPr id="55" name="Group 54"/>
            <p:cNvGrpSpPr/>
            <p:nvPr/>
          </p:nvGrpSpPr>
          <p:grpSpPr>
            <a:xfrm>
              <a:off x="2209802" y="4017661"/>
              <a:ext cx="4572001" cy="2305103"/>
              <a:chOff x="6192838" y="3079021"/>
              <a:chExt cx="2886075" cy="2173288"/>
            </a:xfrm>
          </p:grpSpPr>
          <p:grpSp>
            <p:nvGrpSpPr>
              <p:cNvPr id="56" name="Group 8"/>
              <p:cNvGrpSpPr>
                <a:grpSpLocks/>
              </p:cNvGrpSpPr>
              <p:nvPr/>
            </p:nvGrpSpPr>
            <p:grpSpPr bwMode="auto">
              <a:xfrm>
                <a:off x="6192838" y="3079021"/>
                <a:ext cx="2886075" cy="2173288"/>
                <a:chOff x="3885" y="1481"/>
                <a:chExt cx="1818" cy="1369"/>
              </a:xfrm>
            </p:grpSpPr>
            <p:sp>
              <p:nvSpPr>
                <p:cNvPr id="71" name="Rectangle 6"/>
                <p:cNvSpPr>
                  <a:spLocks noChangeArrowheads="1"/>
                </p:cNvSpPr>
                <p:nvPr/>
              </p:nvSpPr>
              <p:spPr bwMode="auto">
                <a:xfrm>
                  <a:off x="3885" y="1481"/>
                  <a:ext cx="1818" cy="1369"/>
                </a:xfrm>
                <a:prstGeom prst="rect">
                  <a:avLst/>
                </a:prstGeom>
                <a:solidFill>
                  <a:srgbClr val="F8E8F0"/>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latin typeface="Constantia" panose="02030602050306030303" pitchFamily="18" charset="0"/>
                  </a:endParaRPr>
                </a:p>
              </p:txBody>
            </p:sp>
            <p:sp>
              <p:nvSpPr>
                <p:cNvPr id="72" name="Rectangle 7"/>
                <p:cNvSpPr>
                  <a:spLocks noChangeArrowheads="1"/>
                </p:cNvSpPr>
                <p:nvPr/>
              </p:nvSpPr>
              <p:spPr bwMode="auto">
                <a:xfrm>
                  <a:off x="3885" y="1481"/>
                  <a:ext cx="1818" cy="1369"/>
                </a:xfrm>
                <a:prstGeom prst="rect">
                  <a:avLst/>
                </a:prstGeom>
                <a:noFill/>
                <a:ln w="9525" cap="rnd">
                  <a:no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Constantia" panose="02030602050306030303" pitchFamily="18" charset="0"/>
                  </a:endParaRPr>
                </a:p>
              </p:txBody>
            </p:sp>
          </p:grpSp>
          <p:sp>
            <p:nvSpPr>
              <p:cNvPr id="57" name="Rectangle 9"/>
              <p:cNvSpPr>
                <a:spLocks noChangeArrowheads="1"/>
              </p:cNvSpPr>
              <p:nvPr/>
            </p:nvSpPr>
            <p:spPr bwMode="auto">
              <a:xfrm>
                <a:off x="6627813" y="3139346"/>
                <a:ext cx="2201925"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smtClean="0">
                    <a:ln>
                      <a:noFill/>
                    </a:ln>
                    <a:solidFill>
                      <a:srgbClr val="000000"/>
                    </a:solidFill>
                    <a:effectLst/>
                    <a:latin typeface="Constantia" panose="02030602050306030303" pitchFamily="18" charset="0"/>
                  </a:rPr>
                  <a:t>Warehouse vs. </a:t>
                </a:r>
                <a:r>
                  <a:rPr lang="en-US" altLang="en-US" b="1" dirty="0" smtClean="0">
                    <a:solidFill>
                      <a:srgbClr val="000000"/>
                    </a:solidFill>
                    <a:latin typeface="Constantia" panose="02030602050306030303" pitchFamily="18" charset="0"/>
                  </a:rPr>
                  <a:t>Customer Service</a:t>
                </a:r>
                <a:endParaRPr kumimoji="0" lang="en-US" altLang="en-US" b="0" i="0" u="none" strike="noStrike" cap="none" normalizeH="0" baseline="0" dirty="0" smtClean="0">
                  <a:ln>
                    <a:noFill/>
                  </a:ln>
                  <a:solidFill>
                    <a:schemeClr val="tx1"/>
                  </a:solidFill>
                  <a:effectLst/>
                  <a:latin typeface="Constantia" panose="02030602050306030303" pitchFamily="18" charset="0"/>
                </a:endParaRPr>
              </a:p>
            </p:txBody>
          </p:sp>
          <p:sp>
            <p:nvSpPr>
              <p:cNvPr id="61" name="Line 42"/>
              <p:cNvSpPr>
                <a:spLocks noChangeShapeType="1"/>
              </p:cNvSpPr>
              <p:nvPr/>
            </p:nvSpPr>
            <p:spPr bwMode="auto">
              <a:xfrm>
                <a:off x="6545263" y="3453671"/>
                <a:ext cx="0" cy="1423988"/>
              </a:xfrm>
              <a:prstGeom prst="line">
                <a:avLst/>
              </a:prstGeom>
              <a:noFill/>
              <a:ln w="36513" cap="flat">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latin typeface="Constantia" panose="02030602050306030303" pitchFamily="18" charset="0"/>
                </a:endParaRPr>
              </a:p>
            </p:txBody>
          </p:sp>
          <p:sp>
            <p:nvSpPr>
              <p:cNvPr id="62" name="Line 43"/>
              <p:cNvSpPr>
                <a:spLocks noChangeShapeType="1"/>
              </p:cNvSpPr>
              <p:nvPr/>
            </p:nvSpPr>
            <p:spPr bwMode="auto">
              <a:xfrm>
                <a:off x="6545262" y="4877658"/>
                <a:ext cx="2407343" cy="0"/>
              </a:xfrm>
              <a:prstGeom prst="line">
                <a:avLst/>
              </a:prstGeom>
              <a:noFill/>
              <a:ln w="36513" cap="flat">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latin typeface="Constantia" panose="02030602050306030303" pitchFamily="18" charset="0"/>
                </a:endParaRPr>
              </a:p>
            </p:txBody>
          </p:sp>
          <p:sp>
            <p:nvSpPr>
              <p:cNvPr id="63" name="Rectangle 44"/>
              <p:cNvSpPr>
                <a:spLocks noChangeArrowheads="1"/>
              </p:cNvSpPr>
              <p:nvPr/>
            </p:nvSpPr>
            <p:spPr bwMode="auto">
              <a:xfrm rot="16200000">
                <a:off x="5713056" y="4078236"/>
                <a:ext cx="1378904" cy="174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rgbClr val="000000"/>
                    </a:solidFill>
                    <a:effectLst/>
                    <a:latin typeface="Constantia" panose="02030602050306030303" pitchFamily="18" charset="0"/>
                  </a:rPr>
                  <a:t>Logistics Cost</a:t>
                </a:r>
                <a:endParaRPr kumimoji="0" lang="en-US" altLang="en-US" b="0" i="0" u="none" strike="noStrike" cap="none" normalizeH="0" baseline="0" dirty="0" smtClean="0">
                  <a:ln>
                    <a:noFill/>
                  </a:ln>
                  <a:solidFill>
                    <a:schemeClr val="tx1"/>
                  </a:solidFill>
                  <a:effectLst/>
                  <a:latin typeface="Constantia" panose="02030602050306030303" pitchFamily="18" charset="0"/>
                </a:endParaRPr>
              </a:p>
            </p:txBody>
          </p:sp>
          <p:sp>
            <p:nvSpPr>
              <p:cNvPr id="64" name="Rectangle 45"/>
              <p:cNvSpPr>
                <a:spLocks noChangeArrowheads="1"/>
              </p:cNvSpPr>
              <p:nvPr/>
            </p:nvSpPr>
            <p:spPr bwMode="auto">
              <a:xfrm>
                <a:off x="6918422" y="4932805"/>
                <a:ext cx="1478946"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rgbClr val="000000"/>
                    </a:solidFill>
                    <a:effectLst/>
                    <a:latin typeface="Constantia" panose="02030602050306030303" pitchFamily="18" charset="0"/>
                  </a:rPr>
                  <a:t>Number of Warehouses</a:t>
                </a:r>
                <a:endParaRPr kumimoji="0" lang="en-US" altLang="en-US" b="0" i="0" u="none" strike="noStrike" cap="none" normalizeH="0" baseline="0" dirty="0" smtClean="0">
                  <a:ln>
                    <a:noFill/>
                  </a:ln>
                  <a:solidFill>
                    <a:schemeClr val="tx1"/>
                  </a:solidFill>
                  <a:effectLst/>
                  <a:latin typeface="Constantia" panose="02030602050306030303" pitchFamily="18" charset="0"/>
                </a:endParaRPr>
              </a:p>
            </p:txBody>
          </p:sp>
          <p:sp>
            <p:nvSpPr>
              <p:cNvPr id="65" name="Rectangle 46"/>
              <p:cNvSpPr>
                <a:spLocks noChangeArrowheads="1"/>
              </p:cNvSpPr>
              <p:nvPr/>
            </p:nvSpPr>
            <p:spPr bwMode="auto">
              <a:xfrm>
                <a:off x="7717937" y="3665920"/>
                <a:ext cx="125070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smtClean="0">
                    <a:ln>
                      <a:noFill/>
                    </a:ln>
                    <a:solidFill>
                      <a:srgbClr val="000000"/>
                    </a:solidFill>
                    <a:effectLst/>
                    <a:latin typeface="Constantia" panose="02030602050306030303" pitchFamily="18" charset="0"/>
                  </a:rPr>
                  <a:t>Warehousing cost </a:t>
                </a:r>
                <a:endParaRPr kumimoji="0" lang="en-US" altLang="en-US" b="0" i="0" u="none" strike="noStrike" cap="none" normalizeH="0" baseline="0" dirty="0" smtClean="0">
                  <a:ln>
                    <a:noFill/>
                  </a:ln>
                  <a:solidFill>
                    <a:schemeClr val="tx1"/>
                  </a:solidFill>
                  <a:effectLst/>
                  <a:latin typeface="Constantia" panose="02030602050306030303" pitchFamily="18" charset="0"/>
                </a:endParaRPr>
              </a:p>
            </p:txBody>
          </p:sp>
          <p:sp>
            <p:nvSpPr>
              <p:cNvPr id="67" name="Rectangle 48"/>
              <p:cNvSpPr>
                <a:spLocks noChangeArrowheads="1"/>
              </p:cNvSpPr>
              <p:nvPr/>
            </p:nvSpPr>
            <p:spPr bwMode="auto">
              <a:xfrm>
                <a:off x="7789331" y="4283566"/>
                <a:ext cx="1163275"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smtClean="0">
                    <a:ln>
                      <a:noFill/>
                    </a:ln>
                    <a:solidFill>
                      <a:srgbClr val="000000"/>
                    </a:solidFill>
                    <a:effectLst/>
                    <a:latin typeface="Constantia" panose="02030602050306030303" pitchFamily="18" charset="0"/>
                  </a:rPr>
                  <a:t>Cost of lost sales </a:t>
                </a:r>
                <a:endParaRPr kumimoji="0" lang="en-US" altLang="en-US" b="0" i="0" u="none" strike="noStrike" cap="none" normalizeH="0" baseline="0" dirty="0" smtClean="0">
                  <a:ln>
                    <a:noFill/>
                  </a:ln>
                  <a:solidFill>
                    <a:schemeClr val="tx1"/>
                  </a:solidFill>
                  <a:effectLst/>
                  <a:latin typeface="Constantia" panose="02030602050306030303" pitchFamily="18" charset="0"/>
                </a:endParaRPr>
              </a:p>
            </p:txBody>
          </p:sp>
          <p:sp>
            <p:nvSpPr>
              <p:cNvPr id="69" name="Freeform 52"/>
              <p:cNvSpPr>
                <a:spLocks/>
              </p:cNvSpPr>
              <p:nvPr/>
            </p:nvSpPr>
            <p:spPr bwMode="auto">
              <a:xfrm>
                <a:off x="6772275" y="3702908"/>
                <a:ext cx="1595438" cy="974725"/>
              </a:xfrm>
              <a:custGeom>
                <a:avLst/>
                <a:gdLst>
                  <a:gd name="T0" fmla="*/ 0 w 1005"/>
                  <a:gd name="T1" fmla="*/ 0 h 614"/>
                  <a:gd name="T2" fmla="*/ 287 w 1005"/>
                  <a:gd name="T3" fmla="*/ 425 h 614"/>
                  <a:gd name="T4" fmla="*/ 1005 w 1005"/>
                  <a:gd name="T5" fmla="*/ 614 h 614"/>
                </a:gdLst>
                <a:ahLst/>
                <a:cxnLst>
                  <a:cxn ang="0">
                    <a:pos x="T0" y="T1"/>
                  </a:cxn>
                  <a:cxn ang="0">
                    <a:pos x="T2" y="T3"/>
                  </a:cxn>
                  <a:cxn ang="0">
                    <a:pos x="T4" y="T5"/>
                  </a:cxn>
                </a:cxnLst>
                <a:rect l="0" t="0" r="r" b="b"/>
                <a:pathLst>
                  <a:path w="1005" h="614">
                    <a:moveTo>
                      <a:pt x="0" y="0"/>
                    </a:moveTo>
                    <a:cubicBezTo>
                      <a:pt x="60" y="161"/>
                      <a:pt x="120" y="323"/>
                      <a:pt x="287" y="425"/>
                    </a:cubicBezTo>
                    <a:cubicBezTo>
                      <a:pt x="455" y="527"/>
                      <a:pt x="886" y="582"/>
                      <a:pt x="1005" y="614"/>
                    </a:cubicBezTo>
                  </a:path>
                </a:pathLst>
              </a:custGeom>
              <a:noFill/>
              <a:ln w="28575" cap="flat">
                <a:solidFill>
                  <a:srgbClr val="66CCFF"/>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Constantia" panose="02030602050306030303" pitchFamily="18" charset="0"/>
                </a:endParaRPr>
              </a:p>
            </p:txBody>
          </p:sp>
          <p:sp>
            <p:nvSpPr>
              <p:cNvPr id="70" name="Freeform 53"/>
              <p:cNvSpPr>
                <a:spLocks/>
              </p:cNvSpPr>
              <p:nvPr/>
            </p:nvSpPr>
            <p:spPr bwMode="auto">
              <a:xfrm>
                <a:off x="6696075" y="4077558"/>
                <a:ext cx="1671638" cy="525463"/>
              </a:xfrm>
              <a:custGeom>
                <a:avLst/>
                <a:gdLst>
                  <a:gd name="T0" fmla="*/ 0 w 1053"/>
                  <a:gd name="T1" fmla="*/ 331 h 331"/>
                  <a:gd name="T2" fmla="*/ 431 w 1053"/>
                  <a:gd name="T3" fmla="*/ 73 h 331"/>
                  <a:gd name="T4" fmla="*/ 1053 w 1053"/>
                  <a:gd name="T5" fmla="*/ 0 h 331"/>
                </a:gdLst>
                <a:ahLst/>
                <a:cxnLst>
                  <a:cxn ang="0">
                    <a:pos x="T0" y="T1"/>
                  </a:cxn>
                  <a:cxn ang="0">
                    <a:pos x="T2" y="T3"/>
                  </a:cxn>
                  <a:cxn ang="0">
                    <a:pos x="T4" y="T5"/>
                  </a:cxn>
                </a:cxnLst>
                <a:rect l="0" t="0" r="r" b="b"/>
                <a:pathLst>
                  <a:path w="1053" h="331">
                    <a:moveTo>
                      <a:pt x="0" y="331"/>
                    </a:moveTo>
                    <a:cubicBezTo>
                      <a:pt x="128" y="230"/>
                      <a:pt x="256" y="129"/>
                      <a:pt x="431" y="73"/>
                    </a:cubicBezTo>
                    <a:cubicBezTo>
                      <a:pt x="607" y="18"/>
                      <a:pt x="950" y="12"/>
                      <a:pt x="1053" y="0"/>
                    </a:cubicBezTo>
                  </a:path>
                </a:pathLst>
              </a:custGeom>
              <a:noFill/>
              <a:ln w="28575" cap="flat">
                <a:solidFill>
                  <a:srgbClr val="339933"/>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Constantia" panose="02030602050306030303" pitchFamily="18" charset="0"/>
                </a:endParaRPr>
              </a:p>
            </p:txBody>
          </p:sp>
        </p:grpSp>
      </p:grpSp>
    </p:spTree>
    <p:extLst>
      <p:ext uri="{BB962C8B-B14F-4D97-AF65-F5344CB8AC3E}">
        <p14:creationId xmlns:p14="http://schemas.microsoft.com/office/powerpoint/2010/main" val="4165760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107532"/>
          </a:xfrm>
        </p:spPr>
        <p:txBody>
          <a:bodyPr/>
          <a:lstStyle/>
          <a:p>
            <a:r>
              <a:rPr lang="en-US" sz="3600" dirty="0">
                <a:solidFill>
                  <a:srgbClr val="FFFFFF"/>
                </a:solidFill>
              </a:rPr>
              <a:t>Key Distribution Tradeoffs</a:t>
            </a:r>
            <a:r>
              <a:rPr lang="en-US" sz="3200" dirty="0" smtClean="0"/>
              <a:t/>
            </a:r>
            <a:br>
              <a:rPr lang="en-US" sz="3200" dirty="0" smtClean="0"/>
            </a:br>
            <a:r>
              <a:rPr lang="en-US" sz="2800" dirty="0" smtClean="0">
                <a:solidFill>
                  <a:schemeClr val="accent2">
                    <a:lumMod val="40000"/>
                    <a:lumOff val="60000"/>
                  </a:schemeClr>
                </a:solidFill>
              </a:rPr>
              <a:t>Facility-Level Tradeoffs</a:t>
            </a:r>
            <a:endParaRPr lang="en-US" sz="2000" dirty="0">
              <a:solidFill>
                <a:schemeClr val="accent2">
                  <a:lumMod val="40000"/>
                  <a:lumOff val="60000"/>
                </a:schemeClr>
              </a:solidFill>
            </a:endParaRP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12</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smtClean="0">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grpSp>
        <p:nvGrpSpPr>
          <p:cNvPr id="20" name="Group 19"/>
          <p:cNvGrpSpPr/>
          <p:nvPr/>
        </p:nvGrpSpPr>
        <p:grpSpPr>
          <a:xfrm>
            <a:off x="302974" y="1197634"/>
            <a:ext cx="8536226" cy="4745966"/>
            <a:chOff x="302974" y="1197634"/>
            <a:chExt cx="8536226" cy="4745966"/>
          </a:xfrm>
        </p:grpSpPr>
        <p:grpSp>
          <p:nvGrpSpPr>
            <p:cNvPr id="16" name="Group 15"/>
            <p:cNvGrpSpPr/>
            <p:nvPr/>
          </p:nvGrpSpPr>
          <p:grpSpPr>
            <a:xfrm>
              <a:off x="2590800" y="2133600"/>
              <a:ext cx="4038600" cy="3810000"/>
              <a:chOff x="2583203" y="1576831"/>
              <a:chExt cx="3977593" cy="3958121"/>
            </a:xfrm>
          </p:grpSpPr>
          <p:sp>
            <p:nvSpPr>
              <p:cNvPr id="10" name="Freeform 9"/>
              <p:cNvSpPr/>
              <p:nvPr/>
            </p:nvSpPr>
            <p:spPr>
              <a:xfrm>
                <a:off x="2935427" y="1788159"/>
                <a:ext cx="3413760" cy="3413760"/>
              </a:xfrm>
              <a:custGeom>
                <a:avLst/>
                <a:gdLst>
                  <a:gd name="connsiteX0" fmla="*/ 1706880 w 3413760"/>
                  <a:gd name="connsiteY0" fmla="*/ 0 h 3413760"/>
                  <a:gd name="connsiteX1" fmla="*/ 3185081 w 3413760"/>
                  <a:gd name="connsiteY1" fmla="*/ 853440 h 3413760"/>
                  <a:gd name="connsiteX2" fmla="*/ 3185081 w 3413760"/>
                  <a:gd name="connsiteY2" fmla="*/ 2560320 h 3413760"/>
                  <a:gd name="connsiteX3" fmla="*/ 1706880 w 3413760"/>
                  <a:gd name="connsiteY3" fmla="*/ 1706880 h 3413760"/>
                  <a:gd name="connsiteX4" fmla="*/ 1706880 w 3413760"/>
                  <a:gd name="connsiteY4" fmla="*/ 0 h 34137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760" h="3413760">
                    <a:moveTo>
                      <a:pt x="1706880" y="0"/>
                    </a:moveTo>
                    <a:cubicBezTo>
                      <a:pt x="2316689" y="0"/>
                      <a:pt x="2880177" y="325329"/>
                      <a:pt x="3185081" y="853440"/>
                    </a:cubicBezTo>
                    <a:cubicBezTo>
                      <a:pt x="3489986" y="1381551"/>
                      <a:pt x="3489986" y="2032209"/>
                      <a:pt x="3185081" y="2560320"/>
                    </a:cubicBezTo>
                    <a:lnTo>
                      <a:pt x="1706880" y="1706880"/>
                    </a:lnTo>
                    <a:lnTo>
                      <a:pt x="1706880" y="0"/>
                    </a:lnTo>
                    <a:close/>
                  </a:path>
                </a:pathLst>
              </a:custGeom>
              <a:scene3d>
                <a:camera prst="orthographicFront"/>
                <a:lightRig rig="threePt" dir="t">
                  <a:rot lat="0" lon="0" rev="7500000"/>
                </a:lightRig>
              </a:scene3d>
              <a:sp3d prstMaterial="plastic">
                <a:bevelT w="127000" h="25400" prst="relaxedInset"/>
              </a:sp3d>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txBody>
              <a:bodyPr spcFirstLastPara="0" vert="horz" wrap="square" lIns="1828800" tIns="747522" rIns="274320" bIns="1698498" numCol="1" spcCol="1270" anchor="ctr" anchorCtr="0">
                <a:noAutofit/>
              </a:bodyPr>
              <a:lstStyle/>
              <a:p>
                <a:pPr lvl="0" algn="ctr" defTabSz="844550">
                  <a:lnSpc>
                    <a:spcPct val="90000"/>
                  </a:lnSpc>
                  <a:spcBef>
                    <a:spcPct val="0"/>
                  </a:spcBef>
                  <a:spcAft>
                    <a:spcPct val="35000"/>
                  </a:spcAft>
                </a:pPr>
                <a:r>
                  <a:rPr lang="en-US" sz="2000" b="1" kern="1200" dirty="0" smtClean="0">
                    <a:latin typeface="Constantia" panose="02030602050306030303" pitchFamily="18" charset="0"/>
                  </a:rPr>
                  <a:t>Equipment</a:t>
                </a:r>
                <a:endParaRPr lang="en-US" sz="2000" b="1" kern="1200" dirty="0">
                  <a:latin typeface="Constantia" panose="02030602050306030303" pitchFamily="18" charset="0"/>
                </a:endParaRPr>
              </a:p>
            </p:txBody>
          </p:sp>
          <p:sp>
            <p:nvSpPr>
              <p:cNvPr id="11" name="Freeform 10"/>
              <p:cNvSpPr/>
              <p:nvPr/>
            </p:nvSpPr>
            <p:spPr>
              <a:xfrm>
                <a:off x="2865119" y="1910079"/>
                <a:ext cx="3413760" cy="3413760"/>
              </a:xfrm>
              <a:custGeom>
                <a:avLst/>
                <a:gdLst>
                  <a:gd name="connsiteX0" fmla="*/ 3185081 w 3413760"/>
                  <a:gd name="connsiteY0" fmla="*/ 2560320 h 3413760"/>
                  <a:gd name="connsiteX1" fmla="*/ 1706880 w 3413760"/>
                  <a:gd name="connsiteY1" fmla="*/ 3413760 h 3413760"/>
                  <a:gd name="connsiteX2" fmla="*/ 228679 w 3413760"/>
                  <a:gd name="connsiteY2" fmla="*/ 2560320 h 3413760"/>
                  <a:gd name="connsiteX3" fmla="*/ 1706880 w 3413760"/>
                  <a:gd name="connsiteY3" fmla="*/ 1706880 h 3413760"/>
                  <a:gd name="connsiteX4" fmla="*/ 3185081 w 3413760"/>
                  <a:gd name="connsiteY4" fmla="*/ 2560320 h 34137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760" h="3413760">
                    <a:moveTo>
                      <a:pt x="3185081" y="2560320"/>
                    </a:moveTo>
                    <a:cubicBezTo>
                      <a:pt x="2880176" y="3088431"/>
                      <a:pt x="2316689" y="3413760"/>
                      <a:pt x="1706880" y="3413760"/>
                    </a:cubicBezTo>
                    <a:cubicBezTo>
                      <a:pt x="1097071" y="3413760"/>
                      <a:pt x="533583" y="3088431"/>
                      <a:pt x="228679" y="2560320"/>
                    </a:cubicBezTo>
                    <a:lnTo>
                      <a:pt x="1706880" y="1706880"/>
                    </a:lnTo>
                    <a:lnTo>
                      <a:pt x="3185081" y="2560320"/>
                    </a:lnTo>
                    <a:close/>
                  </a:path>
                </a:pathLst>
              </a:custGeom>
              <a:scene3d>
                <a:camera prst="orthographicFront"/>
                <a:lightRig rig="threePt" dir="t">
                  <a:rot lat="0" lon="0" rev="7500000"/>
                </a:lightRig>
              </a:scene3d>
              <a:sp3d prstMaterial="plastic">
                <a:bevelT w="127000" h="25400" prst="relaxedInset"/>
              </a:sp3d>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txBody>
              <a:bodyPr spcFirstLastPara="0" vert="horz" wrap="square" lIns="863601" tIns="2265681" rIns="822959" bIns="355599" numCol="1" spcCol="1270" anchor="ctr" anchorCtr="0">
                <a:noAutofit/>
              </a:bodyPr>
              <a:lstStyle/>
              <a:p>
                <a:pPr lvl="0" algn="ctr" defTabSz="1778000">
                  <a:lnSpc>
                    <a:spcPct val="90000"/>
                  </a:lnSpc>
                  <a:spcBef>
                    <a:spcPct val="0"/>
                  </a:spcBef>
                  <a:spcAft>
                    <a:spcPct val="35000"/>
                  </a:spcAft>
                </a:pPr>
                <a:r>
                  <a:rPr lang="en-US" sz="2000" b="1" kern="1200" dirty="0" smtClean="0">
                    <a:latin typeface="Constantia" panose="02030602050306030303" pitchFamily="18" charset="0"/>
                  </a:rPr>
                  <a:t>People</a:t>
                </a:r>
                <a:endParaRPr lang="en-US" sz="2000" b="1" kern="1200" dirty="0">
                  <a:latin typeface="Constantia" panose="02030602050306030303" pitchFamily="18" charset="0"/>
                </a:endParaRPr>
              </a:p>
            </p:txBody>
          </p:sp>
          <p:sp>
            <p:nvSpPr>
              <p:cNvPr id="12" name="Freeform 11"/>
              <p:cNvSpPr/>
              <p:nvPr/>
            </p:nvSpPr>
            <p:spPr>
              <a:xfrm>
                <a:off x="2794812" y="1788159"/>
                <a:ext cx="3413760" cy="3413760"/>
              </a:xfrm>
              <a:custGeom>
                <a:avLst/>
                <a:gdLst>
                  <a:gd name="connsiteX0" fmla="*/ 228679 w 3413760"/>
                  <a:gd name="connsiteY0" fmla="*/ 2560320 h 3413760"/>
                  <a:gd name="connsiteX1" fmla="*/ 228679 w 3413760"/>
                  <a:gd name="connsiteY1" fmla="*/ 853440 h 3413760"/>
                  <a:gd name="connsiteX2" fmla="*/ 1706880 w 3413760"/>
                  <a:gd name="connsiteY2" fmla="*/ 0 h 3413760"/>
                  <a:gd name="connsiteX3" fmla="*/ 1706880 w 3413760"/>
                  <a:gd name="connsiteY3" fmla="*/ 1706880 h 3413760"/>
                  <a:gd name="connsiteX4" fmla="*/ 228679 w 3413760"/>
                  <a:gd name="connsiteY4" fmla="*/ 2560320 h 34137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760" h="3413760">
                    <a:moveTo>
                      <a:pt x="228679" y="2560320"/>
                    </a:moveTo>
                    <a:cubicBezTo>
                      <a:pt x="-76226" y="2032209"/>
                      <a:pt x="-76226" y="1381551"/>
                      <a:pt x="228679" y="853440"/>
                    </a:cubicBezTo>
                    <a:cubicBezTo>
                      <a:pt x="533584" y="325329"/>
                      <a:pt x="1097071" y="0"/>
                      <a:pt x="1706880" y="0"/>
                    </a:cubicBezTo>
                    <a:lnTo>
                      <a:pt x="1706880" y="1706880"/>
                    </a:lnTo>
                    <a:lnTo>
                      <a:pt x="228679" y="2560320"/>
                    </a:lnTo>
                    <a:close/>
                  </a:path>
                </a:pathLst>
              </a:custGeom>
              <a:scene3d>
                <a:camera prst="orthographicFront"/>
                <a:lightRig rig="threePt" dir="t">
                  <a:rot lat="0" lon="0" rev="7500000"/>
                </a:lightRig>
              </a:scene3d>
              <a:sp3d prstMaterial="plastic">
                <a:bevelT w="127000" h="25400" prst="relaxedInset"/>
              </a:sp3d>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txBody>
              <a:bodyPr spcFirstLastPara="0" vert="horz" wrap="square" lIns="419557" tIns="747522" rIns="1823263" bIns="1698498" numCol="1" spcCol="1270" anchor="ctr" anchorCtr="0">
                <a:noAutofit/>
              </a:bodyPr>
              <a:lstStyle/>
              <a:p>
                <a:pPr lvl="0" algn="ctr" defTabSz="844550">
                  <a:lnSpc>
                    <a:spcPct val="90000"/>
                  </a:lnSpc>
                  <a:spcBef>
                    <a:spcPct val="0"/>
                  </a:spcBef>
                  <a:spcAft>
                    <a:spcPct val="35000"/>
                  </a:spcAft>
                </a:pPr>
                <a:r>
                  <a:rPr lang="en-US" sz="2000" b="1" kern="1200" dirty="0" smtClean="0">
                    <a:latin typeface="Constantia" panose="02030602050306030303" pitchFamily="18" charset="0"/>
                  </a:rPr>
                  <a:t>Space</a:t>
                </a:r>
                <a:endParaRPr lang="en-US" sz="2000" b="1" kern="1200" dirty="0">
                  <a:latin typeface="Constantia" panose="02030602050306030303" pitchFamily="18" charset="0"/>
                </a:endParaRPr>
              </a:p>
            </p:txBody>
          </p:sp>
          <p:sp>
            <p:nvSpPr>
              <p:cNvPr id="13" name="Circular Arrow 12"/>
              <p:cNvSpPr/>
              <p:nvPr/>
            </p:nvSpPr>
            <p:spPr>
              <a:xfrm>
                <a:off x="2724380" y="1576831"/>
                <a:ext cx="3836416" cy="3836416"/>
              </a:xfrm>
              <a:prstGeom prst="circularArrow">
                <a:avLst>
                  <a:gd name="adj1" fmla="val 5085"/>
                  <a:gd name="adj2" fmla="val 327528"/>
                  <a:gd name="adj3" fmla="val 1472472"/>
                  <a:gd name="adj4" fmla="val 16199432"/>
                  <a:gd name="adj5" fmla="val 5932"/>
                </a:avLst>
              </a:prstGeom>
              <a:scene3d>
                <a:camera prst="orthographicFront"/>
                <a:lightRig rig="threePt" dir="t">
                  <a:rot lat="0" lon="0" rev="7500000"/>
                </a:lightRig>
              </a:scene3d>
              <a:sp3d z="152400" extrusionH="63500" prstMaterial="matte">
                <a:bevelT w="25400" h="6350" prst="relaxedInset"/>
                <a:contourClr>
                  <a:schemeClr val="bg1"/>
                </a:contourClr>
              </a:sp3d>
            </p:spPr>
            <p:style>
              <a:lnRef idx="0">
                <a:schemeClr val="accent2">
                  <a:tint val="60000"/>
                  <a:hueOff val="0"/>
                  <a:satOff val="0"/>
                  <a:lumOff val="0"/>
                  <a:alphaOff val="0"/>
                </a:schemeClr>
              </a:lnRef>
              <a:fillRef idx="1">
                <a:schemeClr val="accent2">
                  <a:tint val="60000"/>
                  <a:hueOff val="0"/>
                  <a:satOff val="0"/>
                  <a:lumOff val="0"/>
                  <a:alphaOff val="0"/>
                </a:schemeClr>
              </a:fillRef>
              <a:effectRef idx="2">
                <a:schemeClr val="accent2">
                  <a:tint val="60000"/>
                  <a:hueOff val="0"/>
                  <a:satOff val="0"/>
                  <a:lumOff val="0"/>
                  <a:alphaOff val="0"/>
                </a:schemeClr>
              </a:effectRef>
              <a:fontRef idx="minor">
                <a:schemeClr val="lt1"/>
              </a:fontRef>
            </p:style>
          </p:sp>
          <p:sp>
            <p:nvSpPr>
              <p:cNvPr id="14" name="Circular Arrow 13"/>
              <p:cNvSpPr/>
              <p:nvPr/>
            </p:nvSpPr>
            <p:spPr>
              <a:xfrm>
                <a:off x="2653792" y="1698536"/>
                <a:ext cx="3836416" cy="3836416"/>
              </a:xfrm>
              <a:prstGeom prst="circularArrow">
                <a:avLst>
                  <a:gd name="adj1" fmla="val 5085"/>
                  <a:gd name="adj2" fmla="val 327528"/>
                  <a:gd name="adj3" fmla="val 8671970"/>
                  <a:gd name="adj4" fmla="val 1800502"/>
                  <a:gd name="adj5" fmla="val 5932"/>
                </a:avLst>
              </a:prstGeom>
              <a:scene3d>
                <a:camera prst="orthographicFront"/>
                <a:lightRig rig="threePt" dir="t">
                  <a:rot lat="0" lon="0" rev="7500000"/>
                </a:lightRig>
              </a:scene3d>
              <a:sp3d z="152400" extrusionH="63500" prstMaterial="matte">
                <a:bevelT w="25400" h="6350" prst="relaxedInset"/>
                <a:contourClr>
                  <a:schemeClr val="bg1"/>
                </a:contourClr>
              </a:sp3d>
            </p:spPr>
            <p:style>
              <a:lnRef idx="0">
                <a:schemeClr val="accent2">
                  <a:tint val="60000"/>
                  <a:hueOff val="0"/>
                  <a:satOff val="0"/>
                  <a:lumOff val="0"/>
                  <a:alphaOff val="0"/>
                </a:schemeClr>
              </a:lnRef>
              <a:fillRef idx="1">
                <a:schemeClr val="accent2">
                  <a:tint val="60000"/>
                  <a:hueOff val="0"/>
                  <a:satOff val="0"/>
                  <a:lumOff val="0"/>
                  <a:alphaOff val="0"/>
                </a:schemeClr>
              </a:fillRef>
              <a:effectRef idx="2">
                <a:schemeClr val="accent2">
                  <a:tint val="60000"/>
                  <a:hueOff val="0"/>
                  <a:satOff val="0"/>
                  <a:lumOff val="0"/>
                  <a:alphaOff val="0"/>
                </a:schemeClr>
              </a:effectRef>
              <a:fontRef idx="minor">
                <a:schemeClr val="lt1"/>
              </a:fontRef>
            </p:style>
          </p:sp>
          <p:sp>
            <p:nvSpPr>
              <p:cNvPr id="15" name="Circular Arrow 14"/>
              <p:cNvSpPr/>
              <p:nvPr/>
            </p:nvSpPr>
            <p:spPr>
              <a:xfrm>
                <a:off x="2583203" y="1576831"/>
                <a:ext cx="3836416" cy="3836416"/>
              </a:xfrm>
              <a:prstGeom prst="circularArrow">
                <a:avLst>
                  <a:gd name="adj1" fmla="val 5085"/>
                  <a:gd name="adj2" fmla="val 327528"/>
                  <a:gd name="adj3" fmla="val 15873039"/>
                  <a:gd name="adj4" fmla="val 9000000"/>
                  <a:gd name="adj5" fmla="val 5932"/>
                </a:avLst>
              </a:prstGeom>
              <a:scene3d>
                <a:camera prst="orthographicFront"/>
                <a:lightRig rig="threePt" dir="t">
                  <a:rot lat="0" lon="0" rev="7500000"/>
                </a:lightRig>
              </a:scene3d>
              <a:sp3d z="152400" extrusionH="63500" prstMaterial="matte">
                <a:bevelT w="25400" h="6350" prst="relaxedInset"/>
                <a:contourClr>
                  <a:schemeClr val="bg1"/>
                </a:contourClr>
              </a:sp3d>
            </p:spPr>
            <p:style>
              <a:lnRef idx="0">
                <a:schemeClr val="accent2">
                  <a:tint val="60000"/>
                  <a:hueOff val="0"/>
                  <a:satOff val="0"/>
                  <a:lumOff val="0"/>
                  <a:alphaOff val="0"/>
                </a:schemeClr>
              </a:lnRef>
              <a:fillRef idx="1">
                <a:schemeClr val="accent2">
                  <a:tint val="60000"/>
                  <a:hueOff val="0"/>
                  <a:satOff val="0"/>
                  <a:lumOff val="0"/>
                  <a:alphaOff val="0"/>
                </a:schemeClr>
              </a:fillRef>
              <a:effectRef idx="2">
                <a:schemeClr val="accent2">
                  <a:tint val="60000"/>
                  <a:hueOff val="0"/>
                  <a:satOff val="0"/>
                  <a:lumOff val="0"/>
                  <a:alphaOff val="0"/>
                </a:schemeClr>
              </a:effectRef>
              <a:fontRef idx="minor">
                <a:schemeClr val="lt1"/>
              </a:fontRef>
            </p:style>
          </p:sp>
        </p:grpSp>
        <p:sp>
          <p:nvSpPr>
            <p:cNvPr id="17" name="Rectangle 16"/>
            <p:cNvSpPr/>
            <p:nvPr/>
          </p:nvSpPr>
          <p:spPr>
            <a:xfrm>
              <a:off x="1642828" y="1197634"/>
              <a:ext cx="5791201" cy="954107"/>
            </a:xfrm>
            <a:prstGeom prst="rect">
              <a:avLst/>
            </a:prstGeom>
          </p:spPr>
          <p:txBody>
            <a:bodyPr wrap="square">
              <a:spAutoFit/>
            </a:bodyPr>
            <a:lstStyle/>
            <a:p>
              <a:pPr algn="ctr"/>
              <a:r>
                <a:rPr lang="en-US" sz="2000" b="1" dirty="0">
                  <a:solidFill>
                    <a:srgbClr val="993366"/>
                  </a:solidFill>
                  <a:latin typeface="Constantia" panose="02030602050306030303" pitchFamily="18" charset="0"/>
                </a:rPr>
                <a:t>Space vs. </a:t>
              </a:r>
              <a:r>
                <a:rPr lang="en-US" sz="2000" b="1" dirty="0" smtClean="0">
                  <a:solidFill>
                    <a:srgbClr val="993366"/>
                  </a:solidFill>
                  <a:latin typeface="Constantia" panose="02030602050306030303" pitchFamily="18" charset="0"/>
                </a:rPr>
                <a:t>Equipment</a:t>
              </a:r>
              <a:r>
                <a:rPr lang="en-US" sz="2000" b="1" dirty="0">
                  <a:solidFill>
                    <a:srgbClr val="993366"/>
                  </a:solidFill>
                  <a:latin typeface="Constantia" panose="02030602050306030303" pitchFamily="18" charset="0"/>
                </a:rPr>
                <a:t>. </a:t>
              </a:r>
              <a:r>
                <a:rPr lang="en-US" sz="2000" b="1" dirty="0" smtClean="0">
                  <a:solidFill>
                    <a:srgbClr val="993366"/>
                  </a:solidFill>
                  <a:latin typeface="Constantia" panose="02030602050306030303" pitchFamily="18" charset="0"/>
                </a:rPr>
                <a:t> </a:t>
              </a:r>
              <a:r>
                <a:rPr lang="en-US" dirty="0" smtClean="0">
                  <a:solidFill>
                    <a:srgbClr val="000000"/>
                  </a:solidFill>
                  <a:latin typeface="Constantia" panose="02030602050306030303" pitchFamily="18" charset="0"/>
                </a:rPr>
                <a:t>The </a:t>
              </a:r>
              <a:r>
                <a:rPr lang="en-US" dirty="0">
                  <a:solidFill>
                    <a:srgbClr val="000000"/>
                  </a:solidFill>
                  <a:latin typeface="Constantia" panose="02030602050306030303" pitchFamily="18" charset="0"/>
                </a:rPr>
                <a:t>larger the facility and the more space used for distribution operations, the more equipment will be needed in the facility. </a:t>
              </a:r>
            </a:p>
          </p:txBody>
        </p:sp>
        <p:sp>
          <p:nvSpPr>
            <p:cNvPr id="18" name="Rectangle 17"/>
            <p:cNvSpPr/>
            <p:nvPr/>
          </p:nvSpPr>
          <p:spPr>
            <a:xfrm>
              <a:off x="6628808" y="2857266"/>
              <a:ext cx="2210392" cy="2923877"/>
            </a:xfrm>
            <a:prstGeom prst="rect">
              <a:avLst/>
            </a:prstGeom>
          </p:spPr>
          <p:txBody>
            <a:bodyPr wrap="square">
              <a:spAutoFit/>
            </a:bodyPr>
            <a:lstStyle/>
            <a:p>
              <a:r>
                <a:rPr lang="en-US" sz="2000" b="1" dirty="0">
                  <a:solidFill>
                    <a:srgbClr val="993366"/>
                  </a:solidFill>
                  <a:latin typeface="Constantia" panose="02030602050306030303" pitchFamily="18" charset="0"/>
                </a:rPr>
                <a:t>Equipment vs. </a:t>
              </a:r>
              <a:r>
                <a:rPr lang="en-US" sz="2000" b="1" dirty="0" smtClean="0">
                  <a:solidFill>
                    <a:srgbClr val="993366"/>
                  </a:solidFill>
                  <a:latin typeface="Constantia" panose="02030602050306030303" pitchFamily="18" charset="0"/>
                </a:rPr>
                <a:t>People</a:t>
              </a:r>
              <a:r>
                <a:rPr lang="en-US" sz="2000" b="1" dirty="0">
                  <a:solidFill>
                    <a:srgbClr val="993366"/>
                  </a:solidFill>
                  <a:latin typeface="Constantia" panose="02030602050306030303" pitchFamily="18" charset="0"/>
                </a:rPr>
                <a:t>.  </a:t>
              </a:r>
              <a:r>
                <a:rPr lang="en-US" dirty="0">
                  <a:solidFill>
                    <a:srgbClr val="000000"/>
                  </a:solidFill>
                  <a:latin typeface="Constantia" panose="02030602050306030303" pitchFamily="18" charset="0"/>
                </a:rPr>
                <a:t>The greater the use of equipment to automate materials handling and distribution activity, the lower the labor requirements of a facility. </a:t>
              </a:r>
            </a:p>
          </p:txBody>
        </p:sp>
        <p:sp>
          <p:nvSpPr>
            <p:cNvPr id="19" name="Rectangle 18"/>
            <p:cNvSpPr/>
            <p:nvPr/>
          </p:nvSpPr>
          <p:spPr>
            <a:xfrm>
              <a:off x="302974" y="3566305"/>
              <a:ext cx="2216153" cy="1785104"/>
            </a:xfrm>
            <a:prstGeom prst="rect">
              <a:avLst/>
            </a:prstGeom>
          </p:spPr>
          <p:txBody>
            <a:bodyPr wrap="square">
              <a:spAutoFit/>
            </a:bodyPr>
            <a:lstStyle/>
            <a:p>
              <a:pPr algn="r"/>
              <a:r>
                <a:rPr lang="en-US" sz="2000" b="1" dirty="0">
                  <a:solidFill>
                    <a:srgbClr val="993366"/>
                  </a:solidFill>
                  <a:latin typeface="Constantia" panose="02030602050306030303" pitchFamily="18" charset="0"/>
                </a:rPr>
                <a:t>People vs. </a:t>
              </a:r>
              <a:r>
                <a:rPr lang="en-US" sz="2000" b="1" dirty="0" smtClean="0">
                  <a:solidFill>
                    <a:srgbClr val="993366"/>
                  </a:solidFill>
                  <a:latin typeface="Constantia" panose="02030602050306030303" pitchFamily="18" charset="0"/>
                </a:rPr>
                <a:t>Space</a:t>
              </a:r>
              <a:r>
                <a:rPr lang="en-US" sz="2000" b="1" dirty="0">
                  <a:solidFill>
                    <a:srgbClr val="993366"/>
                  </a:solidFill>
                  <a:latin typeface="Constantia" panose="02030602050306030303" pitchFamily="18" charset="0"/>
                </a:rPr>
                <a:t>.  </a:t>
              </a:r>
              <a:r>
                <a:rPr lang="en-US" dirty="0">
                  <a:solidFill>
                    <a:srgbClr val="000000"/>
                  </a:solidFill>
                  <a:latin typeface="Constantia" panose="02030602050306030303" pitchFamily="18" charset="0"/>
                </a:rPr>
                <a:t>The larger the facility workforce, the larger the facility size and throughput possible. </a:t>
              </a:r>
            </a:p>
          </p:txBody>
        </p:sp>
      </p:grpSp>
    </p:spTree>
    <p:extLst>
      <p:ext uri="{BB962C8B-B14F-4D97-AF65-F5344CB8AC3E}">
        <p14:creationId xmlns:p14="http://schemas.microsoft.com/office/powerpoint/2010/main" val="25150172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838200"/>
          </a:xfrm>
        </p:spPr>
        <p:txBody>
          <a:bodyPr/>
          <a:lstStyle/>
          <a:p>
            <a:r>
              <a:rPr lang="en-US" dirty="0" smtClean="0"/>
              <a:t>Key Distribution Challenges</a:t>
            </a:r>
            <a:endParaRPr lang="en-US" dirty="0"/>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13</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smtClean="0">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grpSp>
        <p:nvGrpSpPr>
          <p:cNvPr id="35" name="Group 34"/>
          <p:cNvGrpSpPr/>
          <p:nvPr/>
        </p:nvGrpSpPr>
        <p:grpSpPr>
          <a:xfrm>
            <a:off x="152400" y="973253"/>
            <a:ext cx="8764999" cy="5257568"/>
            <a:chOff x="152400" y="973253"/>
            <a:chExt cx="8764999" cy="5257568"/>
          </a:xfrm>
        </p:grpSpPr>
        <p:pic>
          <p:nvPicPr>
            <p:cNvPr id="25604" name="Picture 4" descr="http://www.i4process.com/iprocess4/wp-content/uploads/2012/02/customer-icon-istock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22457" y="1988065"/>
              <a:ext cx="2516743" cy="1300173"/>
            </a:xfrm>
            <a:prstGeom prst="rect">
              <a:avLst/>
            </a:prstGeom>
            <a:noFill/>
            <a:extLst>
              <a:ext uri="{909E8E84-426E-40DD-AFC4-6F175D3DCCD1}">
                <a14:hiddenFill xmlns:a14="http://schemas.microsoft.com/office/drawing/2010/main">
                  <a:solidFill>
                    <a:srgbClr val="FFFFFF"/>
                  </a:solidFill>
                </a14:hiddenFill>
              </a:ext>
            </a:extLst>
          </p:spPr>
        </p:pic>
        <p:pic>
          <p:nvPicPr>
            <p:cNvPr id="25602" name="Picture 2" descr="http://images.clipartpanda.com/fluctuation-clipart-BarChartsUpDown.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52239" y="1999117"/>
              <a:ext cx="2637338" cy="1205525"/>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3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86406" y="2005027"/>
              <a:ext cx="2608107" cy="1224844"/>
            </a:xfrm>
            <a:prstGeom prst="rect">
              <a:avLst/>
            </a:prstGeom>
          </p:spPr>
        </p:pic>
        <p:grpSp>
          <p:nvGrpSpPr>
            <p:cNvPr id="11" name="Group 109"/>
            <p:cNvGrpSpPr/>
            <p:nvPr/>
          </p:nvGrpSpPr>
          <p:grpSpPr>
            <a:xfrm>
              <a:off x="152400" y="973253"/>
              <a:ext cx="8764999" cy="5257568"/>
              <a:chOff x="226599" y="2057396"/>
              <a:chExt cx="8764999" cy="4660295"/>
            </a:xfrm>
          </p:grpSpPr>
          <p:grpSp>
            <p:nvGrpSpPr>
              <p:cNvPr id="12" name="Group 10"/>
              <p:cNvGrpSpPr/>
              <p:nvPr/>
            </p:nvGrpSpPr>
            <p:grpSpPr>
              <a:xfrm>
                <a:off x="304801" y="4035294"/>
                <a:ext cx="2965618" cy="2479769"/>
                <a:chOff x="67214" y="2335849"/>
                <a:chExt cx="2398349" cy="3777315"/>
              </a:xfrm>
            </p:grpSpPr>
            <p:sp>
              <p:nvSpPr>
                <p:cNvPr id="31" name="Rectangle 30"/>
                <p:cNvSpPr/>
                <p:nvPr/>
              </p:nvSpPr>
              <p:spPr>
                <a:xfrm>
                  <a:off x="124513" y="2687699"/>
                  <a:ext cx="2341050" cy="2299753"/>
                </a:xfrm>
                <a:prstGeom prst="rect">
                  <a:avLst/>
                </a:prstGeom>
                <a:noFill/>
                <a:ln>
                  <a:noFill/>
                </a:ln>
                <a:effectLst/>
              </p:spPr>
            </p:sp>
            <p:sp>
              <p:nvSpPr>
                <p:cNvPr id="32" name="Rectangle 31"/>
                <p:cNvSpPr/>
                <p:nvPr/>
              </p:nvSpPr>
              <p:spPr>
                <a:xfrm>
                  <a:off x="67214" y="2335849"/>
                  <a:ext cx="2095227" cy="3777315"/>
                </a:xfrm>
                <a:prstGeom prst="rect">
                  <a:avLst/>
                </a:prstGeom>
                <a:noFill/>
                <a:ln>
                  <a:noFill/>
                </a:ln>
                <a:effectLst/>
              </p:spPr>
              <p:txBody>
                <a:bodyPr spcFirstLastPara="0" vert="horz" wrap="square" lIns="35560" tIns="35560" rIns="35560" bIns="35560" numCol="1" spcCol="1270" anchor="t" anchorCtr="0">
                  <a:noAutofit/>
                </a:bodyPr>
                <a:lstStyle/>
                <a:p>
                  <a:pPr marL="274320" lvl="1" indent="-274320" defTabSz="622300">
                    <a:spcBef>
                      <a:spcPct val="0"/>
                    </a:spcBef>
                    <a:buClr>
                      <a:schemeClr val="accent6"/>
                    </a:buClr>
                    <a:buSzPct val="80000"/>
                    <a:buFont typeface="Wingdings 2" pitchFamily="18" charset="2"/>
                    <a:buChar char="Ù"/>
                    <a:defRPr/>
                  </a:pPr>
                  <a:r>
                    <a:rPr lang="en-US" sz="1600" dirty="0" smtClean="0">
                      <a:solidFill>
                        <a:sysClr val="windowText" lastClr="000000">
                          <a:hueOff val="0"/>
                          <a:satOff val="0"/>
                          <a:lumOff val="0"/>
                          <a:alphaOff val="0"/>
                        </a:sysClr>
                      </a:solidFill>
                      <a:latin typeface="Constantia" pitchFamily="18" charset="0"/>
                    </a:rPr>
                    <a:t>Nature </a:t>
                  </a:r>
                  <a:r>
                    <a:rPr lang="en-US" sz="1600" dirty="0">
                      <a:solidFill>
                        <a:sysClr val="windowText" lastClr="000000">
                          <a:hueOff val="0"/>
                          <a:satOff val="0"/>
                          <a:lumOff val="0"/>
                          <a:alphaOff val="0"/>
                        </a:sysClr>
                      </a:solidFill>
                      <a:latin typeface="Constantia" pitchFamily="18" charset="0"/>
                    </a:rPr>
                    <a:t>of DC operations work creates ongoing turnover challenge</a:t>
                  </a:r>
                </a:p>
                <a:p>
                  <a:pPr marL="274320" lvl="1" indent="-274320" defTabSz="622300">
                    <a:spcBef>
                      <a:spcPct val="0"/>
                    </a:spcBef>
                    <a:buClr>
                      <a:schemeClr val="accent6"/>
                    </a:buClr>
                    <a:buSzPct val="80000"/>
                    <a:buFont typeface="Wingdings 2" pitchFamily="18" charset="2"/>
                    <a:buChar char="Ù"/>
                    <a:defRPr/>
                  </a:pPr>
                  <a:r>
                    <a:rPr lang="en-US" sz="1600" dirty="0">
                      <a:solidFill>
                        <a:sysClr val="windowText" lastClr="000000">
                          <a:hueOff val="0"/>
                          <a:satOff val="0"/>
                          <a:lumOff val="0"/>
                          <a:alphaOff val="0"/>
                        </a:sysClr>
                      </a:solidFill>
                      <a:latin typeface="Constantia" pitchFamily="18" charset="0"/>
                    </a:rPr>
                    <a:t>Smaller labor pool due to aging demographic trend in Europe and the United States.  </a:t>
                  </a:r>
                </a:p>
                <a:p>
                  <a:pPr marL="274320" lvl="1" indent="-274320" defTabSz="622300">
                    <a:spcBef>
                      <a:spcPct val="0"/>
                    </a:spcBef>
                    <a:buClr>
                      <a:schemeClr val="accent6"/>
                    </a:buClr>
                    <a:buSzPct val="80000"/>
                    <a:buFont typeface="Wingdings 2" pitchFamily="18" charset="2"/>
                    <a:buChar char="Ù"/>
                    <a:defRPr/>
                  </a:pPr>
                  <a:r>
                    <a:rPr lang="en-US" sz="1600" b="1" dirty="0">
                      <a:solidFill>
                        <a:sysClr val="windowText" lastClr="000000">
                          <a:hueOff val="0"/>
                          <a:satOff val="0"/>
                          <a:lumOff val="0"/>
                          <a:alphaOff val="0"/>
                        </a:sysClr>
                      </a:solidFill>
                      <a:latin typeface="Constantia" pitchFamily="18" charset="0"/>
                    </a:rPr>
                    <a:t>Solution: </a:t>
                  </a:r>
                  <a:r>
                    <a:rPr lang="en-US" sz="1600" dirty="0">
                      <a:solidFill>
                        <a:sysClr val="windowText" lastClr="000000">
                          <a:hueOff val="0"/>
                          <a:satOff val="0"/>
                          <a:lumOff val="0"/>
                          <a:alphaOff val="0"/>
                        </a:sysClr>
                      </a:solidFill>
                      <a:latin typeface="Constantia" pitchFamily="18" charset="0"/>
                    </a:rPr>
                    <a:t>DC automation</a:t>
                  </a:r>
                </a:p>
                <a:p>
                  <a:pPr marL="274320" lvl="1" indent="-274320" defTabSz="622300">
                    <a:spcBef>
                      <a:spcPct val="0"/>
                    </a:spcBef>
                    <a:buClr>
                      <a:schemeClr val="accent6"/>
                    </a:buClr>
                    <a:buSzPct val="80000"/>
                    <a:buFont typeface="Wingdings 2" pitchFamily="18" charset="2"/>
                    <a:buChar char="Ù"/>
                    <a:defRPr/>
                  </a:pPr>
                  <a:endParaRPr lang="en-US" sz="1600" dirty="0" smtClean="0">
                    <a:solidFill>
                      <a:sysClr val="windowText" lastClr="000000">
                        <a:hueOff val="0"/>
                        <a:satOff val="0"/>
                        <a:lumOff val="0"/>
                        <a:alphaOff val="0"/>
                      </a:sysClr>
                    </a:solidFill>
                    <a:latin typeface="Constantia" pitchFamily="18" charset="0"/>
                  </a:endParaRPr>
                </a:p>
              </p:txBody>
            </p:sp>
          </p:grpSp>
          <p:grpSp>
            <p:nvGrpSpPr>
              <p:cNvPr id="13" name="Group 11"/>
              <p:cNvGrpSpPr/>
              <p:nvPr/>
            </p:nvGrpSpPr>
            <p:grpSpPr>
              <a:xfrm>
                <a:off x="228600" y="2057399"/>
                <a:ext cx="2893596" cy="886879"/>
                <a:chOff x="-15797" y="41745"/>
                <a:chExt cx="2469880" cy="547822"/>
              </a:xfrm>
            </p:grpSpPr>
            <p:sp>
              <p:nvSpPr>
                <p:cNvPr id="29" name="Rectangle 28"/>
                <p:cNvSpPr/>
                <p:nvPr/>
              </p:nvSpPr>
              <p:spPr>
                <a:xfrm>
                  <a:off x="-15797" y="41746"/>
                  <a:ext cx="2406547" cy="542377"/>
                </a:xfrm>
                <a:prstGeom prst="rect">
                  <a:avLst/>
                </a:prstGeom>
                <a:solidFill>
                  <a:schemeClr val="accent6"/>
                </a:solidFill>
                <a:ln w="25400" cap="flat" cmpd="sng" algn="ctr">
                  <a:noFill/>
                  <a:prstDash val="soli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p>
            <p:sp>
              <p:nvSpPr>
                <p:cNvPr id="30" name="Rectangle 29"/>
                <p:cNvSpPr/>
                <p:nvPr/>
              </p:nvSpPr>
              <p:spPr>
                <a:xfrm>
                  <a:off x="-15796" y="41745"/>
                  <a:ext cx="2469879" cy="547822"/>
                </a:xfrm>
                <a:prstGeom prst="rect">
                  <a:avLst/>
                </a:prstGeom>
                <a:noFill/>
                <a:ln>
                  <a:noFill/>
                </a:ln>
                <a:effectLst/>
              </p:spPr>
              <p:txBody>
                <a:bodyPr spcFirstLastPara="0" vert="horz" wrap="square" lIns="45720" tIns="45720" rIns="45720" bIns="45720" numCol="1" spcCol="1270" anchor="ctr" anchorCtr="0">
                  <a:noAutofit/>
                </a:bodyPr>
                <a:lstStyle/>
                <a:p>
                  <a:pPr lvl="0" algn="ctr" defTabSz="800100">
                    <a:lnSpc>
                      <a:spcPct val="90000"/>
                    </a:lnSpc>
                    <a:spcBef>
                      <a:spcPct val="0"/>
                    </a:spcBef>
                    <a:spcAft>
                      <a:spcPct val="35000"/>
                    </a:spcAft>
                    <a:defRPr/>
                  </a:pPr>
                  <a:r>
                    <a:rPr lang="en-US" sz="2000" b="1" kern="0" dirty="0">
                      <a:solidFill>
                        <a:sysClr val="window" lastClr="FFFFFF"/>
                      </a:solidFill>
                      <a:latin typeface="Constantia" pitchFamily="18" charset="0"/>
                    </a:rPr>
                    <a:t>Labor A</a:t>
                  </a:r>
                  <a:r>
                    <a:rPr lang="en-US" sz="2000" b="1" kern="0" dirty="0" smtClean="0">
                      <a:solidFill>
                        <a:sysClr val="window" lastClr="FFFFFF"/>
                      </a:solidFill>
                      <a:latin typeface="Constantia" pitchFamily="18" charset="0"/>
                    </a:rPr>
                    <a:t>vailability Issues</a:t>
                  </a:r>
                  <a:endParaRPr lang="en-US" sz="2000" b="1" kern="0" dirty="0">
                    <a:solidFill>
                      <a:sysClr val="window" lastClr="FFFFFF"/>
                    </a:solidFill>
                    <a:latin typeface="Constantia" pitchFamily="18" charset="0"/>
                  </a:endParaRPr>
                </a:p>
              </p:txBody>
            </p:sp>
          </p:grpSp>
          <p:grpSp>
            <p:nvGrpSpPr>
              <p:cNvPr id="14" name="Group 9"/>
              <p:cNvGrpSpPr/>
              <p:nvPr/>
            </p:nvGrpSpPr>
            <p:grpSpPr>
              <a:xfrm>
                <a:off x="3122193" y="4026476"/>
                <a:ext cx="3102181" cy="2691215"/>
                <a:chOff x="2655928" y="2334567"/>
                <a:chExt cx="2803133" cy="3926050"/>
              </a:xfrm>
            </p:grpSpPr>
            <p:sp>
              <p:nvSpPr>
                <p:cNvPr id="27" name="Rectangle 26"/>
                <p:cNvSpPr/>
                <p:nvPr/>
              </p:nvSpPr>
              <p:spPr>
                <a:xfrm>
                  <a:off x="3002015" y="2687699"/>
                  <a:ext cx="2341050" cy="2299753"/>
                </a:xfrm>
                <a:prstGeom prst="rect">
                  <a:avLst/>
                </a:prstGeom>
                <a:noFill/>
                <a:ln>
                  <a:noFill/>
                </a:ln>
                <a:effectLst/>
              </p:spPr>
            </p:sp>
            <p:sp>
              <p:nvSpPr>
                <p:cNvPr id="28" name="Rectangle 27"/>
                <p:cNvSpPr/>
                <p:nvPr/>
              </p:nvSpPr>
              <p:spPr>
                <a:xfrm>
                  <a:off x="2655928" y="2334567"/>
                  <a:ext cx="2803133" cy="3926050"/>
                </a:xfrm>
                <a:prstGeom prst="rect">
                  <a:avLst/>
                </a:prstGeom>
                <a:noFill/>
                <a:ln>
                  <a:noFill/>
                </a:ln>
                <a:effectLst/>
              </p:spPr>
              <p:txBody>
                <a:bodyPr spcFirstLastPara="0" vert="horz" wrap="square" lIns="35560" tIns="35560" rIns="35560" bIns="35560" numCol="1" spcCol="1270" anchor="t" anchorCtr="0">
                  <a:noAutofit/>
                </a:bodyPr>
                <a:lstStyle/>
                <a:p>
                  <a:pPr marL="274320" lvl="1" indent="-274320" defTabSz="622300">
                    <a:spcBef>
                      <a:spcPct val="0"/>
                    </a:spcBef>
                    <a:buClr>
                      <a:srgbClr val="4BACC6">
                        <a:lumMod val="75000"/>
                      </a:srgbClr>
                    </a:buClr>
                    <a:buSzPct val="80000"/>
                    <a:buFont typeface="Wingdings 2" pitchFamily="18" charset="2"/>
                    <a:buChar char="Ù"/>
                  </a:pPr>
                  <a:r>
                    <a:rPr lang="en-US" sz="1600" kern="0" dirty="0" smtClean="0">
                      <a:solidFill>
                        <a:sysClr val="windowText" lastClr="000000">
                          <a:hueOff val="0"/>
                          <a:satOff val="0"/>
                          <a:lumOff val="0"/>
                          <a:alphaOff val="0"/>
                        </a:sysClr>
                      </a:solidFill>
                      <a:latin typeface="Constantia" pitchFamily="18" charset="0"/>
                    </a:rPr>
                    <a:t>Seasonal </a:t>
                  </a:r>
                  <a:r>
                    <a:rPr lang="en-US" sz="1600" kern="0" dirty="0">
                      <a:solidFill>
                        <a:sysClr val="windowText" lastClr="000000">
                          <a:hueOff val="0"/>
                          <a:satOff val="0"/>
                          <a:lumOff val="0"/>
                          <a:alphaOff val="0"/>
                        </a:sysClr>
                      </a:solidFill>
                      <a:latin typeface="Constantia" pitchFamily="18" charset="0"/>
                    </a:rPr>
                    <a:t>demand creates challenges in effectively utilizing the space and equipment resources and retaining labor throughout the year. </a:t>
                  </a:r>
                </a:p>
                <a:p>
                  <a:pPr marL="274320" lvl="1" indent="-274320" defTabSz="622300">
                    <a:spcBef>
                      <a:spcPct val="0"/>
                    </a:spcBef>
                    <a:buClr>
                      <a:srgbClr val="4BACC6">
                        <a:lumMod val="75000"/>
                      </a:srgbClr>
                    </a:buClr>
                    <a:buSzPct val="80000"/>
                    <a:buFont typeface="Wingdings 2" pitchFamily="18" charset="2"/>
                    <a:buChar char="Ù"/>
                  </a:pPr>
                  <a:r>
                    <a:rPr lang="en-US" sz="1600" b="1" kern="0" dirty="0">
                      <a:solidFill>
                        <a:sysClr val="windowText" lastClr="000000">
                          <a:hueOff val="0"/>
                          <a:satOff val="0"/>
                          <a:lumOff val="0"/>
                          <a:alphaOff val="0"/>
                        </a:sysClr>
                      </a:solidFill>
                      <a:latin typeface="Constantia" pitchFamily="18" charset="0"/>
                    </a:rPr>
                    <a:t>Solution: </a:t>
                  </a:r>
                  <a:r>
                    <a:rPr lang="en-US" sz="1600" kern="0" dirty="0">
                      <a:solidFill>
                        <a:sysClr val="windowText" lastClr="000000">
                          <a:hueOff val="0"/>
                          <a:satOff val="0"/>
                          <a:lumOff val="0"/>
                          <a:alphaOff val="0"/>
                        </a:sysClr>
                      </a:solidFill>
                      <a:latin typeface="Constantia" pitchFamily="18" charset="0"/>
                    </a:rPr>
                    <a:t>Balancing the DC requirements of seasonal products with products that have alternate primary selling seasons and/or stable year-round demand products.</a:t>
                  </a:r>
                </a:p>
                <a:p>
                  <a:pPr marL="274320" lvl="1" indent="-274320" defTabSz="622300">
                    <a:spcBef>
                      <a:spcPct val="0"/>
                    </a:spcBef>
                    <a:buClr>
                      <a:srgbClr val="4BACC6">
                        <a:lumMod val="75000"/>
                      </a:srgbClr>
                    </a:buClr>
                    <a:buSzPct val="80000"/>
                    <a:buFont typeface="Wingdings 2" pitchFamily="18" charset="2"/>
                    <a:buChar char="Ù"/>
                  </a:pPr>
                  <a:endParaRPr lang="en-US" sz="1600" kern="0" dirty="0" smtClean="0">
                    <a:solidFill>
                      <a:sysClr val="windowText" lastClr="000000">
                        <a:hueOff val="0"/>
                        <a:satOff val="0"/>
                        <a:lumOff val="0"/>
                        <a:alphaOff val="0"/>
                      </a:sysClr>
                    </a:solidFill>
                    <a:latin typeface="Constantia" pitchFamily="18" charset="0"/>
                  </a:endParaRPr>
                </a:p>
              </p:txBody>
            </p:sp>
          </p:grpSp>
          <p:grpSp>
            <p:nvGrpSpPr>
              <p:cNvPr id="15" name="Group 10"/>
              <p:cNvGrpSpPr/>
              <p:nvPr/>
            </p:nvGrpSpPr>
            <p:grpSpPr>
              <a:xfrm>
                <a:off x="3122194" y="2057401"/>
                <a:ext cx="3043824" cy="878063"/>
                <a:chOff x="2665996" y="41746"/>
                <a:chExt cx="2803223" cy="542377"/>
              </a:xfrm>
            </p:grpSpPr>
            <p:sp>
              <p:nvSpPr>
                <p:cNvPr id="25" name="Rectangle 24"/>
                <p:cNvSpPr/>
                <p:nvPr/>
              </p:nvSpPr>
              <p:spPr>
                <a:xfrm>
                  <a:off x="2665996" y="41746"/>
                  <a:ext cx="2803223" cy="542377"/>
                </a:xfrm>
                <a:prstGeom prst="rect">
                  <a:avLst/>
                </a:prstGeom>
                <a:solidFill>
                  <a:srgbClr val="4BACC6"/>
                </a:solidFill>
                <a:ln w="25400" cap="flat" cmpd="sng" algn="ctr">
                  <a:noFill/>
                  <a:prstDash val="soli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b="0" i="0" u="none" strike="noStrike" kern="0" cap="none" spc="0" normalizeH="0" baseline="0" noProof="0" dirty="0">
                    <a:ln>
                      <a:noFill/>
                    </a:ln>
                    <a:solidFill>
                      <a:sysClr val="window" lastClr="FFFFFF"/>
                    </a:solidFill>
                    <a:effectLst/>
                    <a:uLnTx/>
                    <a:uFillTx/>
                    <a:latin typeface="Constantia" pitchFamily="18" charset="0"/>
                  </a:endParaRPr>
                </a:p>
              </p:txBody>
            </p:sp>
            <p:sp>
              <p:nvSpPr>
                <p:cNvPr id="26" name="Rectangle 25"/>
                <p:cNvSpPr/>
                <p:nvPr/>
              </p:nvSpPr>
              <p:spPr>
                <a:xfrm>
                  <a:off x="2713037" y="41747"/>
                  <a:ext cx="2680091" cy="542375"/>
                </a:xfrm>
                <a:prstGeom prst="rect">
                  <a:avLst/>
                </a:prstGeom>
                <a:noFill/>
                <a:ln>
                  <a:noFill/>
                </a:ln>
                <a:effectLst/>
              </p:spPr>
              <p:txBody>
                <a:bodyPr spcFirstLastPara="0" vert="horz" wrap="square" lIns="45720" tIns="45720" rIns="45720" bIns="45720" numCol="1" spcCol="1270" anchor="ctr" anchorCtr="0">
                  <a:noAutofit/>
                </a:bodyPr>
                <a:lstStyle/>
                <a:p>
                  <a:pPr lvl="0" algn="ctr" defTabSz="800100">
                    <a:lnSpc>
                      <a:spcPct val="90000"/>
                    </a:lnSpc>
                    <a:spcBef>
                      <a:spcPct val="0"/>
                    </a:spcBef>
                    <a:spcAft>
                      <a:spcPct val="35000"/>
                    </a:spcAft>
                  </a:pPr>
                  <a:r>
                    <a:rPr lang="en-US" sz="2000" b="1" kern="0" dirty="0">
                      <a:solidFill>
                        <a:sysClr val="window" lastClr="FFFFFF"/>
                      </a:solidFill>
                      <a:latin typeface="Constantia" pitchFamily="18" charset="0"/>
                    </a:rPr>
                    <a:t>Demand </a:t>
                  </a:r>
                  <a:r>
                    <a:rPr lang="en-US" sz="2000" b="1" kern="0" dirty="0" smtClean="0">
                      <a:solidFill>
                        <a:sysClr val="window" lastClr="FFFFFF"/>
                      </a:solidFill>
                      <a:latin typeface="Constantia" pitchFamily="18" charset="0"/>
                    </a:rPr>
                    <a:t>Variation</a:t>
                  </a:r>
                  <a:endParaRPr lang="en-US" sz="2000" b="1" kern="0" dirty="0">
                    <a:solidFill>
                      <a:sysClr val="window" lastClr="FFFFFF"/>
                    </a:solidFill>
                    <a:latin typeface="Constantia" pitchFamily="18" charset="0"/>
                  </a:endParaRPr>
                </a:p>
              </p:txBody>
            </p:sp>
          </p:grpSp>
          <p:grpSp>
            <p:nvGrpSpPr>
              <p:cNvPr id="16" name="Group 12"/>
              <p:cNvGrpSpPr/>
              <p:nvPr/>
            </p:nvGrpSpPr>
            <p:grpSpPr>
              <a:xfrm>
                <a:off x="6476996" y="4083703"/>
                <a:ext cx="2438404" cy="2499109"/>
                <a:chOff x="5879518" y="2418057"/>
                <a:chExt cx="2341055" cy="3645802"/>
              </a:xfrm>
            </p:grpSpPr>
            <p:sp>
              <p:nvSpPr>
                <p:cNvPr id="23" name="Rectangle 22"/>
                <p:cNvSpPr/>
                <p:nvPr/>
              </p:nvSpPr>
              <p:spPr>
                <a:xfrm>
                  <a:off x="5879518" y="2687699"/>
                  <a:ext cx="2341050" cy="2299753"/>
                </a:xfrm>
                <a:prstGeom prst="rect">
                  <a:avLst/>
                </a:prstGeom>
                <a:noFill/>
                <a:ln>
                  <a:noFill/>
                </a:ln>
                <a:effectLst/>
              </p:spPr>
            </p:sp>
            <p:sp>
              <p:nvSpPr>
                <p:cNvPr id="24" name="Rectangle 23"/>
                <p:cNvSpPr/>
                <p:nvPr/>
              </p:nvSpPr>
              <p:spPr>
                <a:xfrm>
                  <a:off x="5879518" y="2418057"/>
                  <a:ext cx="2341055" cy="3645802"/>
                </a:xfrm>
                <a:prstGeom prst="rect">
                  <a:avLst/>
                </a:prstGeom>
                <a:noFill/>
                <a:ln>
                  <a:noFill/>
                </a:ln>
                <a:effectLst/>
              </p:spPr>
              <p:txBody>
                <a:bodyPr spcFirstLastPara="0" vert="horz" wrap="square" lIns="35560" tIns="35560" rIns="35560" bIns="35560" numCol="1" spcCol="1270" anchor="t" anchorCtr="0">
                  <a:noAutofit/>
                </a:bodyPr>
                <a:lstStyle/>
                <a:p>
                  <a:pPr marL="274320" lvl="1" indent="-274320" defTabSz="622300">
                    <a:spcBef>
                      <a:spcPct val="0"/>
                    </a:spcBef>
                    <a:buClr>
                      <a:srgbClr val="8064A2"/>
                    </a:buClr>
                    <a:buSzPct val="80000"/>
                    <a:buFont typeface="Wingdings 2" pitchFamily="18" charset="2"/>
                    <a:buChar char="Ù"/>
                  </a:pPr>
                  <a:r>
                    <a:rPr lang="en-US" sz="1600" kern="0" dirty="0" smtClean="0">
                      <a:solidFill>
                        <a:sysClr val="windowText" lastClr="000000">
                          <a:hueOff val="0"/>
                          <a:satOff val="0"/>
                          <a:lumOff val="0"/>
                          <a:alphaOff val="0"/>
                        </a:sysClr>
                      </a:solidFill>
                      <a:latin typeface="Constantia" pitchFamily="18" charset="0"/>
                    </a:rPr>
                    <a:t>Growth </a:t>
                  </a:r>
                  <a:r>
                    <a:rPr lang="en-US" sz="1600" kern="0" dirty="0">
                      <a:solidFill>
                        <a:sysClr val="windowText" lastClr="000000">
                          <a:hueOff val="0"/>
                          <a:satOff val="0"/>
                          <a:lumOff val="0"/>
                          <a:alphaOff val="0"/>
                        </a:sysClr>
                      </a:solidFill>
                      <a:latin typeface="Constantia" pitchFamily="18" charset="0"/>
                    </a:rPr>
                    <a:t>in additional capabilities and services. </a:t>
                  </a:r>
                </a:p>
                <a:p>
                  <a:pPr marL="274320" lvl="1" indent="-274320" defTabSz="622300">
                    <a:spcBef>
                      <a:spcPct val="0"/>
                    </a:spcBef>
                    <a:buClr>
                      <a:srgbClr val="8064A2"/>
                    </a:buClr>
                    <a:buSzPct val="80000"/>
                    <a:buFont typeface="Wingdings 2" pitchFamily="18" charset="2"/>
                    <a:buChar char="Ù"/>
                  </a:pPr>
                  <a:r>
                    <a:rPr lang="en-US" sz="1600" kern="0" dirty="0">
                      <a:solidFill>
                        <a:sysClr val="windowText" lastClr="000000">
                          <a:hueOff val="0"/>
                          <a:satOff val="0"/>
                          <a:lumOff val="0"/>
                          <a:alphaOff val="0"/>
                        </a:sysClr>
                      </a:solidFill>
                      <a:latin typeface="Constantia" pitchFamily="18" charset="0"/>
                    </a:rPr>
                    <a:t>Lean strategies creating expectation of smaller, more frequent, and faster fulfillment of orders. </a:t>
                  </a:r>
                </a:p>
                <a:p>
                  <a:pPr marL="274320" lvl="1" indent="-274320" defTabSz="622300">
                    <a:spcBef>
                      <a:spcPct val="0"/>
                    </a:spcBef>
                    <a:buClr>
                      <a:srgbClr val="8064A2"/>
                    </a:buClr>
                    <a:buSzPct val="80000"/>
                    <a:buFont typeface="Wingdings 2" pitchFamily="18" charset="2"/>
                    <a:buChar char="Ù"/>
                  </a:pPr>
                  <a:r>
                    <a:rPr lang="en-US" sz="1600" b="1" kern="0" dirty="0">
                      <a:solidFill>
                        <a:sysClr val="windowText" lastClr="000000">
                          <a:hueOff val="0"/>
                          <a:satOff val="0"/>
                          <a:lumOff val="0"/>
                          <a:alphaOff val="0"/>
                        </a:sysClr>
                      </a:solidFill>
                      <a:latin typeface="Constantia" pitchFamily="18" charset="0"/>
                    </a:rPr>
                    <a:t>Solution: </a:t>
                  </a:r>
                  <a:r>
                    <a:rPr lang="en-US" sz="1600" kern="0" dirty="0">
                      <a:solidFill>
                        <a:sysClr val="windowText" lastClr="000000">
                          <a:hueOff val="0"/>
                          <a:satOff val="0"/>
                          <a:lumOff val="0"/>
                          <a:alphaOff val="0"/>
                        </a:sysClr>
                      </a:solidFill>
                      <a:latin typeface="Constantia" pitchFamily="18" charset="0"/>
                    </a:rPr>
                    <a:t>Flexible fulfillment processes</a:t>
                  </a:r>
                </a:p>
                <a:p>
                  <a:pPr marL="274320" lvl="1" indent="-274320" defTabSz="622300">
                    <a:spcBef>
                      <a:spcPct val="0"/>
                    </a:spcBef>
                    <a:buClr>
                      <a:srgbClr val="8064A2"/>
                    </a:buClr>
                    <a:buSzPct val="80000"/>
                    <a:buFont typeface="Wingdings 2" pitchFamily="18" charset="2"/>
                    <a:buChar char="Ù"/>
                  </a:pPr>
                  <a:endParaRPr kumimoji="0" lang="en-US" sz="1600" b="0" i="0" u="none" strike="noStrike" kern="0" cap="none" spc="0" normalizeH="0" baseline="0" noProof="0" dirty="0" smtClean="0">
                    <a:ln>
                      <a:noFill/>
                    </a:ln>
                    <a:solidFill>
                      <a:sysClr val="windowText" lastClr="000000">
                        <a:hueOff val="0"/>
                        <a:satOff val="0"/>
                        <a:lumOff val="0"/>
                        <a:alphaOff val="0"/>
                      </a:sysClr>
                    </a:solidFill>
                    <a:effectLst/>
                    <a:uLnTx/>
                    <a:uFillTx/>
                    <a:latin typeface="Constantia" pitchFamily="18" charset="0"/>
                  </a:endParaRPr>
                </a:p>
              </p:txBody>
            </p:sp>
          </p:grpSp>
          <p:grpSp>
            <p:nvGrpSpPr>
              <p:cNvPr id="17" name="Group 13"/>
              <p:cNvGrpSpPr/>
              <p:nvPr/>
            </p:nvGrpSpPr>
            <p:grpSpPr>
              <a:xfrm>
                <a:off x="6248401" y="2057399"/>
                <a:ext cx="2743197" cy="878064"/>
                <a:chOff x="5983082" y="41745"/>
                <a:chExt cx="2526362" cy="542377"/>
              </a:xfrm>
            </p:grpSpPr>
            <p:sp>
              <p:nvSpPr>
                <p:cNvPr id="21" name="Rectangle 20"/>
                <p:cNvSpPr/>
                <p:nvPr/>
              </p:nvSpPr>
              <p:spPr>
                <a:xfrm>
                  <a:off x="5983082" y="41745"/>
                  <a:ext cx="2526362" cy="542377"/>
                </a:xfrm>
                <a:prstGeom prst="rect">
                  <a:avLst/>
                </a:prstGeom>
                <a:solidFill>
                  <a:srgbClr val="8064A2"/>
                </a:solidFill>
                <a:ln w="25400" cap="flat" cmpd="sng" algn="ctr">
                  <a:noFill/>
                  <a:prstDash val="soli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p>
            <p:sp>
              <p:nvSpPr>
                <p:cNvPr id="22" name="Rectangle 21"/>
                <p:cNvSpPr/>
                <p:nvPr/>
              </p:nvSpPr>
              <p:spPr>
                <a:xfrm>
                  <a:off x="6030121" y="41746"/>
                  <a:ext cx="2409144" cy="542376"/>
                </a:xfrm>
                <a:prstGeom prst="rect">
                  <a:avLst/>
                </a:prstGeom>
                <a:noFill/>
                <a:ln>
                  <a:noFill/>
                </a:ln>
                <a:effectLst/>
              </p:spPr>
              <p:txBody>
                <a:bodyPr spcFirstLastPara="0" vert="horz" wrap="square" lIns="45720" tIns="45720" rIns="45720" bIns="45720" numCol="1" spcCol="1270" anchor="ctr" anchorCtr="0">
                  <a:noAutofit/>
                </a:bodyPr>
                <a:lstStyle/>
                <a:p>
                  <a:pPr lvl="0" algn="ctr" defTabSz="800100">
                    <a:lnSpc>
                      <a:spcPct val="90000"/>
                    </a:lnSpc>
                    <a:spcBef>
                      <a:spcPct val="0"/>
                    </a:spcBef>
                    <a:spcAft>
                      <a:spcPct val="35000"/>
                    </a:spcAft>
                  </a:pPr>
                  <a:r>
                    <a:rPr lang="en-US" sz="2000" b="1" kern="0" dirty="0">
                      <a:solidFill>
                        <a:sysClr val="window" lastClr="FFFFFF"/>
                      </a:solidFill>
                      <a:latin typeface="Constantia" pitchFamily="18" charset="0"/>
                    </a:rPr>
                    <a:t>Increasing </a:t>
                  </a:r>
                  <a:r>
                    <a:rPr lang="en-US" sz="2000" b="1" kern="0" dirty="0" smtClean="0">
                      <a:solidFill>
                        <a:sysClr val="window" lastClr="FFFFFF"/>
                      </a:solidFill>
                      <a:latin typeface="Constantia" pitchFamily="18" charset="0"/>
                    </a:rPr>
                    <a:t>Customer Requirements</a:t>
                  </a:r>
                  <a:endParaRPr lang="en-US" sz="2000" b="1" kern="0" dirty="0">
                    <a:solidFill>
                      <a:sysClr val="window" lastClr="FFFFFF"/>
                    </a:solidFill>
                    <a:latin typeface="Constantia" pitchFamily="18" charset="0"/>
                  </a:endParaRPr>
                </a:p>
              </p:txBody>
            </p:sp>
          </p:grpSp>
          <p:sp>
            <p:nvSpPr>
              <p:cNvPr id="18" name="Straight Connector 17"/>
              <p:cNvSpPr/>
              <p:nvPr/>
            </p:nvSpPr>
            <p:spPr>
              <a:xfrm flipH="1">
                <a:off x="226599" y="2139015"/>
                <a:ext cx="26570" cy="4578675"/>
              </a:xfrm>
              <a:prstGeom prst="line">
                <a:avLst/>
              </a:prstGeom>
              <a:solidFill>
                <a:sysClr val="window" lastClr="FFFFFF">
                  <a:alpha val="90000"/>
                  <a:hueOff val="0"/>
                  <a:satOff val="0"/>
                  <a:lumOff val="0"/>
                  <a:alphaOff val="0"/>
                </a:sysClr>
              </a:solidFill>
              <a:ln w="25400" cap="flat" cmpd="sng" algn="ctr">
                <a:solidFill>
                  <a:schemeClr val="accent6"/>
                </a:solidFill>
                <a:prstDash val="solid"/>
              </a:ln>
              <a:effectLst/>
            </p:spPr>
          </p:sp>
          <p:sp>
            <p:nvSpPr>
              <p:cNvPr id="19" name="Straight Connector 18"/>
              <p:cNvSpPr/>
              <p:nvPr/>
            </p:nvSpPr>
            <p:spPr>
              <a:xfrm flipH="1">
                <a:off x="3124196" y="2057396"/>
                <a:ext cx="0" cy="4649247"/>
              </a:xfrm>
              <a:prstGeom prst="line">
                <a:avLst/>
              </a:prstGeom>
              <a:solidFill>
                <a:sysClr val="window" lastClr="FFFFFF">
                  <a:alpha val="90000"/>
                  <a:hueOff val="0"/>
                  <a:satOff val="0"/>
                  <a:lumOff val="0"/>
                  <a:alphaOff val="0"/>
                </a:sysClr>
              </a:solidFill>
              <a:ln w="25400" cap="flat" cmpd="sng" algn="ctr">
                <a:solidFill>
                  <a:srgbClr val="4BACC6"/>
                </a:solidFill>
                <a:prstDash val="solid"/>
              </a:ln>
              <a:effectLst/>
            </p:spPr>
          </p:sp>
          <p:sp>
            <p:nvSpPr>
              <p:cNvPr id="20" name="Straight Connector 19"/>
              <p:cNvSpPr/>
              <p:nvPr/>
            </p:nvSpPr>
            <p:spPr>
              <a:xfrm>
                <a:off x="6224380" y="2057396"/>
                <a:ext cx="24016" cy="4556370"/>
              </a:xfrm>
              <a:prstGeom prst="line">
                <a:avLst/>
              </a:prstGeom>
              <a:solidFill>
                <a:sysClr val="window" lastClr="FFFFFF">
                  <a:alpha val="90000"/>
                  <a:hueOff val="0"/>
                  <a:satOff val="0"/>
                  <a:lumOff val="0"/>
                  <a:alphaOff val="0"/>
                </a:sysClr>
              </a:solidFill>
              <a:ln w="25400" cap="flat" cmpd="sng" algn="ctr">
                <a:solidFill>
                  <a:srgbClr val="8064A2"/>
                </a:solidFill>
                <a:prstDash val="solid"/>
              </a:ln>
              <a:effectLst/>
            </p:spPr>
          </p:sp>
        </p:grpSp>
      </p:grpSp>
    </p:spTree>
    <p:extLst>
      <p:ext uri="{BB962C8B-B14F-4D97-AF65-F5344CB8AC3E}">
        <p14:creationId xmlns:p14="http://schemas.microsoft.com/office/powerpoint/2010/main" val="3349462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sz="5400" dirty="0"/>
              <a:t>Distribution </a:t>
            </a:r>
            <a:r>
              <a:rPr lang="en-US" sz="5400" dirty="0" smtClean="0"/>
              <a:t>Planning </a:t>
            </a:r>
            <a:r>
              <a:rPr lang="en-US" sz="5400" dirty="0"/>
              <a:t>and </a:t>
            </a:r>
            <a:r>
              <a:rPr lang="en-US" sz="5400" dirty="0" smtClean="0"/>
              <a:t>Strategy</a:t>
            </a:r>
            <a:endParaRPr lang="en-US" sz="5400" dirty="0"/>
          </a:p>
        </p:txBody>
      </p:sp>
    </p:spTree>
    <p:extLst>
      <p:ext uri="{BB962C8B-B14F-4D97-AF65-F5344CB8AC3E}">
        <p14:creationId xmlns:p14="http://schemas.microsoft.com/office/powerpoint/2010/main" val="26317550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856429"/>
          </a:xfrm>
        </p:spPr>
        <p:txBody>
          <a:bodyPr/>
          <a:lstStyle/>
          <a:p>
            <a:r>
              <a:rPr lang="en-US" dirty="0" smtClean="0"/>
              <a:t>Distribution Planning and Strategy</a:t>
            </a:r>
            <a:endParaRPr lang="en-US" dirty="0"/>
          </a:p>
        </p:txBody>
      </p:sp>
      <p:sp>
        <p:nvSpPr>
          <p:cNvPr id="3" name="Content Placeholder 2"/>
          <p:cNvSpPr>
            <a:spLocks noGrp="1"/>
          </p:cNvSpPr>
          <p:nvPr>
            <p:ph idx="1"/>
          </p:nvPr>
        </p:nvSpPr>
        <p:spPr>
          <a:xfrm>
            <a:off x="251693" y="925781"/>
            <a:ext cx="8504387" cy="1218351"/>
          </a:xfrm>
        </p:spPr>
        <p:txBody>
          <a:bodyPr/>
          <a:lstStyle/>
          <a:p>
            <a:pPr marL="0" indent="0" algn="ctr">
              <a:buNone/>
            </a:pPr>
            <a:r>
              <a:rPr lang="en-US" sz="1800" b="1" i="1" dirty="0" smtClean="0">
                <a:solidFill>
                  <a:srgbClr val="993366"/>
                </a:solidFill>
              </a:rPr>
              <a:t>Distribution </a:t>
            </a:r>
            <a:r>
              <a:rPr lang="en-US" sz="1800" b="1" i="1" dirty="0">
                <a:solidFill>
                  <a:srgbClr val="993366"/>
                </a:solidFill>
              </a:rPr>
              <a:t>strategies </a:t>
            </a:r>
            <a:r>
              <a:rPr lang="en-US" sz="1800" b="1" i="1" dirty="0" smtClean="0">
                <a:solidFill>
                  <a:srgbClr val="993366"/>
                </a:solidFill>
              </a:rPr>
              <a:t>should tailor to </a:t>
            </a:r>
            <a:r>
              <a:rPr lang="en-US" sz="1800" b="1" i="1" dirty="0">
                <a:solidFill>
                  <a:srgbClr val="993366"/>
                </a:solidFill>
              </a:rPr>
              <a:t>products being handled, customer requirements, and available internal expertise and resources. </a:t>
            </a:r>
            <a:r>
              <a:rPr lang="en-US" sz="1800" b="1" i="1" dirty="0" smtClean="0">
                <a:solidFill>
                  <a:srgbClr val="993366"/>
                </a:solidFill>
              </a:rPr>
              <a:t> A </a:t>
            </a:r>
            <a:r>
              <a:rPr lang="en-US" sz="1800" b="1" i="1" dirty="0">
                <a:solidFill>
                  <a:srgbClr val="993366"/>
                </a:solidFill>
              </a:rPr>
              <a:t>series of interrelated </a:t>
            </a:r>
            <a:r>
              <a:rPr lang="en-US" sz="1800" b="1" i="1" dirty="0" smtClean="0">
                <a:solidFill>
                  <a:srgbClr val="993366"/>
                </a:solidFill>
              </a:rPr>
              <a:t>planning decisions </a:t>
            </a:r>
            <a:r>
              <a:rPr lang="en-US" sz="1800" b="1" i="1" dirty="0">
                <a:solidFill>
                  <a:srgbClr val="993366"/>
                </a:solidFill>
              </a:rPr>
              <a:t>must be made to ensure that the strategy can be executed at a reasonable cost while supporting supply chain demands. </a:t>
            </a: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15</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smtClean="0">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grpSp>
        <p:nvGrpSpPr>
          <p:cNvPr id="9" name="Group 8"/>
          <p:cNvGrpSpPr/>
          <p:nvPr/>
        </p:nvGrpSpPr>
        <p:grpSpPr>
          <a:xfrm>
            <a:off x="469417" y="2192473"/>
            <a:ext cx="8356720" cy="3874994"/>
            <a:chOff x="469417" y="2192473"/>
            <a:chExt cx="8356720" cy="3874994"/>
          </a:xfrm>
        </p:grpSpPr>
        <p:sp>
          <p:nvSpPr>
            <p:cNvPr id="33" name="Curved Up Arrow 32"/>
            <p:cNvSpPr/>
            <p:nvPr/>
          </p:nvSpPr>
          <p:spPr bwMode="auto">
            <a:xfrm flipV="1">
              <a:off x="5103092" y="2192473"/>
              <a:ext cx="2438400" cy="650619"/>
            </a:xfrm>
            <a:prstGeom prst="curvedUpArrow">
              <a:avLst/>
            </a:prstGeom>
            <a:solidFill>
              <a:srgbClr val="993366"/>
            </a:solidFill>
            <a:ln>
              <a:noFill/>
            </a:ln>
            <a:effectLst/>
            <a:extLst/>
          </p:spPr>
          <p:txBody>
            <a:bodyPr vert="horz" wrap="square" lIns="91440" tIns="45720" rIns="91440" bIns="45720" numCol="1" rtlCol="0" anchor="t" anchorCtr="0" compatLnSpc="1">
              <a:prstTxWarp prst="textNoShape">
                <a:avLst/>
              </a:prstTxWarp>
            </a:bodyPr>
            <a:lstStyle/>
            <a:p>
              <a:pPr marL="0" marR="0" indent="0" algn="r" defTabSz="914400" rtl="0" eaLnBrk="1" fontAlgn="base" latinLnBrk="0" hangingPunct="1">
                <a:lnSpc>
                  <a:spcPct val="100000"/>
                </a:lnSpc>
                <a:spcBef>
                  <a:spcPct val="0"/>
                </a:spcBef>
                <a:spcAft>
                  <a:spcPct val="0"/>
                </a:spcAft>
                <a:buClrTx/>
                <a:buSzTx/>
                <a:buFontTx/>
                <a:buNone/>
                <a:tabLst/>
              </a:pPr>
              <a:endParaRPr kumimoji="0" lang="en-US" sz="1000" b="1" i="0" u="none" strike="noStrike" cap="none" normalizeH="0" baseline="0" smtClean="0">
                <a:ln>
                  <a:noFill/>
                </a:ln>
                <a:solidFill>
                  <a:schemeClr val="bg1"/>
                </a:solidFill>
                <a:effectLst/>
                <a:latin typeface="Arial" panose="020B0604020202020204" pitchFamily="34" charset="0"/>
              </a:endParaRPr>
            </a:p>
          </p:txBody>
        </p:sp>
        <p:sp>
          <p:nvSpPr>
            <p:cNvPr id="8" name="Curved Up Arrow 7"/>
            <p:cNvSpPr/>
            <p:nvPr/>
          </p:nvSpPr>
          <p:spPr bwMode="auto">
            <a:xfrm>
              <a:off x="2209800" y="4770804"/>
              <a:ext cx="2438400" cy="700101"/>
            </a:xfrm>
            <a:prstGeom prst="curvedUpArrow">
              <a:avLst/>
            </a:prstGeom>
            <a:solidFill>
              <a:srgbClr val="993366"/>
            </a:solidFill>
            <a:ln>
              <a:noFill/>
            </a:ln>
            <a:effectLst/>
            <a:extLst/>
          </p:spPr>
          <p:txBody>
            <a:bodyPr vert="horz" wrap="square" lIns="91440" tIns="45720" rIns="91440" bIns="45720" numCol="1" rtlCol="0" anchor="t" anchorCtr="0" compatLnSpc="1">
              <a:prstTxWarp prst="textNoShape">
                <a:avLst/>
              </a:prstTxWarp>
            </a:bodyPr>
            <a:lstStyle/>
            <a:p>
              <a:pPr marL="0" marR="0" indent="0" algn="r" defTabSz="914400" rtl="0" eaLnBrk="1" fontAlgn="base" latinLnBrk="0" hangingPunct="1">
                <a:lnSpc>
                  <a:spcPct val="100000"/>
                </a:lnSpc>
                <a:spcBef>
                  <a:spcPct val="0"/>
                </a:spcBef>
                <a:spcAft>
                  <a:spcPct val="0"/>
                </a:spcAft>
                <a:buClrTx/>
                <a:buSzTx/>
                <a:buFontTx/>
                <a:buNone/>
                <a:tabLst/>
              </a:pPr>
              <a:endParaRPr kumimoji="0" lang="en-US" sz="1000" b="1" i="0" u="none" strike="noStrike" cap="none" normalizeH="0" baseline="0" smtClean="0">
                <a:ln>
                  <a:noFill/>
                </a:ln>
                <a:solidFill>
                  <a:schemeClr val="bg1"/>
                </a:solidFill>
                <a:effectLst/>
                <a:latin typeface="Arial" panose="020B0604020202020204" pitchFamily="34" charset="0"/>
              </a:endParaRPr>
            </a:p>
          </p:txBody>
        </p:sp>
        <p:sp>
          <p:nvSpPr>
            <p:cNvPr id="21" name="Freeform 20"/>
            <p:cNvSpPr/>
            <p:nvPr/>
          </p:nvSpPr>
          <p:spPr>
            <a:xfrm>
              <a:off x="488708" y="2913951"/>
              <a:ext cx="2222362" cy="1856853"/>
            </a:xfrm>
            <a:custGeom>
              <a:avLst/>
              <a:gdLst>
                <a:gd name="connsiteX0" fmla="*/ 0 w 2437046"/>
                <a:gd name="connsiteY0" fmla="*/ 201005 h 2010053"/>
                <a:gd name="connsiteX1" fmla="*/ 201005 w 2437046"/>
                <a:gd name="connsiteY1" fmla="*/ 0 h 2010053"/>
                <a:gd name="connsiteX2" fmla="*/ 2236041 w 2437046"/>
                <a:gd name="connsiteY2" fmla="*/ 0 h 2010053"/>
                <a:gd name="connsiteX3" fmla="*/ 2437046 w 2437046"/>
                <a:gd name="connsiteY3" fmla="*/ 201005 h 2010053"/>
                <a:gd name="connsiteX4" fmla="*/ 2437046 w 2437046"/>
                <a:gd name="connsiteY4" fmla="*/ 1809048 h 2010053"/>
                <a:gd name="connsiteX5" fmla="*/ 2236041 w 2437046"/>
                <a:gd name="connsiteY5" fmla="*/ 2010053 h 2010053"/>
                <a:gd name="connsiteX6" fmla="*/ 201005 w 2437046"/>
                <a:gd name="connsiteY6" fmla="*/ 2010053 h 2010053"/>
                <a:gd name="connsiteX7" fmla="*/ 0 w 2437046"/>
                <a:gd name="connsiteY7" fmla="*/ 1809048 h 2010053"/>
                <a:gd name="connsiteX8" fmla="*/ 0 w 2437046"/>
                <a:gd name="connsiteY8" fmla="*/ 201005 h 2010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7046" h="2010053">
                  <a:moveTo>
                    <a:pt x="0" y="201005"/>
                  </a:moveTo>
                  <a:cubicBezTo>
                    <a:pt x="0" y="89993"/>
                    <a:pt x="89993" y="0"/>
                    <a:pt x="201005" y="0"/>
                  </a:cubicBezTo>
                  <a:lnTo>
                    <a:pt x="2236041" y="0"/>
                  </a:lnTo>
                  <a:cubicBezTo>
                    <a:pt x="2347053" y="0"/>
                    <a:pt x="2437046" y="89993"/>
                    <a:pt x="2437046" y="201005"/>
                  </a:cubicBezTo>
                  <a:lnTo>
                    <a:pt x="2437046" y="1809048"/>
                  </a:lnTo>
                  <a:cubicBezTo>
                    <a:pt x="2437046" y="1920060"/>
                    <a:pt x="2347053" y="2010053"/>
                    <a:pt x="2236041" y="2010053"/>
                  </a:cubicBezTo>
                  <a:lnTo>
                    <a:pt x="201005" y="2010053"/>
                  </a:lnTo>
                  <a:cubicBezTo>
                    <a:pt x="89993" y="2010053"/>
                    <a:pt x="0" y="1920060"/>
                    <a:pt x="0" y="1809048"/>
                  </a:cubicBezTo>
                  <a:lnTo>
                    <a:pt x="0" y="201005"/>
                  </a:lnTo>
                  <a:close/>
                </a:path>
              </a:pathLst>
            </a:custGeom>
            <a:solidFill>
              <a:sysClr val="window" lastClr="FFFFFF">
                <a:alpha val="90000"/>
                <a:hueOff val="0"/>
                <a:satOff val="0"/>
                <a:lumOff val="0"/>
                <a:alphaOff val="0"/>
              </a:sysClr>
            </a:solidFill>
            <a:ln w="25400" cap="flat" cmpd="sng" algn="ctr">
              <a:solidFill>
                <a:schemeClr val="accent6"/>
              </a:solidFill>
              <a:prstDash val="solid"/>
            </a:ln>
            <a:effectLst/>
          </p:spPr>
          <p:txBody>
            <a:bodyPr spcFirstLastPara="0" vert="horz" wrap="square" lIns="82452" tIns="82452" rIns="82452" bIns="513178" numCol="1" spcCol="1270" anchor="t" anchorCtr="0">
              <a:noAutofit/>
            </a:bodyPr>
            <a:lstStyle/>
            <a:p>
              <a:pPr marL="171450" marR="0" lvl="1" indent="-171450" defTabSz="844550" eaLnBrk="1" fontAlgn="base" latinLnBrk="0" hangingPunct="1">
                <a:lnSpc>
                  <a:spcPct val="90000"/>
                </a:lnSpc>
                <a:spcBef>
                  <a:spcPct val="0"/>
                </a:spcBef>
                <a:spcAft>
                  <a:spcPct val="15000"/>
                </a:spcAft>
                <a:buClrTx/>
                <a:buSzTx/>
                <a:buFontTx/>
                <a:buChar char="••"/>
                <a:tabLst/>
                <a:defRPr/>
              </a:pPr>
              <a:r>
                <a:rPr kumimoji="0" lang="en-US" b="0" i="0" u="none" strike="noStrike" kern="0" cap="none" spc="0" normalizeH="0" baseline="0" noProof="0" dirty="0" smtClean="0">
                  <a:ln>
                    <a:noFill/>
                  </a:ln>
                  <a:solidFill>
                    <a:prstClr val="black">
                      <a:hueOff val="0"/>
                      <a:satOff val="0"/>
                      <a:lumOff val="0"/>
                      <a:alphaOff val="0"/>
                    </a:prstClr>
                  </a:solidFill>
                  <a:effectLst/>
                  <a:uLnTx/>
                  <a:uFillTx/>
                  <a:latin typeface="Constantia" panose="02030602050306030303" pitchFamily="18" charset="0"/>
                </a:rPr>
                <a:t>Product attributes</a:t>
              </a:r>
            </a:p>
            <a:p>
              <a:pPr marL="171450" marR="0" lvl="1" indent="-171450" defTabSz="844550" eaLnBrk="1" fontAlgn="base" latinLnBrk="0" hangingPunct="1">
                <a:lnSpc>
                  <a:spcPct val="90000"/>
                </a:lnSpc>
                <a:spcBef>
                  <a:spcPct val="0"/>
                </a:spcBef>
                <a:spcAft>
                  <a:spcPct val="15000"/>
                </a:spcAft>
                <a:buClrTx/>
                <a:buSzTx/>
                <a:buFontTx/>
                <a:buChar char="••"/>
                <a:tabLst/>
                <a:defRPr/>
              </a:pPr>
              <a:r>
                <a:rPr kumimoji="0" lang="en-US" b="0" i="0" u="none" strike="noStrike" kern="0" cap="none" spc="0" normalizeH="0" baseline="0" noProof="0" dirty="0" smtClean="0">
                  <a:ln>
                    <a:noFill/>
                  </a:ln>
                  <a:solidFill>
                    <a:prstClr val="black">
                      <a:hueOff val="0"/>
                      <a:satOff val="0"/>
                      <a:lumOff val="0"/>
                      <a:alphaOff val="0"/>
                    </a:prstClr>
                  </a:solidFill>
                  <a:effectLst/>
                  <a:uLnTx/>
                  <a:uFillTx/>
                  <a:latin typeface="Constantia" panose="02030602050306030303" pitchFamily="18" charset="0"/>
                </a:rPr>
                <a:t>Flow requirements</a:t>
              </a:r>
            </a:p>
            <a:p>
              <a:pPr marL="171450" marR="0" lvl="1" indent="-171450" defTabSz="844550" eaLnBrk="1" fontAlgn="base" latinLnBrk="0" hangingPunct="1">
                <a:lnSpc>
                  <a:spcPct val="90000"/>
                </a:lnSpc>
                <a:spcBef>
                  <a:spcPct val="0"/>
                </a:spcBef>
                <a:spcAft>
                  <a:spcPct val="15000"/>
                </a:spcAft>
                <a:buClrTx/>
                <a:buSzTx/>
                <a:buFontTx/>
                <a:buChar char="••"/>
                <a:tabLst/>
                <a:defRPr/>
              </a:pPr>
              <a:r>
                <a:rPr kumimoji="0" lang="en-US" b="0" i="0" u="none" strike="noStrike" kern="0" cap="none" spc="0" normalizeH="0" baseline="0" noProof="0" dirty="0" smtClean="0">
                  <a:ln>
                    <a:noFill/>
                  </a:ln>
                  <a:solidFill>
                    <a:prstClr val="black">
                      <a:hueOff val="0"/>
                      <a:satOff val="0"/>
                      <a:lumOff val="0"/>
                      <a:alphaOff val="0"/>
                    </a:prstClr>
                  </a:solidFill>
                  <a:effectLst/>
                  <a:uLnTx/>
                  <a:uFillTx/>
                  <a:latin typeface="Constantia" panose="02030602050306030303" pitchFamily="18" charset="0"/>
                </a:rPr>
                <a:t>Roles to be fulfilled</a:t>
              </a:r>
            </a:p>
          </p:txBody>
        </p:sp>
        <p:sp>
          <p:nvSpPr>
            <p:cNvPr id="23" name="Freeform 22"/>
            <p:cNvSpPr/>
            <p:nvPr/>
          </p:nvSpPr>
          <p:spPr>
            <a:xfrm>
              <a:off x="983622" y="4473439"/>
              <a:ext cx="1975432" cy="605296"/>
            </a:xfrm>
            <a:custGeom>
              <a:avLst/>
              <a:gdLst>
                <a:gd name="connsiteX0" fmla="*/ 0 w 2166263"/>
                <a:gd name="connsiteY0" fmla="*/ 86145 h 861451"/>
                <a:gd name="connsiteX1" fmla="*/ 86145 w 2166263"/>
                <a:gd name="connsiteY1" fmla="*/ 0 h 861451"/>
                <a:gd name="connsiteX2" fmla="*/ 2080118 w 2166263"/>
                <a:gd name="connsiteY2" fmla="*/ 0 h 861451"/>
                <a:gd name="connsiteX3" fmla="*/ 2166263 w 2166263"/>
                <a:gd name="connsiteY3" fmla="*/ 86145 h 861451"/>
                <a:gd name="connsiteX4" fmla="*/ 2166263 w 2166263"/>
                <a:gd name="connsiteY4" fmla="*/ 775306 h 861451"/>
                <a:gd name="connsiteX5" fmla="*/ 2080118 w 2166263"/>
                <a:gd name="connsiteY5" fmla="*/ 861451 h 861451"/>
                <a:gd name="connsiteX6" fmla="*/ 86145 w 2166263"/>
                <a:gd name="connsiteY6" fmla="*/ 861451 h 861451"/>
                <a:gd name="connsiteX7" fmla="*/ 0 w 2166263"/>
                <a:gd name="connsiteY7" fmla="*/ 775306 h 861451"/>
                <a:gd name="connsiteX8" fmla="*/ 0 w 2166263"/>
                <a:gd name="connsiteY8" fmla="*/ 86145 h 861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66263" h="861451">
                  <a:moveTo>
                    <a:pt x="0" y="86145"/>
                  </a:moveTo>
                  <a:cubicBezTo>
                    <a:pt x="0" y="38568"/>
                    <a:pt x="38568" y="0"/>
                    <a:pt x="86145" y="0"/>
                  </a:cubicBezTo>
                  <a:lnTo>
                    <a:pt x="2080118" y="0"/>
                  </a:lnTo>
                  <a:cubicBezTo>
                    <a:pt x="2127695" y="0"/>
                    <a:pt x="2166263" y="38568"/>
                    <a:pt x="2166263" y="86145"/>
                  </a:cubicBezTo>
                  <a:lnTo>
                    <a:pt x="2166263" y="775306"/>
                  </a:lnTo>
                  <a:cubicBezTo>
                    <a:pt x="2166263" y="822883"/>
                    <a:pt x="2127695" y="861451"/>
                    <a:pt x="2080118" y="861451"/>
                  </a:cubicBezTo>
                  <a:lnTo>
                    <a:pt x="86145" y="861451"/>
                  </a:lnTo>
                  <a:cubicBezTo>
                    <a:pt x="38568" y="861451"/>
                    <a:pt x="0" y="822883"/>
                    <a:pt x="0" y="775306"/>
                  </a:cubicBezTo>
                  <a:lnTo>
                    <a:pt x="0" y="86145"/>
                  </a:lnTo>
                  <a:close/>
                </a:path>
              </a:pathLst>
            </a:custGeom>
            <a:solidFill>
              <a:schemeClr val="accent6"/>
            </a:solidFill>
            <a:ln w="25400" cap="flat" cmpd="sng" algn="ctr">
              <a:noFill/>
              <a:prstDash val="soli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spcFirstLastPara="0" vert="horz" wrap="square" lIns="74761" tIns="58251" rIns="74761" bIns="58251" numCol="1" spcCol="1270" anchor="ctr" anchorCtr="0">
              <a:noAutofit/>
            </a:bodyPr>
            <a:lstStyle/>
            <a:p>
              <a:pPr marL="0" marR="0" lvl="0" indent="0" algn="ctr" defTabSz="1155700" eaLnBrk="1" fontAlgn="base" latinLnBrk="0" hangingPunct="1">
                <a:lnSpc>
                  <a:spcPct val="90000"/>
                </a:lnSpc>
                <a:spcBef>
                  <a:spcPct val="0"/>
                </a:spcBef>
                <a:spcAft>
                  <a:spcPct val="35000"/>
                </a:spcAft>
                <a:buClrTx/>
                <a:buSzTx/>
                <a:buFontTx/>
                <a:buNone/>
                <a:tabLst/>
                <a:defRPr/>
              </a:pPr>
              <a:r>
                <a:rPr kumimoji="0" lang="en-US" b="1" i="0" u="none" strike="noStrike" kern="0" cap="none" spc="0" normalizeH="0" baseline="0" noProof="0" dirty="0" smtClean="0">
                  <a:ln>
                    <a:noFill/>
                  </a:ln>
                  <a:solidFill>
                    <a:prstClr val="white"/>
                  </a:solidFill>
                  <a:effectLst/>
                  <a:uLnTx/>
                  <a:uFillTx/>
                  <a:latin typeface="Constantia" panose="02030602050306030303" pitchFamily="18" charset="0"/>
                </a:rPr>
                <a:t>Capability Requirements</a:t>
              </a:r>
            </a:p>
          </p:txBody>
        </p:sp>
        <p:sp>
          <p:nvSpPr>
            <p:cNvPr id="24" name="Freeform 23"/>
            <p:cNvSpPr/>
            <p:nvPr/>
          </p:nvSpPr>
          <p:spPr>
            <a:xfrm>
              <a:off x="3220040" y="2904311"/>
              <a:ext cx="2728637" cy="1856853"/>
            </a:xfrm>
            <a:custGeom>
              <a:avLst/>
              <a:gdLst>
                <a:gd name="connsiteX0" fmla="*/ 0 w 2992229"/>
                <a:gd name="connsiteY0" fmla="*/ 201005 h 2010053"/>
                <a:gd name="connsiteX1" fmla="*/ 201005 w 2992229"/>
                <a:gd name="connsiteY1" fmla="*/ 0 h 2010053"/>
                <a:gd name="connsiteX2" fmla="*/ 2791224 w 2992229"/>
                <a:gd name="connsiteY2" fmla="*/ 0 h 2010053"/>
                <a:gd name="connsiteX3" fmla="*/ 2992229 w 2992229"/>
                <a:gd name="connsiteY3" fmla="*/ 201005 h 2010053"/>
                <a:gd name="connsiteX4" fmla="*/ 2992229 w 2992229"/>
                <a:gd name="connsiteY4" fmla="*/ 1809048 h 2010053"/>
                <a:gd name="connsiteX5" fmla="*/ 2791224 w 2992229"/>
                <a:gd name="connsiteY5" fmla="*/ 2010053 h 2010053"/>
                <a:gd name="connsiteX6" fmla="*/ 201005 w 2992229"/>
                <a:gd name="connsiteY6" fmla="*/ 2010053 h 2010053"/>
                <a:gd name="connsiteX7" fmla="*/ 0 w 2992229"/>
                <a:gd name="connsiteY7" fmla="*/ 1809048 h 2010053"/>
                <a:gd name="connsiteX8" fmla="*/ 0 w 2992229"/>
                <a:gd name="connsiteY8" fmla="*/ 201005 h 2010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92229" h="2010053">
                  <a:moveTo>
                    <a:pt x="0" y="201005"/>
                  </a:moveTo>
                  <a:cubicBezTo>
                    <a:pt x="0" y="89993"/>
                    <a:pt x="89993" y="0"/>
                    <a:pt x="201005" y="0"/>
                  </a:cubicBezTo>
                  <a:lnTo>
                    <a:pt x="2791224" y="0"/>
                  </a:lnTo>
                  <a:cubicBezTo>
                    <a:pt x="2902236" y="0"/>
                    <a:pt x="2992229" y="89993"/>
                    <a:pt x="2992229" y="201005"/>
                  </a:cubicBezTo>
                  <a:lnTo>
                    <a:pt x="2992229" y="1809048"/>
                  </a:lnTo>
                  <a:cubicBezTo>
                    <a:pt x="2992229" y="1920060"/>
                    <a:pt x="2902236" y="2010053"/>
                    <a:pt x="2791224" y="2010053"/>
                  </a:cubicBezTo>
                  <a:lnTo>
                    <a:pt x="201005" y="2010053"/>
                  </a:lnTo>
                  <a:cubicBezTo>
                    <a:pt x="89993" y="2010053"/>
                    <a:pt x="0" y="1920060"/>
                    <a:pt x="0" y="1809048"/>
                  </a:cubicBezTo>
                  <a:lnTo>
                    <a:pt x="0" y="201005"/>
                  </a:lnTo>
                  <a:close/>
                </a:path>
              </a:pathLst>
            </a:custGeom>
            <a:solidFill>
              <a:sysClr val="window" lastClr="FFFFFF">
                <a:alpha val="90000"/>
                <a:hueOff val="0"/>
                <a:satOff val="0"/>
                <a:lumOff val="0"/>
                <a:alphaOff val="0"/>
              </a:sysClr>
            </a:solidFill>
            <a:ln w="25400" cap="flat" cmpd="sng" algn="ctr">
              <a:solidFill>
                <a:schemeClr val="accent6"/>
              </a:solidFill>
              <a:prstDash val="solid"/>
            </a:ln>
            <a:effectLst/>
          </p:spPr>
          <p:txBody>
            <a:bodyPr spcFirstLastPara="0" vert="horz" wrap="square" lIns="82452" tIns="513178" rIns="82452" bIns="82452" numCol="1" spcCol="1270" anchor="t" anchorCtr="0">
              <a:noAutofit/>
            </a:bodyPr>
            <a:lstStyle/>
            <a:p>
              <a:pPr marL="171450" marR="0" lvl="1" indent="-171450" defTabSz="844550" eaLnBrk="1" fontAlgn="base" latinLnBrk="0" hangingPunct="1">
                <a:lnSpc>
                  <a:spcPct val="90000"/>
                </a:lnSpc>
                <a:spcBef>
                  <a:spcPct val="0"/>
                </a:spcBef>
                <a:spcAft>
                  <a:spcPct val="15000"/>
                </a:spcAft>
                <a:buClrTx/>
                <a:buSzTx/>
                <a:buFontTx/>
                <a:buChar char="••"/>
                <a:tabLst/>
                <a:defRPr/>
              </a:pPr>
              <a:r>
                <a:rPr kumimoji="0" lang="en-US" b="0" i="0" u="none" strike="noStrike" kern="0" cap="none" spc="0" normalizeH="0" baseline="0" noProof="0" dirty="0" smtClean="0">
                  <a:ln>
                    <a:noFill/>
                  </a:ln>
                  <a:solidFill>
                    <a:prstClr val="black">
                      <a:hueOff val="0"/>
                      <a:satOff val="0"/>
                      <a:lumOff val="0"/>
                      <a:alphaOff val="0"/>
                    </a:prstClr>
                  </a:solidFill>
                  <a:effectLst/>
                  <a:uLnTx/>
                  <a:uFillTx/>
                  <a:latin typeface="Constantia" panose="02030602050306030303" pitchFamily="18" charset="0"/>
                </a:rPr>
                <a:t>Inventory positioning</a:t>
              </a:r>
            </a:p>
            <a:p>
              <a:pPr marL="171450" marR="0" lvl="1" indent="-171450" defTabSz="844550" eaLnBrk="1" fontAlgn="base" latinLnBrk="0" hangingPunct="1">
                <a:lnSpc>
                  <a:spcPct val="90000"/>
                </a:lnSpc>
                <a:spcBef>
                  <a:spcPct val="0"/>
                </a:spcBef>
                <a:spcAft>
                  <a:spcPct val="15000"/>
                </a:spcAft>
                <a:buClrTx/>
                <a:buSzTx/>
                <a:buFontTx/>
                <a:buChar char="••"/>
                <a:tabLst/>
                <a:defRPr/>
              </a:pPr>
              <a:r>
                <a:rPr kumimoji="0" lang="en-US" b="0" i="0" u="none" strike="noStrike" kern="0" cap="none" spc="0" normalizeH="0" baseline="0" noProof="0" dirty="0" smtClean="0">
                  <a:ln>
                    <a:noFill/>
                  </a:ln>
                  <a:solidFill>
                    <a:prstClr val="black">
                      <a:hueOff val="0"/>
                      <a:satOff val="0"/>
                      <a:lumOff val="0"/>
                      <a:alphaOff val="0"/>
                    </a:prstClr>
                  </a:solidFill>
                  <a:effectLst/>
                  <a:uLnTx/>
                  <a:uFillTx/>
                  <a:latin typeface="Constantia" panose="02030602050306030303" pitchFamily="18" charset="0"/>
                </a:rPr>
                <a:t>Number of facilities</a:t>
              </a:r>
            </a:p>
            <a:p>
              <a:pPr marL="171450" marR="0" lvl="1" indent="-171450" defTabSz="844550" eaLnBrk="1" fontAlgn="base" latinLnBrk="0" hangingPunct="1">
                <a:lnSpc>
                  <a:spcPct val="90000"/>
                </a:lnSpc>
                <a:spcBef>
                  <a:spcPct val="0"/>
                </a:spcBef>
                <a:spcAft>
                  <a:spcPct val="15000"/>
                </a:spcAft>
                <a:buClrTx/>
                <a:buSzTx/>
                <a:buFontTx/>
                <a:buChar char="••"/>
                <a:tabLst/>
                <a:defRPr/>
              </a:pPr>
              <a:r>
                <a:rPr kumimoji="0" lang="en-US" b="0" i="0" u="none" strike="noStrike" kern="0" cap="none" spc="0" normalizeH="0" baseline="0" noProof="0" dirty="0" smtClean="0">
                  <a:ln>
                    <a:noFill/>
                  </a:ln>
                  <a:solidFill>
                    <a:prstClr val="black">
                      <a:hueOff val="0"/>
                      <a:satOff val="0"/>
                      <a:lumOff val="0"/>
                      <a:alphaOff val="0"/>
                    </a:prstClr>
                  </a:solidFill>
                  <a:effectLst/>
                  <a:uLnTx/>
                  <a:uFillTx/>
                  <a:latin typeface="Constantia" panose="02030602050306030303" pitchFamily="18" charset="0"/>
                </a:rPr>
                <a:t>Location of facilities</a:t>
              </a:r>
            </a:p>
            <a:p>
              <a:pPr marL="171450" marR="0" lvl="1" indent="-171450" defTabSz="844550" eaLnBrk="1" fontAlgn="base" latinLnBrk="0" hangingPunct="1">
                <a:lnSpc>
                  <a:spcPct val="90000"/>
                </a:lnSpc>
                <a:spcBef>
                  <a:spcPct val="0"/>
                </a:spcBef>
                <a:spcAft>
                  <a:spcPct val="15000"/>
                </a:spcAft>
                <a:buClrTx/>
                <a:buSzTx/>
                <a:buFontTx/>
                <a:buChar char="••"/>
                <a:tabLst/>
                <a:defRPr/>
              </a:pPr>
              <a:r>
                <a:rPr kumimoji="0" lang="en-US" b="0" i="0" u="none" strike="noStrike" kern="0" cap="none" spc="0" normalizeH="0" baseline="0" noProof="0" dirty="0" smtClean="0">
                  <a:ln>
                    <a:noFill/>
                  </a:ln>
                  <a:solidFill>
                    <a:prstClr val="black">
                      <a:hueOff val="0"/>
                      <a:satOff val="0"/>
                      <a:lumOff val="0"/>
                      <a:alphaOff val="0"/>
                    </a:prstClr>
                  </a:solidFill>
                  <a:effectLst/>
                  <a:uLnTx/>
                  <a:uFillTx/>
                  <a:latin typeface="Constantia" panose="02030602050306030303" pitchFamily="18" charset="0"/>
                </a:rPr>
                <a:t>Facility ownership</a:t>
              </a:r>
            </a:p>
          </p:txBody>
        </p:sp>
        <p:sp>
          <p:nvSpPr>
            <p:cNvPr id="26" name="Freeform 25"/>
            <p:cNvSpPr/>
            <p:nvPr/>
          </p:nvSpPr>
          <p:spPr>
            <a:xfrm>
              <a:off x="3788759" y="2544859"/>
              <a:ext cx="2282216" cy="705659"/>
            </a:xfrm>
            <a:custGeom>
              <a:avLst/>
              <a:gdLst>
                <a:gd name="connsiteX0" fmla="*/ 0 w 2502683"/>
                <a:gd name="connsiteY0" fmla="*/ 86145 h 861451"/>
                <a:gd name="connsiteX1" fmla="*/ 86145 w 2502683"/>
                <a:gd name="connsiteY1" fmla="*/ 0 h 861451"/>
                <a:gd name="connsiteX2" fmla="*/ 2416538 w 2502683"/>
                <a:gd name="connsiteY2" fmla="*/ 0 h 861451"/>
                <a:gd name="connsiteX3" fmla="*/ 2502683 w 2502683"/>
                <a:gd name="connsiteY3" fmla="*/ 86145 h 861451"/>
                <a:gd name="connsiteX4" fmla="*/ 2502683 w 2502683"/>
                <a:gd name="connsiteY4" fmla="*/ 775306 h 861451"/>
                <a:gd name="connsiteX5" fmla="*/ 2416538 w 2502683"/>
                <a:gd name="connsiteY5" fmla="*/ 861451 h 861451"/>
                <a:gd name="connsiteX6" fmla="*/ 86145 w 2502683"/>
                <a:gd name="connsiteY6" fmla="*/ 861451 h 861451"/>
                <a:gd name="connsiteX7" fmla="*/ 0 w 2502683"/>
                <a:gd name="connsiteY7" fmla="*/ 775306 h 861451"/>
                <a:gd name="connsiteX8" fmla="*/ 0 w 2502683"/>
                <a:gd name="connsiteY8" fmla="*/ 86145 h 861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02683" h="861451">
                  <a:moveTo>
                    <a:pt x="0" y="86145"/>
                  </a:moveTo>
                  <a:cubicBezTo>
                    <a:pt x="0" y="38568"/>
                    <a:pt x="38568" y="0"/>
                    <a:pt x="86145" y="0"/>
                  </a:cubicBezTo>
                  <a:lnTo>
                    <a:pt x="2416538" y="0"/>
                  </a:lnTo>
                  <a:cubicBezTo>
                    <a:pt x="2464115" y="0"/>
                    <a:pt x="2502683" y="38568"/>
                    <a:pt x="2502683" y="86145"/>
                  </a:cubicBezTo>
                  <a:lnTo>
                    <a:pt x="2502683" y="775306"/>
                  </a:lnTo>
                  <a:cubicBezTo>
                    <a:pt x="2502683" y="822883"/>
                    <a:pt x="2464115" y="861451"/>
                    <a:pt x="2416538" y="861451"/>
                  </a:cubicBezTo>
                  <a:lnTo>
                    <a:pt x="86145" y="861451"/>
                  </a:lnTo>
                  <a:cubicBezTo>
                    <a:pt x="38568" y="861451"/>
                    <a:pt x="0" y="822883"/>
                    <a:pt x="0" y="775306"/>
                  </a:cubicBezTo>
                  <a:lnTo>
                    <a:pt x="0" y="86145"/>
                  </a:lnTo>
                  <a:close/>
                </a:path>
              </a:pathLst>
            </a:custGeom>
            <a:solidFill>
              <a:schemeClr val="accent6"/>
            </a:solidFill>
            <a:ln w="25400" cap="flat" cmpd="sng" algn="ctr">
              <a:noFill/>
              <a:prstDash val="soli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spcFirstLastPara="0" vert="horz" wrap="square" lIns="74761" tIns="58251" rIns="74761" bIns="58251" numCol="1" spcCol="1270" anchor="ctr" anchorCtr="0">
              <a:noAutofit/>
            </a:bodyPr>
            <a:lstStyle/>
            <a:p>
              <a:pPr marL="0" marR="0" lvl="0" indent="0" algn="ctr" defTabSz="1155700" eaLnBrk="1" fontAlgn="base" latinLnBrk="0" hangingPunct="1">
                <a:lnSpc>
                  <a:spcPct val="90000"/>
                </a:lnSpc>
                <a:spcBef>
                  <a:spcPct val="0"/>
                </a:spcBef>
                <a:spcAft>
                  <a:spcPct val="35000"/>
                </a:spcAft>
                <a:buClrTx/>
                <a:buSzTx/>
                <a:buFontTx/>
                <a:buNone/>
                <a:tabLst/>
                <a:defRPr/>
              </a:pPr>
              <a:r>
                <a:rPr kumimoji="0" lang="en-US" b="1" i="0" u="none" strike="noStrike" kern="0" cap="none" spc="0" normalizeH="0" baseline="0" noProof="0" dirty="0" smtClean="0">
                  <a:ln>
                    <a:noFill/>
                  </a:ln>
                  <a:solidFill>
                    <a:prstClr val="white"/>
                  </a:solidFill>
                  <a:effectLst/>
                  <a:uLnTx/>
                  <a:uFillTx/>
                  <a:latin typeface="Constantia" panose="02030602050306030303" pitchFamily="18" charset="0"/>
                </a:rPr>
                <a:t>Network Design Issues</a:t>
              </a:r>
            </a:p>
          </p:txBody>
        </p:sp>
        <p:sp>
          <p:nvSpPr>
            <p:cNvPr id="27" name="Freeform 26"/>
            <p:cNvSpPr/>
            <p:nvPr/>
          </p:nvSpPr>
          <p:spPr>
            <a:xfrm>
              <a:off x="6356846" y="2904311"/>
              <a:ext cx="2222362" cy="1856853"/>
            </a:xfrm>
            <a:custGeom>
              <a:avLst/>
              <a:gdLst>
                <a:gd name="connsiteX0" fmla="*/ 0 w 2437046"/>
                <a:gd name="connsiteY0" fmla="*/ 201005 h 2010053"/>
                <a:gd name="connsiteX1" fmla="*/ 201005 w 2437046"/>
                <a:gd name="connsiteY1" fmla="*/ 0 h 2010053"/>
                <a:gd name="connsiteX2" fmla="*/ 2236041 w 2437046"/>
                <a:gd name="connsiteY2" fmla="*/ 0 h 2010053"/>
                <a:gd name="connsiteX3" fmla="*/ 2437046 w 2437046"/>
                <a:gd name="connsiteY3" fmla="*/ 201005 h 2010053"/>
                <a:gd name="connsiteX4" fmla="*/ 2437046 w 2437046"/>
                <a:gd name="connsiteY4" fmla="*/ 1809048 h 2010053"/>
                <a:gd name="connsiteX5" fmla="*/ 2236041 w 2437046"/>
                <a:gd name="connsiteY5" fmla="*/ 2010053 h 2010053"/>
                <a:gd name="connsiteX6" fmla="*/ 201005 w 2437046"/>
                <a:gd name="connsiteY6" fmla="*/ 2010053 h 2010053"/>
                <a:gd name="connsiteX7" fmla="*/ 0 w 2437046"/>
                <a:gd name="connsiteY7" fmla="*/ 1809048 h 2010053"/>
                <a:gd name="connsiteX8" fmla="*/ 0 w 2437046"/>
                <a:gd name="connsiteY8" fmla="*/ 201005 h 2010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7046" h="2010053">
                  <a:moveTo>
                    <a:pt x="0" y="201005"/>
                  </a:moveTo>
                  <a:cubicBezTo>
                    <a:pt x="0" y="89993"/>
                    <a:pt x="89993" y="0"/>
                    <a:pt x="201005" y="0"/>
                  </a:cubicBezTo>
                  <a:lnTo>
                    <a:pt x="2236041" y="0"/>
                  </a:lnTo>
                  <a:cubicBezTo>
                    <a:pt x="2347053" y="0"/>
                    <a:pt x="2437046" y="89993"/>
                    <a:pt x="2437046" y="201005"/>
                  </a:cubicBezTo>
                  <a:lnTo>
                    <a:pt x="2437046" y="1809048"/>
                  </a:lnTo>
                  <a:cubicBezTo>
                    <a:pt x="2437046" y="1920060"/>
                    <a:pt x="2347053" y="2010053"/>
                    <a:pt x="2236041" y="2010053"/>
                  </a:cubicBezTo>
                  <a:lnTo>
                    <a:pt x="201005" y="2010053"/>
                  </a:lnTo>
                  <a:cubicBezTo>
                    <a:pt x="89993" y="2010053"/>
                    <a:pt x="0" y="1920060"/>
                    <a:pt x="0" y="1809048"/>
                  </a:cubicBezTo>
                  <a:lnTo>
                    <a:pt x="0" y="201005"/>
                  </a:lnTo>
                  <a:close/>
                </a:path>
              </a:pathLst>
            </a:custGeom>
            <a:solidFill>
              <a:sysClr val="window" lastClr="FFFFFF">
                <a:alpha val="90000"/>
                <a:hueOff val="0"/>
                <a:satOff val="0"/>
                <a:lumOff val="0"/>
                <a:alphaOff val="0"/>
              </a:sysClr>
            </a:solidFill>
            <a:ln w="25400" cap="flat" cmpd="sng" algn="ctr">
              <a:solidFill>
                <a:schemeClr val="accent6"/>
              </a:solidFill>
              <a:prstDash val="solid"/>
            </a:ln>
            <a:effectLst/>
          </p:spPr>
          <p:txBody>
            <a:bodyPr spcFirstLastPara="0" vert="horz" wrap="square" lIns="82452" tIns="82452" rIns="82452" bIns="513178" numCol="1" spcCol="1270" anchor="t" anchorCtr="0">
              <a:noAutofit/>
            </a:bodyPr>
            <a:lstStyle/>
            <a:p>
              <a:pPr marL="171450" marR="0" lvl="1" indent="-171450" defTabSz="844550" eaLnBrk="1" fontAlgn="base" latinLnBrk="0" hangingPunct="1">
                <a:lnSpc>
                  <a:spcPct val="90000"/>
                </a:lnSpc>
                <a:spcBef>
                  <a:spcPct val="0"/>
                </a:spcBef>
                <a:spcAft>
                  <a:spcPct val="15000"/>
                </a:spcAft>
                <a:buClrTx/>
                <a:buSzTx/>
                <a:buFontTx/>
                <a:buChar char="••"/>
                <a:tabLst/>
                <a:defRPr/>
              </a:pPr>
              <a:r>
                <a:rPr kumimoji="0" lang="en-US" b="0" i="0" u="none" strike="noStrike" kern="0" cap="none" spc="0" normalizeH="0" baseline="0" noProof="0" dirty="0" smtClean="0">
                  <a:ln>
                    <a:noFill/>
                  </a:ln>
                  <a:solidFill>
                    <a:prstClr val="black">
                      <a:hueOff val="0"/>
                      <a:satOff val="0"/>
                      <a:lumOff val="0"/>
                      <a:alphaOff val="0"/>
                    </a:prstClr>
                  </a:solidFill>
                  <a:effectLst/>
                  <a:uLnTx/>
                  <a:uFillTx/>
                  <a:latin typeface="Constantia" panose="02030602050306030303" pitchFamily="18" charset="0"/>
                </a:rPr>
                <a:t>Size of operations</a:t>
              </a:r>
            </a:p>
            <a:p>
              <a:pPr marL="171450" marR="0" lvl="1" indent="-171450" defTabSz="844550" eaLnBrk="1" fontAlgn="base" latinLnBrk="0" hangingPunct="1">
                <a:lnSpc>
                  <a:spcPct val="90000"/>
                </a:lnSpc>
                <a:spcBef>
                  <a:spcPct val="0"/>
                </a:spcBef>
                <a:spcAft>
                  <a:spcPct val="15000"/>
                </a:spcAft>
                <a:buClrTx/>
                <a:buSzTx/>
                <a:buFontTx/>
                <a:buChar char="••"/>
                <a:tabLst/>
                <a:defRPr/>
              </a:pPr>
              <a:r>
                <a:rPr kumimoji="0" lang="en-US" b="0" i="0" u="none" strike="noStrike" kern="0" cap="none" spc="0" normalizeH="0" baseline="0" noProof="0" dirty="0" smtClean="0">
                  <a:ln>
                    <a:noFill/>
                  </a:ln>
                  <a:solidFill>
                    <a:prstClr val="black">
                      <a:hueOff val="0"/>
                      <a:satOff val="0"/>
                      <a:lumOff val="0"/>
                      <a:alphaOff val="0"/>
                    </a:prstClr>
                  </a:solidFill>
                  <a:effectLst/>
                  <a:uLnTx/>
                  <a:uFillTx/>
                  <a:latin typeface="Constantia" panose="02030602050306030303" pitchFamily="18" charset="0"/>
                </a:rPr>
                <a:t>Interior layout</a:t>
              </a:r>
            </a:p>
            <a:p>
              <a:pPr marL="171450" marR="0" lvl="1" indent="-171450" defTabSz="844550" eaLnBrk="1" fontAlgn="base" latinLnBrk="0" hangingPunct="1">
                <a:lnSpc>
                  <a:spcPct val="90000"/>
                </a:lnSpc>
                <a:spcBef>
                  <a:spcPct val="0"/>
                </a:spcBef>
                <a:spcAft>
                  <a:spcPct val="15000"/>
                </a:spcAft>
                <a:buClrTx/>
                <a:buSzTx/>
                <a:buFontTx/>
                <a:buChar char="••"/>
                <a:tabLst/>
                <a:defRPr/>
              </a:pPr>
              <a:r>
                <a:rPr kumimoji="0" lang="en-US" b="0" i="0" u="none" strike="noStrike" kern="0" cap="none" spc="0" normalizeH="0" baseline="0" noProof="0" dirty="0" smtClean="0">
                  <a:ln>
                    <a:noFill/>
                  </a:ln>
                  <a:solidFill>
                    <a:prstClr val="black">
                      <a:hueOff val="0"/>
                      <a:satOff val="0"/>
                      <a:lumOff val="0"/>
                      <a:alphaOff val="0"/>
                    </a:prstClr>
                  </a:solidFill>
                  <a:effectLst/>
                  <a:uLnTx/>
                  <a:uFillTx/>
                  <a:latin typeface="Constantia" panose="02030602050306030303" pitchFamily="18" charset="0"/>
                </a:rPr>
                <a:t>Product location</a:t>
              </a:r>
            </a:p>
          </p:txBody>
        </p:sp>
        <p:sp>
          <p:nvSpPr>
            <p:cNvPr id="28" name="Freeform 27"/>
            <p:cNvSpPr/>
            <p:nvPr/>
          </p:nvSpPr>
          <p:spPr>
            <a:xfrm>
              <a:off x="6850705" y="4473439"/>
              <a:ext cx="1975432" cy="681224"/>
            </a:xfrm>
            <a:custGeom>
              <a:avLst/>
              <a:gdLst>
                <a:gd name="connsiteX0" fmla="*/ 0 w 2166263"/>
                <a:gd name="connsiteY0" fmla="*/ 86145 h 861451"/>
                <a:gd name="connsiteX1" fmla="*/ 86145 w 2166263"/>
                <a:gd name="connsiteY1" fmla="*/ 0 h 861451"/>
                <a:gd name="connsiteX2" fmla="*/ 2080118 w 2166263"/>
                <a:gd name="connsiteY2" fmla="*/ 0 h 861451"/>
                <a:gd name="connsiteX3" fmla="*/ 2166263 w 2166263"/>
                <a:gd name="connsiteY3" fmla="*/ 86145 h 861451"/>
                <a:gd name="connsiteX4" fmla="*/ 2166263 w 2166263"/>
                <a:gd name="connsiteY4" fmla="*/ 775306 h 861451"/>
                <a:gd name="connsiteX5" fmla="*/ 2080118 w 2166263"/>
                <a:gd name="connsiteY5" fmla="*/ 861451 h 861451"/>
                <a:gd name="connsiteX6" fmla="*/ 86145 w 2166263"/>
                <a:gd name="connsiteY6" fmla="*/ 861451 h 861451"/>
                <a:gd name="connsiteX7" fmla="*/ 0 w 2166263"/>
                <a:gd name="connsiteY7" fmla="*/ 775306 h 861451"/>
                <a:gd name="connsiteX8" fmla="*/ 0 w 2166263"/>
                <a:gd name="connsiteY8" fmla="*/ 86145 h 861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66263" h="861451">
                  <a:moveTo>
                    <a:pt x="0" y="86145"/>
                  </a:moveTo>
                  <a:cubicBezTo>
                    <a:pt x="0" y="38568"/>
                    <a:pt x="38568" y="0"/>
                    <a:pt x="86145" y="0"/>
                  </a:cubicBezTo>
                  <a:lnTo>
                    <a:pt x="2080118" y="0"/>
                  </a:lnTo>
                  <a:cubicBezTo>
                    <a:pt x="2127695" y="0"/>
                    <a:pt x="2166263" y="38568"/>
                    <a:pt x="2166263" y="86145"/>
                  </a:cubicBezTo>
                  <a:lnTo>
                    <a:pt x="2166263" y="775306"/>
                  </a:lnTo>
                  <a:cubicBezTo>
                    <a:pt x="2166263" y="822883"/>
                    <a:pt x="2127695" y="861451"/>
                    <a:pt x="2080118" y="861451"/>
                  </a:cubicBezTo>
                  <a:lnTo>
                    <a:pt x="86145" y="861451"/>
                  </a:lnTo>
                  <a:cubicBezTo>
                    <a:pt x="38568" y="861451"/>
                    <a:pt x="0" y="822883"/>
                    <a:pt x="0" y="775306"/>
                  </a:cubicBezTo>
                  <a:lnTo>
                    <a:pt x="0" y="86145"/>
                  </a:lnTo>
                  <a:close/>
                </a:path>
              </a:pathLst>
            </a:custGeom>
            <a:solidFill>
              <a:schemeClr val="accent6"/>
            </a:solidFill>
            <a:ln w="25400" cap="flat" cmpd="sng" algn="ctr">
              <a:noFill/>
              <a:prstDash val="soli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spcFirstLastPara="0" vert="horz" wrap="square" lIns="74761" tIns="58251" rIns="74761" bIns="58251" numCol="1" spcCol="1270" anchor="ctr" anchorCtr="0">
              <a:noAutofit/>
            </a:bodyPr>
            <a:lstStyle/>
            <a:p>
              <a:pPr marL="0" marR="0" lvl="0" indent="0" algn="ctr" defTabSz="1155700" eaLnBrk="1" fontAlgn="base" latinLnBrk="0" hangingPunct="1">
                <a:lnSpc>
                  <a:spcPct val="90000"/>
                </a:lnSpc>
                <a:spcBef>
                  <a:spcPct val="0"/>
                </a:spcBef>
                <a:spcAft>
                  <a:spcPct val="35000"/>
                </a:spcAft>
                <a:buClrTx/>
                <a:buSzTx/>
                <a:buFontTx/>
                <a:buNone/>
                <a:tabLst/>
                <a:defRPr/>
              </a:pPr>
              <a:r>
                <a:rPr kumimoji="0" lang="en-US" b="1" i="0" u="none" strike="noStrike" kern="0" cap="none" spc="0" normalizeH="0" baseline="0" noProof="0" dirty="0" smtClean="0">
                  <a:ln>
                    <a:noFill/>
                  </a:ln>
                  <a:solidFill>
                    <a:prstClr val="white"/>
                  </a:solidFill>
                  <a:effectLst/>
                  <a:uLnTx/>
                  <a:uFillTx/>
                  <a:latin typeface="Constantia" panose="02030602050306030303" pitchFamily="18" charset="0"/>
                </a:rPr>
                <a:t>Facility Considerations</a:t>
              </a:r>
            </a:p>
          </p:txBody>
        </p:sp>
        <p:sp>
          <p:nvSpPr>
            <p:cNvPr id="29" name="Right Arrow 28"/>
            <p:cNvSpPr/>
            <p:nvPr/>
          </p:nvSpPr>
          <p:spPr>
            <a:xfrm>
              <a:off x="1784201" y="5546833"/>
              <a:ext cx="5517936" cy="459680"/>
            </a:xfrm>
            <a:prstGeom prst="rightArrow">
              <a:avLst/>
            </a:prstGeom>
            <a:solidFill>
              <a:srgbClr val="993366"/>
            </a:solidFill>
            <a:ln w="25400" cap="flat" cmpd="sng" algn="ctr">
              <a:noFill/>
              <a:prstDash val="soli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b="0" i="0" u="none" strike="noStrike" kern="0" cap="none" spc="0" normalizeH="0" baseline="0" noProof="0">
                <a:ln>
                  <a:noFill/>
                </a:ln>
                <a:solidFill>
                  <a:prstClr val="white"/>
                </a:solidFill>
                <a:effectLst/>
                <a:uLnTx/>
                <a:uFillTx/>
                <a:latin typeface="Constantia" panose="02030602050306030303" pitchFamily="18" charset="0"/>
              </a:endParaRPr>
            </a:p>
          </p:txBody>
        </p:sp>
        <p:sp>
          <p:nvSpPr>
            <p:cNvPr id="30" name="TextBox 5"/>
            <p:cNvSpPr txBox="1">
              <a:spLocks noChangeArrowheads="1"/>
            </p:cNvSpPr>
            <p:nvPr/>
          </p:nvSpPr>
          <p:spPr bwMode="auto">
            <a:xfrm>
              <a:off x="469417" y="5359581"/>
              <a:ext cx="1314784"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l" defTabSz="914400" eaLnBrk="1" fontAlgn="base" latinLnBrk="0" hangingPunct="1">
                <a:lnSpc>
                  <a:spcPct val="100000"/>
                </a:lnSpc>
                <a:spcBef>
                  <a:spcPct val="0"/>
                </a:spcBef>
                <a:spcAft>
                  <a:spcPct val="0"/>
                </a:spcAft>
                <a:buClrTx/>
                <a:buSzTx/>
                <a:buFontTx/>
                <a:buNone/>
                <a:tabLst/>
                <a:defRPr/>
              </a:pPr>
              <a:r>
                <a:rPr kumimoji="0" lang="en-US" altLang="en-US" sz="2000" b="1" i="0" u="none" strike="noStrike" kern="0" cap="none" spc="0" normalizeH="0" baseline="0" noProof="0" dirty="0">
                  <a:ln>
                    <a:noFill/>
                  </a:ln>
                  <a:solidFill>
                    <a:prstClr val="black"/>
                  </a:solidFill>
                  <a:effectLst/>
                  <a:uLnTx/>
                  <a:uFillTx/>
                  <a:latin typeface="Constantia" panose="02030602050306030303" pitchFamily="18" charset="0"/>
                </a:rPr>
                <a:t>Strategic </a:t>
              </a:r>
            </a:p>
            <a:p>
              <a:pPr marL="0" marR="0" lvl="0" indent="0" algn="l" defTabSz="914400" eaLnBrk="1" fontAlgn="base" latinLnBrk="0" hangingPunct="1">
                <a:lnSpc>
                  <a:spcPct val="100000"/>
                </a:lnSpc>
                <a:spcBef>
                  <a:spcPct val="0"/>
                </a:spcBef>
                <a:spcAft>
                  <a:spcPct val="0"/>
                </a:spcAft>
                <a:buClrTx/>
                <a:buSzTx/>
                <a:buFontTx/>
                <a:buNone/>
                <a:tabLst/>
                <a:defRPr/>
              </a:pPr>
              <a:r>
                <a:rPr kumimoji="0" lang="en-US" altLang="en-US" sz="2000" b="1" i="0" u="none" strike="noStrike" kern="0" cap="none" spc="0" normalizeH="0" baseline="0" noProof="0" dirty="0">
                  <a:ln>
                    <a:noFill/>
                  </a:ln>
                  <a:solidFill>
                    <a:prstClr val="black"/>
                  </a:solidFill>
                  <a:effectLst/>
                  <a:uLnTx/>
                  <a:uFillTx/>
                  <a:latin typeface="Constantia" panose="02030602050306030303" pitchFamily="18" charset="0"/>
                </a:rPr>
                <a:t>Planning</a:t>
              </a:r>
            </a:p>
          </p:txBody>
        </p:sp>
        <p:sp>
          <p:nvSpPr>
            <p:cNvPr id="31" name="TextBox 6"/>
            <p:cNvSpPr txBox="1">
              <a:spLocks noChangeArrowheads="1"/>
            </p:cNvSpPr>
            <p:nvPr/>
          </p:nvSpPr>
          <p:spPr bwMode="auto">
            <a:xfrm>
              <a:off x="7394915" y="5343704"/>
              <a:ext cx="1287532"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l" defTabSz="914400" eaLnBrk="1" fontAlgn="base" latinLnBrk="0" hangingPunct="1">
                <a:lnSpc>
                  <a:spcPct val="100000"/>
                </a:lnSpc>
                <a:spcBef>
                  <a:spcPct val="0"/>
                </a:spcBef>
                <a:spcAft>
                  <a:spcPct val="0"/>
                </a:spcAft>
                <a:buClrTx/>
                <a:buSzTx/>
                <a:buFontTx/>
                <a:buNone/>
                <a:tabLst/>
                <a:defRPr/>
              </a:pPr>
              <a:r>
                <a:rPr kumimoji="0" lang="en-US" altLang="en-US" sz="2000" b="1" i="0" u="none" strike="noStrike" kern="0" cap="none" spc="0" normalizeH="0" baseline="0" noProof="0" dirty="0">
                  <a:ln>
                    <a:noFill/>
                  </a:ln>
                  <a:solidFill>
                    <a:prstClr val="black"/>
                  </a:solidFill>
                  <a:effectLst/>
                  <a:uLnTx/>
                  <a:uFillTx/>
                  <a:latin typeface="Constantia" panose="02030602050306030303" pitchFamily="18" charset="0"/>
                </a:rPr>
                <a:t>Tactical </a:t>
              </a:r>
            </a:p>
            <a:p>
              <a:pPr marL="0" marR="0" lvl="0" indent="0" algn="l" defTabSz="914400" eaLnBrk="1" fontAlgn="base" latinLnBrk="0" hangingPunct="1">
                <a:lnSpc>
                  <a:spcPct val="100000"/>
                </a:lnSpc>
                <a:spcBef>
                  <a:spcPct val="0"/>
                </a:spcBef>
                <a:spcAft>
                  <a:spcPct val="0"/>
                </a:spcAft>
                <a:buClrTx/>
                <a:buSzTx/>
                <a:buFontTx/>
                <a:buNone/>
                <a:tabLst/>
                <a:defRPr/>
              </a:pPr>
              <a:r>
                <a:rPr kumimoji="0" lang="en-US" altLang="en-US" sz="2000" b="1" i="0" u="none" strike="noStrike" kern="0" cap="none" spc="0" normalizeH="0" baseline="0" noProof="0" dirty="0">
                  <a:ln>
                    <a:noFill/>
                  </a:ln>
                  <a:solidFill>
                    <a:prstClr val="black"/>
                  </a:solidFill>
                  <a:effectLst/>
                  <a:uLnTx/>
                  <a:uFillTx/>
                  <a:latin typeface="Constantia" panose="02030602050306030303" pitchFamily="18" charset="0"/>
                </a:rPr>
                <a:t>Planning</a:t>
              </a:r>
            </a:p>
          </p:txBody>
        </p:sp>
      </p:grpSp>
      <p:sp>
        <p:nvSpPr>
          <p:cNvPr id="32" name="Rectangle 31"/>
          <p:cNvSpPr/>
          <p:nvPr/>
        </p:nvSpPr>
        <p:spPr>
          <a:xfrm>
            <a:off x="7469170" y="6170047"/>
            <a:ext cx="1446230" cy="261610"/>
          </a:xfrm>
          <a:prstGeom prst="rect">
            <a:avLst/>
          </a:prstGeom>
        </p:spPr>
        <p:txBody>
          <a:bodyPr wrap="none">
            <a:spAutoFit/>
          </a:bodyPr>
          <a:lstStyle/>
          <a:p>
            <a:r>
              <a:rPr lang="en-US" altLang="en-US" sz="1100" dirty="0" smtClean="0">
                <a:solidFill>
                  <a:srgbClr val="000000"/>
                </a:solidFill>
                <a:latin typeface="Rockwell" panose="02060603020205020403" pitchFamily="18" charset="0"/>
                <a:cs typeface="Arial Narrow" panose="020B0606020202030204" pitchFamily="34" charset="0"/>
              </a:rPr>
              <a:t>Source: Figure 10.4</a:t>
            </a:r>
            <a:endParaRPr lang="en-US" sz="1100" dirty="0">
              <a:latin typeface="Rockwell" panose="02060603020205020403" pitchFamily="18" charset="0"/>
            </a:endParaRPr>
          </a:p>
        </p:txBody>
      </p:sp>
    </p:spTree>
    <p:extLst>
      <p:ext uri="{BB962C8B-B14F-4D97-AF65-F5344CB8AC3E}">
        <p14:creationId xmlns:p14="http://schemas.microsoft.com/office/powerpoint/2010/main" val="11757593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173431"/>
          </a:xfrm>
        </p:spPr>
        <p:txBody>
          <a:bodyPr/>
          <a:lstStyle/>
          <a:p>
            <a:r>
              <a:rPr lang="en-US" sz="3800" dirty="0"/>
              <a:t>Distribution Planning and </a:t>
            </a:r>
            <a:r>
              <a:rPr lang="en-US" sz="3800" dirty="0" smtClean="0"/>
              <a:t>Strategy</a:t>
            </a:r>
            <a:br>
              <a:rPr lang="en-US" sz="3800" dirty="0" smtClean="0"/>
            </a:br>
            <a:r>
              <a:rPr lang="en-US" sz="2800" dirty="0" smtClean="0">
                <a:solidFill>
                  <a:schemeClr val="accent2">
                    <a:lumMod val="40000"/>
                    <a:lumOff val="60000"/>
                  </a:schemeClr>
                </a:solidFill>
              </a:rPr>
              <a:t>Cross-Docking: Low-Tech Option</a:t>
            </a:r>
            <a:endParaRPr lang="en-US" sz="3200" dirty="0">
              <a:solidFill>
                <a:schemeClr val="accent2">
                  <a:lumMod val="40000"/>
                  <a:lumOff val="60000"/>
                </a:schemeClr>
              </a:solidFill>
            </a:endParaRP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16</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smtClean="0">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sp>
        <p:nvSpPr>
          <p:cNvPr id="7" name="Rectangle 6"/>
          <p:cNvSpPr/>
          <p:nvPr/>
        </p:nvSpPr>
        <p:spPr>
          <a:xfrm>
            <a:off x="7469170" y="6170047"/>
            <a:ext cx="1446230" cy="261610"/>
          </a:xfrm>
          <a:prstGeom prst="rect">
            <a:avLst/>
          </a:prstGeom>
        </p:spPr>
        <p:txBody>
          <a:bodyPr wrap="none">
            <a:spAutoFit/>
          </a:bodyPr>
          <a:lstStyle/>
          <a:p>
            <a:r>
              <a:rPr lang="en-US" altLang="en-US" sz="1100" dirty="0" smtClean="0">
                <a:solidFill>
                  <a:srgbClr val="000000"/>
                </a:solidFill>
                <a:latin typeface="Rockwell" panose="02060603020205020403" pitchFamily="18" charset="0"/>
                <a:cs typeface="Arial Narrow" panose="020B0606020202030204" pitchFamily="34" charset="0"/>
              </a:rPr>
              <a:t>Source: Figure 10.5</a:t>
            </a:r>
            <a:endParaRPr lang="en-US" sz="1100" dirty="0">
              <a:latin typeface="Rockwell" panose="02060603020205020403" pitchFamily="18" charset="0"/>
            </a:endParaRPr>
          </a:p>
        </p:txBody>
      </p:sp>
      <p:grpSp>
        <p:nvGrpSpPr>
          <p:cNvPr id="58" name="Group 57"/>
          <p:cNvGrpSpPr/>
          <p:nvPr/>
        </p:nvGrpSpPr>
        <p:grpSpPr>
          <a:xfrm>
            <a:off x="355600" y="1695889"/>
            <a:ext cx="8559800" cy="3714311"/>
            <a:chOff x="520700" y="775971"/>
            <a:chExt cx="8559800" cy="2775265"/>
          </a:xfrm>
        </p:grpSpPr>
        <p:sp>
          <p:nvSpPr>
            <p:cNvPr id="54" name="Freeform 6"/>
            <p:cNvSpPr>
              <a:spLocks/>
            </p:cNvSpPr>
            <p:nvPr/>
          </p:nvSpPr>
          <p:spPr bwMode="auto">
            <a:xfrm>
              <a:off x="520700" y="875280"/>
              <a:ext cx="8559800" cy="2675956"/>
            </a:xfrm>
            <a:custGeom>
              <a:avLst/>
              <a:gdLst>
                <a:gd name="T0" fmla="*/ 3924 w 5232"/>
                <a:gd name="T1" fmla="*/ 0 h 1091"/>
                <a:gd name="T2" fmla="*/ 3924 w 5232"/>
                <a:gd name="T3" fmla="*/ 273 h 1091"/>
                <a:gd name="T4" fmla="*/ 0 w 5232"/>
                <a:gd name="T5" fmla="*/ 273 h 1091"/>
                <a:gd name="T6" fmla="*/ 0 w 5232"/>
                <a:gd name="T7" fmla="*/ 818 h 1091"/>
                <a:gd name="T8" fmla="*/ 3924 w 5232"/>
                <a:gd name="T9" fmla="*/ 818 h 1091"/>
                <a:gd name="T10" fmla="*/ 3924 w 5232"/>
                <a:gd name="T11" fmla="*/ 1091 h 1091"/>
                <a:gd name="T12" fmla="*/ 5232 w 5232"/>
                <a:gd name="T13" fmla="*/ 546 h 1091"/>
                <a:gd name="T14" fmla="*/ 3924 w 5232"/>
                <a:gd name="T15" fmla="*/ 0 h 109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232" h="1091">
                  <a:moveTo>
                    <a:pt x="3924" y="0"/>
                  </a:moveTo>
                  <a:lnTo>
                    <a:pt x="3924" y="273"/>
                  </a:lnTo>
                  <a:lnTo>
                    <a:pt x="0" y="273"/>
                  </a:lnTo>
                  <a:lnTo>
                    <a:pt x="0" y="818"/>
                  </a:lnTo>
                  <a:lnTo>
                    <a:pt x="3924" y="818"/>
                  </a:lnTo>
                  <a:lnTo>
                    <a:pt x="3924" y="1091"/>
                  </a:lnTo>
                  <a:lnTo>
                    <a:pt x="5232" y="546"/>
                  </a:lnTo>
                  <a:lnTo>
                    <a:pt x="3924" y="0"/>
                  </a:lnTo>
                  <a:close/>
                </a:path>
              </a:pathLst>
            </a:custGeom>
            <a:solidFill>
              <a:srgbClr val="BBE0E3"/>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100">
                <a:solidFill>
                  <a:srgbClr val="000000"/>
                </a:solidFill>
                <a:latin typeface="Constantia" panose="02030602050306030303" pitchFamily="18" charset="0"/>
              </a:endParaRPr>
            </a:p>
          </p:txBody>
        </p:sp>
        <p:pic>
          <p:nvPicPr>
            <p:cNvPr id="1033" name="Picture 9"/>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606759" y="1641680"/>
              <a:ext cx="1818613" cy="884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Rectangle 10"/>
            <p:cNvSpPr>
              <a:spLocks noChangeArrowheads="1"/>
            </p:cNvSpPr>
            <p:nvPr/>
          </p:nvSpPr>
          <p:spPr bwMode="auto">
            <a:xfrm>
              <a:off x="2856072" y="2580542"/>
              <a:ext cx="1384034" cy="2562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ts val="0"/>
                </a:spcBef>
                <a:spcAft>
                  <a:spcPts val="0"/>
                </a:spcAft>
                <a:buClrTx/>
                <a:buSzTx/>
                <a:buFontTx/>
                <a:buNone/>
                <a:tabLst/>
              </a:pPr>
              <a:r>
                <a:rPr kumimoji="0" lang="en-US" altLang="en-US" sz="2000" b="1" i="0" u="none" strike="noStrike" cap="none" normalizeH="0" baseline="0" dirty="0" smtClean="0">
                  <a:ln>
                    <a:noFill/>
                  </a:ln>
                  <a:solidFill>
                    <a:srgbClr val="000000"/>
                  </a:solidFill>
                  <a:effectLst/>
                  <a:latin typeface="Constantia" panose="02030602050306030303" pitchFamily="18" charset="0"/>
                </a:rPr>
                <a:t>Sort/stage</a:t>
              </a:r>
            </a:p>
          </p:txBody>
        </p:sp>
        <p:sp>
          <p:nvSpPr>
            <p:cNvPr id="13" name="Rectangle 11"/>
            <p:cNvSpPr>
              <a:spLocks noChangeArrowheads="1"/>
            </p:cNvSpPr>
            <p:nvPr/>
          </p:nvSpPr>
          <p:spPr bwMode="auto">
            <a:xfrm>
              <a:off x="5052794" y="2597142"/>
              <a:ext cx="1300144" cy="2562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ts val="0"/>
                </a:spcBef>
                <a:spcAft>
                  <a:spcPts val="0"/>
                </a:spcAft>
                <a:buClrTx/>
                <a:buSzTx/>
                <a:buFontTx/>
                <a:buNone/>
                <a:tabLst/>
              </a:pPr>
              <a:r>
                <a:rPr kumimoji="0" lang="en-US" altLang="en-US" sz="2000" b="1" i="0" u="none" strike="noStrike" cap="none" normalizeH="0" baseline="0" dirty="0" smtClean="0">
                  <a:ln>
                    <a:noFill/>
                  </a:ln>
                  <a:solidFill>
                    <a:srgbClr val="000000"/>
                  </a:solidFill>
                  <a:effectLst/>
                  <a:latin typeface="Constantia" panose="02030602050306030303" pitchFamily="18" charset="0"/>
                </a:rPr>
                <a:t>Load</a:t>
              </a:r>
            </a:p>
          </p:txBody>
        </p:sp>
        <p:sp>
          <p:nvSpPr>
            <p:cNvPr id="14" name="Rectangle 12"/>
            <p:cNvSpPr>
              <a:spLocks noChangeArrowheads="1"/>
            </p:cNvSpPr>
            <p:nvPr/>
          </p:nvSpPr>
          <p:spPr bwMode="auto">
            <a:xfrm>
              <a:off x="6860991" y="2580543"/>
              <a:ext cx="1000309" cy="2562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ts val="0"/>
                </a:spcBef>
                <a:spcAft>
                  <a:spcPts val="0"/>
                </a:spcAft>
                <a:buClrTx/>
                <a:buSzTx/>
                <a:buFontTx/>
                <a:buNone/>
                <a:tabLst/>
              </a:pPr>
              <a:r>
                <a:rPr kumimoji="0" lang="en-US" altLang="en-US" sz="2000" b="1" i="0" u="none" strike="noStrike" cap="none" normalizeH="0" baseline="0" dirty="0" smtClean="0">
                  <a:ln>
                    <a:noFill/>
                  </a:ln>
                  <a:solidFill>
                    <a:srgbClr val="000000"/>
                  </a:solidFill>
                  <a:effectLst/>
                  <a:latin typeface="Constantia" panose="02030602050306030303" pitchFamily="18" charset="0"/>
                </a:rPr>
                <a:t>Deliver</a:t>
              </a:r>
            </a:p>
          </p:txBody>
        </p:sp>
        <p:pic>
          <p:nvPicPr>
            <p:cNvPr id="1037" name="Picture 1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7814" y="1655712"/>
              <a:ext cx="1733286" cy="8706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Rectangle 14"/>
            <p:cNvSpPr>
              <a:spLocks noChangeArrowheads="1"/>
            </p:cNvSpPr>
            <p:nvPr/>
          </p:nvSpPr>
          <p:spPr bwMode="auto">
            <a:xfrm>
              <a:off x="990600" y="2588413"/>
              <a:ext cx="1052785" cy="2562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ts val="0"/>
                </a:spcBef>
                <a:spcAft>
                  <a:spcPts val="0"/>
                </a:spcAft>
                <a:buClrTx/>
                <a:buSzTx/>
                <a:buFontTx/>
                <a:buNone/>
                <a:tabLst/>
              </a:pPr>
              <a:r>
                <a:rPr kumimoji="0" lang="en-US" altLang="en-US" sz="2000" b="1" i="0" u="none" strike="noStrike" cap="none" normalizeH="0" baseline="0" dirty="0" smtClean="0">
                  <a:ln>
                    <a:noFill/>
                  </a:ln>
                  <a:solidFill>
                    <a:srgbClr val="000000"/>
                  </a:solidFill>
                  <a:effectLst/>
                  <a:latin typeface="Constantia" panose="02030602050306030303" pitchFamily="18" charset="0"/>
                </a:rPr>
                <a:t>Receive</a:t>
              </a:r>
            </a:p>
          </p:txBody>
        </p:sp>
        <p:sp>
          <p:nvSpPr>
            <p:cNvPr id="16" name="Rectangle 15"/>
            <p:cNvSpPr>
              <a:spLocks noChangeArrowheads="1"/>
            </p:cNvSpPr>
            <p:nvPr/>
          </p:nvSpPr>
          <p:spPr bwMode="auto">
            <a:xfrm>
              <a:off x="892967" y="775971"/>
              <a:ext cx="5564187" cy="3219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ts val="0"/>
                </a:spcBef>
                <a:spcAft>
                  <a:spcPts val="0"/>
                </a:spcAft>
                <a:buClrTx/>
                <a:buSzTx/>
                <a:buFontTx/>
                <a:buNone/>
                <a:tabLst/>
              </a:pPr>
              <a:r>
                <a:rPr kumimoji="0" lang="en-US" altLang="en-US" sz="2800" b="1" i="0" u="none" strike="noStrike" cap="none" normalizeH="0" baseline="0" dirty="0" smtClean="0">
                  <a:ln>
                    <a:noFill/>
                  </a:ln>
                  <a:solidFill>
                    <a:srgbClr val="000000"/>
                  </a:solidFill>
                  <a:effectLst/>
                  <a:latin typeface="Constantia" panose="02030602050306030303" pitchFamily="18" charset="0"/>
                </a:rPr>
                <a:t>Heavy reliance on manual</a:t>
              </a:r>
              <a:r>
                <a:rPr kumimoji="0" lang="en-US" altLang="en-US" sz="2800" b="1" i="0" u="none" strike="noStrike" cap="none" normalizeH="0" dirty="0" smtClean="0">
                  <a:ln>
                    <a:noFill/>
                  </a:ln>
                  <a:solidFill>
                    <a:srgbClr val="000000"/>
                  </a:solidFill>
                  <a:effectLst/>
                  <a:latin typeface="Constantia" panose="02030602050306030303" pitchFamily="18" charset="0"/>
                </a:rPr>
                <a:t> labor.</a:t>
              </a:r>
              <a:r>
                <a:rPr kumimoji="0" lang="en-US" altLang="en-US" sz="2800" b="1" i="0" u="none" strike="noStrike" cap="none" normalizeH="0" baseline="0" dirty="0" smtClean="0">
                  <a:ln>
                    <a:noFill/>
                  </a:ln>
                  <a:solidFill>
                    <a:srgbClr val="000000"/>
                  </a:solidFill>
                  <a:effectLst/>
                  <a:latin typeface="Constantia" panose="02030602050306030303" pitchFamily="18" charset="0"/>
                </a:rPr>
                <a:t> </a:t>
              </a:r>
            </a:p>
          </p:txBody>
        </p:sp>
        <p:pic>
          <p:nvPicPr>
            <p:cNvPr id="1046" name="Picture 2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81031" y="1655712"/>
              <a:ext cx="1680069" cy="8597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47" name="Picture 2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457154" y="1655711"/>
              <a:ext cx="1607455" cy="8255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extLst>
      <p:ext uri="{BB962C8B-B14F-4D97-AF65-F5344CB8AC3E}">
        <p14:creationId xmlns:p14="http://schemas.microsoft.com/office/powerpoint/2010/main" val="40592448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173431"/>
          </a:xfrm>
        </p:spPr>
        <p:txBody>
          <a:bodyPr/>
          <a:lstStyle/>
          <a:p>
            <a:r>
              <a:rPr lang="en-US" sz="3800" dirty="0"/>
              <a:t>Distribution Planning and </a:t>
            </a:r>
            <a:r>
              <a:rPr lang="en-US" sz="3800" dirty="0" smtClean="0"/>
              <a:t>Strategy</a:t>
            </a:r>
            <a:br>
              <a:rPr lang="en-US" sz="3800" dirty="0" smtClean="0"/>
            </a:br>
            <a:r>
              <a:rPr lang="en-US" sz="2800" dirty="0" smtClean="0">
                <a:solidFill>
                  <a:schemeClr val="accent2">
                    <a:lumMod val="40000"/>
                    <a:lumOff val="60000"/>
                  </a:schemeClr>
                </a:solidFill>
              </a:rPr>
              <a:t>Cross-Docking: High-Tech Options</a:t>
            </a:r>
            <a:endParaRPr lang="en-US" sz="3200" dirty="0">
              <a:solidFill>
                <a:schemeClr val="accent2">
                  <a:lumMod val="40000"/>
                  <a:lumOff val="60000"/>
                </a:schemeClr>
              </a:solidFill>
            </a:endParaRP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17</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smtClean="0">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sp>
        <p:nvSpPr>
          <p:cNvPr id="7" name="Rectangle 6"/>
          <p:cNvSpPr/>
          <p:nvPr/>
        </p:nvSpPr>
        <p:spPr>
          <a:xfrm>
            <a:off x="7469170" y="6170047"/>
            <a:ext cx="1446230" cy="261610"/>
          </a:xfrm>
          <a:prstGeom prst="rect">
            <a:avLst/>
          </a:prstGeom>
        </p:spPr>
        <p:txBody>
          <a:bodyPr wrap="none">
            <a:spAutoFit/>
          </a:bodyPr>
          <a:lstStyle/>
          <a:p>
            <a:r>
              <a:rPr lang="en-US" altLang="en-US" sz="1100" dirty="0" smtClean="0">
                <a:solidFill>
                  <a:srgbClr val="000000"/>
                </a:solidFill>
                <a:latin typeface="Rockwell" panose="02060603020205020403" pitchFamily="18" charset="0"/>
                <a:cs typeface="Arial Narrow" panose="020B0606020202030204" pitchFamily="34" charset="0"/>
              </a:rPr>
              <a:t>Source: Figure 10.5</a:t>
            </a:r>
            <a:endParaRPr lang="en-US" sz="1100" dirty="0">
              <a:latin typeface="Rockwell" panose="02060603020205020403" pitchFamily="18" charset="0"/>
            </a:endParaRPr>
          </a:p>
        </p:txBody>
      </p:sp>
      <p:grpSp>
        <p:nvGrpSpPr>
          <p:cNvPr id="6" name="Group 5"/>
          <p:cNvGrpSpPr/>
          <p:nvPr/>
        </p:nvGrpSpPr>
        <p:grpSpPr>
          <a:xfrm>
            <a:off x="273324" y="1730861"/>
            <a:ext cx="8642076" cy="4195842"/>
            <a:chOff x="298724" y="1659014"/>
            <a:chExt cx="8642076" cy="4195842"/>
          </a:xfrm>
        </p:grpSpPr>
        <p:grpSp>
          <p:nvGrpSpPr>
            <p:cNvPr id="24" name="Group 29"/>
            <p:cNvGrpSpPr>
              <a:grpSpLocks/>
            </p:cNvGrpSpPr>
            <p:nvPr/>
          </p:nvGrpSpPr>
          <p:grpSpPr bwMode="auto">
            <a:xfrm>
              <a:off x="298724" y="1659014"/>
              <a:ext cx="8642076" cy="2721970"/>
              <a:chOff x="335" y="2622"/>
              <a:chExt cx="5232" cy="1091"/>
            </a:xfrm>
            <a:solidFill>
              <a:schemeClr val="accent6"/>
            </a:solidFill>
            <a:scene3d>
              <a:camera prst="orthographicFront">
                <a:rot lat="0" lon="0" rev="0"/>
              </a:camera>
              <a:lightRig rig="contrasting" dir="t">
                <a:rot lat="0" lon="0" rev="1500000"/>
              </a:lightRig>
            </a:scene3d>
          </p:grpSpPr>
          <p:sp>
            <p:nvSpPr>
              <p:cNvPr id="52" name="Freeform 27"/>
              <p:cNvSpPr>
                <a:spLocks/>
              </p:cNvSpPr>
              <p:nvPr/>
            </p:nvSpPr>
            <p:spPr bwMode="auto">
              <a:xfrm>
                <a:off x="335" y="2622"/>
                <a:ext cx="5232" cy="1091"/>
              </a:xfrm>
              <a:custGeom>
                <a:avLst/>
                <a:gdLst>
                  <a:gd name="T0" fmla="*/ 3924 w 5232"/>
                  <a:gd name="T1" fmla="*/ 0 h 1091"/>
                  <a:gd name="T2" fmla="*/ 3924 w 5232"/>
                  <a:gd name="T3" fmla="*/ 273 h 1091"/>
                  <a:gd name="T4" fmla="*/ 0 w 5232"/>
                  <a:gd name="T5" fmla="*/ 273 h 1091"/>
                  <a:gd name="T6" fmla="*/ 0 w 5232"/>
                  <a:gd name="T7" fmla="*/ 818 h 1091"/>
                  <a:gd name="T8" fmla="*/ 3924 w 5232"/>
                  <a:gd name="T9" fmla="*/ 818 h 1091"/>
                  <a:gd name="T10" fmla="*/ 3924 w 5232"/>
                  <a:gd name="T11" fmla="*/ 1091 h 1091"/>
                  <a:gd name="T12" fmla="*/ 5232 w 5232"/>
                  <a:gd name="T13" fmla="*/ 546 h 1091"/>
                  <a:gd name="T14" fmla="*/ 3924 w 5232"/>
                  <a:gd name="T15" fmla="*/ 0 h 109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232" h="1091">
                    <a:moveTo>
                      <a:pt x="3924" y="0"/>
                    </a:moveTo>
                    <a:lnTo>
                      <a:pt x="3924" y="273"/>
                    </a:lnTo>
                    <a:lnTo>
                      <a:pt x="0" y="273"/>
                    </a:lnTo>
                    <a:lnTo>
                      <a:pt x="0" y="818"/>
                    </a:lnTo>
                    <a:lnTo>
                      <a:pt x="3924" y="818"/>
                    </a:lnTo>
                    <a:lnTo>
                      <a:pt x="3924" y="1091"/>
                    </a:lnTo>
                    <a:lnTo>
                      <a:pt x="5232" y="546"/>
                    </a:lnTo>
                    <a:lnTo>
                      <a:pt x="3924" y="0"/>
                    </a:lnTo>
                    <a:close/>
                  </a:path>
                </a:pathLst>
              </a:custGeom>
              <a:grpFill/>
              <a:ln w="9525">
                <a:noFill/>
                <a:round/>
                <a:headEnd/>
                <a:tailEnd/>
              </a:ln>
              <a:effectLst>
                <a:outerShdw blurRad="149987" dist="250190" dir="8460000" algn="ctr">
                  <a:srgbClr val="000000">
                    <a:alpha val="28000"/>
                  </a:srgbClr>
                </a:outerShdw>
              </a:effectLst>
              <a:sp3d prstMaterial="metal">
                <a:bevelT w="88900" h="88900"/>
              </a:sp3d>
            </p:spPr>
            <p:txBody>
              <a:bodyPr vert="horz" wrap="square" lIns="91440" tIns="45720" rIns="91440" bIns="45720" numCol="1" anchor="t" anchorCtr="0" compatLnSpc="1">
                <a:prstTxWarp prst="textNoShape">
                  <a:avLst/>
                </a:prstTxWarp>
              </a:bodyPr>
              <a:lstStyle/>
              <a:p>
                <a:endParaRPr lang="en-US" sz="1100">
                  <a:solidFill>
                    <a:srgbClr val="000000"/>
                  </a:solidFill>
                  <a:latin typeface="Constantia" panose="02030602050306030303" pitchFamily="18" charset="0"/>
                </a:endParaRPr>
              </a:p>
            </p:txBody>
          </p:sp>
          <p:sp>
            <p:nvSpPr>
              <p:cNvPr id="53" name="Freeform 28"/>
              <p:cNvSpPr>
                <a:spLocks/>
              </p:cNvSpPr>
              <p:nvPr/>
            </p:nvSpPr>
            <p:spPr bwMode="auto">
              <a:xfrm>
                <a:off x="335" y="2622"/>
                <a:ext cx="5232" cy="1091"/>
              </a:xfrm>
              <a:custGeom>
                <a:avLst/>
                <a:gdLst>
                  <a:gd name="T0" fmla="*/ 3924 w 5232"/>
                  <a:gd name="T1" fmla="*/ 0 h 1091"/>
                  <a:gd name="T2" fmla="*/ 3924 w 5232"/>
                  <a:gd name="T3" fmla="*/ 273 h 1091"/>
                  <a:gd name="T4" fmla="*/ 0 w 5232"/>
                  <a:gd name="T5" fmla="*/ 273 h 1091"/>
                  <a:gd name="T6" fmla="*/ 0 w 5232"/>
                  <a:gd name="T7" fmla="*/ 818 h 1091"/>
                  <a:gd name="T8" fmla="*/ 3924 w 5232"/>
                  <a:gd name="T9" fmla="*/ 818 h 1091"/>
                  <a:gd name="T10" fmla="*/ 3924 w 5232"/>
                  <a:gd name="T11" fmla="*/ 1091 h 1091"/>
                  <a:gd name="T12" fmla="*/ 5232 w 5232"/>
                  <a:gd name="T13" fmla="*/ 546 h 1091"/>
                  <a:gd name="T14" fmla="*/ 3924 w 5232"/>
                  <a:gd name="T15" fmla="*/ 0 h 109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232" h="1091">
                    <a:moveTo>
                      <a:pt x="3924" y="0"/>
                    </a:moveTo>
                    <a:lnTo>
                      <a:pt x="3924" y="273"/>
                    </a:lnTo>
                    <a:lnTo>
                      <a:pt x="0" y="273"/>
                    </a:lnTo>
                    <a:lnTo>
                      <a:pt x="0" y="818"/>
                    </a:lnTo>
                    <a:lnTo>
                      <a:pt x="3924" y="818"/>
                    </a:lnTo>
                    <a:lnTo>
                      <a:pt x="3924" y="1091"/>
                    </a:lnTo>
                    <a:lnTo>
                      <a:pt x="5232" y="546"/>
                    </a:lnTo>
                    <a:lnTo>
                      <a:pt x="3924" y="0"/>
                    </a:lnTo>
                    <a:close/>
                  </a:path>
                </a:pathLst>
              </a:custGeom>
              <a:grpFill/>
              <a:ln w="7938" cap="rnd">
                <a:noFill/>
                <a:prstDash val="solid"/>
                <a:round/>
                <a:headEnd/>
                <a:tailEnd/>
              </a:ln>
              <a:effectLst>
                <a:outerShdw blurRad="149987" dist="250190" dir="8460000" algn="ctr">
                  <a:srgbClr val="000000">
                    <a:alpha val="28000"/>
                  </a:srgbClr>
                </a:outerShdw>
              </a:effectLst>
              <a:sp3d prstMaterial="metal">
                <a:bevelT w="88900" h="88900"/>
              </a:sp3d>
              <a:extLst/>
            </p:spPr>
            <p:txBody>
              <a:bodyPr vert="horz" wrap="square" lIns="91440" tIns="45720" rIns="91440" bIns="45720" numCol="1" anchor="t" anchorCtr="0" compatLnSpc="1">
                <a:prstTxWarp prst="textNoShape">
                  <a:avLst/>
                </a:prstTxWarp>
              </a:bodyPr>
              <a:lstStyle/>
              <a:p>
                <a:endParaRPr lang="en-US" sz="1100">
                  <a:solidFill>
                    <a:srgbClr val="000000"/>
                  </a:solidFill>
                  <a:latin typeface="Constantia" panose="02030602050306030303" pitchFamily="18" charset="0"/>
                </a:endParaRPr>
              </a:p>
            </p:txBody>
          </p:sp>
        </p:grpSp>
        <p:grpSp>
          <p:nvGrpSpPr>
            <p:cNvPr id="3" name="Group 2"/>
            <p:cNvGrpSpPr/>
            <p:nvPr/>
          </p:nvGrpSpPr>
          <p:grpSpPr>
            <a:xfrm>
              <a:off x="470975" y="2486856"/>
              <a:ext cx="7225225" cy="1018344"/>
              <a:chOff x="717852" y="2486856"/>
              <a:chExt cx="6076922" cy="755650"/>
            </a:xfrm>
          </p:grpSpPr>
          <p:pic>
            <p:nvPicPr>
              <p:cNvPr id="1054" name="Picture 3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7852" y="2486856"/>
                <a:ext cx="1496984" cy="754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55" name="Picture 3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84702" y="2486856"/>
                <a:ext cx="1510072" cy="735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56" name="Picture 3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40215" y="2486856"/>
                <a:ext cx="1498619" cy="755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57" name="Picture 3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762628" y="2486856"/>
                <a:ext cx="1498619" cy="74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5" name="Rectangle 34"/>
            <p:cNvSpPr>
              <a:spLocks noChangeArrowheads="1"/>
            </p:cNvSpPr>
            <p:nvPr/>
          </p:nvSpPr>
          <p:spPr bwMode="auto">
            <a:xfrm>
              <a:off x="442696" y="3915864"/>
              <a:ext cx="1765822"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ts val="0"/>
                </a:spcBef>
                <a:spcAft>
                  <a:spcPts val="0"/>
                </a:spcAft>
                <a:buClrTx/>
                <a:buSzTx/>
                <a:buFontTx/>
                <a:buNone/>
                <a:tabLst/>
              </a:pPr>
              <a:r>
                <a:rPr kumimoji="0" lang="en-US" altLang="en-US" b="0" i="0" u="none" strike="noStrike" cap="none" normalizeH="0" baseline="0" dirty="0" smtClean="0">
                  <a:ln>
                    <a:noFill/>
                  </a:ln>
                  <a:solidFill>
                    <a:srgbClr val="000000"/>
                  </a:solidFill>
                  <a:effectLst/>
                  <a:latin typeface="Constantia" panose="02030602050306030303" pitchFamily="18" charset="0"/>
                </a:rPr>
                <a:t>Freight is received, checked for accuracy</a:t>
              </a:r>
              <a:r>
                <a:rPr kumimoji="0" lang="en-US" altLang="en-US" b="0" i="0" u="none" strike="noStrike" cap="none" normalizeH="0" dirty="0" smtClean="0">
                  <a:ln>
                    <a:noFill/>
                  </a:ln>
                  <a:solidFill>
                    <a:srgbClr val="000000"/>
                  </a:solidFill>
                  <a:effectLst/>
                  <a:latin typeface="Constantia" panose="02030602050306030303" pitchFamily="18" charset="0"/>
                </a:rPr>
                <a:t> &amp; prepared (auto </a:t>
              </a:r>
              <a:r>
                <a:rPr lang="en-US" altLang="en-US" dirty="0" smtClean="0">
                  <a:solidFill>
                    <a:srgbClr val="000000"/>
                  </a:solidFill>
                  <a:latin typeface="Constantia" panose="02030602050306030303" pitchFamily="18" charset="0"/>
                </a:rPr>
                <a:t>ID </a:t>
              </a:r>
              <a:r>
                <a:rPr kumimoji="0" lang="en-US" altLang="en-US" b="0" i="0" u="none" strike="noStrike" cap="none" normalizeH="0" dirty="0" smtClean="0">
                  <a:ln>
                    <a:noFill/>
                  </a:ln>
                  <a:solidFill>
                    <a:srgbClr val="000000"/>
                  </a:solidFill>
                  <a:effectLst/>
                  <a:latin typeface="Constantia" panose="02030602050306030303" pitchFamily="18" charset="0"/>
                </a:rPr>
                <a:t>labels applied to cartons) for induction.</a:t>
              </a:r>
              <a:endParaRPr kumimoji="0" lang="en-US" altLang="en-US" b="0" i="0" u="none" strike="noStrike" cap="none" normalizeH="0" baseline="0" dirty="0" smtClean="0">
                <a:ln>
                  <a:noFill/>
                </a:ln>
                <a:solidFill>
                  <a:srgbClr val="000000"/>
                </a:solidFill>
                <a:effectLst/>
                <a:latin typeface="Constantia" panose="02030602050306030303" pitchFamily="18" charset="0"/>
              </a:endParaRPr>
            </a:p>
          </p:txBody>
        </p:sp>
        <p:sp>
          <p:nvSpPr>
            <p:cNvPr id="30" name="Rectangle 39"/>
            <p:cNvSpPr>
              <a:spLocks noChangeArrowheads="1"/>
            </p:cNvSpPr>
            <p:nvPr/>
          </p:nvSpPr>
          <p:spPr bwMode="auto">
            <a:xfrm>
              <a:off x="2427314" y="3897489"/>
              <a:ext cx="1502037"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ts val="0"/>
                </a:spcBef>
                <a:spcAft>
                  <a:spcPts val="0"/>
                </a:spcAft>
                <a:buClrTx/>
                <a:buSzTx/>
                <a:buFontTx/>
                <a:buNone/>
                <a:tabLst/>
              </a:pPr>
              <a:r>
                <a:rPr kumimoji="0" lang="en-US" altLang="en-US" b="0" i="0" u="none" strike="noStrike" cap="none" normalizeH="0" baseline="0" dirty="0" smtClean="0">
                  <a:ln>
                    <a:noFill/>
                  </a:ln>
                  <a:solidFill>
                    <a:srgbClr val="000000"/>
                  </a:solidFill>
                  <a:effectLst/>
                  <a:latin typeface="Constantia" panose="02030602050306030303" pitchFamily="18" charset="0"/>
                </a:rPr>
                <a:t>Cartons travel thru facility on conveyor system to reduce labor &amp; speed transfer of goods.</a:t>
              </a:r>
            </a:p>
          </p:txBody>
        </p:sp>
        <p:sp>
          <p:nvSpPr>
            <p:cNvPr id="72" name="Rectangle 71"/>
            <p:cNvSpPr>
              <a:spLocks noChangeArrowheads="1"/>
            </p:cNvSpPr>
            <p:nvPr/>
          </p:nvSpPr>
          <p:spPr bwMode="auto">
            <a:xfrm>
              <a:off x="558800" y="1659014"/>
              <a:ext cx="5973762"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ts val="0"/>
                </a:spcBef>
                <a:spcAft>
                  <a:spcPts val="0"/>
                </a:spcAft>
                <a:buClrTx/>
                <a:buSzTx/>
                <a:buFontTx/>
                <a:buNone/>
                <a:tabLst/>
              </a:pPr>
              <a:r>
                <a:rPr kumimoji="0" lang="en-US" altLang="en-US" sz="2800" b="1" i="0" u="none" strike="noStrike" cap="none" normalizeH="0" baseline="0" dirty="0" smtClean="0">
                  <a:ln>
                    <a:noFill/>
                  </a:ln>
                  <a:solidFill>
                    <a:srgbClr val="000000"/>
                  </a:solidFill>
                  <a:effectLst/>
                  <a:latin typeface="Constantia" panose="02030602050306030303" pitchFamily="18" charset="0"/>
                </a:rPr>
                <a:t>Heavy</a:t>
              </a:r>
              <a:r>
                <a:rPr kumimoji="0" lang="en-US" altLang="en-US" sz="2800" b="1" i="0" u="none" strike="noStrike" cap="none" normalizeH="0" dirty="0" smtClean="0">
                  <a:ln>
                    <a:noFill/>
                  </a:ln>
                  <a:solidFill>
                    <a:srgbClr val="000000"/>
                  </a:solidFill>
                  <a:effectLst/>
                  <a:latin typeface="Constantia" panose="02030602050306030303" pitchFamily="18" charset="0"/>
                </a:rPr>
                <a:t> reliance on automation.</a:t>
              </a:r>
              <a:endParaRPr kumimoji="0" lang="en-US" altLang="en-US" sz="2800" b="1" i="0" u="none" strike="noStrike" cap="none" normalizeH="0" baseline="0" dirty="0" smtClean="0">
                <a:ln>
                  <a:noFill/>
                </a:ln>
                <a:solidFill>
                  <a:srgbClr val="000000"/>
                </a:solidFill>
                <a:effectLst/>
                <a:latin typeface="Constantia" panose="02030602050306030303" pitchFamily="18" charset="0"/>
              </a:endParaRPr>
            </a:p>
          </p:txBody>
        </p:sp>
        <p:sp>
          <p:nvSpPr>
            <p:cNvPr id="45" name="Rectangle 39"/>
            <p:cNvSpPr>
              <a:spLocks noChangeArrowheads="1"/>
            </p:cNvSpPr>
            <p:nvPr/>
          </p:nvSpPr>
          <p:spPr bwMode="auto">
            <a:xfrm>
              <a:off x="5900783" y="3897489"/>
              <a:ext cx="1753846"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ts val="0"/>
                </a:spcBef>
                <a:spcAft>
                  <a:spcPts val="0"/>
                </a:spcAft>
                <a:buClrTx/>
                <a:buSzTx/>
                <a:buFontTx/>
                <a:buNone/>
                <a:tabLst/>
              </a:pPr>
              <a:r>
                <a:rPr kumimoji="0" lang="en-US" altLang="en-US" b="0" i="0" u="none" strike="noStrike" cap="none" normalizeH="0" dirty="0" smtClean="0">
                  <a:ln>
                    <a:noFill/>
                  </a:ln>
                  <a:solidFill>
                    <a:srgbClr val="000000"/>
                  </a:solidFill>
                  <a:effectLst/>
                  <a:latin typeface="Constantia" panose="02030602050306030303" pitchFamily="18" charset="0"/>
                </a:rPr>
                <a:t>Cartons </a:t>
              </a:r>
            </a:p>
            <a:p>
              <a:pPr marL="0" marR="0" lvl="0" indent="0" algn="l" defTabSz="914400" rtl="0" eaLnBrk="0" fontAlgn="base" latinLnBrk="0" hangingPunct="0">
                <a:lnSpc>
                  <a:spcPct val="100000"/>
                </a:lnSpc>
                <a:spcBef>
                  <a:spcPts val="0"/>
                </a:spcBef>
                <a:spcAft>
                  <a:spcPts val="0"/>
                </a:spcAft>
                <a:buClrTx/>
                <a:buSzTx/>
                <a:buFontTx/>
                <a:buNone/>
                <a:tabLst/>
              </a:pPr>
              <a:r>
                <a:rPr kumimoji="0" lang="en-US" altLang="en-US" b="0" i="0" u="none" strike="noStrike" cap="none" normalizeH="0" dirty="0" smtClean="0">
                  <a:ln>
                    <a:noFill/>
                  </a:ln>
                  <a:solidFill>
                    <a:srgbClr val="000000"/>
                  </a:solidFill>
                  <a:effectLst/>
                  <a:latin typeface="Constantia" panose="02030602050306030303" pitchFamily="18" charset="0"/>
                </a:rPr>
                <a:t>are </a:t>
              </a:r>
            </a:p>
            <a:p>
              <a:pPr marL="0" marR="0" lvl="0" indent="0" algn="l" defTabSz="914400" rtl="0" eaLnBrk="0" fontAlgn="base" latinLnBrk="0" hangingPunct="0">
                <a:lnSpc>
                  <a:spcPct val="100000"/>
                </a:lnSpc>
                <a:spcBef>
                  <a:spcPts val="0"/>
                </a:spcBef>
                <a:spcAft>
                  <a:spcPts val="0"/>
                </a:spcAft>
                <a:buClrTx/>
                <a:buSzTx/>
                <a:buFontTx/>
                <a:buNone/>
                <a:tabLst/>
              </a:pPr>
              <a:r>
                <a:rPr kumimoji="0" lang="en-US" altLang="en-US" b="0" i="0" u="none" strike="noStrike" cap="none" normalizeH="0" dirty="0" smtClean="0">
                  <a:ln>
                    <a:noFill/>
                  </a:ln>
                  <a:solidFill>
                    <a:srgbClr val="000000"/>
                  </a:solidFill>
                  <a:effectLst/>
                  <a:latin typeface="Constantia" panose="02030602050306030303" pitchFamily="18" charset="0"/>
                </a:rPr>
                <a:t>loaded in trailer.  Load of mixed product is shipped to retail outlet when full.</a:t>
              </a:r>
              <a:endParaRPr kumimoji="0" lang="en-US" altLang="en-US" b="0" i="0" u="none" strike="noStrike" cap="none" normalizeH="0" baseline="0" dirty="0" smtClean="0">
                <a:ln>
                  <a:noFill/>
                </a:ln>
                <a:solidFill>
                  <a:srgbClr val="000000"/>
                </a:solidFill>
                <a:effectLst/>
                <a:latin typeface="Constantia" panose="02030602050306030303" pitchFamily="18" charset="0"/>
              </a:endParaRPr>
            </a:p>
          </p:txBody>
        </p:sp>
        <p:sp>
          <p:nvSpPr>
            <p:cNvPr id="46" name="Rectangle 39"/>
            <p:cNvSpPr>
              <a:spLocks noChangeArrowheads="1"/>
            </p:cNvSpPr>
            <p:nvPr/>
          </p:nvSpPr>
          <p:spPr bwMode="auto">
            <a:xfrm>
              <a:off x="4148147" y="3911007"/>
              <a:ext cx="1566853"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ts val="0"/>
                </a:spcBef>
                <a:spcAft>
                  <a:spcPts val="0"/>
                </a:spcAft>
                <a:buClrTx/>
                <a:buSzTx/>
                <a:buFontTx/>
                <a:buNone/>
                <a:tabLst/>
              </a:pPr>
              <a:r>
                <a:rPr kumimoji="0" lang="en-US" altLang="en-US" b="0" i="0" u="none" strike="noStrike" cap="none" normalizeH="0" baseline="0" dirty="0" smtClean="0">
                  <a:ln>
                    <a:noFill/>
                  </a:ln>
                  <a:solidFill>
                    <a:srgbClr val="000000"/>
                  </a:solidFill>
                  <a:effectLst/>
                  <a:latin typeface="Constantia" panose="02030602050306030303" pitchFamily="18" charset="0"/>
                </a:rPr>
                <a:t>Barcode</a:t>
              </a:r>
              <a:r>
                <a:rPr kumimoji="0" lang="en-US" altLang="en-US" b="0" i="0" u="none" strike="noStrike" cap="none" normalizeH="0" dirty="0" smtClean="0">
                  <a:ln>
                    <a:noFill/>
                  </a:ln>
                  <a:solidFill>
                    <a:srgbClr val="000000"/>
                  </a:solidFill>
                  <a:effectLst/>
                  <a:latin typeface="Constantia" panose="02030602050306030303" pitchFamily="18" charset="0"/>
                </a:rPr>
                <a:t> reader identifies products &amp; deliver cartons down appropriate loading line.</a:t>
              </a:r>
              <a:endParaRPr kumimoji="0" lang="en-US" altLang="en-US" b="0" i="0" u="none" strike="noStrike" cap="none" normalizeH="0" baseline="0" dirty="0" smtClean="0">
                <a:ln>
                  <a:noFill/>
                </a:ln>
                <a:solidFill>
                  <a:srgbClr val="000000"/>
                </a:solidFill>
                <a:effectLst/>
                <a:latin typeface="Constantia" panose="02030602050306030303" pitchFamily="18" charset="0"/>
              </a:endParaRPr>
            </a:p>
          </p:txBody>
        </p:sp>
      </p:grpSp>
    </p:spTree>
    <p:extLst>
      <p:ext uri="{BB962C8B-B14F-4D97-AF65-F5344CB8AC3E}">
        <p14:creationId xmlns:p14="http://schemas.microsoft.com/office/powerpoint/2010/main" val="32771178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 y="1372111"/>
            <a:ext cx="5410200" cy="47062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r>
              <a:rPr lang="en-US" dirty="0"/>
              <a:t>Distribution Planning and </a:t>
            </a:r>
            <a:r>
              <a:rPr lang="en-US" dirty="0" smtClean="0"/>
              <a:t>Strategy</a:t>
            </a:r>
            <a:br>
              <a:rPr lang="en-US" dirty="0" smtClean="0"/>
            </a:br>
            <a:r>
              <a:rPr lang="en-US" sz="2800" dirty="0" smtClean="0">
                <a:solidFill>
                  <a:schemeClr val="accent2">
                    <a:lumMod val="40000"/>
                    <a:lumOff val="60000"/>
                  </a:schemeClr>
                </a:solidFill>
              </a:rPr>
              <a:t>Network Design Issues: Number &amp; Location</a:t>
            </a:r>
            <a:endParaRPr lang="en-US" sz="3200" dirty="0">
              <a:solidFill>
                <a:schemeClr val="accent2">
                  <a:lumMod val="40000"/>
                  <a:lumOff val="60000"/>
                </a:schemeClr>
              </a:solidFill>
            </a:endParaRPr>
          </a:p>
        </p:txBody>
      </p:sp>
      <p:sp>
        <p:nvSpPr>
          <p:cNvPr id="3" name="Content Placeholder 2"/>
          <p:cNvSpPr>
            <a:spLocks noGrp="1"/>
          </p:cNvSpPr>
          <p:nvPr>
            <p:ph idx="1"/>
          </p:nvPr>
        </p:nvSpPr>
        <p:spPr>
          <a:xfrm>
            <a:off x="5410200" y="1372110"/>
            <a:ext cx="3429000" cy="4645025"/>
          </a:xfrm>
        </p:spPr>
        <p:txBody>
          <a:bodyPr/>
          <a:lstStyle/>
          <a:p>
            <a:r>
              <a:rPr lang="en-US" sz="2000" dirty="0"/>
              <a:t>Determining the number of facilities needed for a supply chain involves the evaluation of cost tradeoffs with other functional areas. </a:t>
            </a:r>
            <a:endParaRPr lang="en-US" sz="2000" dirty="0" smtClean="0"/>
          </a:p>
          <a:p>
            <a:r>
              <a:rPr lang="en-US" sz="2000" dirty="0" smtClean="0"/>
              <a:t>Effective </a:t>
            </a:r>
            <a:r>
              <a:rPr lang="en-US" sz="2000" dirty="0"/>
              <a:t>location selection requires analysis of the DC’s intended function, sources and volume of supply, customer locations and demand patterns, and related fulfillment costs. </a:t>
            </a:r>
          </a:p>
          <a:p>
            <a:pPr marL="0" indent="0">
              <a:buNone/>
            </a:pPr>
            <a:endParaRPr lang="en-US" sz="2000" dirty="0"/>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18</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smtClean="0">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sp>
        <p:nvSpPr>
          <p:cNvPr id="7" name="Rectangle 6"/>
          <p:cNvSpPr/>
          <p:nvPr/>
        </p:nvSpPr>
        <p:spPr>
          <a:xfrm>
            <a:off x="7469170" y="6170047"/>
            <a:ext cx="1446230" cy="261610"/>
          </a:xfrm>
          <a:prstGeom prst="rect">
            <a:avLst/>
          </a:prstGeom>
        </p:spPr>
        <p:txBody>
          <a:bodyPr wrap="none">
            <a:spAutoFit/>
          </a:bodyPr>
          <a:lstStyle/>
          <a:p>
            <a:r>
              <a:rPr lang="en-US" altLang="en-US" sz="1100" dirty="0" smtClean="0">
                <a:solidFill>
                  <a:srgbClr val="000000"/>
                </a:solidFill>
                <a:latin typeface="Rockwell" panose="02060603020205020403" pitchFamily="18" charset="0"/>
                <a:cs typeface="Arial Narrow" panose="020B0606020202030204" pitchFamily="34" charset="0"/>
              </a:rPr>
              <a:t>Source: Figure 10.6</a:t>
            </a:r>
            <a:endParaRPr lang="en-US" sz="1100" dirty="0">
              <a:latin typeface="Rockwell" panose="02060603020205020403" pitchFamily="18" charset="0"/>
            </a:endParaRPr>
          </a:p>
        </p:txBody>
      </p:sp>
    </p:spTree>
    <p:extLst>
      <p:ext uri="{BB962C8B-B14F-4D97-AF65-F5344CB8AC3E}">
        <p14:creationId xmlns:p14="http://schemas.microsoft.com/office/powerpoint/2010/main" val="11982452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Distribution Planning and </a:t>
            </a:r>
            <a:r>
              <a:rPr lang="en-US" dirty="0" smtClean="0"/>
              <a:t>Strategy</a:t>
            </a:r>
            <a:br>
              <a:rPr lang="en-US" dirty="0" smtClean="0"/>
            </a:br>
            <a:r>
              <a:rPr lang="en-US" sz="2800" dirty="0" smtClean="0">
                <a:solidFill>
                  <a:schemeClr val="accent2">
                    <a:lumMod val="40000"/>
                    <a:lumOff val="60000"/>
                  </a:schemeClr>
                </a:solidFill>
              </a:rPr>
              <a:t>Network Design Issues: Ownerships</a:t>
            </a:r>
            <a:endParaRPr lang="en-US" sz="3200" dirty="0">
              <a:solidFill>
                <a:schemeClr val="accent2">
                  <a:lumMod val="40000"/>
                  <a:lumOff val="60000"/>
                </a:schemeClr>
              </a:solidFill>
            </a:endParaRPr>
          </a:p>
        </p:txBody>
      </p:sp>
      <p:sp>
        <p:nvSpPr>
          <p:cNvPr id="3" name="Content Placeholder 2"/>
          <p:cNvSpPr>
            <a:spLocks noGrp="1"/>
          </p:cNvSpPr>
          <p:nvPr>
            <p:ph idx="1"/>
          </p:nvPr>
        </p:nvSpPr>
        <p:spPr>
          <a:xfrm>
            <a:off x="381000" y="1295400"/>
            <a:ext cx="8458200" cy="1371600"/>
          </a:xfrm>
        </p:spPr>
        <p:txBody>
          <a:bodyPr/>
          <a:lstStyle/>
          <a:p>
            <a:pPr marL="0" indent="0" algn="ctr">
              <a:buNone/>
            </a:pPr>
            <a:r>
              <a:rPr lang="en-US" sz="2000" b="1" i="1" dirty="0" smtClean="0">
                <a:solidFill>
                  <a:srgbClr val="993366"/>
                </a:solidFill>
              </a:rPr>
              <a:t>Decisions on facility ownerships</a:t>
            </a:r>
            <a:r>
              <a:rPr lang="en-US" sz="2000" b="1" i="1" dirty="0">
                <a:solidFill>
                  <a:srgbClr val="993366"/>
                </a:solidFill>
              </a:rPr>
              <a:t> </a:t>
            </a:r>
            <a:r>
              <a:rPr lang="en-US" sz="2000" b="1" i="1" dirty="0" smtClean="0">
                <a:solidFill>
                  <a:srgbClr val="993366"/>
                </a:solidFill>
              </a:rPr>
              <a:t>– private </a:t>
            </a:r>
            <a:r>
              <a:rPr lang="en-US" sz="2000" b="1" i="1" dirty="0">
                <a:solidFill>
                  <a:srgbClr val="993366"/>
                </a:solidFill>
              </a:rPr>
              <a:t>facilities, </a:t>
            </a:r>
            <a:r>
              <a:rPr lang="en-US" sz="2000" b="1" i="1" dirty="0" smtClean="0">
                <a:solidFill>
                  <a:srgbClr val="993366"/>
                </a:solidFill>
              </a:rPr>
              <a:t>public </a:t>
            </a:r>
            <a:r>
              <a:rPr lang="en-US" sz="2000" b="1" i="1" dirty="0">
                <a:solidFill>
                  <a:srgbClr val="993366"/>
                </a:solidFill>
              </a:rPr>
              <a:t>facilities, </a:t>
            </a:r>
            <a:r>
              <a:rPr lang="en-US" sz="2000" b="1" i="1" dirty="0" smtClean="0">
                <a:solidFill>
                  <a:srgbClr val="993366"/>
                </a:solidFill>
              </a:rPr>
              <a:t>or contract facilities – should be made based </a:t>
            </a:r>
            <a:r>
              <a:rPr lang="en-US" sz="2000" b="1" i="1" dirty="0">
                <a:solidFill>
                  <a:srgbClr val="993366"/>
                </a:solidFill>
              </a:rPr>
              <a:t>on the organization’s expertise </a:t>
            </a:r>
            <a:r>
              <a:rPr lang="en-US" sz="2000" b="1" i="1" dirty="0" smtClean="0">
                <a:solidFill>
                  <a:srgbClr val="993366"/>
                </a:solidFill>
              </a:rPr>
              <a:t>vs. scope </a:t>
            </a:r>
            <a:r>
              <a:rPr lang="en-US" sz="2000" b="1" i="1" dirty="0">
                <a:solidFill>
                  <a:srgbClr val="993366"/>
                </a:solidFill>
              </a:rPr>
              <a:t>of tasks required </a:t>
            </a:r>
            <a:r>
              <a:rPr lang="en-US" sz="2000" b="1" i="1" dirty="0" smtClean="0">
                <a:solidFill>
                  <a:srgbClr val="993366"/>
                </a:solidFill>
              </a:rPr>
              <a:t>&amp; financial </a:t>
            </a:r>
            <a:r>
              <a:rPr lang="en-US" sz="2000" b="1" i="1" dirty="0">
                <a:solidFill>
                  <a:srgbClr val="993366"/>
                </a:solidFill>
              </a:rPr>
              <a:t>resources relative to the number and size of facilities </a:t>
            </a:r>
            <a:r>
              <a:rPr lang="en-US" sz="2000" b="1" i="1" dirty="0" smtClean="0">
                <a:solidFill>
                  <a:srgbClr val="993366"/>
                </a:solidFill>
              </a:rPr>
              <a:t>needed.</a:t>
            </a:r>
            <a:endParaRPr lang="en-US" sz="2000" b="1" i="1" dirty="0">
              <a:solidFill>
                <a:srgbClr val="993366"/>
              </a:solidFill>
            </a:endParaRP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19</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smtClean="0">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sp>
        <p:nvSpPr>
          <p:cNvPr id="7" name="Rectangle 6"/>
          <p:cNvSpPr/>
          <p:nvPr/>
        </p:nvSpPr>
        <p:spPr>
          <a:xfrm>
            <a:off x="7469170" y="6170047"/>
            <a:ext cx="1446230" cy="261610"/>
          </a:xfrm>
          <a:prstGeom prst="rect">
            <a:avLst/>
          </a:prstGeom>
        </p:spPr>
        <p:txBody>
          <a:bodyPr wrap="none">
            <a:spAutoFit/>
          </a:bodyPr>
          <a:lstStyle/>
          <a:p>
            <a:r>
              <a:rPr lang="en-US" altLang="en-US" sz="1100" dirty="0" smtClean="0">
                <a:solidFill>
                  <a:srgbClr val="000000"/>
                </a:solidFill>
                <a:latin typeface="Rockwell" panose="02060603020205020403" pitchFamily="18" charset="0"/>
                <a:cs typeface="Arial Narrow" panose="020B0606020202030204" pitchFamily="34" charset="0"/>
              </a:rPr>
              <a:t>Source: Figure 10.7</a:t>
            </a:r>
            <a:endParaRPr lang="en-US" sz="1100" dirty="0">
              <a:latin typeface="Rockwell" panose="02060603020205020403" pitchFamily="18" charset="0"/>
            </a:endParaRPr>
          </a:p>
        </p:txBody>
      </p:sp>
      <p:grpSp>
        <p:nvGrpSpPr>
          <p:cNvPr id="8" name="Group 7"/>
          <p:cNvGrpSpPr/>
          <p:nvPr/>
        </p:nvGrpSpPr>
        <p:grpSpPr>
          <a:xfrm>
            <a:off x="597806" y="2652648"/>
            <a:ext cx="8419194" cy="3671952"/>
            <a:chOff x="597806" y="2652648"/>
            <a:chExt cx="8419194" cy="3671952"/>
          </a:xfrm>
        </p:grpSpPr>
        <p:grpSp>
          <p:nvGrpSpPr>
            <p:cNvPr id="38" name="Group 37"/>
            <p:cNvGrpSpPr/>
            <p:nvPr/>
          </p:nvGrpSpPr>
          <p:grpSpPr>
            <a:xfrm>
              <a:off x="597806" y="2652648"/>
              <a:ext cx="6811909" cy="3671952"/>
              <a:chOff x="884291" y="2590011"/>
              <a:chExt cx="6811909" cy="3671952"/>
            </a:xfrm>
          </p:grpSpPr>
          <p:cxnSp>
            <p:nvCxnSpPr>
              <p:cNvPr id="13" name="Straight Connector 12"/>
              <p:cNvCxnSpPr/>
              <p:nvPr/>
            </p:nvCxnSpPr>
            <p:spPr bwMode="auto">
              <a:xfrm>
                <a:off x="1371599" y="2590011"/>
                <a:ext cx="1" cy="3201189"/>
              </a:xfrm>
              <a:prstGeom prst="line">
                <a:avLst/>
              </a:prstGeom>
              <a:ln w="63500"/>
              <a:extLst/>
            </p:spPr>
            <p:style>
              <a:lnRef idx="3">
                <a:schemeClr val="accent4"/>
              </a:lnRef>
              <a:fillRef idx="0">
                <a:schemeClr val="accent4"/>
              </a:fillRef>
              <a:effectRef idx="2">
                <a:schemeClr val="accent4"/>
              </a:effectRef>
              <a:fontRef idx="minor">
                <a:schemeClr val="tx1"/>
              </a:fontRef>
            </p:style>
          </p:cxnSp>
          <p:cxnSp>
            <p:nvCxnSpPr>
              <p:cNvPr id="17" name="Straight Connector 16"/>
              <p:cNvCxnSpPr/>
              <p:nvPr/>
            </p:nvCxnSpPr>
            <p:spPr bwMode="auto">
              <a:xfrm flipH="1">
                <a:off x="1371600" y="5791200"/>
                <a:ext cx="6324600" cy="0"/>
              </a:xfrm>
              <a:prstGeom prst="line">
                <a:avLst/>
              </a:prstGeom>
              <a:ln w="63500"/>
              <a:extLst/>
            </p:spPr>
            <p:style>
              <a:lnRef idx="3">
                <a:schemeClr val="accent4"/>
              </a:lnRef>
              <a:fillRef idx="0">
                <a:schemeClr val="accent4"/>
              </a:fillRef>
              <a:effectRef idx="2">
                <a:schemeClr val="accent4"/>
              </a:effectRef>
              <a:fontRef idx="minor">
                <a:schemeClr val="tx1"/>
              </a:fontRef>
            </p:style>
          </p:cxnSp>
          <p:cxnSp>
            <p:nvCxnSpPr>
              <p:cNvPr id="22" name="Straight Connector 21"/>
              <p:cNvCxnSpPr/>
              <p:nvPr/>
            </p:nvCxnSpPr>
            <p:spPr bwMode="auto">
              <a:xfrm flipH="1">
                <a:off x="1371600" y="3555211"/>
                <a:ext cx="5687246" cy="1016789"/>
              </a:xfrm>
              <a:prstGeom prst="line">
                <a:avLst/>
              </a:prstGeom>
              <a:ln w="63500">
                <a:solidFill>
                  <a:srgbClr val="993366"/>
                </a:solidFill>
              </a:ln>
              <a:extLst/>
            </p:spPr>
            <p:style>
              <a:lnRef idx="3">
                <a:schemeClr val="accent4"/>
              </a:lnRef>
              <a:fillRef idx="0">
                <a:schemeClr val="accent4"/>
              </a:fillRef>
              <a:effectRef idx="2">
                <a:schemeClr val="accent4"/>
              </a:effectRef>
              <a:fontRef idx="minor">
                <a:schemeClr val="tx1"/>
              </a:fontRef>
            </p:style>
          </p:cxnSp>
          <p:cxnSp>
            <p:nvCxnSpPr>
              <p:cNvPr id="25" name="Straight Connector 24"/>
              <p:cNvCxnSpPr/>
              <p:nvPr/>
            </p:nvCxnSpPr>
            <p:spPr bwMode="auto">
              <a:xfrm flipH="1">
                <a:off x="1371600" y="2854701"/>
                <a:ext cx="5585646" cy="2936499"/>
              </a:xfrm>
              <a:prstGeom prst="line">
                <a:avLst/>
              </a:prstGeom>
              <a:ln w="63500">
                <a:solidFill>
                  <a:srgbClr val="00B050"/>
                </a:solidFill>
              </a:ln>
              <a:extLst/>
            </p:spPr>
            <p:style>
              <a:lnRef idx="3">
                <a:schemeClr val="accent4"/>
              </a:lnRef>
              <a:fillRef idx="0">
                <a:schemeClr val="accent4"/>
              </a:fillRef>
              <a:effectRef idx="2">
                <a:schemeClr val="accent4"/>
              </a:effectRef>
              <a:fontRef idx="minor">
                <a:schemeClr val="tx1"/>
              </a:fontRef>
            </p:style>
          </p:cxnSp>
          <p:sp>
            <p:nvSpPr>
              <p:cNvPr id="32" name="TextBox 5"/>
              <p:cNvSpPr txBox="1">
                <a:spLocks noChangeArrowheads="1"/>
              </p:cNvSpPr>
              <p:nvPr/>
            </p:nvSpPr>
            <p:spPr bwMode="auto">
              <a:xfrm>
                <a:off x="3172904" y="4892526"/>
                <a:ext cx="1625342" cy="646331"/>
              </a:xfrm>
              <a:prstGeom prst="rect">
                <a:avLst/>
              </a:prstGeom>
              <a:solidFill>
                <a:schemeClr val="bg1"/>
              </a:solidFill>
              <a:ln>
                <a:noFill/>
              </a:ln>
              <a:extLst/>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US" altLang="en-US" b="1" i="0" u="none" strike="noStrike" kern="0" cap="none" spc="0" normalizeH="0" baseline="0" noProof="0" dirty="0" smtClean="0">
                    <a:ln>
                      <a:noFill/>
                    </a:ln>
                    <a:solidFill>
                      <a:prstClr val="black"/>
                    </a:solidFill>
                    <a:effectLst/>
                    <a:uLnTx/>
                    <a:uFillTx/>
                    <a:latin typeface="Constantia" panose="02030602050306030303" pitchFamily="18" charset="0"/>
                  </a:rPr>
                  <a:t>Use public warehousing</a:t>
                </a:r>
                <a:endParaRPr kumimoji="0" lang="en-US" altLang="en-US" b="1" i="0" u="none" strike="noStrike" kern="0" cap="none" spc="0" normalizeH="0" baseline="0" noProof="0" dirty="0">
                  <a:ln>
                    <a:noFill/>
                  </a:ln>
                  <a:solidFill>
                    <a:prstClr val="black"/>
                  </a:solidFill>
                  <a:effectLst/>
                  <a:uLnTx/>
                  <a:uFillTx/>
                  <a:latin typeface="Constantia" panose="02030602050306030303" pitchFamily="18" charset="0"/>
                </a:endParaRPr>
              </a:p>
            </p:txBody>
          </p:sp>
          <p:cxnSp>
            <p:nvCxnSpPr>
              <p:cNvPr id="33" name="Straight Connector 32"/>
              <p:cNvCxnSpPr/>
              <p:nvPr/>
            </p:nvCxnSpPr>
            <p:spPr bwMode="auto">
              <a:xfrm>
                <a:off x="4899846" y="4018528"/>
                <a:ext cx="0" cy="1752600"/>
              </a:xfrm>
              <a:prstGeom prst="line">
                <a:avLst/>
              </a:prstGeom>
              <a:ln w="63500">
                <a:solidFill>
                  <a:srgbClr val="AC8300"/>
                </a:solidFill>
                <a:prstDash val="sysDot"/>
              </a:ln>
              <a:extLst/>
            </p:spPr>
            <p:style>
              <a:lnRef idx="3">
                <a:schemeClr val="accent4"/>
              </a:lnRef>
              <a:fillRef idx="0">
                <a:schemeClr val="accent4"/>
              </a:fillRef>
              <a:effectRef idx="2">
                <a:schemeClr val="accent4"/>
              </a:effectRef>
              <a:fontRef idx="minor">
                <a:schemeClr val="tx1"/>
              </a:fontRef>
            </p:style>
          </p:cxnSp>
          <p:sp>
            <p:nvSpPr>
              <p:cNvPr id="35" name="TextBox 5"/>
              <p:cNvSpPr txBox="1">
                <a:spLocks noChangeArrowheads="1"/>
              </p:cNvSpPr>
              <p:nvPr/>
            </p:nvSpPr>
            <p:spPr bwMode="auto">
              <a:xfrm>
                <a:off x="5038627" y="4858434"/>
                <a:ext cx="1779838" cy="646331"/>
              </a:xfrm>
              <a:prstGeom prst="rect">
                <a:avLst/>
              </a:prstGeom>
              <a:solidFill>
                <a:schemeClr val="bg1"/>
              </a:solidFill>
              <a:ln>
                <a:noFill/>
              </a:ln>
              <a:extLst/>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US" altLang="en-US" b="1" i="0" u="none" strike="noStrike" kern="0" cap="none" spc="0" normalizeH="0" baseline="0" noProof="0" dirty="0" smtClean="0">
                    <a:ln>
                      <a:noFill/>
                    </a:ln>
                    <a:solidFill>
                      <a:prstClr val="black"/>
                    </a:solidFill>
                    <a:effectLst/>
                    <a:uLnTx/>
                    <a:uFillTx/>
                    <a:latin typeface="Constantia" panose="02030602050306030303" pitchFamily="18" charset="0"/>
                  </a:rPr>
                  <a:t>Use private warehousing</a:t>
                </a:r>
                <a:endParaRPr kumimoji="0" lang="en-US" altLang="en-US" b="1" i="0" u="none" strike="noStrike" kern="0" cap="none" spc="0" normalizeH="0" baseline="0" noProof="0" dirty="0">
                  <a:ln>
                    <a:noFill/>
                  </a:ln>
                  <a:solidFill>
                    <a:prstClr val="black"/>
                  </a:solidFill>
                  <a:effectLst/>
                  <a:uLnTx/>
                  <a:uFillTx/>
                  <a:latin typeface="Constantia" panose="02030602050306030303" pitchFamily="18" charset="0"/>
                </a:endParaRPr>
              </a:p>
            </p:txBody>
          </p:sp>
          <p:sp>
            <p:nvSpPr>
              <p:cNvPr id="36" name="TextBox 5"/>
              <p:cNvSpPr txBox="1">
                <a:spLocks noChangeArrowheads="1"/>
              </p:cNvSpPr>
              <p:nvPr/>
            </p:nvSpPr>
            <p:spPr bwMode="auto">
              <a:xfrm>
                <a:off x="2955290" y="5892631"/>
                <a:ext cx="3369310" cy="369332"/>
              </a:xfrm>
              <a:prstGeom prst="rect">
                <a:avLst/>
              </a:prstGeom>
              <a:solidFill>
                <a:schemeClr val="bg1"/>
              </a:solidFill>
              <a:ln>
                <a:noFill/>
              </a:ln>
              <a:extLst/>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US" altLang="en-US" b="1" i="0" u="none" strike="noStrike" kern="0" cap="none" spc="0" normalizeH="0" baseline="0" noProof="0" dirty="0" smtClean="0">
                    <a:ln>
                      <a:noFill/>
                    </a:ln>
                    <a:solidFill>
                      <a:prstClr val="black"/>
                    </a:solidFill>
                    <a:effectLst/>
                    <a:uLnTx/>
                    <a:uFillTx/>
                    <a:latin typeface="Constantia" panose="02030602050306030303" pitchFamily="18" charset="0"/>
                  </a:rPr>
                  <a:t>Throughput volume</a:t>
                </a:r>
                <a:endParaRPr kumimoji="0" lang="en-US" altLang="en-US" b="1" i="0" u="none" strike="noStrike" kern="0" cap="none" spc="0" normalizeH="0" baseline="0" noProof="0" dirty="0">
                  <a:ln>
                    <a:noFill/>
                  </a:ln>
                  <a:solidFill>
                    <a:prstClr val="black"/>
                  </a:solidFill>
                  <a:effectLst/>
                  <a:uLnTx/>
                  <a:uFillTx/>
                  <a:latin typeface="Constantia" panose="02030602050306030303" pitchFamily="18" charset="0"/>
                </a:endParaRPr>
              </a:p>
            </p:txBody>
          </p:sp>
          <p:sp>
            <p:nvSpPr>
              <p:cNvPr id="37" name="TextBox 5"/>
              <p:cNvSpPr txBox="1">
                <a:spLocks noChangeArrowheads="1"/>
              </p:cNvSpPr>
              <p:nvPr/>
            </p:nvSpPr>
            <p:spPr bwMode="auto">
              <a:xfrm rot="16200000">
                <a:off x="-112143" y="4044434"/>
                <a:ext cx="2362200" cy="369332"/>
              </a:xfrm>
              <a:prstGeom prst="rect">
                <a:avLst/>
              </a:prstGeom>
              <a:solidFill>
                <a:schemeClr val="bg1"/>
              </a:solidFill>
              <a:ln>
                <a:noFill/>
              </a:ln>
              <a:extLst/>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US" altLang="en-US" b="1" i="0" u="none" strike="noStrike" kern="0" cap="none" spc="0" normalizeH="0" baseline="0" noProof="0" dirty="0" smtClean="0">
                    <a:ln>
                      <a:noFill/>
                    </a:ln>
                    <a:solidFill>
                      <a:prstClr val="black"/>
                    </a:solidFill>
                    <a:effectLst/>
                    <a:uLnTx/>
                    <a:uFillTx/>
                    <a:latin typeface="Constantia" panose="02030602050306030303" pitchFamily="18" charset="0"/>
                  </a:rPr>
                  <a:t>Total cost</a:t>
                </a:r>
                <a:endParaRPr kumimoji="0" lang="en-US" altLang="en-US" b="1" i="0" u="none" strike="noStrike" kern="0" cap="none" spc="0" normalizeH="0" baseline="0" noProof="0" dirty="0">
                  <a:ln>
                    <a:noFill/>
                  </a:ln>
                  <a:solidFill>
                    <a:prstClr val="black"/>
                  </a:solidFill>
                  <a:effectLst/>
                  <a:uLnTx/>
                  <a:uFillTx/>
                  <a:latin typeface="Constantia" panose="02030602050306030303" pitchFamily="18" charset="0"/>
                </a:endParaRPr>
              </a:p>
            </p:txBody>
          </p:sp>
        </p:grpSp>
        <p:sp>
          <p:nvSpPr>
            <p:cNvPr id="18" name="TextBox 17"/>
            <p:cNvSpPr txBox="1"/>
            <p:nvPr/>
          </p:nvSpPr>
          <p:spPr>
            <a:xfrm>
              <a:off x="6712537" y="2671710"/>
              <a:ext cx="2244639" cy="646331"/>
            </a:xfrm>
            <a:prstGeom prst="rect">
              <a:avLst/>
            </a:prstGeom>
            <a:noFill/>
          </p:spPr>
          <p:txBody>
            <a:bodyPr wrap="square" rtlCol="0">
              <a:spAutoFit/>
            </a:bodyPr>
            <a:lstStyle/>
            <a:p>
              <a:r>
                <a:rPr lang="en-US" b="1" dirty="0" smtClean="0">
                  <a:solidFill>
                    <a:srgbClr val="00B050"/>
                  </a:solidFill>
                  <a:latin typeface="Constantia" panose="02030602050306030303" pitchFamily="18" charset="0"/>
                </a:rPr>
                <a:t>Public warehousing cost</a:t>
              </a:r>
            </a:p>
          </p:txBody>
        </p:sp>
        <p:sp>
          <p:nvSpPr>
            <p:cNvPr id="19" name="TextBox 18"/>
            <p:cNvSpPr txBox="1"/>
            <p:nvPr/>
          </p:nvSpPr>
          <p:spPr>
            <a:xfrm>
              <a:off x="6772361" y="3388972"/>
              <a:ext cx="2244639" cy="646331"/>
            </a:xfrm>
            <a:prstGeom prst="rect">
              <a:avLst/>
            </a:prstGeom>
            <a:noFill/>
          </p:spPr>
          <p:txBody>
            <a:bodyPr wrap="square" rtlCol="0">
              <a:spAutoFit/>
            </a:bodyPr>
            <a:lstStyle/>
            <a:p>
              <a:r>
                <a:rPr lang="en-US" b="1" dirty="0" smtClean="0">
                  <a:solidFill>
                    <a:srgbClr val="993366"/>
                  </a:solidFill>
                  <a:latin typeface="Constantia" panose="02030602050306030303" pitchFamily="18" charset="0"/>
                </a:rPr>
                <a:t>Private warehousing cost</a:t>
              </a:r>
              <a:endParaRPr lang="en-US" b="1" dirty="0">
                <a:solidFill>
                  <a:srgbClr val="993366"/>
                </a:solidFill>
                <a:latin typeface="Constantia" panose="02030602050306030303" pitchFamily="18" charset="0"/>
              </a:endParaRPr>
            </a:p>
          </p:txBody>
        </p:sp>
      </p:grpSp>
    </p:spTree>
    <p:extLst>
      <p:ext uri="{BB962C8B-B14F-4D97-AF65-F5344CB8AC3E}">
        <p14:creationId xmlns:p14="http://schemas.microsoft.com/office/powerpoint/2010/main" val="28421528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Distribution Planning and </a:t>
            </a:r>
            <a:r>
              <a:rPr lang="en-US" dirty="0" smtClean="0"/>
              <a:t>Strategy</a:t>
            </a:r>
            <a:br>
              <a:rPr lang="en-US" dirty="0" smtClean="0"/>
            </a:br>
            <a:r>
              <a:rPr lang="en-US" sz="2800" dirty="0" smtClean="0">
                <a:solidFill>
                  <a:schemeClr val="accent2">
                    <a:lumMod val="40000"/>
                    <a:lumOff val="60000"/>
                  </a:schemeClr>
                </a:solidFill>
              </a:rPr>
              <a:t>Network Design Issues: Ownerships </a:t>
            </a:r>
            <a:r>
              <a:rPr lang="en-US" sz="2800" i="1" dirty="0" smtClean="0">
                <a:solidFill>
                  <a:schemeClr val="accent2">
                    <a:lumMod val="40000"/>
                    <a:lumOff val="60000"/>
                  </a:schemeClr>
                </a:solidFill>
              </a:rPr>
              <a:t>(continued)</a:t>
            </a:r>
            <a:endParaRPr lang="en-US" sz="3200" i="1" dirty="0">
              <a:solidFill>
                <a:schemeClr val="accent2">
                  <a:lumMod val="40000"/>
                  <a:lumOff val="60000"/>
                </a:schemeClr>
              </a:solidFill>
            </a:endParaRPr>
          </a:p>
        </p:txBody>
      </p:sp>
      <p:sp>
        <p:nvSpPr>
          <p:cNvPr id="3" name="Content Placeholder 2"/>
          <p:cNvSpPr>
            <a:spLocks noGrp="1"/>
          </p:cNvSpPr>
          <p:nvPr>
            <p:ph idx="1"/>
          </p:nvPr>
        </p:nvSpPr>
        <p:spPr>
          <a:xfrm>
            <a:off x="628650" y="1422936"/>
            <a:ext cx="7886700" cy="506926"/>
          </a:xfrm>
          <a:noFill/>
        </p:spPr>
        <p:txBody>
          <a:bodyPr anchor="ctr"/>
          <a:lstStyle/>
          <a:p>
            <a:pPr marL="0" indent="0" algn="ctr">
              <a:buNone/>
            </a:pPr>
            <a:r>
              <a:rPr lang="en-US" sz="2400" b="1" dirty="0"/>
              <a:t>Factors Affecting Distribution Facility Ownership</a:t>
            </a: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20</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smtClean="0">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sp>
        <p:nvSpPr>
          <p:cNvPr id="7" name="Rectangle 6"/>
          <p:cNvSpPr/>
          <p:nvPr/>
        </p:nvSpPr>
        <p:spPr>
          <a:xfrm>
            <a:off x="7469170" y="6170047"/>
            <a:ext cx="1386918" cy="261610"/>
          </a:xfrm>
          <a:prstGeom prst="rect">
            <a:avLst/>
          </a:prstGeom>
        </p:spPr>
        <p:txBody>
          <a:bodyPr wrap="none">
            <a:spAutoFit/>
          </a:bodyPr>
          <a:lstStyle/>
          <a:p>
            <a:r>
              <a:rPr lang="en-US" altLang="en-US" sz="1100" dirty="0" smtClean="0">
                <a:solidFill>
                  <a:srgbClr val="000000"/>
                </a:solidFill>
                <a:latin typeface="Rockwell" panose="02060603020205020403" pitchFamily="18" charset="0"/>
                <a:cs typeface="Arial Narrow" panose="020B0606020202030204" pitchFamily="34" charset="0"/>
              </a:rPr>
              <a:t>Source: Table 10.2</a:t>
            </a:r>
            <a:endParaRPr lang="en-US" sz="1100" dirty="0">
              <a:latin typeface="Rockwell" panose="02060603020205020403" pitchFamily="18" charset="0"/>
            </a:endParaRPr>
          </a:p>
        </p:txBody>
      </p:sp>
      <p:graphicFrame>
        <p:nvGraphicFramePr>
          <p:cNvPr id="6" name="Table 5"/>
          <p:cNvGraphicFramePr>
            <a:graphicFrameLocks noGrp="1"/>
          </p:cNvGraphicFramePr>
          <p:nvPr>
            <p:extLst>
              <p:ext uri="{D42A27DB-BD31-4B8C-83A1-F6EECF244321}">
                <p14:modId xmlns:p14="http://schemas.microsoft.com/office/powerpoint/2010/main" val="1956584659"/>
              </p:ext>
            </p:extLst>
          </p:nvPr>
        </p:nvGraphicFramePr>
        <p:xfrm>
          <a:off x="654050" y="2048408"/>
          <a:ext cx="7886700" cy="3733805"/>
        </p:xfrm>
        <a:graphic>
          <a:graphicData uri="http://schemas.openxmlformats.org/drawingml/2006/table">
            <a:tbl>
              <a:tblPr>
                <a:tableStyleId>{93296810-A885-4BE3-A3E7-6D5BEEA58F35}</a:tableStyleId>
              </a:tblPr>
              <a:tblGrid>
                <a:gridCol w="3638550">
                  <a:extLst>
                    <a:ext uri="{9D8B030D-6E8A-4147-A177-3AD203B41FA5}">
                      <a16:colId xmlns:a16="http://schemas.microsoft.com/office/drawing/2014/main" val="1938533939"/>
                    </a:ext>
                  </a:extLst>
                </a:gridCol>
                <a:gridCol w="2124075">
                  <a:extLst>
                    <a:ext uri="{9D8B030D-6E8A-4147-A177-3AD203B41FA5}">
                      <a16:colId xmlns:a16="http://schemas.microsoft.com/office/drawing/2014/main" val="3898979438"/>
                    </a:ext>
                  </a:extLst>
                </a:gridCol>
                <a:gridCol w="2124075">
                  <a:extLst>
                    <a:ext uri="{9D8B030D-6E8A-4147-A177-3AD203B41FA5}">
                      <a16:colId xmlns:a16="http://schemas.microsoft.com/office/drawing/2014/main" val="1760564336"/>
                    </a:ext>
                  </a:extLst>
                </a:gridCol>
              </a:tblGrid>
              <a:tr h="685802">
                <a:tc>
                  <a:txBody>
                    <a:bodyPr/>
                    <a:lstStyle/>
                    <a:p>
                      <a:pPr marL="0" marR="0">
                        <a:spcBef>
                          <a:spcPts val="0"/>
                        </a:spcBef>
                        <a:spcAft>
                          <a:spcPts val="0"/>
                        </a:spcAft>
                      </a:pPr>
                      <a:r>
                        <a:rPr lang="en-US" sz="2000" b="1" dirty="0" smtClean="0">
                          <a:solidFill>
                            <a:schemeClr val="bg1"/>
                          </a:solidFill>
                          <a:effectLst/>
                          <a:latin typeface="Constantia" panose="02030602050306030303" pitchFamily="18" charset="0"/>
                          <a:ea typeface="+mn-ea"/>
                        </a:rPr>
                        <a:t>Firm</a:t>
                      </a:r>
                      <a:r>
                        <a:rPr lang="en-US" sz="2000" b="1" baseline="0" dirty="0" smtClean="0">
                          <a:solidFill>
                            <a:schemeClr val="bg1"/>
                          </a:solidFill>
                          <a:effectLst/>
                          <a:latin typeface="Constantia" panose="02030602050306030303" pitchFamily="18" charset="0"/>
                          <a:ea typeface="+mn-ea"/>
                        </a:rPr>
                        <a:t> Characteristics</a:t>
                      </a:r>
                      <a:endParaRPr lang="en-US" sz="2000" b="1" dirty="0">
                        <a:solidFill>
                          <a:schemeClr val="bg1"/>
                        </a:solidFill>
                        <a:effectLst/>
                        <a:latin typeface="Constantia" panose="02030602050306030303" pitchFamily="18" charset="0"/>
                        <a:ea typeface="Times New Roman" panose="02020603050405020304" pitchFamily="18" charset="0"/>
                      </a:endParaRPr>
                    </a:p>
                  </a:txBody>
                  <a:tcPr marL="182880" marR="0" marT="0" marB="0" anchor="ctr">
                    <a:cell3D prstMaterial="dkEdge">
                      <a:bevel prst="cross"/>
                      <a:lightRig rig="flood" dir="t"/>
                    </a:cell3D>
                    <a:solidFill>
                      <a:schemeClr val="accent2"/>
                    </a:solidFill>
                  </a:tcPr>
                </a:tc>
                <a:tc>
                  <a:txBody>
                    <a:bodyPr/>
                    <a:lstStyle/>
                    <a:p>
                      <a:pPr marL="0" marR="0" algn="ctr">
                        <a:spcBef>
                          <a:spcPts val="0"/>
                        </a:spcBef>
                        <a:spcAft>
                          <a:spcPts val="0"/>
                        </a:spcAft>
                      </a:pPr>
                      <a:r>
                        <a:rPr lang="en-US" sz="2000" b="1" dirty="0" smtClean="0">
                          <a:solidFill>
                            <a:schemeClr val="bg1"/>
                          </a:solidFill>
                          <a:effectLst/>
                          <a:latin typeface="Constantia" panose="02030602050306030303" pitchFamily="18" charset="0"/>
                        </a:rPr>
                        <a:t>Favors Private Distribution</a:t>
                      </a:r>
                      <a:endParaRPr lang="en-US" sz="2000" b="1" dirty="0">
                        <a:solidFill>
                          <a:schemeClr val="bg1"/>
                        </a:solidFill>
                        <a:effectLst/>
                        <a:latin typeface="Constantia" panose="02030602050306030303" pitchFamily="18" charset="0"/>
                        <a:ea typeface="Times New Roman" panose="02020603050405020304" pitchFamily="18" charset="0"/>
                      </a:endParaRPr>
                    </a:p>
                  </a:txBody>
                  <a:tcPr marL="0" marR="0" marT="0" marB="0" anchor="ctr">
                    <a:cell3D prstMaterial="dkEdge">
                      <a:bevel prst="cross"/>
                      <a:lightRig rig="flood" dir="t"/>
                    </a:cell3D>
                    <a:solidFill>
                      <a:schemeClr val="accent2"/>
                    </a:solidFill>
                  </a:tcPr>
                </a:tc>
                <a:tc>
                  <a:txBody>
                    <a:bodyPr/>
                    <a:lstStyle/>
                    <a:p>
                      <a:pPr marL="0" marR="0" algn="ctr">
                        <a:spcBef>
                          <a:spcPts val="0"/>
                        </a:spcBef>
                        <a:spcAft>
                          <a:spcPts val="0"/>
                        </a:spcAft>
                      </a:pPr>
                      <a:r>
                        <a:rPr lang="en-US" sz="2000" b="1" dirty="0" smtClean="0">
                          <a:solidFill>
                            <a:schemeClr val="bg1"/>
                          </a:solidFill>
                          <a:effectLst/>
                          <a:latin typeface="Constantia" panose="02030602050306030303" pitchFamily="18" charset="0"/>
                        </a:rPr>
                        <a:t>Favors 3PL Distribution</a:t>
                      </a:r>
                      <a:endParaRPr lang="en-US" sz="2000" b="1" dirty="0">
                        <a:solidFill>
                          <a:schemeClr val="bg1"/>
                        </a:solidFill>
                        <a:effectLst/>
                        <a:latin typeface="Constantia" panose="02030602050306030303" pitchFamily="18" charset="0"/>
                        <a:ea typeface="Times New Roman" panose="02020603050405020304" pitchFamily="18" charset="0"/>
                      </a:endParaRPr>
                    </a:p>
                  </a:txBody>
                  <a:tcPr marL="0" marR="0" marT="0" marB="0" anchor="ctr">
                    <a:cell3D prstMaterial="dkEdge">
                      <a:bevel prst="cross"/>
                      <a:lightRig rig="flood" dir="t"/>
                    </a:cell3D>
                    <a:solidFill>
                      <a:schemeClr val="accent2"/>
                    </a:solidFill>
                  </a:tcPr>
                </a:tc>
                <a:extLst>
                  <a:ext uri="{0D108BD9-81ED-4DB2-BD59-A6C34878D82A}">
                    <a16:rowId xmlns:a16="http://schemas.microsoft.com/office/drawing/2014/main" val="4133445287"/>
                  </a:ext>
                </a:extLst>
              </a:tr>
              <a:tr h="435429">
                <a:tc>
                  <a:txBody>
                    <a:bodyPr/>
                    <a:lstStyle/>
                    <a:p>
                      <a:pPr marL="0" marR="0">
                        <a:spcBef>
                          <a:spcPts val="0"/>
                        </a:spcBef>
                        <a:spcAft>
                          <a:spcPts val="0"/>
                        </a:spcAft>
                      </a:pPr>
                      <a:r>
                        <a:rPr lang="en-US" sz="1800" dirty="0">
                          <a:solidFill>
                            <a:srgbClr val="000000"/>
                          </a:solidFill>
                          <a:effectLst/>
                          <a:latin typeface="Constantia" panose="02030602050306030303" pitchFamily="18" charset="0"/>
                        </a:rPr>
                        <a:t>Throughput volume</a:t>
                      </a:r>
                      <a:endParaRPr lang="en-US" sz="1800" dirty="0">
                        <a:solidFill>
                          <a:srgbClr val="000000"/>
                        </a:solidFill>
                        <a:effectLst/>
                        <a:latin typeface="Constantia" panose="02030602050306030303" pitchFamily="18" charset="0"/>
                        <a:ea typeface="Times New Roman" panose="02020603050405020304" pitchFamily="18" charset="0"/>
                      </a:endParaRPr>
                    </a:p>
                  </a:txBody>
                  <a:tcPr marL="182880" marR="0" marT="0" marB="0" anchor="ctr">
                    <a:cell3D prstMaterial="dkEdge">
                      <a:bevel prst="cross"/>
                      <a:lightRig rig="flood" dir="t"/>
                    </a:cell3D>
                  </a:tcPr>
                </a:tc>
                <a:tc>
                  <a:txBody>
                    <a:bodyPr/>
                    <a:lstStyle/>
                    <a:p>
                      <a:pPr marL="0" marR="0" algn="ctr">
                        <a:spcBef>
                          <a:spcPts val="0"/>
                        </a:spcBef>
                        <a:spcAft>
                          <a:spcPts val="0"/>
                        </a:spcAft>
                      </a:pPr>
                      <a:r>
                        <a:rPr lang="en-US" sz="1800" dirty="0">
                          <a:solidFill>
                            <a:srgbClr val="000000"/>
                          </a:solidFill>
                          <a:effectLst/>
                          <a:latin typeface="Constantia" panose="02030602050306030303" pitchFamily="18" charset="0"/>
                        </a:rPr>
                        <a:t>Higher</a:t>
                      </a:r>
                      <a:endParaRPr lang="en-US" sz="1800" dirty="0">
                        <a:solidFill>
                          <a:srgbClr val="000000"/>
                        </a:solidFill>
                        <a:effectLst/>
                        <a:latin typeface="Constantia" panose="02030602050306030303" pitchFamily="18" charset="0"/>
                        <a:ea typeface="Times New Roman" panose="02020603050405020304" pitchFamily="18" charset="0"/>
                      </a:endParaRPr>
                    </a:p>
                  </a:txBody>
                  <a:tcPr marL="0" marR="0" marT="0" marB="0" anchor="ctr">
                    <a:cell3D prstMaterial="dkEdge">
                      <a:bevel prst="cross"/>
                      <a:lightRig rig="flood" dir="t"/>
                    </a:cell3D>
                  </a:tcPr>
                </a:tc>
                <a:tc>
                  <a:txBody>
                    <a:bodyPr/>
                    <a:lstStyle/>
                    <a:p>
                      <a:pPr marL="0" marR="0" algn="ctr">
                        <a:spcBef>
                          <a:spcPts val="0"/>
                        </a:spcBef>
                        <a:spcAft>
                          <a:spcPts val="0"/>
                        </a:spcAft>
                      </a:pPr>
                      <a:r>
                        <a:rPr lang="en-US" sz="1800">
                          <a:solidFill>
                            <a:srgbClr val="000000"/>
                          </a:solidFill>
                          <a:effectLst/>
                          <a:latin typeface="Constantia" panose="02030602050306030303" pitchFamily="18" charset="0"/>
                        </a:rPr>
                        <a:t>Lower</a:t>
                      </a:r>
                      <a:endParaRPr lang="en-US" sz="1800">
                        <a:solidFill>
                          <a:srgbClr val="000000"/>
                        </a:solidFill>
                        <a:effectLst/>
                        <a:latin typeface="Constantia" panose="02030602050306030303" pitchFamily="18" charset="0"/>
                        <a:ea typeface="Times New Roman" panose="02020603050405020304" pitchFamily="18" charset="0"/>
                      </a:endParaRPr>
                    </a:p>
                  </a:txBody>
                  <a:tcPr marL="0" marR="0" marT="0" marB="0" anchor="ctr">
                    <a:cell3D prstMaterial="dkEdge">
                      <a:bevel prst="cross"/>
                      <a:lightRig rig="flood" dir="t"/>
                    </a:cell3D>
                  </a:tcPr>
                </a:tc>
                <a:extLst>
                  <a:ext uri="{0D108BD9-81ED-4DB2-BD59-A6C34878D82A}">
                    <a16:rowId xmlns:a16="http://schemas.microsoft.com/office/drawing/2014/main" val="2314410447"/>
                  </a:ext>
                </a:extLst>
              </a:tr>
              <a:tr h="435429">
                <a:tc>
                  <a:txBody>
                    <a:bodyPr/>
                    <a:lstStyle/>
                    <a:p>
                      <a:pPr marL="0" marR="0">
                        <a:spcBef>
                          <a:spcPts val="0"/>
                        </a:spcBef>
                        <a:spcAft>
                          <a:spcPts val="0"/>
                        </a:spcAft>
                      </a:pPr>
                      <a:r>
                        <a:rPr lang="en-US" sz="1800" dirty="0">
                          <a:solidFill>
                            <a:srgbClr val="000000"/>
                          </a:solidFill>
                          <a:effectLst/>
                          <a:latin typeface="Constantia" panose="02030602050306030303" pitchFamily="18" charset="0"/>
                        </a:rPr>
                        <a:t>Demand variability</a:t>
                      </a:r>
                      <a:endParaRPr lang="en-US" sz="1800" dirty="0">
                        <a:solidFill>
                          <a:srgbClr val="000000"/>
                        </a:solidFill>
                        <a:effectLst/>
                        <a:latin typeface="Constantia" panose="02030602050306030303" pitchFamily="18" charset="0"/>
                        <a:ea typeface="Times New Roman" panose="02020603050405020304" pitchFamily="18" charset="0"/>
                      </a:endParaRPr>
                    </a:p>
                  </a:txBody>
                  <a:tcPr marL="182880" marR="0" marT="0" marB="0" anchor="ctr">
                    <a:cell3D prstMaterial="dkEdge">
                      <a:bevel prst="cross"/>
                      <a:lightRig rig="flood" dir="t"/>
                    </a:cell3D>
                  </a:tcPr>
                </a:tc>
                <a:tc>
                  <a:txBody>
                    <a:bodyPr/>
                    <a:lstStyle/>
                    <a:p>
                      <a:pPr marL="0" marR="0" algn="ctr">
                        <a:spcBef>
                          <a:spcPts val="0"/>
                        </a:spcBef>
                        <a:spcAft>
                          <a:spcPts val="0"/>
                        </a:spcAft>
                      </a:pPr>
                      <a:r>
                        <a:rPr lang="en-US" sz="1800" dirty="0">
                          <a:solidFill>
                            <a:srgbClr val="000000"/>
                          </a:solidFill>
                          <a:effectLst/>
                          <a:latin typeface="Constantia" panose="02030602050306030303" pitchFamily="18" charset="0"/>
                        </a:rPr>
                        <a:t>Stable</a:t>
                      </a:r>
                      <a:endParaRPr lang="en-US" sz="1800" dirty="0">
                        <a:solidFill>
                          <a:srgbClr val="000000"/>
                        </a:solidFill>
                        <a:effectLst/>
                        <a:latin typeface="Constantia" panose="02030602050306030303" pitchFamily="18" charset="0"/>
                        <a:ea typeface="Times New Roman" panose="02020603050405020304" pitchFamily="18" charset="0"/>
                      </a:endParaRPr>
                    </a:p>
                  </a:txBody>
                  <a:tcPr marL="0" marR="0" marT="0" marB="0" anchor="ctr">
                    <a:cell3D prstMaterial="dkEdge">
                      <a:bevel prst="cross"/>
                      <a:lightRig rig="flood" dir="t"/>
                    </a:cell3D>
                  </a:tcPr>
                </a:tc>
                <a:tc>
                  <a:txBody>
                    <a:bodyPr/>
                    <a:lstStyle/>
                    <a:p>
                      <a:pPr marL="0" marR="0" algn="ctr">
                        <a:spcBef>
                          <a:spcPts val="0"/>
                        </a:spcBef>
                        <a:spcAft>
                          <a:spcPts val="0"/>
                        </a:spcAft>
                      </a:pPr>
                      <a:r>
                        <a:rPr lang="en-US" sz="1800" dirty="0">
                          <a:solidFill>
                            <a:srgbClr val="000000"/>
                          </a:solidFill>
                          <a:effectLst/>
                          <a:latin typeface="Constantia" panose="02030602050306030303" pitchFamily="18" charset="0"/>
                        </a:rPr>
                        <a:t>Fluctuating</a:t>
                      </a:r>
                      <a:endParaRPr lang="en-US" sz="1800" dirty="0">
                        <a:solidFill>
                          <a:srgbClr val="000000"/>
                        </a:solidFill>
                        <a:effectLst/>
                        <a:latin typeface="Constantia" panose="02030602050306030303" pitchFamily="18" charset="0"/>
                        <a:ea typeface="Times New Roman" panose="02020603050405020304" pitchFamily="18" charset="0"/>
                      </a:endParaRPr>
                    </a:p>
                  </a:txBody>
                  <a:tcPr marL="0" marR="0" marT="0" marB="0" anchor="ctr">
                    <a:cell3D prstMaterial="dkEdge">
                      <a:bevel prst="cross"/>
                      <a:lightRig rig="flood" dir="t"/>
                    </a:cell3D>
                  </a:tcPr>
                </a:tc>
                <a:extLst>
                  <a:ext uri="{0D108BD9-81ED-4DB2-BD59-A6C34878D82A}">
                    <a16:rowId xmlns:a16="http://schemas.microsoft.com/office/drawing/2014/main" val="2886302017"/>
                  </a:ext>
                </a:extLst>
              </a:tr>
              <a:tr h="435429">
                <a:tc>
                  <a:txBody>
                    <a:bodyPr/>
                    <a:lstStyle/>
                    <a:p>
                      <a:pPr marL="0" marR="0">
                        <a:spcBef>
                          <a:spcPts val="0"/>
                        </a:spcBef>
                        <a:spcAft>
                          <a:spcPts val="0"/>
                        </a:spcAft>
                      </a:pPr>
                      <a:r>
                        <a:rPr lang="en-US" sz="1800" dirty="0">
                          <a:solidFill>
                            <a:srgbClr val="000000"/>
                          </a:solidFill>
                          <a:effectLst/>
                          <a:latin typeface="Constantia" panose="02030602050306030303" pitchFamily="18" charset="0"/>
                        </a:rPr>
                        <a:t>Market density</a:t>
                      </a:r>
                      <a:endParaRPr lang="en-US" sz="1800" dirty="0">
                        <a:solidFill>
                          <a:srgbClr val="000000"/>
                        </a:solidFill>
                        <a:effectLst/>
                        <a:latin typeface="Constantia" panose="02030602050306030303" pitchFamily="18" charset="0"/>
                        <a:ea typeface="Times New Roman" panose="02020603050405020304" pitchFamily="18" charset="0"/>
                      </a:endParaRPr>
                    </a:p>
                  </a:txBody>
                  <a:tcPr marL="182880" marR="0" marT="0" marB="0" anchor="ctr">
                    <a:cell3D prstMaterial="dkEdge">
                      <a:bevel prst="cross"/>
                      <a:lightRig rig="flood" dir="t"/>
                    </a:cell3D>
                  </a:tcPr>
                </a:tc>
                <a:tc>
                  <a:txBody>
                    <a:bodyPr/>
                    <a:lstStyle/>
                    <a:p>
                      <a:pPr marL="0" marR="0" algn="ctr">
                        <a:spcBef>
                          <a:spcPts val="0"/>
                        </a:spcBef>
                        <a:spcAft>
                          <a:spcPts val="0"/>
                        </a:spcAft>
                      </a:pPr>
                      <a:r>
                        <a:rPr lang="en-US" sz="1800" dirty="0">
                          <a:solidFill>
                            <a:srgbClr val="000000"/>
                          </a:solidFill>
                          <a:effectLst/>
                          <a:latin typeface="Constantia" panose="02030602050306030303" pitchFamily="18" charset="0"/>
                        </a:rPr>
                        <a:t>Higher</a:t>
                      </a:r>
                      <a:endParaRPr lang="en-US" sz="1800" dirty="0">
                        <a:solidFill>
                          <a:srgbClr val="000000"/>
                        </a:solidFill>
                        <a:effectLst/>
                        <a:latin typeface="Constantia" panose="02030602050306030303" pitchFamily="18" charset="0"/>
                        <a:ea typeface="Times New Roman" panose="02020603050405020304" pitchFamily="18" charset="0"/>
                      </a:endParaRPr>
                    </a:p>
                  </a:txBody>
                  <a:tcPr marL="0" marR="0" marT="0" marB="0" anchor="ctr">
                    <a:cell3D prstMaterial="dkEdge">
                      <a:bevel prst="cross"/>
                      <a:lightRig rig="flood" dir="t"/>
                    </a:cell3D>
                  </a:tcPr>
                </a:tc>
                <a:tc>
                  <a:txBody>
                    <a:bodyPr/>
                    <a:lstStyle/>
                    <a:p>
                      <a:pPr marL="0" marR="0" algn="ctr">
                        <a:spcBef>
                          <a:spcPts val="0"/>
                        </a:spcBef>
                        <a:spcAft>
                          <a:spcPts val="0"/>
                        </a:spcAft>
                      </a:pPr>
                      <a:r>
                        <a:rPr lang="en-US" sz="1800" dirty="0">
                          <a:solidFill>
                            <a:srgbClr val="000000"/>
                          </a:solidFill>
                          <a:effectLst/>
                          <a:latin typeface="Constantia" panose="02030602050306030303" pitchFamily="18" charset="0"/>
                        </a:rPr>
                        <a:t>Lower</a:t>
                      </a:r>
                      <a:endParaRPr lang="en-US" sz="1800" dirty="0">
                        <a:solidFill>
                          <a:srgbClr val="000000"/>
                        </a:solidFill>
                        <a:effectLst/>
                        <a:latin typeface="Constantia" panose="02030602050306030303" pitchFamily="18" charset="0"/>
                        <a:ea typeface="Times New Roman" panose="02020603050405020304" pitchFamily="18" charset="0"/>
                      </a:endParaRPr>
                    </a:p>
                  </a:txBody>
                  <a:tcPr marL="0" marR="0" marT="0" marB="0" anchor="ctr">
                    <a:cell3D prstMaterial="dkEdge">
                      <a:bevel prst="cross"/>
                      <a:lightRig rig="flood" dir="t"/>
                    </a:cell3D>
                  </a:tcPr>
                </a:tc>
                <a:extLst>
                  <a:ext uri="{0D108BD9-81ED-4DB2-BD59-A6C34878D82A}">
                    <a16:rowId xmlns:a16="http://schemas.microsoft.com/office/drawing/2014/main" val="2998783345"/>
                  </a:ext>
                </a:extLst>
              </a:tr>
              <a:tr h="435429">
                <a:tc>
                  <a:txBody>
                    <a:bodyPr/>
                    <a:lstStyle/>
                    <a:p>
                      <a:pPr marL="0" marR="0">
                        <a:spcBef>
                          <a:spcPts val="0"/>
                        </a:spcBef>
                        <a:spcAft>
                          <a:spcPts val="0"/>
                        </a:spcAft>
                      </a:pPr>
                      <a:r>
                        <a:rPr lang="en-US" sz="1800" dirty="0">
                          <a:solidFill>
                            <a:srgbClr val="000000"/>
                          </a:solidFill>
                          <a:effectLst/>
                          <a:latin typeface="Constantia" panose="02030602050306030303" pitchFamily="18" charset="0"/>
                        </a:rPr>
                        <a:t>Special physical control needs</a:t>
                      </a:r>
                      <a:endParaRPr lang="en-US" sz="1800" dirty="0">
                        <a:solidFill>
                          <a:srgbClr val="000000"/>
                        </a:solidFill>
                        <a:effectLst/>
                        <a:latin typeface="Constantia" panose="02030602050306030303" pitchFamily="18" charset="0"/>
                        <a:ea typeface="Times New Roman" panose="02020603050405020304" pitchFamily="18" charset="0"/>
                      </a:endParaRPr>
                    </a:p>
                  </a:txBody>
                  <a:tcPr marL="182880" marR="0" marT="0" marB="0" anchor="ctr">
                    <a:cell3D prstMaterial="dkEdge">
                      <a:bevel prst="cross"/>
                      <a:lightRig rig="flood" dir="t"/>
                    </a:cell3D>
                  </a:tcPr>
                </a:tc>
                <a:tc>
                  <a:txBody>
                    <a:bodyPr/>
                    <a:lstStyle/>
                    <a:p>
                      <a:pPr marL="0" marR="0" algn="ctr">
                        <a:spcBef>
                          <a:spcPts val="0"/>
                        </a:spcBef>
                        <a:spcAft>
                          <a:spcPts val="0"/>
                        </a:spcAft>
                      </a:pPr>
                      <a:r>
                        <a:rPr lang="en-US" sz="1800" dirty="0">
                          <a:solidFill>
                            <a:srgbClr val="000000"/>
                          </a:solidFill>
                          <a:effectLst/>
                          <a:latin typeface="Constantia" panose="02030602050306030303" pitchFamily="18" charset="0"/>
                        </a:rPr>
                        <a:t>Yes</a:t>
                      </a:r>
                      <a:endParaRPr lang="en-US" sz="1800" dirty="0">
                        <a:solidFill>
                          <a:srgbClr val="000000"/>
                        </a:solidFill>
                        <a:effectLst/>
                        <a:latin typeface="Constantia" panose="02030602050306030303" pitchFamily="18" charset="0"/>
                        <a:ea typeface="Times New Roman" panose="02020603050405020304" pitchFamily="18" charset="0"/>
                      </a:endParaRPr>
                    </a:p>
                  </a:txBody>
                  <a:tcPr marL="0" marR="0" marT="0" marB="0" anchor="ctr">
                    <a:cell3D prstMaterial="dkEdge">
                      <a:bevel prst="cross"/>
                      <a:lightRig rig="flood" dir="t"/>
                    </a:cell3D>
                  </a:tcPr>
                </a:tc>
                <a:tc>
                  <a:txBody>
                    <a:bodyPr/>
                    <a:lstStyle/>
                    <a:p>
                      <a:pPr marL="0" marR="0" algn="ctr">
                        <a:spcBef>
                          <a:spcPts val="0"/>
                        </a:spcBef>
                        <a:spcAft>
                          <a:spcPts val="0"/>
                        </a:spcAft>
                      </a:pPr>
                      <a:r>
                        <a:rPr lang="en-US" sz="1800" dirty="0">
                          <a:solidFill>
                            <a:srgbClr val="000000"/>
                          </a:solidFill>
                          <a:effectLst/>
                          <a:latin typeface="Constantia" panose="02030602050306030303" pitchFamily="18" charset="0"/>
                        </a:rPr>
                        <a:t>No</a:t>
                      </a:r>
                      <a:endParaRPr lang="en-US" sz="1800" dirty="0">
                        <a:solidFill>
                          <a:srgbClr val="000000"/>
                        </a:solidFill>
                        <a:effectLst/>
                        <a:latin typeface="Constantia" panose="02030602050306030303" pitchFamily="18" charset="0"/>
                        <a:ea typeface="Times New Roman" panose="02020603050405020304" pitchFamily="18" charset="0"/>
                      </a:endParaRPr>
                    </a:p>
                  </a:txBody>
                  <a:tcPr marL="0" marR="0" marT="0" marB="0" anchor="ctr">
                    <a:cell3D prstMaterial="dkEdge">
                      <a:bevel prst="cross"/>
                      <a:lightRig rig="flood" dir="t"/>
                    </a:cell3D>
                  </a:tcPr>
                </a:tc>
                <a:extLst>
                  <a:ext uri="{0D108BD9-81ED-4DB2-BD59-A6C34878D82A}">
                    <a16:rowId xmlns:a16="http://schemas.microsoft.com/office/drawing/2014/main" val="2470342479"/>
                  </a:ext>
                </a:extLst>
              </a:tr>
              <a:tr h="435429">
                <a:tc>
                  <a:txBody>
                    <a:bodyPr/>
                    <a:lstStyle/>
                    <a:p>
                      <a:pPr marL="0" marR="0">
                        <a:spcBef>
                          <a:spcPts val="0"/>
                        </a:spcBef>
                        <a:spcAft>
                          <a:spcPts val="0"/>
                        </a:spcAft>
                      </a:pPr>
                      <a:r>
                        <a:rPr lang="en-US" sz="1800" dirty="0">
                          <a:solidFill>
                            <a:srgbClr val="000000"/>
                          </a:solidFill>
                          <a:effectLst/>
                          <a:latin typeface="Constantia" panose="02030602050306030303" pitchFamily="18" charset="0"/>
                        </a:rPr>
                        <a:t>Security requirements</a:t>
                      </a:r>
                      <a:endParaRPr lang="en-US" sz="1800" dirty="0">
                        <a:solidFill>
                          <a:srgbClr val="000000"/>
                        </a:solidFill>
                        <a:effectLst/>
                        <a:latin typeface="Constantia" panose="02030602050306030303" pitchFamily="18" charset="0"/>
                        <a:ea typeface="Times New Roman" panose="02020603050405020304" pitchFamily="18" charset="0"/>
                      </a:endParaRPr>
                    </a:p>
                  </a:txBody>
                  <a:tcPr marL="182880" marR="0" marT="0" marB="0" anchor="ctr">
                    <a:cell3D prstMaterial="dkEdge">
                      <a:bevel prst="cross"/>
                      <a:lightRig rig="flood" dir="t"/>
                    </a:cell3D>
                  </a:tcPr>
                </a:tc>
                <a:tc>
                  <a:txBody>
                    <a:bodyPr/>
                    <a:lstStyle/>
                    <a:p>
                      <a:pPr marL="0" marR="0" algn="ctr">
                        <a:spcBef>
                          <a:spcPts val="0"/>
                        </a:spcBef>
                        <a:spcAft>
                          <a:spcPts val="0"/>
                        </a:spcAft>
                      </a:pPr>
                      <a:r>
                        <a:rPr lang="en-US" sz="1800" dirty="0">
                          <a:solidFill>
                            <a:srgbClr val="000000"/>
                          </a:solidFill>
                          <a:effectLst/>
                          <a:latin typeface="Constantia" panose="02030602050306030303" pitchFamily="18" charset="0"/>
                        </a:rPr>
                        <a:t>Higher</a:t>
                      </a:r>
                      <a:endParaRPr lang="en-US" sz="1800" dirty="0">
                        <a:solidFill>
                          <a:srgbClr val="000000"/>
                        </a:solidFill>
                        <a:effectLst/>
                        <a:latin typeface="Constantia" panose="02030602050306030303" pitchFamily="18" charset="0"/>
                        <a:ea typeface="Times New Roman" panose="02020603050405020304" pitchFamily="18" charset="0"/>
                      </a:endParaRPr>
                    </a:p>
                  </a:txBody>
                  <a:tcPr marL="0" marR="0" marT="0" marB="0" anchor="ctr">
                    <a:cell3D prstMaterial="dkEdge">
                      <a:bevel prst="cross"/>
                      <a:lightRig rig="flood" dir="t"/>
                    </a:cell3D>
                  </a:tcPr>
                </a:tc>
                <a:tc>
                  <a:txBody>
                    <a:bodyPr/>
                    <a:lstStyle/>
                    <a:p>
                      <a:pPr marL="0" marR="0" algn="ctr">
                        <a:spcBef>
                          <a:spcPts val="0"/>
                        </a:spcBef>
                        <a:spcAft>
                          <a:spcPts val="0"/>
                        </a:spcAft>
                      </a:pPr>
                      <a:r>
                        <a:rPr lang="en-US" sz="1800" dirty="0">
                          <a:solidFill>
                            <a:srgbClr val="000000"/>
                          </a:solidFill>
                          <a:effectLst/>
                          <a:latin typeface="Constantia" panose="02030602050306030303" pitchFamily="18" charset="0"/>
                        </a:rPr>
                        <a:t>Lower</a:t>
                      </a:r>
                      <a:endParaRPr lang="en-US" sz="1800" dirty="0">
                        <a:solidFill>
                          <a:srgbClr val="000000"/>
                        </a:solidFill>
                        <a:effectLst/>
                        <a:latin typeface="Constantia" panose="02030602050306030303" pitchFamily="18" charset="0"/>
                        <a:ea typeface="Times New Roman" panose="02020603050405020304" pitchFamily="18" charset="0"/>
                      </a:endParaRPr>
                    </a:p>
                  </a:txBody>
                  <a:tcPr marL="0" marR="0" marT="0" marB="0" anchor="ctr">
                    <a:cell3D prstMaterial="dkEdge">
                      <a:bevel prst="cross"/>
                      <a:lightRig rig="flood" dir="t"/>
                    </a:cell3D>
                  </a:tcPr>
                </a:tc>
                <a:extLst>
                  <a:ext uri="{0D108BD9-81ED-4DB2-BD59-A6C34878D82A}">
                    <a16:rowId xmlns:a16="http://schemas.microsoft.com/office/drawing/2014/main" val="2040704944"/>
                  </a:ext>
                </a:extLst>
              </a:tr>
              <a:tr h="435429">
                <a:tc>
                  <a:txBody>
                    <a:bodyPr/>
                    <a:lstStyle/>
                    <a:p>
                      <a:pPr marL="0" marR="0">
                        <a:spcBef>
                          <a:spcPts val="0"/>
                        </a:spcBef>
                        <a:spcAft>
                          <a:spcPts val="0"/>
                        </a:spcAft>
                      </a:pPr>
                      <a:r>
                        <a:rPr lang="en-US" sz="1800" dirty="0">
                          <a:solidFill>
                            <a:srgbClr val="000000"/>
                          </a:solidFill>
                          <a:effectLst/>
                          <a:latin typeface="Constantia" panose="02030602050306030303" pitchFamily="18" charset="0"/>
                        </a:rPr>
                        <a:t>Customer service requirements</a:t>
                      </a:r>
                      <a:endParaRPr lang="en-US" sz="1800" dirty="0">
                        <a:solidFill>
                          <a:srgbClr val="000000"/>
                        </a:solidFill>
                        <a:effectLst/>
                        <a:latin typeface="Constantia" panose="02030602050306030303" pitchFamily="18" charset="0"/>
                        <a:ea typeface="Times New Roman" panose="02020603050405020304" pitchFamily="18" charset="0"/>
                      </a:endParaRPr>
                    </a:p>
                  </a:txBody>
                  <a:tcPr marL="182880" marR="0" marT="0" marB="0" anchor="ctr">
                    <a:cell3D prstMaterial="dkEdge">
                      <a:bevel prst="cross"/>
                      <a:lightRig rig="flood" dir="t"/>
                    </a:cell3D>
                  </a:tcPr>
                </a:tc>
                <a:tc>
                  <a:txBody>
                    <a:bodyPr/>
                    <a:lstStyle/>
                    <a:p>
                      <a:pPr marL="0" marR="0" algn="ctr">
                        <a:spcBef>
                          <a:spcPts val="0"/>
                        </a:spcBef>
                        <a:spcAft>
                          <a:spcPts val="0"/>
                        </a:spcAft>
                      </a:pPr>
                      <a:r>
                        <a:rPr lang="en-US" sz="1800" dirty="0">
                          <a:solidFill>
                            <a:srgbClr val="000000"/>
                          </a:solidFill>
                          <a:effectLst/>
                          <a:latin typeface="Constantia" panose="02030602050306030303" pitchFamily="18" charset="0"/>
                        </a:rPr>
                        <a:t>Higher</a:t>
                      </a:r>
                      <a:endParaRPr lang="en-US" sz="1800" dirty="0">
                        <a:solidFill>
                          <a:srgbClr val="000000"/>
                        </a:solidFill>
                        <a:effectLst/>
                        <a:latin typeface="Constantia" panose="02030602050306030303" pitchFamily="18" charset="0"/>
                        <a:ea typeface="Times New Roman" panose="02020603050405020304" pitchFamily="18" charset="0"/>
                      </a:endParaRPr>
                    </a:p>
                  </a:txBody>
                  <a:tcPr marL="0" marR="0" marT="0" marB="0" anchor="ctr">
                    <a:cell3D prstMaterial="dkEdge">
                      <a:bevel prst="cross"/>
                      <a:lightRig rig="flood" dir="t"/>
                    </a:cell3D>
                  </a:tcPr>
                </a:tc>
                <a:tc>
                  <a:txBody>
                    <a:bodyPr/>
                    <a:lstStyle/>
                    <a:p>
                      <a:pPr marL="0" marR="0" algn="ctr">
                        <a:spcBef>
                          <a:spcPts val="0"/>
                        </a:spcBef>
                        <a:spcAft>
                          <a:spcPts val="0"/>
                        </a:spcAft>
                      </a:pPr>
                      <a:r>
                        <a:rPr lang="en-US" sz="1800" dirty="0">
                          <a:solidFill>
                            <a:srgbClr val="000000"/>
                          </a:solidFill>
                          <a:effectLst/>
                          <a:latin typeface="Constantia" panose="02030602050306030303" pitchFamily="18" charset="0"/>
                        </a:rPr>
                        <a:t>Lower</a:t>
                      </a:r>
                      <a:endParaRPr lang="en-US" sz="1800" dirty="0">
                        <a:solidFill>
                          <a:srgbClr val="000000"/>
                        </a:solidFill>
                        <a:effectLst/>
                        <a:latin typeface="Constantia" panose="02030602050306030303" pitchFamily="18" charset="0"/>
                        <a:ea typeface="Times New Roman" panose="02020603050405020304" pitchFamily="18" charset="0"/>
                      </a:endParaRPr>
                    </a:p>
                  </a:txBody>
                  <a:tcPr marL="0" marR="0" marT="0" marB="0" anchor="ctr">
                    <a:cell3D prstMaterial="dkEdge">
                      <a:bevel prst="cross"/>
                      <a:lightRig rig="flood" dir="t"/>
                    </a:cell3D>
                  </a:tcPr>
                </a:tc>
                <a:extLst>
                  <a:ext uri="{0D108BD9-81ED-4DB2-BD59-A6C34878D82A}">
                    <a16:rowId xmlns:a16="http://schemas.microsoft.com/office/drawing/2014/main" val="4183487425"/>
                  </a:ext>
                </a:extLst>
              </a:tr>
              <a:tr h="435429">
                <a:tc>
                  <a:txBody>
                    <a:bodyPr/>
                    <a:lstStyle/>
                    <a:p>
                      <a:pPr marL="0" marR="0">
                        <a:spcBef>
                          <a:spcPts val="0"/>
                        </a:spcBef>
                        <a:spcAft>
                          <a:spcPts val="0"/>
                        </a:spcAft>
                      </a:pPr>
                      <a:r>
                        <a:rPr lang="en-US" sz="1800" dirty="0">
                          <a:solidFill>
                            <a:srgbClr val="000000"/>
                          </a:solidFill>
                          <a:effectLst/>
                          <a:latin typeface="Constantia" panose="02030602050306030303" pitchFamily="18" charset="0"/>
                        </a:rPr>
                        <a:t>Multiple use needs</a:t>
                      </a:r>
                      <a:endParaRPr lang="en-US" sz="1800" dirty="0">
                        <a:solidFill>
                          <a:srgbClr val="000000"/>
                        </a:solidFill>
                        <a:effectLst/>
                        <a:latin typeface="Constantia" panose="02030602050306030303" pitchFamily="18" charset="0"/>
                        <a:ea typeface="Times New Roman" panose="02020603050405020304" pitchFamily="18" charset="0"/>
                      </a:endParaRPr>
                    </a:p>
                  </a:txBody>
                  <a:tcPr marL="182880" marR="0" marT="0" marB="0" anchor="ctr">
                    <a:cell3D prstMaterial="dkEdge">
                      <a:bevel prst="cross"/>
                      <a:lightRig rig="flood" dir="t"/>
                    </a:cell3D>
                  </a:tcPr>
                </a:tc>
                <a:tc>
                  <a:txBody>
                    <a:bodyPr/>
                    <a:lstStyle/>
                    <a:p>
                      <a:pPr marL="0" marR="0" algn="ctr">
                        <a:spcBef>
                          <a:spcPts val="0"/>
                        </a:spcBef>
                        <a:spcAft>
                          <a:spcPts val="0"/>
                        </a:spcAft>
                      </a:pPr>
                      <a:r>
                        <a:rPr lang="en-US" sz="1800" dirty="0">
                          <a:solidFill>
                            <a:srgbClr val="000000"/>
                          </a:solidFill>
                          <a:effectLst/>
                          <a:latin typeface="Constantia" panose="02030602050306030303" pitchFamily="18" charset="0"/>
                        </a:rPr>
                        <a:t>Yes</a:t>
                      </a:r>
                      <a:endParaRPr lang="en-US" sz="1800" dirty="0">
                        <a:solidFill>
                          <a:srgbClr val="000000"/>
                        </a:solidFill>
                        <a:effectLst/>
                        <a:latin typeface="Constantia" panose="02030602050306030303" pitchFamily="18" charset="0"/>
                        <a:ea typeface="Times New Roman" panose="02020603050405020304" pitchFamily="18" charset="0"/>
                      </a:endParaRPr>
                    </a:p>
                  </a:txBody>
                  <a:tcPr marL="0" marR="0" marT="0" marB="0" anchor="ctr">
                    <a:cell3D prstMaterial="dkEdge">
                      <a:bevel prst="cross"/>
                      <a:lightRig rig="flood" dir="t"/>
                    </a:cell3D>
                  </a:tcPr>
                </a:tc>
                <a:tc>
                  <a:txBody>
                    <a:bodyPr/>
                    <a:lstStyle/>
                    <a:p>
                      <a:pPr marL="0" marR="0" algn="ctr">
                        <a:spcBef>
                          <a:spcPts val="0"/>
                        </a:spcBef>
                        <a:spcAft>
                          <a:spcPts val="0"/>
                        </a:spcAft>
                      </a:pPr>
                      <a:r>
                        <a:rPr lang="en-US" sz="1800" dirty="0">
                          <a:solidFill>
                            <a:srgbClr val="000000"/>
                          </a:solidFill>
                          <a:effectLst/>
                          <a:latin typeface="Constantia" panose="02030602050306030303" pitchFamily="18" charset="0"/>
                        </a:rPr>
                        <a:t>No</a:t>
                      </a:r>
                      <a:endParaRPr lang="en-US" sz="1800" dirty="0">
                        <a:solidFill>
                          <a:srgbClr val="000000"/>
                        </a:solidFill>
                        <a:effectLst/>
                        <a:latin typeface="Constantia" panose="02030602050306030303" pitchFamily="18" charset="0"/>
                        <a:ea typeface="Times New Roman" panose="02020603050405020304" pitchFamily="18" charset="0"/>
                      </a:endParaRPr>
                    </a:p>
                  </a:txBody>
                  <a:tcPr marL="0" marR="0" marT="0" marB="0" anchor="ctr">
                    <a:cell3D prstMaterial="dkEdge">
                      <a:bevel prst="cross"/>
                      <a:lightRig rig="flood" dir="t"/>
                    </a:cell3D>
                  </a:tcPr>
                </a:tc>
                <a:extLst>
                  <a:ext uri="{0D108BD9-81ED-4DB2-BD59-A6C34878D82A}">
                    <a16:rowId xmlns:a16="http://schemas.microsoft.com/office/drawing/2014/main" val="4266793720"/>
                  </a:ext>
                </a:extLst>
              </a:tr>
            </a:tbl>
          </a:graphicData>
        </a:graphic>
      </p:graphicFrame>
    </p:spTree>
    <p:extLst>
      <p:ext uri="{BB962C8B-B14F-4D97-AF65-F5344CB8AC3E}">
        <p14:creationId xmlns:p14="http://schemas.microsoft.com/office/powerpoint/2010/main" val="39574559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ttps://bigbusinessmindforsmallbizss.files.wordpress.com/2012/05/businessanalysis.jpg?w=80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 y="1271587"/>
            <a:ext cx="4496229" cy="263048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US" dirty="0"/>
              <a:t>Distribution Planning and </a:t>
            </a:r>
            <a:r>
              <a:rPr lang="en-US" dirty="0" smtClean="0"/>
              <a:t>Strategy</a:t>
            </a:r>
            <a:br>
              <a:rPr lang="en-US" dirty="0" smtClean="0"/>
            </a:br>
            <a:r>
              <a:rPr lang="en-US" sz="3200" dirty="0" smtClean="0">
                <a:solidFill>
                  <a:schemeClr val="accent2">
                    <a:lumMod val="40000"/>
                    <a:lumOff val="60000"/>
                  </a:schemeClr>
                </a:solidFill>
              </a:rPr>
              <a:t>Facility Considerations: Size</a:t>
            </a:r>
            <a:endParaRPr lang="en-US" sz="3600" i="1" dirty="0">
              <a:solidFill>
                <a:schemeClr val="accent2">
                  <a:lumMod val="40000"/>
                  <a:lumOff val="60000"/>
                </a:schemeClr>
              </a:solidFill>
            </a:endParaRPr>
          </a:p>
        </p:txBody>
      </p:sp>
      <p:sp>
        <p:nvSpPr>
          <p:cNvPr id="3" name="Content Placeholder 2"/>
          <p:cNvSpPr>
            <a:spLocks noGrp="1"/>
          </p:cNvSpPr>
          <p:nvPr>
            <p:ph idx="1"/>
          </p:nvPr>
        </p:nvSpPr>
        <p:spPr>
          <a:xfrm>
            <a:off x="4191000" y="1600200"/>
            <a:ext cx="4648200" cy="2301874"/>
          </a:xfrm>
        </p:spPr>
        <p:txBody>
          <a:bodyPr/>
          <a:lstStyle/>
          <a:p>
            <a:pPr>
              <a:spcAft>
                <a:spcPts val="600"/>
              </a:spcAft>
            </a:pPr>
            <a:r>
              <a:rPr lang="en-US" sz="2200" dirty="0" smtClean="0"/>
              <a:t>Typically</a:t>
            </a:r>
            <a:r>
              <a:rPr lang="en-US" sz="2200" dirty="0"/>
              <a:t>, the more facilities in the distribution network, the smaller they need to be. </a:t>
            </a:r>
            <a:endParaRPr lang="en-US" sz="2200" dirty="0" smtClean="0"/>
          </a:p>
          <a:p>
            <a:pPr>
              <a:spcAft>
                <a:spcPts val="600"/>
              </a:spcAft>
            </a:pPr>
            <a:r>
              <a:rPr lang="en-US" sz="2200" dirty="0"/>
              <a:t>Demand forecasts for the facility can be used to create a rough estimate of space </a:t>
            </a:r>
            <a:r>
              <a:rPr lang="en-US" sz="2200" dirty="0" smtClean="0"/>
              <a:t>requirements. </a:t>
            </a: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21</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smtClean="0">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sp>
        <p:nvSpPr>
          <p:cNvPr id="7" name="Content Placeholder 2"/>
          <p:cNvSpPr txBox="1">
            <a:spLocks/>
          </p:cNvSpPr>
          <p:nvPr/>
        </p:nvSpPr>
        <p:spPr>
          <a:xfrm>
            <a:off x="457200" y="3902074"/>
            <a:ext cx="8382000" cy="2346325"/>
          </a:xfrm>
          <a:prstGeom prst="rect">
            <a:avLst/>
          </a:prstGeom>
        </p:spPr>
        <p:txBody>
          <a:bodyPr>
            <a:noAutofit/>
          </a:bodyPr>
          <a:lstStyle>
            <a:lvl1pPr marL="342900" indent="-342900" algn="l" rtl="0" eaLnBrk="0" fontAlgn="base" hangingPunct="0">
              <a:lnSpc>
                <a:spcPct val="100000"/>
              </a:lnSpc>
              <a:spcBef>
                <a:spcPts val="0"/>
              </a:spcBef>
              <a:spcAft>
                <a:spcPts val="1000"/>
              </a:spcAft>
              <a:buClr>
                <a:schemeClr val="accent2">
                  <a:lumMod val="75000"/>
                </a:schemeClr>
              </a:buClr>
              <a:buSzPct val="80000"/>
              <a:buFont typeface="Wingdings 2" pitchFamily="18" charset="2"/>
              <a:buChar char="Ù"/>
              <a:defRPr sz="2800" kern="1200">
                <a:solidFill>
                  <a:srgbClr val="000000"/>
                </a:solidFill>
                <a:latin typeface="Constantia" pitchFamily="18" charset="0"/>
                <a:ea typeface="+mn-ea"/>
                <a:cs typeface="+mn-cs"/>
              </a:defRPr>
            </a:lvl1pPr>
            <a:lvl2pPr marL="742950" indent="-285750" algn="l" rtl="0" eaLnBrk="0" fontAlgn="base" hangingPunct="0">
              <a:lnSpc>
                <a:spcPct val="100000"/>
              </a:lnSpc>
              <a:spcBef>
                <a:spcPts val="0"/>
              </a:spcBef>
              <a:spcAft>
                <a:spcPts val="1000"/>
              </a:spcAft>
              <a:buClr>
                <a:srgbClr val="990033"/>
              </a:buClr>
              <a:buFont typeface="Wingdings 2" pitchFamily="18" charset="2"/>
              <a:buChar char="÷"/>
              <a:defRPr sz="2000" kern="1200">
                <a:solidFill>
                  <a:srgbClr val="000000"/>
                </a:solidFill>
                <a:latin typeface="Constantia" pitchFamily="18" charset="0"/>
                <a:ea typeface="+mn-ea"/>
                <a:cs typeface="+mn-cs"/>
              </a:defRPr>
            </a:lvl2pPr>
            <a:lvl3pPr marL="1143000" indent="-228600" algn="l" rtl="0" eaLnBrk="0" fontAlgn="base" hangingPunct="0">
              <a:lnSpc>
                <a:spcPct val="100000"/>
              </a:lnSpc>
              <a:spcBef>
                <a:spcPts val="0"/>
              </a:spcBef>
              <a:spcAft>
                <a:spcPts val="1000"/>
              </a:spcAft>
              <a:buClr>
                <a:schemeClr val="accent6"/>
              </a:buClr>
              <a:buFont typeface="Webdings" pitchFamily="18" charset="2"/>
              <a:buChar char="4"/>
              <a:defRPr kern="1200">
                <a:solidFill>
                  <a:srgbClr val="000000"/>
                </a:solidFill>
                <a:latin typeface="Constantia" pitchFamily="18" charset="0"/>
                <a:ea typeface="+mn-ea"/>
                <a:cs typeface="+mn-cs"/>
              </a:defRPr>
            </a:lvl3pPr>
            <a:lvl4pPr marL="1600200" indent="-228600" algn="l" rtl="0" eaLnBrk="0" fontAlgn="base" hangingPunct="0">
              <a:lnSpc>
                <a:spcPct val="100000"/>
              </a:lnSpc>
              <a:spcBef>
                <a:spcPts val="0"/>
              </a:spcBef>
              <a:spcAft>
                <a:spcPts val="1000"/>
              </a:spcAft>
              <a:buClr>
                <a:srgbClr val="B4CCE2"/>
              </a:buClr>
              <a:buChar char="–"/>
              <a:defRPr sz="1600" kern="1200">
                <a:solidFill>
                  <a:srgbClr val="000000"/>
                </a:solidFill>
                <a:latin typeface="Constantia" pitchFamily="18" charset="0"/>
                <a:ea typeface="+mn-ea"/>
                <a:cs typeface="+mn-cs"/>
              </a:defRPr>
            </a:lvl4pPr>
            <a:lvl5pPr marL="2057400" indent="-228600" algn="l" rtl="0" eaLnBrk="0" fontAlgn="base" hangingPunct="0">
              <a:lnSpc>
                <a:spcPct val="100000"/>
              </a:lnSpc>
              <a:spcBef>
                <a:spcPts val="0"/>
              </a:spcBef>
              <a:spcAft>
                <a:spcPts val="1000"/>
              </a:spcAft>
              <a:buClr>
                <a:srgbClr val="C00000"/>
              </a:buClr>
              <a:buChar char="»"/>
              <a:defRPr sz="1600" kern="1200">
                <a:solidFill>
                  <a:srgbClr val="000000"/>
                </a:solidFill>
                <a:latin typeface="Constantia" pitchFamily="18"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Aft>
                <a:spcPts val="600"/>
              </a:spcAft>
            </a:pPr>
            <a:r>
              <a:rPr lang="en-US" sz="2200" dirty="0" smtClean="0"/>
              <a:t>Given forecasted demand, each facility must be large enough to:</a:t>
            </a:r>
          </a:p>
          <a:p>
            <a:pPr lvl="1">
              <a:spcAft>
                <a:spcPts val="600"/>
              </a:spcAft>
            </a:pPr>
            <a:r>
              <a:rPr lang="en-US" sz="2200" dirty="0" smtClean="0"/>
              <a:t>Accommodate the distribution activities that will be performed within the four walls.</a:t>
            </a:r>
          </a:p>
          <a:p>
            <a:pPr lvl="1">
              <a:spcAft>
                <a:spcPts val="600"/>
              </a:spcAft>
            </a:pPr>
            <a:r>
              <a:rPr lang="en-US" sz="2200" dirty="0" smtClean="0"/>
              <a:t>Interface with the transportation network.</a:t>
            </a:r>
          </a:p>
        </p:txBody>
      </p:sp>
    </p:spTree>
    <p:extLst>
      <p:ext uri="{BB962C8B-B14F-4D97-AF65-F5344CB8AC3E}">
        <p14:creationId xmlns:p14="http://schemas.microsoft.com/office/powerpoint/2010/main" val="4491254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Distribution Planning and </a:t>
            </a:r>
            <a:r>
              <a:rPr lang="en-US" dirty="0" smtClean="0"/>
              <a:t>Strategy</a:t>
            </a:r>
            <a:br>
              <a:rPr lang="en-US" dirty="0" smtClean="0"/>
            </a:br>
            <a:r>
              <a:rPr lang="en-US" sz="3200" dirty="0" smtClean="0">
                <a:solidFill>
                  <a:schemeClr val="accent2">
                    <a:lumMod val="40000"/>
                    <a:lumOff val="60000"/>
                  </a:schemeClr>
                </a:solidFill>
              </a:rPr>
              <a:t>Facility Considerations: Layout</a:t>
            </a:r>
            <a:endParaRPr lang="en-US" sz="3600" i="1" dirty="0">
              <a:solidFill>
                <a:schemeClr val="accent2">
                  <a:lumMod val="40000"/>
                  <a:lumOff val="60000"/>
                </a:schemeClr>
              </a:solidFill>
            </a:endParaRPr>
          </a:p>
        </p:txBody>
      </p:sp>
      <p:sp>
        <p:nvSpPr>
          <p:cNvPr id="3" name="Content Placeholder 2"/>
          <p:cNvSpPr>
            <a:spLocks noGrp="1"/>
          </p:cNvSpPr>
          <p:nvPr>
            <p:ph idx="1"/>
          </p:nvPr>
        </p:nvSpPr>
        <p:spPr>
          <a:xfrm>
            <a:off x="135512" y="1280419"/>
            <a:ext cx="8703688" cy="655016"/>
          </a:xfrm>
        </p:spPr>
        <p:txBody>
          <a:bodyPr/>
          <a:lstStyle/>
          <a:p>
            <a:pPr marL="0" indent="0" algn="ctr">
              <a:buNone/>
            </a:pPr>
            <a:r>
              <a:rPr lang="en-US" sz="2000" b="1" i="1" dirty="0" smtClean="0">
                <a:solidFill>
                  <a:srgbClr val="993366"/>
                </a:solidFill>
              </a:rPr>
              <a:t>The </a:t>
            </a:r>
            <a:r>
              <a:rPr lang="en-US" sz="2000" b="1" i="1" dirty="0">
                <a:solidFill>
                  <a:srgbClr val="993366"/>
                </a:solidFill>
              </a:rPr>
              <a:t>company must make decisions regarding aisle space, shelving, materials-handling equipment, and </a:t>
            </a:r>
            <a:r>
              <a:rPr lang="en-US" sz="2000" b="1" i="1" dirty="0" smtClean="0">
                <a:solidFill>
                  <a:srgbClr val="993366"/>
                </a:solidFill>
              </a:rPr>
              <a:t>interior </a:t>
            </a:r>
            <a:r>
              <a:rPr lang="en-US" sz="2000" b="1" i="1" dirty="0">
                <a:solidFill>
                  <a:srgbClr val="993366"/>
                </a:solidFill>
              </a:rPr>
              <a:t>dimensions of the facility.</a:t>
            </a:r>
            <a:endParaRPr lang="en-US" sz="2000" b="1" i="1" dirty="0" smtClean="0">
              <a:solidFill>
                <a:srgbClr val="993366"/>
              </a:solidFill>
            </a:endParaRPr>
          </a:p>
          <a:p>
            <a:endParaRPr lang="en-US" sz="2000" b="1" i="1" dirty="0">
              <a:solidFill>
                <a:srgbClr val="993366"/>
              </a:solidFill>
            </a:endParaRP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22</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smtClean="0">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sp>
        <p:nvSpPr>
          <p:cNvPr id="7" name="Rectangle 6"/>
          <p:cNvSpPr/>
          <p:nvPr/>
        </p:nvSpPr>
        <p:spPr>
          <a:xfrm>
            <a:off x="7469170" y="6170047"/>
            <a:ext cx="1386918" cy="261610"/>
          </a:xfrm>
          <a:prstGeom prst="rect">
            <a:avLst/>
          </a:prstGeom>
        </p:spPr>
        <p:txBody>
          <a:bodyPr wrap="none">
            <a:spAutoFit/>
          </a:bodyPr>
          <a:lstStyle/>
          <a:p>
            <a:r>
              <a:rPr lang="en-US" altLang="en-US" sz="1100" dirty="0" smtClean="0">
                <a:solidFill>
                  <a:srgbClr val="000000"/>
                </a:solidFill>
                <a:latin typeface="Rockwell" panose="02060603020205020403" pitchFamily="18" charset="0"/>
                <a:cs typeface="Arial Narrow" panose="020B0606020202030204" pitchFamily="34" charset="0"/>
              </a:rPr>
              <a:t>Source: Table 10.3</a:t>
            </a:r>
            <a:endParaRPr lang="en-US" sz="1100" dirty="0">
              <a:latin typeface="Rockwell" panose="02060603020205020403" pitchFamily="18" charset="0"/>
            </a:endParaRPr>
          </a:p>
        </p:txBody>
      </p:sp>
      <p:graphicFrame>
        <p:nvGraphicFramePr>
          <p:cNvPr id="6" name="Table 5"/>
          <p:cNvGraphicFramePr>
            <a:graphicFrameLocks noGrp="1"/>
          </p:cNvGraphicFramePr>
          <p:nvPr>
            <p:extLst>
              <p:ext uri="{D42A27DB-BD31-4B8C-83A1-F6EECF244321}">
                <p14:modId xmlns:p14="http://schemas.microsoft.com/office/powerpoint/2010/main" val="2110526177"/>
              </p:ext>
            </p:extLst>
          </p:nvPr>
        </p:nvGraphicFramePr>
        <p:xfrm>
          <a:off x="457200" y="2021642"/>
          <a:ext cx="8382000" cy="4161105"/>
        </p:xfrm>
        <a:graphic>
          <a:graphicData uri="http://schemas.openxmlformats.org/drawingml/2006/table">
            <a:tbl>
              <a:tblPr>
                <a:tableStyleId>{93296810-A885-4BE3-A3E7-6D5BEEA58F35}</a:tableStyleId>
              </a:tblPr>
              <a:tblGrid>
                <a:gridCol w="3352800">
                  <a:extLst>
                    <a:ext uri="{9D8B030D-6E8A-4147-A177-3AD203B41FA5}">
                      <a16:colId xmlns:a16="http://schemas.microsoft.com/office/drawing/2014/main" val="985414561"/>
                    </a:ext>
                  </a:extLst>
                </a:gridCol>
                <a:gridCol w="5029200">
                  <a:extLst>
                    <a:ext uri="{9D8B030D-6E8A-4147-A177-3AD203B41FA5}">
                      <a16:colId xmlns:a16="http://schemas.microsoft.com/office/drawing/2014/main" val="1386720808"/>
                    </a:ext>
                  </a:extLst>
                </a:gridCol>
              </a:tblGrid>
              <a:tr h="533398">
                <a:tc>
                  <a:txBody>
                    <a:bodyPr/>
                    <a:lstStyle/>
                    <a:p>
                      <a:pPr marL="0" marR="0">
                        <a:spcBef>
                          <a:spcPts val="0"/>
                        </a:spcBef>
                        <a:spcAft>
                          <a:spcPts val="0"/>
                        </a:spcAft>
                      </a:pPr>
                      <a:r>
                        <a:rPr lang="en-US" sz="2000" b="1" dirty="0" smtClean="0">
                          <a:solidFill>
                            <a:schemeClr val="bg1"/>
                          </a:solidFill>
                          <a:effectLst/>
                          <a:latin typeface="Constantia" panose="02030602050306030303" pitchFamily="18" charset="0"/>
                        </a:rPr>
                        <a:t>Facility Layout Principle</a:t>
                      </a:r>
                      <a:endParaRPr lang="en-US" sz="2000" b="1" dirty="0">
                        <a:solidFill>
                          <a:schemeClr val="bg1"/>
                        </a:solidFill>
                        <a:effectLst/>
                        <a:latin typeface="Constantia" panose="02030602050306030303" pitchFamily="18" charset="0"/>
                        <a:ea typeface="Times New Roman" panose="02020603050405020304" pitchFamily="18" charset="0"/>
                      </a:endParaRPr>
                    </a:p>
                  </a:txBody>
                  <a:tcPr marL="182880" marR="0" marT="0" marB="0" anchor="ctr">
                    <a:cell3D prstMaterial="dkEdge">
                      <a:bevel prst="cross"/>
                      <a:lightRig rig="flood" dir="t"/>
                    </a:cell3D>
                    <a:solidFill>
                      <a:schemeClr val="accent2"/>
                    </a:solidFill>
                  </a:tcPr>
                </a:tc>
                <a:tc>
                  <a:txBody>
                    <a:bodyPr/>
                    <a:lstStyle/>
                    <a:p>
                      <a:pPr marL="0" marR="0" algn="ctr">
                        <a:spcBef>
                          <a:spcPts val="0"/>
                        </a:spcBef>
                        <a:spcAft>
                          <a:spcPts val="0"/>
                        </a:spcAft>
                      </a:pPr>
                      <a:r>
                        <a:rPr lang="en-US" sz="2000" b="1" dirty="0" smtClean="0">
                          <a:solidFill>
                            <a:schemeClr val="bg1"/>
                          </a:solidFill>
                          <a:effectLst/>
                          <a:latin typeface="Constantia" panose="02030602050306030303" pitchFamily="18" charset="0"/>
                        </a:rPr>
                        <a:t>Benefit</a:t>
                      </a:r>
                      <a:endParaRPr lang="en-US" sz="2000" b="1" dirty="0">
                        <a:solidFill>
                          <a:schemeClr val="bg1"/>
                        </a:solidFill>
                        <a:effectLst/>
                        <a:latin typeface="Constantia" panose="02030602050306030303" pitchFamily="18" charset="0"/>
                        <a:ea typeface="Times New Roman" panose="02020603050405020304" pitchFamily="18" charset="0"/>
                      </a:endParaRPr>
                    </a:p>
                  </a:txBody>
                  <a:tcPr marL="0" marR="0" marT="0" marB="0" anchor="ctr">
                    <a:cell3D prstMaterial="dkEdge">
                      <a:bevel prst="cross"/>
                      <a:lightRig rig="flood" dir="t"/>
                    </a:cell3D>
                    <a:solidFill>
                      <a:schemeClr val="accent2"/>
                    </a:solidFill>
                  </a:tcPr>
                </a:tc>
                <a:extLst>
                  <a:ext uri="{0D108BD9-81ED-4DB2-BD59-A6C34878D82A}">
                    <a16:rowId xmlns:a16="http://schemas.microsoft.com/office/drawing/2014/main" val="490500578"/>
                  </a:ext>
                </a:extLst>
              </a:tr>
              <a:tr h="837163">
                <a:tc>
                  <a:txBody>
                    <a:bodyPr/>
                    <a:lstStyle/>
                    <a:p>
                      <a:pPr marL="0" marR="0">
                        <a:spcBef>
                          <a:spcPts val="0"/>
                        </a:spcBef>
                        <a:spcAft>
                          <a:spcPts val="0"/>
                        </a:spcAft>
                      </a:pPr>
                      <a:r>
                        <a:rPr lang="en-US" sz="1800" dirty="0">
                          <a:solidFill>
                            <a:srgbClr val="000000"/>
                          </a:solidFill>
                          <a:effectLst/>
                          <a:latin typeface="Constantia" panose="02030602050306030303" pitchFamily="18" charset="0"/>
                        </a:rPr>
                        <a:t>Use a one-story facility</a:t>
                      </a:r>
                      <a:endParaRPr lang="en-US" sz="1800" dirty="0">
                        <a:solidFill>
                          <a:srgbClr val="000000"/>
                        </a:solidFill>
                        <a:effectLst/>
                        <a:latin typeface="Constantia" panose="02030602050306030303" pitchFamily="18" charset="0"/>
                        <a:ea typeface="Times New Roman" panose="02020603050405020304" pitchFamily="18" charset="0"/>
                      </a:endParaRPr>
                    </a:p>
                  </a:txBody>
                  <a:tcPr marL="182880" marR="0" marT="0" marB="0">
                    <a:cell3D prstMaterial="dkEdge">
                      <a:bevel prst="cross"/>
                      <a:lightRig rig="flood" dir="t"/>
                    </a:cell3D>
                  </a:tcPr>
                </a:tc>
                <a:tc>
                  <a:txBody>
                    <a:bodyPr/>
                    <a:lstStyle/>
                    <a:p>
                      <a:pPr marL="342900" marR="0" lvl="0" indent="-342900">
                        <a:spcBef>
                          <a:spcPts val="0"/>
                        </a:spcBef>
                        <a:buSzPts val="1000"/>
                        <a:buFont typeface="Symbol" panose="05050102010706020507" pitchFamily="18" charset="2"/>
                        <a:buChar char=""/>
                        <a:tabLst>
                          <a:tab pos="457200" algn="l"/>
                        </a:tabLst>
                      </a:pPr>
                      <a:r>
                        <a:rPr lang="en-US" sz="1800" dirty="0">
                          <a:solidFill>
                            <a:srgbClr val="000000"/>
                          </a:solidFill>
                          <a:effectLst/>
                          <a:latin typeface="Constantia" panose="02030602050306030303" pitchFamily="18" charset="0"/>
                        </a:rPr>
                        <a:t>Provides more usable space per investment dollar</a:t>
                      </a:r>
                    </a:p>
                    <a:p>
                      <a:pPr marL="342900" marR="0" lvl="0" indent="-342900">
                        <a:spcBef>
                          <a:spcPts val="0"/>
                        </a:spcBef>
                        <a:buSzPts val="1000"/>
                        <a:buFont typeface="Symbol" panose="05050102010706020507" pitchFamily="18" charset="2"/>
                        <a:buChar char=""/>
                        <a:tabLst>
                          <a:tab pos="457200" algn="l"/>
                        </a:tabLst>
                      </a:pPr>
                      <a:r>
                        <a:rPr lang="en-US" sz="1800" dirty="0">
                          <a:solidFill>
                            <a:srgbClr val="000000"/>
                          </a:solidFill>
                          <a:effectLst/>
                          <a:latin typeface="Constantia" panose="02030602050306030303" pitchFamily="18" charset="0"/>
                        </a:rPr>
                        <a:t>Results in lower construction costs</a:t>
                      </a:r>
                      <a:endParaRPr lang="en-US" sz="1800" dirty="0">
                        <a:solidFill>
                          <a:srgbClr val="000000"/>
                        </a:solidFill>
                        <a:effectLst/>
                        <a:latin typeface="Constantia" panose="02030602050306030303" pitchFamily="18" charset="0"/>
                        <a:ea typeface="Times New Roman" panose="02020603050405020304" pitchFamily="18" charset="0"/>
                      </a:endParaRPr>
                    </a:p>
                  </a:txBody>
                  <a:tcPr marL="182880" marR="0" marT="0" marB="0">
                    <a:cell3D prstMaterial="dkEdge">
                      <a:bevel prst="cross"/>
                      <a:lightRig rig="flood" dir="t"/>
                    </a:cell3D>
                  </a:tcPr>
                </a:tc>
                <a:extLst>
                  <a:ext uri="{0D108BD9-81ED-4DB2-BD59-A6C34878D82A}">
                    <a16:rowId xmlns:a16="http://schemas.microsoft.com/office/drawing/2014/main" val="775364040"/>
                  </a:ext>
                </a:extLst>
              </a:tr>
              <a:tr h="558109">
                <a:tc>
                  <a:txBody>
                    <a:bodyPr/>
                    <a:lstStyle/>
                    <a:p>
                      <a:pPr marL="0" marR="0">
                        <a:spcBef>
                          <a:spcPts val="0"/>
                        </a:spcBef>
                        <a:spcAft>
                          <a:spcPts val="0"/>
                        </a:spcAft>
                      </a:pPr>
                      <a:r>
                        <a:rPr lang="en-US" sz="1800" dirty="0">
                          <a:solidFill>
                            <a:srgbClr val="000000"/>
                          </a:solidFill>
                          <a:effectLst/>
                          <a:latin typeface="Constantia" panose="02030602050306030303" pitchFamily="18" charset="0"/>
                        </a:rPr>
                        <a:t>Use vertical capacity</a:t>
                      </a:r>
                      <a:endParaRPr lang="en-US" sz="1800" dirty="0">
                        <a:solidFill>
                          <a:srgbClr val="000000"/>
                        </a:solidFill>
                        <a:effectLst/>
                        <a:latin typeface="Constantia" panose="02030602050306030303" pitchFamily="18" charset="0"/>
                        <a:ea typeface="Times New Roman" panose="02020603050405020304" pitchFamily="18" charset="0"/>
                      </a:endParaRPr>
                    </a:p>
                  </a:txBody>
                  <a:tcPr marL="182880" marR="0" marT="0" marB="0">
                    <a:cell3D prstMaterial="dkEdge">
                      <a:bevel prst="cross"/>
                      <a:lightRig rig="flood" dir="t"/>
                    </a:cell3D>
                  </a:tcPr>
                </a:tc>
                <a:tc>
                  <a:txBody>
                    <a:bodyPr/>
                    <a:lstStyle/>
                    <a:p>
                      <a:pPr marL="342900" marR="0" lvl="0" indent="-342900">
                        <a:spcBef>
                          <a:spcPts val="0"/>
                        </a:spcBef>
                        <a:buSzPts val="1000"/>
                        <a:buFont typeface="Symbol" panose="05050102010706020507" pitchFamily="18" charset="2"/>
                        <a:buChar char=""/>
                        <a:tabLst>
                          <a:tab pos="457200" algn="l"/>
                        </a:tabLst>
                      </a:pPr>
                      <a:r>
                        <a:rPr lang="en-US" sz="1800" dirty="0">
                          <a:solidFill>
                            <a:srgbClr val="000000"/>
                          </a:solidFill>
                          <a:effectLst/>
                          <a:latin typeface="Constantia" panose="02030602050306030303" pitchFamily="18" charset="0"/>
                        </a:rPr>
                        <a:t>Reduces building footprint and land requirements</a:t>
                      </a:r>
                      <a:endParaRPr lang="en-US" sz="1800" dirty="0">
                        <a:solidFill>
                          <a:srgbClr val="000000"/>
                        </a:solidFill>
                        <a:effectLst/>
                        <a:latin typeface="Constantia" panose="02030602050306030303" pitchFamily="18" charset="0"/>
                        <a:ea typeface="Times New Roman" panose="02020603050405020304" pitchFamily="18" charset="0"/>
                      </a:endParaRPr>
                    </a:p>
                  </a:txBody>
                  <a:tcPr marL="182880" marR="0" marT="0" marB="0">
                    <a:cell3D prstMaterial="dkEdge">
                      <a:bevel prst="cross"/>
                      <a:lightRig rig="flood" dir="t"/>
                    </a:cell3D>
                  </a:tcPr>
                </a:tc>
                <a:extLst>
                  <a:ext uri="{0D108BD9-81ED-4DB2-BD59-A6C34878D82A}">
                    <a16:rowId xmlns:a16="http://schemas.microsoft.com/office/drawing/2014/main" val="2590962820"/>
                  </a:ext>
                </a:extLst>
              </a:tr>
              <a:tr h="558109">
                <a:tc>
                  <a:txBody>
                    <a:bodyPr/>
                    <a:lstStyle/>
                    <a:p>
                      <a:pPr marL="0" marR="0">
                        <a:spcBef>
                          <a:spcPts val="0"/>
                        </a:spcBef>
                        <a:spcAft>
                          <a:spcPts val="0"/>
                        </a:spcAft>
                      </a:pPr>
                      <a:r>
                        <a:rPr lang="en-US" sz="1800" dirty="0">
                          <a:solidFill>
                            <a:srgbClr val="000000"/>
                          </a:solidFill>
                          <a:effectLst/>
                          <a:latin typeface="Constantia" panose="02030602050306030303" pitchFamily="18" charset="0"/>
                        </a:rPr>
                        <a:t>Minimize aisle space</a:t>
                      </a:r>
                      <a:endParaRPr lang="en-US" sz="1800" dirty="0">
                        <a:solidFill>
                          <a:srgbClr val="000000"/>
                        </a:solidFill>
                        <a:effectLst/>
                        <a:latin typeface="Constantia" panose="02030602050306030303" pitchFamily="18" charset="0"/>
                        <a:ea typeface="Times New Roman" panose="02020603050405020304" pitchFamily="18" charset="0"/>
                      </a:endParaRPr>
                    </a:p>
                  </a:txBody>
                  <a:tcPr marL="182880" marR="0" marT="0" marB="0">
                    <a:cell3D prstMaterial="dkEdge">
                      <a:bevel prst="cross"/>
                      <a:lightRig rig="flood" dir="t"/>
                    </a:cell3D>
                  </a:tcPr>
                </a:tc>
                <a:tc>
                  <a:txBody>
                    <a:bodyPr/>
                    <a:lstStyle/>
                    <a:p>
                      <a:pPr marL="342900" marR="0" lvl="0" indent="-342900">
                        <a:spcBef>
                          <a:spcPts val="0"/>
                        </a:spcBef>
                        <a:buSzPts val="1000"/>
                        <a:buFont typeface="Symbol" panose="05050102010706020507" pitchFamily="18" charset="2"/>
                        <a:buChar char=""/>
                        <a:tabLst>
                          <a:tab pos="457200" algn="l"/>
                        </a:tabLst>
                      </a:pPr>
                      <a:r>
                        <a:rPr lang="en-US" sz="1800" dirty="0">
                          <a:solidFill>
                            <a:srgbClr val="000000"/>
                          </a:solidFill>
                          <a:effectLst/>
                          <a:latin typeface="Constantia" panose="02030602050306030303" pitchFamily="18" charset="0"/>
                        </a:rPr>
                        <a:t>Provides more storage and processing capacity</a:t>
                      </a:r>
                      <a:endParaRPr lang="en-US" sz="1800" dirty="0">
                        <a:solidFill>
                          <a:srgbClr val="000000"/>
                        </a:solidFill>
                        <a:effectLst/>
                        <a:latin typeface="Constantia" panose="02030602050306030303" pitchFamily="18" charset="0"/>
                        <a:ea typeface="Times New Roman" panose="02020603050405020304" pitchFamily="18" charset="0"/>
                      </a:endParaRPr>
                    </a:p>
                  </a:txBody>
                  <a:tcPr marL="182880" marR="0" marT="0" marB="0">
                    <a:cell3D prstMaterial="dkEdge">
                      <a:bevel prst="cross"/>
                      <a:lightRig rig="flood" dir="t"/>
                    </a:cell3D>
                  </a:tcPr>
                </a:tc>
                <a:extLst>
                  <a:ext uri="{0D108BD9-81ED-4DB2-BD59-A6C34878D82A}">
                    <a16:rowId xmlns:a16="http://schemas.microsoft.com/office/drawing/2014/main" val="293868207"/>
                  </a:ext>
                </a:extLst>
              </a:tr>
              <a:tr h="279054">
                <a:tc>
                  <a:txBody>
                    <a:bodyPr/>
                    <a:lstStyle/>
                    <a:p>
                      <a:pPr marL="0" marR="0">
                        <a:spcBef>
                          <a:spcPts val="0"/>
                        </a:spcBef>
                        <a:spcAft>
                          <a:spcPts val="0"/>
                        </a:spcAft>
                      </a:pPr>
                      <a:r>
                        <a:rPr lang="en-US" sz="1800" dirty="0">
                          <a:solidFill>
                            <a:srgbClr val="000000"/>
                          </a:solidFill>
                          <a:effectLst/>
                          <a:latin typeface="Constantia" panose="02030602050306030303" pitchFamily="18" charset="0"/>
                        </a:rPr>
                        <a:t>Use direct product flows</a:t>
                      </a:r>
                      <a:endParaRPr lang="en-US" sz="1800" dirty="0">
                        <a:solidFill>
                          <a:srgbClr val="000000"/>
                        </a:solidFill>
                        <a:effectLst/>
                        <a:latin typeface="Constantia" panose="02030602050306030303" pitchFamily="18" charset="0"/>
                        <a:ea typeface="Times New Roman" panose="02020603050405020304" pitchFamily="18" charset="0"/>
                      </a:endParaRPr>
                    </a:p>
                  </a:txBody>
                  <a:tcPr marL="182880" marR="0" marT="0" marB="0">
                    <a:cell3D prstMaterial="dkEdge">
                      <a:bevel prst="cross"/>
                      <a:lightRig rig="flood" dir="t"/>
                    </a:cell3D>
                  </a:tcPr>
                </a:tc>
                <a:tc>
                  <a:txBody>
                    <a:bodyPr/>
                    <a:lstStyle/>
                    <a:p>
                      <a:pPr marL="342900" marR="0" lvl="0" indent="-342900">
                        <a:spcBef>
                          <a:spcPts val="0"/>
                        </a:spcBef>
                        <a:buSzPts val="1000"/>
                        <a:buFont typeface="Symbol" panose="05050102010706020507" pitchFamily="18" charset="2"/>
                        <a:buChar char=""/>
                        <a:tabLst>
                          <a:tab pos="457200" algn="l"/>
                        </a:tabLst>
                      </a:pPr>
                      <a:r>
                        <a:rPr lang="en-US" sz="1800" dirty="0">
                          <a:solidFill>
                            <a:srgbClr val="000000"/>
                          </a:solidFill>
                          <a:effectLst/>
                          <a:latin typeface="Constantia" panose="02030602050306030303" pitchFamily="18" charset="0"/>
                        </a:rPr>
                        <a:t>Avoids backtracking and costly travel time</a:t>
                      </a:r>
                      <a:endParaRPr lang="en-US" sz="1800" dirty="0">
                        <a:solidFill>
                          <a:srgbClr val="000000"/>
                        </a:solidFill>
                        <a:effectLst/>
                        <a:latin typeface="Constantia" panose="02030602050306030303" pitchFamily="18" charset="0"/>
                        <a:ea typeface="Times New Roman" panose="02020603050405020304" pitchFamily="18" charset="0"/>
                      </a:endParaRPr>
                    </a:p>
                  </a:txBody>
                  <a:tcPr marL="182880" marR="0" marT="0" marB="0">
                    <a:cell3D prstMaterial="dkEdge">
                      <a:bevel prst="cross"/>
                      <a:lightRig rig="flood" dir="t"/>
                    </a:cell3D>
                  </a:tcPr>
                </a:tc>
                <a:extLst>
                  <a:ext uri="{0D108BD9-81ED-4DB2-BD59-A6C34878D82A}">
                    <a16:rowId xmlns:a16="http://schemas.microsoft.com/office/drawing/2014/main" val="1911150604"/>
                  </a:ext>
                </a:extLst>
              </a:tr>
              <a:tr h="837163">
                <a:tc>
                  <a:txBody>
                    <a:bodyPr/>
                    <a:lstStyle/>
                    <a:p>
                      <a:pPr marL="0" marR="0">
                        <a:spcBef>
                          <a:spcPts val="0"/>
                        </a:spcBef>
                        <a:spcAft>
                          <a:spcPts val="0"/>
                        </a:spcAft>
                      </a:pPr>
                      <a:r>
                        <a:rPr lang="en-US" sz="1800" dirty="0">
                          <a:solidFill>
                            <a:srgbClr val="000000"/>
                          </a:solidFill>
                          <a:effectLst/>
                          <a:latin typeface="Constantia" panose="02030602050306030303" pitchFamily="18" charset="0"/>
                        </a:rPr>
                        <a:t>Deploy warehouse automation solutions</a:t>
                      </a:r>
                    </a:p>
                    <a:p>
                      <a:pPr marL="0" marR="0">
                        <a:spcBef>
                          <a:spcPts val="0"/>
                        </a:spcBef>
                        <a:spcAft>
                          <a:spcPts val="0"/>
                        </a:spcAft>
                      </a:pPr>
                      <a:r>
                        <a:rPr lang="en-US" sz="1800" dirty="0">
                          <a:solidFill>
                            <a:srgbClr val="000000"/>
                          </a:solidFill>
                          <a:effectLst/>
                          <a:latin typeface="Constantia" panose="02030602050306030303" pitchFamily="18" charset="0"/>
                        </a:rPr>
                        <a:t> </a:t>
                      </a:r>
                      <a:endParaRPr lang="en-US" sz="1800" dirty="0">
                        <a:solidFill>
                          <a:srgbClr val="000000"/>
                        </a:solidFill>
                        <a:effectLst/>
                        <a:latin typeface="Constantia" panose="02030602050306030303" pitchFamily="18" charset="0"/>
                        <a:ea typeface="Times New Roman" panose="02020603050405020304" pitchFamily="18" charset="0"/>
                      </a:endParaRPr>
                    </a:p>
                  </a:txBody>
                  <a:tcPr marL="182880" marR="0" marT="0" marB="0">
                    <a:cell3D prstMaterial="dkEdge">
                      <a:bevel prst="cross"/>
                      <a:lightRig rig="flood" dir="t"/>
                    </a:cell3D>
                  </a:tcPr>
                </a:tc>
                <a:tc>
                  <a:txBody>
                    <a:bodyPr/>
                    <a:lstStyle/>
                    <a:p>
                      <a:pPr marL="342900" marR="0" lvl="0" indent="-342900">
                        <a:spcBef>
                          <a:spcPts val="0"/>
                        </a:spcBef>
                        <a:buSzPts val="1000"/>
                        <a:buFont typeface="Symbol" panose="05050102010706020507" pitchFamily="18" charset="2"/>
                        <a:buChar char=""/>
                        <a:tabLst>
                          <a:tab pos="457200" algn="l"/>
                        </a:tabLst>
                      </a:pPr>
                      <a:r>
                        <a:rPr lang="en-US" sz="1800" dirty="0">
                          <a:solidFill>
                            <a:srgbClr val="000000"/>
                          </a:solidFill>
                          <a:effectLst/>
                          <a:latin typeface="Constantia" panose="02030602050306030303" pitchFamily="18" charset="0"/>
                        </a:rPr>
                        <a:t>Improves facility productivity and safety</a:t>
                      </a:r>
                    </a:p>
                    <a:p>
                      <a:pPr marL="342900" marR="0" lvl="0" indent="-342900">
                        <a:spcBef>
                          <a:spcPts val="0"/>
                        </a:spcBef>
                        <a:buSzPts val="1000"/>
                        <a:buFont typeface="Symbol" panose="05050102010706020507" pitchFamily="18" charset="2"/>
                        <a:buChar char=""/>
                        <a:tabLst>
                          <a:tab pos="457200" algn="l"/>
                        </a:tabLst>
                      </a:pPr>
                      <a:r>
                        <a:rPr lang="en-US" sz="1800" dirty="0">
                          <a:solidFill>
                            <a:srgbClr val="000000"/>
                          </a:solidFill>
                          <a:effectLst/>
                          <a:latin typeface="Constantia" panose="02030602050306030303" pitchFamily="18" charset="0"/>
                        </a:rPr>
                        <a:t>Reduces travel time</a:t>
                      </a:r>
                    </a:p>
                    <a:p>
                      <a:pPr marL="342900" marR="0" lvl="0" indent="-342900">
                        <a:spcBef>
                          <a:spcPts val="0"/>
                        </a:spcBef>
                        <a:buSzPts val="1000"/>
                        <a:buFont typeface="Symbol" panose="05050102010706020507" pitchFamily="18" charset="2"/>
                        <a:buChar char=""/>
                        <a:tabLst>
                          <a:tab pos="457200" algn="l"/>
                        </a:tabLst>
                      </a:pPr>
                      <a:r>
                        <a:rPr lang="en-US" sz="1800" dirty="0">
                          <a:solidFill>
                            <a:srgbClr val="000000"/>
                          </a:solidFill>
                          <a:effectLst/>
                          <a:latin typeface="Constantia" panose="02030602050306030303" pitchFamily="18" charset="0"/>
                        </a:rPr>
                        <a:t>Reduces labor needs</a:t>
                      </a:r>
                      <a:endParaRPr lang="en-US" sz="1800" dirty="0">
                        <a:solidFill>
                          <a:srgbClr val="000000"/>
                        </a:solidFill>
                        <a:effectLst/>
                        <a:latin typeface="Constantia" panose="02030602050306030303" pitchFamily="18" charset="0"/>
                        <a:ea typeface="Times New Roman" panose="02020603050405020304" pitchFamily="18" charset="0"/>
                      </a:endParaRPr>
                    </a:p>
                  </a:txBody>
                  <a:tcPr marL="182880" marR="0" marT="0" marB="0">
                    <a:cell3D prstMaterial="dkEdge">
                      <a:bevel prst="cross"/>
                      <a:lightRig rig="flood" dir="t"/>
                    </a:cell3D>
                  </a:tcPr>
                </a:tc>
                <a:extLst>
                  <a:ext uri="{0D108BD9-81ED-4DB2-BD59-A6C34878D82A}">
                    <a16:rowId xmlns:a16="http://schemas.microsoft.com/office/drawing/2014/main" val="2096288998"/>
                  </a:ext>
                </a:extLst>
              </a:tr>
              <a:tr h="558109">
                <a:tc>
                  <a:txBody>
                    <a:bodyPr/>
                    <a:lstStyle/>
                    <a:p>
                      <a:pPr marL="0" marR="0">
                        <a:spcBef>
                          <a:spcPts val="0"/>
                        </a:spcBef>
                        <a:spcAft>
                          <a:spcPts val="0"/>
                        </a:spcAft>
                      </a:pPr>
                      <a:r>
                        <a:rPr lang="en-US" sz="1800" dirty="0">
                          <a:solidFill>
                            <a:srgbClr val="000000"/>
                          </a:solidFill>
                          <a:effectLst/>
                          <a:latin typeface="Constantia" panose="02030602050306030303" pitchFamily="18" charset="0"/>
                        </a:rPr>
                        <a:t>Use an appropriate product storage plan</a:t>
                      </a:r>
                      <a:endParaRPr lang="en-US" sz="1800" dirty="0">
                        <a:solidFill>
                          <a:srgbClr val="000000"/>
                        </a:solidFill>
                        <a:effectLst/>
                        <a:latin typeface="Constantia" panose="02030602050306030303" pitchFamily="18" charset="0"/>
                        <a:ea typeface="Times New Roman" panose="02020603050405020304" pitchFamily="18" charset="0"/>
                      </a:endParaRPr>
                    </a:p>
                  </a:txBody>
                  <a:tcPr marL="182880" marR="0" marT="0" marB="0">
                    <a:cell3D prstMaterial="dkEdge">
                      <a:bevel prst="cross"/>
                      <a:lightRig rig="flood" dir="t"/>
                    </a:cell3D>
                  </a:tcPr>
                </a:tc>
                <a:tc>
                  <a:txBody>
                    <a:bodyPr/>
                    <a:lstStyle/>
                    <a:p>
                      <a:pPr marL="342900" marR="0" lvl="0" indent="-342900">
                        <a:spcBef>
                          <a:spcPts val="0"/>
                        </a:spcBef>
                        <a:buSzPts val="1000"/>
                        <a:buFont typeface="Symbol" panose="05050102010706020507" pitchFamily="18" charset="2"/>
                        <a:buChar char=""/>
                        <a:tabLst>
                          <a:tab pos="457200" algn="l"/>
                        </a:tabLst>
                      </a:pPr>
                      <a:r>
                        <a:rPr lang="en-US" sz="1800" dirty="0">
                          <a:solidFill>
                            <a:srgbClr val="000000"/>
                          </a:solidFill>
                          <a:effectLst/>
                          <a:latin typeface="Constantia" panose="02030602050306030303" pitchFamily="18" charset="0"/>
                        </a:rPr>
                        <a:t>Maximizes space utilization and product protection</a:t>
                      </a:r>
                      <a:endParaRPr lang="en-US" sz="1800" dirty="0">
                        <a:solidFill>
                          <a:srgbClr val="000000"/>
                        </a:solidFill>
                        <a:effectLst/>
                        <a:latin typeface="Constantia" panose="02030602050306030303" pitchFamily="18" charset="0"/>
                        <a:ea typeface="Times New Roman" panose="02020603050405020304" pitchFamily="18" charset="0"/>
                      </a:endParaRPr>
                    </a:p>
                  </a:txBody>
                  <a:tcPr marL="182880" marR="0" marT="0" marB="0">
                    <a:cell3D prstMaterial="dkEdge">
                      <a:bevel prst="cross"/>
                      <a:lightRig rig="flood" dir="t"/>
                    </a:cell3D>
                  </a:tcPr>
                </a:tc>
                <a:extLst>
                  <a:ext uri="{0D108BD9-81ED-4DB2-BD59-A6C34878D82A}">
                    <a16:rowId xmlns:a16="http://schemas.microsoft.com/office/drawing/2014/main" val="582002594"/>
                  </a:ext>
                </a:extLst>
              </a:tr>
            </a:tbl>
          </a:graphicData>
        </a:graphic>
      </p:graphicFrame>
    </p:spTree>
    <p:extLst>
      <p:ext uri="{BB962C8B-B14F-4D97-AF65-F5344CB8AC3E}">
        <p14:creationId xmlns:p14="http://schemas.microsoft.com/office/powerpoint/2010/main" val="28077535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Distribution Planning and </a:t>
            </a:r>
            <a:r>
              <a:rPr lang="en-US" dirty="0" smtClean="0"/>
              <a:t>Strategy</a:t>
            </a:r>
            <a:br>
              <a:rPr lang="en-US" dirty="0" smtClean="0"/>
            </a:br>
            <a:r>
              <a:rPr lang="en-US" sz="2800" dirty="0" smtClean="0">
                <a:solidFill>
                  <a:schemeClr val="accent2">
                    <a:lumMod val="40000"/>
                    <a:lumOff val="60000"/>
                  </a:schemeClr>
                </a:solidFill>
              </a:rPr>
              <a:t>Facility Considerations: Product Location (Slotting)</a:t>
            </a:r>
            <a:endParaRPr lang="en-US" sz="3200" i="1" dirty="0">
              <a:solidFill>
                <a:schemeClr val="accent2">
                  <a:lumMod val="40000"/>
                  <a:lumOff val="60000"/>
                </a:schemeClr>
              </a:solidFill>
            </a:endParaRPr>
          </a:p>
        </p:txBody>
      </p:sp>
      <p:sp>
        <p:nvSpPr>
          <p:cNvPr id="3" name="Content Placeholder 2"/>
          <p:cNvSpPr>
            <a:spLocks noGrp="1"/>
          </p:cNvSpPr>
          <p:nvPr>
            <p:ph idx="1"/>
          </p:nvPr>
        </p:nvSpPr>
        <p:spPr>
          <a:xfrm>
            <a:off x="152400" y="1344461"/>
            <a:ext cx="8763000" cy="822613"/>
          </a:xfrm>
        </p:spPr>
        <p:txBody>
          <a:bodyPr/>
          <a:lstStyle/>
          <a:p>
            <a:pPr marL="0" indent="0" algn="ctr">
              <a:buNone/>
            </a:pPr>
            <a:r>
              <a:rPr lang="en-US" sz="2100" b="1" i="1" dirty="0">
                <a:solidFill>
                  <a:srgbClr val="993366"/>
                </a:solidFill>
              </a:rPr>
              <a:t>Slotting is defined as the placement of product in a facility for the purpose of optimizing materials-handling and space efficiency</a:t>
            </a:r>
            <a:r>
              <a:rPr lang="en-US" sz="2100" b="1" i="1" dirty="0" smtClean="0">
                <a:solidFill>
                  <a:srgbClr val="993366"/>
                </a:solidFill>
              </a:rPr>
              <a:t>.</a:t>
            </a: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23</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smtClean="0">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grpSp>
        <p:nvGrpSpPr>
          <p:cNvPr id="6" name="Group 5"/>
          <p:cNvGrpSpPr/>
          <p:nvPr/>
        </p:nvGrpSpPr>
        <p:grpSpPr>
          <a:xfrm>
            <a:off x="259222" y="2118013"/>
            <a:ext cx="8579978" cy="3750331"/>
            <a:chOff x="350742" y="2172252"/>
            <a:chExt cx="8579978" cy="3750331"/>
          </a:xfrm>
        </p:grpSpPr>
        <p:sp>
          <p:nvSpPr>
            <p:cNvPr id="7" name="Freeform 6"/>
            <p:cNvSpPr/>
            <p:nvPr/>
          </p:nvSpPr>
          <p:spPr>
            <a:xfrm>
              <a:off x="643434" y="3120013"/>
              <a:ext cx="1979653" cy="1898349"/>
            </a:xfrm>
            <a:custGeom>
              <a:avLst/>
              <a:gdLst>
                <a:gd name="connsiteX0" fmla="*/ 0 w 1518884"/>
                <a:gd name="connsiteY0" fmla="*/ 759374 h 1518748"/>
                <a:gd name="connsiteX1" fmla="*/ 759442 w 1518884"/>
                <a:gd name="connsiteY1" fmla="*/ 0 h 1518748"/>
                <a:gd name="connsiteX2" fmla="*/ 1518884 w 1518884"/>
                <a:gd name="connsiteY2" fmla="*/ 759374 h 1518748"/>
                <a:gd name="connsiteX3" fmla="*/ 759442 w 1518884"/>
                <a:gd name="connsiteY3" fmla="*/ 1518748 h 1518748"/>
                <a:gd name="connsiteX4" fmla="*/ 0 w 1518884"/>
                <a:gd name="connsiteY4" fmla="*/ 759374 h 15187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8884" h="1518748">
                  <a:moveTo>
                    <a:pt x="0" y="759374"/>
                  </a:moveTo>
                  <a:cubicBezTo>
                    <a:pt x="0" y="339983"/>
                    <a:pt x="340014" y="0"/>
                    <a:pt x="759442" y="0"/>
                  </a:cubicBezTo>
                  <a:cubicBezTo>
                    <a:pt x="1178870" y="0"/>
                    <a:pt x="1518884" y="339983"/>
                    <a:pt x="1518884" y="759374"/>
                  </a:cubicBezTo>
                  <a:cubicBezTo>
                    <a:pt x="1518884" y="1178765"/>
                    <a:pt x="1178870" y="1518748"/>
                    <a:pt x="759442" y="1518748"/>
                  </a:cubicBezTo>
                  <a:cubicBezTo>
                    <a:pt x="340014" y="1518748"/>
                    <a:pt x="0" y="1178765"/>
                    <a:pt x="0" y="759374"/>
                  </a:cubicBezTo>
                  <a:close/>
                </a:path>
              </a:pathLst>
            </a:cu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247835" tIns="247815" rIns="247835" bIns="247815" numCol="1" spcCol="1270" anchor="ctr" anchorCtr="0">
              <a:noAutofit/>
            </a:bodyPr>
            <a:lstStyle/>
            <a:p>
              <a:pPr lvl="0" algn="ctr" defTabSz="889000">
                <a:lnSpc>
                  <a:spcPct val="90000"/>
                </a:lnSpc>
                <a:spcBef>
                  <a:spcPct val="0"/>
                </a:spcBef>
                <a:spcAft>
                  <a:spcPct val="35000"/>
                </a:spcAft>
              </a:pPr>
              <a:r>
                <a:rPr lang="en-US" sz="2200" b="1" kern="1200" dirty="0" smtClean="0">
                  <a:latin typeface="Constantia" panose="02030602050306030303" pitchFamily="18" charset="0"/>
                </a:rPr>
                <a:t>Commonly Used Criteria</a:t>
              </a:r>
              <a:endParaRPr lang="en-US" sz="2200" b="1" kern="1200" dirty="0">
                <a:latin typeface="Constantia" panose="02030602050306030303" pitchFamily="18" charset="0"/>
              </a:endParaRPr>
            </a:p>
          </p:txBody>
        </p:sp>
        <p:sp>
          <p:nvSpPr>
            <p:cNvPr id="8" name="Block Arc 7"/>
            <p:cNvSpPr/>
            <p:nvPr/>
          </p:nvSpPr>
          <p:spPr>
            <a:xfrm>
              <a:off x="350742" y="2487461"/>
              <a:ext cx="3065137" cy="3191211"/>
            </a:xfrm>
            <a:prstGeom prst="blockArc">
              <a:avLst>
                <a:gd name="adj1" fmla="val 16509444"/>
                <a:gd name="adj2" fmla="val 5088054"/>
                <a:gd name="adj3" fmla="val 5240"/>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sp>
        <p:sp>
          <p:nvSpPr>
            <p:cNvPr id="9" name="Oval 8"/>
            <p:cNvSpPr/>
            <p:nvPr/>
          </p:nvSpPr>
          <p:spPr>
            <a:xfrm>
              <a:off x="2248315" y="2362200"/>
              <a:ext cx="814839" cy="813677"/>
            </a:xfrm>
            <a:prstGeom prst="ellips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tint val="50000"/>
                <a:hueOff val="0"/>
                <a:satOff val="0"/>
                <a:lumOff val="0"/>
                <a:alphaOff val="0"/>
              </a:schemeClr>
            </a:fillRef>
            <a:effectRef idx="0">
              <a:schemeClr val="accent2">
                <a:tint val="50000"/>
                <a:hueOff val="0"/>
                <a:satOff val="0"/>
                <a:lumOff val="0"/>
                <a:alphaOff val="0"/>
              </a:schemeClr>
            </a:effectRef>
            <a:fontRef idx="minor">
              <a:schemeClr val="lt1">
                <a:hueOff val="0"/>
                <a:satOff val="0"/>
                <a:lumOff val="0"/>
                <a:alphaOff val="0"/>
              </a:schemeClr>
            </a:fontRef>
          </p:style>
          <p:txBody>
            <a:bodyPr anchor="ctr"/>
            <a:lstStyle/>
            <a:p>
              <a:pPr algn="ctr"/>
              <a:r>
                <a:rPr lang="en-US" sz="4000" b="1" dirty="0" smtClean="0">
                  <a:solidFill>
                    <a:srgbClr val="993366"/>
                  </a:solidFill>
                  <a:latin typeface="Constantia" panose="02030602050306030303" pitchFamily="18" charset="0"/>
                </a:rPr>
                <a:t>1</a:t>
              </a:r>
              <a:endParaRPr lang="en-US" sz="4000" b="1" dirty="0">
                <a:solidFill>
                  <a:srgbClr val="993366"/>
                </a:solidFill>
                <a:latin typeface="Constantia" panose="02030602050306030303" pitchFamily="18" charset="0"/>
              </a:endParaRPr>
            </a:p>
          </p:txBody>
        </p:sp>
        <p:sp>
          <p:nvSpPr>
            <p:cNvPr id="10" name="Freeform 9"/>
            <p:cNvSpPr/>
            <p:nvPr/>
          </p:nvSpPr>
          <p:spPr>
            <a:xfrm>
              <a:off x="3125216" y="2372609"/>
              <a:ext cx="1090768" cy="787653"/>
            </a:xfrm>
            <a:custGeom>
              <a:avLst/>
              <a:gdLst>
                <a:gd name="connsiteX0" fmla="*/ 0 w 1089440"/>
                <a:gd name="connsiteY0" fmla="*/ 0 h 787653"/>
                <a:gd name="connsiteX1" fmla="*/ 1089440 w 1089440"/>
                <a:gd name="connsiteY1" fmla="*/ 0 h 787653"/>
                <a:gd name="connsiteX2" fmla="*/ 1089440 w 1089440"/>
                <a:gd name="connsiteY2" fmla="*/ 787653 h 787653"/>
                <a:gd name="connsiteX3" fmla="*/ 0 w 1089440"/>
                <a:gd name="connsiteY3" fmla="*/ 787653 h 787653"/>
                <a:gd name="connsiteX4" fmla="*/ 0 w 1089440"/>
                <a:gd name="connsiteY4" fmla="*/ 0 h 787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9440" h="787653">
                  <a:moveTo>
                    <a:pt x="0" y="0"/>
                  </a:moveTo>
                  <a:lnTo>
                    <a:pt x="1089440" y="0"/>
                  </a:lnTo>
                  <a:lnTo>
                    <a:pt x="1089440" y="787653"/>
                  </a:lnTo>
                  <a:lnTo>
                    <a:pt x="0" y="787653"/>
                  </a:lnTo>
                  <a:lnTo>
                    <a:pt x="0" y="0"/>
                  </a:lnTo>
                  <a:close/>
                </a:path>
              </a:pathLst>
            </a:cu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5400" tIns="25400" rIns="25400" bIns="25400" numCol="1" spcCol="1270" anchor="ctr" anchorCtr="0">
              <a:noAutofit/>
            </a:bodyPr>
            <a:lstStyle/>
            <a:p>
              <a:pPr lvl="0" algn="l" defTabSz="889000">
                <a:lnSpc>
                  <a:spcPct val="90000"/>
                </a:lnSpc>
                <a:spcBef>
                  <a:spcPct val="0"/>
                </a:spcBef>
                <a:spcAft>
                  <a:spcPct val="10000"/>
                </a:spcAft>
              </a:pPr>
              <a:endParaRPr lang="en-US" sz="2000" b="1" kern="1200">
                <a:latin typeface="Constantia" panose="02030602050306030303" pitchFamily="18" charset="0"/>
              </a:endParaRPr>
            </a:p>
          </p:txBody>
        </p:sp>
        <p:sp>
          <p:nvSpPr>
            <p:cNvPr id="11" name="Oval 10"/>
            <p:cNvSpPr/>
            <p:nvPr/>
          </p:nvSpPr>
          <p:spPr>
            <a:xfrm>
              <a:off x="2782839" y="3548442"/>
              <a:ext cx="814839" cy="813677"/>
            </a:xfrm>
            <a:prstGeom prst="ellips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tint val="50000"/>
                <a:hueOff val="0"/>
                <a:satOff val="0"/>
                <a:lumOff val="0"/>
                <a:alphaOff val="0"/>
              </a:schemeClr>
            </a:fillRef>
            <a:effectRef idx="0">
              <a:schemeClr val="accent2">
                <a:tint val="50000"/>
                <a:hueOff val="0"/>
                <a:satOff val="0"/>
                <a:lumOff val="0"/>
                <a:alphaOff val="0"/>
              </a:schemeClr>
            </a:effectRef>
            <a:fontRef idx="minor">
              <a:schemeClr val="lt1">
                <a:hueOff val="0"/>
                <a:satOff val="0"/>
                <a:lumOff val="0"/>
                <a:alphaOff val="0"/>
              </a:schemeClr>
            </a:fontRef>
          </p:style>
          <p:txBody>
            <a:bodyPr anchor="ctr"/>
            <a:lstStyle/>
            <a:p>
              <a:pPr lvl="0" algn="ctr"/>
              <a:r>
                <a:rPr lang="en-US" sz="4000" b="1" dirty="0" smtClean="0">
                  <a:solidFill>
                    <a:srgbClr val="993366"/>
                  </a:solidFill>
                  <a:latin typeface="Constantia" panose="02030602050306030303" pitchFamily="18" charset="0"/>
                </a:rPr>
                <a:t>2</a:t>
              </a:r>
              <a:endParaRPr lang="en-US" dirty="0"/>
            </a:p>
          </p:txBody>
        </p:sp>
        <p:sp>
          <p:nvSpPr>
            <p:cNvPr id="12" name="Freeform 11"/>
            <p:cNvSpPr/>
            <p:nvPr/>
          </p:nvSpPr>
          <p:spPr>
            <a:xfrm>
              <a:off x="3597678" y="3628321"/>
              <a:ext cx="1090768" cy="787653"/>
            </a:xfrm>
            <a:custGeom>
              <a:avLst/>
              <a:gdLst>
                <a:gd name="connsiteX0" fmla="*/ 0 w 1089440"/>
                <a:gd name="connsiteY0" fmla="*/ 0 h 787653"/>
                <a:gd name="connsiteX1" fmla="*/ 1089440 w 1089440"/>
                <a:gd name="connsiteY1" fmla="*/ 0 h 787653"/>
                <a:gd name="connsiteX2" fmla="*/ 1089440 w 1089440"/>
                <a:gd name="connsiteY2" fmla="*/ 787653 h 787653"/>
                <a:gd name="connsiteX3" fmla="*/ 0 w 1089440"/>
                <a:gd name="connsiteY3" fmla="*/ 787653 h 787653"/>
                <a:gd name="connsiteX4" fmla="*/ 0 w 1089440"/>
                <a:gd name="connsiteY4" fmla="*/ 0 h 787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9440" h="787653">
                  <a:moveTo>
                    <a:pt x="0" y="0"/>
                  </a:moveTo>
                  <a:lnTo>
                    <a:pt x="1089440" y="0"/>
                  </a:lnTo>
                  <a:lnTo>
                    <a:pt x="1089440" y="787653"/>
                  </a:lnTo>
                  <a:lnTo>
                    <a:pt x="0" y="787653"/>
                  </a:lnTo>
                  <a:lnTo>
                    <a:pt x="0" y="0"/>
                  </a:lnTo>
                  <a:close/>
                </a:path>
              </a:pathLst>
            </a:cu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5400" tIns="25400" rIns="25400" bIns="25400" numCol="1" spcCol="1270" anchor="ctr" anchorCtr="0">
              <a:noAutofit/>
            </a:bodyPr>
            <a:lstStyle/>
            <a:p>
              <a:pPr lvl="0" algn="l" defTabSz="889000">
                <a:lnSpc>
                  <a:spcPct val="90000"/>
                </a:lnSpc>
                <a:spcBef>
                  <a:spcPct val="0"/>
                </a:spcBef>
                <a:spcAft>
                  <a:spcPct val="10000"/>
                </a:spcAft>
              </a:pPr>
              <a:endParaRPr lang="en-US" sz="2000" b="1" kern="1200">
                <a:latin typeface="Constantia" panose="02030602050306030303" pitchFamily="18" charset="0"/>
              </a:endParaRPr>
            </a:p>
          </p:txBody>
        </p:sp>
        <p:sp>
          <p:nvSpPr>
            <p:cNvPr id="13" name="Oval 12"/>
            <p:cNvSpPr/>
            <p:nvPr/>
          </p:nvSpPr>
          <p:spPr>
            <a:xfrm>
              <a:off x="2415083" y="4882870"/>
              <a:ext cx="814839" cy="813677"/>
            </a:xfrm>
            <a:prstGeom prst="ellips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tint val="50000"/>
                <a:hueOff val="0"/>
                <a:satOff val="0"/>
                <a:lumOff val="0"/>
                <a:alphaOff val="0"/>
              </a:schemeClr>
            </a:fillRef>
            <a:effectRef idx="0">
              <a:schemeClr val="accent2">
                <a:tint val="50000"/>
                <a:hueOff val="0"/>
                <a:satOff val="0"/>
                <a:lumOff val="0"/>
                <a:alphaOff val="0"/>
              </a:schemeClr>
            </a:effectRef>
            <a:fontRef idx="minor">
              <a:schemeClr val="lt1">
                <a:hueOff val="0"/>
                <a:satOff val="0"/>
                <a:lumOff val="0"/>
                <a:alphaOff val="0"/>
              </a:schemeClr>
            </a:fontRef>
          </p:style>
          <p:txBody>
            <a:bodyPr anchor="ctr"/>
            <a:lstStyle/>
            <a:p>
              <a:pPr lvl="0" algn="ctr"/>
              <a:r>
                <a:rPr lang="en-US" sz="4000" b="1" dirty="0" smtClean="0">
                  <a:solidFill>
                    <a:srgbClr val="993366"/>
                  </a:solidFill>
                  <a:latin typeface="Constantia" panose="02030602050306030303" pitchFamily="18" charset="0"/>
                </a:rPr>
                <a:t>3</a:t>
              </a:r>
              <a:endParaRPr lang="en-US" sz="4000" b="1" dirty="0">
                <a:solidFill>
                  <a:srgbClr val="993366"/>
                </a:solidFill>
                <a:latin typeface="Constantia" panose="02030602050306030303" pitchFamily="18" charset="0"/>
              </a:endParaRPr>
            </a:p>
            <a:p>
              <a:endParaRPr lang="en-US" dirty="0"/>
            </a:p>
          </p:txBody>
        </p:sp>
        <p:sp>
          <p:nvSpPr>
            <p:cNvPr id="14" name="Freeform 13"/>
            <p:cNvSpPr/>
            <p:nvPr/>
          </p:nvSpPr>
          <p:spPr>
            <a:xfrm>
              <a:off x="3229922" y="2172252"/>
              <a:ext cx="5700798" cy="1172861"/>
            </a:xfrm>
            <a:custGeom>
              <a:avLst/>
              <a:gdLst>
                <a:gd name="connsiteX0" fmla="*/ 0 w 1089440"/>
                <a:gd name="connsiteY0" fmla="*/ 0 h 787653"/>
                <a:gd name="connsiteX1" fmla="*/ 1089440 w 1089440"/>
                <a:gd name="connsiteY1" fmla="*/ 0 h 787653"/>
                <a:gd name="connsiteX2" fmla="*/ 1089440 w 1089440"/>
                <a:gd name="connsiteY2" fmla="*/ 787653 h 787653"/>
                <a:gd name="connsiteX3" fmla="*/ 0 w 1089440"/>
                <a:gd name="connsiteY3" fmla="*/ 787653 h 787653"/>
                <a:gd name="connsiteX4" fmla="*/ 0 w 1089440"/>
                <a:gd name="connsiteY4" fmla="*/ 0 h 787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9440" h="787653">
                  <a:moveTo>
                    <a:pt x="0" y="0"/>
                  </a:moveTo>
                  <a:lnTo>
                    <a:pt x="1089440" y="0"/>
                  </a:lnTo>
                  <a:lnTo>
                    <a:pt x="1089440" y="787653"/>
                  </a:lnTo>
                  <a:lnTo>
                    <a:pt x="0" y="78765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5400" tIns="25400" rIns="25400" bIns="25400" numCol="1" spcCol="1270" anchor="ctr" anchorCtr="0">
              <a:noAutofit/>
            </a:bodyPr>
            <a:lstStyle/>
            <a:p>
              <a:pPr lvl="0" defTabSz="889000">
                <a:lnSpc>
                  <a:spcPct val="90000"/>
                </a:lnSpc>
                <a:spcBef>
                  <a:spcPct val="0"/>
                </a:spcBef>
                <a:spcAft>
                  <a:spcPct val="10000"/>
                </a:spcAft>
              </a:pPr>
              <a:r>
                <a:rPr lang="en-US" sz="2000" b="1" dirty="0">
                  <a:solidFill>
                    <a:srgbClr val="993366"/>
                  </a:solidFill>
                  <a:latin typeface="Constantia" panose="02030602050306030303" pitchFamily="18" charset="0"/>
                </a:rPr>
                <a:t>Popularity.  </a:t>
              </a:r>
              <a:r>
                <a:rPr lang="en-US" dirty="0">
                  <a:solidFill>
                    <a:srgbClr val="000000"/>
                  </a:solidFill>
                  <a:latin typeface="Constantia" panose="02030602050306030303" pitchFamily="18" charset="0"/>
                </a:rPr>
                <a:t>Locate high volume (popular) items near the shipping area and the low volume (unpopular) items away from the shipping area.</a:t>
              </a:r>
            </a:p>
          </p:txBody>
        </p:sp>
        <p:sp>
          <p:nvSpPr>
            <p:cNvPr id="15" name="Freeform 14"/>
            <p:cNvSpPr/>
            <p:nvPr/>
          </p:nvSpPr>
          <p:spPr>
            <a:xfrm>
              <a:off x="3623078" y="3364525"/>
              <a:ext cx="5201430" cy="1172861"/>
            </a:xfrm>
            <a:custGeom>
              <a:avLst/>
              <a:gdLst>
                <a:gd name="connsiteX0" fmla="*/ 0 w 1089440"/>
                <a:gd name="connsiteY0" fmla="*/ 0 h 787653"/>
                <a:gd name="connsiteX1" fmla="*/ 1089440 w 1089440"/>
                <a:gd name="connsiteY1" fmla="*/ 0 h 787653"/>
                <a:gd name="connsiteX2" fmla="*/ 1089440 w 1089440"/>
                <a:gd name="connsiteY2" fmla="*/ 787653 h 787653"/>
                <a:gd name="connsiteX3" fmla="*/ 0 w 1089440"/>
                <a:gd name="connsiteY3" fmla="*/ 787653 h 787653"/>
                <a:gd name="connsiteX4" fmla="*/ 0 w 1089440"/>
                <a:gd name="connsiteY4" fmla="*/ 0 h 787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9440" h="787653">
                  <a:moveTo>
                    <a:pt x="0" y="0"/>
                  </a:moveTo>
                  <a:lnTo>
                    <a:pt x="1089440" y="0"/>
                  </a:lnTo>
                  <a:lnTo>
                    <a:pt x="1089440" y="787653"/>
                  </a:lnTo>
                  <a:lnTo>
                    <a:pt x="0" y="78765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5400" tIns="25400" rIns="25400" bIns="25400" numCol="1" spcCol="1270" anchor="ctr" anchorCtr="0">
              <a:noAutofit/>
            </a:bodyPr>
            <a:lstStyle/>
            <a:p>
              <a:pPr lvl="0" defTabSz="889000">
                <a:lnSpc>
                  <a:spcPct val="90000"/>
                </a:lnSpc>
                <a:spcBef>
                  <a:spcPct val="0"/>
                </a:spcBef>
                <a:spcAft>
                  <a:spcPct val="10000"/>
                </a:spcAft>
              </a:pPr>
              <a:r>
                <a:rPr lang="en-US" sz="2000" b="1" dirty="0" smtClean="0">
                  <a:solidFill>
                    <a:srgbClr val="993366"/>
                  </a:solidFill>
                  <a:latin typeface="Constantia" panose="02030602050306030303" pitchFamily="18" charset="0"/>
                </a:rPr>
                <a:t>Unit </a:t>
              </a:r>
              <a:r>
                <a:rPr lang="en-US" sz="2000" b="1" dirty="0">
                  <a:solidFill>
                    <a:srgbClr val="993366"/>
                  </a:solidFill>
                  <a:latin typeface="Constantia" panose="02030602050306030303" pitchFamily="18" charset="0"/>
                </a:rPr>
                <a:t>size. </a:t>
              </a:r>
              <a:r>
                <a:rPr lang="en-US" dirty="0">
                  <a:solidFill>
                    <a:srgbClr val="000000"/>
                  </a:solidFill>
                  <a:latin typeface="Constantia" panose="02030602050306030303" pitchFamily="18" charset="0"/>
                </a:rPr>
                <a:t>Locate small-size items (cubic dimensions) near the shipping area and larger-size items farther away from the shipping area.</a:t>
              </a:r>
            </a:p>
          </p:txBody>
        </p:sp>
        <p:sp>
          <p:nvSpPr>
            <p:cNvPr id="16" name="Freeform 15"/>
            <p:cNvSpPr/>
            <p:nvPr/>
          </p:nvSpPr>
          <p:spPr>
            <a:xfrm>
              <a:off x="3366740" y="4749722"/>
              <a:ext cx="5457768" cy="1172861"/>
            </a:xfrm>
            <a:custGeom>
              <a:avLst/>
              <a:gdLst>
                <a:gd name="connsiteX0" fmla="*/ 0 w 1089440"/>
                <a:gd name="connsiteY0" fmla="*/ 0 h 787653"/>
                <a:gd name="connsiteX1" fmla="*/ 1089440 w 1089440"/>
                <a:gd name="connsiteY1" fmla="*/ 0 h 787653"/>
                <a:gd name="connsiteX2" fmla="*/ 1089440 w 1089440"/>
                <a:gd name="connsiteY2" fmla="*/ 787653 h 787653"/>
                <a:gd name="connsiteX3" fmla="*/ 0 w 1089440"/>
                <a:gd name="connsiteY3" fmla="*/ 787653 h 787653"/>
                <a:gd name="connsiteX4" fmla="*/ 0 w 1089440"/>
                <a:gd name="connsiteY4" fmla="*/ 0 h 787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9440" h="787653">
                  <a:moveTo>
                    <a:pt x="0" y="0"/>
                  </a:moveTo>
                  <a:lnTo>
                    <a:pt x="1089440" y="0"/>
                  </a:lnTo>
                  <a:lnTo>
                    <a:pt x="1089440" y="787653"/>
                  </a:lnTo>
                  <a:lnTo>
                    <a:pt x="0" y="78765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5400" tIns="25400" rIns="25400" bIns="25400" numCol="1" spcCol="1270" anchor="ctr" anchorCtr="0">
              <a:noAutofit/>
            </a:bodyPr>
            <a:lstStyle/>
            <a:p>
              <a:pPr lvl="0" defTabSz="889000">
                <a:lnSpc>
                  <a:spcPct val="90000"/>
                </a:lnSpc>
                <a:spcBef>
                  <a:spcPct val="0"/>
                </a:spcBef>
                <a:spcAft>
                  <a:spcPct val="10000"/>
                </a:spcAft>
              </a:pPr>
              <a:r>
                <a:rPr lang="en-US" sz="2000" b="1" dirty="0">
                  <a:solidFill>
                    <a:srgbClr val="993366"/>
                  </a:solidFill>
                  <a:latin typeface="Constantia" panose="02030602050306030303" pitchFamily="18" charset="0"/>
                </a:rPr>
                <a:t>Cube. </a:t>
              </a:r>
              <a:r>
                <a:rPr lang="en-US" dirty="0">
                  <a:solidFill>
                    <a:srgbClr val="000000"/>
                  </a:solidFill>
                  <a:latin typeface="Constantia" panose="02030602050306030303" pitchFamily="18" charset="0"/>
                </a:rPr>
                <a:t>Locate the items with smaller total cubic space requirements (item cube multiplied by the number of items held) near the shipping area and those with larger space requirements farther away from the shipping area.</a:t>
              </a:r>
            </a:p>
          </p:txBody>
        </p:sp>
      </p:grpSp>
    </p:spTree>
    <p:extLst>
      <p:ext uri="{BB962C8B-B14F-4D97-AF65-F5344CB8AC3E}">
        <p14:creationId xmlns:p14="http://schemas.microsoft.com/office/powerpoint/2010/main" val="9780686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Distribution Planning and </a:t>
            </a:r>
            <a:r>
              <a:rPr lang="en-US" dirty="0" smtClean="0"/>
              <a:t>Strategy</a:t>
            </a:r>
            <a:br>
              <a:rPr lang="en-US" dirty="0" smtClean="0"/>
            </a:br>
            <a:r>
              <a:rPr lang="en-US" sz="2800" dirty="0" smtClean="0">
                <a:solidFill>
                  <a:schemeClr val="accent2">
                    <a:lumMod val="40000"/>
                    <a:lumOff val="60000"/>
                  </a:schemeClr>
                </a:solidFill>
              </a:rPr>
              <a:t>Facility Considerations: Slotting</a:t>
            </a:r>
            <a:r>
              <a:rPr lang="en-US" sz="2800" dirty="0">
                <a:solidFill>
                  <a:schemeClr val="accent2">
                    <a:lumMod val="40000"/>
                    <a:lumOff val="60000"/>
                  </a:schemeClr>
                </a:solidFill>
              </a:rPr>
              <a:t> </a:t>
            </a:r>
            <a:r>
              <a:rPr lang="en-US" sz="2800" i="1" dirty="0" smtClean="0">
                <a:solidFill>
                  <a:schemeClr val="accent2">
                    <a:lumMod val="40000"/>
                    <a:lumOff val="60000"/>
                  </a:schemeClr>
                </a:solidFill>
              </a:rPr>
              <a:t>(continued)</a:t>
            </a:r>
            <a:endParaRPr lang="en-US" sz="3200" i="1" dirty="0">
              <a:solidFill>
                <a:schemeClr val="accent2">
                  <a:lumMod val="40000"/>
                  <a:lumOff val="60000"/>
                </a:schemeClr>
              </a:solidFill>
            </a:endParaRPr>
          </a:p>
        </p:txBody>
      </p:sp>
      <p:sp>
        <p:nvSpPr>
          <p:cNvPr id="3" name="Content Placeholder 2"/>
          <p:cNvSpPr>
            <a:spLocks noGrp="1"/>
          </p:cNvSpPr>
          <p:nvPr>
            <p:ph idx="1"/>
          </p:nvPr>
        </p:nvSpPr>
        <p:spPr>
          <a:xfrm>
            <a:off x="152400" y="1339510"/>
            <a:ext cx="8839200" cy="870290"/>
          </a:xfrm>
        </p:spPr>
        <p:txBody>
          <a:bodyPr/>
          <a:lstStyle/>
          <a:p>
            <a:pPr marL="0" indent="0" algn="ctr">
              <a:buNone/>
            </a:pPr>
            <a:r>
              <a:rPr lang="en-US" sz="2200" b="1" i="1" dirty="0">
                <a:solidFill>
                  <a:srgbClr val="993366"/>
                </a:solidFill>
              </a:rPr>
              <a:t>Proper product slotting can improve </a:t>
            </a:r>
            <a:r>
              <a:rPr lang="en-US" sz="2200" b="1" i="1" dirty="0" smtClean="0">
                <a:solidFill>
                  <a:srgbClr val="993366"/>
                </a:solidFill>
              </a:rPr>
              <a:t>fulfillment performance and </a:t>
            </a:r>
            <a:r>
              <a:rPr lang="en-US" sz="2200" b="1" i="1" dirty="0">
                <a:solidFill>
                  <a:srgbClr val="993366"/>
                </a:solidFill>
              </a:rPr>
              <a:t>generate other advantages for the organization </a:t>
            </a:r>
            <a:r>
              <a:rPr lang="en-US" sz="2200" b="1" i="1" dirty="0" smtClean="0">
                <a:solidFill>
                  <a:srgbClr val="993366"/>
                </a:solidFill>
              </a:rPr>
              <a:t>&amp; </a:t>
            </a:r>
            <a:r>
              <a:rPr lang="en-US" sz="2200" b="1" i="1" dirty="0">
                <a:solidFill>
                  <a:srgbClr val="993366"/>
                </a:solidFill>
              </a:rPr>
              <a:t>its customers. </a:t>
            </a:r>
            <a:endParaRPr lang="en-US" sz="2200" b="1" i="1" dirty="0" smtClean="0">
              <a:solidFill>
                <a:srgbClr val="993366"/>
              </a:solidFill>
            </a:endParaRP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24</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smtClean="0">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grpSp>
        <p:nvGrpSpPr>
          <p:cNvPr id="29" name="Group 28"/>
          <p:cNvGrpSpPr/>
          <p:nvPr/>
        </p:nvGrpSpPr>
        <p:grpSpPr>
          <a:xfrm>
            <a:off x="533400" y="2247900"/>
            <a:ext cx="8000999" cy="3605514"/>
            <a:chOff x="655521" y="2122115"/>
            <a:chExt cx="7053379" cy="3413567"/>
          </a:xfrm>
        </p:grpSpPr>
        <p:sp>
          <p:nvSpPr>
            <p:cNvPr id="7" name="Trapèze 6"/>
            <p:cNvSpPr/>
            <p:nvPr/>
          </p:nvSpPr>
          <p:spPr>
            <a:xfrm>
              <a:off x="4043160" y="3506377"/>
              <a:ext cx="1953854" cy="1303766"/>
            </a:xfrm>
            <a:custGeom>
              <a:avLst/>
              <a:gdLst/>
              <a:ahLst/>
              <a:cxnLst/>
              <a:rect l="l" t="t" r="r" b="b"/>
              <a:pathLst>
                <a:path w="2304257" h="1728192">
                  <a:moveTo>
                    <a:pt x="396326" y="0"/>
                  </a:moveTo>
                  <a:lnTo>
                    <a:pt x="1907930" y="0"/>
                  </a:lnTo>
                  <a:lnTo>
                    <a:pt x="2304256" y="864096"/>
                  </a:lnTo>
                  <a:lnTo>
                    <a:pt x="2304257" y="864096"/>
                  </a:lnTo>
                  <a:lnTo>
                    <a:pt x="1907931" y="1728192"/>
                  </a:lnTo>
                  <a:lnTo>
                    <a:pt x="396327" y="1728192"/>
                  </a:lnTo>
                  <a:lnTo>
                    <a:pt x="1" y="864096"/>
                  </a:lnTo>
                  <a:lnTo>
                    <a:pt x="0" y="864096"/>
                  </a:lnTo>
                  <a:close/>
                </a:path>
              </a:pathLst>
            </a:cu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accent6">
                      <a:lumMod val="75000"/>
                    </a:schemeClr>
                  </a:solidFill>
                  <a:latin typeface="Constantia" pitchFamily="18" charset="0"/>
                </a:rPr>
                <a:t>Picking </a:t>
              </a:r>
              <a:endParaRPr lang="en-US" sz="2000" b="1" dirty="0" smtClean="0">
                <a:solidFill>
                  <a:schemeClr val="accent6">
                    <a:lumMod val="75000"/>
                  </a:schemeClr>
                </a:solidFill>
                <a:latin typeface="Constantia" pitchFamily="18" charset="0"/>
              </a:endParaRPr>
            </a:p>
            <a:p>
              <a:pPr algn="ctr"/>
              <a:r>
                <a:rPr lang="en-US" sz="2000" b="1" dirty="0" smtClean="0">
                  <a:solidFill>
                    <a:schemeClr val="accent6">
                      <a:lumMod val="75000"/>
                    </a:schemeClr>
                  </a:solidFill>
                  <a:latin typeface="Constantia" pitchFamily="18" charset="0"/>
                </a:rPr>
                <a:t>accuracy</a:t>
              </a:r>
              <a:endParaRPr lang="en-US" sz="2000" b="1" dirty="0">
                <a:solidFill>
                  <a:schemeClr val="accent6">
                    <a:lumMod val="75000"/>
                  </a:schemeClr>
                </a:solidFill>
                <a:latin typeface="Constantia" pitchFamily="18" charset="0"/>
              </a:endParaRPr>
            </a:p>
          </p:txBody>
        </p:sp>
        <p:sp>
          <p:nvSpPr>
            <p:cNvPr id="8" name="Trapèze 6"/>
            <p:cNvSpPr/>
            <p:nvPr/>
          </p:nvSpPr>
          <p:spPr>
            <a:xfrm>
              <a:off x="4045424" y="2122115"/>
              <a:ext cx="1953854" cy="1303766"/>
            </a:xfrm>
            <a:custGeom>
              <a:avLst/>
              <a:gdLst/>
              <a:ahLst/>
              <a:cxnLst/>
              <a:rect l="l" t="t" r="r" b="b"/>
              <a:pathLst>
                <a:path w="2304257" h="1728192">
                  <a:moveTo>
                    <a:pt x="396326" y="0"/>
                  </a:moveTo>
                  <a:lnTo>
                    <a:pt x="1907930" y="0"/>
                  </a:lnTo>
                  <a:lnTo>
                    <a:pt x="2304256" y="864096"/>
                  </a:lnTo>
                  <a:lnTo>
                    <a:pt x="2304257" y="864096"/>
                  </a:lnTo>
                  <a:lnTo>
                    <a:pt x="1907931" y="1728192"/>
                  </a:lnTo>
                  <a:lnTo>
                    <a:pt x="396327" y="1728192"/>
                  </a:lnTo>
                  <a:lnTo>
                    <a:pt x="1" y="864096"/>
                  </a:lnTo>
                  <a:lnTo>
                    <a:pt x="0" y="864096"/>
                  </a:lnTo>
                  <a:close/>
                </a:path>
              </a:pathLst>
            </a:cu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accent6">
                      <a:lumMod val="75000"/>
                    </a:schemeClr>
                  </a:solidFill>
                  <a:latin typeface="Constantia" pitchFamily="18" charset="0"/>
                </a:rPr>
                <a:t>Load building</a:t>
              </a:r>
            </a:p>
          </p:txBody>
        </p:sp>
        <p:sp>
          <p:nvSpPr>
            <p:cNvPr id="9" name="Trapèze 6"/>
            <p:cNvSpPr/>
            <p:nvPr/>
          </p:nvSpPr>
          <p:spPr>
            <a:xfrm>
              <a:off x="5695778" y="4231916"/>
              <a:ext cx="1953854" cy="1303766"/>
            </a:xfrm>
            <a:custGeom>
              <a:avLst/>
              <a:gdLst/>
              <a:ahLst/>
              <a:cxnLst/>
              <a:rect l="l" t="t" r="r" b="b"/>
              <a:pathLst>
                <a:path w="2304257" h="1728192">
                  <a:moveTo>
                    <a:pt x="396326" y="0"/>
                  </a:moveTo>
                  <a:lnTo>
                    <a:pt x="1907930" y="0"/>
                  </a:lnTo>
                  <a:lnTo>
                    <a:pt x="2304256" y="864096"/>
                  </a:lnTo>
                  <a:lnTo>
                    <a:pt x="2304257" y="864096"/>
                  </a:lnTo>
                  <a:lnTo>
                    <a:pt x="1907931" y="1728192"/>
                  </a:lnTo>
                  <a:lnTo>
                    <a:pt x="396327" y="1728192"/>
                  </a:lnTo>
                  <a:lnTo>
                    <a:pt x="1" y="864096"/>
                  </a:lnTo>
                  <a:lnTo>
                    <a:pt x="0" y="864096"/>
                  </a:lnTo>
                  <a:close/>
                </a:path>
              </a:pathLst>
            </a:cu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900" b="1" dirty="0">
                  <a:solidFill>
                    <a:schemeClr val="accent6">
                      <a:lumMod val="75000"/>
                    </a:schemeClr>
                  </a:solidFill>
                  <a:latin typeface="Constantia" pitchFamily="18" charset="0"/>
                </a:rPr>
                <a:t>Pre-consolidation</a:t>
              </a:r>
              <a:endParaRPr lang="en-US" sz="1900" b="1" dirty="0" smtClean="0">
                <a:solidFill>
                  <a:schemeClr val="accent6">
                    <a:lumMod val="75000"/>
                  </a:schemeClr>
                </a:solidFill>
                <a:latin typeface="Constantia" pitchFamily="18" charset="0"/>
              </a:endParaRPr>
            </a:p>
          </p:txBody>
        </p:sp>
        <p:sp>
          <p:nvSpPr>
            <p:cNvPr id="10" name="Trapèze 6"/>
            <p:cNvSpPr/>
            <p:nvPr/>
          </p:nvSpPr>
          <p:spPr>
            <a:xfrm>
              <a:off x="2333539" y="4198509"/>
              <a:ext cx="1953854" cy="1303766"/>
            </a:xfrm>
            <a:custGeom>
              <a:avLst/>
              <a:gdLst/>
              <a:ahLst/>
              <a:cxnLst/>
              <a:rect l="l" t="t" r="r" b="b"/>
              <a:pathLst>
                <a:path w="2304257" h="1728192">
                  <a:moveTo>
                    <a:pt x="396326" y="0"/>
                  </a:moveTo>
                  <a:lnTo>
                    <a:pt x="1907930" y="0"/>
                  </a:lnTo>
                  <a:lnTo>
                    <a:pt x="2304256" y="864096"/>
                  </a:lnTo>
                  <a:lnTo>
                    <a:pt x="2304257" y="864096"/>
                  </a:lnTo>
                  <a:lnTo>
                    <a:pt x="1907931" y="1728192"/>
                  </a:lnTo>
                  <a:lnTo>
                    <a:pt x="396327" y="1728192"/>
                  </a:lnTo>
                  <a:lnTo>
                    <a:pt x="1" y="864096"/>
                  </a:lnTo>
                  <a:lnTo>
                    <a:pt x="0" y="864096"/>
                  </a:lnTo>
                  <a:close/>
                </a:path>
              </a:pathLst>
            </a:cu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accent6">
                      <a:lumMod val="75000"/>
                    </a:schemeClr>
                  </a:solidFill>
                  <a:latin typeface="Constantia" pitchFamily="18" charset="0"/>
                </a:rPr>
                <a:t>Work </a:t>
              </a:r>
              <a:endParaRPr lang="en-US" sz="2000" b="1" dirty="0" smtClean="0">
                <a:solidFill>
                  <a:schemeClr val="accent6">
                    <a:lumMod val="75000"/>
                  </a:schemeClr>
                </a:solidFill>
                <a:latin typeface="Constantia" pitchFamily="18" charset="0"/>
              </a:endParaRPr>
            </a:p>
            <a:p>
              <a:pPr algn="ctr"/>
              <a:r>
                <a:rPr lang="en-US" sz="2000" b="1" dirty="0" smtClean="0">
                  <a:solidFill>
                    <a:schemeClr val="accent6">
                      <a:lumMod val="75000"/>
                    </a:schemeClr>
                  </a:solidFill>
                  <a:latin typeface="Constantia" pitchFamily="18" charset="0"/>
                </a:rPr>
                <a:t>balancing</a:t>
              </a:r>
              <a:endParaRPr lang="en-US" sz="2000" b="1" dirty="0">
                <a:solidFill>
                  <a:schemeClr val="accent6">
                    <a:lumMod val="75000"/>
                  </a:schemeClr>
                </a:solidFill>
                <a:latin typeface="Constantia" pitchFamily="18" charset="0"/>
              </a:endParaRPr>
            </a:p>
          </p:txBody>
        </p:sp>
        <p:sp>
          <p:nvSpPr>
            <p:cNvPr id="11" name="Trapèze 6"/>
            <p:cNvSpPr/>
            <p:nvPr/>
          </p:nvSpPr>
          <p:spPr>
            <a:xfrm>
              <a:off x="2335804" y="2814245"/>
              <a:ext cx="1953854" cy="1303766"/>
            </a:xfrm>
            <a:custGeom>
              <a:avLst/>
              <a:gdLst/>
              <a:ahLst/>
              <a:cxnLst/>
              <a:rect l="l" t="t" r="r" b="b"/>
              <a:pathLst>
                <a:path w="2304257" h="1728192">
                  <a:moveTo>
                    <a:pt x="396326" y="0"/>
                  </a:moveTo>
                  <a:lnTo>
                    <a:pt x="1907930" y="0"/>
                  </a:lnTo>
                  <a:lnTo>
                    <a:pt x="2304256" y="864096"/>
                  </a:lnTo>
                  <a:lnTo>
                    <a:pt x="2304257" y="864096"/>
                  </a:lnTo>
                  <a:lnTo>
                    <a:pt x="1907931" y="1728192"/>
                  </a:lnTo>
                  <a:lnTo>
                    <a:pt x="396327" y="1728192"/>
                  </a:lnTo>
                  <a:lnTo>
                    <a:pt x="1" y="864096"/>
                  </a:lnTo>
                  <a:lnTo>
                    <a:pt x="0" y="864096"/>
                  </a:lnTo>
                  <a:close/>
                </a:path>
              </a:pathLst>
            </a:cu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accent6">
                      <a:lumMod val="75000"/>
                    </a:schemeClr>
                  </a:solidFill>
                  <a:latin typeface="Constantia" pitchFamily="18" charset="0"/>
                </a:rPr>
                <a:t>Efficient </a:t>
              </a:r>
              <a:r>
                <a:rPr lang="en-US" sz="2000" b="1" dirty="0" smtClean="0">
                  <a:solidFill>
                    <a:schemeClr val="accent6">
                      <a:lumMod val="75000"/>
                    </a:schemeClr>
                  </a:solidFill>
                  <a:latin typeface="Constantia" pitchFamily="18" charset="0"/>
                </a:rPr>
                <a:t>replenishment </a:t>
              </a:r>
            </a:p>
          </p:txBody>
        </p:sp>
        <p:sp>
          <p:nvSpPr>
            <p:cNvPr id="13" name="Trapèze 6"/>
            <p:cNvSpPr/>
            <p:nvPr/>
          </p:nvSpPr>
          <p:spPr>
            <a:xfrm>
              <a:off x="5755046" y="2814245"/>
              <a:ext cx="1953854" cy="1303766"/>
            </a:xfrm>
            <a:custGeom>
              <a:avLst/>
              <a:gdLst/>
              <a:ahLst/>
              <a:cxnLst/>
              <a:rect l="l" t="t" r="r" b="b"/>
              <a:pathLst>
                <a:path w="2304257" h="1728192">
                  <a:moveTo>
                    <a:pt x="396326" y="0"/>
                  </a:moveTo>
                  <a:lnTo>
                    <a:pt x="1907930" y="0"/>
                  </a:lnTo>
                  <a:lnTo>
                    <a:pt x="2304256" y="864096"/>
                  </a:lnTo>
                  <a:lnTo>
                    <a:pt x="2304257" y="864096"/>
                  </a:lnTo>
                  <a:lnTo>
                    <a:pt x="1907931" y="1728192"/>
                  </a:lnTo>
                  <a:lnTo>
                    <a:pt x="396327" y="1728192"/>
                  </a:lnTo>
                  <a:lnTo>
                    <a:pt x="1" y="864096"/>
                  </a:lnTo>
                  <a:lnTo>
                    <a:pt x="0" y="864096"/>
                  </a:lnTo>
                  <a:close/>
                </a:path>
              </a:pathLst>
            </a:cu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accent6">
                      <a:lumMod val="75000"/>
                    </a:schemeClr>
                  </a:solidFill>
                  <a:latin typeface="Constantia" pitchFamily="18" charset="0"/>
                </a:rPr>
                <a:t>Ergonomics</a:t>
              </a:r>
            </a:p>
          </p:txBody>
        </p:sp>
        <p:sp>
          <p:nvSpPr>
            <p:cNvPr id="26" name="Trapèze 6"/>
            <p:cNvSpPr/>
            <p:nvPr/>
          </p:nvSpPr>
          <p:spPr>
            <a:xfrm>
              <a:off x="655521" y="3493715"/>
              <a:ext cx="1953854" cy="1303766"/>
            </a:xfrm>
            <a:custGeom>
              <a:avLst/>
              <a:gdLst/>
              <a:ahLst/>
              <a:cxnLst/>
              <a:rect l="l" t="t" r="r" b="b"/>
              <a:pathLst>
                <a:path w="2304257" h="1728192">
                  <a:moveTo>
                    <a:pt x="396326" y="0"/>
                  </a:moveTo>
                  <a:lnTo>
                    <a:pt x="1907930" y="0"/>
                  </a:lnTo>
                  <a:lnTo>
                    <a:pt x="2304256" y="864096"/>
                  </a:lnTo>
                  <a:lnTo>
                    <a:pt x="2304257" y="864096"/>
                  </a:lnTo>
                  <a:lnTo>
                    <a:pt x="1907931" y="1728192"/>
                  </a:lnTo>
                  <a:lnTo>
                    <a:pt x="396327" y="1728192"/>
                  </a:lnTo>
                  <a:lnTo>
                    <a:pt x="1" y="864096"/>
                  </a:lnTo>
                  <a:lnTo>
                    <a:pt x="0" y="864096"/>
                  </a:lnTo>
                  <a:close/>
                </a:path>
              </a:pathLst>
            </a:cu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accent6">
                      <a:lumMod val="75000"/>
                    </a:schemeClr>
                  </a:solidFill>
                  <a:latin typeface="Constantia" pitchFamily="18" charset="0"/>
                </a:rPr>
                <a:t>Picking productivity </a:t>
              </a:r>
            </a:p>
          </p:txBody>
        </p:sp>
      </p:grpSp>
    </p:spTree>
    <p:extLst>
      <p:ext uri="{BB962C8B-B14F-4D97-AF65-F5344CB8AC3E}">
        <p14:creationId xmlns:p14="http://schemas.microsoft.com/office/powerpoint/2010/main" val="37352675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0" y="1709738"/>
            <a:ext cx="7215188" cy="2852737"/>
          </a:xfrm>
        </p:spPr>
        <p:txBody>
          <a:bodyPr anchor="ctr"/>
          <a:lstStyle/>
          <a:p>
            <a:r>
              <a:rPr lang="en-US" sz="5700" dirty="0"/>
              <a:t>Distribution </a:t>
            </a:r>
            <a:r>
              <a:rPr lang="en-US" sz="5700" dirty="0" smtClean="0"/>
              <a:t>Execution &amp; Metrics</a:t>
            </a:r>
            <a:endParaRPr lang="en-US" sz="5700" dirty="0"/>
          </a:p>
        </p:txBody>
      </p:sp>
    </p:spTree>
    <p:extLst>
      <p:ext uri="{BB962C8B-B14F-4D97-AF65-F5344CB8AC3E}">
        <p14:creationId xmlns:p14="http://schemas.microsoft.com/office/powerpoint/2010/main" val="8257372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108561"/>
          </a:xfrm>
        </p:spPr>
        <p:txBody>
          <a:bodyPr/>
          <a:lstStyle/>
          <a:p>
            <a:r>
              <a:rPr lang="en-US" sz="3800" dirty="0" smtClean="0"/>
              <a:t>Distribution Execution</a:t>
            </a:r>
            <a:r>
              <a:rPr lang="en-US" sz="3600" dirty="0" smtClean="0"/>
              <a:t/>
            </a:r>
            <a:br>
              <a:rPr lang="en-US" sz="3600" dirty="0" smtClean="0"/>
            </a:br>
            <a:r>
              <a:rPr lang="en-US" sz="2800" dirty="0" smtClean="0">
                <a:solidFill>
                  <a:schemeClr val="accent2">
                    <a:lumMod val="40000"/>
                    <a:lumOff val="60000"/>
                  </a:schemeClr>
                </a:solidFill>
              </a:rPr>
              <a:t>Product-Handling Functions</a:t>
            </a:r>
            <a:endParaRPr lang="en-US" sz="2800" dirty="0">
              <a:solidFill>
                <a:schemeClr val="accent2">
                  <a:lumMod val="40000"/>
                  <a:lumOff val="60000"/>
                </a:schemeClr>
              </a:solidFill>
            </a:endParaRP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26</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smtClean="0">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sp>
        <p:nvSpPr>
          <p:cNvPr id="41" name="Rectangle 40"/>
          <p:cNvSpPr/>
          <p:nvPr/>
        </p:nvSpPr>
        <p:spPr>
          <a:xfrm>
            <a:off x="7469170" y="6170047"/>
            <a:ext cx="1446230" cy="261610"/>
          </a:xfrm>
          <a:prstGeom prst="rect">
            <a:avLst/>
          </a:prstGeom>
        </p:spPr>
        <p:txBody>
          <a:bodyPr wrap="none">
            <a:spAutoFit/>
          </a:bodyPr>
          <a:lstStyle/>
          <a:p>
            <a:r>
              <a:rPr lang="en-US" altLang="en-US" sz="1100" dirty="0" smtClean="0">
                <a:solidFill>
                  <a:srgbClr val="000000"/>
                </a:solidFill>
                <a:latin typeface="Rockwell" panose="02060603020205020403" pitchFamily="18" charset="0"/>
                <a:cs typeface="Arial Narrow" panose="020B0606020202030204" pitchFamily="34" charset="0"/>
              </a:rPr>
              <a:t>Source: Figure 10.8</a:t>
            </a:r>
            <a:endParaRPr lang="en-US" sz="1100" dirty="0">
              <a:latin typeface="Rockwell" panose="02060603020205020403" pitchFamily="18" charset="0"/>
            </a:endParaRPr>
          </a:p>
        </p:txBody>
      </p:sp>
      <p:grpSp>
        <p:nvGrpSpPr>
          <p:cNvPr id="128" name="Group 127"/>
          <p:cNvGrpSpPr/>
          <p:nvPr/>
        </p:nvGrpSpPr>
        <p:grpSpPr>
          <a:xfrm>
            <a:off x="161926" y="1285444"/>
            <a:ext cx="8820148" cy="4853994"/>
            <a:chOff x="152400" y="1356519"/>
            <a:chExt cx="8820148" cy="4853994"/>
          </a:xfrm>
        </p:grpSpPr>
        <p:sp>
          <p:nvSpPr>
            <p:cNvPr id="24" name="AutoShape 6"/>
            <p:cNvSpPr>
              <a:spLocks noChangeArrowheads="1"/>
            </p:cNvSpPr>
            <p:nvPr/>
          </p:nvSpPr>
          <p:spPr bwMode="auto">
            <a:xfrm>
              <a:off x="2362199" y="2033618"/>
              <a:ext cx="2209801" cy="1331651"/>
            </a:xfrm>
            <a:prstGeom prst="roundRect">
              <a:avLst>
                <a:gd name="adj" fmla="val 16667"/>
              </a:avLst>
            </a:prstGeom>
            <a:solidFill>
              <a:schemeClr val="accent2"/>
            </a:solidFill>
            <a:ln w="9525">
              <a:noFill/>
              <a:round/>
              <a:headEnd/>
              <a:tailEn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a:extLst/>
          </p:spPr>
          <p:txBody>
            <a:bodyPr wrap="none" lIns="0" tIns="0" rIns="0" bIns="0" anchor="ctr"/>
            <a:lstStyle/>
            <a:p>
              <a:pPr marL="0" marR="0" lvl="0" indent="0" defTabSz="914400" eaLnBrk="1" fontAlgn="base" latinLnBrk="0" hangingPunct="1">
                <a:lnSpc>
                  <a:spcPct val="100000"/>
                </a:lnSpc>
                <a:spcBef>
                  <a:spcPct val="0"/>
                </a:spcBef>
                <a:spcAft>
                  <a:spcPct val="0"/>
                </a:spcAft>
                <a:buClrTx/>
                <a:buSzTx/>
                <a:buFontTx/>
                <a:buNone/>
                <a:tabLst/>
                <a:defRPr/>
              </a:pPr>
              <a:r>
                <a:rPr kumimoji="0" lang="en-US" altLang="en-US" sz="1600" b="1" i="0" u="none" strike="noStrike" kern="0" cap="none" spc="0" normalizeH="0" baseline="0" noProof="0" dirty="0" smtClean="0">
                  <a:ln>
                    <a:noFill/>
                  </a:ln>
                  <a:solidFill>
                    <a:prstClr val="white"/>
                  </a:solidFill>
                  <a:effectLst/>
                  <a:uLnTx/>
                  <a:uFillTx/>
                  <a:latin typeface="Constantia" panose="02030602050306030303" pitchFamily="18" charset="0"/>
                </a:rPr>
                <a:t>   Put-away</a:t>
              </a:r>
            </a:p>
            <a:p>
              <a:pPr marL="0" marR="0" lvl="0" indent="0" defTabSz="914400" eaLnBrk="1" fontAlgn="base" latinLnBrk="0" hangingPunct="1">
                <a:lnSpc>
                  <a:spcPct val="100000"/>
                </a:lnSpc>
                <a:spcBef>
                  <a:spcPct val="0"/>
                </a:spcBef>
                <a:spcAft>
                  <a:spcPct val="0"/>
                </a:spcAft>
                <a:buClrTx/>
                <a:buSzTx/>
                <a:buFontTx/>
                <a:buChar char="•"/>
                <a:tabLst/>
                <a:defRPr/>
              </a:pPr>
              <a:r>
                <a:rPr kumimoji="0" lang="en-US" altLang="en-US" sz="1600" b="1" i="0" u="none" strike="noStrike" kern="0" cap="none" spc="0" normalizeH="0" baseline="0" noProof="0" dirty="0" smtClean="0">
                  <a:ln>
                    <a:noFill/>
                  </a:ln>
                  <a:solidFill>
                    <a:prstClr val="white"/>
                  </a:solidFill>
                  <a:effectLst/>
                  <a:uLnTx/>
                  <a:uFillTx/>
                  <a:latin typeface="Constantia" panose="02030602050306030303" pitchFamily="18" charset="0"/>
                </a:rPr>
                <a:t> </a:t>
              </a:r>
              <a:r>
                <a:rPr kumimoji="0" lang="en-US" altLang="en-US" sz="1600" b="0" i="0" u="none" strike="noStrike" kern="0" cap="none" spc="0" normalizeH="0" baseline="0" noProof="0" dirty="0" smtClean="0">
                  <a:ln>
                    <a:noFill/>
                  </a:ln>
                  <a:solidFill>
                    <a:prstClr val="white"/>
                  </a:solidFill>
                  <a:effectLst/>
                  <a:uLnTx/>
                  <a:uFillTx/>
                  <a:latin typeface="Constantia" panose="02030602050306030303" pitchFamily="18" charset="0"/>
                </a:rPr>
                <a:t>Identify product</a:t>
              </a:r>
            </a:p>
            <a:p>
              <a:pPr marL="0" marR="0" lvl="0" indent="0" defTabSz="914400" eaLnBrk="1" fontAlgn="base" latinLnBrk="0" hangingPunct="1">
                <a:lnSpc>
                  <a:spcPct val="100000"/>
                </a:lnSpc>
                <a:spcBef>
                  <a:spcPct val="0"/>
                </a:spcBef>
                <a:spcAft>
                  <a:spcPct val="0"/>
                </a:spcAft>
                <a:buClrTx/>
                <a:buSzTx/>
                <a:buFontTx/>
                <a:buChar char="•"/>
                <a:tabLst/>
                <a:defRPr/>
              </a:pPr>
              <a:r>
                <a:rPr kumimoji="0" lang="en-US" altLang="en-US" sz="1600" b="0" i="0" u="none" strike="noStrike" kern="0" cap="none" spc="0" normalizeH="0" baseline="0" noProof="0" dirty="0" smtClean="0">
                  <a:ln>
                    <a:noFill/>
                  </a:ln>
                  <a:solidFill>
                    <a:prstClr val="white"/>
                  </a:solidFill>
                  <a:effectLst/>
                  <a:uLnTx/>
                  <a:uFillTx/>
                  <a:latin typeface="Constantia" panose="02030602050306030303" pitchFamily="18" charset="0"/>
                </a:rPr>
                <a:t> Verify location</a:t>
              </a:r>
            </a:p>
            <a:p>
              <a:pPr marL="0" marR="0" lvl="0" indent="0" defTabSz="914400" eaLnBrk="1" fontAlgn="base" latinLnBrk="0" hangingPunct="1">
                <a:lnSpc>
                  <a:spcPct val="100000"/>
                </a:lnSpc>
                <a:spcBef>
                  <a:spcPct val="0"/>
                </a:spcBef>
                <a:spcAft>
                  <a:spcPct val="0"/>
                </a:spcAft>
                <a:buClrTx/>
                <a:buSzTx/>
                <a:buFontTx/>
                <a:buChar char="•"/>
                <a:tabLst/>
                <a:defRPr/>
              </a:pPr>
              <a:r>
                <a:rPr kumimoji="0" lang="en-US" altLang="en-US" sz="1600" b="0" i="0" u="none" strike="noStrike" kern="0" cap="none" spc="0" normalizeH="0" baseline="0" noProof="0" dirty="0" smtClean="0">
                  <a:ln>
                    <a:noFill/>
                  </a:ln>
                  <a:solidFill>
                    <a:prstClr val="white"/>
                  </a:solidFill>
                  <a:effectLst/>
                  <a:uLnTx/>
                  <a:uFillTx/>
                  <a:latin typeface="Constantia" panose="02030602050306030303" pitchFamily="18" charset="0"/>
                </a:rPr>
                <a:t> Fill storage/pick slots</a:t>
              </a:r>
            </a:p>
            <a:p>
              <a:pPr marL="0" marR="0" lvl="0" indent="0" defTabSz="914400" eaLnBrk="1" fontAlgn="base" latinLnBrk="0" hangingPunct="1">
                <a:lnSpc>
                  <a:spcPct val="100000"/>
                </a:lnSpc>
                <a:spcBef>
                  <a:spcPct val="0"/>
                </a:spcBef>
                <a:spcAft>
                  <a:spcPct val="0"/>
                </a:spcAft>
                <a:buClrTx/>
                <a:buSzTx/>
                <a:buFontTx/>
                <a:buChar char="•"/>
                <a:tabLst/>
                <a:defRPr/>
              </a:pPr>
              <a:r>
                <a:rPr kumimoji="0" lang="en-US" altLang="en-US" sz="1600" b="0" i="0" u="none" strike="noStrike" kern="0" cap="none" spc="0" normalizeH="0" baseline="0" noProof="0" dirty="0" smtClean="0">
                  <a:ln>
                    <a:noFill/>
                  </a:ln>
                  <a:solidFill>
                    <a:prstClr val="white"/>
                  </a:solidFill>
                  <a:effectLst/>
                  <a:uLnTx/>
                  <a:uFillTx/>
                  <a:latin typeface="Constantia" panose="02030602050306030303" pitchFamily="18" charset="0"/>
                </a:rPr>
                <a:t> Direct fill orders</a:t>
              </a:r>
              <a:endParaRPr kumimoji="0" lang="en-US" altLang="en-US" sz="1600" b="1" i="0" u="none" strike="noStrike" kern="0" cap="none" spc="0" normalizeH="0" baseline="0" noProof="0" dirty="0" smtClean="0">
                <a:ln>
                  <a:noFill/>
                </a:ln>
                <a:solidFill>
                  <a:prstClr val="white"/>
                </a:solidFill>
                <a:effectLst/>
                <a:uLnTx/>
                <a:uFillTx/>
                <a:latin typeface="Constantia" panose="02030602050306030303" pitchFamily="18" charset="0"/>
              </a:endParaRPr>
            </a:p>
          </p:txBody>
        </p:sp>
        <p:sp>
          <p:nvSpPr>
            <p:cNvPr id="25" name="AutoShape 8"/>
            <p:cNvSpPr>
              <a:spLocks noChangeArrowheads="1"/>
            </p:cNvSpPr>
            <p:nvPr/>
          </p:nvSpPr>
          <p:spPr bwMode="auto">
            <a:xfrm>
              <a:off x="6038850" y="4164946"/>
              <a:ext cx="2209799" cy="1647820"/>
            </a:xfrm>
            <a:prstGeom prst="roundRect">
              <a:avLst>
                <a:gd name="adj" fmla="val 16667"/>
              </a:avLst>
            </a:prstGeom>
            <a:solidFill>
              <a:schemeClr val="accent2"/>
            </a:solidFill>
            <a:ln w="9525">
              <a:noFill/>
              <a:round/>
              <a:headEnd/>
              <a:tailEn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a:extLst/>
          </p:spPr>
          <p:txBody>
            <a:bodyPr wrap="none" anchor="ctr"/>
            <a:lstStyle/>
            <a:p>
              <a:pPr marL="0" marR="0" lvl="0" indent="0" defTabSz="914400" eaLnBrk="1" fontAlgn="base" latinLnBrk="0" hangingPunct="1">
                <a:lnSpc>
                  <a:spcPct val="100000"/>
                </a:lnSpc>
                <a:spcBef>
                  <a:spcPct val="0"/>
                </a:spcBef>
                <a:spcAft>
                  <a:spcPct val="0"/>
                </a:spcAft>
                <a:buClrTx/>
                <a:buSzTx/>
                <a:buFontTx/>
                <a:buNone/>
                <a:tabLst/>
                <a:defRPr/>
              </a:pPr>
              <a:r>
                <a:rPr kumimoji="0" lang="en-US" altLang="en-US" sz="1600" b="1" i="0" u="none" strike="noStrike" kern="0" cap="none" spc="0" normalizeH="0" baseline="0" noProof="0" dirty="0" smtClean="0">
                  <a:ln>
                    <a:noFill/>
                  </a:ln>
                  <a:solidFill>
                    <a:prstClr val="white"/>
                  </a:solidFill>
                  <a:effectLst/>
                  <a:uLnTx/>
                  <a:uFillTx/>
                  <a:latin typeface="Constantia" panose="02030602050306030303" pitchFamily="18" charset="0"/>
                </a:rPr>
                <a:t>   Shipping</a:t>
              </a:r>
            </a:p>
            <a:p>
              <a:pPr marL="0" marR="0" lvl="0" indent="0" defTabSz="914400" eaLnBrk="1" fontAlgn="base" latinLnBrk="0" hangingPunct="1">
                <a:lnSpc>
                  <a:spcPct val="100000"/>
                </a:lnSpc>
                <a:spcBef>
                  <a:spcPct val="0"/>
                </a:spcBef>
                <a:spcAft>
                  <a:spcPct val="0"/>
                </a:spcAft>
                <a:buClrTx/>
                <a:buSzTx/>
                <a:buFontTx/>
                <a:buChar char="•"/>
                <a:tabLst/>
                <a:defRPr/>
              </a:pPr>
              <a:r>
                <a:rPr kumimoji="0" lang="en-US" altLang="en-US" sz="1600" b="0" i="0" u="none" strike="noStrike" kern="0" cap="none" spc="0" normalizeH="0" baseline="0" noProof="0" dirty="0" smtClean="0">
                  <a:ln>
                    <a:noFill/>
                  </a:ln>
                  <a:solidFill>
                    <a:prstClr val="white"/>
                  </a:solidFill>
                  <a:effectLst/>
                  <a:uLnTx/>
                  <a:uFillTx/>
                  <a:latin typeface="Constantia" panose="02030602050306030303" pitchFamily="18" charset="0"/>
                </a:rPr>
                <a:t> Schedule carrier</a:t>
              </a:r>
            </a:p>
            <a:p>
              <a:pPr marL="0" marR="0" lvl="0" indent="0" defTabSz="914400" eaLnBrk="1" fontAlgn="base" latinLnBrk="0" hangingPunct="1">
                <a:lnSpc>
                  <a:spcPct val="100000"/>
                </a:lnSpc>
                <a:spcBef>
                  <a:spcPct val="0"/>
                </a:spcBef>
                <a:spcAft>
                  <a:spcPct val="0"/>
                </a:spcAft>
                <a:buClrTx/>
                <a:buSzTx/>
                <a:buFontTx/>
                <a:buChar char="•"/>
                <a:tabLst/>
                <a:defRPr/>
              </a:pPr>
              <a:r>
                <a:rPr kumimoji="0" lang="en-US" altLang="en-US" sz="1600" b="0" i="0" u="none" strike="noStrike" kern="0" cap="none" spc="0" normalizeH="0" baseline="0" noProof="0" dirty="0" smtClean="0">
                  <a:ln>
                    <a:noFill/>
                  </a:ln>
                  <a:solidFill>
                    <a:prstClr val="white"/>
                  </a:solidFill>
                  <a:effectLst/>
                  <a:uLnTx/>
                  <a:uFillTx/>
                  <a:latin typeface="Constantia" panose="02030602050306030303" pitchFamily="18" charset="0"/>
                </a:rPr>
                <a:t> Load vehicle</a:t>
              </a:r>
            </a:p>
            <a:p>
              <a:pPr marL="0" marR="0" lvl="0" indent="0" defTabSz="914400" eaLnBrk="1" fontAlgn="base" latinLnBrk="0" hangingPunct="1">
                <a:lnSpc>
                  <a:spcPct val="100000"/>
                </a:lnSpc>
                <a:spcBef>
                  <a:spcPct val="0"/>
                </a:spcBef>
                <a:spcAft>
                  <a:spcPct val="0"/>
                </a:spcAft>
                <a:buClrTx/>
                <a:buSzTx/>
                <a:buFontTx/>
                <a:buChar char="•"/>
                <a:tabLst/>
                <a:defRPr/>
              </a:pPr>
              <a:r>
                <a:rPr kumimoji="0" lang="en-US" altLang="en-US" sz="1600" b="0" i="0" u="none" strike="noStrike" kern="0" cap="none" spc="0" normalizeH="0" baseline="0" noProof="0" dirty="0" smtClean="0">
                  <a:ln>
                    <a:noFill/>
                  </a:ln>
                  <a:solidFill>
                    <a:prstClr val="white"/>
                  </a:solidFill>
                  <a:effectLst/>
                  <a:uLnTx/>
                  <a:uFillTx/>
                  <a:latin typeface="Constantia" panose="02030602050306030303" pitchFamily="18" charset="0"/>
                </a:rPr>
                <a:t> Secure freight</a:t>
              </a:r>
            </a:p>
            <a:p>
              <a:pPr marL="0" marR="0" lvl="0" indent="0" defTabSz="914400" eaLnBrk="1" fontAlgn="base" latinLnBrk="0" hangingPunct="1">
                <a:lnSpc>
                  <a:spcPct val="100000"/>
                </a:lnSpc>
                <a:spcBef>
                  <a:spcPct val="0"/>
                </a:spcBef>
                <a:spcAft>
                  <a:spcPct val="0"/>
                </a:spcAft>
                <a:buClrTx/>
                <a:buSzTx/>
                <a:buFontTx/>
                <a:buChar char="•"/>
                <a:tabLst/>
                <a:defRPr/>
              </a:pPr>
              <a:r>
                <a:rPr kumimoji="0" lang="en-US" altLang="en-US" sz="1600" b="0" i="0" u="none" strike="noStrike" kern="0" cap="none" spc="0" normalizeH="0" baseline="0" noProof="0" dirty="0" smtClean="0">
                  <a:ln>
                    <a:noFill/>
                  </a:ln>
                  <a:solidFill>
                    <a:prstClr val="white"/>
                  </a:solidFill>
                  <a:effectLst/>
                  <a:uLnTx/>
                  <a:uFillTx/>
                  <a:latin typeface="Constantia" panose="02030602050306030303" pitchFamily="18" charset="0"/>
                </a:rPr>
                <a:t> Complete paperwork</a:t>
              </a:r>
            </a:p>
            <a:p>
              <a:pPr marL="0" marR="0" lvl="0" indent="0" defTabSz="914400" eaLnBrk="1" fontAlgn="base" latinLnBrk="0" hangingPunct="1">
                <a:lnSpc>
                  <a:spcPct val="100000"/>
                </a:lnSpc>
                <a:spcBef>
                  <a:spcPct val="0"/>
                </a:spcBef>
                <a:spcAft>
                  <a:spcPct val="0"/>
                </a:spcAft>
                <a:buClrTx/>
                <a:buSzTx/>
                <a:buFontTx/>
                <a:buChar char="•"/>
                <a:tabLst/>
                <a:defRPr/>
              </a:pPr>
              <a:r>
                <a:rPr kumimoji="0" lang="en-US" altLang="en-US" sz="1600" b="0" i="0" u="none" strike="noStrike" kern="0" cap="none" spc="0" normalizeH="0" baseline="0" noProof="0" dirty="0" smtClean="0">
                  <a:ln>
                    <a:noFill/>
                  </a:ln>
                  <a:solidFill>
                    <a:prstClr val="white"/>
                  </a:solidFill>
                  <a:effectLst/>
                  <a:uLnTx/>
                  <a:uFillTx/>
                  <a:latin typeface="Constantia" panose="02030602050306030303" pitchFamily="18" charset="0"/>
                </a:rPr>
                <a:t> Call for dispatch  </a:t>
              </a:r>
            </a:p>
          </p:txBody>
        </p:sp>
        <p:sp>
          <p:nvSpPr>
            <p:cNvPr id="26" name="Rectangle 10"/>
            <p:cNvSpPr>
              <a:spLocks noChangeArrowheads="1"/>
            </p:cNvSpPr>
            <p:nvPr/>
          </p:nvSpPr>
          <p:spPr bwMode="auto">
            <a:xfrm>
              <a:off x="3533775" y="3495116"/>
              <a:ext cx="1638299" cy="571827"/>
            </a:xfrm>
            <a:prstGeom prst="rect">
              <a:avLst/>
            </a:prstGeom>
            <a:solidFill>
              <a:schemeClr val="accent2"/>
            </a:solidFill>
            <a:ln w="9525">
              <a:noFill/>
              <a:miter lim="800000"/>
              <a:headEnd/>
              <a:tailEn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a:extLst/>
          </p:spPr>
          <p:txBody>
            <a:bodyPr wrap="none" anchor="ct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US" altLang="en-US" sz="1600" b="1" i="0" u="none" strike="noStrike" kern="0" cap="none" spc="0" normalizeH="0" baseline="0" noProof="0" smtClean="0">
                  <a:ln>
                    <a:noFill/>
                  </a:ln>
                  <a:solidFill>
                    <a:prstClr val="white"/>
                  </a:solidFill>
                  <a:effectLst/>
                  <a:uLnTx/>
                  <a:uFillTx/>
                  <a:latin typeface="Constantia" panose="02030602050306030303" pitchFamily="18" charset="0"/>
                </a:rPr>
                <a:t>Picking </a:t>
              </a:r>
            </a:p>
            <a:p>
              <a:pPr marL="0" marR="0" lvl="0" indent="0" algn="ctr" defTabSz="914400" eaLnBrk="1" fontAlgn="base" latinLnBrk="0" hangingPunct="1">
                <a:lnSpc>
                  <a:spcPct val="100000"/>
                </a:lnSpc>
                <a:spcBef>
                  <a:spcPct val="0"/>
                </a:spcBef>
                <a:spcAft>
                  <a:spcPct val="0"/>
                </a:spcAft>
                <a:buClrTx/>
                <a:buSzTx/>
                <a:buFontTx/>
                <a:buNone/>
                <a:tabLst/>
                <a:defRPr/>
              </a:pPr>
              <a:r>
                <a:rPr kumimoji="0" lang="en-US" altLang="en-US" sz="1600" b="1" i="0" u="none" strike="noStrike" kern="0" cap="none" spc="0" normalizeH="0" baseline="0" noProof="0" smtClean="0">
                  <a:ln>
                    <a:noFill/>
                  </a:ln>
                  <a:solidFill>
                    <a:prstClr val="white"/>
                  </a:solidFill>
                  <a:effectLst/>
                  <a:uLnTx/>
                  <a:uFillTx/>
                  <a:latin typeface="Constantia" panose="02030602050306030303" pitchFamily="18" charset="0"/>
                </a:rPr>
                <a:t>locations</a:t>
              </a:r>
            </a:p>
          </p:txBody>
        </p:sp>
        <p:sp>
          <p:nvSpPr>
            <p:cNvPr id="27" name="Rectangle 11"/>
            <p:cNvSpPr>
              <a:spLocks noChangeArrowheads="1"/>
            </p:cNvSpPr>
            <p:nvPr/>
          </p:nvSpPr>
          <p:spPr bwMode="auto">
            <a:xfrm>
              <a:off x="3124200" y="1356519"/>
              <a:ext cx="2324100" cy="518536"/>
            </a:xfrm>
            <a:prstGeom prst="rect">
              <a:avLst/>
            </a:prstGeom>
            <a:solidFill>
              <a:schemeClr val="accent2"/>
            </a:solidFill>
            <a:ln w="9525">
              <a:noFill/>
              <a:miter lim="800000"/>
              <a:headEnd/>
              <a:tailEn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a:extLst/>
          </p:spPr>
          <p:txBody>
            <a:bodyPr wrap="none" anchor="ct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US" altLang="en-US" sz="1600" b="1" i="0" u="none" strike="noStrike" kern="0" cap="none" spc="0" normalizeH="0" baseline="0" noProof="0" dirty="0" smtClean="0">
                  <a:ln>
                    <a:noFill/>
                  </a:ln>
                  <a:solidFill>
                    <a:prstClr val="white"/>
                  </a:solidFill>
                  <a:effectLst/>
                  <a:uLnTx/>
                  <a:uFillTx/>
                  <a:latin typeface="Constantia" panose="02030602050306030303" pitchFamily="18" charset="0"/>
                </a:rPr>
                <a:t>Storage locations</a:t>
              </a:r>
            </a:p>
          </p:txBody>
        </p:sp>
        <p:sp>
          <p:nvSpPr>
            <p:cNvPr id="28" name="Line 12"/>
            <p:cNvSpPr>
              <a:spLocks noChangeShapeType="1"/>
            </p:cNvSpPr>
            <p:nvPr/>
          </p:nvSpPr>
          <p:spPr bwMode="auto">
            <a:xfrm>
              <a:off x="1828800" y="2810771"/>
              <a:ext cx="533400" cy="0"/>
            </a:xfrm>
            <a:prstGeom prst="line">
              <a:avLst/>
            </a:prstGeom>
            <a:noFill/>
            <a:ln w="38100">
              <a:solidFill>
                <a:srgbClr val="993366"/>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ctr" defTabSz="914400" eaLnBrk="1" fontAlgn="base" latinLnBrk="0" hangingPunct="1">
                <a:lnSpc>
                  <a:spcPct val="100000"/>
                </a:lnSpc>
                <a:spcBef>
                  <a:spcPct val="0"/>
                </a:spcBef>
                <a:spcAft>
                  <a:spcPct val="0"/>
                </a:spcAft>
                <a:buClrTx/>
                <a:buSzTx/>
                <a:buFontTx/>
                <a:buNone/>
                <a:tabLst/>
                <a:defRPr/>
              </a:pPr>
              <a:endParaRPr kumimoji="0" lang="en-US" sz="1600" b="0" i="0" u="none" strike="noStrike" kern="0" cap="none" spc="0" normalizeH="0" baseline="0" noProof="0" smtClean="0">
                <a:ln>
                  <a:noFill/>
                </a:ln>
                <a:solidFill>
                  <a:prstClr val="black"/>
                </a:solidFill>
                <a:effectLst/>
                <a:uLnTx/>
                <a:uFillTx/>
                <a:latin typeface="Constantia" panose="02030602050306030303" pitchFamily="18" charset="0"/>
              </a:endParaRPr>
            </a:p>
          </p:txBody>
        </p:sp>
        <p:cxnSp>
          <p:nvCxnSpPr>
            <p:cNvPr id="29" name="AutoShape 13"/>
            <p:cNvCxnSpPr>
              <a:cxnSpLocks noChangeShapeType="1"/>
              <a:stCxn id="24" idx="3"/>
            </p:cNvCxnSpPr>
            <p:nvPr/>
          </p:nvCxnSpPr>
          <p:spPr bwMode="auto">
            <a:xfrm flipV="1">
              <a:off x="4572000" y="1900935"/>
              <a:ext cx="380999" cy="798509"/>
            </a:xfrm>
            <a:prstGeom prst="bentConnector2">
              <a:avLst/>
            </a:prstGeom>
            <a:noFill/>
            <a:ln w="38100">
              <a:solidFill>
                <a:srgbClr val="993366"/>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0" name="AutoShape 15"/>
            <p:cNvCxnSpPr>
              <a:cxnSpLocks noChangeShapeType="1"/>
              <a:stCxn id="27" idx="3"/>
              <a:endCxn id="31" idx="0"/>
            </p:cNvCxnSpPr>
            <p:nvPr/>
          </p:nvCxnSpPr>
          <p:spPr bwMode="auto">
            <a:xfrm>
              <a:off x="5448300" y="1615787"/>
              <a:ext cx="1714500" cy="259268"/>
            </a:xfrm>
            <a:prstGeom prst="bentConnector2">
              <a:avLst/>
            </a:prstGeom>
            <a:noFill/>
            <a:ln w="38100">
              <a:solidFill>
                <a:srgbClr val="993366"/>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1" name="AutoShape 7"/>
            <p:cNvSpPr>
              <a:spLocks noChangeArrowheads="1"/>
            </p:cNvSpPr>
            <p:nvPr/>
          </p:nvSpPr>
          <p:spPr bwMode="auto">
            <a:xfrm>
              <a:off x="5791200" y="1875055"/>
              <a:ext cx="2743200" cy="1454363"/>
            </a:xfrm>
            <a:prstGeom prst="roundRect">
              <a:avLst>
                <a:gd name="adj" fmla="val 16667"/>
              </a:avLst>
            </a:prstGeom>
            <a:solidFill>
              <a:schemeClr val="accent2"/>
            </a:solidFill>
            <a:ln w="9525">
              <a:noFill/>
              <a:round/>
              <a:headEnd/>
              <a:tailEn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a:extLst/>
          </p:spPr>
          <p:txBody>
            <a:bodyPr lIns="0" tIns="0" rIns="0" bIns="0" anchor="ctr"/>
            <a:lstStyle>
              <a:lvl1pPr marL="53975" algn="l" eaLnBrk="0" hangingPunct="0">
                <a:defRPr>
                  <a:solidFill>
                    <a:schemeClr val="tx1"/>
                  </a:solidFill>
                  <a:latin typeface="Arial" charset="0"/>
                </a:defRPr>
              </a:lvl1pPr>
              <a:lvl2pPr algn="l" eaLnBrk="0" hangingPunct="0">
                <a:defRPr>
                  <a:solidFill>
                    <a:schemeClr val="tx1"/>
                  </a:solidFill>
                  <a:latin typeface="Arial" charset="0"/>
                </a:defRPr>
              </a:lvl2pPr>
              <a:lvl3pPr algn="l" eaLnBrk="0" hangingPunct="0">
                <a:defRPr>
                  <a:solidFill>
                    <a:schemeClr val="tx1"/>
                  </a:solidFill>
                  <a:latin typeface="Arial" charset="0"/>
                </a:defRPr>
              </a:lvl3pPr>
              <a:lvl4pPr algn="l" eaLnBrk="0" hangingPunct="0">
                <a:defRPr>
                  <a:solidFill>
                    <a:schemeClr val="tx1"/>
                  </a:solidFill>
                  <a:latin typeface="Arial" charset="0"/>
                </a:defRPr>
              </a:lvl4pPr>
              <a:lvl5pPr algn="l" eaLnBrk="0" hangingPunct="0">
                <a:defRPr>
                  <a:solidFill>
                    <a:schemeClr val="tx1"/>
                  </a:solidFill>
                  <a:latin typeface="Arial" charset="0"/>
                </a:defRPr>
              </a:lvl5pPr>
              <a:lvl6pPr eaLnBrk="0" fontAlgn="base" hangingPunct="0">
                <a:spcBef>
                  <a:spcPct val="0"/>
                </a:spcBef>
                <a:spcAft>
                  <a:spcPct val="0"/>
                </a:spcAft>
                <a:defRPr>
                  <a:solidFill>
                    <a:schemeClr val="tx1"/>
                  </a:solidFill>
                  <a:latin typeface="Arial" charset="0"/>
                </a:defRPr>
              </a:lvl6pPr>
              <a:lvl7pPr eaLnBrk="0" fontAlgn="base" hangingPunct="0">
                <a:spcBef>
                  <a:spcPct val="0"/>
                </a:spcBef>
                <a:spcAft>
                  <a:spcPct val="0"/>
                </a:spcAft>
                <a:defRPr>
                  <a:solidFill>
                    <a:schemeClr val="tx1"/>
                  </a:solidFill>
                  <a:latin typeface="Arial" charset="0"/>
                </a:defRPr>
              </a:lvl7pPr>
              <a:lvl8pPr eaLnBrk="0" fontAlgn="base" hangingPunct="0">
                <a:spcBef>
                  <a:spcPct val="0"/>
                </a:spcBef>
                <a:spcAft>
                  <a:spcPct val="0"/>
                </a:spcAft>
                <a:defRPr>
                  <a:solidFill>
                    <a:schemeClr val="tx1"/>
                  </a:solidFill>
                  <a:latin typeface="Arial" charset="0"/>
                </a:defRPr>
              </a:lvl8pPr>
              <a:lvl9pPr eaLnBrk="0" fontAlgn="base" hangingPunct="0">
                <a:spcBef>
                  <a:spcPct val="0"/>
                </a:spcBef>
                <a:spcAft>
                  <a:spcPct val="0"/>
                </a:spcAft>
                <a:defRPr>
                  <a:solidFill>
                    <a:schemeClr val="tx1"/>
                  </a:solidFill>
                  <a:latin typeface="Arial" charset="0"/>
                </a:defRPr>
              </a:lvl9pPr>
            </a:lstStyle>
            <a:p>
              <a:pPr marL="53975" marR="0" lvl="0" indent="0" algn="l" defTabSz="914400" eaLnBrk="1" fontAlgn="base" latinLnBrk="0" hangingPunct="1">
                <a:lnSpc>
                  <a:spcPct val="100000"/>
                </a:lnSpc>
                <a:spcBef>
                  <a:spcPct val="0"/>
                </a:spcBef>
                <a:spcAft>
                  <a:spcPct val="0"/>
                </a:spcAft>
                <a:buClrTx/>
                <a:buSzTx/>
                <a:buFontTx/>
                <a:buNone/>
                <a:tabLst/>
                <a:defRPr/>
              </a:pPr>
              <a:r>
                <a:rPr kumimoji="0" lang="en-US" altLang="en-US" sz="1600" b="1" i="0" u="none" strike="noStrike" kern="0" cap="none" spc="0" normalizeH="0" baseline="0" noProof="0" dirty="0">
                  <a:ln>
                    <a:noFill/>
                  </a:ln>
                  <a:solidFill>
                    <a:prstClr val="white"/>
                  </a:solidFill>
                  <a:effectLst/>
                  <a:uLnTx/>
                  <a:uFillTx/>
                  <a:latin typeface="Constantia" panose="02030602050306030303" pitchFamily="18" charset="0"/>
                </a:rPr>
                <a:t> Replenishment</a:t>
              </a:r>
            </a:p>
            <a:p>
              <a:pPr marL="53975" marR="0" lvl="0" indent="0" algn="l" defTabSz="914400" eaLnBrk="1" fontAlgn="base" latinLnBrk="0" hangingPunct="1">
                <a:lnSpc>
                  <a:spcPct val="100000"/>
                </a:lnSpc>
                <a:spcBef>
                  <a:spcPct val="0"/>
                </a:spcBef>
                <a:spcAft>
                  <a:spcPct val="0"/>
                </a:spcAft>
                <a:buClrTx/>
                <a:buSzTx/>
                <a:buFontTx/>
                <a:buChar char="•"/>
                <a:tabLst/>
                <a:defRPr/>
              </a:pPr>
              <a:r>
                <a:rPr kumimoji="0" lang="en-US" altLang="en-US" sz="1600" b="1" i="0" u="none" strike="noStrike" kern="0" cap="none" spc="0" normalizeH="0" baseline="0" noProof="0" dirty="0">
                  <a:ln>
                    <a:noFill/>
                  </a:ln>
                  <a:solidFill>
                    <a:prstClr val="white"/>
                  </a:solidFill>
                  <a:effectLst/>
                  <a:uLnTx/>
                  <a:uFillTx/>
                  <a:latin typeface="Constantia" panose="02030602050306030303" pitchFamily="18" charset="0"/>
                </a:rPr>
                <a:t> </a:t>
              </a:r>
              <a:r>
                <a:rPr kumimoji="0" lang="en-US" altLang="en-US" sz="1600" b="0" i="0" u="none" strike="noStrike" kern="0" cap="none" spc="0" normalizeH="0" baseline="0" noProof="0" dirty="0">
                  <a:ln>
                    <a:noFill/>
                  </a:ln>
                  <a:solidFill>
                    <a:prstClr val="white"/>
                  </a:solidFill>
                  <a:effectLst/>
                  <a:uLnTx/>
                  <a:uFillTx/>
                  <a:latin typeface="Constantia" panose="02030602050306030303" pitchFamily="18" charset="0"/>
                </a:rPr>
                <a:t>Re-supply pick slots</a:t>
              </a:r>
            </a:p>
            <a:p>
              <a:pPr marL="53975" marR="0" lvl="0" indent="0" algn="l" defTabSz="914400" eaLnBrk="1" fontAlgn="base" latinLnBrk="0" hangingPunct="1">
                <a:lnSpc>
                  <a:spcPct val="100000"/>
                </a:lnSpc>
                <a:spcBef>
                  <a:spcPct val="0"/>
                </a:spcBef>
                <a:spcAft>
                  <a:spcPct val="0"/>
                </a:spcAft>
                <a:buClrTx/>
                <a:buSzTx/>
                <a:buFontTx/>
                <a:buChar char="•"/>
                <a:tabLst/>
                <a:defRPr/>
              </a:pPr>
              <a:r>
                <a:rPr kumimoji="0" lang="en-US" altLang="en-US" sz="1600" b="0" i="0" u="none" strike="noStrike" kern="0" cap="none" spc="0" normalizeH="0" baseline="0" noProof="0" dirty="0">
                  <a:ln>
                    <a:noFill/>
                  </a:ln>
                  <a:solidFill>
                    <a:prstClr val="white"/>
                  </a:solidFill>
                  <a:effectLst/>
                  <a:uLnTx/>
                  <a:uFillTx/>
                  <a:latin typeface="Constantia" panose="02030602050306030303" pitchFamily="18" charset="0"/>
                </a:rPr>
                <a:t> Move pallet </a:t>
              </a:r>
              <a:r>
                <a:rPr kumimoji="0" lang="en-US" altLang="en-US" sz="1600" b="0" i="0" u="none" strike="noStrike" kern="0" cap="none" spc="0" normalizeH="0" baseline="0" noProof="0" dirty="0" smtClean="0">
                  <a:ln>
                    <a:noFill/>
                  </a:ln>
                  <a:solidFill>
                    <a:prstClr val="white"/>
                  </a:solidFill>
                  <a:effectLst/>
                  <a:uLnTx/>
                  <a:uFillTx/>
                  <a:latin typeface="Constantia" panose="02030602050306030303" pitchFamily="18" charset="0"/>
                </a:rPr>
                <a:t>quantity</a:t>
              </a:r>
              <a:r>
                <a:rPr kumimoji="0" lang="en-US" altLang="en-US" sz="1600" b="0" i="0" u="none" strike="noStrike" kern="0" cap="none" spc="0" normalizeH="0" noProof="0" dirty="0" smtClean="0">
                  <a:ln>
                    <a:noFill/>
                  </a:ln>
                  <a:solidFill>
                    <a:prstClr val="white"/>
                  </a:solidFill>
                  <a:effectLst/>
                  <a:uLnTx/>
                  <a:uFillTx/>
                  <a:latin typeface="Constantia" panose="02030602050306030303" pitchFamily="18" charset="0"/>
                </a:rPr>
                <a:t> </a:t>
              </a:r>
              <a:r>
                <a:rPr kumimoji="0" lang="en-US" altLang="en-US" sz="1600" b="0" i="0" u="none" strike="noStrike" kern="0" cap="none" spc="0" normalizeH="0" baseline="0" noProof="0" dirty="0" smtClean="0">
                  <a:ln>
                    <a:noFill/>
                  </a:ln>
                  <a:solidFill>
                    <a:prstClr val="white"/>
                  </a:solidFill>
                  <a:effectLst/>
                  <a:uLnTx/>
                  <a:uFillTx/>
                  <a:latin typeface="Constantia" panose="02030602050306030303" pitchFamily="18" charset="0"/>
                </a:rPr>
                <a:t>orders</a:t>
              </a:r>
              <a:r>
                <a:rPr kumimoji="0" lang="en-US" altLang="en-US" sz="1600" b="0" i="0" u="none" strike="noStrike" kern="0" cap="none" spc="0" normalizeH="0" noProof="0" dirty="0" smtClean="0">
                  <a:ln>
                    <a:noFill/>
                  </a:ln>
                  <a:solidFill>
                    <a:prstClr val="white"/>
                  </a:solidFill>
                  <a:effectLst/>
                  <a:uLnTx/>
                  <a:uFillTx/>
                  <a:latin typeface="Constantia" panose="02030602050306030303" pitchFamily="18" charset="0"/>
                </a:rPr>
                <a:t> </a:t>
              </a:r>
              <a:r>
                <a:rPr kumimoji="0" lang="en-US" altLang="en-US" sz="1600" b="0" i="0" u="none" strike="noStrike" kern="0" cap="none" spc="0" normalizeH="0" baseline="0" noProof="0" dirty="0" smtClean="0">
                  <a:ln>
                    <a:noFill/>
                  </a:ln>
                  <a:solidFill>
                    <a:prstClr val="white"/>
                  </a:solidFill>
                  <a:effectLst/>
                  <a:uLnTx/>
                  <a:uFillTx/>
                  <a:latin typeface="Constantia" panose="02030602050306030303" pitchFamily="18" charset="0"/>
                </a:rPr>
                <a:t>to</a:t>
              </a:r>
              <a:r>
                <a:rPr kumimoji="0" lang="en-US" altLang="en-US" sz="1600" b="0" i="0" u="none" strike="noStrike" kern="0" cap="none" spc="0" normalizeH="0" noProof="0" dirty="0" smtClean="0">
                  <a:ln>
                    <a:noFill/>
                  </a:ln>
                  <a:solidFill>
                    <a:prstClr val="white"/>
                  </a:solidFill>
                  <a:effectLst/>
                  <a:uLnTx/>
                  <a:uFillTx/>
                  <a:latin typeface="Constantia" panose="02030602050306030303" pitchFamily="18" charset="0"/>
                </a:rPr>
                <a:t> </a:t>
              </a:r>
              <a:r>
                <a:rPr kumimoji="0" lang="en-US" altLang="en-US" sz="1600" b="0" i="0" u="none" strike="noStrike" kern="0" cap="none" spc="0" normalizeH="0" baseline="0" noProof="0" dirty="0" smtClean="0">
                  <a:ln>
                    <a:noFill/>
                  </a:ln>
                  <a:solidFill>
                    <a:prstClr val="white"/>
                  </a:solidFill>
                  <a:effectLst/>
                  <a:uLnTx/>
                  <a:uFillTx/>
                  <a:latin typeface="Constantia" panose="02030602050306030303" pitchFamily="18" charset="0"/>
                </a:rPr>
                <a:t>shipping dock</a:t>
              </a:r>
            </a:p>
            <a:p>
              <a:pPr marL="53975" marR="0" lvl="0" indent="0" algn="l" defTabSz="914400" eaLnBrk="1" fontAlgn="base" latinLnBrk="0" hangingPunct="1">
                <a:lnSpc>
                  <a:spcPct val="100000"/>
                </a:lnSpc>
                <a:spcBef>
                  <a:spcPct val="0"/>
                </a:spcBef>
                <a:spcAft>
                  <a:spcPct val="0"/>
                </a:spcAft>
                <a:buClrTx/>
                <a:buSzTx/>
                <a:buFontTx/>
                <a:buChar char="•"/>
                <a:tabLst/>
                <a:defRPr/>
              </a:pPr>
              <a:r>
                <a:rPr kumimoji="0" lang="en-US" altLang="en-US" sz="1600" b="0" i="0" u="none" strike="noStrike" kern="0" cap="none" spc="0" normalizeH="0" baseline="0" noProof="0" dirty="0" smtClean="0">
                  <a:ln>
                    <a:noFill/>
                  </a:ln>
                  <a:solidFill>
                    <a:prstClr val="white"/>
                  </a:solidFill>
                  <a:effectLst/>
                  <a:uLnTx/>
                  <a:uFillTx/>
                  <a:latin typeface="Constantia" panose="02030602050306030303" pitchFamily="18" charset="0"/>
                </a:rPr>
                <a:t>  </a:t>
              </a:r>
              <a:r>
                <a:rPr kumimoji="0" lang="en-US" altLang="en-US" sz="1600" b="0" i="0" u="none" strike="noStrike" kern="0" cap="none" spc="0" normalizeH="0" baseline="0" noProof="0" dirty="0">
                  <a:ln>
                    <a:noFill/>
                  </a:ln>
                  <a:solidFill>
                    <a:prstClr val="white"/>
                  </a:solidFill>
                  <a:effectLst/>
                  <a:uLnTx/>
                  <a:uFillTx/>
                  <a:latin typeface="Constantia" panose="02030602050306030303" pitchFamily="18" charset="0"/>
                </a:rPr>
                <a:t>Verify </a:t>
              </a:r>
              <a:r>
                <a:rPr kumimoji="0" lang="en-US" altLang="en-US" sz="1600" b="0" i="0" u="none" strike="noStrike" kern="0" cap="none" spc="0" normalizeH="0" baseline="0" noProof="0" dirty="0" smtClean="0">
                  <a:ln>
                    <a:noFill/>
                  </a:ln>
                  <a:solidFill>
                    <a:prstClr val="white"/>
                  </a:solidFill>
                  <a:effectLst/>
                  <a:uLnTx/>
                  <a:uFillTx/>
                  <a:latin typeface="Constantia" panose="02030602050306030303" pitchFamily="18" charset="0"/>
                </a:rPr>
                <a:t>moves</a:t>
              </a:r>
              <a:endParaRPr kumimoji="0" lang="en-US" altLang="en-US" sz="1600" b="0" i="0" u="none" strike="noStrike" kern="0" cap="none" spc="0" normalizeH="0" baseline="0" noProof="0" dirty="0">
                <a:ln>
                  <a:noFill/>
                </a:ln>
                <a:solidFill>
                  <a:prstClr val="white"/>
                </a:solidFill>
                <a:effectLst/>
                <a:uLnTx/>
                <a:uFillTx/>
                <a:latin typeface="Constantia" panose="02030602050306030303" pitchFamily="18" charset="0"/>
              </a:endParaRPr>
            </a:p>
          </p:txBody>
        </p:sp>
        <p:cxnSp>
          <p:nvCxnSpPr>
            <p:cNvPr id="32" name="AutoShape 17"/>
            <p:cNvCxnSpPr>
              <a:cxnSpLocks noChangeShapeType="1"/>
              <a:stCxn id="26" idx="2"/>
              <a:endCxn id="33" idx="0"/>
            </p:cNvCxnSpPr>
            <p:nvPr/>
          </p:nvCxnSpPr>
          <p:spPr bwMode="auto">
            <a:xfrm>
              <a:off x="4352925" y="4066943"/>
              <a:ext cx="1" cy="254463"/>
            </a:xfrm>
            <a:prstGeom prst="straightConnector1">
              <a:avLst/>
            </a:prstGeom>
            <a:noFill/>
            <a:ln w="38100">
              <a:solidFill>
                <a:srgbClr val="993366"/>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3" name="AutoShape 16"/>
            <p:cNvSpPr>
              <a:spLocks noChangeArrowheads="1"/>
            </p:cNvSpPr>
            <p:nvPr/>
          </p:nvSpPr>
          <p:spPr bwMode="auto">
            <a:xfrm>
              <a:off x="3124200" y="4321406"/>
              <a:ext cx="2457451" cy="1594182"/>
            </a:xfrm>
            <a:prstGeom prst="roundRect">
              <a:avLst>
                <a:gd name="adj" fmla="val 16667"/>
              </a:avLst>
            </a:prstGeom>
            <a:solidFill>
              <a:schemeClr val="accent2"/>
            </a:solidFill>
            <a:ln w="9525">
              <a:noFill/>
              <a:round/>
              <a:headEnd/>
              <a:tailEn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a:extLst/>
          </p:spPr>
          <p:txBody>
            <a:bodyPr wrap="none" anchor="ctr"/>
            <a:lstStyle/>
            <a:p>
              <a:pPr marL="0" marR="0" lvl="0" indent="0" defTabSz="914400" eaLnBrk="1" fontAlgn="base" latinLnBrk="0" hangingPunct="1">
                <a:lnSpc>
                  <a:spcPct val="100000"/>
                </a:lnSpc>
                <a:spcBef>
                  <a:spcPct val="0"/>
                </a:spcBef>
                <a:spcAft>
                  <a:spcPct val="0"/>
                </a:spcAft>
                <a:buClrTx/>
                <a:buSzTx/>
                <a:buFontTx/>
                <a:buNone/>
                <a:tabLst/>
                <a:defRPr/>
              </a:pPr>
              <a:r>
                <a:rPr kumimoji="0" lang="en-US" altLang="en-US" sz="1600" b="1" i="0" u="none" strike="noStrike" kern="0" cap="none" spc="0" normalizeH="0" baseline="0" noProof="0" smtClean="0">
                  <a:ln>
                    <a:noFill/>
                  </a:ln>
                  <a:solidFill>
                    <a:prstClr val="white"/>
                  </a:solidFill>
                  <a:effectLst/>
                  <a:uLnTx/>
                  <a:uFillTx/>
                  <a:latin typeface="Constantia" panose="02030602050306030303" pitchFamily="18" charset="0"/>
                </a:rPr>
                <a:t>   Order Picking</a:t>
              </a:r>
            </a:p>
            <a:p>
              <a:pPr marL="0" marR="0" lvl="0" indent="0" defTabSz="914400" eaLnBrk="1" fontAlgn="base" latinLnBrk="0" hangingPunct="1">
                <a:lnSpc>
                  <a:spcPct val="100000"/>
                </a:lnSpc>
                <a:spcBef>
                  <a:spcPct val="0"/>
                </a:spcBef>
                <a:spcAft>
                  <a:spcPct val="0"/>
                </a:spcAft>
                <a:buClrTx/>
                <a:buSzTx/>
                <a:buFontTx/>
                <a:buChar char="•"/>
                <a:tabLst/>
                <a:defRPr/>
              </a:pPr>
              <a:r>
                <a:rPr kumimoji="0" lang="en-US" altLang="en-US" sz="1600" b="0" i="0" u="none" strike="noStrike" kern="0" cap="none" spc="0" normalizeH="0" baseline="0" noProof="0" smtClean="0">
                  <a:ln>
                    <a:noFill/>
                  </a:ln>
                  <a:solidFill>
                    <a:prstClr val="white"/>
                  </a:solidFill>
                  <a:effectLst/>
                  <a:uLnTx/>
                  <a:uFillTx/>
                  <a:latin typeface="Constantia" panose="02030602050306030303" pitchFamily="18" charset="0"/>
                </a:rPr>
                <a:t> Travel to pick slots</a:t>
              </a:r>
            </a:p>
            <a:p>
              <a:pPr marL="0" marR="0" lvl="0" indent="0" defTabSz="914400" eaLnBrk="1" fontAlgn="base" latinLnBrk="0" hangingPunct="1">
                <a:lnSpc>
                  <a:spcPct val="100000"/>
                </a:lnSpc>
                <a:spcBef>
                  <a:spcPct val="0"/>
                </a:spcBef>
                <a:spcAft>
                  <a:spcPct val="0"/>
                </a:spcAft>
                <a:buClrTx/>
                <a:buSzTx/>
                <a:buFontTx/>
                <a:buChar char="•"/>
                <a:tabLst/>
                <a:defRPr/>
              </a:pPr>
              <a:r>
                <a:rPr kumimoji="0" lang="en-US" altLang="en-US" sz="1600" b="0" i="0" u="none" strike="noStrike" kern="0" cap="none" spc="0" normalizeH="0" baseline="0" noProof="0" smtClean="0">
                  <a:ln>
                    <a:noFill/>
                  </a:ln>
                  <a:solidFill>
                    <a:prstClr val="white"/>
                  </a:solidFill>
                  <a:effectLst/>
                  <a:uLnTx/>
                  <a:uFillTx/>
                  <a:latin typeface="Constantia" panose="02030602050306030303" pitchFamily="18" charset="0"/>
                </a:rPr>
                <a:t> Validate SKU &amp; qty</a:t>
              </a:r>
            </a:p>
            <a:p>
              <a:pPr marL="0" marR="0" lvl="0" indent="0" defTabSz="914400" eaLnBrk="1" fontAlgn="base" latinLnBrk="0" hangingPunct="1">
                <a:lnSpc>
                  <a:spcPct val="100000"/>
                </a:lnSpc>
                <a:spcBef>
                  <a:spcPct val="0"/>
                </a:spcBef>
                <a:spcAft>
                  <a:spcPct val="0"/>
                </a:spcAft>
                <a:buClrTx/>
                <a:buSzTx/>
                <a:buFontTx/>
                <a:buChar char="•"/>
                <a:tabLst/>
                <a:defRPr/>
              </a:pPr>
              <a:r>
                <a:rPr kumimoji="0" lang="en-US" altLang="en-US" sz="1600" b="0" i="0" u="none" strike="noStrike" kern="0" cap="none" spc="0" normalizeH="0" baseline="0" noProof="0" smtClean="0">
                  <a:ln>
                    <a:noFill/>
                  </a:ln>
                  <a:solidFill>
                    <a:prstClr val="white"/>
                  </a:solidFill>
                  <a:effectLst/>
                  <a:uLnTx/>
                  <a:uFillTx/>
                  <a:latin typeface="Constantia" panose="02030602050306030303" pitchFamily="18" charset="0"/>
                </a:rPr>
                <a:t> Fill customer orders</a:t>
              </a:r>
            </a:p>
            <a:p>
              <a:pPr marL="0" marR="0" lvl="0" indent="0" defTabSz="914400" eaLnBrk="1" fontAlgn="base" latinLnBrk="0" hangingPunct="1">
                <a:lnSpc>
                  <a:spcPct val="100000"/>
                </a:lnSpc>
                <a:spcBef>
                  <a:spcPct val="0"/>
                </a:spcBef>
                <a:spcAft>
                  <a:spcPct val="0"/>
                </a:spcAft>
                <a:buClrTx/>
                <a:buSzTx/>
                <a:buFontTx/>
                <a:buChar char="•"/>
                <a:tabLst/>
                <a:defRPr/>
              </a:pPr>
              <a:r>
                <a:rPr kumimoji="0" lang="en-US" altLang="en-US" sz="1600" b="0" i="0" u="none" strike="noStrike" kern="0" cap="none" spc="0" normalizeH="0" baseline="0" noProof="0" smtClean="0">
                  <a:ln>
                    <a:noFill/>
                  </a:ln>
                  <a:solidFill>
                    <a:prstClr val="white"/>
                  </a:solidFill>
                  <a:effectLst/>
                  <a:uLnTx/>
                  <a:uFillTx/>
                  <a:latin typeface="Constantia" panose="02030602050306030303" pitchFamily="18" charset="0"/>
                </a:rPr>
                <a:t> Prep &amp; deliver product </a:t>
              </a:r>
            </a:p>
            <a:p>
              <a:pPr marL="0" marR="0" lvl="0" indent="0" defTabSz="914400" eaLnBrk="1" fontAlgn="base" latinLnBrk="0" hangingPunct="1">
                <a:lnSpc>
                  <a:spcPct val="100000"/>
                </a:lnSpc>
                <a:spcBef>
                  <a:spcPct val="0"/>
                </a:spcBef>
                <a:spcAft>
                  <a:spcPct val="0"/>
                </a:spcAft>
                <a:buClrTx/>
                <a:buSzTx/>
                <a:buFontTx/>
                <a:buNone/>
                <a:tabLst/>
                <a:defRPr/>
              </a:pPr>
              <a:r>
                <a:rPr kumimoji="0" lang="en-US" altLang="en-US" sz="1600" b="0" i="0" u="none" strike="noStrike" kern="0" cap="none" spc="0" normalizeH="0" baseline="0" noProof="0" smtClean="0">
                  <a:ln>
                    <a:noFill/>
                  </a:ln>
                  <a:solidFill>
                    <a:prstClr val="white"/>
                  </a:solidFill>
                  <a:effectLst/>
                  <a:uLnTx/>
                  <a:uFillTx/>
                  <a:latin typeface="Constantia" panose="02030602050306030303" pitchFamily="18" charset="0"/>
                </a:rPr>
                <a:t>  to shipping dock</a:t>
              </a:r>
              <a:endParaRPr kumimoji="0" lang="en-US" altLang="en-US" sz="1600" b="1" i="0" u="none" strike="noStrike" kern="0" cap="none" spc="0" normalizeH="0" baseline="0" noProof="0" smtClean="0">
                <a:ln>
                  <a:noFill/>
                </a:ln>
                <a:solidFill>
                  <a:prstClr val="white"/>
                </a:solidFill>
                <a:effectLst/>
                <a:uLnTx/>
                <a:uFillTx/>
                <a:latin typeface="Constantia" panose="02030602050306030303" pitchFamily="18" charset="0"/>
              </a:endParaRPr>
            </a:p>
          </p:txBody>
        </p:sp>
        <p:cxnSp>
          <p:nvCxnSpPr>
            <p:cNvPr id="34" name="AutoShape 18"/>
            <p:cNvCxnSpPr>
              <a:cxnSpLocks noChangeShapeType="1"/>
              <a:stCxn id="31" idx="2"/>
            </p:cNvCxnSpPr>
            <p:nvPr/>
          </p:nvCxnSpPr>
          <p:spPr bwMode="auto">
            <a:xfrm rot="16200000" flipH="1">
              <a:off x="6997122" y="3495096"/>
              <a:ext cx="864756" cy="533400"/>
            </a:xfrm>
            <a:prstGeom prst="bentConnector3">
              <a:avLst>
                <a:gd name="adj1" fmla="val 50000"/>
              </a:avLst>
            </a:prstGeom>
            <a:noFill/>
            <a:ln w="38100">
              <a:solidFill>
                <a:srgbClr val="993366"/>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5" name="AutoShape 19"/>
            <p:cNvCxnSpPr>
              <a:cxnSpLocks noChangeShapeType="1"/>
            </p:cNvCxnSpPr>
            <p:nvPr/>
          </p:nvCxnSpPr>
          <p:spPr bwMode="auto">
            <a:xfrm rot="5400000">
              <a:off x="5934090" y="2547163"/>
              <a:ext cx="451612" cy="1990726"/>
            </a:xfrm>
            <a:prstGeom prst="bentConnector2">
              <a:avLst/>
            </a:prstGeom>
            <a:noFill/>
            <a:ln w="38100">
              <a:solidFill>
                <a:srgbClr val="993366"/>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6" name="AutoShape 20"/>
            <p:cNvCxnSpPr>
              <a:cxnSpLocks noChangeShapeType="1"/>
              <a:endCxn id="25" idx="1"/>
            </p:cNvCxnSpPr>
            <p:nvPr/>
          </p:nvCxnSpPr>
          <p:spPr bwMode="auto">
            <a:xfrm>
              <a:off x="5581651" y="4988856"/>
              <a:ext cx="457199" cy="0"/>
            </a:xfrm>
            <a:prstGeom prst="straightConnector1">
              <a:avLst/>
            </a:prstGeom>
            <a:noFill/>
            <a:ln w="38100">
              <a:solidFill>
                <a:srgbClr val="993366"/>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7" name="AutoShape 21"/>
            <p:cNvCxnSpPr>
              <a:cxnSpLocks noChangeShapeType="1"/>
            </p:cNvCxnSpPr>
            <p:nvPr/>
          </p:nvCxnSpPr>
          <p:spPr bwMode="auto">
            <a:xfrm>
              <a:off x="4574382" y="2699444"/>
              <a:ext cx="390524" cy="795672"/>
            </a:xfrm>
            <a:prstGeom prst="bentConnector2">
              <a:avLst/>
            </a:prstGeom>
            <a:noFill/>
            <a:ln w="38100">
              <a:solidFill>
                <a:srgbClr val="993366"/>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8" name="AutoShape 22"/>
            <p:cNvCxnSpPr>
              <a:cxnSpLocks noChangeShapeType="1"/>
            </p:cNvCxnSpPr>
            <p:nvPr/>
          </p:nvCxnSpPr>
          <p:spPr bwMode="auto">
            <a:xfrm rot="16200000" flipH="1">
              <a:off x="3711459" y="2510865"/>
              <a:ext cx="2425932" cy="4114800"/>
            </a:xfrm>
            <a:prstGeom prst="bentConnector3">
              <a:avLst>
                <a:gd name="adj1" fmla="val 116229"/>
              </a:avLst>
            </a:prstGeom>
            <a:noFill/>
            <a:ln w="38100">
              <a:solidFill>
                <a:srgbClr val="993366"/>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9" name="AutoShape 23"/>
            <p:cNvSpPr>
              <a:spLocks noChangeArrowheads="1"/>
            </p:cNvSpPr>
            <p:nvPr/>
          </p:nvSpPr>
          <p:spPr bwMode="auto">
            <a:xfrm>
              <a:off x="7867650" y="4074775"/>
              <a:ext cx="1104898" cy="1482730"/>
            </a:xfrm>
            <a:prstGeom prst="rightArrow">
              <a:avLst>
                <a:gd name="adj1" fmla="val 50000"/>
                <a:gd name="adj2" fmla="val 27083"/>
              </a:avLst>
            </a:prstGeom>
            <a:solidFill>
              <a:srgbClr val="993366"/>
            </a:solidFill>
            <a:ln w="9525" algn="ctr">
              <a:noFill/>
              <a:miter lim="800000"/>
              <a:headEnd/>
              <a:tailEn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a:extLst/>
          </p:spPr>
          <p:txBody>
            <a:bodyPr wrap="none" anchor="ct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US" altLang="en-US" sz="1600" b="0" i="0" u="none" strike="noStrike" kern="0" cap="none" spc="0" normalizeH="0" baseline="0" noProof="0" dirty="0" smtClean="0">
                  <a:ln>
                    <a:noFill/>
                  </a:ln>
                  <a:solidFill>
                    <a:schemeClr val="bg1"/>
                  </a:solidFill>
                  <a:effectLst/>
                  <a:uLnTx/>
                  <a:uFillTx/>
                  <a:latin typeface="Constantia" panose="02030602050306030303" pitchFamily="18" charset="0"/>
                </a:rPr>
                <a:t>Customer </a:t>
              </a:r>
            </a:p>
            <a:p>
              <a:pPr marL="0" marR="0" lvl="0" indent="0" algn="ctr" defTabSz="914400" eaLnBrk="1" fontAlgn="base" latinLnBrk="0" hangingPunct="1">
                <a:lnSpc>
                  <a:spcPct val="100000"/>
                </a:lnSpc>
                <a:spcBef>
                  <a:spcPct val="0"/>
                </a:spcBef>
                <a:spcAft>
                  <a:spcPct val="0"/>
                </a:spcAft>
                <a:buClrTx/>
                <a:buSzTx/>
                <a:buFontTx/>
                <a:buNone/>
                <a:tabLst/>
                <a:defRPr/>
              </a:pPr>
              <a:r>
                <a:rPr kumimoji="0" lang="en-US" altLang="en-US" sz="1600" b="0" i="0" u="none" strike="noStrike" kern="0" cap="none" spc="0" normalizeH="0" baseline="0" noProof="0" dirty="0" smtClean="0">
                  <a:ln>
                    <a:noFill/>
                  </a:ln>
                  <a:solidFill>
                    <a:schemeClr val="bg1"/>
                  </a:solidFill>
                  <a:effectLst/>
                  <a:uLnTx/>
                  <a:uFillTx/>
                  <a:latin typeface="Constantia" panose="02030602050306030303" pitchFamily="18" charset="0"/>
                </a:rPr>
                <a:t>delivery</a:t>
              </a:r>
            </a:p>
          </p:txBody>
        </p:sp>
        <p:sp>
          <p:nvSpPr>
            <p:cNvPr id="42" name="Rectangle 41"/>
            <p:cNvSpPr/>
            <p:nvPr/>
          </p:nvSpPr>
          <p:spPr>
            <a:xfrm>
              <a:off x="228599" y="3625190"/>
              <a:ext cx="2476501" cy="2585323"/>
            </a:xfrm>
            <a:prstGeom prst="rect">
              <a:avLst/>
            </a:prstGeom>
          </p:spPr>
          <p:txBody>
            <a:bodyPr wrap="square">
              <a:spAutoFit/>
            </a:bodyPr>
            <a:lstStyle/>
            <a:p>
              <a:r>
                <a:rPr lang="en-US" b="1" i="1" dirty="0">
                  <a:solidFill>
                    <a:srgbClr val="993366"/>
                  </a:solidFill>
                  <a:latin typeface="Constantia" panose="02030602050306030303" pitchFamily="18" charset="0"/>
                </a:rPr>
                <a:t>For many organizations, order picking is the most labor-intensive and expensive distribution activity, often accounting for more than half of DC operating costs. </a:t>
              </a:r>
            </a:p>
          </p:txBody>
        </p:sp>
        <p:sp>
          <p:nvSpPr>
            <p:cNvPr id="23" name="AutoShape 5"/>
            <p:cNvSpPr>
              <a:spLocks noChangeArrowheads="1"/>
            </p:cNvSpPr>
            <p:nvPr/>
          </p:nvSpPr>
          <p:spPr bwMode="auto">
            <a:xfrm>
              <a:off x="152400" y="2033618"/>
              <a:ext cx="1828800" cy="1331651"/>
            </a:xfrm>
            <a:prstGeom prst="roundRect">
              <a:avLst>
                <a:gd name="adj" fmla="val 16667"/>
              </a:avLst>
            </a:prstGeom>
            <a:solidFill>
              <a:schemeClr val="accent2"/>
            </a:solidFill>
            <a:ln w="9525">
              <a:noFill/>
              <a:round/>
              <a:headEnd/>
              <a:tailEn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a:extLst/>
          </p:spPr>
          <p:txBody>
            <a:bodyPr wrap="none" lIns="0" tIns="0" rIns="0" bIns="0" anchor="ctr"/>
            <a:lstStyle/>
            <a:p>
              <a:pPr marL="0" marR="0" lvl="0" indent="0" defTabSz="914400" eaLnBrk="1" fontAlgn="base" latinLnBrk="0" hangingPunct="1">
                <a:lnSpc>
                  <a:spcPct val="100000"/>
                </a:lnSpc>
                <a:spcBef>
                  <a:spcPct val="0"/>
                </a:spcBef>
                <a:spcAft>
                  <a:spcPct val="0"/>
                </a:spcAft>
                <a:buClrTx/>
                <a:buSzTx/>
                <a:buFontTx/>
                <a:buNone/>
                <a:tabLst/>
                <a:defRPr/>
              </a:pPr>
              <a:r>
                <a:rPr kumimoji="0" lang="en-US" altLang="en-US" sz="1600" b="1" i="0" u="none" strike="noStrike" kern="0" cap="none" spc="0" normalizeH="0" baseline="0" noProof="0" dirty="0" smtClean="0">
                  <a:ln>
                    <a:noFill/>
                  </a:ln>
                  <a:solidFill>
                    <a:prstClr val="white"/>
                  </a:solidFill>
                  <a:effectLst/>
                  <a:uLnTx/>
                  <a:uFillTx/>
                  <a:latin typeface="Constantia" panose="02030602050306030303" pitchFamily="18" charset="0"/>
                </a:rPr>
                <a:t>   Receiving</a:t>
              </a:r>
            </a:p>
            <a:p>
              <a:pPr marL="0" marR="0" lvl="0" indent="0" defTabSz="914400" eaLnBrk="1" fontAlgn="base" latinLnBrk="0" hangingPunct="1">
                <a:lnSpc>
                  <a:spcPct val="100000"/>
                </a:lnSpc>
                <a:spcBef>
                  <a:spcPct val="0"/>
                </a:spcBef>
                <a:spcAft>
                  <a:spcPct val="0"/>
                </a:spcAft>
                <a:buClrTx/>
                <a:buSzTx/>
                <a:buFontTx/>
                <a:buChar char="•"/>
                <a:tabLst/>
                <a:defRPr/>
              </a:pPr>
              <a:r>
                <a:rPr kumimoji="0" lang="en-US" altLang="en-US" sz="1600" b="1" i="0" u="none" strike="noStrike" kern="0" cap="none" spc="0" normalizeH="0" baseline="0" noProof="0" dirty="0" smtClean="0">
                  <a:ln>
                    <a:noFill/>
                  </a:ln>
                  <a:solidFill>
                    <a:prstClr val="white"/>
                  </a:solidFill>
                  <a:effectLst/>
                  <a:uLnTx/>
                  <a:uFillTx/>
                  <a:latin typeface="Constantia" panose="02030602050306030303" pitchFamily="18" charset="0"/>
                </a:rPr>
                <a:t> </a:t>
              </a:r>
              <a:r>
                <a:rPr kumimoji="0" lang="en-US" altLang="en-US" sz="1600" b="0" i="0" u="none" strike="noStrike" kern="0" cap="none" spc="0" normalizeH="0" baseline="0" noProof="0" dirty="0" smtClean="0">
                  <a:ln>
                    <a:noFill/>
                  </a:ln>
                  <a:solidFill>
                    <a:prstClr val="white"/>
                  </a:solidFill>
                  <a:effectLst/>
                  <a:uLnTx/>
                  <a:uFillTx/>
                  <a:latin typeface="Constantia" panose="02030602050306030303" pitchFamily="18" charset="0"/>
                </a:rPr>
                <a:t>Schedule carriers</a:t>
              </a:r>
            </a:p>
            <a:p>
              <a:pPr marL="0" marR="0" lvl="0" indent="0" defTabSz="914400" eaLnBrk="1" fontAlgn="base" latinLnBrk="0" hangingPunct="1">
                <a:lnSpc>
                  <a:spcPct val="100000"/>
                </a:lnSpc>
                <a:spcBef>
                  <a:spcPct val="0"/>
                </a:spcBef>
                <a:spcAft>
                  <a:spcPct val="0"/>
                </a:spcAft>
                <a:buClrTx/>
                <a:buSzTx/>
                <a:buFontTx/>
                <a:buChar char="•"/>
                <a:tabLst/>
                <a:defRPr/>
              </a:pPr>
              <a:r>
                <a:rPr kumimoji="0" lang="en-US" altLang="en-US" sz="1600" b="0" i="0" u="none" strike="noStrike" kern="0" cap="none" spc="0" normalizeH="0" baseline="0" noProof="0" dirty="0" smtClean="0">
                  <a:ln>
                    <a:noFill/>
                  </a:ln>
                  <a:solidFill>
                    <a:prstClr val="white"/>
                  </a:solidFill>
                  <a:effectLst/>
                  <a:uLnTx/>
                  <a:uFillTx/>
                  <a:latin typeface="Constantia" panose="02030602050306030303" pitchFamily="18" charset="0"/>
                </a:rPr>
                <a:t> Unload vehicles</a:t>
              </a:r>
            </a:p>
            <a:p>
              <a:pPr marL="0" marR="0" lvl="0" indent="0" defTabSz="914400" eaLnBrk="1" fontAlgn="base" latinLnBrk="0" hangingPunct="1">
                <a:lnSpc>
                  <a:spcPct val="100000"/>
                </a:lnSpc>
                <a:spcBef>
                  <a:spcPct val="0"/>
                </a:spcBef>
                <a:spcAft>
                  <a:spcPct val="0"/>
                </a:spcAft>
                <a:buClrTx/>
                <a:buSzTx/>
                <a:buFontTx/>
                <a:buChar char="•"/>
                <a:tabLst/>
                <a:defRPr/>
              </a:pPr>
              <a:r>
                <a:rPr kumimoji="0" lang="en-US" altLang="en-US" sz="1600" b="0" i="0" u="none" strike="noStrike" kern="0" cap="none" spc="0" normalizeH="0" baseline="0" noProof="0" dirty="0" smtClean="0">
                  <a:ln>
                    <a:noFill/>
                  </a:ln>
                  <a:solidFill>
                    <a:prstClr val="white"/>
                  </a:solidFill>
                  <a:effectLst/>
                  <a:uLnTx/>
                  <a:uFillTx/>
                  <a:latin typeface="Constantia" panose="02030602050306030303" pitchFamily="18" charset="0"/>
                </a:rPr>
                <a:t> Inspect freight</a:t>
              </a:r>
            </a:p>
            <a:p>
              <a:pPr marL="0" marR="0" lvl="0" indent="0" defTabSz="914400" eaLnBrk="1" fontAlgn="base" latinLnBrk="0" hangingPunct="1">
                <a:lnSpc>
                  <a:spcPct val="100000"/>
                </a:lnSpc>
                <a:spcBef>
                  <a:spcPct val="0"/>
                </a:spcBef>
                <a:spcAft>
                  <a:spcPct val="0"/>
                </a:spcAft>
                <a:buClrTx/>
                <a:buSzTx/>
                <a:buFontTx/>
                <a:buChar char="•"/>
                <a:tabLst/>
                <a:defRPr/>
              </a:pPr>
              <a:r>
                <a:rPr kumimoji="0" lang="en-US" altLang="en-US" sz="1600" b="0" i="0" u="none" strike="noStrike" kern="0" cap="none" spc="0" normalizeH="0" baseline="0" noProof="0" dirty="0" smtClean="0">
                  <a:ln>
                    <a:noFill/>
                  </a:ln>
                  <a:solidFill>
                    <a:prstClr val="white"/>
                  </a:solidFill>
                  <a:effectLst/>
                  <a:uLnTx/>
                  <a:uFillTx/>
                  <a:latin typeface="Constantia" panose="02030602050306030303" pitchFamily="18" charset="0"/>
                </a:rPr>
                <a:t> Verify order</a:t>
              </a:r>
            </a:p>
          </p:txBody>
        </p:sp>
      </p:grpSp>
    </p:spTree>
    <p:extLst>
      <p:ext uri="{BB962C8B-B14F-4D97-AF65-F5344CB8AC3E}">
        <p14:creationId xmlns:p14="http://schemas.microsoft.com/office/powerpoint/2010/main" val="35972490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Distribution Execution</a:t>
            </a:r>
            <a:br>
              <a:rPr lang="en-US" dirty="0" smtClean="0"/>
            </a:br>
            <a:r>
              <a:rPr lang="en-US" sz="3200" dirty="0" smtClean="0">
                <a:solidFill>
                  <a:schemeClr val="accent2">
                    <a:lumMod val="40000"/>
                    <a:lumOff val="60000"/>
                  </a:schemeClr>
                </a:solidFill>
              </a:rPr>
              <a:t>Support Functions</a:t>
            </a:r>
            <a:endParaRPr lang="en-US" sz="3200" dirty="0">
              <a:solidFill>
                <a:schemeClr val="accent2">
                  <a:lumMod val="40000"/>
                  <a:lumOff val="60000"/>
                </a:schemeClr>
              </a:solidFill>
            </a:endParaRPr>
          </a:p>
        </p:txBody>
      </p:sp>
      <p:sp>
        <p:nvSpPr>
          <p:cNvPr id="3" name="Content Placeholder 2"/>
          <p:cNvSpPr>
            <a:spLocks noGrp="1"/>
          </p:cNvSpPr>
          <p:nvPr>
            <p:ph idx="1"/>
          </p:nvPr>
        </p:nvSpPr>
        <p:spPr>
          <a:xfrm>
            <a:off x="381000" y="1371600"/>
            <a:ext cx="8458200" cy="990600"/>
          </a:xfrm>
        </p:spPr>
        <p:txBody>
          <a:bodyPr/>
          <a:lstStyle/>
          <a:p>
            <a:pPr marL="0" indent="0" algn="ctr">
              <a:buNone/>
            </a:pPr>
            <a:r>
              <a:rPr lang="en-US" sz="2000" b="1" i="1" dirty="0" smtClean="0">
                <a:solidFill>
                  <a:srgbClr val="993366"/>
                </a:solidFill>
              </a:rPr>
              <a:t>Support </a:t>
            </a:r>
            <a:r>
              <a:rPr lang="en-US" sz="2000" b="1" i="1" dirty="0">
                <a:solidFill>
                  <a:srgbClr val="993366"/>
                </a:solidFill>
              </a:rPr>
              <a:t>functions provide coordination between key processes and across the supply chain, protect the organization’s inventory investment, and improve working conditions within the facility. </a:t>
            </a:r>
            <a:endParaRPr lang="en-US" sz="2000" b="1" i="1" dirty="0" smtClean="0">
              <a:solidFill>
                <a:srgbClr val="993366"/>
              </a:solidFill>
            </a:endParaRP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27</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smtClean="0">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grpSp>
        <p:nvGrpSpPr>
          <p:cNvPr id="21" name="Group 20"/>
          <p:cNvGrpSpPr/>
          <p:nvPr/>
        </p:nvGrpSpPr>
        <p:grpSpPr>
          <a:xfrm>
            <a:off x="1409700" y="2489200"/>
            <a:ext cx="6438900" cy="3733265"/>
            <a:chOff x="762000" y="2514600"/>
            <a:chExt cx="6019800" cy="3733265"/>
          </a:xfrm>
        </p:grpSpPr>
        <p:sp>
          <p:nvSpPr>
            <p:cNvPr id="10" name="Freeform 9"/>
            <p:cNvSpPr/>
            <p:nvPr/>
          </p:nvSpPr>
          <p:spPr>
            <a:xfrm>
              <a:off x="1836601" y="4381232"/>
              <a:ext cx="704938" cy="1555526"/>
            </a:xfrm>
            <a:custGeom>
              <a:avLst/>
              <a:gdLst>
                <a:gd name="connsiteX0" fmla="*/ 0 w 427551"/>
                <a:gd name="connsiteY0" fmla="*/ 0 h 1629387"/>
                <a:gd name="connsiteX1" fmla="*/ 213775 w 427551"/>
                <a:gd name="connsiteY1" fmla="*/ 0 h 1629387"/>
                <a:gd name="connsiteX2" fmla="*/ 213775 w 427551"/>
                <a:gd name="connsiteY2" fmla="*/ 1629387 h 1629387"/>
                <a:gd name="connsiteX3" fmla="*/ 427551 w 427551"/>
                <a:gd name="connsiteY3" fmla="*/ 1629387 h 1629387"/>
              </a:gdLst>
              <a:ahLst/>
              <a:cxnLst>
                <a:cxn ang="0">
                  <a:pos x="connsiteX0" y="connsiteY0"/>
                </a:cxn>
                <a:cxn ang="0">
                  <a:pos x="connsiteX1" y="connsiteY1"/>
                </a:cxn>
                <a:cxn ang="0">
                  <a:pos x="connsiteX2" y="connsiteY2"/>
                </a:cxn>
                <a:cxn ang="0">
                  <a:pos x="connsiteX3" y="connsiteY3"/>
                </a:cxn>
              </a:cxnLst>
              <a:rect l="l" t="t" r="r" b="b"/>
              <a:pathLst>
                <a:path w="427551" h="1629387">
                  <a:moveTo>
                    <a:pt x="0" y="0"/>
                  </a:moveTo>
                  <a:lnTo>
                    <a:pt x="213775" y="0"/>
                  </a:lnTo>
                  <a:lnTo>
                    <a:pt x="213775" y="1629387"/>
                  </a:lnTo>
                  <a:lnTo>
                    <a:pt x="427551" y="1629387"/>
                  </a:lnTo>
                </a:path>
              </a:pathLst>
            </a:custGeom>
            <a:noFill/>
            <a:ln w="63500">
              <a:solidFill>
                <a:srgbClr val="993366"/>
              </a:solidFill>
            </a:ln>
          </p:spPr>
          <p:style>
            <a:lnRef idx="2">
              <a:schemeClr val="accent2">
                <a:shade val="60000"/>
                <a:hueOff val="0"/>
                <a:satOff val="0"/>
                <a:lumOff val="0"/>
                <a:alphaOff val="0"/>
              </a:schemeClr>
            </a:lnRef>
            <a:fillRef idx="0">
              <a:scrgbClr r="0" g="0" b="0"/>
            </a:fillRef>
            <a:effectRef idx="0">
              <a:schemeClr val="accent2">
                <a:hueOff val="0"/>
                <a:satOff val="0"/>
                <a:lumOff val="0"/>
                <a:alphaOff val="0"/>
              </a:schemeClr>
            </a:effectRef>
            <a:fontRef idx="minor">
              <a:schemeClr val="tx1">
                <a:hueOff val="0"/>
                <a:satOff val="0"/>
                <a:lumOff val="0"/>
                <a:alphaOff val="0"/>
              </a:schemeClr>
            </a:fontRef>
          </p:style>
          <p:txBody>
            <a:bodyPr spcFirstLastPara="0" vert="horz" wrap="square" lIns="184362" tIns="772581" rIns="184362" bIns="772579" numCol="1" spcCol="1270" anchor="ctr" anchorCtr="0">
              <a:noAutofit/>
            </a:bodyPr>
            <a:lstStyle/>
            <a:p>
              <a:pPr lvl="0" algn="ctr" defTabSz="266700">
                <a:lnSpc>
                  <a:spcPct val="90000"/>
                </a:lnSpc>
                <a:spcBef>
                  <a:spcPct val="0"/>
                </a:spcBef>
                <a:spcAft>
                  <a:spcPct val="35000"/>
                </a:spcAft>
              </a:pPr>
              <a:endParaRPr lang="en-US" sz="600" kern="1200">
                <a:latin typeface="Constantia" panose="02030602050306030303" pitchFamily="18" charset="0"/>
              </a:endParaRPr>
            </a:p>
          </p:txBody>
        </p:sp>
        <p:sp>
          <p:nvSpPr>
            <p:cNvPr id="11" name="Freeform 10"/>
            <p:cNvSpPr/>
            <p:nvPr/>
          </p:nvSpPr>
          <p:spPr>
            <a:xfrm>
              <a:off x="1836601" y="4381232"/>
              <a:ext cx="704938" cy="777763"/>
            </a:xfrm>
            <a:custGeom>
              <a:avLst/>
              <a:gdLst>
                <a:gd name="connsiteX0" fmla="*/ 0 w 427551"/>
                <a:gd name="connsiteY0" fmla="*/ 0 h 814693"/>
                <a:gd name="connsiteX1" fmla="*/ 213775 w 427551"/>
                <a:gd name="connsiteY1" fmla="*/ 0 h 814693"/>
                <a:gd name="connsiteX2" fmla="*/ 213775 w 427551"/>
                <a:gd name="connsiteY2" fmla="*/ 814693 h 814693"/>
                <a:gd name="connsiteX3" fmla="*/ 427551 w 427551"/>
                <a:gd name="connsiteY3" fmla="*/ 814693 h 814693"/>
              </a:gdLst>
              <a:ahLst/>
              <a:cxnLst>
                <a:cxn ang="0">
                  <a:pos x="connsiteX0" y="connsiteY0"/>
                </a:cxn>
                <a:cxn ang="0">
                  <a:pos x="connsiteX1" y="connsiteY1"/>
                </a:cxn>
                <a:cxn ang="0">
                  <a:pos x="connsiteX2" y="connsiteY2"/>
                </a:cxn>
                <a:cxn ang="0">
                  <a:pos x="connsiteX3" y="connsiteY3"/>
                </a:cxn>
              </a:cxnLst>
              <a:rect l="l" t="t" r="r" b="b"/>
              <a:pathLst>
                <a:path w="427551" h="814693">
                  <a:moveTo>
                    <a:pt x="0" y="0"/>
                  </a:moveTo>
                  <a:lnTo>
                    <a:pt x="213775" y="0"/>
                  </a:lnTo>
                  <a:lnTo>
                    <a:pt x="213775" y="814693"/>
                  </a:lnTo>
                  <a:lnTo>
                    <a:pt x="427551" y="814693"/>
                  </a:lnTo>
                </a:path>
              </a:pathLst>
            </a:custGeom>
            <a:noFill/>
            <a:ln w="63500">
              <a:solidFill>
                <a:srgbClr val="993366"/>
              </a:solidFill>
            </a:ln>
          </p:spPr>
          <p:style>
            <a:lnRef idx="2">
              <a:schemeClr val="accent2">
                <a:shade val="60000"/>
                <a:hueOff val="0"/>
                <a:satOff val="0"/>
                <a:lumOff val="0"/>
                <a:alphaOff val="0"/>
              </a:schemeClr>
            </a:lnRef>
            <a:fillRef idx="0">
              <a:scrgbClr r="0" g="0" b="0"/>
            </a:fillRef>
            <a:effectRef idx="0">
              <a:schemeClr val="accent2">
                <a:hueOff val="0"/>
                <a:satOff val="0"/>
                <a:lumOff val="0"/>
                <a:alphaOff val="0"/>
              </a:schemeClr>
            </a:effectRef>
            <a:fontRef idx="minor">
              <a:schemeClr val="tx1">
                <a:hueOff val="0"/>
                <a:satOff val="0"/>
                <a:lumOff val="0"/>
                <a:alphaOff val="0"/>
              </a:schemeClr>
            </a:fontRef>
          </p:style>
          <p:txBody>
            <a:bodyPr spcFirstLastPara="0" vert="horz" wrap="square" lIns="203474" tIns="384346" rIns="203474" bIns="384344" numCol="1" spcCol="1270" anchor="ctr" anchorCtr="0">
              <a:noAutofit/>
            </a:bodyPr>
            <a:lstStyle/>
            <a:p>
              <a:pPr lvl="0" algn="ctr" defTabSz="222250">
                <a:lnSpc>
                  <a:spcPct val="90000"/>
                </a:lnSpc>
                <a:spcBef>
                  <a:spcPct val="0"/>
                </a:spcBef>
                <a:spcAft>
                  <a:spcPct val="35000"/>
                </a:spcAft>
              </a:pPr>
              <a:endParaRPr lang="en-US" sz="500" kern="1200">
                <a:latin typeface="Constantia" panose="02030602050306030303" pitchFamily="18" charset="0"/>
              </a:endParaRPr>
            </a:p>
          </p:txBody>
        </p:sp>
        <p:sp>
          <p:nvSpPr>
            <p:cNvPr id="12" name="Freeform 11"/>
            <p:cNvSpPr/>
            <p:nvPr/>
          </p:nvSpPr>
          <p:spPr>
            <a:xfrm>
              <a:off x="1836601" y="4337585"/>
              <a:ext cx="704938" cy="87295"/>
            </a:xfrm>
            <a:custGeom>
              <a:avLst/>
              <a:gdLst>
                <a:gd name="connsiteX0" fmla="*/ 0 w 427551"/>
                <a:gd name="connsiteY0" fmla="*/ 45720 h 91440"/>
                <a:gd name="connsiteX1" fmla="*/ 427551 w 427551"/>
                <a:gd name="connsiteY1" fmla="*/ 45720 h 91440"/>
              </a:gdLst>
              <a:ahLst/>
              <a:cxnLst>
                <a:cxn ang="0">
                  <a:pos x="connsiteX0" y="connsiteY0"/>
                </a:cxn>
                <a:cxn ang="0">
                  <a:pos x="connsiteX1" y="connsiteY1"/>
                </a:cxn>
              </a:cxnLst>
              <a:rect l="l" t="t" r="r" b="b"/>
              <a:pathLst>
                <a:path w="427551" h="91440">
                  <a:moveTo>
                    <a:pt x="0" y="45720"/>
                  </a:moveTo>
                  <a:lnTo>
                    <a:pt x="427551" y="45720"/>
                  </a:lnTo>
                </a:path>
              </a:pathLst>
            </a:custGeom>
            <a:noFill/>
            <a:ln w="63500">
              <a:solidFill>
                <a:srgbClr val="993366"/>
              </a:solidFill>
            </a:ln>
          </p:spPr>
          <p:style>
            <a:lnRef idx="2">
              <a:schemeClr val="accent2">
                <a:shade val="60000"/>
                <a:hueOff val="0"/>
                <a:satOff val="0"/>
                <a:lumOff val="0"/>
                <a:alphaOff val="0"/>
              </a:schemeClr>
            </a:lnRef>
            <a:fillRef idx="0">
              <a:scrgbClr r="0" g="0" b="0"/>
            </a:fillRef>
            <a:effectRef idx="0">
              <a:schemeClr val="accent2">
                <a:hueOff val="0"/>
                <a:satOff val="0"/>
                <a:lumOff val="0"/>
                <a:alphaOff val="0"/>
              </a:schemeClr>
            </a:effectRef>
            <a:fontRef idx="minor">
              <a:schemeClr val="tx1">
                <a:hueOff val="0"/>
                <a:satOff val="0"/>
                <a:lumOff val="0"/>
                <a:alphaOff val="0"/>
              </a:schemeClr>
            </a:fontRef>
          </p:style>
          <p:txBody>
            <a:bodyPr spcFirstLastPara="0" vert="horz" wrap="square" lIns="215787" tIns="35032" rIns="215787" bIns="35031" numCol="1" spcCol="1270" anchor="ctr" anchorCtr="0">
              <a:noAutofit/>
            </a:bodyPr>
            <a:lstStyle/>
            <a:p>
              <a:pPr lvl="0" algn="ctr" defTabSz="222250">
                <a:lnSpc>
                  <a:spcPct val="90000"/>
                </a:lnSpc>
                <a:spcBef>
                  <a:spcPct val="0"/>
                </a:spcBef>
                <a:spcAft>
                  <a:spcPct val="35000"/>
                </a:spcAft>
              </a:pPr>
              <a:endParaRPr lang="en-US" sz="500" kern="1200">
                <a:latin typeface="Constantia" panose="02030602050306030303" pitchFamily="18" charset="0"/>
              </a:endParaRPr>
            </a:p>
          </p:txBody>
        </p:sp>
        <p:sp>
          <p:nvSpPr>
            <p:cNvPr id="13" name="Freeform 12"/>
            <p:cNvSpPr/>
            <p:nvPr/>
          </p:nvSpPr>
          <p:spPr>
            <a:xfrm>
              <a:off x="1836601" y="3603469"/>
              <a:ext cx="704938" cy="777763"/>
            </a:xfrm>
            <a:custGeom>
              <a:avLst/>
              <a:gdLst>
                <a:gd name="connsiteX0" fmla="*/ 0 w 427551"/>
                <a:gd name="connsiteY0" fmla="*/ 814693 h 814693"/>
                <a:gd name="connsiteX1" fmla="*/ 213775 w 427551"/>
                <a:gd name="connsiteY1" fmla="*/ 814693 h 814693"/>
                <a:gd name="connsiteX2" fmla="*/ 213775 w 427551"/>
                <a:gd name="connsiteY2" fmla="*/ 0 h 814693"/>
                <a:gd name="connsiteX3" fmla="*/ 427551 w 427551"/>
                <a:gd name="connsiteY3" fmla="*/ 0 h 814693"/>
              </a:gdLst>
              <a:ahLst/>
              <a:cxnLst>
                <a:cxn ang="0">
                  <a:pos x="connsiteX0" y="connsiteY0"/>
                </a:cxn>
                <a:cxn ang="0">
                  <a:pos x="connsiteX1" y="connsiteY1"/>
                </a:cxn>
                <a:cxn ang="0">
                  <a:pos x="connsiteX2" y="connsiteY2"/>
                </a:cxn>
                <a:cxn ang="0">
                  <a:pos x="connsiteX3" y="connsiteY3"/>
                </a:cxn>
              </a:cxnLst>
              <a:rect l="l" t="t" r="r" b="b"/>
              <a:pathLst>
                <a:path w="427551" h="814693">
                  <a:moveTo>
                    <a:pt x="0" y="814693"/>
                  </a:moveTo>
                  <a:lnTo>
                    <a:pt x="213775" y="814693"/>
                  </a:lnTo>
                  <a:lnTo>
                    <a:pt x="213775" y="0"/>
                  </a:lnTo>
                  <a:lnTo>
                    <a:pt x="427551" y="0"/>
                  </a:lnTo>
                </a:path>
              </a:pathLst>
            </a:custGeom>
            <a:noFill/>
            <a:ln w="63500">
              <a:solidFill>
                <a:srgbClr val="993366"/>
              </a:solidFill>
            </a:ln>
          </p:spPr>
          <p:style>
            <a:lnRef idx="2">
              <a:schemeClr val="accent2">
                <a:shade val="60000"/>
                <a:hueOff val="0"/>
                <a:satOff val="0"/>
                <a:lumOff val="0"/>
                <a:alphaOff val="0"/>
              </a:schemeClr>
            </a:lnRef>
            <a:fillRef idx="0">
              <a:scrgbClr r="0" g="0" b="0"/>
            </a:fillRef>
            <a:effectRef idx="0">
              <a:schemeClr val="accent2">
                <a:hueOff val="0"/>
                <a:satOff val="0"/>
                <a:lumOff val="0"/>
                <a:alphaOff val="0"/>
              </a:schemeClr>
            </a:effectRef>
            <a:fontRef idx="minor">
              <a:schemeClr val="tx1">
                <a:hueOff val="0"/>
                <a:satOff val="0"/>
                <a:lumOff val="0"/>
                <a:alphaOff val="0"/>
              </a:schemeClr>
            </a:fontRef>
          </p:style>
          <p:txBody>
            <a:bodyPr spcFirstLastPara="0" vert="horz" wrap="square" lIns="203474" tIns="384345" rIns="203474" bIns="384345" numCol="1" spcCol="1270" anchor="ctr" anchorCtr="0">
              <a:noAutofit/>
            </a:bodyPr>
            <a:lstStyle/>
            <a:p>
              <a:pPr lvl="0" algn="ctr" defTabSz="222250">
                <a:lnSpc>
                  <a:spcPct val="90000"/>
                </a:lnSpc>
                <a:spcBef>
                  <a:spcPct val="0"/>
                </a:spcBef>
                <a:spcAft>
                  <a:spcPct val="35000"/>
                </a:spcAft>
              </a:pPr>
              <a:endParaRPr lang="en-US" sz="500" kern="1200">
                <a:latin typeface="Constantia" panose="02030602050306030303" pitchFamily="18" charset="0"/>
              </a:endParaRPr>
            </a:p>
          </p:txBody>
        </p:sp>
        <p:sp>
          <p:nvSpPr>
            <p:cNvPr id="14" name="Freeform 13"/>
            <p:cNvSpPr/>
            <p:nvPr/>
          </p:nvSpPr>
          <p:spPr>
            <a:xfrm>
              <a:off x="1836601" y="2825706"/>
              <a:ext cx="704938" cy="1555526"/>
            </a:xfrm>
            <a:custGeom>
              <a:avLst/>
              <a:gdLst>
                <a:gd name="connsiteX0" fmla="*/ 0 w 427551"/>
                <a:gd name="connsiteY0" fmla="*/ 1629387 h 1629387"/>
                <a:gd name="connsiteX1" fmla="*/ 213775 w 427551"/>
                <a:gd name="connsiteY1" fmla="*/ 1629387 h 1629387"/>
                <a:gd name="connsiteX2" fmla="*/ 213775 w 427551"/>
                <a:gd name="connsiteY2" fmla="*/ 0 h 1629387"/>
                <a:gd name="connsiteX3" fmla="*/ 427551 w 427551"/>
                <a:gd name="connsiteY3" fmla="*/ 0 h 1629387"/>
              </a:gdLst>
              <a:ahLst/>
              <a:cxnLst>
                <a:cxn ang="0">
                  <a:pos x="connsiteX0" y="connsiteY0"/>
                </a:cxn>
                <a:cxn ang="0">
                  <a:pos x="connsiteX1" y="connsiteY1"/>
                </a:cxn>
                <a:cxn ang="0">
                  <a:pos x="connsiteX2" y="connsiteY2"/>
                </a:cxn>
                <a:cxn ang="0">
                  <a:pos x="connsiteX3" y="connsiteY3"/>
                </a:cxn>
              </a:cxnLst>
              <a:rect l="l" t="t" r="r" b="b"/>
              <a:pathLst>
                <a:path w="427551" h="1629387">
                  <a:moveTo>
                    <a:pt x="0" y="1629387"/>
                  </a:moveTo>
                  <a:lnTo>
                    <a:pt x="213775" y="1629387"/>
                  </a:lnTo>
                  <a:lnTo>
                    <a:pt x="213775" y="0"/>
                  </a:lnTo>
                  <a:lnTo>
                    <a:pt x="427551" y="0"/>
                  </a:lnTo>
                </a:path>
              </a:pathLst>
            </a:custGeom>
            <a:noFill/>
            <a:ln w="63500">
              <a:solidFill>
                <a:srgbClr val="993366"/>
              </a:solidFill>
            </a:ln>
          </p:spPr>
          <p:style>
            <a:lnRef idx="2">
              <a:schemeClr val="accent2">
                <a:shade val="60000"/>
                <a:hueOff val="0"/>
                <a:satOff val="0"/>
                <a:lumOff val="0"/>
                <a:alphaOff val="0"/>
              </a:schemeClr>
            </a:lnRef>
            <a:fillRef idx="0">
              <a:scrgbClr r="0" g="0" b="0"/>
            </a:fillRef>
            <a:effectRef idx="0">
              <a:schemeClr val="accent2">
                <a:hueOff val="0"/>
                <a:satOff val="0"/>
                <a:lumOff val="0"/>
                <a:alphaOff val="0"/>
              </a:schemeClr>
            </a:effectRef>
            <a:fontRef idx="minor">
              <a:schemeClr val="tx1">
                <a:hueOff val="0"/>
                <a:satOff val="0"/>
                <a:lumOff val="0"/>
                <a:alphaOff val="0"/>
              </a:schemeClr>
            </a:fontRef>
          </p:style>
          <p:txBody>
            <a:bodyPr spcFirstLastPara="0" vert="horz" wrap="square" lIns="184362" tIns="772580" rIns="184362" bIns="772580" numCol="1" spcCol="1270" anchor="ctr" anchorCtr="0">
              <a:noAutofit/>
            </a:bodyPr>
            <a:lstStyle/>
            <a:p>
              <a:pPr lvl="0" algn="ctr" defTabSz="266700">
                <a:lnSpc>
                  <a:spcPct val="90000"/>
                </a:lnSpc>
                <a:spcBef>
                  <a:spcPct val="0"/>
                </a:spcBef>
                <a:spcAft>
                  <a:spcPct val="35000"/>
                </a:spcAft>
              </a:pPr>
              <a:endParaRPr lang="en-US" sz="600" kern="1200">
                <a:latin typeface="Constantia" panose="02030602050306030303" pitchFamily="18" charset="0"/>
              </a:endParaRPr>
            </a:p>
          </p:txBody>
        </p:sp>
        <p:sp>
          <p:nvSpPr>
            <p:cNvPr id="15" name="Freeform 14"/>
            <p:cNvSpPr/>
            <p:nvPr/>
          </p:nvSpPr>
          <p:spPr>
            <a:xfrm rot="16200000">
              <a:off x="-338096" y="3843932"/>
              <a:ext cx="3274793" cy="1074601"/>
            </a:xfrm>
            <a:custGeom>
              <a:avLst/>
              <a:gdLst>
                <a:gd name="connsiteX0" fmla="*/ 0 w 3430289"/>
                <a:gd name="connsiteY0" fmla="*/ 0 h 651755"/>
                <a:gd name="connsiteX1" fmla="*/ 3430289 w 3430289"/>
                <a:gd name="connsiteY1" fmla="*/ 0 h 651755"/>
                <a:gd name="connsiteX2" fmla="*/ 3430289 w 3430289"/>
                <a:gd name="connsiteY2" fmla="*/ 651755 h 651755"/>
                <a:gd name="connsiteX3" fmla="*/ 0 w 3430289"/>
                <a:gd name="connsiteY3" fmla="*/ 651755 h 651755"/>
                <a:gd name="connsiteX4" fmla="*/ 0 w 3430289"/>
                <a:gd name="connsiteY4" fmla="*/ 0 h 6517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30289" h="651755">
                  <a:moveTo>
                    <a:pt x="0" y="0"/>
                  </a:moveTo>
                  <a:lnTo>
                    <a:pt x="3430289" y="0"/>
                  </a:lnTo>
                  <a:lnTo>
                    <a:pt x="3430289" y="651755"/>
                  </a:lnTo>
                  <a:lnTo>
                    <a:pt x="0" y="651755"/>
                  </a:lnTo>
                  <a:lnTo>
                    <a:pt x="0" y="0"/>
                  </a:lnTo>
                  <a:close/>
                </a:path>
              </a:pathLst>
            </a:custGeom>
            <a:solidFill>
              <a:schemeClr val="accent4">
                <a:lumMod val="20000"/>
                <a:lumOff val="80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7143" tIns="17145" rIns="17146" bIns="17144" numCol="1" spcCol="1270" anchor="ctr" anchorCtr="0">
              <a:noAutofit/>
            </a:bodyPr>
            <a:lstStyle/>
            <a:p>
              <a:pPr lvl="0" algn="ctr" defTabSz="1200150">
                <a:lnSpc>
                  <a:spcPct val="90000"/>
                </a:lnSpc>
                <a:spcBef>
                  <a:spcPct val="0"/>
                </a:spcBef>
                <a:spcAft>
                  <a:spcPct val="35000"/>
                </a:spcAft>
              </a:pPr>
              <a:r>
                <a:rPr lang="en-US" sz="2700" kern="1200" dirty="0" smtClean="0">
                  <a:solidFill>
                    <a:srgbClr val="000000"/>
                  </a:solidFill>
                  <a:latin typeface="Constantia" panose="02030602050306030303" pitchFamily="18" charset="0"/>
                </a:rPr>
                <a:t>Key support functions</a:t>
              </a:r>
              <a:endParaRPr lang="en-US" sz="2700" kern="1200" dirty="0">
                <a:solidFill>
                  <a:srgbClr val="000000"/>
                </a:solidFill>
                <a:latin typeface="Constantia" panose="02030602050306030303" pitchFamily="18" charset="0"/>
              </a:endParaRPr>
            </a:p>
          </p:txBody>
        </p:sp>
        <p:sp>
          <p:nvSpPr>
            <p:cNvPr id="16" name="Freeform 15"/>
            <p:cNvSpPr/>
            <p:nvPr/>
          </p:nvSpPr>
          <p:spPr>
            <a:xfrm>
              <a:off x="2541539" y="2514600"/>
              <a:ext cx="4240261" cy="622211"/>
            </a:xfrm>
            <a:custGeom>
              <a:avLst/>
              <a:gdLst>
                <a:gd name="connsiteX0" fmla="*/ 0 w 2137756"/>
                <a:gd name="connsiteY0" fmla="*/ 0 h 651755"/>
                <a:gd name="connsiteX1" fmla="*/ 2137756 w 2137756"/>
                <a:gd name="connsiteY1" fmla="*/ 0 h 651755"/>
                <a:gd name="connsiteX2" fmla="*/ 2137756 w 2137756"/>
                <a:gd name="connsiteY2" fmla="*/ 651755 h 651755"/>
                <a:gd name="connsiteX3" fmla="*/ 0 w 2137756"/>
                <a:gd name="connsiteY3" fmla="*/ 651755 h 651755"/>
                <a:gd name="connsiteX4" fmla="*/ 0 w 2137756"/>
                <a:gd name="connsiteY4" fmla="*/ 0 h 6517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7756" h="651755">
                  <a:moveTo>
                    <a:pt x="0" y="0"/>
                  </a:moveTo>
                  <a:lnTo>
                    <a:pt x="2137756" y="0"/>
                  </a:lnTo>
                  <a:lnTo>
                    <a:pt x="2137756" y="651755"/>
                  </a:lnTo>
                  <a:lnTo>
                    <a:pt x="0" y="651755"/>
                  </a:lnTo>
                  <a:lnTo>
                    <a:pt x="0" y="0"/>
                  </a:lnTo>
                  <a:close/>
                </a:path>
              </a:pathLst>
            </a:custGeom>
            <a:solidFill>
              <a:schemeClr val="accent4">
                <a:lumMod val="20000"/>
                <a:lumOff val="80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0795" tIns="10795" rIns="10795" bIns="10795" numCol="1" spcCol="1270" anchor="ctr" anchorCtr="0">
              <a:noAutofit/>
            </a:bodyPr>
            <a:lstStyle/>
            <a:p>
              <a:pPr lvl="0" algn="ctr" defTabSz="755650">
                <a:lnSpc>
                  <a:spcPct val="90000"/>
                </a:lnSpc>
                <a:spcBef>
                  <a:spcPct val="0"/>
                </a:spcBef>
                <a:spcAft>
                  <a:spcPct val="35000"/>
                </a:spcAft>
              </a:pPr>
              <a:r>
                <a:rPr lang="en-US" sz="2000" kern="1200" dirty="0" smtClean="0">
                  <a:solidFill>
                    <a:srgbClr val="000000"/>
                  </a:solidFill>
                  <a:latin typeface="Constantia" panose="02030602050306030303" pitchFamily="18" charset="0"/>
                </a:rPr>
                <a:t>Inventory control</a:t>
              </a:r>
              <a:endParaRPr lang="en-US" sz="2000" kern="1200" dirty="0">
                <a:solidFill>
                  <a:srgbClr val="000000"/>
                </a:solidFill>
                <a:latin typeface="Constantia" panose="02030602050306030303" pitchFamily="18" charset="0"/>
              </a:endParaRPr>
            </a:p>
          </p:txBody>
        </p:sp>
        <p:sp>
          <p:nvSpPr>
            <p:cNvPr id="17" name="Freeform 16"/>
            <p:cNvSpPr/>
            <p:nvPr/>
          </p:nvSpPr>
          <p:spPr>
            <a:xfrm>
              <a:off x="2541539" y="3292364"/>
              <a:ext cx="4240261" cy="622211"/>
            </a:xfrm>
            <a:custGeom>
              <a:avLst/>
              <a:gdLst>
                <a:gd name="connsiteX0" fmla="*/ 0 w 2137756"/>
                <a:gd name="connsiteY0" fmla="*/ 0 h 651755"/>
                <a:gd name="connsiteX1" fmla="*/ 2137756 w 2137756"/>
                <a:gd name="connsiteY1" fmla="*/ 0 h 651755"/>
                <a:gd name="connsiteX2" fmla="*/ 2137756 w 2137756"/>
                <a:gd name="connsiteY2" fmla="*/ 651755 h 651755"/>
                <a:gd name="connsiteX3" fmla="*/ 0 w 2137756"/>
                <a:gd name="connsiteY3" fmla="*/ 651755 h 651755"/>
                <a:gd name="connsiteX4" fmla="*/ 0 w 2137756"/>
                <a:gd name="connsiteY4" fmla="*/ 0 h 6517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7756" h="651755">
                  <a:moveTo>
                    <a:pt x="0" y="0"/>
                  </a:moveTo>
                  <a:lnTo>
                    <a:pt x="2137756" y="0"/>
                  </a:lnTo>
                  <a:lnTo>
                    <a:pt x="2137756" y="651755"/>
                  </a:lnTo>
                  <a:lnTo>
                    <a:pt x="0" y="651755"/>
                  </a:lnTo>
                  <a:lnTo>
                    <a:pt x="0" y="0"/>
                  </a:lnTo>
                  <a:close/>
                </a:path>
              </a:pathLst>
            </a:custGeom>
            <a:solidFill>
              <a:schemeClr val="accent4">
                <a:lumMod val="20000"/>
                <a:lumOff val="80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0795" tIns="10795" rIns="10795" bIns="10795" numCol="1" spcCol="1270" anchor="ctr" anchorCtr="0">
              <a:noAutofit/>
            </a:bodyPr>
            <a:lstStyle/>
            <a:p>
              <a:pPr lvl="0" algn="ctr" defTabSz="755650">
                <a:lnSpc>
                  <a:spcPct val="90000"/>
                </a:lnSpc>
                <a:spcBef>
                  <a:spcPct val="0"/>
                </a:spcBef>
                <a:spcAft>
                  <a:spcPct val="35000"/>
                </a:spcAft>
              </a:pPr>
              <a:r>
                <a:rPr lang="en-US" sz="2000" kern="1200" dirty="0" smtClean="0">
                  <a:solidFill>
                    <a:srgbClr val="000000"/>
                  </a:solidFill>
                  <a:latin typeface="Constantia" panose="02030602050306030303" pitchFamily="18" charset="0"/>
                </a:rPr>
                <a:t>Safety, maintenance, and sanitation</a:t>
              </a:r>
              <a:endParaRPr lang="en-US" sz="2000" kern="1200" dirty="0">
                <a:solidFill>
                  <a:srgbClr val="000000"/>
                </a:solidFill>
                <a:latin typeface="Constantia" panose="02030602050306030303" pitchFamily="18" charset="0"/>
              </a:endParaRPr>
            </a:p>
          </p:txBody>
        </p:sp>
        <p:sp>
          <p:nvSpPr>
            <p:cNvPr id="18" name="Freeform 17"/>
            <p:cNvSpPr/>
            <p:nvPr/>
          </p:nvSpPr>
          <p:spPr>
            <a:xfrm>
              <a:off x="2541539" y="4070127"/>
              <a:ext cx="4240261" cy="622211"/>
            </a:xfrm>
            <a:custGeom>
              <a:avLst/>
              <a:gdLst>
                <a:gd name="connsiteX0" fmla="*/ 0 w 2137756"/>
                <a:gd name="connsiteY0" fmla="*/ 0 h 651755"/>
                <a:gd name="connsiteX1" fmla="*/ 2137756 w 2137756"/>
                <a:gd name="connsiteY1" fmla="*/ 0 h 651755"/>
                <a:gd name="connsiteX2" fmla="*/ 2137756 w 2137756"/>
                <a:gd name="connsiteY2" fmla="*/ 651755 h 651755"/>
                <a:gd name="connsiteX3" fmla="*/ 0 w 2137756"/>
                <a:gd name="connsiteY3" fmla="*/ 651755 h 651755"/>
                <a:gd name="connsiteX4" fmla="*/ 0 w 2137756"/>
                <a:gd name="connsiteY4" fmla="*/ 0 h 6517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7756" h="651755">
                  <a:moveTo>
                    <a:pt x="0" y="0"/>
                  </a:moveTo>
                  <a:lnTo>
                    <a:pt x="2137756" y="0"/>
                  </a:lnTo>
                  <a:lnTo>
                    <a:pt x="2137756" y="651755"/>
                  </a:lnTo>
                  <a:lnTo>
                    <a:pt x="0" y="651755"/>
                  </a:lnTo>
                  <a:lnTo>
                    <a:pt x="0" y="0"/>
                  </a:lnTo>
                  <a:close/>
                </a:path>
              </a:pathLst>
            </a:custGeom>
            <a:solidFill>
              <a:schemeClr val="accent4">
                <a:lumMod val="20000"/>
                <a:lumOff val="80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0795" tIns="10795" rIns="10795" bIns="10795" numCol="1" spcCol="1270" anchor="ctr" anchorCtr="0">
              <a:noAutofit/>
            </a:bodyPr>
            <a:lstStyle/>
            <a:p>
              <a:pPr lvl="0" algn="ctr" defTabSz="755650">
                <a:lnSpc>
                  <a:spcPct val="90000"/>
                </a:lnSpc>
                <a:spcBef>
                  <a:spcPct val="0"/>
                </a:spcBef>
                <a:spcAft>
                  <a:spcPct val="35000"/>
                </a:spcAft>
              </a:pPr>
              <a:r>
                <a:rPr lang="en-US" sz="2000" kern="1200" dirty="0" smtClean="0">
                  <a:solidFill>
                    <a:srgbClr val="000000"/>
                  </a:solidFill>
                  <a:latin typeface="Constantia" panose="02030602050306030303" pitchFamily="18" charset="0"/>
                </a:rPr>
                <a:t>Security</a:t>
              </a:r>
              <a:endParaRPr lang="en-US" sz="2000" kern="1200" dirty="0">
                <a:solidFill>
                  <a:srgbClr val="000000"/>
                </a:solidFill>
                <a:latin typeface="Constantia" panose="02030602050306030303" pitchFamily="18" charset="0"/>
              </a:endParaRPr>
            </a:p>
          </p:txBody>
        </p:sp>
        <p:sp>
          <p:nvSpPr>
            <p:cNvPr id="19" name="Freeform 18"/>
            <p:cNvSpPr/>
            <p:nvPr/>
          </p:nvSpPr>
          <p:spPr>
            <a:xfrm>
              <a:off x="2541539" y="4847891"/>
              <a:ext cx="4240261" cy="622211"/>
            </a:xfrm>
            <a:custGeom>
              <a:avLst/>
              <a:gdLst>
                <a:gd name="connsiteX0" fmla="*/ 0 w 2137756"/>
                <a:gd name="connsiteY0" fmla="*/ 0 h 651755"/>
                <a:gd name="connsiteX1" fmla="*/ 2137756 w 2137756"/>
                <a:gd name="connsiteY1" fmla="*/ 0 h 651755"/>
                <a:gd name="connsiteX2" fmla="*/ 2137756 w 2137756"/>
                <a:gd name="connsiteY2" fmla="*/ 651755 h 651755"/>
                <a:gd name="connsiteX3" fmla="*/ 0 w 2137756"/>
                <a:gd name="connsiteY3" fmla="*/ 651755 h 651755"/>
                <a:gd name="connsiteX4" fmla="*/ 0 w 2137756"/>
                <a:gd name="connsiteY4" fmla="*/ 0 h 6517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7756" h="651755">
                  <a:moveTo>
                    <a:pt x="0" y="0"/>
                  </a:moveTo>
                  <a:lnTo>
                    <a:pt x="2137756" y="0"/>
                  </a:lnTo>
                  <a:lnTo>
                    <a:pt x="2137756" y="651755"/>
                  </a:lnTo>
                  <a:lnTo>
                    <a:pt x="0" y="651755"/>
                  </a:lnTo>
                  <a:lnTo>
                    <a:pt x="0" y="0"/>
                  </a:lnTo>
                  <a:close/>
                </a:path>
              </a:pathLst>
            </a:custGeom>
            <a:solidFill>
              <a:schemeClr val="accent4">
                <a:lumMod val="20000"/>
                <a:lumOff val="80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0795" tIns="10795" rIns="10795" bIns="10795" numCol="1" spcCol="1270" anchor="ctr" anchorCtr="0">
              <a:noAutofit/>
            </a:bodyPr>
            <a:lstStyle/>
            <a:p>
              <a:pPr lvl="0" algn="ctr" defTabSz="755650">
                <a:lnSpc>
                  <a:spcPct val="90000"/>
                </a:lnSpc>
                <a:spcBef>
                  <a:spcPct val="0"/>
                </a:spcBef>
                <a:spcAft>
                  <a:spcPct val="35000"/>
                </a:spcAft>
              </a:pPr>
              <a:r>
                <a:rPr lang="en-US" sz="2000" kern="1200" dirty="0" smtClean="0">
                  <a:solidFill>
                    <a:srgbClr val="000000"/>
                  </a:solidFill>
                  <a:latin typeface="Constantia" panose="02030602050306030303" pitchFamily="18" charset="0"/>
                </a:rPr>
                <a:t>Performance analysis</a:t>
              </a:r>
              <a:endParaRPr lang="en-US" sz="2000" kern="1200" dirty="0">
                <a:solidFill>
                  <a:srgbClr val="000000"/>
                </a:solidFill>
                <a:latin typeface="Constantia" panose="02030602050306030303" pitchFamily="18" charset="0"/>
              </a:endParaRPr>
            </a:p>
          </p:txBody>
        </p:sp>
        <p:sp>
          <p:nvSpPr>
            <p:cNvPr id="20" name="Freeform 19"/>
            <p:cNvSpPr/>
            <p:nvPr/>
          </p:nvSpPr>
          <p:spPr>
            <a:xfrm>
              <a:off x="2541539" y="5625654"/>
              <a:ext cx="4240261" cy="622211"/>
            </a:xfrm>
            <a:custGeom>
              <a:avLst/>
              <a:gdLst>
                <a:gd name="connsiteX0" fmla="*/ 0 w 2137756"/>
                <a:gd name="connsiteY0" fmla="*/ 0 h 651755"/>
                <a:gd name="connsiteX1" fmla="*/ 2137756 w 2137756"/>
                <a:gd name="connsiteY1" fmla="*/ 0 h 651755"/>
                <a:gd name="connsiteX2" fmla="*/ 2137756 w 2137756"/>
                <a:gd name="connsiteY2" fmla="*/ 651755 h 651755"/>
                <a:gd name="connsiteX3" fmla="*/ 0 w 2137756"/>
                <a:gd name="connsiteY3" fmla="*/ 651755 h 651755"/>
                <a:gd name="connsiteX4" fmla="*/ 0 w 2137756"/>
                <a:gd name="connsiteY4" fmla="*/ 0 h 6517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7756" h="651755">
                  <a:moveTo>
                    <a:pt x="0" y="0"/>
                  </a:moveTo>
                  <a:lnTo>
                    <a:pt x="2137756" y="0"/>
                  </a:lnTo>
                  <a:lnTo>
                    <a:pt x="2137756" y="651755"/>
                  </a:lnTo>
                  <a:lnTo>
                    <a:pt x="0" y="651755"/>
                  </a:lnTo>
                  <a:lnTo>
                    <a:pt x="0" y="0"/>
                  </a:lnTo>
                  <a:close/>
                </a:path>
              </a:pathLst>
            </a:custGeom>
            <a:solidFill>
              <a:schemeClr val="accent4">
                <a:lumMod val="20000"/>
                <a:lumOff val="80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0795" tIns="10795" rIns="10795" bIns="10795" numCol="1" spcCol="1270" anchor="ctr" anchorCtr="0">
              <a:noAutofit/>
            </a:bodyPr>
            <a:lstStyle/>
            <a:p>
              <a:pPr lvl="0" algn="ctr" defTabSz="755650">
                <a:lnSpc>
                  <a:spcPct val="90000"/>
                </a:lnSpc>
                <a:spcBef>
                  <a:spcPct val="0"/>
                </a:spcBef>
                <a:spcAft>
                  <a:spcPct val="35000"/>
                </a:spcAft>
              </a:pPr>
              <a:r>
                <a:rPr lang="en-US" sz="2000" kern="1200" dirty="0" smtClean="0">
                  <a:solidFill>
                    <a:srgbClr val="000000"/>
                  </a:solidFill>
                  <a:latin typeface="Constantia" panose="02030602050306030303" pitchFamily="18" charset="0"/>
                </a:rPr>
                <a:t>Information technology</a:t>
              </a:r>
              <a:endParaRPr lang="en-US" sz="2000" kern="1200" dirty="0">
                <a:solidFill>
                  <a:srgbClr val="000000"/>
                </a:solidFill>
                <a:latin typeface="Constantia" panose="02030602050306030303" pitchFamily="18" charset="0"/>
              </a:endParaRPr>
            </a:p>
          </p:txBody>
        </p:sp>
      </p:grpSp>
    </p:spTree>
    <p:extLst>
      <p:ext uri="{BB962C8B-B14F-4D97-AF65-F5344CB8AC3E}">
        <p14:creationId xmlns:p14="http://schemas.microsoft.com/office/powerpoint/2010/main" val="28071672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780029"/>
          </a:xfrm>
        </p:spPr>
        <p:txBody>
          <a:bodyPr/>
          <a:lstStyle/>
          <a:p>
            <a:r>
              <a:rPr lang="en-US" dirty="0" smtClean="0"/>
              <a:t>Distribution Metrics</a:t>
            </a:r>
            <a:endParaRPr lang="en-US" dirty="0"/>
          </a:p>
        </p:txBody>
      </p:sp>
      <p:sp>
        <p:nvSpPr>
          <p:cNvPr id="3" name="Content Placeholder 2"/>
          <p:cNvSpPr>
            <a:spLocks noGrp="1"/>
          </p:cNvSpPr>
          <p:nvPr>
            <p:ph idx="1"/>
          </p:nvPr>
        </p:nvSpPr>
        <p:spPr>
          <a:xfrm>
            <a:off x="397888" y="879347"/>
            <a:ext cx="8458200" cy="762000"/>
          </a:xfrm>
        </p:spPr>
        <p:txBody>
          <a:bodyPr/>
          <a:lstStyle/>
          <a:p>
            <a:pPr marL="0" indent="0" algn="ctr">
              <a:buNone/>
            </a:pPr>
            <a:r>
              <a:rPr lang="en-US" sz="2200" b="1" i="1" dirty="0">
                <a:solidFill>
                  <a:srgbClr val="993366"/>
                </a:solidFill>
              </a:rPr>
              <a:t>Many aspects of distribution performance can be evaluated across customer service and DC order fulfillment activities. </a:t>
            </a: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28</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smtClean="0">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graphicFrame>
        <p:nvGraphicFramePr>
          <p:cNvPr id="6" name="Table 5"/>
          <p:cNvGraphicFramePr>
            <a:graphicFrameLocks noGrp="1"/>
          </p:cNvGraphicFramePr>
          <p:nvPr>
            <p:extLst>
              <p:ext uri="{D42A27DB-BD31-4B8C-83A1-F6EECF244321}">
                <p14:modId xmlns:p14="http://schemas.microsoft.com/office/powerpoint/2010/main" val="4080409666"/>
              </p:ext>
            </p:extLst>
          </p:nvPr>
        </p:nvGraphicFramePr>
        <p:xfrm>
          <a:off x="1104900" y="1976875"/>
          <a:ext cx="3467100" cy="3758006"/>
        </p:xfrm>
        <a:graphic>
          <a:graphicData uri="http://schemas.openxmlformats.org/drawingml/2006/table">
            <a:tbl>
              <a:tblPr>
                <a:tableStyleId>{93296810-A885-4BE3-A3E7-6D5BEEA58F35}</a:tableStyleId>
              </a:tblPr>
              <a:tblGrid>
                <a:gridCol w="3467100">
                  <a:extLst>
                    <a:ext uri="{9D8B030D-6E8A-4147-A177-3AD203B41FA5}">
                      <a16:colId xmlns:a16="http://schemas.microsoft.com/office/drawing/2014/main" val="3735469490"/>
                    </a:ext>
                  </a:extLst>
                </a:gridCol>
              </a:tblGrid>
              <a:tr h="766325">
                <a:tc>
                  <a:txBody>
                    <a:bodyPr/>
                    <a:lstStyle/>
                    <a:p>
                      <a:pPr marL="0" marR="0" algn="ctr">
                        <a:spcBef>
                          <a:spcPts val="0"/>
                        </a:spcBef>
                        <a:spcAft>
                          <a:spcPts val="0"/>
                        </a:spcAft>
                      </a:pPr>
                      <a:r>
                        <a:rPr lang="en-US" sz="2000" b="1" dirty="0" smtClean="0">
                          <a:solidFill>
                            <a:schemeClr val="bg1"/>
                          </a:solidFill>
                          <a:effectLst/>
                          <a:latin typeface="Constantia" panose="02030602050306030303" pitchFamily="18" charset="0"/>
                        </a:rPr>
                        <a:t>Customer-Facing Metric Examples</a:t>
                      </a:r>
                      <a:endParaRPr lang="en-US" sz="2000" b="1" dirty="0">
                        <a:solidFill>
                          <a:schemeClr val="bg1"/>
                        </a:solidFill>
                        <a:effectLst/>
                        <a:latin typeface="Constantia" panose="02030602050306030303" pitchFamily="18" charset="0"/>
                        <a:ea typeface="Times New Roman" panose="02020603050405020304" pitchFamily="18" charset="0"/>
                      </a:endParaRPr>
                    </a:p>
                  </a:txBody>
                  <a:tcPr marL="0" marR="0" marT="0" marB="0" anchor="ctr">
                    <a:cell3D prstMaterial="dkEdge">
                      <a:bevel prst="cross"/>
                      <a:lightRig rig="flood" dir="t"/>
                    </a:cell3D>
                    <a:solidFill>
                      <a:schemeClr val="accent2"/>
                    </a:solidFill>
                  </a:tcPr>
                </a:tc>
                <a:extLst>
                  <a:ext uri="{0D108BD9-81ED-4DB2-BD59-A6C34878D82A}">
                    <a16:rowId xmlns:a16="http://schemas.microsoft.com/office/drawing/2014/main" val="1392228430"/>
                  </a:ext>
                </a:extLst>
              </a:tr>
              <a:tr h="427383">
                <a:tc>
                  <a:txBody>
                    <a:bodyPr/>
                    <a:lstStyle/>
                    <a:p>
                      <a:pPr marL="457200" marR="0" lvl="1">
                        <a:spcBef>
                          <a:spcPts val="0"/>
                        </a:spcBef>
                        <a:spcAft>
                          <a:spcPts val="0"/>
                        </a:spcAft>
                      </a:pPr>
                      <a:r>
                        <a:rPr lang="en-US" sz="1800" dirty="0">
                          <a:solidFill>
                            <a:srgbClr val="000000"/>
                          </a:solidFill>
                          <a:effectLst/>
                          <a:latin typeface="Constantia" panose="02030602050306030303" pitchFamily="18" charset="0"/>
                        </a:rPr>
                        <a:t>Unit Fill Rate</a:t>
                      </a:r>
                      <a:endParaRPr lang="en-US" sz="1800" dirty="0">
                        <a:solidFill>
                          <a:srgbClr val="000000"/>
                        </a:solidFill>
                        <a:effectLst/>
                        <a:latin typeface="Constantia" panose="02030602050306030303" pitchFamily="18" charset="0"/>
                        <a:ea typeface="Times New Roman" panose="02020603050405020304" pitchFamily="18" charset="0"/>
                      </a:endParaRPr>
                    </a:p>
                  </a:txBody>
                  <a:tcPr marL="0" marR="0" marT="0" marB="0" anchor="ctr">
                    <a:cell3D prstMaterial="dkEdge">
                      <a:bevel prst="cross"/>
                      <a:lightRig rig="flood" dir="t"/>
                    </a:cell3D>
                  </a:tcPr>
                </a:tc>
                <a:extLst>
                  <a:ext uri="{0D108BD9-81ED-4DB2-BD59-A6C34878D82A}">
                    <a16:rowId xmlns:a16="http://schemas.microsoft.com/office/drawing/2014/main" val="1711974946"/>
                  </a:ext>
                </a:extLst>
              </a:tr>
              <a:tr h="427383">
                <a:tc>
                  <a:txBody>
                    <a:bodyPr/>
                    <a:lstStyle/>
                    <a:p>
                      <a:pPr marL="457200" marR="0" lvl="1">
                        <a:spcBef>
                          <a:spcPts val="0"/>
                        </a:spcBef>
                        <a:spcAft>
                          <a:spcPts val="0"/>
                        </a:spcAft>
                      </a:pPr>
                      <a:r>
                        <a:rPr lang="en-US" sz="1800" dirty="0">
                          <a:solidFill>
                            <a:srgbClr val="000000"/>
                          </a:solidFill>
                          <a:effectLst/>
                          <a:latin typeface="Constantia" panose="02030602050306030303" pitchFamily="18" charset="0"/>
                        </a:rPr>
                        <a:t>Case Fill Rate</a:t>
                      </a:r>
                      <a:endParaRPr lang="en-US" sz="1800" dirty="0">
                        <a:solidFill>
                          <a:srgbClr val="000000"/>
                        </a:solidFill>
                        <a:effectLst/>
                        <a:latin typeface="Constantia" panose="02030602050306030303" pitchFamily="18" charset="0"/>
                        <a:ea typeface="Times New Roman" panose="02020603050405020304" pitchFamily="18" charset="0"/>
                      </a:endParaRPr>
                    </a:p>
                  </a:txBody>
                  <a:tcPr marL="0" marR="0" marT="0" marB="0" anchor="ctr">
                    <a:cell3D prstMaterial="dkEdge">
                      <a:bevel prst="cross"/>
                      <a:lightRig rig="flood" dir="t"/>
                    </a:cell3D>
                  </a:tcPr>
                </a:tc>
                <a:extLst>
                  <a:ext uri="{0D108BD9-81ED-4DB2-BD59-A6C34878D82A}">
                    <a16:rowId xmlns:a16="http://schemas.microsoft.com/office/drawing/2014/main" val="3549927651"/>
                  </a:ext>
                </a:extLst>
              </a:tr>
              <a:tr h="427383">
                <a:tc>
                  <a:txBody>
                    <a:bodyPr/>
                    <a:lstStyle/>
                    <a:p>
                      <a:pPr marL="457200" marR="0" lvl="1">
                        <a:spcBef>
                          <a:spcPts val="0"/>
                        </a:spcBef>
                        <a:spcAft>
                          <a:spcPts val="0"/>
                        </a:spcAft>
                      </a:pPr>
                      <a:r>
                        <a:rPr lang="en-US" sz="1800" dirty="0">
                          <a:solidFill>
                            <a:srgbClr val="000000"/>
                          </a:solidFill>
                          <a:effectLst/>
                          <a:latin typeface="Constantia" panose="02030602050306030303" pitchFamily="18" charset="0"/>
                        </a:rPr>
                        <a:t>Order Value Fill Rate</a:t>
                      </a:r>
                      <a:endParaRPr lang="en-US" sz="1800" dirty="0">
                        <a:solidFill>
                          <a:srgbClr val="000000"/>
                        </a:solidFill>
                        <a:effectLst/>
                        <a:latin typeface="Constantia" panose="02030602050306030303" pitchFamily="18" charset="0"/>
                        <a:ea typeface="Times New Roman" panose="02020603050405020304" pitchFamily="18" charset="0"/>
                      </a:endParaRPr>
                    </a:p>
                  </a:txBody>
                  <a:tcPr marL="0" marR="0" marT="0" marB="0" anchor="ctr">
                    <a:cell3D prstMaterial="dkEdge">
                      <a:bevel prst="cross"/>
                      <a:lightRig rig="flood" dir="t"/>
                    </a:cell3D>
                  </a:tcPr>
                </a:tc>
                <a:extLst>
                  <a:ext uri="{0D108BD9-81ED-4DB2-BD59-A6C34878D82A}">
                    <a16:rowId xmlns:a16="http://schemas.microsoft.com/office/drawing/2014/main" val="3069798582"/>
                  </a:ext>
                </a:extLst>
              </a:tr>
              <a:tr h="427383">
                <a:tc>
                  <a:txBody>
                    <a:bodyPr/>
                    <a:lstStyle/>
                    <a:p>
                      <a:pPr marL="457200" marR="0" lvl="1">
                        <a:spcBef>
                          <a:spcPts val="0"/>
                        </a:spcBef>
                        <a:spcAft>
                          <a:spcPts val="0"/>
                        </a:spcAft>
                      </a:pPr>
                      <a:r>
                        <a:rPr lang="en-US" sz="1800" dirty="0">
                          <a:solidFill>
                            <a:srgbClr val="000000"/>
                          </a:solidFill>
                          <a:effectLst/>
                          <a:latin typeface="Constantia" panose="02030602050306030303" pitchFamily="18" charset="0"/>
                        </a:rPr>
                        <a:t>Order Accuracy</a:t>
                      </a:r>
                      <a:endParaRPr lang="en-US" sz="1800" dirty="0">
                        <a:solidFill>
                          <a:srgbClr val="000000"/>
                        </a:solidFill>
                        <a:effectLst/>
                        <a:latin typeface="Constantia" panose="02030602050306030303" pitchFamily="18" charset="0"/>
                        <a:ea typeface="Times New Roman" panose="02020603050405020304" pitchFamily="18" charset="0"/>
                      </a:endParaRPr>
                    </a:p>
                  </a:txBody>
                  <a:tcPr marL="0" marR="0" marT="0" marB="0" anchor="ctr">
                    <a:cell3D prstMaterial="dkEdge">
                      <a:bevel prst="cross"/>
                      <a:lightRig rig="flood" dir="t"/>
                    </a:cell3D>
                  </a:tcPr>
                </a:tc>
                <a:extLst>
                  <a:ext uri="{0D108BD9-81ED-4DB2-BD59-A6C34878D82A}">
                    <a16:rowId xmlns:a16="http://schemas.microsoft.com/office/drawing/2014/main" val="2410750636"/>
                  </a:ext>
                </a:extLst>
              </a:tr>
              <a:tr h="427383">
                <a:tc>
                  <a:txBody>
                    <a:bodyPr/>
                    <a:lstStyle/>
                    <a:p>
                      <a:pPr marL="457200" marR="0" lvl="1">
                        <a:spcBef>
                          <a:spcPts val="0"/>
                        </a:spcBef>
                        <a:spcAft>
                          <a:spcPts val="0"/>
                        </a:spcAft>
                      </a:pPr>
                      <a:r>
                        <a:rPr lang="en-US" sz="1800" dirty="0">
                          <a:solidFill>
                            <a:srgbClr val="000000"/>
                          </a:solidFill>
                          <a:effectLst/>
                          <a:latin typeface="Constantia" panose="02030602050306030303" pitchFamily="18" charset="0"/>
                        </a:rPr>
                        <a:t>Document Accuracy</a:t>
                      </a:r>
                      <a:endParaRPr lang="en-US" sz="1800" dirty="0">
                        <a:solidFill>
                          <a:srgbClr val="000000"/>
                        </a:solidFill>
                        <a:effectLst/>
                        <a:latin typeface="Constantia" panose="02030602050306030303" pitchFamily="18" charset="0"/>
                        <a:ea typeface="Times New Roman" panose="02020603050405020304" pitchFamily="18" charset="0"/>
                      </a:endParaRPr>
                    </a:p>
                  </a:txBody>
                  <a:tcPr marL="0" marR="0" marT="0" marB="0" anchor="ctr">
                    <a:cell3D prstMaterial="dkEdge">
                      <a:bevel prst="cross"/>
                      <a:lightRig rig="flood" dir="t"/>
                    </a:cell3D>
                  </a:tcPr>
                </a:tc>
                <a:extLst>
                  <a:ext uri="{0D108BD9-81ED-4DB2-BD59-A6C34878D82A}">
                    <a16:rowId xmlns:a16="http://schemas.microsoft.com/office/drawing/2014/main" val="3014580934"/>
                  </a:ext>
                </a:extLst>
              </a:tr>
              <a:tr h="427383">
                <a:tc>
                  <a:txBody>
                    <a:bodyPr/>
                    <a:lstStyle/>
                    <a:p>
                      <a:pPr marL="457200" marR="0" lvl="1">
                        <a:spcBef>
                          <a:spcPts val="0"/>
                        </a:spcBef>
                        <a:spcAft>
                          <a:spcPts val="0"/>
                        </a:spcAft>
                      </a:pPr>
                      <a:r>
                        <a:rPr lang="en-US" sz="1800" dirty="0">
                          <a:solidFill>
                            <a:srgbClr val="000000"/>
                          </a:solidFill>
                          <a:effectLst/>
                          <a:latin typeface="Constantia" panose="02030602050306030303" pitchFamily="18" charset="0"/>
                        </a:rPr>
                        <a:t>On Time Dispatch</a:t>
                      </a:r>
                      <a:endParaRPr lang="en-US" sz="1800" dirty="0">
                        <a:solidFill>
                          <a:srgbClr val="000000"/>
                        </a:solidFill>
                        <a:effectLst/>
                        <a:latin typeface="Constantia" panose="02030602050306030303" pitchFamily="18" charset="0"/>
                        <a:ea typeface="Times New Roman" panose="02020603050405020304" pitchFamily="18" charset="0"/>
                      </a:endParaRPr>
                    </a:p>
                  </a:txBody>
                  <a:tcPr marL="0" marR="0" marT="0" marB="0" anchor="ctr">
                    <a:cell3D prstMaterial="dkEdge">
                      <a:bevel prst="cross"/>
                      <a:lightRig rig="flood" dir="t"/>
                    </a:cell3D>
                  </a:tcPr>
                </a:tc>
                <a:extLst>
                  <a:ext uri="{0D108BD9-81ED-4DB2-BD59-A6C34878D82A}">
                    <a16:rowId xmlns:a16="http://schemas.microsoft.com/office/drawing/2014/main" val="3737209357"/>
                  </a:ext>
                </a:extLst>
              </a:tr>
              <a:tr h="427383">
                <a:tc>
                  <a:txBody>
                    <a:bodyPr/>
                    <a:lstStyle/>
                    <a:p>
                      <a:pPr marL="457200" marR="0" lvl="1">
                        <a:spcBef>
                          <a:spcPts val="0"/>
                        </a:spcBef>
                        <a:spcAft>
                          <a:spcPts val="0"/>
                        </a:spcAft>
                      </a:pPr>
                      <a:r>
                        <a:rPr lang="en-US" sz="1800" dirty="0">
                          <a:solidFill>
                            <a:srgbClr val="000000"/>
                          </a:solidFill>
                          <a:effectLst/>
                          <a:latin typeface="Constantia" panose="02030602050306030303" pitchFamily="18" charset="0"/>
                        </a:rPr>
                        <a:t>Perfect Order Index</a:t>
                      </a:r>
                      <a:endParaRPr lang="en-US" sz="1800" dirty="0">
                        <a:solidFill>
                          <a:srgbClr val="000000"/>
                        </a:solidFill>
                        <a:effectLst/>
                        <a:latin typeface="Constantia" panose="02030602050306030303" pitchFamily="18" charset="0"/>
                        <a:ea typeface="Times New Roman" panose="02020603050405020304" pitchFamily="18" charset="0"/>
                      </a:endParaRPr>
                    </a:p>
                  </a:txBody>
                  <a:tcPr marL="0" marR="0" marT="0" marB="0" anchor="ctr">
                    <a:cell3D prstMaterial="dkEdge">
                      <a:bevel prst="cross"/>
                      <a:lightRig rig="flood" dir="t"/>
                    </a:cell3D>
                  </a:tcPr>
                </a:tc>
                <a:extLst>
                  <a:ext uri="{0D108BD9-81ED-4DB2-BD59-A6C34878D82A}">
                    <a16:rowId xmlns:a16="http://schemas.microsoft.com/office/drawing/2014/main" val="1191216517"/>
                  </a:ext>
                </a:extLst>
              </a:tr>
            </a:tbl>
          </a:graphicData>
        </a:graphic>
      </p:graphicFrame>
      <p:sp>
        <p:nvSpPr>
          <p:cNvPr id="8" name="Rectangle 7"/>
          <p:cNvSpPr/>
          <p:nvPr/>
        </p:nvSpPr>
        <p:spPr>
          <a:xfrm>
            <a:off x="6553200" y="6170047"/>
            <a:ext cx="2302888" cy="261610"/>
          </a:xfrm>
          <a:prstGeom prst="rect">
            <a:avLst/>
          </a:prstGeom>
        </p:spPr>
        <p:txBody>
          <a:bodyPr wrap="square">
            <a:spAutoFit/>
          </a:bodyPr>
          <a:lstStyle/>
          <a:p>
            <a:r>
              <a:rPr lang="en-US" altLang="en-US" sz="1100" dirty="0" smtClean="0">
                <a:solidFill>
                  <a:srgbClr val="000000"/>
                </a:solidFill>
                <a:latin typeface="Rockwell" panose="02060603020205020403" pitchFamily="18" charset="0"/>
                <a:cs typeface="Arial Narrow" panose="020B0606020202030204" pitchFamily="34" charset="0"/>
              </a:rPr>
              <a:t>Source: Tables 10.5 and 10.6</a:t>
            </a:r>
            <a:endParaRPr lang="en-US" sz="1100" dirty="0">
              <a:latin typeface="Rockwell" panose="02060603020205020403" pitchFamily="18" charset="0"/>
            </a:endParaRPr>
          </a:p>
        </p:txBody>
      </p:sp>
      <p:graphicFrame>
        <p:nvGraphicFramePr>
          <p:cNvPr id="9" name="Table 8"/>
          <p:cNvGraphicFramePr>
            <a:graphicFrameLocks noGrp="1"/>
          </p:cNvGraphicFramePr>
          <p:nvPr>
            <p:extLst>
              <p:ext uri="{D42A27DB-BD31-4B8C-83A1-F6EECF244321}">
                <p14:modId xmlns:p14="http://schemas.microsoft.com/office/powerpoint/2010/main" val="70006773"/>
              </p:ext>
            </p:extLst>
          </p:nvPr>
        </p:nvGraphicFramePr>
        <p:xfrm>
          <a:off x="4800600" y="1999377"/>
          <a:ext cx="3371850" cy="3735502"/>
        </p:xfrm>
        <a:graphic>
          <a:graphicData uri="http://schemas.openxmlformats.org/drawingml/2006/table">
            <a:tbl>
              <a:tblPr>
                <a:tableStyleId>{93296810-A885-4BE3-A3E7-6D5BEEA58F35}</a:tableStyleId>
              </a:tblPr>
              <a:tblGrid>
                <a:gridCol w="3371850">
                  <a:extLst>
                    <a:ext uri="{9D8B030D-6E8A-4147-A177-3AD203B41FA5}">
                      <a16:colId xmlns:a16="http://schemas.microsoft.com/office/drawing/2014/main" val="3735469490"/>
                    </a:ext>
                  </a:extLst>
                </a:gridCol>
              </a:tblGrid>
              <a:tr h="767164">
                <a:tc>
                  <a:txBody>
                    <a:bodyPr/>
                    <a:lstStyle/>
                    <a:p>
                      <a:pPr marL="0" marR="0" algn="ctr">
                        <a:spcBef>
                          <a:spcPts val="0"/>
                        </a:spcBef>
                        <a:spcAft>
                          <a:spcPts val="0"/>
                        </a:spcAft>
                      </a:pPr>
                      <a:r>
                        <a:rPr lang="en-US" sz="2000" b="1" dirty="0" smtClean="0">
                          <a:solidFill>
                            <a:schemeClr val="bg1"/>
                          </a:solidFill>
                          <a:effectLst/>
                          <a:latin typeface="Constantia" panose="02030602050306030303" pitchFamily="18" charset="0"/>
                        </a:rPr>
                        <a:t>Distribution</a:t>
                      </a:r>
                      <a:r>
                        <a:rPr lang="en-US" sz="2000" b="1" baseline="0" dirty="0" smtClean="0">
                          <a:solidFill>
                            <a:schemeClr val="bg1"/>
                          </a:solidFill>
                          <a:effectLst/>
                          <a:latin typeface="Constantia" panose="02030602050306030303" pitchFamily="18" charset="0"/>
                        </a:rPr>
                        <a:t> Operation Metric E</a:t>
                      </a:r>
                      <a:r>
                        <a:rPr lang="en-US" sz="2000" b="1" dirty="0" smtClean="0">
                          <a:solidFill>
                            <a:schemeClr val="bg1"/>
                          </a:solidFill>
                          <a:effectLst/>
                          <a:latin typeface="Constantia" panose="02030602050306030303" pitchFamily="18" charset="0"/>
                        </a:rPr>
                        <a:t>xamples</a:t>
                      </a:r>
                      <a:endParaRPr lang="en-US" sz="2000" b="1" dirty="0">
                        <a:solidFill>
                          <a:schemeClr val="bg1"/>
                        </a:solidFill>
                        <a:effectLst/>
                        <a:latin typeface="Constantia" panose="02030602050306030303" pitchFamily="18" charset="0"/>
                        <a:ea typeface="Times New Roman" panose="02020603050405020304" pitchFamily="18" charset="0"/>
                      </a:endParaRPr>
                    </a:p>
                  </a:txBody>
                  <a:tcPr marL="0" marR="0" marT="0" marB="0" anchor="ctr">
                    <a:cell3D prstMaterial="dkEdge">
                      <a:bevel prst="cross"/>
                      <a:lightRig rig="flood" dir="t"/>
                    </a:cell3D>
                    <a:solidFill>
                      <a:srgbClr val="993366"/>
                    </a:solidFill>
                  </a:tcPr>
                </a:tc>
                <a:extLst>
                  <a:ext uri="{0D108BD9-81ED-4DB2-BD59-A6C34878D82A}">
                    <a16:rowId xmlns:a16="http://schemas.microsoft.com/office/drawing/2014/main" val="1392228430"/>
                  </a:ext>
                </a:extLst>
              </a:tr>
              <a:tr h="494723">
                <a:tc>
                  <a:txBody>
                    <a:bodyPr/>
                    <a:lstStyle/>
                    <a:p>
                      <a:pPr marL="457200" marR="0" lvl="1">
                        <a:spcBef>
                          <a:spcPts val="0"/>
                        </a:spcBef>
                        <a:spcAft>
                          <a:spcPts val="0"/>
                        </a:spcAft>
                      </a:pPr>
                      <a:r>
                        <a:rPr lang="en-US" sz="1800" dirty="0">
                          <a:solidFill>
                            <a:srgbClr val="000000"/>
                          </a:solidFill>
                          <a:effectLst/>
                          <a:latin typeface="Constantia" panose="02030602050306030303" pitchFamily="18" charset="0"/>
                        </a:rPr>
                        <a:t>Distribution cost per unit</a:t>
                      </a:r>
                      <a:endParaRPr lang="en-US" sz="1800" dirty="0">
                        <a:solidFill>
                          <a:srgbClr val="000000"/>
                        </a:solidFill>
                        <a:effectLst/>
                        <a:latin typeface="Constantia" panose="02030602050306030303" pitchFamily="18" charset="0"/>
                        <a:ea typeface="Times New Roman" panose="02020603050405020304" pitchFamily="18" charset="0"/>
                      </a:endParaRPr>
                    </a:p>
                  </a:txBody>
                  <a:tcPr marL="0" marR="0" marT="0" marB="0" anchor="ctr">
                    <a:cell3D prstMaterial="dkEdge">
                      <a:bevel prst="cross"/>
                      <a:lightRig rig="flood" dir="t"/>
                    </a:cell3D>
                  </a:tcPr>
                </a:tc>
                <a:extLst>
                  <a:ext uri="{0D108BD9-81ED-4DB2-BD59-A6C34878D82A}">
                    <a16:rowId xmlns:a16="http://schemas.microsoft.com/office/drawing/2014/main" val="1711974946"/>
                  </a:ext>
                </a:extLst>
              </a:tr>
              <a:tr h="494723">
                <a:tc>
                  <a:txBody>
                    <a:bodyPr/>
                    <a:lstStyle/>
                    <a:p>
                      <a:pPr marL="457200" marR="0" lvl="1">
                        <a:spcBef>
                          <a:spcPts val="0"/>
                        </a:spcBef>
                        <a:spcAft>
                          <a:spcPts val="0"/>
                        </a:spcAft>
                      </a:pPr>
                      <a:r>
                        <a:rPr lang="en-US" sz="1800" dirty="0">
                          <a:solidFill>
                            <a:srgbClr val="000000"/>
                          </a:solidFill>
                          <a:effectLst/>
                          <a:latin typeface="Constantia" panose="02030602050306030303" pitchFamily="18" charset="0"/>
                        </a:rPr>
                        <a:t>Distribution cost ratio</a:t>
                      </a:r>
                      <a:endParaRPr lang="en-US" sz="1800" dirty="0">
                        <a:solidFill>
                          <a:srgbClr val="000000"/>
                        </a:solidFill>
                        <a:effectLst/>
                        <a:latin typeface="Constantia" panose="02030602050306030303" pitchFamily="18" charset="0"/>
                        <a:ea typeface="Times New Roman" panose="02020603050405020304" pitchFamily="18" charset="0"/>
                      </a:endParaRPr>
                    </a:p>
                  </a:txBody>
                  <a:tcPr marL="0" marR="0" marT="0" marB="0" anchor="ctr">
                    <a:cell3D prstMaterial="dkEdge">
                      <a:bevel prst="cross"/>
                      <a:lightRig rig="flood" dir="t"/>
                    </a:cell3D>
                  </a:tcPr>
                </a:tc>
                <a:extLst>
                  <a:ext uri="{0D108BD9-81ED-4DB2-BD59-A6C34878D82A}">
                    <a16:rowId xmlns:a16="http://schemas.microsoft.com/office/drawing/2014/main" val="3549927651"/>
                  </a:ext>
                </a:extLst>
              </a:tr>
              <a:tr h="494723">
                <a:tc>
                  <a:txBody>
                    <a:bodyPr/>
                    <a:lstStyle/>
                    <a:p>
                      <a:pPr marL="457200" marR="0" lvl="1">
                        <a:spcBef>
                          <a:spcPts val="0"/>
                        </a:spcBef>
                        <a:spcAft>
                          <a:spcPts val="0"/>
                        </a:spcAft>
                      </a:pPr>
                      <a:r>
                        <a:rPr lang="en-US" sz="1800" dirty="0">
                          <a:solidFill>
                            <a:srgbClr val="000000"/>
                          </a:solidFill>
                          <a:effectLst/>
                          <a:latin typeface="Constantia" panose="02030602050306030303" pitchFamily="18" charset="0"/>
                        </a:rPr>
                        <a:t>Capacity utilization</a:t>
                      </a:r>
                      <a:endParaRPr lang="en-US" sz="1800" dirty="0">
                        <a:solidFill>
                          <a:srgbClr val="000000"/>
                        </a:solidFill>
                        <a:effectLst/>
                        <a:latin typeface="Constantia" panose="02030602050306030303" pitchFamily="18" charset="0"/>
                        <a:ea typeface="Times New Roman" panose="02020603050405020304" pitchFamily="18" charset="0"/>
                      </a:endParaRPr>
                    </a:p>
                  </a:txBody>
                  <a:tcPr marL="0" marR="0" marT="0" marB="0" anchor="ctr">
                    <a:cell3D prstMaterial="dkEdge">
                      <a:bevel prst="cross"/>
                      <a:lightRig rig="flood" dir="t"/>
                    </a:cell3D>
                  </a:tcPr>
                </a:tc>
                <a:extLst>
                  <a:ext uri="{0D108BD9-81ED-4DB2-BD59-A6C34878D82A}">
                    <a16:rowId xmlns:a16="http://schemas.microsoft.com/office/drawing/2014/main" val="3069798582"/>
                  </a:ext>
                </a:extLst>
              </a:tr>
              <a:tr h="494723">
                <a:tc>
                  <a:txBody>
                    <a:bodyPr/>
                    <a:lstStyle/>
                    <a:p>
                      <a:pPr marL="457200" marR="0" lvl="1">
                        <a:spcBef>
                          <a:spcPts val="0"/>
                        </a:spcBef>
                        <a:spcAft>
                          <a:spcPts val="0"/>
                        </a:spcAft>
                      </a:pPr>
                      <a:r>
                        <a:rPr lang="en-US" sz="1800" dirty="0">
                          <a:solidFill>
                            <a:srgbClr val="000000"/>
                          </a:solidFill>
                          <a:effectLst/>
                          <a:latin typeface="Constantia" panose="02030602050306030303" pitchFamily="18" charset="0"/>
                        </a:rPr>
                        <a:t>Equipment utilization</a:t>
                      </a:r>
                      <a:endParaRPr lang="en-US" sz="1800" dirty="0">
                        <a:solidFill>
                          <a:srgbClr val="000000"/>
                        </a:solidFill>
                        <a:effectLst/>
                        <a:latin typeface="Constantia" panose="02030602050306030303" pitchFamily="18" charset="0"/>
                        <a:ea typeface="Times New Roman" panose="02020603050405020304" pitchFamily="18" charset="0"/>
                      </a:endParaRPr>
                    </a:p>
                  </a:txBody>
                  <a:tcPr marL="0" marR="0" marT="0" marB="0" anchor="ctr">
                    <a:cell3D prstMaterial="dkEdge">
                      <a:bevel prst="cross"/>
                      <a:lightRig rig="flood" dir="t"/>
                    </a:cell3D>
                  </a:tcPr>
                </a:tc>
                <a:extLst>
                  <a:ext uri="{0D108BD9-81ED-4DB2-BD59-A6C34878D82A}">
                    <a16:rowId xmlns:a16="http://schemas.microsoft.com/office/drawing/2014/main" val="2410750636"/>
                  </a:ext>
                </a:extLst>
              </a:tr>
              <a:tr h="494723">
                <a:tc>
                  <a:txBody>
                    <a:bodyPr/>
                    <a:lstStyle/>
                    <a:p>
                      <a:pPr marL="457200" marR="0" lvl="1">
                        <a:spcBef>
                          <a:spcPts val="0"/>
                        </a:spcBef>
                        <a:spcAft>
                          <a:spcPts val="0"/>
                        </a:spcAft>
                      </a:pPr>
                      <a:r>
                        <a:rPr lang="en-US" sz="1800" dirty="0">
                          <a:solidFill>
                            <a:srgbClr val="000000"/>
                          </a:solidFill>
                          <a:effectLst/>
                          <a:latin typeface="Constantia" panose="02030602050306030303" pitchFamily="18" charset="0"/>
                        </a:rPr>
                        <a:t>Labor productivity</a:t>
                      </a:r>
                      <a:endParaRPr lang="en-US" sz="1800" dirty="0">
                        <a:solidFill>
                          <a:srgbClr val="000000"/>
                        </a:solidFill>
                        <a:effectLst/>
                        <a:latin typeface="Constantia" panose="02030602050306030303" pitchFamily="18" charset="0"/>
                        <a:ea typeface="Times New Roman" panose="02020603050405020304" pitchFamily="18" charset="0"/>
                      </a:endParaRPr>
                    </a:p>
                  </a:txBody>
                  <a:tcPr marL="0" marR="0" marT="0" marB="0" anchor="ctr">
                    <a:cell3D prstMaterial="dkEdge">
                      <a:bevel prst="cross"/>
                      <a:lightRig rig="flood" dir="t"/>
                    </a:cell3D>
                  </a:tcPr>
                </a:tc>
                <a:extLst>
                  <a:ext uri="{0D108BD9-81ED-4DB2-BD59-A6C34878D82A}">
                    <a16:rowId xmlns:a16="http://schemas.microsoft.com/office/drawing/2014/main" val="3014580934"/>
                  </a:ext>
                </a:extLst>
              </a:tr>
              <a:tr h="494723">
                <a:tc>
                  <a:txBody>
                    <a:bodyPr/>
                    <a:lstStyle/>
                    <a:p>
                      <a:pPr marL="457200" marR="0" lvl="1">
                        <a:spcBef>
                          <a:spcPts val="0"/>
                        </a:spcBef>
                        <a:spcAft>
                          <a:spcPts val="0"/>
                        </a:spcAft>
                      </a:pPr>
                      <a:r>
                        <a:rPr lang="en-US" sz="1800" dirty="0">
                          <a:solidFill>
                            <a:srgbClr val="000000"/>
                          </a:solidFill>
                          <a:effectLst/>
                          <a:latin typeface="Constantia" panose="02030602050306030303" pitchFamily="18" charset="0"/>
                        </a:rPr>
                        <a:t>Distribution efficiency </a:t>
                      </a:r>
                      <a:endParaRPr lang="en-US" sz="1800" dirty="0">
                        <a:solidFill>
                          <a:srgbClr val="000000"/>
                        </a:solidFill>
                        <a:effectLst/>
                        <a:latin typeface="Constantia" panose="02030602050306030303" pitchFamily="18" charset="0"/>
                        <a:ea typeface="Times New Roman" panose="02020603050405020304" pitchFamily="18" charset="0"/>
                      </a:endParaRPr>
                    </a:p>
                  </a:txBody>
                  <a:tcPr marL="0" marR="0" marT="0" marB="0" anchor="ctr">
                    <a:cell3D prstMaterial="dkEdge">
                      <a:bevel prst="cross"/>
                      <a:lightRig rig="flood" dir="t"/>
                    </a:cell3D>
                  </a:tcPr>
                </a:tc>
                <a:extLst>
                  <a:ext uri="{0D108BD9-81ED-4DB2-BD59-A6C34878D82A}">
                    <a16:rowId xmlns:a16="http://schemas.microsoft.com/office/drawing/2014/main" val="3737209357"/>
                  </a:ext>
                </a:extLst>
              </a:tr>
            </a:tbl>
          </a:graphicData>
        </a:graphic>
      </p:graphicFrame>
    </p:spTree>
    <p:extLst>
      <p:ext uri="{BB962C8B-B14F-4D97-AF65-F5344CB8AC3E}">
        <p14:creationId xmlns:p14="http://schemas.microsoft.com/office/powerpoint/2010/main" val="21895469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sz="6600" dirty="0" smtClean="0"/>
              <a:t>Distribution Technology</a:t>
            </a:r>
            <a:endParaRPr lang="en-US" sz="6600" dirty="0"/>
          </a:p>
        </p:txBody>
      </p:sp>
    </p:spTree>
    <p:extLst>
      <p:ext uri="{BB962C8B-B14F-4D97-AF65-F5344CB8AC3E}">
        <p14:creationId xmlns:p14="http://schemas.microsoft.com/office/powerpoint/2010/main" val="17593882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838200"/>
          </a:xfrm>
        </p:spPr>
        <p:txBody>
          <a:bodyPr/>
          <a:lstStyle/>
          <a:p>
            <a:r>
              <a:rPr lang="en-US" dirty="0" smtClean="0"/>
              <a:t>Distribution Technology</a:t>
            </a:r>
            <a:endParaRPr lang="en-US" dirty="0"/>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30</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smtClean="0">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sp>
        <p:nvSpPr>
          <p:cNvPr id="15" name="Rectangle 14"/>
          <p:cNvSpPr/>
          <p:nvPr/>
        </p:nvSpPr>
        <p:spPr>
          <a:xfrm>
            <a:off x="4445551" y="6163631"/>
            <a:ext cx="4508501" cy="261610"/>
          </a:xfrm>
          <a:prstGeom prst="rect">
            <a:avLst/>
          </a:prstGeom>
        </p:spPr>
        <p:txBody>
          <a:bodyPr wrap="square">
            <a:spAutoFit/>
          </a:bodyPr>
          <a:lstStyle/>
          <a:p>
            <a:r>
              <a:rPr lang="en-US" altLang="en-US" sz="1100" dirty="0" smtClean="0">
                <a:solidFill>
                  <a:srgbClr val="000000"/>
                </a:solidFill>
                <a:latin typeface="Rockwell" panose="02060603020205020403" pitchFamily="18" charset="0"/>
                <a:cs typeface="Arial Narrow" panose="020B0606020202030204" pitchFamily="34" charset="0"/>
              </a:rPr>
              <a:t>Source: Figure 10.9; WMS </a:t>
            </a:r>
            <a:r>
              <a:rPr lang="en-US" altLang="en-US" sz="1100" dirty="0">
                <a:solidFill>
                  <a:srgbClr val="000000"/>
                </a:solidFill>
                <a:latin typeface="Rockwell" panose="02060603020205020403" pitchFamily="18" charset="0"/>
                <a:cs typeface="Arial Narrow" panose="020B0606020202030204" pitchFamily="34" charset="0"/>
              </a:rPr>
              <a:t>image courtesy of datexcorp.com</a:t>
            </a:r>
            <a:endParaRPr lang="en-US" sz="1100" dirty="0">
              <a:latin typeface="Rockwell" panose="02060603020205020403" pitchFamily="18" charset="0"/>
            </a:endParaRPr>
          </a:p>
        </p:txBody>
      </p:sp>
      <p:grpSp>
        <p:nvGrpSpPr>
          <p:cNvPr id="42" name="Group 41"/>
          <p:cNvGrpSpPr/>
          <p:nvPr/>
        </p:nvGrpSpPr>
        <p:grpSpPr>
          <a:xfrm>
            <a:off x="457200" y="989339"/>
            <a:ext cx="8229600" cy="5106661"/>
            <a:chOff x="457200" y="989339"/>
            <a:chExt cx="8229600" cy="4876801"/>
          </a:xfrm>
        </p:grpSpPr>
        <p:grpSp>
          <p:nvGrpSpPr>
            <p:cNvPr id="18" name="Group 17"/>
            <p:cNvGrpSpPr/>
            <p:nvPr/>
          </p:nvGrpSpPr>
          <p:grpSpPr>
            <a:xfrm>
              <a:off x="457200" y="989339"/>
              <a:ext cx="8229600" cy="4876801"/>
              <a:chOff x="1639292" y="2594768"/>
              <a:chExt cx="6098718" cy="3294062"/>
            </a:xfrm>
          </p:grpSpPr>
          <p:sp>
            <p:nvSpPr>
              <p:cNvPr id="20" name="Rectangle 19"/>
              <p:cNvSpPr/>
              <p:nvPr/>
            </p:nvSpPr>
            <p:spPr>
              <a:xfrm>
                <a:off x="1639292" y="2594768"/>
                <a:ext cx="2992889" cy="329406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dk2">
                  <a:hueOff val="0"/>
                  <a:satOff val="0"/>
                  <a:lumOff val="0"/>
                  <a:alphaOff val="0"/>
                </a:schemeClr>
              </a:lnRef>
              <a:fillRef idx="1">
                <a:schemeClr val="lt2">
                  <a:alpha val="40000"/>
                  <a:hueOff val="0"/>
                  <a:satOff val="0"/>
                  <a:lumOff val="0"/>
                  <a:alphaOff val="0"/>
                </a:schemeClr>
              </a:fillRef>
              <a:effectRef idx="0">
                <a:schemeClr val="lt2">
                  <a:alpha val="40000"/>
                  <a:hueOff val="0"/>
                  <a:satOff val="0"/>
                  <a:lumOff val="0"/>
                  <a:alphaOff val="0"/>
                </a:schemeClr>
              </a:effectRef>
              <a:fontRef idx="minor">
                <a:schemeClr val="dk1">
                  <a:hueOff val="0"/>
                  <a:satOff val="0"/>
                  <a:lumOff val="0"/>
                  <a:alphaOff val="0"/>
                </a:schemeClr>
              </a:fontRef>
            </p:style>
          </p:sp>
          <p:sp>
            <p:nvSpPr>
              <p:cNvPr id="21" name="Freeform 20"/>
              <p:cNvSpPr/>
              <p:nvPr/>
            </p:nvSpPr>
            <p:spPr>
              <a:xfrm>
                <a:off x="1783991" y="4199321"/>
                <a:ext cx="2693600" cy="1583249"/>
              </a:xfrm>
              <a:custGeom>
                <a:avLst/>
                <a:gdLst>
                  <a:gd name="connsiteX0" fmla="*/ 0 w 2519957"/>
                  <a:gd name="connsiteY0" fmla="*/ 0 h 559964"/>
                  <a:gd name="connsiteX1" fmla="*/ 2519957 w 2519957"/>
                  <a:gd name="connsiteY1" fmla="*/ 0 h 559964"/>
                  <a:gd name="connsiteX2" fmla="*/ 2519957 w 2519957"/>
                  <a:gd name="connsiteY2" fmla="*/ 559964 h 559964"/>
                  <a:gd name="connsiteX3" fmla="*/ 0 w 2519957"/>
                  <a:gd name="connsiteY3" fmla="*/ 559964 h 559964"/>
                  <a:gd name="connsiteX4" fmla="*/ 0 w 2519957"/>
                  <a:gd name="connsiteY4" fmla="*/ 0 h 559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19957" h="559964">
                    <a:moveTo>
                      <a:pt x="0" y="0"/>
                    </a:moveTo>
                    <a:lnTo>
                      <a:pt x="2519957" y="0"/>
                    </a:lnTo>
                    <a:lnTo>
                      <a:pt x="2519957" y="559964"/>
                    </a:lnTo>
                    <a:lnTo>
                      <a:pt x="0" y="559964"/>
                    </a:lnTo>
                    <a:lnTo>
                      <a:pt x="0" y="0"/>
                    </a:lnTo>
                    <a:close/>
                  </a:path>
                </a:pathLst>
              </a:custGeom>
              <a:solidFill>
                <a:schemeClr val="accent2">
                  <a:lumMod val="75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91440" tIns="91440" rIns="91440" bIns="34290" numCol="1" spcCol="1270" anchor="t" anchorCtr="0">
                <a:noAutofit/>
              </a:bodyPr>
              <a:lstStyle/>
              <a:p>
                <a:pPr marL="274320" lvl="0" indent="-274320" defTabSz="400050">
                  <a:spcBef>
                    <a:spcPct val="0"/>
                  </a:spcBef>
                  <a:buClr>
                    <a:schemeClr val="bg1"/>
                  </a:buClr>
                  <a:buFont typeface="Wingdings 2" panose="05020102010507070707" pitchFamily="18" charset="2"/>
                  <a:buChar char=""/>
                </a:pPr>
                <a:r>
                  <a:rPr lang="en-US" dirty="0" smtClean="0">
                    <a:latin typeface="Constantia" panose="02030602050306030303" pitchFamily="18" charset="0"/>
                  </a:rPr>
                  <a:t>Core </a:t>
                </a:r>
                <a:r>
                  <a:rPr lang="en-US" dirty="0">
                    <a:latin typeface="Constantia" panose="02030602050306030303" pitchFamily="18" charset="0"/>
                  </a:rPr>
                  <a:t>software used to manage fulfillment processes, with value-added capabilities, including labor management, automated data collection, task interleaving, fulfillment flexibility, and systems convergence.</a:t>
                </a:r>
              </a:p>
            </p:txBody>
          </p:sp>
          <p:sp>
            <p:nvSpPr>
              <p:cNvPr id="22" name="Freeform 21"/>
              <p:cNvSpPr/>
              <p:nvPr/>
            </p:nvSpPr>
            <p:spPr>
              <a:xfrm>
                <a:off x="1755764" y="3707811"/>
                <a:ext cx="2693600" cy="491510"/>
              </a:xfrm>
              <a:custGeom>
                <a:avLst/>
                <a:gdLst>
                  <a:gd name="connsiteX0" fmla="*/ 0 w 2519957"/>
                  <a:gd name="connsiteY0" fmla="*/ 0 h 329432"/>
                  <a:gd name="connsiteX1" fmla="*/ 2519957 w 2519957"/>
                  <a:gd name="connsiteY1" fmla="*/ 0 h 329432"/>
                  <a:gd name="connsiteX2" fmla="*/ 2519957 w 2519957"/>
                  <a:gd name="connsiteY2" fmla="*/ 329432 h 329432"/>
                  <a:gd name="connsiteX3" fmla="*/ 0 w 2519957"/>
                  <a:gd name="connsiteY3" fmla="*/ 329432 h 329432"/>
                  <a:gd name="connsiteX4" fmla="*/ 0 w 2519957"/>
                  <a:gd name="connsiteY4" fmla="*/ 0 h 329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19957" h="329432">
                    <a:moveTo>
                      <a:pt x="0" y="0"/>
                    </a:moveTo>
                    <a:lnTo>
                      <a:pt x="2519957" y="0"/>
                    </a:lnTo>
                    <a:lnTo>
                      <a:pt x="2519957" y="329432"/>
                    </a:lnTo>
                    <a:lnTo>
                      <a:pt x="0" y="329432"/>
                    </a:lnTo>
                    <a:lnTo>
                      <a:pt x="0" y="0"/>
                    </a:lnTo>
                    <a:close/>
                  </a:path>
                </a:pathLst>
              </a:custGeom>
            </p:spPr>
            <p:style>
              <a:lnRef idx="0">
                <a:schemeClr val="dk1">
                  <a:alpha val="0"/>
                  <a:hueOff val="0"/>
                  <a:satOff val="0"/>
                  <a:lumOff val="0"/>
                  <a:alphaOff val="0"/>
                </a:schemeClr>
              </a:lnRef>
              <a:fillRef idx="0">
                <a:schemeClr val="lt2">
                  <a:alpha val="0"/>
                  <a:hueOff val="0"/>
                  <a:satOff val="0"/>
                  <a:lumOff val="0"/>
                  <a:alphaOff val="0"/>
                </a:schemeClr>
              </a:fillRef>
              <a:effectRef idx="0">
                <a:schemeClr val="lt2">
                  <a:alpha val="0"/>
                  <a:hueOff val="0"/>
                  <a:satOff val="0"/>
                  <a:lumOff val="0"/>
                  <a:alphaOff val="0"/>
                </a:schemeClr>
              </a:effectRef>
              <a:fontRef idx="minor">
                <a:schemeClr val="tx1">
                  <a:hueOff val="0"/>
                  <a:satOff val="0"/>
                  <a:lumOff val="0"/>
                  <a:alphaOff val="0"/>
                </a:schemeClr>
              </a:fontRef>
            </p:style>
            <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US" sz="2000" b="1" dirty="0">
                    <a:solidFill>
                      <a:srgbClr val="000000"/>
                    </a:solidFill>
                    <a:latin typeface="Constantia" panose="02030602050306030303" pitchFamily="18" charset="0"/>
                  </a:rPr>
                  <a:t>Warehouse Management Systems (WMS)</a:t>
                </a:r>
                <a:endParaRPr lang="en-US" sz="2000" b="1" kern="1200" dirty="0">
                  <a:solidFill>
                    <a:srgbClr val="000000"/>
                  </a:solidFill>
                  <a:latin typeface="Constantia" panose="02030602050306030303" pitchFamily="18" charset="0"/>
                </a:endParaRPr>
              </a:p>
            </p:txBody>
          </p:sp>
          <p:sp>
            <p:nvSpPr>
              <p:cNvPr id="23" name="Rectangle 22"/>
              <p:cNvSpPr/>
              <p:nvPr/>
            </p:nvSpPr>
            <p:spPr>
              <a:xfrm>
                <a:off x="4776880" y="2594768"/>
                <a:ext cx="2961130" cy="329406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dk2">
                  <a:hueOff val="0"/>
                  <a:satOff val="0"/>
                  <a:lumOff val="0"/>
                  <a:alphaOff val="0"/>
                </a:schemeClr>
              </a:lnRef>
              <a:fillRef idx="1">
                <a:schemeClr val="lt2">
                  <a:alpha val="40000"/>
                  <a:hueOff val="0"/>
                  <a:satOff val="0"/>
                  <a:lumOff val="0"/>
                  <a:alphaOff val="0"/>
                </a:schemeClr>
              </a:fillRef>
              <a:effectRef idx="0">
                <a:schemeClr val="lt2">
                  <a:alpha val="40000"/>
                  <a:hueOff val="0"/>
                  <a:satOff val="0"/>
                  <a:lumOff val="0"/>
                  <a:alphaOff val="0"/>
                </a:schemeClr>
              </a:effectRef>
              <a:fontRef idx="minor">
                <a:schemeClr val="dk1">
                  <a:hueOff val="0"/>
                  <a:satOff val="0"/>
                  <a:lumOff val="0"/>
                  <a:alphaOff val="0"/>
                </a:schemeClr>
              </a:fontRef>
            </p:style>
          </p:sp>
          <p:sp>
            <p:nvSpPr>
              <p:cNvPr id="25" name="Freeform 24"/>
              <p:cNvSpPr/>
              <p:nvPr/>
            </p:nvSpPr>
            <p:spPr>
              <a:xfrm>
                <a:off x="4932995" y="4199321"/>
                <a:ext cx="2665017" cy="1583249"/>
              </a:xfrm>
              <a:custGeom>
                <a:avLst/>
                <a:gdLst>
                  <a:gd name="connsiteX0" fmla="*/ 0 w 2519957"/>
                  <a:gd name="connsiteY0" fmla="*/ 0 h 559964"/>
                  <a:gd name="connsiteX1" fmla="*/ 2519957 w 2519957"/>
                  <a:gd name="connsiteY1" fmla="*/ 0 h 559964"/>
                  <a:gd name="connsiteX2" fmla="*/ 2519957 w 2519957"/>
                  <a:gd name="connsiteY2" fmla="*/ 559964 h 559964"/>
                  <a:gd name="connsiteX3" fmla="*/ 0 w 2519957"/>
                  <a:gd name="connsiteY3" fmla="*/ 559964 h 559964"/>
                  <a:gd name="connsiteX4" fmla="*/ 0 w 2519957"/>
                  <a:gd name="connsiteY4" fmla="*/ 0 h 559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19957" h="559964">
                    <a:moveTo>
                      <a:pt x="0" y="0"/>
                    </a:moveTo>
                    <a:lnTo>
                      <a:pt x="2519957" y="0"/>
                    </a:lnTo>
                    <a:lnTo>
                      <a:pt x="2519957" y="559964"/>
                    </a:lnTo>
                    <a:lnTo>
                      <a:pt x="0" y="559964"/>
                    </a:lnTo>
                    <a:lnTo>
                      <a:pt x="0" y="0"/>
                    </a:lnTo>
                    <a:close/>
                  </a:path>
                </a:pathLst>
              </a:custGeom>
              <a:solidFill>
                <a:schemeClr val="accent2">
                  <a:lumMod val="75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91440" tIns="91440" rIns="91440" bIns="91440" numCol="1" spcCol="1270" anchor="t" anchorCtr="0">
                <a:noAutofit/>
              </a:bodyPr>
              <a:lstStyle/>
              <a:p>
                <a:pPr marL="274320" lvl="0" indent="-274320" defTabSz="400050">
                  <a:spcBef>
                    <a:spcPct val="0"/>
                  </a:spcBef>
                  <a:buClr>
                    <a:srgbClr val="FFFFFF"/>
                  </a:buClr>
                  <a:buFont typeface="Wingdings 2" panose="05020102010507070707" pitchFamily="18" charset="2"/>
                  <a:buChar char=""/>
                </a:pPr>
                <a:r>
                  <a:rPr lang="en-US" dirty="0" smtClean="0">
                    <a:solidFill>
                      <a:srgbClr val="FFFFFF"/>
                    </a:solidFill>
                    <a:latin typeface="Constantia" panose="02030602050306030303" pitchFamily="18" charset="0"/>
                  </a:rPr>
                  <a:t>Auto-ID technologies help </a:t>
                </a:r>
                <a:r>
                  <a:rPr lang="en-US" dirty="0">
                    <a:solidFill>
                      <a:srgbClr val="FFFFFF"/>
                    </a:solidFill>
                    <a:latin typeface="Constantia" panose="02030602050306030303" pitchFamily="18" charset="0"/>
                  </a:rPr>
                  <a:t>machines identify objects.  Examples: Bar codes, smart cards, voice recognition, biometric technologies, radio-frequency identification (RFID).</a:t>
                </a:r>
              </a:p>
              <a:p>
                <a:pPr marL="57150" lvl="1" indent="-57150" algn="l" defTabSz="311150">
                  <a:spcBef>
                    <a:spcPct val="0"/>
                  </a:spcBef>
                  <a:buChar char="••"/>
                </a:pPr>
                <a:endParaRPr lang="en-US" b="1" kern="1200" dirty="0">
                  <a:latin typeface="Constantia" panose="02030602050306030303" pitchFamily="18" charset="0"/>
                </a:endParaRPr>
              </a:p>
            </p:txBody>
          </p:sp>
          <p:sp>
            <p:nvSpPr>
              <p:cNvPr id="26" name="Freeform 25"/>
              <p:cNvSpPr/>
              <p:nvPr/>
            </p:nvSpPr>
            <p:spPr>
              <a:xfrm>
                <a:off x="4924936" y="3721025"/>
                <a:ext cx="2665017" cy="478296"/>
              </a:xfrm>
              <a:custGeom>
                <a:avLst/>
                <a:gdLst>
                  <a:gd name="connsiteX0" fmla="*/ 0 w 2519957"/>
                  <a:gd name="connsiteY0" fmla="*/ 0 h 329432"/>
                  <a:gd name="connsiteX1" fmla="*/ 2519957 w 2519957"/>
                  <a:gd name="connsiteY1" fmla="*/ 0 h 329432"/>
                  <a:gd name="connsiteX2" fmla="*/ 2519957 w 2519957"/>
                  <a:gd name="connsiteY2" fmla="*/ 329432 h 329432"/>
                  <a:gd name="connsiteX3" fmla="*/ 0 w 2519957"/>
                  <a:gd name="connsiteY3" fmla="*/ 329432 h 329432"/>
                  <a:gd name="connsiteX4" fmla="*/ 0 w 2519957"/>
                  <a:gd name="connsiteY4" fmla="*/ 0 h 329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19957" h="329432">
                    <a:moveTo>
                      <a:pt x="0" y="0"/>
                    </a:moveTo>
                    <a:lnTo>
                      <a:pt x="2519957" y="0"/>
                    </a:lnTo>
                    <a:lnTo>
                      <a:pt x="2519957" y="329432"/>
                    </a:lnTo>
                    <a:lnTo>
                      <a:pt x="0" y="329432"/>
                    </a:lnTo>
                    <a:lnTo>
                      <a:pt x="0" y="0"/>
                    </a:lnTo>
                    <a:close/>
                  </a:path>
                </a:pathLst>
              </a:custGeom>
            </p:spPr>
            <p:style>
              <a:lnRef idx="0">
                <a:schemeClr val="dk1">
                  <a:alpha val="0"/>
                  <a:hueOff val="0"/>
                  <a:satOff val="0"/>
                  <a:lumOff val="0"/>
                  <a:alphaOff val="0"/>
                </a:schemeClr>
              </a:lnRef>
              <a:fillRef idx="0">
                <a:schemeClr val="lt2">
                  <a:alpha val="0"/>
                  <a:hueOff val="0"/>
                  <a:satOff val="0"/>
                  <a:lumOff val="0"/>
                  <a:alphaOff val="0"/>
                </a:schemeClr>
              </a:fillRef>
              <a:effectRef idx="0">
                <a:schemeClr val="lt2">
                  <a:alpha val="0"/>
                  <a:hueOff val="0"/>
                  <a:satOff val="0"/>
                  <a:lumOff val="0"/>
                  <a:alphaOff val="0"/>
                </a:schemeClr>
              </a:effectRef>
              <a:fontRef idx="minor">
                <a:schemeClr val="tx1">
                  <a:hueOff val="0"/>
                  <a:satOff val="0"/>
                  <a:lumOff val="0"/>
                  <a:alphaOff val="0"/>
                </a:schemeClr>
              </a:fontRef>
            </p:style>
            <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US" sz="2000" b="1" dirty="0">
                    <a:solidFill>
                      <a:srgbClr val="000000"/>
                    </a:solidFill>
                    <a:latin typeface="Constantia" panose="02030602050306030303" pitchFamily="18" charset="0"/>
                  </a:rPr>
                  <a:t>Automatic Identification </a:t>
                </a:r>
                <a:r>
                  <a:rPr lang="en-US" sz="2000" b="1" dirty="0" smtClean="0">
                    <a:solidFill>
                      <a:srgbClr val="000000"/>
                    </a:solidFill>
                    <a:latin typeface="Constantia" panose="02030602050306030303" pitchFamily="18" charset="0"/>
                  </a:rPr>
                  <a:t>(Auto-ID) Tools</a:t>
                </a:r>
                <a:endParaRPr lang="en-US" sz="2000" b="1" kern="1200" dirty="0">
                  <a:solidFill>
                    <a:srgbClr val="000000"/>
                  </a:solidFill>
                  <a:latin typeface="Constantia" panose="02030602050306030303" pitchFamily="18" charset="0"/>
                </a:endParaRPr>
              </a:p>
            </p:txBody>
          </p:sp>
        </p:grpSp>
        <p:grpSp>
          <p:nvGrpSpPr>
            <p:cNvPr id="27" name="Group 26"/>
            <p:cNvGrpSpPr/>
            <p:nvPr/>
          </p:nvGrpSpPr>
          <p:grpSpPr>
            <a:xfrm>
              <a:off x="4843698" y="1017446"/>
              <a:ext cx="3697927" cy="1638597"/>
              <a:chOff x="761906" y="1031961"/>
              <a:chExt cx="5682038" cy="2436844"/>
            </a:xfrm>
          </p:grpSpPr>
          <p:grpSp>
            <p:nvGrpSpPr>
              <p:cNvPr id="28" name="Group 27"/>
              <p:cNvGrpSpPr/>
              <p:nvPr/>
            </p:nvGrpSpPr>
            <p:grpSpPr>
              <a:xfrm>
                <a:off x="761906" y="1709149"/>
                <a:ext cx="5682038" cy="1759656"/>
                <a:chOff x="778960" y="2228735"/>
                <a:chExt cx="7766158" cy="3161267"/>
              </a:xfrm>
            </p:grpSpPr>
            <p:sp>
              <p:nvSpPr>
                <p:cNvPr id="30" name="TextBox 29"/>
                <p:cNvSpPr txBox="1"/>
                <p:nvPr/>
              </p:nvSpPr>
              <p:spPr>
                <a:xfrm>
                  <a:off x="812709" y="3992111"/>
                  <a:ext cx="2231817" cy="1397891"/>
                </a:xfrm>
                <a:prstGeom prst="rect">
                  <a:avLst/>
                </a:prstGeom>
                <a:noFill/>
              </p:spPr>
              <p:txBody>
                <a:bodyPr wrap="square" rtlCol="0">
                  <a:spAutoFit/>
                </a:bodyPr>
                <a:lstStyle/>
                <a:p>
                  <a:r>
                    <a:rPr lang="en-US" sz="1400" b="1" dirty="0" smtClean="0">
                      <a:solidFill>
                        <a:srgbClr val="000000"/>
                      </a:solidFill>
                      <a:latin typeface="Constantia" panose="02030602050306030303" pitchFamily="18" charset="0"/>
                    </a:rPr>
                    <a:t>UPC-A barcode</a:t>
                  </a:r>
                </a:p>
              </p:txBody>
            </p:sp>
            <p:pic>
              <p:nvPicPr>
                <p:cNvPr id="31" name="Picture 4" descr="http://www.gs1.org/sites/default/files/docs/barcodes/UPC-A.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78960" y="2228735"/>
                  <a:ext cx="2265566" cy="1838413"/>
                </a:xfrm>
                <a:prstGeom prst="rect">
                  <a:avLst/>
                </a:prstGeom>
                <a:noFill/>
                <a:extLst>
                  <a:ext uri="{909E8E84-426E-40DD-AFC4-6F175D3DCCD1}">
                    <a14:hiddenFill xmlns:a14="http://schemas.microsoft.com/office/drawing/2010/main">
                      <a:solidFill>
                        <a:srgbClr val="FFFFFF"/>
                      </a:solidFill>
                    </a14:hiddenFill>
                  </a:ext>
                </a:extLst>
              </p:spPr>
            </p:pic>
            <p:pic>
              <p:nvPicPr>
                <p:cNvPr id="32" name="Picture 6" descr="http://www.gs1.org/sites/default/files/docs/barcodes/DataBar_Expanded_Stacked.pn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19949"/>
                <a:stretch/>
              </p:blipFill>
              <p:spPr bwMode="auto">
                <a:xfrm>
                  <a:off x="3544840" y="2262006"/>
                  <a:ext cx="2092036" cy="1805143"/>
                </a:xfrm>
                <a:prstGeom prst="rect">
                  <a:avLst/>
                </a:prstGeom>
                <a:noFill/>
                <a:extLst>
                  <a:ext uri="{909E8E84-426E-40DD-AFC4-6F175D3DCCD1}">
                    <a14:hiddenFill xmlns:a14="http://schemas.microsoft.com/office/drawing/2010/main">
                      <a:solidFill>
                        <a:srgbClr val="FFFFFF"/>
                      </a:solidFill>
                    </a14:hiddenFill>
                  </a:ext>
                </a:extLst>
              </p:spPr>
            </p:pic>
            <p:sp>
              <p:nvSpPr>
                <p:cNvPr id="33" name="TextBox 32"/>
                <p:cNvSpPr txBox="1"/>
                <p:nvPr/>
              </p:nvSpPr>
              <p:spPr>
                <a:xfrm>
                  <a:off x="3321343" y="4149282"/>
                  <a:ext cx="2554656" cy="822290"/>
                </a:xfrm>
                <a:prstGeom prst="rect">
                  <a:avLst/>
                </a:prstGeom>
                <a:noFill/>
              </p:spPr>
              <p:txBody>
                <a:bodyPr wrap="none" rtlCol="0">
                  <a:spAutoFit/>
                </a:bodyPr>
                <a:lstStyle/>
                <a:p>
                  <a:r>
                    <a:rPr lang="en-US" sz="1400" b="1" dirty="0" smtClean="0">
                      <a:solidFill>
                        <a:srgbClr val="000000"/>
                      </a:solidFill>
                      <a:latin typeface="Constantia" panose="02030602050306030303" pitchFamily="18" charset="0"/>
                    </a:rPr>
                    <a:t>GS1 </a:t>
                  </a:r>
                  <a:r>
                    <a:rPr lang="en-US" sz="1400" b="1" dirty="0" err="1" smtClean="0">
                      <a:solidFill>
                        <a:srgbClr val="000000"/>
                      </a:solidFill>
                      <a:latin typeface="Constantia" panose="02030602050306030303" pitchFamily="18" charset="0"/>
                    </a:rPr>
                    <a:t>DataBar</a:t>
                  </a:r>
                  <a:endParaRPr lang="en-US" sz="1400" b="1" dirty="0" smtClean="0">
                    <a:solidFill>
                      <a:srgbClr val="000000"/>
                    </a:solidFill>
                    <a:latin typeface="Constantia" panose="02030602050306030303" pitchFamily="18" charset="0"/>
                  </a:endParaRPr>
                </a:p>
              </p:txBody>
            </p:sp>
            <p:sp>
              <p:nvSpPr>
                <p:cNvPr id="34" name="TextBox 33"/>
                <p:cNvSpPr txBox="1"/>
                <p:nvPr/>
              </p:nvSpPr>
              <p:spPr>
                <a:xfrm>
                  <a:off x="5876000" y="4228033"/>
                  <a:ext cx="2669118" cy="822290"/>
                </a:xfrm>
                <a:prstGeom prst="rect">
                  <a:avLst/>
                </a:prstGeom>
                <a:noFill/>
              </p:spPr>
              <p:txBody>
                <a:bodyPr wrap="none" rtlCol="0">
                  <a:spAutoFit/>
                </a:bodyPr>
                <a:lstStyle/>
                <a:p>
                  <a:r>
                    <a:rPr lang="en-US" sz="1400" b="1" dirty="0" smtClean="0">
                      <a:solidFill>
                        <a:srgbClr val="000000"/>
                      </a:solidFill>
                      <a:latin typeface="Constantia" panose="02030602050306030303" pitchFamily="18" charset="0"/>
                    </a:rPr>
                    <a:t>GS1 QR Code</a:t>
                  </a:r>
                </a:p>
              </p:txBody>
            </p:sp>
            <p:pic>
              <p:nvPicPr>
                <p:cNvPr id="35" name="Picture 8" descr="Image result for GS1 QR Code"/>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137190" y="2228735"/>
                  <a:ext cx="1904958" cy="1904958"/>
                </a:xfrm>
                <a:prstGeom prst="rect">
                  <a:avLst/>
                </a:prstGeom>
                <a:noFill/>
                <a:extLst>
                  <a:ext uri="{909E8E84-426E-40DD-AFC4-6F175D3DCCD1}">
                    <a14:hiddenFill xmlns:a14="http://schemas.microsoft.com/office/drawing/2010/main">
                      <a:solidFill>
                        <a:srgbClr val="FFFFFF"/>
                      </a:solidFill>
                    </a14:hiddenFill>
                  </a:ext>
                </a:extLst>
              </p:spPr>
            </p:pic>
          </p:grpSp>
          <p:sp>
            <p:nvSpPr>
              <p:cNvPr id="29" name="Rectangle 28"/>
              <p:cNvSpPr/>
              <p:nvPr/>
            </p:nvSpPr>
            <p:spPr>
              <a:xfrm>
                <a:off x="1964086" y="1031961"/>
                <a:ext cx="2921223" cy="595025"/>
              </a:xfrm>
              <a:prstGeom prst="rect">
                <a:avLst/>
              </a:prstGeom>
            </p:spPr>
            <p:txBody>
              <a:bodyPr wrap="none">
                <a:spAutoFit/>
              </a:bodyPr>
              <a:lstStyle/>
              <a:p>
                <a:r>
                  <a:rPr lang="en-US" sz="2000" b="1" dirty="0">
                    <a:solidFill>
                      <a:srgbClr val="000000"/>
                    </a:solidFill>
                    <a:latin typeface="Constantia" panose="02030602050306030303" pitchFamily="18" charset="0"/>
                    <a:ea typeface="Times New Roman" panose="02020603050405020304" pitchFamily="18" charset="0"/>
                  </a:rPr>
                  <a:t>Barcode Types</a:t>
                </a:r>
                <a:endParaRPr lang="en-US" sz="2000" b="1" dirty="0">
                  <a:solidFill>
                    <a:srgbClr val="000000"/>
                  </a:solidFill>
                  <a:latin typeface="Constantia" panose="02030602050306030303" pitchFamily="18" charset="0"/>
                </a:endParaRPr>
              </a:p>
            </p:txBody>
          </p:sp>
        </p:grpSp>
        <p:pic>
          <p:nvPicPr>
            <p:cNvPr id="6146" name="Picture 2" descr="http://www.datexcorp.com/wp-content/uploads/2012/11/datex-enterprise-wms-global.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9167" y="1099810"/>
              <a:ext cx="3520822" cy="1537370"/>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10136918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Summary</a:t>
            </a:r>
            <a:endParaRPr lang="en-US" dirty="0"/>
          </a:p>
        </p:txBody>
      </p:sp>
      <p:sp>
        <p:nvSpPr>
          <p:cNvPr id="5" name="Content Placeholder 4"/>
          <p:cNvSpPr>
            <a:spLocks noGrp="1"/>
          </p:cNvSpPr>
          <p:nvPr>
            <p:ph idx="1"/>
          </p:nvPr>
        </p:nvSpPr>
        <p:spPr/>
        <p:txBody>
          <a:bodyPr/>
          <a:lstStyle/>
          <a:p>
            <a:pPr>
              <a:spcAft>
                <a:spcPts val="600"/>
              </a:spcAft>
            </a:pPr>
            <a:r>
              <a:rPr lang="en-US" sz="2000" dirty="0" smtClean="0"/>
              <a:t>Four </a:t>
            </a:r>
            <a:r>
              <a:rPr lang="en-US" sz="2000" dirty="0"/>
              <a:t>primary functions </a:t>
            </a:r>
            <a:r>
              <a:rPr lang="en-US" sz="2000" dirty="0" smtClean="0"/>
              <a:t>of distribution facilities are: Accumulation</a:t>
            </a:r>
            <a:r>
              <a:rPr lang="en-US" sz="2000" dirty="0"/>
              <a:t>, </a:t>
            </a:r>
            <a:r>
              <a:rPr lang="en-US" sz="2000" dirty="0" smtClean="0"/>
              <a:t>Sortation</a:t>
            </a:r>
            <a:r>
              <a:rPr lang="en-US" sz="2000" dirty="0"/>
              <a:t>, A</a:t>
            </a:r>
            <a:r>
              <a:rPr lang="en-US" sz="2000" dirty="0" smtClean="0"/>
              <a:t>llocation</a:t>
            </a:r>
            <a:r>
              <a:rPr lang="en-US" sz="2000" dirty="0"/>
              <a:t>, and A</a:t>
            </a:r>
            <a:r>
              <a:rPr lang="en-US" sz="2000" dirty="0" smtClean="0"/>
              <a:t>ssortment.</a:t>
            </a:r>
          </a:p>
          <a:p>
            <a:pPr>
              <a:spcAft>
                <a:spcPts val="600"/>
              </a:spcAft>
            </a:pPr>
            <a:r>
              <a:rPr lang="en-US" sz="2000" dirty="0" smtClean="0"/>
              <a:t>Value-adding roles of distribution facilities complement the primary functions and support </a:t>
            </a:r>
            <a:r>
              <a:rPr lang="en-US" sz="2000" dirty="0"/>
              <a:t>evolving supply chain needs</a:t>
            </a:r>
            <a:r>
              <a:rPr lang="en-US" sz="2000" dirty="0" smtClean="0"/>
              <a:t>.</a:t>
            </a:r>
          </a:p>
          <a:p>
            <a:pPr>
              <a:spcAft>
                <a:spcPts val="600"/>
              </a:spcAft>
            </a:pPr>
            <a:r>
              <a:rPr lang="en-US" sz="2000" dirty="0" smtClean="0"/>
              <a:t>Distribution strategy and planning involves decisions regarding capability requirements, network design issues, and facility considerations.</a:t>
            </a:r>
          </a:p>
          <a:p>
            <a:pPr>
              <a:spcAft>
                <a:spcPts val="600"/>
              </a:spcAft>
            </a:pPr>
            <a:r>
              <a:rPr lang="en-US" sz="2000" dirty="0" smtClean="0"/>
              <a:t>Distribution </a:t>
            </a:r>
            <a:r>
              <a:rPr lang="en-US" sz="2000" dirty="0"/>
              <a:t>execution involves five primary processes related to the handling and storage of product: (1) receiving, (2) put-away, (3) order picking, (4) replenishment, and (5) shipping</a:t>
            </a:r>
            <a:r>
              <a:rPr lang="en-US" sz="2000" dirty="0" smtClean="0"/>
              <a:t>.</a:t>
            </a:r>
          </a:p>
          <a:p>
            <a:pPr>
              <a:spcAft>
                <a:spcPts val="600"/>
              </a:spcAft>
            </a:pPr>
            <a:r>
              <a:rPr lang="en-US" sz="2000" dirty="0" smtClean="0"/>
              <a:t>Distribution </a:t>
            </a:r>
            <a:r>
              <a:rPr lang="en-US" sz="2000" dirty="0"/>
              <a:t>KPIs address asset utilization, labor productivity, </a:t>
            </a:r>
            <a:r>
              <a:rPr lang="en-US" sz="2000" dirty="0" smtClean="0"/>
              <a:t>cost </a:t>
            </a:r>
            <a:r>
              <a:rPr lang="en-US" sz="2000" dirty="0"/>
              <a:t>efficiency of the operation, </a:t>
            </a:r>
            <a:r>
              <a:rPr lang="en-US" sz="2000" dirty="0" smtClean="0"/>
              <a:t>and customer </a:t>
            </a:r>
            <a:r>
              <a:rPr lang="en-US" sz="2000" dirty="0"/>
              <a:t>service </a:t>
            </a:r>
            <a:r>
              <a:rPr lang="en-US" sz="2000" dirty="0" smtClean="0"/>
              <a:t>quality.</a:t>
            </a:r>
            <a:endParaRPr lang="en-US" sz="2000" dirty="0"/>
          </a:p>
        </p:txBody>
      </p:sp>
    </p:spTree>
  </p:cSld>
  <p:clrMapOvr>
    <a:masterClrMapping/>
  </p:clrMapOvr>
</p:sld>
</file>

<file path=ppt/theme/theme1.xml><?xml version="1.0" encoding="utf-8"?>
<a:theme xmlns:a="http://schemas.openxmlformats.org/drawingml/2006/main" name="2_Default Design">
  <a:themeElements>
    <a:clrScheme name="">
      <a:dk1>
        <a:srgbClr val="183883"/>
      </a:dk1>
      <a:lt1>
        <a:srgbClr val="FFFFFF"/>
      </a:lt1>
      <a:dk2>
        <a:srgbClr val="183883"/>
      </a:dk2>
      <a:lt2>
        <a:srgbClr val="808080"/>
      </a:lt2>
      <a:accent1>
        <a:srgbClr val="D4E3F7"/>
      </a:accent1>
      <a:accent2>
        <a:srgbClr val="0067AF"/>
      </a:accent2>
      <a:accent3>
        <a:srgbClr val="FFFFFF"/>
      </a:accent3>
      <a:accent4>
        <a:srgbClr val="132E6F"/>
      </a:accent4>
      <a:accent5>
        <a:srgbClr val="E6EFFA"/>
      </a:accent5>
      <a:accent6>
        <a:srgbClr val="005D9E"/>
      </a:accent6>
      <a:hlink>
        <a:srgbClr val="365B91"/>
      </a:hlink>
      <a:folHlink>
        <a:srgbClr val="0099AF"/>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bg2"/>
        </a:solidFill>
        <a:ln>
          <a:noFill/>
        </a:ln>
        <a:effectLst/>
        <a:extLs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r" defTabSz="914400" rtl="0" eaLnBrk="1" fontAlgn="base" latinLnBrk="0" hangingPunct="1">
          <a:lnSpc>
            <a:spcPct val="100000"/>
          </a:lnSpc>
          <a:spcBef>
            <a:spcPct val="0"/>
          </a:spcBef>
          <a:spcAft>
            <a:spcPct val="0"/>
          </a:spcAft>
          <a:buClrTx/>
          <a:buSzTx/>
          <a:buFontTx/>
          <a:buNone/>
          <a:tabLst/>
          <a:defRPr kumimoji="0" lang="fr-FR" altLang="en-US" sz="1000" b="1" i="0" u="none" strike="noStrike" cap="none" normalizeH="0" baseline="0" smtClean="0">
            <a:ln>
              <a:noFill/>
            </a:ln>
            <a:solidFill>
              <a:schemeClr val="bg1"/>
            </a:solidFill>
            <a:effectLst/>
            <a:latin typeface="Arial" panose="020B0604020202020204" pitchFamily="34" charset="0"/>
          </a:defRPr>
        </a:defPPr>
      </a:lstStyle>
    </a:spDef>
    <a:lnDef>
      <a:spPr bwMode="auto">
        <a:xfrm>
          <a:off x="0" y="0"/>
          <a:ext cx="1" cy="1"/>
        </a:xfrm>
        <a:custGeom>
          <a:avLst/>
          <a:gdLst/>
          <a:ahLst/>
          <a:cxnLst/>
          <a:rect l="0" t="0" r="0" b="0"/>
          <a:pathLst/>
        </a:custGeom>
        <a:solidFill>
          <a:schemeClr val="bg2"/>
        </a:solidFill>
        <a:ln>
          <a:noFill/>
        </a:ln>
        <a:effectLst/>
        <a:extLs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r" defTabSz="914400" rtl="0" eaLnBrk="1" fontAlgn="base" latinLnBrk="0" hangingPunct="1">
          <a:lnSpc>
            <a:spcPct val="100000"/>
          </a:lnSpc>
          <a:spcBef>
            <a:spcPct val="0"/>
          </a:spcBef>
          <a:spcAft>
            <a:spcPct val="0"/>
          </a:spcAft>
          <a:buClrTx/>
          <a:buSzTx/>
          <a:buFontTx/>
          <a:buNone/>
          <a:tabLst/>
          <a:defRPr kumimoji="0" lang="fr-FR" altLang="en-US" sz="1000" b="1" i="0" u="none" strike="noStrike" cap="none" normalizeH="0" baseline="0" smtClean="0">
            <a:ln>
              <a:noFill/>
            </a:ln>
            <a:solidFill>
              <a:schemeClr val="bg1"/>
            </a:solidFill>
            <a:effectLst/>
            <a:latin typeface="Arial" panose="020B0604020202020204"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Default Design 13">
        <a:dk1>
          <a:srgbClr val="183883"/>
        </a:dk1>
        <a:lt1>
          <a:srgbClr val="FFFFFF"/>
        </a:lt1>
        <a:dk2>
          <a:srgbClr val="000000"/>
        </a:dk2>
        <a:lt2>
          <a:srgbClr val="808080"/>
        </a:lt2>
        <a:accent1>
          <a:srgbClr val="BBE0E3"/>
        </a:accent1>
        <a:accent2>
          <a:srgbClr val="333399"/>
        </a:accent2>
        <a:accent3>
          <a:srgbClr val="FFFFFF"/>
        </a:accent3>
        <a:accent4>
          <a:srgbClr val="132E6F"/>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14">
        <a:dk1>
          <a:srgbClr val="183883"/>
        </a:dk1>
        <a:lt1>
          <a:srgbClr val="FFFFFF"/>
        </a:lt1>
        <a:dk2>
          <a:srgbClr val="000000"/>
        </a:dk2>
        <a:lt2>
          <a:srgbClr val="808080"/>
        </a:lt2>
        <a:accent1>
          <a:srgbClr val="D4E3F7"/>
        </a:accent1>
        <a:accent2>
          <a:srgbClr val="333399"/>
        </a:accent2>
        <a:accent3>
          <a:srgbClr val="FFFFFF"/>
        </a:accent3>
        <a:accent4>
          <a:srgbClr val="132E6F"/>
        </a:accent4>
        <a:accent5>
          <a:srgbClr val="E6EFFA"/>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15">
        <a:dk1>
          <a:srgbClr val="183883"/>
        </a:dk1>
        <a:lt1>
          <a:srgbClr val="FFFFFF"/>
        </a:lt1>
        <a:dk2>
          <a:srgbClr val="183883"/>
        </a:dk2>
        <a:lt2>
          <a:srgbClr val="808080"/>
        </a:lt2>
        <a:accent1>
          <a:srgbClr val="D4E3F7"/>
        </a:accent1>
        <a:accent2>
          <a:srgbClr val="333399"/>
        </a:accent2>
        <a:accent3>
          <a:srgbClr val="FFFFFF"/>
        </a:accent3>
        <a:accent4>
          <a:srgbClr val="132E6F"/>
        </a:accent4>
        <a:accent5>
          <a:srgbClr val="E6EFFA"/>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16">
        <a:dk1>
          <a:srgbClr val="183883"/>
        </a:dk1>
        <a:lt1>
          <a:srgbClr val="FFFFFF"/>
        </a:lt1>
        <a:dk2>
          <a:srgbClr val="183883"/>
        </a:dk2>
        <a:lt2>
          <a:srgbClr val="808080"/>
        </a:lt2>
        <a:accent1>
          <a:srgbClr val="D4E3F7"/>
        </a:accent1>
        <a:accent2>
          <a:srgbClr val="0067AF"/>
        </a:accent2>
        <a:accent3>
          <a:srgbClr val="FFFFFF"/>
        </a:accent3>
        <a:accent4>
          <a:srgbClr val="132E6F"/>
        </a:accent4>
        <a:accent5>
          <a:srgbClr val="E6EFFA"/>
        </a:accent5>
        <a:accent6>
          <a:srgbClr val="005D9E"/>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13922</TotalTime>
  <Words>2584</Words>
  <Application>Microsoft Office PowerPoint</Application>
  <PresentationFormat>On-screen Show (4:3)</PresentationFormat>
  <Paragraphs>367</Paragraphs>
  <Slides>31</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31</vt:i4>
      </vt:variant>
    </vt:vector>
  </HeadingPairs>
  <TitlesOfParts>
    <vt:vector size="42" baseType="lpstr">
      <vt:lpstr>Arial</vt:lpstr>
      <vt:lpstr>Arial Narrow</vt:lpstr>
      <vt:lpstr>Calibri</vt:lpstr>
      <vt:lpstr>Constantia</vt:lpstr>
      <vt:lpstr>Rockwell</vt:lpstr>
      <vt:lpstr>Segoe UI Semilight</vt:lpstr>
      <vt:lpstr>Symbol</vt:lpstr>
      <vt:lpstr>Times New Roman</vt:lpstr>
      <vt:lpstr>Webdings</vt:lpstr>
      <vt:lpstr>Wingdings 2</vt:lpstr>
      <vt:lpstr>2_Default Design</vt:lpstr>
      <vt:lpstr>CHAPTER 10 </vt:lpstr>
      <vt:lpstr>Discussion Outline</vt:lpstr>
      <vt:lpstr>The Role of Distribution Operations in SCM</vt:lpstr>
      <vt:lpstr>Distribution Facility Functionality</vt:lpstr>
      <vt:lpstr>Distribution Facility Functionality Primary Functions: Accumulation</vt:lpstr>
      <vt:lpstr>Distribution Facility Functionality Primary Functions: Sortation and Allocation</vt:lpstr>
      <vt:lpstr>Distribution Facility Functionality Primary Functions: Assortment </vt:lpstr>
      <vt:lpstr>Distribution Facility Functionality Value-Adding Roles</vt:lpstr>
      <vt:lpstr>Key Distribution Tradeoffs and Challenges</vt:lpstr>
      <vt:lpstr>Key Distribution Tradeoffs</vt:lpstr>
      <vt:lpstr>Key Distribution Tradeoffs Functional Tradeoffs</vt:lpstr>
      <vt:lpstr>Key Distribution Tradeoffs Facility-Level Tradeoffs</vt:lpstr>
      <vt:lpstr>Key Distribution Challenges</vt:lpstr>
      <vt:lpstr>Distribution Planning and Strategy</vt:lpstr>
      <vt:lpstr>Distribution Planning and Strategy</vt:lpstr>
      <vt:lpstr>Distribution Planning and Strategy Cross-Docking: Low-Tech Option</vt:lpstr>
      <vt:lpstr>Distribution Planning and Strategy Cross-Docking: High-Tech Options</vt:lpstr>
      <vt:lpstr>Distribution Planning and Strategy Network Design Issues: Number &amp; Location</vt:lpstr>
      <vt:lpstr>Distribution Planning and Strategy Network Design Issues: Ownerships</vt:lpstr>
      <vt:lpstr>Distribution Planning and Strategy Network Design Issues: Ownerships (continued)</vt:lpstr>
      <vt:lpstr>Distribution Planning and Strategy Facility Considerations: Size</vt:lpstr>
      <vt:lpstr>Distribution Planning and Strategy Facility Considerations: Layout</vt:lpstr>
      <vt:lpstr>Distribution Planning and Strategy Facility Considerations: Product Location (Slotting)</vt:lpstr>
      <vt:lpstr>Distribution Planning and Strategy Facility Considerations: Slotting (continued)</vt:lpstr>
      <vt:lpstr>Distribution Execution &amp; Metrics</vt:lpstr>
      <vt:lpstr>Distribution Execution Product-Handling Functions</vt:lpstr>
      <vt:lpstr>Distribution Execution Support Functions</vt:lpstr>
      <vt:lpstr>Distribution Metrics</vt:lpstr>
      <vt:lpstr>Distribution Technology</vt:lpstr>
      <vt:lpstr>Distribution Technology</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Supply Chain Textbook 10e</dc:title>
  <dc:creator>Coyle et al.</dc:creator>
  <cp:lastModifiedBy>Irina Neaga</cp:lastModifiedBy>
  <cp:revision>4173</cp:revision>
  <dcterms:created xsi:type="dcterms:W3CDTF">2015-03-04T01:48:45Z</dcterms:created>
  <dcterms:modified xsi:type="dcterms:W3CDTF">2020-01-26T13:42:13Z</dcterms:modified>
</cp:coreProperties>
</file>