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364" r:id="rId2"/>
    <p:sldId id="383" r:id="rId3"/>
    <p:sldId id="403" r:id="rId4"/>
    <p:sldId id="394" r:id="rId5"/>
    <p:sldId id="395" r:id="rId6"/>
    <p:sldId id="396" r:id="rId7"/>
    <p:sldId id="402" r:id="rId8"/>
    <p:sldId id="398" r:id="rId9"/>
    <p:sldId id="399" r:id="rId10"/>
    <p:sldId id="400"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1478"/>
    <p:restoredTop sz="94668"/>
  </p:normalViewPr>
  <p:slideViewPr>
    <p:cSldViewPr snapToGrid="0" showGuides="1">
      <p:cViewPr varScale="1">
        <p:scale>
          <a:sx n="81" d="100"/>
          <a:sy n="81" d="100"/>
        </p:scale>
        <p:origin x="216" y="71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9AF4569-0659-2321-1132-62978A92A759}"/>
              </a:ext>
            </a:extLst>
          </p:cNvPr>
          <p:cNvSpPr>
            <a:spLocks noGrp="1"/>
          </p:cNvSpPr>
          <p:nvPr>
            <p:ph type="dt" sz="half" idx="10"/>
          </p:nvPr>
        </p:nvSpPr>
        <p:spPr>
          <a:xfrm>
            <a:off x="527051" y="6524626"/>
            <a:ext cx="1295400" cy="219075"/>
          </a:xfrm>
        </p:spPr>
        <p:txBody>
          <a:bodyPr/>
          <a:lstStyle>
            <a:lvl1pPr>
              <a:defRPr/>
            </a:lvl1pPr>
          </a:lstStyle>
          <a:p>
            <a:pPr>
              <a:defRPr/>
            </a:pPr>
            <a:fld id="{FA356D0D-2478-47FE-8DAB-B92005DC1F0F}" type="datetime1">
              <a:rPr lang="en-GB" altLang="en-US"/>
              <a:pPr>
                <a:defRPr/>
              </a:pPr>
              <a:t>22/03/2026</a:t>
            </a:fld>
            <a:endParaRPr lang="en-GB" altLang="en-US"/>
          </a:p>
        </p:txBody>
      </p:sp>
      <p:sp>
        <p:nvSpPr>
          <p:cNvPr id="5" name="Footer Placeholder 4">
            <a:extLst>
              <a:ext uri="{FF2B5EF4-FFF2-40B4-BE49-F238E27FC236}">
                <a16:creationId xmlns:a16="http://schemas.microsoft.com/office/drawing/2014/main" id="{9357CDB6-9683-923D-F4D6-A16690F87D7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90B911E-47D2-A792-94A7-10C09A82D207}"/>
              </a:ext>
            </a:extLst>
          </p:cNvPr>
          <p:cNvSpPr>
            <a:spLocks noGrp="1"/>
          </p:cNvSpPr>
          <p:nvPr>
            <p:ph type="sldNum" sz="quarter" idx="12"/>
          </p:nvPr>
        </p:nvSpPr>
        <p:spPr/>
        <p:txBody>
          <a:bodyPr/>
          <a:lstStyle>
            <a:lvl1pPr>
              <a:defRPr/>
            </a:lvl1pPr>
          </a:lstStyle>
          <a:p>
            <a:pPr>
              <a:defRPr/>
            </a:pPr>
            <a:fld id="{A8346AB5-70ED-450A-9530-2033B8E8E0D8}" type="slidenum">
              <a:rPr lang="en-GB" altLang="en-US"/>
              <a:pPr>
                <a:defRPr/>
              </a:pPr>
              <a:t>‹#›</a:t>
            </a:fld>
            <a:endParaRPr lang="en-GB" altLang="en-US"/>
          </a:p>
        </p:txBody>
      </p:sp>
    </p:spTree>
    <p:extLst>
      <p:ext uri="{BB962C8B-B14F-4D97-AF65-F5344CB8AC3E}">
        <p14:creationId xmlns:p14="http://schemas.microsoft.com/office/powerpoint/2010/main" val="4003525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551927-1F9D-988A-F05E-7708C60A55EF}"/>
              </a:ext>
            </a:extLst>
          </p:cNvPr>
          <p:cNvSpPr>
            <a:spLocks noGrp="1"/>
          </p:cNvSpPr>
          <p:nvPr>
            <p:ph type="dt" sz="half" idx="10"/>
          </p:nvPr>
        </p:nvSpPr>
        <p:spPr/>
        <p:txBody>
          <a:bodyPr/>
          <a:lstStyle>
            <a:lvl1pPr>
              <a:defRPr/>
            </a:lvl1pPr>
          </a:lstStyle>
          <a:p>
            <a:pPr>
              <a:defRPr/>
            </a:pPr>
            <a:fld id="{30226994-B490-4403-8CE4-43D4FD570BBD}" type="datetime1">
              <a:rPr lang="en-GB" altLang="en-US"/>
              <a:pPr>
                <a:defRPr/>
              </a:pPr>
              <a:t>22/03/2026</a:t>
            </a:fld>
            <a:endParaRPr lang="en-GB" altLang="en-US"/>
          </a:p>
        </p:txBody>
      </p:sp>
      <p:sp>
        <p:nvSpPr>
          <p:cNvPr id="5" name="Footer Placeholder 4">
            <a:extLst>
              <a:ext uri="{FF2B5EF4-FFF2-40B4-BE49-F238E27FC236}">
                <a16:creationId xmlns:a16="http://schemas.microsoft.com/office/drawing/2014/main" id="{932EE8AB-0893-1027-952A-74CFAC50E876}"/>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ECCC9B7-A74F-F725-6C2C-9C3690A8FFC8}"/>
              </a:ext>
            </a:extLst>
          </p:cNvPr>
          <p:cNvSpPr>
            <a:spLocks noGrp="1"/>
          </p:cNvSpPr>
          <p:nvPr>
            <p:ph type="sldNum" sz="quarter" idx="12"/>
          </p:nvPr>
        </p:nvSpPr>
        <p:spPr/>
        <p:txBody>
          <a:bodyPr/>
          <a:lstStyle>
            <a:lvl1pPr>
              <a:defRPr/>
            </a:lvl1pPr>
          </a:lstStyle>
          <a:p>
            <a:pPr>
              <a:defRPr/>
            </a:pPr>
            <a:fld id="{9AFB928A-D6AD-4F2A-B2DD-923741E90643}" type="slidenum">
              <a:rPr lang="en-GB" altLang="en-US"/>
              <a:pPr>
                <a:defRPr/>
              </a:pPr>
              <a:t>‹#›</a:t>
            </a:fld>
            <a:endParaRPr lang="en-GB" altLang="en-US"/>
          </a:p>
        </p:txBody>
      </p:sp>
    </p:spTree>
    <p:extLst>
      <p:ext uri="{BB962C8B-B14F-4D97-AF65-F5344CB8AC3E}">
        <p14:creationId xmlns:p14="http://schemas.microsoft.com/office/powerpoint/2010/main" val="1856895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F389BC9-DFAC-C707-387C-8A0EB4C4AAC6}"/>
              </a:ext>
            </a:extLst>
          </p:cNvPr>
          <p:cNvSpPr>
            <a:spLocks noGrp="1"/>
          </p:cNvSpPr>
          <p:nvPr>
            <p:ph type="dt" sz="half" idx="10"/>
          </p:nvPr>
        </p:nvSpPr>
        <p:spPr/>
        <p:txBody>
          <a:bodyPr/>
          <a:lstStyle>
            <a:lvl1pPr>
              <a:defRPr/>
            </a:lvl1pPr>
          </a:lstStyle>
          <a:p>
            <a:pPr>
              <a:defRPr/>
            </a:pPr>
            <a:fld id="{031DCA91-53F4-49BC-9425-BD4ED78DF6F3}" type="datetime1">
              <a:rPr lang="en-GB" altLang="en-US"/>
              <a:pPr>
                <a:defRPr/>
              </a:pPr>
              <a:t>22/03/2026</a:t>
            </a:fld>
            <a:endParaRPr lang="en-GB" altLang="en-US"/>
          </a:p>
        </p:txBody>
      </p:sp>
      <p:sp>
        <p:nvSpPr>
          <p:cNvPr id="5" name="Slide Number Placeholder 5">
            <a:extLst>
              <a:ext uri="{FF2B5EF4-FFF2-40B4-BE49-F238E27FC236}">
                <a16:creationId xmlns:a16="http://schemas.microsoft.com/office/drawing/2014/main" id="{6B90EAC4-913A-CF25-D1C2-ACB4ABCB0881}"/>
              </a:ext>
            </a:extLst>
          </p:cNvPr>
          <p:cNvSpPr>
            <a:spLocks noGrp="1"/>
          </p:cNvSpPr>
          <p:nvPr>
            <p:ph type="sldNum" sz="quarter" idx="11"/>
          </p:nvPr>
        </p:nvSpPr>
        <p:spPr/>
        <p:txBody>
          <a:bodyPr/>
          <a:lstStyle>
            <a:lvl1pPr>
              <a:defRPr/>
            </a:lvl1pPr>
          </a:lstStyle>
          <a:p>
            <a:pPr>
              <a:defRPr/>
            </a:pPr>
            <a:fld id="{CA86B909-6953-454E-922A-05FE74F3E91B}" type="slidenum">
              <a:rPr lang="en-GB" altLang="en-US"/>
              <a:pPr>
                <a:defRPr/>
              </a:pPr>
              <a:t>‹#›</a:t>
            </a:fld>
            <a:endParaRPr lang="en-GB" altLang="en-US"/>
          </a:p>
        </p:txBody>
      </p:sp>
    </p:spTree>
    <p:extLst>
      <p:ext uri="{BB962C8B-B14F-4D97-AF65-F5344CB8AC3E}">
        <p14:creationId xmlns:p14="http://schemas.microsoft.com/office/powerpoint/2010/main" val="4000164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59FE73A-7CFF-F58B-4EBE-F036E86E018D}"/>
              </a:ext>
            </a:extLst>
          </p:cNvPr>
          <p:cNvSpPr>
            <a:spLocks noGrp="1"/>
          </p:cNvSpPr>
          <p:nvPr>
            <p:ph type="dt" sz="half" idx="10"/>
          </p:nvPr>
        </p:nvSpPr>
        <p:spPr/>
        <p:txBody>
          <a:bodyPr/>
          <a:lstStyle>
            <a:lvl1pPr>
              <a:defRPr/>
            </a:lvl1pPr>
          </a:lstStyle>
          <a:p>
            <a:pPr>
              <a:defRPr/>
            </a:pPr>
            <a:fld id="{742C5CC8-B2EB-4FCA-9C2F-BDABBC953608}" type="datetime1">
              <a:rPr lang="en-GB" altLang="en-US"/>
              <a:pPr>
                <a:defRPr/>
              </a:pPr>
              <a:t>22/03/2026</a:t>
            </a:fld>
            <a:endParaRPr lang="en-GB" altLang="en-US"/>
          </a:p>
        </p:txBody>
      </p:sp>
      <p:sp>
        <p:nvSpPr>
          <p:cNvPr id="6" name="Slide Number Placeholder 5">
            <a:extLst>
              <a:ext uri="{FF2B5EF4-FFF2-40B4-BE49-F238E27FC236}">
                <a16:creationId xmlns:a16="http://schemas.microsoft.com/office/drawing/2014/main" id="{7FA105AE-8232-B6DA-5203-EE356F1E314A}"/>
              </a:ext>
            </a:extLst>
          </p:cNvPr>
          <p:cNvSpPr>
            <a:spLocks noGrp="1"/>
          </p:cNvSpPr>
          <p:nvPr>
            <p:ph type="sldNum" sz="quarter" idx="11"/>
          </p:nvPr>
        </p:nvSpPr>
        <p:spPr/>
        <p:txBody>
          <a:bodyPr/>
          <a:lstStyle>
            <a:lvl1pPr>
              <a:defRPr/>
            </a:lvl1pPr>
          </a:lstStyle>
          <a:p>
            <a:pPr>
              <a:defRPr/>
            </a:pPr>
            <a:fld id="{3DA9162A-D4C6-4BE6-80AC-343E718106D9}" type="slidenum">
              <a:rPr lang="en-GB" altLang="en-US"/>
              <a:pPr>
                <a:defRPr/>
              </a:pPr>
              <a:t>‹#›</a:t>
            </a:fld>
            <a:endParaRPr lang="en-GB" altLang="en-US"/>
          </a:p>
        </p:txBody>
      </p:sp>
    </p:spTree>
    <p:extLst>
      <p:ext uri="{BB962C8B-B14F-4D97-AF65-F5344CB8AC3E}">
        <p14:creationId xmlns:p14="http://schemas.microsoft.com/office/powerpoint/2010/main" val="2876104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22C9F61-1987-C7A1-9600-3B1069708D88}"/>
              </a:ext>
            </a:extLst>
          </p:cNvPr>
          <p:cNvSpPr>
            <a:spLocks noGrp="1"/>
          </p:cNvSpPr>
          <p:nvPr>
            <p:ph type="dt" sz="half" idx="10"/>
          </p:nvPr>
        </p:nvSpPr>
        <p:spPr/>
        <p:txBody>
          <a:bodyPr/>
          <a:lstStyle>
            <a:lvl1pPr>
              <a:defRPr/>
            </a:lvl1pPr>
          </a:lstStyle>
          <a:p>
            <a:pPr>
              <a:defRPr/>
            </a:pPr>
            <a:fld id="{192482D0-6B59-43EB-A2E6-BEADFA88CF98}" type="datetime1">
              <a:rPr lang="en-GB" altLang="en-US"/>
              <a:pPr>
                <a:defRPr/>
              </a:pPr>
              <a:t>22/03/2026</a:t>
            </a:fld>
            <a:endParaRPr lang="en-GB" altLang="en-US"/>
          </a:p>
        </p:txBody>
      </p:sp>
      <p:sp>
        <p:nvSpPr>
          <p:cNvPr id="8" name="Slide Number Placeholder 5">
            <a:extLst>
              <a:ext uri="{FF2B5EF4-FFF2-40B4-BE49-F238E27FC236}">
                <a16:creationId xmlns:a16="http://schemas.microsoft.com/office/drawing/2014/main" id="{3F234557-D565-AC27-1CDE-3870D5D7D046}"/>
              </a:ext>
            </a:extLst>
          </p:cNvPr>
          <p:cNvSpPr>
            <a:spLocks noGrp="1"/>
          </p:cNvSpPr>
          <p:nvPr>
            <p:ph type="sldNum" sz="quarter" idx="11"/>
          </p:nvPr>
        </p:nvSpPr>
        <p:spPr/>
        <p:txBody>
          <a:bodyPr/>
          <a:lstStyle>
            <a:lvl1pPr>
              <a:defRPr/>
            </a:lvl1pPr>
          </a:lstStyle>
          <a:p>
            <a:pPr>
              <a:defRPr/>
            </a:pPr>
            <a:fld id="{92F3B91C-6529-43C7-B4BA-62549480CC9D}" type="slidenum">
              <a:rPr lang="en-GB" altLang="en-US"/>
              <a:pPr>
                <a:defRPr/>
              </a:pPr>
              <a:t>‹#›</a:t>
            </a:fld>
            <a:endParaRPr lang="en-GB" altLang="en-US"/>
          </a:p>
        </p:txBody>
      </p:sp>
    </p:spTree>
    <p:extLst>
      <p:ext uri="{BB962C8B-B14F-4D97-AF65-F5344CB8AC3E}">
        <p14:creationId xmlns:p14="http://schemas.microsoft.com/office/powerpoint/2010/main" val="528872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110769A-89FC-6C0C-1042-AD6A20A3C994}"/>
              </a:ext>
            </a:extLst>
          </p:cNvPr>
          <p:cNvSpPr>
            <a:spLocks noGrp="1"/>
          </p:cNvSpPr>
          <p:nvPr>
            <p:ph type="dt" sz="half" idx="10"/>
          </p:nvPr>
        </p:nvSpPr>
        <p:spPr/>
        <p:txBody>
          <a:bodyPr/>
          <a:lstStyle>
            <a:lvl1pPr>
              <a:defRPr/>
            </a:lvl1pPr>
          </a:lstStyle>
          <a:p>
            <a:pPr>
              <a:defRPr/>
            </a:pPr>
            <a:fld id="{C8139EDA-6186-42E4-AD19-8C038518D62B}" type="datetime1">
              <a:rPr lang="en-GB" altLang="en-US"/>
              <a:pPr>
                <a:defRPr/>
              </a:pPr>
              <a:t>22/03/2026</a:t>
            </a:fld>
            <a:endParaRPr lang="en-GB" altLang="en-US"/>
          </a:p>
        </p:txBody>
      </p:sp>
      <p:sp>
        <p:nvSpPr>
          <p:cNvPr id="4" name="Slide Number Placeholder 5">
            <a:extLst>
              <a:ext uri="{FF2B5EF4-FFF2-40B4-BE49-F238E27FC236}">
                <a16:creationId xmlns:a16="http://schemas.microsoft.com/office/drawing/2014/main" id="{61236328-BA85-38B0-4F47-FBEDDDAA6FF9}"/>
              </a:ext>
            </a:extLst>
          </p:cNvPr>
          <p:cNvSpPr>
            <a:spLocks noGrp="1"/>
          </p:cNvSpPr>
          <p:nvPr>
            <p:ph type="sldNum" sz="quarter" idx="11"/>
          </p:nvPr>
        </p:nvSpPr>
        <p:spPr/>
        <p:txBody>
          <a:bodyPr/>
          <a:lstStyle>
            <a:lvl1pPr>
              <a:defRPr/>
            </a:lvl1pPr>
          </a:lstStyle>
          <a:p>
            <a:pPr>
              <a:defRPr/>
            </a:pPr>
            <a:fld id="{3A35B565-CEE5-45AB-B707-06E43140C85F}" type="slidenum">
              <a:rPr lang="en-GB" altLang="en-US"/>
              <a:pPr>
                <a:defRPr/>
              </a:pPr>
              <a:t>‹#›</a:t>
            </a:fld>
            <a:endParaRPr lang="en-GB" altLang="en-US"/>
          </a:p>
        </p:txBody>
      </p:sp>
    </p:spTree>
    <p:extLst>
      <p:ext uri="{BB962C8B-B14F-4D97-AF65-F5344CB8AC3E}">
        <p14:creationId xmlns:p14="http://schemas.microsoft.com/office/powerpoint/2010/main" val="542737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F78643B6-9009-D2EC-E03D-7B89D42F4E2F}"/>
              </a:ext>
            </a:extLst>
          </p:cNvPr>
          <p:cNvSpPr>
            <a:spLocks noGrp="1"/>
          </p:cNvSpPr>
          <p:nvPr>
            <p:ph type="dt" sz="half" idx="10"/>
          </p:nvPr>
        </p:nvSpPr>
        <p:spPr/>
        <p:txBody>
          <a:bodyPr/>
          <a:lstStyle>
            <a:lvl1pPr>
              <a:defRPr/>
            </a:lvl1pPr>
          </a:lstStyle>
          <a:p>
            <a:pPr>
              <a:defRPr/>
            </a:pPr>
            <a:fld id="{5E23D760-A5D6-4408-9293-3816AB405458}" type="datetime1">
              <a:rPr lang="en-GB" altLang="en-US"/>
              <a:pPr>
                <a:defRPr/>
              </a:pPr>
              <a:t>22/03/2026</a:t>
            </a:fld>
            <a:endParaRPr lang="en-GB" altLang="en-US"/>
          </a:p>
        </p:txBody>
      </p:sp>
      <p:sp>
        <p:nvSpPr>
          <p:cNvPr id="3" name="Slide Number Placeholder 5">
            <a:extLst>
              <a:ext uri="{FF2B5EF4-FFF2-40B4-BE49-F238E27FC236}">
                <a16:creationId xmlns:a16="http://schemas.microsoft.com/office/drawing/2014/main" id="{10E17C46-3D3B-A498-50D1-09335F4622E1}"/>
              </a:ext>
            </a:extLst>
          </p:cNvPr>
          <p:cNvSpPr>
            <a:spLocks noGrp="1"/>
          </p:cNvSpPr>
          <p:nvPr>
            <p:ph type="sldNum" sz="quarter" idx="11"/>
          </p:nvPr>
        </p:nvSpPr>
        <p:spPr/>
        <p:txBody>
          <a:bodyPr/>
          <a:lstStyle>
            <a:lvl1pPr>
              <a:defRPr/>
            </a:lvl1pPr>
          </a:lstStyle>
          <a:p>
            <a:pPr>
              <a:defRPr/>
            </a:pPr>
            <a:fld id="{1627DB7A-9E6D-4CCE-BDBB-D06183803CCF}" type="slidenum">
              <a:rPr lang="en-GB" altLang="en-US"/>
              <a:pPr>
                <a:defRPr/>
              </a:pPr>
              <a:t>‹#›</a:t>
            </a:fld>
            <a:endParaRPr lang="en-GB" altLang="en-US"/>
          </a:p>
        </p:txBody>
      </p:sp>
    </p:spTree>
    <p:extLst>
      <p:ext uri="{BB962C8B-B14F-4D97-AF65-F5344CB8AC3E}">
        <p14:creationId xmlns:p14="http://schemas.microsoft.com/office/powerpoint/2010/main" val="3551646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326A2FA-02CC-0B62-C5E1-6C1624ECA437}"/>
              </a:ext>
            </a:extLst>
          </p:cNvPr>
          <p:cNvSpPr>
            <a:spLocks noGrp="1"/>
          </p:cNvSpPr>
          <p:nvPr>
            <p:ph type="dt" sz="half" idx="10"/>
          </p:nvPr>
        </p:nvSpPr>
        <p:spPr/>
        <p:txBody>
          <a:bodyPr/>
          <a:lstStyle>
            <a:lvl1pPr>
              <a:defRPr/>
            </a:lvl1pPr>
          </a:lstStyle>
          <a:p>
            <a:pPr>
              <a:defRPr/>
            </a:pPr>
            <a:fld id="{1815CC12-B3B9-474E-933E-043F12DE8238}" type="datetime1">
              <a:rPr lang="en-GB" altLang="en-US"/>
              <a:pPr>
                <a:defRPr/>
              </a:pPr>
              <a:t>22/03/2026</a:t>
            </a:fld>
            <a:endParaRPr lang="en-GB" altLang="en-US"/>
          </a:p>
        </p:txBody>
      </p:sp>
      <p:sp>
        <p:nvSpPr>
          <p:cNvPr id="6" name="Slide Number Placeholder 5">
            <a:extLst>
              <a:ext uri="{FF2B5EF4-FFF2-40B4-BE49-F238E27FC236}">
                <a16:creationId xmlns:a16="http://schemas.microsoft.com/office/drawing/2014/main" id="{5837F502-3C1D-7A8D-52F3-CAED73093E89}"/>
              </a:ext>
            </a:extLst>
          </p:cNvPr>
          <p:cNvSpPr>
            <a:spLocks noGrp="1"/>
          </p:cNvSpPr>
          <p:nvPr>
            <p:ph type="sldNum" sz="quarter" idx="11"/>
          </p:nvPr>
        </p:nvSpPr>
        <p:spPr/>
        <p:txBody>
          <a:bodyPr/>
          <a:lstStyle>
            <a:lvl1pPr>
              <a:defRPr/>
            </a:lvl1pPr>
          </a:lstStyle>
          <a:p>
            <a:pPr>
              <a:defRPr/>
            </a:pPr>
            <a:fld id="{C6450803-9B60-429C-BEAC-5774A5E11D5A}" type="slidenum">
              <a:rPr lang="en-GB" altLang="en-US"/>
              <a:pPr>
                <a:defRPr/>
              </a:pPr>
              <a:t>‹#›</a:t>
            </a:fld>
            <a:endParaRPr lang="en-GB" altLang="en-US"/>
          </a:p>
        </p:txBody>
      </p:sp>
    </p:spTree>
    <p:extLst>
      <p:ext uri="{BB962C8B-B14F-4D97-AF65-F5344CB8AC3E}">
        <p14:creationId xmlns:p14="http://schemas.microsoft.com/office/powerpoint/2010/main" val="1481618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A919774-B368-632C-B58C-668A1F4060E9}"/>
              </a:ext>
            </a:extLst>
          </p:cNvPr>
          <p:cNvSpPr>
            <a:spLocks noGrp="1"/>
          </p:cNvSpPr>
          <p:nvPr>
            <p:ph type="dt" sz="half" idx="10"/>
          </p:nvPr>
        </p:nvSpPr>
        <p:spPr/>
        <p:txBody>
          <a:bodyPr/>
          <a:lstStyle>
            <a:lvl1pPr>
              <a:defRPr/>
            </a:lvl1pPr>
          </a:lstStyle>
          <a:p>
            <a:pPr>
              <a:defRPr/>
            </a:pPr>
            <a:fld id="{14FA25EF-011C-4B5E-B678-5C09381164A5}" type="datetime1">
              <a:rPr lang="en-GB" altLang="en-US"/>
              <a:pPr>
                <a:defRPr/>
              </a:pPr>
              <a:t>22/03/2026</a:t>
            </a:fld>
            <a:endParaRPr lang="en-GB" altLang="en-US"/>
          </a:p>
        </p:txBody>
      </p:sp>
      <p:sp>
        <p:nvSpPr>
          <p:cNvPr id="6" name="Slide Number Placeholder 5">
            <a:extLst>
              <a:ext uri="{FF2B5EF4-FFF2-40B4-BE49-F238E27FC236}">
                <a16:creationId xmlns:a16="http://schemas.microsoft.com/office/drawing/2014/main" id="{279CBBFB-191C-419E-CAC2-F4A171A6D755}"/>
              </a:ext>
            </a:extLst>
          </p:cNvPr>
          <p:cNvSpPr>
            <a:spLocks noGrp="1"/>
          </p:cNvSpPr>
          <p:nvPr>
            <p:ph type="sldNum" sz="quarter" idx="11"/>
          </p:nvPr>
        </p:nvSpPr>
        <p:spPr/>
        <p:txBody>
          <a:bodyPr/>
          <a:lstStyle>
            <a:lvl1pPr>
              <a:defRPr/>
            </a:lvl1pPr>
          </a:lstStyle>
          <a:p>
            <a:pPr>
              <a:defRPr/>
            </a:pPr>
            <a:fld id="{6C223C29-2C36-480D-8620-E0754310421F}" type="slidenum">
              <a:rPr lang="en-GB" altLang="en-US"/>
              <a:pPr>
                <a:defRPr/>
              </a:pPr>
              <a:t>‹#›</a:t>
            </a:fld>
            <a:endParaRPr lang="en-GB" altLang="en-US"/>
          </a:p>
        </p:txBody>
      </p:sp>
    </p:spTree>
    <p:extLst>
      <p:ext uri="{BB962C8B-B14F-4D97-AF65-F5344CB8AC3E}">
        <p14:creationId xmlns:p14="http://schemas.microsoft.com/office/powerpoint/2010/main" val="3543006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7D906F-2A1B-B326-EDE7-9006B53F240B}"/>
              </a:ext>
            </a:extLst>
          </p:cNvPr>
          <p:cNvSpPr>
            <a:spLocks noGrp="1"/>
          </p:cNvSpPr>
          <p:nvPr>
            <p:ph type="dt" sz="half" idx="10"/>
          </p:nvPr>
        </p:nvSpPr>
        <p:spPr/>
        <p:txBody>
          <a:bodyPr/>
          <a:lstStyle>
            <a:lvl1pPr>
              <a:defRPr/>
            </a:lvl1pPr>
          </a:lstStyle>
          <a:p>
            <a:pPr>
              <a:defRPr/>
            </a:pPr>
            <a:fld id="{C5943883-E3DA-4D48-9F4D-6A70BAD0FEF1}" type="datetime1">
              <a:rPr lang="en-GB" altLang="en-US"/>
              <a:pPr>
                <a:defRPr/>
              </a:pPr>
              <a:t>22/03/2026</a:t>
            </a:fld>
            <a:endParaRPr lang="en-GB" altLang="en-US"/>
          </a:p>
        </p:txBody>
      </p:sp>
      <p:sp>
        <p:nvSpPr>
          <p:cNvPr id="5" name="Slide Number Placeholder 5">
            <a:extLst>
              <a:ext uri="{FF2B5EF4-FFF2-40B4-BE49-F238E27FC236}">
                <a16:creationId xmlns:a16="http://schemas.microsoft.com/office/drawing/2014/main" id="{8A0D2712-9F7C-5A2D-8E35-C57EA177B8AF}"/>
              </a:ext>
            </a:extLst>
          </p:cNvPr>
          <p:cNvSpPr>
            <a:spLocks noGrp="1"/>
          </p:cNvSpPr>
          <p:nvPr>
            <p:ph type="sldNum" sz="quarter" idx="11"/>
          </p:nvPr>
        </p:nvSpPr>
        <p:spPr/>
        <p:txBody>
          <a:bodyPr/>
          <a:lstStyle>
            <a:lvl1pPr>
              <a:defRPr/>
            </a:lvl1pPr>
          </a:lstStyle>
          <a:p>
            <a:pPr>
              <a:defRPr/>
            </a:pPr>
            <a:fld id="{E48D0294-2879-4E90-A38D-0837A1E4FE15}" type="slidenum">
              <a:rPr lang="en-GB" altLang="en-US"/>
              <a:pPr>
                <a:defRPr/>
              </a:pPr>
              <a:t>‹#›</a:t>
            </a:fld>
            <a:endParaRPr lang="en-GB" altLang="en-US"/>
          </a:p>
        </p:txBody>
      </p:sp>
    </p:spTree>
    <p:extLst>
      <p:ext uri="{BB962C8B-B14F-4D97-AF65-F5344CB8AC3E}">
        <p14:creationId xmlns:p14="http://schemas.microsoft.com/office/powerpoint/2010/main" val="1078840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872CCD-82B6-F46F-3435-E64EB1DE3496}"/>
              </a:ext>
            </a:extLst>
          </p:cNvPr>
          <p:cNvSpPr>
            <a:spLocks noGrp="1"/>
          </p:cNvSpPr>
          <p:nvPr>
            <p:ph type="dt" sz="half" idx="10"/>
          </p:nvPr>
        </p:nvSpPr>
        <p:spPr/>
        <p:txBody>
          <a:bodyPr/>
          <a:lstStyle>
            <a:lvl1pPr>
              <a:defRPr/>
            </a:lvl1pPr>
          </a:lstStyle>
          <a:p>
            <a:pPr>
              <a:defRPr/>
            </a:pPr>
            <a:fld id="{693BB2BA-946C-474B-8A44-50EB5173BE02}" type="datetime1">
              <a:rPr lang="en-GB" altLang="en-US"/>
              <a:pPr>
                <a:defRPr/>
              </a:pPr>
              <a:t>22/03/2026</a:t>
            </a:fld>
            <a:endParaRPr lang="en-GB" altLang="en-US"/>
          </a:p>
        </p:txBody>
      </p:sp>
      <p:sp>
        <p:nvSpPr>
          <p:cNvPr id="5" name="Slide Number Placeholder 5">
            <a:extLst>
              <a:ext uri="{FF2B5EF4-FFF2-40B4-BE49-F238E27FC236}">
                <a16:creationId xmlns:a16="http://schemas.microsoft.com/office/drawing/2014/main" id="{821B22D7-7745-AF27-3210-8041648B214F}"/>
              </a:ext>
            </a:extLst>
          </p:cNvPr>
          <p:cNvSpPr>
            <a:spLocks noGrp="1"/>
          </p:cNvSpPr>
          <p:nvPr>
            <p:ph type="sldNum" sz="quarter" idx="11"/>
          </p:nvPr>
        </p:nvSpPr>
        <p:spPr/>
        <p:txBody>
          <a:bodyPr/>
          <a:lstStyle>
            <a:lvl1pPr>
              <a:defRPr/>
            </a:lvl1pPr>
          </a:lstStyle>
          <a:p>
            <a:pPr>
              <a:defRPr/>
            </a:pPr>
            <a:fld id="{03445F48-3446-4FB0-88BE-B3679A1B7DE7}" type="slidenum">
              <a:rPr lang="en-GB" altLang="en-US"/>
              <a:pPr>
                <a:defRPr/>
              </a:pPr>
              <a:t>‹#›</a:t>
            </a:fld>
            <a:endParaRPr lang="en-GB" altLang="en-US"/>
          </a:p>
        </p:txBody>
      </p:sp>
    </p:spTree>
    <p:extLst>
      <p:ext uri="{BB962C8B-B14F-4D97-AF65-F5344CB8AC3E}">
        <p14:creationId xmlns:p14="http://schemas.microsoft.com/office/powerpoint/2010/main" val="741140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9DACF01-0473-AA8C-6930-ACE95BE3F6B4}"/>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5CAA5FE-6BF8-C8AD-E251-1AB4861E89C8}"/>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AF3770B-3B78-153B-118A-14573672F23C}"/>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4021392-CAC7-450A-8667-583C0A183C4A}" type="datetime1">
              <a:rPr lang="en-GB" altLang="en-US"/>
              <a:pPr>
                <a:defRPr/>
              </a:pPr>
              <a:t>22/03/2026</a:t>
            </a:fld>
            <a:endParaRPr lang="en-GB" altLang="en-US"/>
          </a:p>
        </p:txBody>
      </p:sp>
      <p:sp>
        <p:nvSpPr>
          <p:cNvPr id="6" name="Slide Number Placeholder 5">
            <a:extLst>
              <a:ext uri="{FF2B5EF4-FFF2-40B4-BE49-F238E27FC236}">
                <a16:creationId xmlns:a16="http://schemas.microsoft.com/office/drawing/2014/main" id="{E70E714D-EC5F-579C-07E6-4DC1C80FD09F}"/>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B2DCD1C-9E31-48E8-81D6-875A32184C3F}" type="slidenum">
              <a:rPr lang="en-GB" altLang="en-US"/>
              <a:pPr>
                <a:defRPr/>
              </a:pPr>
              <a:t>‹#›</a:t>
            </a:fld>
            <a:endParaRPr lang="en-GB" altLang="en-US"/>
          </a:p>
        </p:txBody>
      </p:sp>
    </p:spTree>
    <p:extLst>
      <p:ext uri="{BB962C8B-B14F-4D97-AF65-F5344CB8AC3E}">
        <p14:creationId xmlns:p14="http://schemas.microsoft.com/office/powerpoint/2010/main" val="20519486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ccmit.mit.edu/problem-solving/" TargetMode="External"/><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carelearning.org.uk/blog/workforce/what-is-problem-solving-in-health-and-social-care/#google_vignette" TargetMode="External"/><Relationship Id="rId2" Type="http://schemas.openxmlformats.org/officeDocument/2006/relationships/hyperlink" Target="https://www.england.nhs.uk/long-read/improving-patient-safety-culture-a-practical-guid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344A3CB8-39FD-9F8F-CD33-5E2118C6E66C}"/>
              </a:ext>
            </a:extLst>
          </p:cNvPr>
          <p:cNvSpPr>
            <a:spLocks noGrp="1"/>
          </p:cNvSpPr>
          <p:nvPr>
            <p:ph type="dt" sz="quarter" idx="10"/>
          </p:nvPr>
        </p:nvSpPr>
        <p:spPr/>
        <p:txBody>
          <a:bodyPr/>
          <a:lstStyle/>
          <a:p>
            <a:pPr>
              <a:defRPr/>
            </a:pPr>
            <a:fld id="{9C9D1F96-3DE6-40B6-9DCF-E50C656CAE8D}" type="datetime1">
              <a:rPr lang="en-GB" altLang="en-US">
                <a:solidFill>
                  <a:prstClr val="black">
                    <a:tint val="75000"/>
                  </a:prstClr>
                </a:solidFill>
                <a:latin typeface="Myriad Pro"/>
              </a:rPr>
              <a:pPr>
                <a:defRPr/>
              </a:pPr>
              <a:t>22/03/2026</a:t>
            </a:fld>
            <a:endParaRPr lang="en-GB" altLang="en-US">
              <a:solidFill>
                <a:prstClr val="black">
                  <a:tint val="75000"/>
                </a:prstClr>
              </a:solidFill>
              <a:latin typeface="Myriad Pro"/>
            </a:endParaRPr>
          </a:p>
        </p:txBody>
      </p:sp>
      <p:sp>
        <p:nvSpPr>
          <p:cNvPr id="6147" name="Slide Number Placeholder 4">
            <a:extLst>
              <a:ext uri="{FF2B5EF4-FFF2-40B4-BE49-F238E27FC236}">
                <a16:creationId xmlns:a16="http://schemas.microsoft.com/office/drawing/2014/main" id="{447FB185-B91D-14EC-A199-C064D51D1D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E6B05AB-4810-4491-ACB1-BBF1B714F398}" type="slidenum">
              <a:rPr lang="en-GB" altLang="en-US" sz="1200">
                <a:solidFill>
                  <a:srgbClr val="898989"/>
                </a:solidFill>
                <a:cs typeface="Arial" panose="020B0604020202020204" pitchFamily="34" charset="0"/>
              </a:rPr>
              <a:pPr fontAlgn="base">
                <a:spcBef>
                  <a:spcPct val="0"/>
                </a:spcBef>
                <a:spcAft>
                  <a:spcPct val="0"/>
                </a:spcAft>
                <a:buNone/>
              </a:pPr>
              <a:t>1</a:t>
            </a:fld>
            <a:endParaRPr lang="en-GB" altLang="en-US" sz="1200">
              <a:solidFill>
                <a:srgbClr val="898989"/>
              </a:solidFill>
              <a:cs typeface="Arial" panose="020B0604020202020204" pitchFamily="34" charset="0"/>
            </a:endParaRPr>
          </a:p>
        </p:txBody>
      </p:sp>
      <p:sp>
        <p:nvSpPr>
          <p:cNvPr id="6148" name="Content Placeholder 2">
            <a:extLst>
              <a:ext uri="{FF2B5EF4-FFF2-40B4-BE49-F238E27FC236}">
                <a16:creationId xmlns:a16="http://schemas.microsoft.com/office/drawing/2014/main" id="{CE5AE962-C88D-3F0C-B15E-30348E09C8AE}"/>
              </a:ext>
            </a:extLst>
          </p:cNvPr>
          <p:cNvSpPr>
            <a:spLocks noGrp="1"/>
          </p:cNvSpPr>
          <p:nvPr>
            <p:ph idx="1"/>
          </p:nvPr>
        </p:nvSpPr>
        <p:spPr>
          <a:xfrm>
            <a:off x="1981200" y="1052513"/>
            <a:ext cx="8229600" cy="4464050"/>
          </a:xfrm>
        </p:spPr>
        <p:txBody>
          <a:bodyPr/>
          <a:lstStyle/>
          <a:p>
            <a:r>
              <a:rPr lang="en-GB" altLang="en-US" dirty="0"/>
              <a:t>Module Title: </a:t>
            </a:r>
            <a:r>
              <a:rPr lang="en-GB" altLang="en-US" b="1" i="1" dirty="0"/>
              <a:t>Professional Career Development within H&amp;SC</a:t>
            </a:r>
          </a:p>
          <a:p>
            <a:r>
              <a:rPr lang="en-GB" altLang="en-US" u="sng" dirty="0"/>
              <a:t>Module Number</a:t>
            </a:r>
            <a:r>
              <a:rPr lang="en-GB" altLang="en-US" dirty="0"/>
              <a:t>: </a:t>
            </a:r>
            <a:r>
              <a:rPr lang="en-GB" altLang="en-US" b="1" i="1" dirty="0"/>
              <a:t>LCHS 4009 (LON)</a:t>
            </a:r>
          </a:p>
          <a:p>
            <a:r>
              <a:rPr lang="en-GB" altLang="en-US" u="sng" dirty="0"/>
              <a:t>Assignment No:</a:t>
            </a:r>
            <a:r>
              <a:rPr lang="en-GB" altLang="en-US" b="1" i="1" dirty="0"/>
              <a:t> ASSIGNMENT 1</a:t>
            </a:r>
          </a:p>
          <a:p>
            <a:r>
              <a:rPr lang="en-GB" altLang="en-US" u="sng" dirty="0"/>
              <a:t>Student Name:</a:t>
            </a:r>
            <a:r>
              <a:rPr lang="en-GB" altLang="en-US" b="1" i="1" dirty="0"/>
              <a:t> Beatriz Mardegan Canas</a:t>
            </a:r>
          </a:p>
          <a:p>
            <a:r>
              <a:rPr lang="en-GB" altLang="en-US" u="sng" dirty="0"/>
              <a:t>Student ID: </a:t>
            </a:r>
            <a:r>
              <a:rPr lang="en-GB" altLang="en-US" b="1" u="sng" dirty="0"/>
              <a:t>2241031</a:t>
            </a:r>
            <a:endParaRPr lang="en-GB" altLang="en-US" b="1" i="1" dirty="0"/>
          </a:p>
          <a:p>
            <a:r>
              <a:rPr lang="en-GB" altLang="en-US" u="sng" dirty="0"/>
              <a:t>Lecturer’s Name:</a:t>
            </a:r>
            <a:r>
              <a:rPr lang="en-GB" altLang="en-US" b="1" i="1" dirty="0"/>
              <a:t> Dr </a:t>
            </a:r>
            <a:r>
              <a:rPr lang="en-GB" altLang="en-US" b="1" i="1" dirty="0" err="1"/>
              <a:t>Chistopher</a:t>
            </a:r>
            <a:r>
              <a:rPr lang="en-GB" altLang="en-US" b="1" i="1" dirty="0"/>
              <a:t> </a:t>
            </a:r>
            <a:r>
              <a:rPr lang="en-GB" altLang="en-US" b="1" i="1" dirty="0" err="1"/>
              <a:t>Mofuna</a:t>
            </a:r>
            <a:endParaRPr lang="en-GB" altLang="en-US" b="1" i="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DAAE8-78AF-37D0-1EA1-6BE7641CF449}"/>
              </a:ext>
            </a:extLst>
          </p:cNvPr>
          <p:cNvSpPr>
            <a:spLocks noGrp="1"/>
          </p:cNvSpPr>
          <p:nvPr>
            <p:ph type="title"/>
          </p:nvPr>
        </p:nvSpPr>
        <p:spPr/>
        <p:txBody>
          <a:bodyPr/>
          <a:lstStyle/>
          <a:p>
            <a:r>
              <a:rPr lang="en-GB" b="1" dirty="0"/>
              <a:t>Acknowledge use of AI</a:t>
            </a:r>
          </a:p>
        </p:txBody>
      </p:sp>
      <p:sp>
        <p:nvSpPr>
          <p:cNvPr id="3" name="Content Placeholder 2">
            <a:extLst>
              <a:ext uri="{FF2B5EF4-FFF2-40B4-BE49-F238E27FC236}">
                <a16:creationId xmlns:a16="http://schemas.microsoft.com/office/drawing/2014/main" id="{327D09FF-04AE-863D-9637-E0C72C8D8B8E}"/>
              </a:ext>
            </a:extLst>
          </p:cNvPr>
          <p:cNvSpPr>
            <a:spLocks noGrp="1"/>
          </p:cNvSpPr>
          <p:nvPr>
            <p:ph idx="1"/>
          </p:nvPr>
        </p:nvSpPr>
        <p:spPr/>
        <p:txBody>
          <a:bodyPr/>
          <a:lstStyle/>
          <a:p>
            <a:pPr marL="0" indent="0" algn="ctr">
              <a:buNone/>
            </a:pPr>
            <a:r>
              <a:rPr lang="en-GB" dirty="0"/>
              <a:t>I have used AI for proof reeding.</a:t>
            </a:r>
          </a:p>
        </p:txBody>
      </p:sp>
      <p:sp>
        <p:nvSpPr>
          <p:cNvPr id="4" name="Date Placeholder 3">
            <a:extLst>
              <a:ext uri="{FF2B5EF4-FFF2-40B4-BE49-F238E27FC236}">
                <a16:creationId xmlns:a16="http://schemas.microsoft.com/office/drawing/2014/main" id="{6E6D42E4-AC46-C008-2447-7CBA08E08782}"/>
              </a:ext>
            </a:extLst>
          </p:cNvPr>
          <p:cNvSpPr>
            <a:spLocks noGrp="1"/>
          </p:cNvSpPr>
          <p:nvPr>
            <p:ph type="dt" sz="half" idx="10"/>
          </p:nvPr>
        </p:nvSpPr>
        <p:spPr/>
        <p:txBody>
          <a:bodyPr/>
          <a:lstStyle/>
          <a:p>
            <a:pPr>
              <a:defRPr/>
            </a:pPr>
            <a:fld id="{30226994-B490-4403-8CE4-43D4FD570BBD}" type="datetime1">
              <a:rPr lang="en-GB" altLang="en-US" smtClean="0"/>
              <a:pPr>
                <a:defRPr/>
              </a:pPr>
              <a:t>22/03/2026</a:t>
            </a:fld>
            <a:endParaRPr lang="en-GB" altLang="en-US"/>
          </a:p>
        </p:txBody>
      </p:sp>
      <p:sp>
        <p:nvSpPr>
          <p:cNvPr id="5" name="Slide Number Placeholder 4">
            <a:extLst>
              <a:ext uri="{FF2B5EF4-FFF2-40B4-BE49-F238E27FC236}">
                <a16:creationId xmlns:a16="http://schemas.microsoft.com/office/drawing/2014/main" id="{E8171439-ACFD-5D74-0A8F-A1BDCC81D859}"/>
              </a:ext>
            </a:extLst>
          </p:cNvPr>
          <p:cNvSpPr>
            <a:spLocks noGrp="1"/>
          </p:cNvSpPr>
          <p:nvPr>
            <p:ph type="sldNum" sz="quarter" idx="12"/>
          </p:nvPr>
        </p:nvSpPr>
        <p:spPr/>
        <p:txBody>
          <a:bodyPr/>
          <a:lstStyle/>
          <a:p>
            <a:pPr>
              <a:defRPr/>
            </a:pPr>
            <a:fld id="{9AFB928A-D6AD-4F2A-B2DD-923741E90643}" type="slidenum">
              <a:rPr lang="en-GB" altLang="en-US" smtClean="0"/>
              <a:pPr>
                <a:defRPr/>
              </a:pPr>
              <a:t>2</a:t>
            </a:fld>
            <a:endParaRPr lang="en-GB" altLang="en-US"/>
          </a:p>
        </p:txBody>
      </p:sp>
    </p:spTree>
    <p:extLst>
      <p:ext uri="{BB962C8B-B14F-4D97-AF65-F5344CB8AC3E}">
        <p14:creationId xmlns:p14="http://schemas.microsoft.com/office/powerpoint/2010/main" val="12871511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E34F2D-3D7F-24DE-08B4-2502049FAD6A}"/>
              </a:ext>
            </a:extLst>
          </p:cNvPr>
          <p:cNvSpPr>
            <a:spLocks noGrp="1"/>
          </p:cNvSpPr>
          <p:nvPr>
            <p:ph type="title"/>
          </p:nvPr>
        </p:nvSpPr>
        <p:spPr/>
        <p:txBody>
          <a:bodyPr/>
          <a:lstStyle/>
          <a:p>
            <a:r>
              <a:rPr lang="en-US" dirty="0"/>
              <a:t>Contents </a:t>
            </a:r>
          </a:p>
        </p:txBody>
      </p:sp>
      <p:sp>
        <p:nvSpPr>
          <p:cNvPr id="3" name="Content Placeholder 2">
            <a:extLst>
              <a:ext uri="{FF2B5EF4-FFF2-40B4-BE49-F238E27FC236}">
                <a16:creationId xmlns:a16="http://schemas.microsoft.com/office/drawing/2014/main" id="{A20BC853-52E2-BD75-DDE8-A764ED16F90B}"/>
              </a:ext>
            </a:extLst>
          </p:cNvPr>
          <p:cNvSpPr>
            <a:spLocks noGrp="1"/>
          </p:cNvSpPr>
          <p:nvPr>
            <p:ph idx="1"/>
          </p:nvPr>
        </p:nvSpPr>
        <p:spPr/>
        <p:txBody>
          <a:bodyPr/>
          <a:lstStyle/>
          <a:p>
            <a:r>
              <a:rPr lang="en-US" sz="2400" dirty="0"/>
              <a:t>Definition of Problem Solving</a:t>
            </a:r>
          </a:p>
          <a:p>
            <a:pPr marL="0" indent="0">
              <a:buNone/>
            </a:pPr>
            <a:r>
              <a:rPr lang="en-US" sz="2400" dirty="0"/>
              <a:t>• Importance of Problem Solving in Professional Practice</a:t>
            </a:r>
          </a:p>
          <a:p>
            <a:pPr marL="0" indent="0">
              <a:buNone/>
            </a:pPr>
            <a:r>
              <a:rPr lang="en-US" sz="2400" dirty="0"/>
              <a:t>• Gibbs Reflective Cycle Model linked to problem solving </a:t>
            </a:r>
          </a:p>
          <a:p>
            <a:pPr marL="0" indent="0">
              <a:buNone/>
            </a:pPr>
            <a:r>
              <a:rPr lang="en-US" sz="2400" dirty="0"/>
              <a:t>• applying the skill in practice as a Care Assistant in a Care Home</a:t>
            </a:r>
          </a:p>
          <a:p>
            <a:pPr marL="0" indent="0">
              <a:buNone/>
            </a:pPr>
            <a:r>
              <a:rPr lang="en-US" sz="2400" dirty="0"/>
              <a:t>• How Problem Solving will support my future career</a:t>
            </a:r>
          </a:p>
          <a:p>
            <a:pPr marL="0" indent="0">
              <a:buNone/>
            </a:pPr>
            <a:r>
              <a:rPr lang="en-US" sz="2400" dirty="0"/>
              <a:t>• Conclusion</a:t>
            </a:r>
          </a:p>
          <a:p>
            <a:pPr marL="0" indent="0">
              <a:buNone/>
            </a:pPr>
            <a:r>
              <a:rPr lang="en-US" sz="2400" dirty="0"/>
              <a:t>• References</a:t>
            </a:r>
          </a:p>
        </p:txBody>
      </p:sp>
      <p:sp>
        <p:nvSpPr>
          <p:cNvPr id="4" name="Date Placeholder 3">
            <a:extLst>
              <a:ext uri="{FF2B5EF4-FFF2-40B4-BE49-F238E27FC236}">
                <a16:creationId xmlns:a16="http://schemas.microsoft.com/office/drawing/2014/main" id="{349A4C9A-8267-317B-4A8A-A50B92F888DE}"/>
              </a:ext>
            </a:extLst>
          </p:cNvPr>
          <p:cNvSpPr>
            <a:spLocks noGrp="1"/>
          </p:cNvSpPr>
          <p:nvPr>
            <p:ph type="dt" sz="half" idx="10"/>
          </p:nvPr>
        </p:nvSpPr>
        <p:spPr/>
        <p:txBody>
          <a:bodyPr/>
          <a:lstStyle/>
          <a:p>
            <a:pPr>
              <a:defRPr/>
            </a:pPr>
            <a:fld id="{30226994-B490-4403-8CE4-43D4FD570BBD}" type="datetime1">
              <a:rPr lang="en-GB" altLang="en-US" smtClean="0"/>
              <a:pPr>
                <a:defRPr/>
              </a:pPr>
              <a:t>22/03/2026</a:t>
            </a:fld>
            <a:endParaRPr lang="en-GB" altLang="en-US"/>
          </a:p>
        </p:txBody>
      </p:sp>
      <p:sp>
        <p:nvSpPr>
          <p:cNvPr id="5" name="Slide Number Placeholder 4">
            <a:extLst>
              <a:ext uri="{FF2B5EF4-FFF2-40B4-BE49-F238E27FC236}">
                <a16:creationId xmlns:a16="http://schemas.microsoft.com/office/drawing/2014/main" id="{AC835E6D-2788-4094-B706-ED478D7BA3E6}"/>
              </a:ext>
            </a:extLst>
          </p:cNvPr>
          <p:cNvSpPr>
            <a:spLocks noGrp="1"/>
          </p:cNvSpPr>
          <p:nvPr>
            <p:ph type="sldNum" sz="quarter" idx="12"/>
          </p:nvPr>
        </p:nvSpPr>
        <p:spPr/>
        <p:txBody>
          <a:bodyPr/>
          <a:lstStyle/>
          <a:p>
            <a:pPr>
              <a:defRPr/>
            </a:pPr>
            <a:fld id="{9AFB928A-D6AD-4F2A-B2DD-923741E90643}" type="slidenum">
              <a:rPr lang="en-GB" altLang="en-US" smtClean="0"/>
              <a:pPr>
                <a:defRPr/>
              </a:pPr>
              <a:t>3</a:t>
            </a:fld>
            <a:endParaRPr lang="en-GB" altLang="en-US"/>
          </a:p>
        </p:txBody>
      </p:sp>
    </p:spTree>
    <p:extLst>
      <p:ext uri="{BB962C8B-B14F-4D97-AF65-F5344CB8AC3E}">
        <p14:creationId xmlns:p14="http://schemas.microsoft.com/office/powerpoint/2010/main" val="10304262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5FB738-49DC-34AE-A0B2-E0926CAB7A9B}"/>
              </a:ext>
            </a:extLst>
          </p:cNvPr>
          <p:cNvSpPr>
            <a:spLocks noGrp="1"/>
          </p:cNvSpPr>
          <p:nvPr>
            <p:ph type="title"/>
          </p:nvPr>
        </p:nvSpPr>
        <p:spPr>
          <a:xfrm>
            <a:off x="2084915" y="3558"/>
            <a:ext cx="8412497" cy="1068480"/>
          </a:xfrm>
        </p:spPr>
        <p:txBody>
          <a:bodyPr/>
          <a:lstStyle/>
          <a:p>
            <a:r>
              <a:rPr lang="en-GB" sz="2800" b="1" dirty="0"/>
              <a:t>Problem Solving</a:t>
            </a:r>
            <a:endParaRPr lang="en-GB" altLang="en-US" sz="2800" i="1" dirty="0">
              <a:solidFill>
                <a:srgbClr val="FF0000"/>
              </a:solidFill>
            </a:endParaRPr>
          </a:p>
        </p:txBody>
      </p:sp>
      <p:sp>
        <p:nvSpPr>
          <p:cNvPr id="19459" name="Content Placeholder 2">
            <a:extLst>
              <a:ext uri="{FF2B5EF4-FFF2-40B4-BE49-F238E27FC236}">
                <a16:creationId xmlns:a16="http://schemas.microsoft.com/office/drawing/2014/main" id="{374D29ED-FE9A-FC14-7792-1D4FB90B404A}"/>
              </a:ext>
            </a:extLst>
          </p:cNvPr>
          <p:cNvSpPr>
            <a:spLocks noGrp="1"/>
          </p:cNvSpPr>
          <p:nvPr>
            <p:ph idx="1"/>
          </p:nvPr>
        </p:nvSpPr>
        <p:spPr>
          <a:xfrm>
            <a:off x="3084786" y="2376653"/>
            <a:ext cx="6656990" cy="1507577"/>
          </a:xfrm>
        </p:spPr>
        <p:txBody>
          <a:bodyPr/>
          <a:lstStyle/>
          <a:p>
            <a:pPr marL="0" indent="0" algn="ctr">
              <a:buNone/>
              <a:defRPr/>
            </a:pPr>
            <a:endParaRPr lang="en-GB" altLang="en-US" b="1" dirty="0">
              <a:solidFill>
                <a:srgbClr val="000000"/>
              </a:solidFill>
            </a:endParaRPr>
          </a:p>
          <a:p>
            <a:pPr>
              <a:defRPr/>
            </a:pPr>
            <a:endParaRPr lang="en-GB" altLang="en-US" dirty="0"/>
          </a:p>
        </p:txBody>
      </p:sp>
      <p:sp>
        <p:nvSpPr>
          <p:cNvPr id="4" name="Date Placeholder 3">
            <a:extLst>
              <a:ext uri="{FF2B5EF4-FFF2-40B4-BE49-F238E27FC236}">
                <a16:creationId xmlns:a16="http://schemas.microsoft.com/office/drawing/2014/main" id="{6B9032B6-384C-9F9E-8665-A5655B1A5781}"/>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22/03/2026</a:t>
            </a:fld>
            <a:endParaRPr lang="en-GB" altLang="en-US">
              <a:solidFill>
                <a:prstClr val="black">
                  <a:tint val="75000"/>
                </a:prstClr>
              </a:solidFill>
              <a:latin typeface="Myriad Pro"/>
            </a:endParaRPr>
          </a:p>
        </p:txBody>
      </p:sp>
      <p:sp>
        <p:nvSpPr>
          <p:cNvPr id="9221" name="Slide Number Placeholder 4">
            <a:extLst>
              <a:ext uri="{FF2B5EF4-FFF2-40B4-BE49-F238E27FC236}">
                <a16:creationId xmlns:a16="http://schemas.microsoft.com/office/drawing/2014/main" id="{79782756-9629-FD18-7F1C-3F6526AE18D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4B904670-820E-47CC-86D8-CF3D7CD14D9E}" type="slidenum">
              <a:rPr lang="en-GB" altLang="en-US" sz="900">
                <a:solidFill>
                  <a:srgbClr val="898989"/>
                </a:solidFill>
              </a:rPr>
              <a:pPr fontAlgn="base">
                <a:spcBef>
                  <a:spcPct val="0"/>
                </a:spcBef>
                <a:spcAft>
                  <a:spcPct val="0"/>
                </a:spcAft>
                <a:buNone/>
              </a:pPr>
              <a:t>4</a:t>
            </a:fld>
            <a:endParaRPr lang="en-GB" altLang="en-US" sz="900">
              <a:solidFill>
                <a:srgbClr val="898989"/>
              </a:solidFill>
            </a:endParaRPr>
          </a:p>
        </p:txBody>
      </p:sp>
      <p:sp>
        <p:nvSpPr>
          <p:cNvPr id="5" name="TextBox 4">
            <a:extLst>
              <a:ext uri="{FF2B5EF4-FFF2-40B4-BE49-F238E27FC236}">
                <a16:creationId xmlns:a16="http://schemas.microsoft.com/office/drawing/2014/main" id="{028FA0CD-6774-EDEB-7901-7CC84D67FB82}"/>
              </a:ext>
            </a:extLst>
          </p:cNvPr>
          <p:cNvSpPr txBox="1"/>
          <p:nvPr/>
        </p:nvSpPr>
        <p:spPr>
          <a:xfrm>
            <a:off x="619705" y="928315"/>
            <a:ext cx="11342915" cy="2108269"/>
          </a:xfrm>
          <a:prstGeom prst="rect">
            <a:avLst/>
          </a:prstGeom>
          <a:noFill/>
        </p:spPr>
        <p:txBody>
          <a:bodyPr wrap="square">
            <a:spAutoFit/>
          </a:bodyPr>
          <a:lstStyle/>
          <a:p>
            <a:pPr marL="742950" lvl="1" indent="-285750">
              <a:buFont typeface="Arial" panose="020B0604020202020204" pitchFamily="34" charset="0"/>
              <a:buChar char="•"/>
            </a:pPr>
            <a:endParaRPr lang="en-GB" sz="1100" dirty="0"/>
          </a:p>
          <a:p>
            <a:pPr marL="342900" indent="-342900">
              <a:buFont typeface="Arial" panose="020B0604020202020204" pitchFamily="34" charset="0"/>
              <a:buChar char="•"/>
            </a:pPr>
            <a:r>
              <a:rPr lang="en-GB" sz="2400" dirty="0"/>
              <a:t>Is the ability to identify, analyse, implement and resolve and evaluate a complex situation</a:t>
            </a:r>
          </a:p>
          <a:p>
            <a:pPr marL="342900" indent="-342900">
              <a:buFont typeface="Arial" panose="020B0604020202020204" pitchFamily="34" charset="0"/>
              <a:buChar char="•"/>
            </a:pPr>
            <a:r>
              <a:rPr lang="en-GB" sz="2400" dirty="0"/>
              <a:t>It involves critical thinking, teamwork, communication, and reflection.</a:t>
            </a:r>
          </a:p>
          <a:p>
            <a:pPr marL="342900" indent="-342900">
              <a:buFont typeface="Arial" panose="020B0604020202020204" pitchFamily="34" charset="0"/>
              <a:buChar char="•"/>
            </a:pPr>
            <a:r>
              <a:rPr lang="en-GB" sz="2400" dirty="0"/>
              <a:t>We develop this skill by accessing services users needs, understanding the whole situation and ethical and evidence-based solution.</a:t>
            </a:r>
          </a:p>
        </p:txBody>
      </p:sp>
      <p:pic>
        <p:nvPicPr>
          <p:cNvPr id="2" name="Imagem 6" descr="Uma imagem contendo Texto&#10;&#10;O conteúdo gerado por IA pode estar incorreto.">
            <a:extLst>
              <a:ext uri="{FF2B5EF4-FFF2-40B4-BE49-F238E27FC236}">
                <a16:creationId xmlns:a16="http://schemas.microsoft.com/office/drawing/2014/main" id="{3C4D4A26-E847-3357-6DE9-5F42C74DF619}"/>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944780" y="2764498"/>
            <a:ext cx="2937552" cy="2925488"/>
          </a:xfrm>
          <a:prstGeom prst="rect">
            <a:avLst/>
          </a:prstGeom>
        </p:spPr>
      </p:pic>
      <p:sp>
        <p:nvSpPr>
          <p:cNvPr id="3" name="CaixaDeTexto 7">
            <a:extLst>
              <a:ext uri="{FF2B5EF4-FFF2-40B4-BE49-F238E27FC236}">
                <a16:creationId xmlns:a16="http://schemas.microsoft.com/office/drawing/2014/main" id="{2BE3691E-7E85-8C84-8543-2FC50BDFA69F}"/>
              </a:ext>
            </a:extLst>
          </p:cNvPr>
          <p:cNvSpPr txBox="1"/>
          <p:nvPr/>
        </p:nvSpPr>
        <p:spPr>
          <a:xfrm>
            <a:off x="9103406" y="5834668"/>
            <a:ext cx="2778925" cy="369332"/>
          </a:xfrm>
          <a:prstGeom prst="rect">
            <a:avLst/>
          </a:prstGeom>
          <a:noFill/>
        </p:spPr>
        <p:txBody>
          <a:bodyPr wrap="square" rtlCol="0">
            <a:spAutoFit/>
          </a:bodyPr>
          <a:lstStyle/>
          <a:p>
            <a:r>
              <a:rPr lang="pt-GB" sz="900">
                <a:hlinkClick r:id="rId3" tooltip="https://ccmit.mit.edu/problem-solving/"/>
              </a:rPr>
              <a:t>Esta Foto</a:t>
            </a:r>
            <a:r>
              <a:rPr lang="pt-GB" sz="900"/>
              <a:t> de Autor Desconhecido está licenciado em </a:t>
            </a:r>
            <a:r>
              <a:rPr lang="pt-GB" sz="900">
                <a:hlinkClick r:id="rId4" tooltip="https://creativecommons.org/licenses/by/3.0/"/>
              </a:rPr>
              <a:t>CC BY</a:t>
            </a:r>
            <a:endParaRPr lang="pt-GB" sz="90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E708A69-4880-E756-CF1A-621EA0BA900A}"/>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22/03/2026</a:t>
            </a:fld>
            <a:endParaRPr lang="en-GB" altLang="en-US">
              <a:solidFill>
                <a:prstClr val="black">
                  <a:tint val="75000"/>
                </a:prstClr>
              </a:solidFill>
              <a:latin typeface="Myriad Pro"/>
            </a:endParaRPr>
          </a:p>
        </p:txBody>
      </p:sp>
      <p:sp>
        <p:nvSpPr>
          <p:cNvPr id="11269" name="Slide Number Placeholder 4">
            <a:extLst>
              <a:ext uri="{FF2B5EF4-FFF2-40B4-BE49-F238E27FC236}">
                <a16:creationId xmlns:a16="http://schemas.microsoft.com/office/drawing/2014/main" id="{7A954980-4467-DBA0-058E-E82D5CD11E0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04BA63B0-57B7-4749-A8AB-75E15FE4EF80}" type="slidenum">
              <a:rPr lang="en-GB" altLang="en-US" sz="900">
                <a:solidFill>
                  <a:srgbClr val="898989"/>
                </a:solidFill>
              </a:rPr>
              <a:pPr fontAlgn="base">
                <a:spcBef>
                  <a:spcPct val="0"/>
                </a:spcBef>
                <a:spcAft>
                  <a:spcPct val="0"/>
                </a:spcAft>
                <a:buNone/>
              </a:pPr>
              <a:t>5</a:t>
            </a:fld>
            <a:endParaRPr lang="en-GB" altLang="en-US" sz="900">
              <a:solidFill>
                <a:srgbClr val="898989"/>
              </a:solidFill>
            </a:endParaRPr>
          </a:p>
        </p:txBody>
      </p:sp>
      <p:sp>
        <p:nvSpPr>
          <p:cNvPr id="2" name="Title 1">
            <a:extLst>
              <a:ext uri="{FF2B5EF4-FFF2-40B4-BE49-F238E27FC236}">
                <a16:creationId xmlns:a16="http://schemas.microsoft.com/office/drawing/2014/main" id="{1FE8F138-5F23-B989-7BFD-71F5C33065F6}"/>
              </a:ext>
            </a:extLst>
          </p:cNvPr>
          <p:cNvSpPr>
            <a:spLocks noGrp="1"/>
          </p:cNvSpPr>
          <p:nvPr>
            <p:ph type="title"/>
          </p:nvPr>
        </p:nvSpPr>
        <p:spPr>
          <a:xfrm>
            <a:off x="1492513" y="136524"/>
            <a:ext cx="9206974" cy="886727"/>
          </a:xfrm>
        </p:spPr>
        <p:txBody>
          <a:bodyPr/>
          <a:lstStyle/>
          <a:p>
            <a:r>
              <a:rPr lang="en-GB" sz="2800" b="1" dirty="0"/>
              <a:t>Importance of Problem Solving in professional practice</a:t>
            </a:r>
            <a:endParaRPr lang="en-GB" sz="900" b="1" dirty="0"/>
          </a:p>
        </p:txBody>
      </p:sp>
      <p:sp>
        <p:nvSpPr>
          <p:cNvPr id="10" name="TextBox 9">
            <a:extLst>
              <a:ext uri="{FF2B5EF4-FFF2-40B4-BE49-F238E27FC236}">
                <a16:creationId xmlns:a16="http://schemas.microsoft.com/office/drawing/2014/main" id="{E32E3400-4CF7-D76F-91E6-1E97593C4D9A}"/>
              </a:ext>
            </a:extLst>
          </p:cNvPr>
          <p:cNvSpPr txBox="1"/>
          <p:nvPr/>
        </p:nvSpPr>
        <p:spPr>
          <a:xfrm>
            <a:off x="767443" y="1025740"/>
            <a:ext cx="10657114" cy="4809009"/>
          </a:xfrm>
          <a:prstGeom prst="rect">
            <a:avLst/>
          </a:prstGeom>
          <a:noFill/>
        </p:spPr>
        <p:txBody>
          <a:bodyPr wrap="square">
            <a:spAutoFit/>
          </a:bodyPr>
          <a:lstStyle/>
          <a:p>
            <a:r>
              <a:rPr lang="en-GB" sz="2400" dirty="0"/>
              <a:t>Problem Solving in Health and Social Care supports:</a:t>
            </a:r>
          </a:p>
          <a:p>
            <a:pPr marL="342900" indent="-342900">
              <a:buFont typeface="Arial" panose="020B0604020202020204" pitchFamily="34" charset="0"/>
              <a:buChar char="•"/>
            </a:pPr>
            <a:r>
              <a:rPr lang="en-GB" sz="2000" dirty="0"/>
              <a:t>Keeping services users safe.</a:t>
            </a:r>
          </a:p>
          <a:p>
            <a:pPr marL="342900" indent="-342900">
              <a:buFont typeface="Arial" panose="020B0604020202020204" pitchFamily="34" charset="0"/>
              <a:buChar char="•"/>
            </a:pPr>
            <a:r>
              <a:rPr lang="en-GB" sz="2000" dirty="0"/>
              <a:t>Support their wishes</a:t>
            </a:r>
          </a:p>
          <a:p>
            <a:pPr marL="342900" indent="-342900">
              <a:buFont typeface="Arial" panose="020B0604020202020204" pitchFamily="34" charset="0"/>
              <a:buChar char="•"/>
            </a:pPr>
            <a:r>
              <a:rPr lang="en-GB" sz="2000" i="1" dirty="0"/>
              <a:t>Achieving better outcomes for service users.</a:t>
            </a:r>
          </a:p>
          <a:p>
            <a:pPr marL="342900" indent="-342900">
              <a:buFont typeface="Arial" panose="020B0604020202020204" pitchFamily="34" charset="0"/>
              <a:buChar char="•"/>
            </a:pPr>
            <a:endParaRPr lang="en-GB" sz="1050" i="1" dirty="0"/>
          </a:p>
          <a:p>
            <a:r>
              <a:rPr lang="en-GB" sz="2400" dirty="0"/>
              <a:t>Problem Solving in professional practice will benefit:</a:t>
            </a:r>
          </a:p>
          <a:p>
            <a:pPr marL="342900" indent="-342900">
              <a:buFont typeface="Arial" panose="020B0604020202020204" pitchFamily="34" charset="0"/>
              <a:buChar char="•"/>
            </a:pPr>
            <a:r>
              <a:rPr lang="en-GB" sz="2000" dirty="0"/>
              <a:t>Service users / patients receiving a safer care and, in their health, and wellbeing.</a:t>
            </a:r>
          </a:p>
          <a:p>
            <a:pPr marL="342900" indent="-342900">
              <a:buFont typeface="Arial" panose="020B0604020202020204" pitchFamily="34" charset="0"/>
              <a:buChar char="•"/>
            </a:pPr>
            <a:r>
              <a:rPr lang="en-GB" sz="2000" dirty="0"/>
              <a:t>Staff and colleagues by working in teams and making better decisions.</a:t>
            </a:r>
          </a:p>
          <a:p>
            <a:pPr marL="342900" indent="-342900">
              <a:buFont typeface="Arial" panose="020B0604020202020204" pitchFamily="34" charset="0"/>
              <a:buChar char="•"/>
            </a:pPr>
            <a:r>
              <a:rPr lang="en-GB" sz="2000" dirty="0"/>
              <a:t>The organisation by improving efficiency and reducing errors.</a:t>
            </a:r>
          </a:p>
          <a:p>
            <a:pPr marL="342900" indent="-342900">
              <a:buFont typeface="Arial" panose="020B0604020202020204" pitchFamily="34" charset="0"/>
              <a:buChar char="•"/>
            </a:pPr>
            <a:endParaRPr lang="en-GB" sz="2000" dirty="0"/>
          </a:p>
          <a:p>
            <a:r>
              <a:rPr lang="en-GB" sz="2400" dirty="0"/>
              <a:t>We may also consider problems that could occur if this Problem Solving is not used effectively.</a:t>
            </a:r>
          </a:p>
          <a:p>
            <a:pPr marL="342900" indent="-342900">
              <a:buFont typeface="Arial" panose="020B0604020202020204" pitchFamily="34" charset="0"/>
              <a:buChar char="•"/>
            </a:pPr>
            <a:r>
              <a:rPr lang="en-GB" sz="2000" i="1" dirty="0"/>
              <a:t>Increased risk to service users </a:t>
            </a:r>
            <a:r>
              <a:rPr lang="en-GB" sz="2000" dirty="0"/>
              <a:t>safety.</a:t>
            </a:r>
          </a:p>
          <a:p>
            <a:pPr marL="342900" indent="-342900">
              <a:buFont typeface="Arial" panose="020B0604020202020204" pitchFamily="34" charset="0"/>
              <a:buChar char="•"/>
            </a:pPr>
            <a:r>
              <a:rPr lang="en-GB" sz="2000" dirty="0"/>
              <a:t>Miscommunication between team members, communication errors</a:t>
            </a:r>
          </a:p>
          <a:p>
            <a:pPr marL="342900" indent="-342900">
              <a:buFont typeface="Arial" panose="020B0604020202020204" pitchFamily="34" charset="0"/>
              <a:buChar char="•"/>
            </a:pPr>
            <a:r>
              <a:rPr lang="en-GB" sz="2000" dirty="0"/>
              <a:t>quality of care.</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33847-0493-6DAA-A30C-328C54DCD8B6}"/>
              </a:ext>
            </a:extLst>
          </p:cNvPr>
          <p:cNvSpPr>
            <a:spLocks noGrp="1"/>
          </p:cNvSpPr>
          <p:nvPr>
            <p:ph type="title"/>
          </p:nvPr>
        </p:nvSpPr>
        <p:spPr>
          <a:xfrm>
            <a:off x="609600" y="274638"/>
            <a:ext cx="10972800" cy="671293"/>
          </a:xfrm>
        </p:spPr>
        <p:txBody>
          <a:bodyPr/>
          <a:lstStyle/>
          <a:p>
            <a:r>
              <a:rPr lang="en-GB" sz="2800" b="1" dirty="0"/>
              <a:t>Gibbs’ Reflective Cycle Model in Health Care </a:t>
            </a:r>
          </a:p>
        </p:txBody>
      </p:sp>
      <p:sp>
        <p:nvSpPr>
          <p:cNvPr id="3" name="Content Placeholder 2">
            <a:extLst>
              <a:ext uri="{FF2B5EF4-FFF2-40B4-BE49-F238E27FC236}">
                <a16:creationId xmlns:a16="http://schemas.microsoft.com/office/drawing/2014/main" id="{857BFAFA-1A27-74B0-A7A9-13BBFEBEE86C}"/>
              </a:ext>
            </a:extLst>
          </p:cNvPr>
          <p:cNvSpPr>
            <a:spLocks noGrp="1"/>
          </p:cNvSpPr>
          <p:nvPr>
            <p:ph sz="half" idx="1"/>
          </p:nvPr>
        </p:nvSpPr>
        <p:spPr>
          <a:xfrm>
            <a:off x="609600" y="945931"/>
            <a:ext cx="5384800" cy="4643310"/>
          </a:xfrm>
        </p:spPr>
        <p:txBody>
          <a:bodyPr/>
          <a:lstStyle/>
          <a:p>
            <a:r>
              <a:rPr lang="en-GB" sz="2400" dirty="0"/>
              <a:t>Gibbs’ Reflective Model originally designed for nursing, developed in 1988 by Professor Graham Gibbs, in a six-stage structured framework to help individuals learn from experiences, particularly in a professional or repetitive settings. </a:t>
            </a:r>
          </a:p>
          <a:p>
            <a:r>
              <a:rPr lang="en-GB" sz="2400" dirty="0"/>
              <a:t>It encourages us learning from experience.</a:t>
            </a:r>
          </a:p>
          <a:p>
            <a:r>
              <a:rPr lang="en-GB" sz="2400" dirty="0"/>
              <a:t>Improving future problem solving.</a:t>
            </a:r>
          </a:p>
          <a:p>
            <a:r>
              <a:rPr lang="en-GB" sz="2400" dirty="0"/>
              <a:t>It supports better decision-making.</a:t>
            </a:r>
          </a:p>
          <a:p>
            <a:pPr marL="0" indent="0">
              <a:buNone/>
            </a:pPr>
            <a:endParaRPr lang="en-GB" sz="2400" dirty="0"/>
          </a:p>
          <a:p>
            <a:pPr marL="457200" lvl="1" indent="0">
              <a:buNone/>
            </a:pPr>
            <a:endParaRPr lang="en-GB" sz="2400" dirty="0"/>
          </a:p>
          <a:p>
            <a:pPr marL="457200" lvl="1" indent="0">
              <a:buNone/>
            </a:pPr>
            <a:endParaRPr lang="en-GB" sz="2400" dirty="0"/>
          </a:p>
          <a:p>
            <a:pPr marL="457200" lvl="1" indent="0">
              <a:buNone/>
            </a:pPr>
            <a:endParaRPr lang="en-GB" sz="2400" dirty="0"/>
          </a:p>
          <a:p>
            <a:endParaRPr lang="en-GB" sz="2400" dirty="0"/>
          </a:p>
        </p:txBody>
      </p:sp>
      <p:sp>
        <p:nvSpPr>
          <p:cNvPr id="8" name="Content Placeholder 7">
            <a:extLst>
              <a:ext uri="{FF2B5EF4-FFF2-40B4-BE49-F238E27FC236}">
                <a16:creationId xmlns:a16="http://schemas.microsoft.com/office/drawing/2014/main" id="{BA003E60-F796-5EFB-F529-EADF6420A615}"/>
              </a:ext>
            </a:extLst>
          </p:cNvPr>
          <p:cNvSpPr>
            <a:spLocks noGrp="1"/>
          </p:cNvSpPr>
          <p:nvPr>
            <p:ph sz="half" idx="2"/>
          </p:nvPr>
        </p:nvSpPr>
        <p:spPr>
          <a:xfrm>
            <a:off x="6197600" y="945931"/>
            <a:ext cx="5384800" cy="4643310"/>
          </a:xfrm>
        </p:spPr>
        <p:txBody>
          <a:bodyPr/>
          <a:lstStyle/>
          <a:p>
            <a:r>
              <a:rPr lang="en-US" dirty="0"/>
              <a:t>The key stages are:</a:t>
            </a:r>
          </a:p>
        </p:txBody>
      </p:sp>
      <p:sp>
        <p:nvSpPr>
          <p:cNvPr id="4" name="Date Placeholder 3">
            <a:extLst>
              <a:ext uri="{FF2B5EF4-FFF2-40B4-BE49-F238E27FC236}">
                <a16:creationId xmlns:a16="http://schemas.microsoft.com/office/drawing/2014/main" id="{394D8B0A-6FA0-E26A-E62C-349A3F6B6F73}"/>
              </a:ext>
            </a:extLst>
          </p:cNvPr>
          <p:cNvSpPr>
            <a:spLocks noGrp="1"/>
          </p:cNvSpPr>
          <p:nvPr>
            <p:ph type="dt" sz="half" idx="10"/>
          </p:nvPr>
        </p:nvSpPr>
        <p:spPr/>
        <p:txBody>
          <a:bodyPr/>
          <a:lstStyle/>
          <a:p>
            <a:pPr>
              <a:defRPr/>
            </a:pPr>
            <a:fld id="{30226994-B490-4403-8CE4-43D4FD570BBD}" type="datetime1">
              <a:rPr lang="en-GB" altLang="en-US" smtClean="0"/>
              <a:pPr>
                <a:defRPr/>
              </a:pPr>
              <a:t>22/03/2026</a:t>
            </a:fld>
            <a:endParaRPr lang="en-GB" altLang="en-US"/>
          </a:p>
        </p:txBody>
      </p:sp>
      <p:sp>
        <p:nvSpPr>
          <p:cNvPr id="5" name="Slide Number Placeholder 4">
            <a:extLst>
              <a:ext uri="{FF2B5EF4-FFF2-40B4-BE49-F238E27FC236}">
                <a16:creationId xmlns:a16="http://schemas.microsoft.com/office/drawing/2014/main" id="{2D480500-54FD-83EA-2C4B-B1193A4970F2}"/>
              </a:ext>
            </a:extLst>
          </p:cNvPr>
          <p:cNvSpPr>
            <a:spLocks noGrp="1"/>
          </p:cNvSpPr>
          <p:nvPr>
            <p:ph type="sldNum" sz="quarter" idx="11"/>
          </p:nvPr>
        </p:nvSpPr>
        <p:spPr/>
        <p:txBody>
          <a:bodyPr/>
          <a:lstStyle/>
          <a:p>
            <a:pPr>
              <a:defRPr/>
            </a:pPr>
            <a:fld id="{9AFB928A-D6AD-4F2A-B2DD-923741E90643}" type="slidenum">
              <a:rPr lang="en-GB" altLang="en-US" smtClean="0"/>
              <a:pPr>
                <a:defRPr/>
              </a:pPr>
              <a:t>6</a:t>
            </a:fld>
            <a:endParaRPr lang="en-GB" altLang="en-US"/>
          </a:p>
        </p:txBody>
      </p:sp>
      <p:pic>
        <p:nvPicPr>
          <p:cNvPr id="7" name="Picture 6" descr="A diagram of a reflective cycle&#10;&#10;AI-generated content may be incorrect.">
            <a:extLst>
              <a:ext uri="{FF2B5EF4-FFF2-40B4-BE49-F238E27FC236}">
                <a16:creationId xmlns:a16="http://schemas.microsoft.com/office/drawing/2014/main" id="{4EA082E5-B139-477B-FC42-202814DFEDF9}"/>
              </a:ext>
            </a:extLst>
          </p:cNvPr>
          <p:cNvPicPr>
            <a:picLocks noChangeAspect="1"/>
          </p:cNvPicPr>
          <p:nvPr/>
        </p:nvPicPr>
        <p:blipFill>
          <a:blip r:embed="rId2"/>
          <a:stretch>
            <a:fillRect/>
          </a:stretch>
        </p:blipFill>
        <p:spPr>
          <a:xfrm>
            <a:off x="6197600" y="1617224"/>
            <a:ext cx="5752662" cy="3743052"/>
          </a:xfrm>
          <a:prstGeom prst="rect">
            <a:avLst/>
          </a:prstGeom>
        </p:spPr>
      </p:pic>
    </p:spTree>
    <p:extLst>
      <p:ext uri="{BB962C8B-B14F-4D97-AF65-F5344CB8AC3E}">
        <p14:creationId xmlns:p14="http://schemas.microsoft.com/office/powerpoint/2010/main" val="16639749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158EF-D71F-2BDF-B057-3B59AB77B65C}"/>
              </a:ext>
            </a:extLst>
          </p:cNvPr>
          <p:cNvSpPr>
            <a:spLocks noGrp="1"/>
          </p:cNvSpPr>
          <p:nvPr>
            <p:ph type="title"/>
          </p:nvPr>
        </p:nvSpPr>
        <p:spPr>
          <a:xfrm>
            <a:off x="2013369" y="255476"/>
            <a:ext cx="8229600" cy="797260"/>
          </a:xfrm>
        </p:spPr>
        <p:txBody>
          <a:bodyPr/>
          <a:lstStyle/>
          <a:p>
            <a:r>
              <a:rPr lang="en-GB" sz="2800" b="1" dirty="0"/>
              <a:t>Applying Problem Solving in practice, as a Care Assistant in a Care Home</a:t>
            </a:r>
            <a:br>
              <a:rPr lang="en-GB" sz="2800" dirty="0"/>
            </a:br>
            <a:endParaRPr lang="en-GB" sz="2800" b="1" dirty="0"/>
          </a:p>
        </p:txBody>
      </p:sp>
      <p:sp>
        <p:nvSpPr>
          <p:cNvPr id="3" name="Content Placeholder 2">
            <a:extLst>
              <a:ext uri="{FF2B5EF4-FFF2-40B4-BE49-F238E27FC236}">
                <a16:creationId xmlns:a16="http://schemas.microsoft.com/office/drawing/2014/main" id="{D269A12E-089F-65A6-1AAB-F01DB5F08F07}"/>
              </a:ext>
            </a:extLst>
          </p:cNvPr>
          <p:cNvSpPr>
            <a:spLocks noGrp="1"/>
          </p:cNvSpPr>
          <p:nvPr>
            <p:ph idx="1"/>
          </p:nvPr>
        </p:nvSpPr>
        <p:spPr>
          <a:xfrm>
            <a:off x="804040" y="764704"/>
            <a:ext cx="10610194" cy="4968552"/>
          </a:xfrm>
        </p:spPr>
        <p:txBody>
          <a:bodyPr/>
          <a:lstStyle/>
          <a:p>
            <a:pPr marL="0" indent="0">
              <a:buNone/>
            </a:pPr>
            <a:r>
              <a:rPr lang="en-GB" sz="2400" dirty="0"/>
              <a:t>Situation:</a:t>
            </a:r>
          </a:p>
          <a:p>
            <a:pPr marL="0" indent="0">
              <a:buNone/>
            </a:pPr>
            <a:r>
              <a:rPr lang="en-GB" sz="2000" dirty="0"/>
              <a:t>A resident suddenly becomes withdrawn and refuses food.</a:t>
            </a:r>
          </a:p>
          <a:p>
            <a:pPr marL="0" indent="0">
              <a:buNone/>
            </a:pPr>
            <a:r>
              <a:rPr lang="en-GB" sz="2400" dirty="0"/>
              <a:t>How will I be using Problem Solving:</a:t>
            </a:r>
          </a:p>
          <a:p>
            <a:pPr lvl="1"/>
            <a:r>
              <a:rPr lang="en-GB" sz="2000" dirty="0"/>
              <a:t>I will observe and assess changes</a:t>
            </a:r>
          </a:p>
          <a:p>
            <a:pPr lvl="1"/>
            <a:r>
              <a:rPr lang="en-GB" sz="2000" dirty="0"/>
              <a:t>Communicate with the team</a:t>
            </a:r>
          </a:p>
          <a:p>
            <a:pPr lvl="1"/>
            <a:r>
              <a:rPr lang="en-GB" sz="2000" dirty="0"/>
              <a:t>Check medical history </a:t>
            </a:r>
          </a:p>
          <a:p>
            <a:pPr lvl="1"/>
            <a:r>
              <a:rPr lang="en-GB" sz="2000" dirty="0"/>
              <a:t>Involve nurse/GP if needed</a:t>
            </a:r>
          </a:p>
          <a:p>
            <a:pPr marL="0" indent="0">
              <a:buNone/>
            </a:pPr>
            <a:r>
              <a:rPr lang="en-GB" sz="2000" dirty="0"/>
              <a:t>Problem Solving guides my actions by helping me assess situations, make informed decisions, prioritise care, communicate affectively with the team and choose the most appropriate intervention to ensure safe effective care.</a:t>
            </a:r>
          </a:p>
          <a:p>
            <a:pPr marL="0" indent="0">
              <a:buNone/>
            </a:pPr>
            <a:endParaRPr lang="en-GB" sz="2000" i="1" dirty="0"/>
          </a:p>
          <a:p>
            <a:pPr marL="0" indent="0">
              <a:buNone/>
            </a:pPr>
            <a:r>
              <a:rPr lang="en-GB" sz="2000" i="1" dirty="0"/>
              <a:t>The impact on care includes improved patient safety, higher quality and person-centred care, better health outcomes, reduced risks and delays, and increased trust in health and social care services.</a:t>
            </a:r>
          </a:p>
        </p:txBody>
      </p:sp>
      <p:sp>
        <p:nvSpPr>
          <p:cNvPr id="4" name="Date Placeholder 3">
            <a:extLst>
              <a:ext uri="{FF2B5EF4-FFF2-40B4-BE49-F238E27FC236}">
                <a16:creationId xmlns:a16="http://schemas.microsoft.com/office/drawing/2014/main" id="{43505478-C626-3663-665D-AC19DC80AA4E}"/>
              </a:ext>
            </a:extLst>
          </p:cNvPr>
          <p:cNvSpPr>
            <a:spLocks noGrp="1"/>
          </p:cNvSpPr>
          <p:nvPr>
            <p:ph type="dt" sz="half" idx="10"/>
          </p:nvPr>
        </p:nvSpPr>
        <p:spPr/>
        <p:txBody>
          <a:bodyPr/>
          <a:lstStyle/>
          <a:p>
            <a:pPr>
              <a:defRPr/>
            </a:pPr>
            <a:fld id="{30226994-B490-4403-8CE4-43D4FD570BBD}" type="datetime1">
              <a:rPr lang="en-GB" altLang="en-US" smtClean="0"/>
              <a:pPr>
                <a:defRPr/>
              </a:pPr>
              <a:t>22/03/2026</a:t>
            </a:fld>
            <a:endParaRPr lang="en-GB" altLang="en-US"/>
          </a:p>
        </p:txBody>
      </p:sp>
      <p:sp>
        <p:nvSpPr>
          <p:cNvPr id="5" name="Slide Number Placeholder 4">
            <a:extLst>
              <a:ext uri="{FF2B5EF4-FFF2-40B4-BE49-F238E27FC236}">
                <a16:creationId xmlns:a16="http://schemas.microsoft.com/office/drawing/2014/main" id="{C64B2B4C-291A-E39F-7662-184F83BAF735}"/>
              </a:ext>
            </a:extLst>
          </p:cNvPr>
          <p:cNvSpPr>
            <a:spLocks noGrp="1"/>
          </p:cNvSpPr>
          <p:nvPr>
            <p:ph type="sldNum" sz="quarter" idx="12"/>
          </p:nvPr>
        </p:nvSpPr>
        <p:spPr/>
        <p:txBody>
          <a:bodyPr/>
          <a:lstStyle/>
          <a:p>
            <a:pPr>
              <a:defRPr/>
            </a:pPr>
            <a:fld id="{9AFB928A-D6AD-4F2A-B2DD-923741E90643}" type="slidenum">
              <a:rPr lang="en-GB" altLang="en-US" smtClean="0"/>
              <a:pPr>
                <a:defRPr/>
              </a:pPr>
              <a:t>7</a:t>
            </a:fld>
            <a:endParaRPr lang="en-GB" altLang="en-US"/>
          </a:p>
        </p:txBody>
      </p:sp>
    </p:spTree>
    <p:extLst>
      <p:ext uri="{BB962C8B-B14F-4D97-AF65-F5344CB8AC3E}">
        <p14:creationId xmlns:p14="http://schemas.microsoft.com/office/powerpoint/2010/main" val="15572864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1644245" y="136525"/>
            <a:ext cx="8964488" cy="998592"/>
          </a:xfrm>
        </p:spPr>
        <p:txBody>
          <a:bodyPr/>
          <a:lstStyle/>
          <a:p>
            <a:r>
              <a:rPr lang="en-GB" sz="2800" b="1" dirty="0"/>
              <a:t>How does Problem Solving will support my future career.</a:t>
            </a:r>
            <a:endParaRPr lang="en-GB" altLang="en-US" sz="2800" b="1" dirty="0">
              <a:solidFill>
                <a:srgbClr val="FF0000"/>
              </a:solidFill>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440871" y="1135116"/>
            <a:ext cx="11310257" cy="4479049"/>
          </a:xfrm>
        </p:spPr>
        <p:txBody>
          <a:bodyPr/>
          <a:lstStyle/>
          <a:p>
            <a:pPr lvl="1"/>
            <a:r>
              <a:rPr lang="en-GB" sz="2000" dirty="0"/>
              <a:t>Employers value staff who can think critically and handle challenges effectively</a:t>
            </a:r>
          </a:p>
          <a:p>
            <a:pPr lvl="1"/>
            <a:r>
              <a:rPr lang="en-GB" sz="2000" dirty="0"/>
              <a:t>It enables me to respond confidently in complex or unexpected situations</a:t>
            </a:r>
          </a:p>
          <a:p>
            <a:pPr lvl="1"/>
            <a:r>
              <a:rPr lang="en-GB" sz="2000" dirty="0"/>
              <a:t>It helps me be more independent and take responsibility for care</a:t>
            </a:r>
          </a:p>
          <a:p>
            <a:pPr lvl="1"/>
            <a:r>
              <a:rPr lang="en-GB" sz="2000" dirty="0"/>
              <a:t>It allows me to work effectively with colleagues to solve problems</a:t>
            </a:r>
          </a:p>
          <a:p>
            <a:pPr lvl="1"/>
            <a:r>
              <a:rPr lang="en-GB" sz="2000" dirty="0"/>
              <a:t>It improves the quality of care I provide, leading to better patients outcomes.</a:t>
            </a:r>
          </a:p>
          <a:p>
            <a:pPr lvl="1"/>
            <a:r>
              <a:rPr lang="en-GB" sz="2000" dirty="0"/>
              <a:t>It encourages continuous learning by reflecting on situations and improving my practice over time.</a:t>
            </a:r>
          </a:p>
          <a:p>
            <a:pPr lvl="1"/>
            <a:endParaRPr lang="en-GB" sz="2400" dirty="0"/>
          </a:p>
          <a:p>
            <a:pPr marL="457200" lvl="1" indent="0">
              <a:buNone/>
            </a:pPr>
            <a:r>
              <a:rPr lang="en-GB" sz="2000" dirty="0"/>
              <a:t>Problem Solving is a strength, as I can think critically and work well in a team</a:t>
            </a:r>
          </a:p>
          <a:p>
            <a:pPr marL="457200" lvl="1" indent="0">
              <a:buNone/>
            </a:pPr>
            <a:endParaRPr lang="en-GB" sz="2000" dirty="0"/>
          </a:p>
          <a:p>
            <a:pPr marL="457200" lvl="1" indent="0">
              <a:buNone/>
            </a:pPr>
            <a:r>
              <a:rPr lang="en-GB" sz="2000" dirty="0"/>
              <a:t>However, I would like to develop my confidence in decision-making through more experience and training</a:t>
            </a:r>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22/03/2026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8</a:t>
            </a:fld>
            <a:endParaRPr lang="en-GB" altLang="en-US" sz="900">
              <a:solidFill>
                <a:srgbClr val="898989"/>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3009900" y="583324"/>
            <a:ext cx="6172200" cy="1024759"/>
          </a:xfrm>
        </p:spPr>
        <p:txBody>
          <a:bodyPr/>
          <a:lstStyle/>
          <a:p>
            <a:r>
              <a:rPr lang="en-GB" altLang="en-US" b="1" dirty="0"/>
              <a:t>Conclusion</a:t>
            </a:r>
            <a:endParaRPr lang="en-GB" altLang="en-US" b="1" i="1" dirty="0">
              <a:solidFill>
                <a:srgbClr val="FF0000"/>
              </a:solidFill>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1629833" y="1608082"/>
            <a:ext cx="8978900" cy="4004441"/>
          </a:xfrm>
        </p:spPr>
        <p:txBody>
          <a:bodyPr/>
          <a:lstStyle/>
          <a:p>
            <a:r>
              <a:rPr lang="en-GB" altLang="en-US" sz="2000" dirty="0"/>
              <a:t>Problem Solving is an essential skill in health and social care</a:t>
            </a:r>
          </a:p>
          <a:p>
            <a:r>
              <a:rPr lang="en-GB" altLang="en-US" sz="2000" dirty="0"/>
              <a:t>It supports safe, effective, and person-centred care</a:t>
            </a:r>
          </a:p>
          <a:p>
            <a:r>
              <a:rPr lang="en-GB" altLang="en-US" sz="2000" dirty="0"/>
              <a:t>It enables professionals to analyse situations, make informed decisions, and work collaboratively.</a:t>
            </a:r>
          </a:p>
          <a:p>
            <a:r>
              <a:rPr lang="en-GB" altLang="en-US" sz="2000" dirty="0"/>
              <a:t>Using Gibbs’ Reflective Cycle Model helps to improve practice and outcomes.</a:t>
            </a:r>
          </a:p>
          <a:p>
            <a:r>
              <a:rPr lang="en-GB" altLang="en-US" sz="2000" dirty="0"/>
              <a:t>Developing strong problem-solving skills is vital for professional growth and future career development.</a:t>
            </a:r>
            <a:endParaRPr lang="en-GB" altLang="en-US" dirty="0"/>
          </a:p>
          <a:p>
            <a:pPr algn="ctr"/>
            <a:endParaRPr lang="en-GB" altLang="en-US" dirty="0"/>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22/03/2026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9</a:t>
            </a:fld>
            <a:endParaRPr lang="en-GB" altLang="en-US" sz="900">
              <a:solidFill>
                <a:srgbClr val="898989"/>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3D80977B-0105-4BDE-DF54-D9B0E773C891}"/>
              </a:ext>
            </a:extLst>
          </p:cNvPr>
          <p:cNvSpPr>
            <a:spLocks noGrp="1"/>
          </p:cNvSpPr>
          <p:nvPr>
            <p:ph type="title"/>
          </p:nvPr>
        </p:nvSpPr>
        <p:spPr/>
        <p:txBody>
          <a:bodyPr/>
          <a:lstStyle/>
          <a:p>
            <a:r>
              <a:rPr lang="en-GB" altLang="en-US" b="1" dirty="0">
                <a:solidFill>
                  <a:srgbClr val="000000"/>
                </a:solidFill>
              </a:rPr>
              <a:t>References List</a:t>
            </a:r>
            <a:endParaRPr lang="en-GB" altLang="en-US" dirty="0">
              <a:solidFill>
                <a:srgbClr val="FF0000"/>
              </a:solidFill>
            </a:endParaRPr>
          </a:p>
        </p:txBody>
      </p:sp>
      <p:sp>
        <p:nvSpPr>
          <p:cNvPr id="13315" name="Content Placeholder 2">
            <a:extLst>
              <a:ext uri="{FF2B5EF4-FFF2-40B4-BE49-F238E27FC236}">
                <a16:creationId xmlns:a16="http://schemas.microsoft.com/office/drawing/2014/main" id="{50070DAB-396E-DF77-4036-1E44F9E2CD8C}"/>
              </a:ext>
            </a:extLst>
          </p:cNvPr>
          <p:cNvSpPr>
            <a:spLocks noGrp="1"/>
          </p:cNvSpPr>
          <p:nvPr>
            <p:ph idx="1"/>
          </p:nvPr>
        </p:nvSpPr>
        <p:spPr>
          <a:xfrm>
            <a:off x="609600" y="1198180"/>
            <a:ext cx="11135710" cy="4272454"/>
          </a:xfrm>
        </p:spPr>
        <p:txBody>
          <a:bodyPr/>
          <a:lstStyle/>
          <a:p>
            <a:pPr marL="0" indent="0">
              <a:buNone/>
            </a:pPr>
            <a:r>
              <a:rPr lang="en-GB" altLang="en-US" sz="2000" dirty="0" err="1"/>
              <a:t>mproving</a:t>
            </a:r>
            <a:r>
              <a:rPr lang="en-GB" altLang="en-US" sz="2000" dirty="0"/>
              <a:t> Patient Safety Culture – a Practical Guide</a:t>
            </a:r>
          </a:p>
          <a:p>
            <a:pPr marL="0" indent="0">
              <a:buNone/>
            </a:pPr>
            <a:r>
              <a:rPr lang="en-GB" altLang="en-US" sz="2000" dirty="0"/>
              <a:t>By NHS England Year: 2025 Container: NHS England Publisher: NHS URL: </a:t>
            </a:r>
            <a:r>
              <a:rPr lang="en-GB" altLang="en-US" sz="2000" dirty="0">
                <a:hlinkClick r:id="rId2"/>
              </a:rPr>
              <a:t>https://www.england.nhs.uk/long-read/improving-patient-safety-culture-a-practical-guide/</a:t>
            </a:r>
            <a:endParaRPr lang="en-GB" altLang="en-US" sz="2000" dirty="0"/>
          </a:p>
          <a:p>
            <a:pPr marL="0" indent="0">
              <a:buNone/>
            </a:pPr>
            <a:endParaRPr lang="en-GB" altLang="en-US" sz="2000" dirty="0"/>
          </a:p>
          <a:p>
            <a:pPr marL="0" indent="0">
              <a:buNone/>
            </a:pPr>
            <a:r>
              <a:rPr lang="en-GB" altLang="en-US" sz="2000" dirty="0"/>
              <a:t>What Is Problem Solving In Health And Social Care? - Care Learning</a:t>
            </a:r>
          </a:p>
          <a:p>
            <a:pPr marL="0" indent="0">
              <a:buNone/>
            </a:pPr>
            <a:r>
              <a:rPr lang="en-GB" altLang="en-US" sz="2000" dirty="0"/>
              <a:t>By Anon Year: 2024 Container: Care Learning URL: </a:t>
            </a:r>
            <a:r>
              <a:rPr lang="en-GB" altLang="en-US" sz="2000" dirty="0">
                <a:hlinkClick r:id="rId3"/>
              </a:rPr>
              <a:t>https://carelearning.org.uk/blog/workforce/what-is-problem-solving-in-health-and-social-care/#google_vignette</a:t>
            </a:r>
            <a:endParaRPr lang="en-GB" altLang="en-US" sz="2000" dirty="0"/>
          </a:p>
          <a:p>
            <a:pPr marL="0" indent="0">
              <a:buNone/>
            </a:pPr>
            <a:endParaRPr lang="en-GB" altLang="en-US" sz="2000" dirty="0"/>
          </a:p>
          <a:p>
            <a:pPr marL="0" indent="0">
              <a:buNone/>
            </a:pPr>
            <a:r>
              <a:rPr lang="en-GB" altLang="en-US" sz="2000" dirty="0"/>
              <a:t>Gibbs Reflective Cycle</a:t>
            </a:r>
          </a:p>
          <a:p>
            <a:pPr marL="0" indent="0">
              <a:buNone/>
            </a:pPr>
            <a:r>
              <a:rPr lang="en-GB" altLang="en-US" sz="2000" dirty="0"/>
              <a:t>By Saul McLeod Year: 2025 Container: Simply Psychology URL: https://</a:t>
            </a:r>
            <a:r>
              <a:rPr lang="en-GB" altLang="en-US" sz="2000" dirty="0" err="1"/>
              <a:t>www.simplypsychology.org</a:t>
            </a:r>
            <a:r>
              <a:rPr lang="en-GB" altLang="en-US" sz="2000" dirty="0"/>
              <a:t>/</a:t>
            </a:r>
            <a:r>
              <a:rPr lang="en-GB" altLang="en-US" sz="2000" dirty="0" err="1"/>
              <a:t>gibbs</a:t>
            </a:r>
            <a:r>
              <a:rPr lang="en-GB" altLang="en-US" sz="2000" dirty="0"/>
              <a:t>-reflective-</a:t>
            </a:r>
            <a:r>
              <a:rPr lang="en-GB" altLang="en-US" sz="2000" dirty="0" err="1"/>
              <a:t>cycle.html</a:t>
            </a:r>
            <a:endParaRPr lang="en-GB" altLang="en-US" sz="2000" dirty="0"/>
          </a:p>
        </p:txBody>
      </p:sp>
      <p:sp>
        <p:nvSpPr>
          <p:cNvPr id="4" name="Date Placeholder 3">
            <a:extLst>
              <a:ext uri="{FF2B5EF4-FFF2-40B4-BE49-F238E27FC236}">
                <a16:creationId xmlns:a16="http://schemas.microsoft.com/office/drawing/2014/main" id="{AFC3E97E-07F8-3EC8-79F6-C49008163BE6}"/>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22/03/2026</a:t>
            </a:fld>
            <a:endParaRPr lang="en-GB" altLang="en-US">
              <a:solidFill>
                <a:prstClr val="black">
                  <a:tint val="75000"/>
                </a:prstClr>
              </a:solidFill>
              <a:latin typeface="Myriad Pro"/>
            </a:endParaRPr>
          </a:p>
        </p:txBody>
      </p:sp>
      <p:sp>
        <p:nvSpPr>
          <p:cNvPr id="13317" name="Slide Number Placeholder 4">
            <a:extLst>
              <a:ext uri="{FF2B5EF4-FFF2-40B4-BE49-F238E27FC236}">
                <a16:creationId xmlns:a16="http://schemas.microsoft.com/office/drawing/2014/main" id="{4E364E1B-18CF-2A13-11D6-BBEA13EB09D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A355A216-6885-427F-A634-39F7E4E2D5B0}" type="slidenum">
              <a:rPr lang="en-GB" altLang="en-US" sz="900">
                <a:solidFill>
                  <a:srgbClr val="898989"/>
                </a:solidFill>
              </a:rPr>
              <a:pPr fontAlgn="base">
                <a:spcBef>
                  <a:spcPct val="0"/>
                </a:spcBef>
                <a:spcAft>
                  <a:spcPct val="0"/>
                </a:spcAft>
                <a:buNone/>
              </a:pPr>
              <a:t>10</a:t>
            </a:fld>
            <a:endParaRPr lang="en-GB" altLang="en-US" sz="900">
              <a:solidFill>
                <a:srgbClr val="898989"/>
              </a:solidFill>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9936</TotalTime>
  <Words>767</Words>
  <Application>Microsoft Macintosh PowerPoint</Application>
  <PresentationFormat>Widescreen</PresentationFormat>
  <Paragraphs>103</Paragraphs>
  <Slides>10</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10</vt:i4>
      </vt:variant>
    </vt:vector>
  </HeadingPairs>
  <TitlesOfParts>
    <vt:vector size="13" baseType="lpstr">
      <vt:lpstr>Arial</vt:lpstr>
      <vt:lpstr>Myriad Pro</vt:lpstr>
      <vt:lpstr>20140311PresentationUWTSDTemplate</vt:lpstr>
      <vt:lpstr>PowerPoint Presentation</vt:lpstr>
      <vt:lpstr>Acknowledge use of AI</vt:lpstr>
      <vt:lpstr>Contents </vt:lpstr>
      <vt:lpstr>Problem Solving</vt:lpstr>
      <vt:lpstr>Importance of Problem Solving in professional practice</vt:lpstr>
      <vt:lpstr>Gibbs’ Reflective Cycle Model in Health Care </vt:lpstr>
      <vt:lpstr>Applying Problem Solving in practice, as a Care Assistant in a Care Home </vt:lpstr>
      <vt:lpstr>How does Problem Solving will support my future career.</vt:lpstr>
      <vt:lpstr>Conclusion</vt:lpstr>
      <vt:lpstr>References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Beatriz Mardegan Canas (2241031)</cp:lastModifiedBy>
  <cp:revision>30</cp:revision>
  <dcterms:created xsi:type="dcterms:W3CDTF">2025-02-21T18:28:54Z</dcterms:created>
  <dcterms:modified xsi:type="dcterms:W3CDTF">2026-03-23T09:59:01Z</dcterms:modified>
</cp:coreProperties>
</file>