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43"/>
  </p:normalViewPr>
  <p:slideViewPr>
    <p:cSldViewPr snapToGrid="0">
      <p:cViewPr varScale="1">
        <p:scale>
          <a:sx n="103" d="100"/>
          <a:sy n="103" d="100"/>
        </p:scale>
        <p:origin x="19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239A3-B80A-9340-B9B0-0E6F038301A9}" type="datetimeFigureOut">
              <a:rPr lang="en-US" smtClean="0"/>
              <a:t>5/8/26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59CEC-1CBF-2649-9282-5ACA7E9AA7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669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D62EE-F40F-23B4-9009-890713C52B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FFBA7-B8E0-976C-3561-D23DD3AF4E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EB295-22AA-D351-3EFF-902DA417F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17A95-9156-610E-0E96-05A112B4D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88819-180E-6E59-8119-3DAA6F2B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745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0A2BB-360C-809A-9C11-EBB5ABD08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8CB1B-FAA5-3231-0D3E-84D3C3836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B9C94-2362-DADE-E790-6ED676D01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44EC7-8A9A-4B14-5296-C3D6F42DF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A483C-10E0-9F2D-B593-C47367BA2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471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F68CD-D7B9-42F0-6643-24A554DA8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5A8B2B-5E62-14D6-5757-2D30BE8930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5391E-B6B0-0E08-1A2A-AB06D0061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0D94A-D277-3BE2-BFA9-C3EF3459E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5D104-EF52-8DB9-24E1-9D19452E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66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923C8-1429-8BC9-8D71-D10415759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03126-4461-5BFA-7069-424C747A2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CC801-D440-ED66-34FB-472D32C85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FDB86-8CCC-0901-0076-E07297E69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CB121B-9722-D527-26FF-AAC784646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33EF9-2A3F-4125-EF4F-270D2465A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367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ECFD2-E2F5-68C0-4A3B-996D07A0C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1EE58-A522-8620-73C0-80CA99F291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FCFD5-CE8D-A519-AFBD-0D10BD03D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F86860-D0CC-BBDB-DE37-0A367C732F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C15E6A-8499-78F0-CB92-2C84E11E69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4750E-502A-218E-C24E-2480590C4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EEC399-957D-2366-7B66-4F741F2B3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1BF44D-3CCA-0483-5B95-9FAC0705E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72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E9FD2-951D-3F53-9CAF-851CFE8C5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CC2934-ACB9-F623-4D60-89B233744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F48C22-B179-E4E6-9D8B-ABC32EFB1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CDCB1D-F897-D51B-A58F-A1644CF64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852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96298A-F0FB-AE22-C6B5-C681EE152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5CA1C-FD95-924E-CB32-84067EC5D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7C3BB-2118-4228-1E36-1BFADD270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6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C8AC7-6249-6AAE-CB47-36A3B753F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97949-7EFD-869D-26D6-39F3890AD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1327A-1D18-3C38-1EDA-995BF1160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C704D1-92AD-A074-6F4C-BF3A7E667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60180-F655-178C-3D80-51FBAB83F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B72B3-EBB2-A869-670A-696B8A55B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59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61440-5609-314F-F275-0EBD35429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442A4B-D231-750A-2728-184543CA70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363C6F-9591-1ED5-09F9-6E3E95E563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D0243-4CCE-787D-BC2B-A60A59194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5D17C-349E-6B33-BC90-743164A0C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02EE4-0E71-19BB-88A3-BA9BCFED7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43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7ACD6-6DF5-343E-19CD-08CBFCDC3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E81909-5213-BD86-205B-D6AC5006E4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EEC47-42E1-32A4-3BFB-FDA7A79E5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19CAF-3814-BC5D-BD4A-2C3A84D28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E83C5-348D-BDCB-E445-69EFB906D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565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1FB881-AC18-AD1C-1A47-254563262F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CFDB9-C0FE-D791-BF7A-FAEF8CD226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24FFB-09AE-45A0-F2AA-4DC562E01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AFF02-93F1-6083-C2B7-1400094BA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44F22-8208-536B-1B3F-F676C922E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8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21F3D9-BC8A-9ED1-AFA7-97FC4697C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033CF-4677-3F3A-12FA-098858E20B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D36A3-F410-25C5-8880-4D1897787A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C472C-C912-FF45-52B7-0A70777299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64797-BD3F-E271-7D65-7B7435392D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27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yslexiauk.co.uk/the-importance-of-early-identification-and-tailored-interventions-for-dyslexia" TargetMode="External"/><Relationship Id="rId13" Type="http://schemas.openxmlformats.org/officeDocument/2006/relationships/hyperlink" Target="https://my.clevelandclinic.org/health/diseases/6005-dyslexia" TargetMode="External"/><Relationship Id="rId3" Type="http://schemas.openxmlformats.org/officeDocument/2006/relationships/hyperlink" Target="https://www.nhs.uk/conditions/dyslexia-in-children/" TargetMode="External"/><Relationship Id="rId7" Type="http://schemas.openxmlformats.org/officeDocument/2006/relationships/hyperlink" Target="https://www.theowl.org/2025/01/27/5-reasons-why-a-dyslexia-assessment-is-important/#:~:text=Rhyd%20ColeJanuary%2027%2C%202025,individual's%20specific%20challenges%20and%20strengths" TargetMode="External"/><Relationship Id="rId12" Type="http://schemas.openxmlformats.org/officeDocument/2006/relationships/hyperlink" Target="https://pubmed.ncbi.nlm.nih.gov/30458543" TargetMode="External"/><Relationship Id="rId17" Type="http://schemas.openxmlformats.org/officeDocument/2006/relationships/hyperlink" Target="https://educationhub.blog.gov.uk/2022/03/how-we-help-schools-and-colleges-support-pupils-with-dyslexia/#:~:text=The%20Department%20for%20Education%20(DfE)%20has%20a,list%20of%20high%2Dquality%20systematic%20synthetic%20phonics%20programs" TargetMode="External"/><Relationship Id="rId2" Type="http://schemas.openxmlformats.org/officeDocument/2006/relationships/hyperlink" Target="https://www.bdadyslexia.org.uk/dyslexia/about-dyslexia" TargetMode="External"/><Relationship Id="rId16" Type="http://schemas.openxmlformats.org/officeDocument/2006/relationships/hyperlink" Target="https://eur01.safelinks.protection.outlook.com/?url=http%3A%2F%2Fgov.uk%2F&amp;data=05%7C02%7C2418421%40student.uwtsd.ac.uk%7C95948be448884931832908deab9f40e6%7C4e0f11f9046e45059cb8db2152311e21%7C0%7C0%7C639136897964668269%7CUnknown%7CTWFpbGZsb3d8eyJFbXB0eU1hcGkiOnRydWUsIlYiOiIwLjAuMDAwMCIsIlAiOiJXaW4zMiIsIkFOIjoiTWFpbCIsIldUIjoyfQ%3D%3D%7C0%7C%7C%7C&amp;sdata=UwkknCRvDFknk0pBsfPOAJH54lBrmejLrtzzDsMQwJo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yslexiauk.co.uk/why-some-dyslexic-children-struggle-with-reading-and-comprehension/" TargetMode="External"/><Relationship Id="rId11" Type="http://schemas.openxmlformats.org/officeDocument/2006/relationships/hyperlink" Target="https://eur01.safelinks.protection.outlook.com/?url=https%3A%2F%2Fwww.legislation.gov.uk%2F&amp;data=05%7C02%7C2418421%40student.uwtsd.ac.uk%7C95948be448884931832908deab9f40e6%7C4e0f11f9046e45059cb8db2152311e21%7C0%7C0%7C639136897964532524%7CUnknown%7CTWFpbGZsb3d8eyJFbXB0eU1hcGkiOnRydWUsIlYiOiIwLjAuMDAwMCIsIlAiOiJXaW4zMiIsIkFOIjoiTWFpbCIsIldUIjoyfQ%3D%3D%7C0%7C%7C%7C&amp;sdata=MsRZzVCW9Qu21reQbDCu3jXFx%2FX%2BZEor0Qp3RQjm9LE%3D&amp;reserved=0" TargetMode="External"/><Relationship Id="rId5" Type="http://schemas.openxmlformats.org/officeDocument/2006/relationships/hyperlink" Target="https://www.strath.ac.uk/professionalservices/disabilityandwellbeing/informationforstaff/workingwithstudentswithdyslexia/barriersfacedbystudentswithdyslexia" TargetMode="External"/><Relationship Id="rId15" Type="http://schemas.openxmlformats.org/officeDocument/2006/relationships/hyperlink" Target="https://engage-education.com/blog/supporting-dyslexia-in-schools-10-teaching-strategies-engage/" TargetMode="External"/><Relationship Id="rId10" Type="http://schemas.openxmlformats.org/officeDocument/2006/relationships/hyperlink" Target="applewebdata://724B5DAD-8A97-4C92-97F7-4741C08786C0/Legislation.gov.uk" TargetMode="External"/><Relationship Id="rId4" Type="http://schemas.openxmlformats.org/officeDocument/2006/relationships/hyperlink" Target="https://www.unicef.org.uk/rights-respecting-schools/resources/teaching-resources/guidance-assemblies-lessons/special-schools-convention/" TargetMode="External"/><Relationship Id="rId9" Type="http://schemas.openxmlformats.org/officeDocument/2006/relationships/hyperlink" Target="https://www.norfolk.gov.uk/article/40822/Early-identification-of-needs#:~:text=Early%20identification%20of%20needs%20is%20important%20because,children%20whose%20home%20address%20is%20in%20Norfolk" TargetMode="External"/><Relationship Id="rId14" Type="http://schemas.openxmlformats.org/officeDocument/2006/relationships/hyperlink" Target="https://www.bdadyslexia.org.uk/advice/children/is-my-child-dyslexic/signs-of-dyslexia-primary-age#:~:text=There%20are%20some%20signs%20that%20a%20child,Uses%20unusual%20sequencing%20of%20letters%20or%20word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789B6F4A-B0E5-3957-9247-96A9C9191FE0}"/>
              </a:ext>
            </a:extLst>
          </p:cNvPr>
          <p:cNvSpPr txBox="1"/>
          <p:nvPr/>
        </p:nvSpPr>
        <p:spPr>
          <a:xfrm>
            <a:off x="2785214" y="128025"/>
            <a:ext cx="9272672" cy="70294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Cyflwyniad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wahaniaeth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niwroddatblygiadol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genetig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bennaf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gwaethaf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confensiynol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cyfeirio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set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anawsterau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prosesau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gaffael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sillafu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plant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trafferth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dilyniannu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threfnu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gall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creadigol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B3F6AFE7-31FC-50EC-FC63-C1626B11798D}"/>
              </a:ext>
            </a:extLst>
          </p:cNvPr>
          <p:cNvSpPr txBox="1"/>
          <p:nvPr/>
        </p:nvSpPr>
        <p:spPr>
          <a:xfrm>
            <a:off x="55347" y="585089"/>
            <a:ext cx="2639695" cy="484035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gysylltiedig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allweddol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sillafu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gwrthdroadau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ddatgodio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lleferydd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thrafferth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chysylltiadau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llythtennau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-sain (dim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Gellir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gymharu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llafar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bynnag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gellir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weld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echddygol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wendidau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cyflymder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rheolaeth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chwirdeb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pensil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GIG (2026) gall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gall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peidio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bod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diddordeb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ymwneud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wyddor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Gall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ddefnyddiol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trafferth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chefnogaeth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ychwanegol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(NHS,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diymdrech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Dyma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rwystredigaeth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colli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osgoi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amharodrwydd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cartref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pryder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ynghylch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5BCD06E2-53CA-9ECD-DA9E-A6E9BFD471E1}"/>
              </a:ext>
            </a:extLst>
          </p:cNvPr>
          <p:cNvSpPr txBox="1"/>
          <p:nvPr/>
        </p:nvSpPr>
        <p:spPr>
          <a:xfrm>
            <a:off x="2785214" y="913701"/>
            <a:ext cx="9272671" cy="17125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Adnabyddaieth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Adnabyddiaeth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gweithiwr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neu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gynted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phosibl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Cyngor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Sir Norfolk,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hanfodol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caniatau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sylweddol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academaidd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hirdymor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Canolfan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dylluan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caniatau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ymennydd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hunan-barch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gam-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labelu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un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ddeallus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sicrhau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derbyn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cefnogaeth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methiant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Colenbrander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D, Ricketts L,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Breadmore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adran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22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Ddeddf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Theuluoedd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(2014)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amlinellu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pwysigrwydd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neu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ag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Deddfwriaeth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proses gam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ymwybyddiaeth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ffonolegol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ymchwil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broses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gyfannol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chydweithredol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Pan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pryder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ynghylch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addasiadau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chofnodi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</a:t>
            </a: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5401E25E-0881-E079-F058-ED30CF97389B}"/>
              </a:ext>
            </a:extLst>
          </p:cNvPr>
          <p:cNvSpPr txBox="1"/>
          <p:nvPr/>
        </p:nvSpPr>
        <p:spPr>
          <a:xfrm>
            <a:off x="2785214" y="2874528"/>
            <a:ext cx="5908865" cy="213074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iagnosis – 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Dyslexia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cyntaf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flynyddoedd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Gall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camgymryd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brwydrau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(Williams K, 2025).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ddiagnosis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ffurfiol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anhawster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penodol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wahaniaeth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ffordd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ymennydd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prosesau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(Cleveland clinic,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ymchwil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hy di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ddiagnosis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ffurfiol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trafferthion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reoli’r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cyflwr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diagnosis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darlun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broffil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unigolyn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ddiagnosis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gryfderau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gwendidau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Mae diagnosis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genfogaeth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hangen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arnynt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Dydy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ddim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diagnosis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meddygol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ffurfiol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bynnag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fonitro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myfyrwyr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cychwyn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SEND.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seicolegwyr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SEND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anawsterau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(Media Officer, 2022).   </a:t>
            </a:r>
          </a:p>
        </p:txBody>
      </p:sp>
      <p:sp>
        <p:nvSpPr>
          <p:cNvPr id="8" name="Text Box 4">
            <a:extLst>
              <a:ext uri="{FF2B5EF4-FFF2-40B4-BE49-F238E27FC236}">
                <a16:creationId xmlns:a16="http://schemas.microsoft.com/office/drawing/2014/main" id="{19D0842E-E7B9-F4EB-2119-B5ECDB034139}"/>
              </a:ext>
            </a:extLst>
          </p:cNvPr>
          <p:cNvSpPr txBox="1"/>
          <p:nvPr/>
        </p:nvSpPr>
        <p:spPr>
          <a:xfrm>
            <a:off x="8741663" y="2685097"/>
            <a:ext cx="3394989" cy="41353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Confensiwn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Cenhedloedd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Unedig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Hawliau’r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diogelu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nifer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erthyglau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allweddol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sicrhau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hawl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chymorth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arbenigol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Gan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ystyried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hirdymor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iswybyddol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diffiniad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UNCRC.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Erthygl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23,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ymwneud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phlant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ag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pwysleisio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hawl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cymorth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er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mwyn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galluogi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gymryd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(UNICEF, 2025). Er bod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meddu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creadigol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cryf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datrys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arfer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draws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academaidd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prosesu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ffonolegol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rhuglder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sillafu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Gall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hunan-barch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rhwystredigaeth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syrthio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gyffredin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(Williams K, 2025). Pan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treulio’r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fwyaf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hegni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dadgodio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datrys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ganddynt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egni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ganolbwyntio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rwystredigaeth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model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awgrymu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cymdetihasol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er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enghraifft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agweddau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gwahaniaethol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5457A9D1-C8AF-D67C-5693-14E091A44AF2}"/>
              </a:ext>
            </a:extLst>
          </p:cNvPr>
          <p:cNvSpPr txBox="1"/>
          <p:nvPr/>
        </p:nvSpPr>
        <p:spPr>
          <a:xfrm>
            <a:off x="55347" y="5497936"/>
            <a:ext cx="5908865" cy="1322494"/>
          </a:xfrm>
          <a:prstGeom prst="rect">
            <a:avLst/>
          </a:prstGeom>
          <a:solidFill>
            <a:schemeClr val="bg2">
              <a:lumMod val="9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rategaethau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amlsynhwyraidd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strwythuredig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defnyddio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technoleg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gynorthwyo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dd ai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technegau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dadansoddi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chanolbwyntio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dealltwriaeth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lleihau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anawsterau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datgodio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(Engage, 2025).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myfyrwyr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ddosbarth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gofyn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ddull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amlsynhwyraidd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strwythur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amlsynhwyraidd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dewisiadau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amgen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creadigol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lluniau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0" name="Text Box 1">
            <a:extLst>
              <a:ext uri="{FF2B5EF4-FFF2-40B4-BE49-F238E27FC236}">
                <a16:creationId xmlns:a16="http://schemas.microsoft.com/office/drawing/2014/main" id="{51606BA6-9193-1D53-ED13-F2AF87A92EC3}"/>
              </a:ext>
            </a:extLst>
          </p:cNvPr>
          <p:cNvSpPr txBox="1"/>
          <p:nvPr/>
        </p:nvSpPr>
        <p:spPr>
          <a:xfrm>
            <a:off x="235688" y="37570"/>
            <a:ext cx="2279015" cy="45021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buNone/>
            </a:pPr>
            <a:r>
              <a:rPr lang="en-GB" sz="2200" kern="10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endParaRPr lang="en-GB" sz="12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40197C2-6226-2FEE-2A0B-DE8AEE93326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3" t="16044" r="60757" b="30952"/>
          <a:stretch>
            <a:fillRect/>
          </a:stretch>
        </p:blipFill>
        <p:spPr bwMode="auto">
          <a:xfrm>
            <a:off x="6067719" y="5088001"/>
            <a:ext cx="2626360" cy="16998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66748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E64A6-2310-C4B7-93EB-3D860CDA3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26" y="168946"/>
            <a:ext cx="10515600" cy="6468521"/>
          </a:xfrm>
        </p:spPr>
        <p:txBody>
          <a:bodyPr>
            <a:normAutofit fontScale="47500" lnSpcReduction="2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– </a:t>
            </a:r>
          </a:p>
          <a:p>
            <a:r>
              <a:rPr lang="en-GB" dirty="0"/>
              <a:t>British Dyslexia Association (2025) </a:t>
            </a:r>
            <a:r>
              <a:rPr lang="en-GB" i="1" dirty="0"/>
              <a:t>About dyslexia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https://www.bdadyslexia.org.uk/dyslexia/about-dyslexia</a:t>
            </a:r>
            <a:r>
              <a:rPr lang="en-GB" dirty="0"/>
              <a:t>  (Accessed: 5/5/26).</a:t>
            </a:r>
          </a:p>
          <a:p>
            <a:r>
              <a:rPr lang="en-GB" dirty="0"/>
              <a:t>NHS (2026) </a:t>
            </a:r>
            <a:r>
              <a:rPr lang="en-GB" i="1" dirty="0"/>
              <a:t>Dyslexia in children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https://www.nhs.uk/conditions/dyslexia-in-children/</a:t>
            </a:r>
            <a:r>
              <a:rPr lang="en-GB" dirty="0"/>
              <a:t>  (Accessed: 5/5/26).</a:t>
            </a:r>
          </a:p>
          <a:p>
            <a:r>
              <a:rPr lang="en-GB" dirty="0"/>
              <a:t>UNICEF (2025) </a:t>
            </a:r>
            <a:r>
              <a:rPr lang="en-GB" i="1" dirty="0"/>
              <a:t>Special schools and the convention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https://www.unicef.org.uk/rights-respecting-schools/resources/teaching-resources/guidance-assemblies-lessons/special-schools-convention/</a:t>
            </a:r>
            <a:r>
              <a:rPr lang="en-GB" dirty="0"/>
              <a:t>  (Accessed: 5/5/26).</a:t>
            </a:r>
          </a:p>
          <a:p>
            <a:r>
              <a:rPr lang="en-GB" dirty="0"/>
              <a:t>University of Strathclyde, Glasgow (2025) </a:t>
            </a:r>
            <a:r>
              <a:rPr lang="en-GB" i="1" dirty="0"/>
              <a:t>Barriers faced by students with dyslexia</a:t>
            </a:r>
            <a:r>
              <a:rPr lang="en-GB" dirty="0"/>
              <a:t>. Disability and Wellbeing Service. Available at: </a:t>
            </a:r>
            <a:r>
              <a:rPr lang="en-GB" u="sng" dirty="0">
                <a:hlinkClick r:id="rId5"/>
              </a:rPr>
              <a:t>https://www.strath.ac.uk/professionalservices/disabilityandwellbeing/informationforstaff/workingwithstudentswithdyslexia/barriersfacedbystudentswithdyslexia</a:t>
            </a:r>
            <a:r>
              <a:rPr lang="en-GB" dirty="0"/>
              <a:t> (Accessed: 5/5/26).</a:t>
            </a:r>
          </a:p>
          <a:p>
            <a:r>
              <a:rPr lang="en-GB" dirty="0"/>
              <a:t>Williams, K. (2025) </a:t>
            </a:r>
            <a:r>
              <a:rPr lang="en-GB" i="1" dirty="0"/>
              <a:t>Why some dyslexic children struggle with reading and comprehension</a:t>
            </a:r>
            <a:r>
              <a:rPr lang="en-GB" dirty="0"/>
              <a:t>. Dyslexia UK. Available at: </a:t>
            </a:r>
            <a:r>
              <a:rPr lang="en-GB" u="sng" dirty="0">
                <a:hlinkClick r:id="rId6"/>
              </a:rPr>
              <a:t>https://www.dyslexiauk.co.uk/why-some-dyslexic-children-struggle-with-reading-and-comprehension/</a:t>
            </a:r>
            <a:r>
              <a:rPr lang="en-GB" dirty="0"/>
              <a:t>  (Accessed: 5/5/26).</a:t>
            </a:r>
          </a:p>
          <a:p>
            <a:r>
              <a:rPr lang="en-GB" dirty="0"/>
              <a:t>The Owl Centre (2026) </a:t>
            </a:r>
            <a:r>
              <a:rPr lang="en-GB" i="1" dirty="0"/>
              <a:t>5 reasons why a dyslexia assessment is important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https://www.theowl.org/2025/01/27/5-reasons-why-a-dyslexia-assessment-is-important/#:~:text=Rhyd%20ColeJanuary%2027%2C%202025,individual's%20specific%20challenges%20and%20strengths</a:t>
            </a:r>
            <a:r>
              <a:rPr lang="en-GB" dirty="0"/>
              <a:t>.  (Accessed: 4/5/26).</a:t>
            </a:r>
          </a:p>
          <a:p>
            <a:r>
              <a:rPr lang="en-GB" dirty="0"/>
              <a:t>Williams, K. (2025) </a:t>
            </a:r>
            <a:r>
              <a:rPr lang="en-GB" i="1" dirty="0"/>
              <a:t>Importance of early identification</a:t>
            </a:r>
            <a:r>
              <a:rPr lang="en-GB" dirty="0"/>
              <a:t>. Dyslexia UK. Available at: </a:t>
            </a:r>
            <a:r>
              <a:rPr lang="en-GB" u="sng" dirty="0">
                <a:hlinkClick r:id="rId8"/>
              </a:rPr>
              <a:t>https://www.dyslexiauk.co.uk/the-importance-of-early-identification-and-tailored-interventions-for-dyslexia</a:t>
            </a:r>
            <a:r>
              <a:rPr lang="en-GB" dirty="0"/>
              <a:t> (Accessed: 6/5/25).</a:t>
            </a:r>
          </a:p>
          <a:p>
            <a:r>
              <a:rPr lang="en-GB" dirty="0"/>
              <a:t>Norfolk County Council (2026) </a:t>
            </a:r>
            <a:r>
              <a:rPr lang="en-GB" i="1" dirty="0"/>
              <a:t>Early identification of needs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https://www.norfolk.gov.uk/article/40822/Early-identification-of-needs#:~:text=Early%20identification%20of%20needs%20is%20important%20because,children%20whose%20home%20address%20is%20in%20Norfolk</a:t>
            </a:r>
            <a:r>
              <a:rPr lang="en-GB" dirty="0"/>
              <a:t>  (Accessed: 6/5/26).</a:t>
            </a:r>
          </a:p>
          <a:p>
            <a:r>
              <a:rPr lang="en-GB" u="sng" dirty="0">
                <a:hlinkClick r:id="rId10"/>
              </a:rPr>
              <a:t>Legislation.gov.uk</a:t>
            </a:r>
            <a:r>
              <a:rPr lang="en-GB" dirty="0"/>
              <a:t> (2014) </a:t>
            </a:r>
            <a:r>
              <a:rPr lang="en-GB" i="1" dirty="0"/>
              <a:t>Children and Families Act 2014, Section 22</a:t>
            </a:r>
            <a:r>
              <a:rPr lang="en-GB" dirty="0"/>
              <a:t>. Available at: </a:t>
            </a:r>
            <a:r>
              <a:rPr lang="en-GB" u="sng" dirty="0">
                <a:hlinkClick r:id="rId11" tooltip="https://eur01.safelinks.protection.outlook.com/?url=https%3A%2F%2Fwww.legislation.gov.uk%2F&amp;data=05%7C02%7C2418421%40student.uwtsd.ac.uk%7C95948be448884931832908deab9f40e6%7C4e0f11f9046e45059cb8db2152311e21%7C0%7C0%7C639136897964532524%7CUnknown%7CTWFpbGZ"/>
              </a:rPr>
              <a:t>https://www.legislation.gov.uk</a:t>
            </a:r>
            <a:r>
              <a:rPr lang="en-GB" dirty="0"/>
              <a:t> (Accessed: 6/5/26).</a:t>
            </a:r>
          </a:p>
          <a:p>
            <a:r>
              <a:rPr lang="en-GB" dirty="0" err="1"/>
              <a:t>Collenbrander</a:t>
            </a:r>
            <a:r>
              <a:rPr lang="en-GB" dirty="0"/>
              <a:t>, D., Ricketts, J. and </a:t>
            </a:r>
            <a:r>
              <a:rPr lang="en-GB" dirty="0" err="1"/>
              <a:t>Breadmore</a:t>
            </a:r>
            <a:r>
              <a:rPr lang="en-GB" dirty="0"/>
              <a:t>, H. (2018) </a:t>
            </a:r>
            <a:r>
              <a:rPr lang="en-GB" i="1" dirty="0"/>
              <a:t>Early identification of dyslexia: Understanding the issues</a:t>
            </a:r>
            <a:r>
              <a:rPr lang="en-GB" dirty="0"/>
              <a:t>. National Library of Medicine. Available at: </a:t>
            </a:r>
            <a:r>
              <a:rPr lang="en-GB" u="sng" dirty="0">
                <a:hlinkClick r:id="rId12"/>
              </a:rPr>
              <a:t>https://pubmed.ncbi.nlm.nih.gov/30458543</a:t>
            </a:r>
            <a:r>
              <a:rPr lang="en-GB" dirty="0"/>
              <a:t> (Accessed: 6/5/26).</a:t>
            </a:r>
          </a:p>
          <a:p>
            <a:r>
              <a:rPr lang="en-GB" dirty="0"/>
              <a:t>Cleveland Clinic (2026) </a:t>
            </a:r>
            <a:r>
              <a:rPr lang="en-GB" i="1" dirty="0"/>
              <a:t>Dyslexia</a:t>
            </a:r>
            <a:r>
              <a:rPr lang="en-GB" dirty="0"/>
              <a:t>. Available at: </a:t>
            </a:r>
            <a:r>
              <a:rPr lang="en-GB" u="sng" dirty="0">
                <a:hlinkClick r:id="rId13"/>
              </a:rPr>
              <a:t>https://my.clevelandclinic.org/health/diseases/6005-dyslexia</a:t>
            </a:r>
            <a:r>
              <a:rPr lang="en-GB" dirty="0"/>
              <a:t>  (Accessed: 6/5/25).</a:t>
            </a:r>
          </a:p>
          <a:p>
            <a:r>
              <a:rPr lang="en-GB" dirty="0"/>
              <a:t>British Dyslexia Association (2025) </a:t>
            </a:r>
            <a:r>
              <a:rPr lang="en-GB" i="1" dirty="0"/>
              <a:t>Am I dyslexic? Signs of dyslexia</a:t>
            </a:r>
            <a:r>
              <a:rPr lang="en-GB" dirty="0"/>
              <a:t>. Available at: </a:t>
            </a:r>
            <a:r>
              <a:rPr lang="en-GB" u="sng" dirty="0">
                <a:hlinkClick r:id="rId14"/>
              </a:rPr>
              <a:t>https://www.bdadyslexia.org.uk/advice/children/is-my-child-dyslexic/signs-of-dyslexia-primary-age#:~:text=There%20are%20some%20signs%20that%20a%20child,Uses%20unusual%20sequencing%20of%20letters%20or%20words</a:t>
            </a:r>
            <a:r>
              <a:rPr lang="en-GB" dirty="0"/>
              <a:t>  (Accessed: 5/5/25).</a:t>
            </a:r>
          </a:p>
          <a:p>
            <a:r>
              <a:rPr lang="en-GB" dirty="0"/>
              <a:t>Engage Education (2025) </a:t>
            </a:r>
            <a:r>
              <a:rPr lang="en-GB" i="1" dirty="0"/>
              <a:t>Supporting dyslexia in schools: 10 teaching strategies</a:t>
            </a:r>
            <a:r>
              <a:rPr lang="en-GB" dirty="0"/>
              <a:t>. Available at: </a:t>
            </a:r>
            <a:r>
              <a:rPr lang="en-GB" u="sng" dirty="0">
                <a:hlinkClick r:id="rId15"/>
              </a:rPr>
              <a:t>https://engage-education.com/blog/supporting-dyslexia-in-schools-10-teaching-strategies-engage/</a:t>
            </a:r>
            <a:r>
              <a:rPr lang="en-GB" dirty="0"/>
              <a:t>  (Accessed: 4/5/26).</a:t>
            </a:r>
          </a:p>
          <a:p>
            <a:r>
              <a:rPr lang="en-GB" u="sng" dirty="0">
                <a:hlinkClick r:id="rId16" tooltip="https://eur01.safelinks.protection.outlook.com/?url=http%3A%2F%2Fgov.uk%2F&amp;data=05%7C02%7C2418421%40student.uwtsd.ac.uk%7C95948be448884931832908deab9f40e6%7C4e0f11f9046e45059cb8db2152311e21%7C0%7C0%7C639136897964668269%7CUnknown%7CTWFpbGZsb3d8eyJFbXB0eU1h"/>
              </a:rPr>
              <a:t>GOV.UK</a:t>
            </a:r>
            <a:r>
              <a:rPr lang="en-GB" dirty="0"/>
              <a:t> (2022) </a:t>
            </a:r>
            <a:r>
              <a:rPr lang="en-GB" i="1" dirty="0"/>
              <a:t>How we help schools and colleges support pupils with dyslexia</a:t>
            </a:r>
            <a:r>
              <a:rPr lang="en-GB" dirty="0"/>
              <a:t>. Blog. Available at: </a:t>
            </a:r>
            <a:r>
              <a:rPr lang="en-GB" u="sng" dirty="0">
                <a:hlinkClick r:id="rId17"/>
              </a:rPr>
              <a:t>https://educationhub.blog.gov.uk/2022/03/how-we-help-schools-and-colleges-support-pupils-with-dyslexia/#:~:text=The%20Department%20for%20Education%20(DfE)%20has%20a,list%20of%20high%2Dquality%20systematic%20synthetic%20phonics%20programs</a:t>
            </a:r>
            <a:r>
              <a:rPr lang="en-GB" dirty="0"/>
              <a:t>  (Accessed: 5/5/26)</a:t>
            </a:r>
          </a:p>
          <a:p>
            <a:endParaRPr lang="en-GB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35371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006BF-EB55-CD88-8727-2EC9A2F2D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25" y="179705"/>
            <a:ext cx="10515600" cy="4351338"/>
          </a:xfrm>
        </p:spPr>
        <p:txBody>
          <a:bodyPr/>
          <a:lstStyle/>
          <a:p>
            <a:r>
              <a:rPr lang="en-US" dirty="0"/>
              <a:t>ECEY6006/C</a:t>
            </a:r>
          </a:p>
          <a:p>
            <a:r>
              <a:rPr lang="en-US" dirty="0"/>
              <a:t>2418421</a:t>
            </a:r>
          </a:p>
          <a:p>
            <a:r>
              <a:rPr lang="en-US" dirty="0"/>
              <a:t>971 words</a:t>
            </a:r>
          </a:p>
        </p:txBody>
      </p:sp>
    </p:spTree>
    <p:extLst>
      <p:ext uri="{BB962C8B-B14F-4D97-AF65-F5344CB8AC3E}">
        <p14:creationId xmlns:p14="http://schemas.microsoft.com/office/powerpoint/2010/main" val="3917199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1751</Words>
  <Application>Microsoft Macintosh PowerPoint</Application>
  <PresentationFormat>Widescreen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Hannah Jenkins (2418421)</dc:creator>
  <cp:lastModifiedBy>Hannah Jenkins (2418421)</cp:lastModifiedBy>
  <cp:revision>2</cp:revision>
  <dcterms:created xsi:type="dcterms:W3CDTF">2026-05-08T14:58:34Z</dcterms:created>
  <dcterms:modified xsi:type="dcterms:W3CDTF">2026-05-08T15:15:27Z</dcterms:modified>
</cp:coreProperties>
</file>