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33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05505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3683842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644917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F66417-ED50-488D-A061-B292B1D5DB06}"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89386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F66417-ED50-488D-A061-B292B1D5DB06}"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2766026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2487777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65660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403642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F66417-ED50-488D-A061-B292B1D5DB06}"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293116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F66417-ED50-488D-A061-B292B1D5DB06}"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36289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695970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95733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878641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22976310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3553331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749693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66417-ED50-488D-A061-B292B1D5DB06}"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722DB-1028-42D7-9A9B-0E4A34858983}" type="slidenum">
              <a:rPr lang="en-GB" smtClean="0"/>
              <a:t>‹#›</a:t>
            </a:fld>
            <a:endParaRPr lang="en-GB"/>
          </a:p>
        </p:txBody>
      </p:sp>
    </p:spTree>
    <p:extLst>
      <p:ext uri="{BB962C8B-B14F-4D97-AF65-F5344CB8AC3E}">
        <p14:creationId xmlns:p14="http://schemas.microsoft.com/office/powerpoint/2010/main" val="1340474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1F66417-ED50-488D-A061-B292B1D5DB06}" type="datetimeFigureOut">
              <a:rPr lang="en-GB" smtClean="0"/>
              <a:t>05/12/2022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78722DB-1028-42D7-9A9B-0E4A34858983}" type="slidenum">
              <a:rPr lang="en-GB" smtClean="0"/>
              <a:t>‹#›</a:t>
            </a:fld>
            <a:endParaRPr lang="en-GB"/>
          </a:p>
        </p:txBody>
      </p:sp>
    </p:spTree>
    <p:extLst>
      <p:ext uri="{BB962C8B-B14F-4D97-AF65-F5344CB8AC3E}">
        <p14:creationId xmlns:p14="http://schemas.microsoft.com/office/powerpoint/2010/main" val="22874157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7"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750CBA77-EBD9-A3B2-C095-FB204A99E9F4}"/>
              </a:ext>
            </a:extLst>
          </p:cNvPr>
          <p:cNvPicPr>
            <a:picLocks noChangeAspect="1"/>
          </p:cNvPicPr>
          <p:nvPr/>
        </p:nvPicPr>
        <p:blipFill>
          <a:blip r:embed="rId2">
            <a:alphaModFix amt="5000"/>
          </a:blip>
          <a:stretch>
            <a:fillRect/>
          </a:stretch>
        </p:blipFill>
        <p:spPr>
          <a:xfrm>
            <a:off x="1" y="-8878"/>
            <a:ext cx="12176230" cy="6866878"/>
          </a:xfrm>
          <a:prstGeom prst="rect">
            <a:avLst/>
          </a:prstGeom>
        </p:spPr>
      </p:pic>
      <p:pic>
        <p:nvPicPr>
          <p:cNvPr id="23" name="Picture 22">
            <a:extLst>
              <a:ext uri="{FF2B5EF4-FFF2-40B4-BE49-F238E27FC236}">
                <a16:creationId xmlns:a16="http://schemas.microsoft.com/office/drawing/2014/main" id="{70BFAAC8-CC62-8ECA-93F6-1315A9EFF455}"/>
              </a:ext>
            </a:extLst>
          </p:cNvPr>
          <p:cNvPicPr>
            <a:picLocks noChangeAspect="1"/>
          </p:cNvPicPr>
          <p:nvPr/>
        </p:nvPicPr>
        <p:blipFill>
          <a:blip r:embed="rId3">
            <a:clrChange>
              <a:clrFrom>
                <a:srgbClr val="8D8D8D"/>
              </a:clrFrom>
              <a:clrTo>
                <a:srgbClr val="8D8D8D">
                  <a:alpha val="0"/>
                </a:srgbClr>
              </a:clrTo>
            </a:clrChange>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rot="13460454">
            <a:off x="-288527" y="2558601"/>
            <a:ext cx="2641756" cy="3569939"/>
          </a:xfrm>
          <a:prstGeom prst="rect">
            <a:avLst/>
          </a:prstGeom>
        </p:spPr>
      </p:pic>
      <p:pic>
        <p:nvPicPr>
          <p:cNvPr id="16" name="Picture 15">
            <a:extLst>
              <a:ext uri="{FF2B5EF4-FFF2-40B4-BE49-F238E27FC236}">
                <a16:creationId xmlns:a16="http://schemas.microsoft.com/office/drawing/2014/main" id="{B889FBA5-B390-4573-8716-85DE5290E0C3}"/>
              </a:ext>
            </a:extLst>
          </p:cNvPr>
          <p:cNvPicPr>
            <a:picLocks noChangeAspect="1"/>
          </p:cNvPicPr>
          <p:nvPr/>
        </p:nvPicPr>
        <p:blipFill>
          <a:blip r:embed="rId5"/>
          <a:stretch>
            <a:fillRect/>
          </a:stretch>
        </p:blipFill>
        <p:spPr>
          <a:xfrm>
            <a:off x="9713217" y="483394"/>
            <a:ext cx="2078517" cy="2166590"/>
          </a:xfrm>
          <a:prstGeom prst="rect">
            <a:avLst/>
          </a:prstGeom>
        </p:spPr>
      </p:pic>
      <p:sp>
        <p:nvSpPr>
          <p:cNvPr id="2" name="Title 1">
            <a:extLst>
              <a:ext uri="{FF2B5EF4-FFF2-40B4-BE49-F238E27FC236}">
                <a16:creationId xmlns:a16="http://schemas.microsoft.com/office/drawing/2014/main" id="{713C868A-92E6-05DD-4B6E-3B486373B116}"/>
              </a:ext>
            </a:extLst>
          </p:cNvPr>
          <p:cNvSpPr>
            <a:spLocks noGrp="1"/>
          </p:cNvSpPr>
          <p:nvPr>
            <p:ph type="ctrTitle"/>
          </p:nvPr>
        </p:nvSpPr>
        <p:spPr>
          <a:xfrm>
            <a:off x="0" y="800738"/>
            <a:ext cx="12035162" cy="944316"/>
          </a:xfrm>
        </p:spPr>
        <p:txBody>
          <a:bodyPr/>
          <a:lstStyle/>
          <a:p>
            <a:r>
              <a:rPr lang="en-GB" sz="5400" b="1" dirty="0"/>
              <a:t>Flexible working within the workplace</a:t>
            </a:r>
          </a:p>
        </p:txBody>
      </p:sp>
      <p:sp>
        <p:nvSpPr>
          <p:cNvPr id="5" name="TextBox 4">
            <a:extLst>
              <a:ext uri="{FF2B5EF4-FFF2-40B4-BE49-F238E27FC236}">
                <a16:creationId xmlns:a16="http://schemas.microsoft.com/office/drawing/2014/main" id="{09E80C4C-214C-5DE5-0401-A8E8AC578100}"/>
              </a:ext>
            </a:extLst>
          </p:cNvPr>
          <p:cNvSpPr txBox="1"/>
          <p:nvPr/>
        </p:nvSpPr>
        <p:spPr>
          <a:xfrm>
            <a:off x="199748" y="1886744"/>
            <a:ext cx="3657600" cy="1015663"/>
          </a:xfrm>
          <a:prstGeom prst="rect">
            <a:avLst/>
          </a:prstGeom>
          <a:noFill/>
        </p:spPr>
        <p:txBody>
          <a:bodyPr wrap="square" rtlCol="0">
            <a:spAutoFit/>
          </a:bodyPr>
          <a:lstStyle/>
          <a:p>
            <a:r>
              <a:rPr lang="en-GB" b="1" dirty="0"/>
              <a:t>What is flexible working?</a:t>
            </a:r>
          </a:p>
          <a:p>
            <a:r>
              <a:rPr lang="en-GB" sz="1400" dirty="0"/>
              <a:t>Flexible working is an arrangement made between employer and employee to best suit their person circumstances.</a:t>
            </a:r>
          </a:p>
        </p:txBody>
      </p:sp>
      <p:sp>
        <p:nvSpPr>
          <p:cNvPr id="6" name="TextBox 5">
            <a:extLst>
              <a:ext uri="{FF2B5EF4-FFF2-40B4-BE49-F238E27FC236}">
                <a16:creationId xmlns:a16="http://schemas.microsoft.com/office/drawing/2014/main" id="{B6B9A713-7B93-E542-B463-036EB85AA08A}"/>
              </a:ext>
            </a:extLst>
          </p:cNvPr>
          <p:cNvSpPr txBox="1"/>
          <p:nvPr/>
        </p:nvSpPr>
        <p:spPr>
          <a:xfrm>
            <a:off x="4054136" y="5866109"/>
            <a:ext cx="4083728" cy="800219"/>
          </a:xfrm>
          <a:prstGeom prst="rect">
            <a:avLst/>
          </a:prstGeom>
          <a:noFill/>
        </p:spPr>
        <p:txBody>
          <a:bodyPr wrap="square" rtlCol="0">
            <a:spAutoFit/>
          </a:bodyPr>
          <a:lstStyle/>
          <a:p>
            <a:r>
              <a:rPr lang="en-GB" b="1" dirty="0">
                <a:solidFill>
                  <a:srgbClr val="FFC000"/>
                </a:solidFill>
              </a:rPr>
              <a:t>80% </a:t>
            </a:r>
            <a:r>
              <a:rPr lang="en-GB" sz="1400" dirty="0"/>
              <a:t>of adults believe that flexibility in the work place is just as important for people without children than it is with children.</a:t>
            </a:r>
            <a:endParaRPr lang="en-GB" dirty="0"/>
          </a:p>
        </p:txBody>
      </p:sp>
      <p:sp>
        <p:nvSpPr>
          <p:cNvPr id="8" name="TextBox 7">
            <a:extLst>
              <a:ext uri="{FF2B5EF4-FFF2-40B4-BE49-F238E27FC236}">
                <a16:creationId xmlns:a16="http://schemas.microsoft.com/office/drawing/2014/main" id="{08F83DC6-5762-22CE-FD32-F23B1681F312}"/>
              </a:ext>
            </a:extLst>
          </p:cNvPr>
          <p:cNvSpPr txBox="1"/>
          <p:nvPr/>
        </p:nvSpPr>
        <p:spPr>
          <a:xfrm>
            <a:off x="550416" y="5743147"/>
            <a:ext cx="2956264" cy="800219"/>
          </a:xfrm>
          <a:prstGeom prst="rect">
            <a:avLst/>
          </a:prstGeom>
          <a:noFill/>
        </p:spPr>
        <p:txBody>
          <a:bodyPr wrap="square" rtlCol="0">
            <a:spAutoFit/>
          </a:bodyPr>
          <a:lstStyle/>
          <a:p>
            <a:r>
              <a:rPr lang="en-GB" b="1" dirty="0">
                <a:solidFill>
                  <a:srgbClr val="FFC000"/>
                </a:solidFill>
              </a:rPr>
              <a:t>60% </a:t>
            </a:r>
            <a:r>
              <a:rPr lang="en-GB" sz="1400" dirty="0"/>
              <a:t>of global worker believe that flexible working improves work / life balance</a:t>
            </a:r>
            <a:endParaRPr lang="en-GB" dirty="0"/>
          </a:p>
        </p:txBody>
      </p:sp>
      <p:pic>
        <p:nvPicPr>
          <p:cNvPr id="22" name="Picture 21">
            <a:extLst>
              <a:ext uri="{FF2B5EF4-FFF2-40B4-BE49-F238E27FC236}">
                <a16:creationId xmlns:a16="http://schemas.microsoft.com/office/drawing/2014/main" id="{7F19DA20-D1EE-9D3B-69A7-84295E0C78A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9175819" y="4527612"/>
            <a:ext cx="3372092" cy="2433029"/>
          </a:xfrm>
          <a:prstGeom prst="rect">
            <a:avLst/>
          </a:prstGeom>
        </p:spPr>
      </p:pic>
      <p:sp>
        <p:nvSpPr>
          <p:cNvPr id="10" name="TextBox 9">
            <a:extLst>
              <a:ext uri="{FF2B5EF4-FFF2-40B4-BE49-F238E27FC236}">
                <a16:creationId xmlns:a16="http://schemas.microsoft.com/office/drawing/2014/main" id="{FF5903A8-F867-4373-2524-3308D5637DC5}"/>
              </a:ext>
            </a:extLst>
          </p:cNvPr>
          <p:cNvSpPr txBox="1"/>
          <p:nvPr/>
        </p:nvSpPr>
        <p:spPr>
          <a:xfrm>
            <a:off x="9050662" y="3244860"/>
            <a:ext cx="3258105" cy="1446550"/>
          </a:xfrm>
          <a:prstGeom prst="rect">
            <a:avLst/>
          </a:prstGeom>
          <a:noFill/>
        </p:spPr>
        <p:txBody>
          <a:bodyPr wrap="square" rtlCol="0">
            <a:spAutoFit/>
          </a:bodyPr>
          <a:lstStyle/>
          <a:p>
            <a:r>
              <a:rPr lang="en-GB" b="1" dirty="0">
                <a:solidFill>
                  <a:schemeClr val="accent6"/>
                </a:solidFill>
              </a:rPr>
              <a:t>Mental health </a:t>
            </a:r>
            <a:r>
              <a:rPr lang="en-GB" sz="1400" dirty="0"/>
              <a:t>improves significantly when flexibility within the work place is involved as it allows people with difficult and different circumstances to feel just as relevant as people with no commitments or difficult circumstances.</a:t>
            </a:r>
            <a:endParaRPr lang="en-GB" dirty="0"/>
          </a:p>
        </p:txBody>
      </p:sp>
      <p:graphicFrame>
        <p:nvGraphicFramePr>
          <p:cNvPr id="14" name="Table 14">
            <a:extLst>
              <a:ext uri="{FF2B5EF4-FFF2-40B4-BE49-F238E27FC236}">
                <a16:creationId xmlns:a16="http://schemas.microsoft.com/office/drawing/2014/main" id="{B6B2BAB0-02A8-10E7-9FEC-09A92EBF0E71}"/>
              </a:ext>
            </a:extLst>
          </p:cNvPr>
          <p:cNvGraphicFramePr>
            <a:graphicFrameLocks noGrp="1"/>
          </p:cNvGraphicFramePr>
          <p:nvPr>
            <p:extLst>
              <p:ext uri="{D42A27DB-BD31-4B8C-83A1-F6EECF244321}">
                <p14:modId xmlns:p14="http://schemas.microsoft.com/office/powerpoint/2010/main" val="2337641464"/>
              </p:ext>
            </p:extLst>
          </p:nvPr>
        </p:nvGraphicFramePr>
        <p:xfrm>
          <a:off x="2286122" y="2876449"/>
          <a:ext cx="6764540" cy="2850156"/>
        </p:xfrm>
        <a:graphic>
          <a:graphicData uri="http://schemas.openxmlformats.org/drawingml/2006/table">
            <a:tbl>
              <a:tblPr firstRow="1" bandRow="1">
                <a:tableStyleId>{5C22544A-7EE6-4342-B048-85BDC9FD1C3A}</a:tableStyleId>
              </a:tblPr>
              <a:tblGrid>
                <a:gridCol w="3382270">
                  <a:extLst>
                    <a:ext uri="{9D8B030D-6E8A-4147-A177-3AD203B41FA5}">
                      <a16:colId xmlns:a16="http://schemas.microsoft.com/office/drawing/2014/main" val="2782376725"/>
                    </a:ext>
                  </a:extLst>
                </a:gridCol>
                <a:gridCol w="3382270">
                  <a:extLst>
                    <a:ext uri="{9D8B030D-6E8A-4147-A177-3AD203B41FA5}">
                      <a16:colId xmlns:a16="http://schemas.microsoft.com/office/drawing/2014/main" val="3721535584"/>
                    </a:ext>
                  </a:extLst>
                </a:gridCol>
              </a:tblGrid>
              <a:tr h="376196">
                <a:tc gridSpan="2">
                  <a:txBody>
                    <a:bodyPr/>
                    <a:lstStyle/>
                    <a:p>
                      <a:pPr algn="ctr"/>
                      <a:r>
                        <a:rPr lang="en-GB" dirty="0"/>
                        <a:t>Flexible working</a:t>
                      </a:r>
                    </a:p>
                  </a:txBody>
                  <a:tcPr/>
                </a:tc>
                <a:tc hMerge="1">
                  <a:txBody>
                    <a:bodyPr/>
                    <a:lstStyle/>
                    <a:p>
                      <a:endParaRPr lang="en-GB" dirty="0"/>
                    </a:p>
                  </a:txBody>
                  <a:tcPr/>
                </a:tc>
                <a:extLst>
                  <a:ext uri="{0D108BD9-81ED-4DB2-BD59-A6C34878D82A}">
                    <a16:rowId xmlns:a16="http://schemas.microsoft.com/office/drawing/2014/main" val="671303368"/>
                  </a:ext>
                </a:extLst>
              </a:tr>
              <a:tr h="370840">
                <a:tc>
                  <a:txBody>
                    <a:bodyPr/>
                    <a:lstStyle/>
                    <a:p>
                      <a:pPr algn="ctr"/>
                      <a:r>
                        <a:rPr lang="en-GB" b="1" dirty="0">
                          <a:solidFill>
                            <a:srgbClr val="00B050"/>
                          </a:solidFill>
                        </a:rPr>
                        <a:t>positive</a:t>
                      </a:r>
                    </a:p>
                  </a:txBody>
                  <a:tcPr/>
                </a:tc>
                <a:tc>
                  <a:txBody>
                    <a:bodyPr/>
                    <a:lstStyle/>
                    <a:p>
                      <a:pPr algn="ctr"/>
                      <a:r>
                        <a:rPr lang="en-GB" b="1" dirty="0">
                          <a:solidFill>
                            <a:srgbClr val="FF0000"/>
                          </a:solidFill>
                        </a:rPr>
                        <a:t>negative</a:t>
                      </a:r>
                    </a:p>
                  </a:txBody>
                  <a:tcPr/>
                </a:tc>
                <a:extLst>
                  <a:ext uri="{0D108BD9-81ED-4DB2-BD59-A6C34878D82A}">
                    <a16:rowId xmlns:a16="http://schemas.microsoft.com/office/drawing/2014/main" val="3329474998"/>
                  </a:ext>
                </a:extLst>
              </a:tr>
              <a:tr h="370840">
                <a:tc>
                  <a:txBody>
                    <a:bodyPr/>
                    <a:lstStyle/>
                    <a:p>
                      <a:pPr marL="285750" indent="-285750">
                        <a:buFont typeface="Arial" panose="020B0604020202020204" pitchFamily="34" charset="0"/>
                        <a:buChar char="•"/>
                      </a:pPr>
                      <a:r>
                        <a:rPr lang="en-GB" sz="1200" dirty="0"/>
                        <a:t>Allows people with children to be able to work around school hours</a:t>
                      </a:r>
                    </a:p>
                    <a:p>
                      <a:pPr marL="285750" indent="-285750">
                        <a:buFont typeface="Arial" panose="020B0604020202020204" pitchFamily="34" charset="0"/>
                        <a:buChar char="•"/>
                      </a:pPr>
                      <a:r>
                        <a:rPr lang="en-GB" sz="1200" dirty="0"/>
                        <a:t>It allows people to have more of a personal life</a:t>
                      </a:r>
                    </a:p>
                    <a:p>
                      <a:pPr marL="285750" indent="-285750">
                        <a:buFont typeface="Arial" panose="020B0604020202020204" pitchFamily="34" charset="0"/>
                        <a:buChar char="•"/>
                      </a:pPr>
                      <a:r>
                        <a:rPr lang="en-GB" sz="1200" dirty="0"/>
                        <a:t>Promotes business to be understanding and ore caring of their employees</a:t>
                      </a:r>
                    </a:p>
                    <a:p>
                      <a:pPr marL="285750" indent="-285750">
                        <a:buFont typeface="Arial" panose="020B0604020202020204" pitchFamily="34" charset="0"/>
                        <a:buChar char="•"/>
                      </a:pPr>
                      <a:r>
                        <a:rPr lang="en-GB" sz="1200" dirty="0"/>
                        <a:t>Shows the business are listening and taking on board the opinions of their employees</a:t>
                      </a:r>
                    </a:p>
                    <a:p>
                      <a:pPr marL="285750" indent="-285750">
                        <a:buFont typeface="Arial" panose="020B0604020202020204" pitchFamily="34" charset="0"/>
                        <a:buChar char="•"/>
                      </a:pPr>
                      <a:r>
                        <a:rPr lang="en-GB" sz="1200" dirty="0"/>
                        <a:t>A more diverse workforce is possible</a:t>
                      </a:r>
                    </a:p>
                  </a:txBody>
                  <a:tcPr/>
                </a:tc>
                <a:tc>
                  <a:txBody>
                    <a:bodyPr/>
                    <a:lstStyle/>
                    <a:p>
                      <a:pPr marL="285750" indent="-285750">
                        <a:buFont typeface="Arial" panose="020B0604020202020204" pitchFamily="34" charset="0"/>
                        <a:buChar char="•"/>
                      </a:pPr>
                      <a:r>
                        <a:rPr lang="en-GB" sz="1200" dirty="0"/>
                        <a:t>Businesses will need more staff to cover and be able to adopt the flexibility of employees</a:t>
                      </a:r>
                    </a:p>
                    <a:p>
                      <a:pPr marL="285750" indent="-285750">
                        <a:buFont typeface="Arial" panose="020B0604020202020204" pitchFamily="34" charset="0"/>
                        <a:buChar char="•"/>
                      </a:pPr>
                      <a:r>
                        <a:rPr lang="en-GB" sz="1200" dirty="0"/>
                        <a:t>Stress and strain on the managers as adopting flexibility in the workplace could end up having a negative impact</a:t>
                      </a:r>
                    </a:p>
                    <a:p>
                      <a:pPr marL="285750" indent="-285750">
                        <a:buFont typeface="Arial" panose="020B0604020202020204" pitchFamily="34" charset="0"/>
                        <a:buChar char="•"/>
                      </a:pPr>
                      <a:r>
                        <a:rPr lang="en-GB" sz="1200" dirty="0"/>
                        <a:t>It could allow mangers and business owners to doubt their employees commitment if agreed to the flexibility in the workplace</a:t>
                      </a:r>
                    </a:p>
                  </a:txBody>
                  <a:tcPr/>
                </a:tc>
                <a:extLst>
                  <a:ext uri="{0D108BD9-81ED-4DB2-BD59-A6C34878D82A}">
                    <a16:rowId xmlns:a16="http://schemas.microsoft.com/office/drawing/2014/main" val="1360516524"/>
                  </a:ext>
                </a:extLst>
              </a:tr>
            </a:tbl>
          </a:graphicData>
        </a:graphic>
      </p:graphicFrame>
      <p:sp>
        <p:nvSpPr>
          <p:cNvPr id="15" name="TextBox 14">
            <a:extLst>
              <a:ext uri="{FF2B5EF4-FFF2-40B4-BE49-F238E27FC236}">
                <a16:creationId xmlns:a16="http://schemas.microsoft.com/office/drawing/2014/main" id="{062BBFCE-680E-6102-5A8B-6BFC067E32E1}"/>
              </a:ext>
            </a:extLst>
          </p:cNvPr>
          <p:cNvSpPr txBox="1"/>
          <p:nvPr/>
        </p:nvSpPr>
        <p:spPr>
          <a:xfrm>
            <a:off x="5484922" y="1197357"/>
            <a:ext cx="2849732" cy="738664"/>
          </a:xfrm>
          <a:prstGeom prst="rect">
            <a:avLst/>
          </a:prstGeom>
          <a:noFill/>
        </p:spPr>
        <p:txBody>
          <a:bodyPr wrap="square" rtlCol="0">
            <a:spAutoFit/>
          </a:bodyPr>
          <a:lstStyle/>
          <a:p>
            <a:r>
              <a:rPr lang="en-GB" sz="1400" dirty="0"/>
              <a:t>Flexible working can range from shorter but more shifts to different shift patterns to working at home.</a:t>
            </a:r>
          </a:p>
        </p:txBody>
      </p:sp>
    </p:spTree>
    <p:extLst>
      <p:ext uri="{BB962C8B-B14F-4D97-AF65-F5344CB8AC3E}">
        <p14:creationId xmlns:p14="http://schemas.microsoft.com/office/powerpoint/2010/main" val="19739363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86</TotalTime>
  <Words>231</Words>
  <Application>Microsoft Office PowerPoint</Application>
  <PresentationFormat>Widescreen</PresentationFormat>
  <Paragraphs>18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Ion</vt:lpstr>
      <vt:lpstr>Flexible working within the workplace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within the workplace</dc:title>
  <dc:creator>Louise</dc:creator>
  <cp:lastModifiedBy>Glenn Behenna</cp:lastModifiedBy>
  <cp:revision>1</cp:revision>
  <dcterms:created xsi:type="dcterms:W3CDTF">2022-12-03T15:16:41Z</dcterms:created>
  <dcterms:modified xsi:type="dcterms:W3CDTF">2022-12-05T12:42:57Z</dcterms:modified>
</cp:coreProperties>
</file>