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81" r:id="rId2"/>
    <p:sldId id="282" r:id="rId3"/>
    <p:sldId id="283" r:id="rId4"/>
    <p:sldId id="284" r:id="rId5"/>
    <p:sldId id="285" r:id="rId6"/>
    <p:sldId id="286" r:id="rId7"/>
    <p:sldId id="287" r:id="rId8"/>
    <p:sldId id="273" r:id="rId9"/>
    <p:sldId id="280" r:id="rId10"/>
    <p:sldId id="279" r:id="rId11"/>
    <p:sldId id="275" r:id="rId12"/>
    <p:sldId id="276" r:id="rId13"/>
    <p:sldId id="288" r:id="rId14"/>
    <p:sldId id="278" r:id="rId15"/>
    <p:sldId id="267"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9" autoAdjust="0"/>
    <p:restoredTop sz="55949" autoAdjust="0"/>
  </p:normalViewPr>
  <p:slideViewPr>
    <p:cSldViewPr>
      <p:cViewPr>
        <p:scale>
          <a:sx n="89" d="100"/>
          <a:sy n="89" d="100"/>
        </p:scale>
        <p:origin x="-624" y="954"/>
      </p:cViewPr>
      <p:guideLst>
        <p:guide orient="horz" pos="2160"/>
        <p:guide pos="2880"/>
      </p:guideLst>
    </p:cSldViewPr>
  </p:slideViewPr>
  <p:notesTextViewPr>
    <p:cViewPr>
      <p:scale>
        <a:sx n="150" d="100"/>
        <a:sy n="150" d="100"/>
      </p:scale>
      <p:origin x="0" y="0"/>
    </p:cViewPr>
  </p:notesTextViewPr>
  <p:sorterViewPr>
    <p:cViewPr>
      <p:scale>
        <a:sx n="100" d="100"/>
        <a:sy n="100" d="100"/>
      </p:scale>
      <p:origin x="0" y="2562"/>
    </p:cViewPr>
  </p:sorterViewPr>
  <p:notesViewPr>
    <p:cSldViewPr>
      <p:cViewPr>
        <p:scale>
          <a:sx n="100" d="100"/>
          <a:sy n="100" d="100"/>
        </p:scale>
        <p:origin x="-780" y="-72"/>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15B04C7-A4D7-4CD4-AE58-8D9CDCC20562}" type="datetimeFigureOut">
              <a:rPr lang="en-GB" smtClean="0"/>
              <a:t>01/05/2013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90C06F9-76C9-4160-A2DD-0CB27272A21C}" type="slidenum">
              <a:rPr lang="en-GB" smtClean="0"/>
              <a:t>‹#›</a:t>
            </a:fld>
            <a:endParaRPr lang="en-GB" dirty="0"/>
          </a:p>
        </p:txBody>
      </p:sp>
    </p:spTree>
    <p:extLst>
      <p:ext uri="{BB962C8B-B14F-4D97-AF65-F5344CB8AC3E}">
        <p14:creationId xmlns:p14="http://schemas.microsoft.com/office/powerpoint/2010/main" val="34981360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Good afternoon everyone and welcome to our session on “Wellbeing in the Workplace”.</a:t>
            </a:r>
          </a:p>
          <a:p>
            <a:endParaRPr lang="en-GB" dirty="0"/>
          </a:p>
          <a:p>
            <a:r>
              <a:rPr lang="en-GB" sz="1200" kern="1200" dirty="0" smtClean="0">
                <a:solidFill>
                  <a:schemeClr val="tx1"/>
                </a:solidFill>
                <a:effectLst/>
                <a:latin typeface="+mn-lt"/>
                <a:ea typeface="+mn-ea"/>
                <a:cs typeface="+mn-cs"/>
              </a:rPr>
              <a:t>Myself, Nicola and Sarah (and</a:t>
            </a:r>
            <a:r>
              <a:rPr lang="en-GB" sz="1200" kern="1200" baseline="0" dirty="0" smtClean="0">
                <a:solidFill>
                  <a:schemeClr val="tx1"/>
                </a:solidFill>
                <a:effectLst/>
                <a:latin typeface="+mn-lt"/>
                <a:ea typeface="+mn-ea"/>
                <a:cs typeface="+mn-cs"/>
              </a:rPr>
              <a:t> Dan?)</a:t>
            </a:r>
            <a:r>
              <a:rPr lang="en-GB" sz="1200" kern="1200" dirty="0" smtClean="0">
                <a:solidFill>
                  <a:schemeClr val="tx1"/>
                </a:solidFill>
                <a:effectLst/>
                <a:latin typeface="+mn-lt"/>
                <a:ea typeface="+mn-ea"/>
                <a:cs typeface="+mn-cs"/>
              </a:rPr>
              <a:t> will be taking you through the session today, which should last around 10 minutes.</a:t>
            </a:r>
          </a:p>
          <a:p>
            <a:endParaRPr lang="en-GB" dirty="0"/>
          </a:p>
          <a:p>
            <a:r>
              <a:rPr lang="en-GB" sz="1200" kern="1200" dirty="0" smtClean="0">
                <a:solidFill>
                  <a:schemeClr val="tx1"/>
                </a:solidFill>
                <a:effectLst/>
                <a:latin typeface="+mn-lt"/>
                <a:ea typeface="+mn-ea"/>
                <a:cs typeface="+mn-cs"/>
              </a:rPr>
              <a:t>If you have any questions as we go along, then feel free to ask, or if you prefer to keep any questions until the end, that is fine.  </a:t>
            </a:r>
          </a:p>
          <a:p>
            <a:endParaRPr lang="en-GB" dirty="0"/>
          </a:p>
          <a:p>
            <a:r>
              <a:rPr lang="en-GB" sz="1200" kern="1200" dirty="0" smtClean="0">
                <a:solidFill>
                  <a:schemeClr val="tx1"/>
                </a:solidFill>
                <a:effectLst/>
                <a:latin typeface="+mn-lt"/>
                <a:ea typeface="+mn-ea"/>
                <a:cs typeface="+mn-cs"/>
              </a:rPr>
              <a:t>We have prepared notes to accompany</a:t>
            </a:r>
            <a:r>
              <a:rPr lang="en-GB" sz="1200" kern="1200" baseline="0" dirty="0" smtClean="0">
                <a:solidFill>
                  <a:schemeClr val="tx1"/>
                </a:solidFill>
                <a:effectLst/>
                <a:latin typeface="+mn-lt"/>
                <a:ea typeface="+mn-ea"/>
                <a:cs typeface="+mn-cs"/>
              </a:rPr>
              <a:t> each slide and these will be uploaded to Moodle following the presentation so </a:t>
            </a:r>
            <a:r>
              <a:rPr lang="en-GB" dirty="0" smtClean="0"/>
              <a:t>no</a:t>
            </a:r>
            <a:r>
              <a:rPr lang="en-GB" sz="1200" kern="1200" baseline="0" dirty="0" smtClean="0">
                <a:solidFill>
                  <a:schemeClr val="tx1"/>
                </a:solidFill>
                <a:effectLst/>
                <a:latin typeface="+mn-lt"/>
                <a:ea typeface="+mn-ea"/>
                <a:cs typeface="+mn-cs"/>
              </a:rPr>
              <a:t> need to worry about taking notes</a:t>
            </a:r>
            <a:r>
              <a:rPr lang="en-GB" sz="1200" kern="1200" dirty="0" smtClean="0">
                <a:solidFill>
                  <a:schemeClr val="tx1"/>
                </a:solidFill>
                <a:effectLst/>
                <a:latin typeface="+mn-lt"/>
                <a:ea typeface="+mn-ea"/>
                <a:cs typeface="+mn-cs"/>
              </a:rPr>
              <a:t>.</a:t>
            </a:r>
          </a:p>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B90C06F9-76C9-4160-A2DD-0CB27272A21C}" type="slidenum">
              <a:rPr lang="en-GB" smtClean="0"/>
              <a:t>1</a:t>
            </a:fld>
            <a:endParaRPr lang="en-GB"/>
          </a:p>
        </p:txBody>
      </p:sp>
    </p:spTree>
    <p:extLst>
      <p:ext uri="{BB962C8B-B14F-4D97-AF65-F5344CB8AC3E}">
        <p14:creationId xmlns:p14="http://schemas.microsoft.com/office/powerpoint/2010/main" val="3622940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Just to give you an idea of what we are going to be covering today, we have set you some learning objectives (these are broadly based on the 6 areas that Sam asked us to look at before Easter)…   So, by the end of today’s session, you should be able to:</a:t>
            </a:r>
          </a:p>
          <a:p>
            <a:endParaRPr lang="en-GB" sz="1200" kern="1200" dirty="0" smtClean="0">
              <a:solidFill>
                <a:schemeClr val="tx1"/>
              </a:solidFill>
              <a:effectLst/>
              <a:latin typeface="+mn-lt"/>
              <a:ea typeface="+mn-ea"/>
              <a:cs typeface="+mn-cs"/>
            </a:endParaRPr>
          </a:p>
          <a:p>
            <a:pPr marL="228600" indent="-228600">
              <a:buAutoNum type="arabicParenBoth"/>
            </a:pPr>
            <a:r>
              <a:rPr lang="en-GB" sz="1200" kern="1200" dirty="0" smtClean="0">
                <a:solidFill>
                  <a:schemeClr val="tx1"/>
                </a:solidFill>
                <a:effectLst/>
                <a:latin typeface="+mn-lt"/>
                <a:ea typeface="+mn-ea"/>
                <a:cs typeface="+mn-cs"/>
              </a:rPr>
              <a:t>Explain the </a:t>
            </a:r>
            <a:r>
              <a:rPr lang="en-GB" sz="1200" b="1" kern="1200" dirty="0" smtClean="0">
                <a:solidFill>
                  <a:schemeClr val="tx1"/>
                </a:solidFill>
                <a:effectLst/>
                <a:latin typeface="+mn-lt"/>
                <a:ea typeface="+mn-ea"/>
                <a:cs typeface="+mn-cs"/>
              </a:rPr>
              <a:t>meaning</a:t>
            </a:r>
            <a:r>
              <a:rPr lang="en-GB" sz="1200" b="1" kern="1200" baseline="0" dirty="0" smtClean="0">
                <a:solidFill>
                  <a:schemeClr val="tx1"/>
                </a:solidFill>
                <a:effectLst/>
                <a:latin typeface="+mn-lt"/>
                <a:ea typeface="+mn-ea"/>
                <a:cs typeface="+mn-cs"/>
              </a:rPr>
              <a:t> </a:t>
            </a:r>
            <a:r>
              <a:rPr lang="en-GB" sz="1200" kern="1200" baseline="0" dirty="0" smtClean="0">
                <a:solidFill>
                  <a:schemeClr val="tx1"/>
                </a:solidFill>
                <a:effectLst/>
                <a:latin typeface="+mn-lt"/>
                <a:ea typeface="+mn-ea"/>
                <a:cs typeface="+mn-cs"/>
              </a:rPr>
              <a:t>of the term wellbeing</a:t>
            </a:r>
            <a:r>
              <a:rPr lang="en-GB" i="1" dirty="0" smtClean="0"/>
              <a:t> </a:t>
            </a:r>
            <a:r>
              <a:rPr lang="en-GB" sz="1000" b="1" i="1" dirty="0" smtClean="0"/>
              <a:t>(as you may have found when doing your research for your presentations, there are lots of different definitions of wellbeing – one of the reasons for this is because wellbeing means different things to different people and is quite a subjective experience….but we will try to define it as best we can and consider the different areas it encompasses)   </a:t>
            </a:r>
            <a:endParaRPr lang="en-GB" sz="1000" b="1" i="1" kern="1200" baseline="0" dirty="0" smtClean="0">
              <a:solidFill>
                <a:schemeClr val="tx1"/>
              </a:solidFill>
              <a:effectLst/>
            </a:endParaRPr>
          </a:p>
          <a:p>
            <a:pPr marL="228600" indent="-228600">
              <a:buAutoNum type="arabicParenBoth"/>
            </a:pPr>
            <a:r>
              <a:rPr lang="en-GB" sz="1200" kern="1200" baseline="0" dirty="0" smtClean="0">
                <a:solidFill>
                  <a:schemeClr val="tx1"/>
                </a:solidFill>
                <a:effectLst/>
                <a:latin typeface="+mn-lt"/>
                <a:ea typeface="+mn-ea"/>
                <a:cs typeface="+mn-cs"/>
              </a:rPr>
              <a:t>Identify </a:t>
            </a:r>
            <a:r>
              <a:rPr lang="en-GB" sz="1200" b="1" kern="1200" baseline="0" dirty="0" smtClean="0">
                <a:solidFill>
                  <a:schemeClr val="tx1"/>
                </a:solidFill>
                <a:effectLst/>
                <a:latin typeface="+mn-lt"/>
                <a:ea typeface="+mn-ea"/>
                <a:cs typeface="+mn-cs"/>
              </a:rPr>
              <a:t>factors </a:t>
            </a:r>
            <a:r>
              <a:rPr lang="en-GB" sz="1200" kern="1200" baseline="0" dirty="0" smtClean="0">
                <a:solidFill>
                  <a:schemeClr val="tx1"/>
                </a:solidFill>
                <a:effectLst/>
                <a:latin typeface="+mn-lt"/>
                <a:ea typeface="+mn-ea"/>
                <a:cs typeface="+mn-cs"/>
              </a:rPr>
              <a:t>which impact on wellbeing </a:t>
            </a:r>
            <a:r>
              <a:rPr lang="en-GB" sz="1000" b="1" i="1" kern="1200" baseline="0" dirty="0" smtClean="0">
                <a:solidFill>
                  <a:schemeClr val="tx1"/>
                </a:solidFill>
                <a:effectLst/>
                <a:latin typeface="+mn-lt"/>
                <a:ea typeface="+mn-ea"/>
                <a:cs typeface="+mn-cs"/>
              </a:rPr>
              <a:t>(we’ll look at</a:t>
            </a:r>
            <a:r>
              <a:rPr lang="en-GB" sz="1000" b="1" i="1" kern="1200" dirty="0" smtClean="0">
                <a:solidFill>
                  <a:schemeClr val="tx1"/>
                </a:solidFill>
                <a:effectLst/>
                <a:latin typeface="+mn-lt"/>
                <a:ea typeface="+mn-ea"/>
                <a:cs typeface="+mn-cs"/>
              </a:rPr>
              <a:t> things like the effectiveness of management within and organisation, the extent to which jobs are flexible, the extent to which people fee valued </a:t>
            </a:r>
            <a:r>
              <a:rPr lang="en-GB" sz="1000" b="1" i="1" kern="1200" dirty="0" err="1" smtClean="0">
                <a:solidFill>
                  <a:schemeClr val="tx1"/>
                </a:solidFill>
                <a:effectLst/>
                <a:latin typeface="+mn-lt"/>
                <a:ea typeface="+mn-ea"/>
                <a:cs typeface="+mn-cs"/>
              </a:rPr>
              <a:t>etc</a:t>
            </a:r>
            <a:r>
              <a:rPr lang="en-GB" sz="1000" b="1" i="1" kern="1200" dirty="0" smtClean="0">
                <a:solidFill>
                  <a:schemeClr val="tx1"/>
                </a:solidFill>
                <a:effectLst/>
                <a:latin typeface="+mn-lt"/>
                <a:ea typeface="+mn-ea"/>
                <a:cs typeface="+mn-cs"/>
              </a:rPr>
              <a:t>) </a:t>
            </a:r>
            <a:endParaRPr lang="en-GB" sz="1200" kern="1200" baseline="0" dirty="0" smtClean="0">
              <a:solidFill>
                <a:schemeClr val="tx1"/>
              </a:solidFill>
              <a:effectLst/>
              <a:latin typeface="+mn-lt"/>
              <a:ea typeface="+mn-ea"/>
              <a:cs typeface="+mn-cs"/>
            </a:endParaRPr>
          </a:p>
          <a:p>
            <a:pPr marL="228600" indent="-228600">
              <a:buAutoNum type="arabicParenBoth"/>
            </a:pPr>
            <a:r>
              <a:rPr lang="en-GB" sz="1200" kern="1200" baseline="0" dirty="0" smtClean="0">
                <a:solidFill>
                  <a:schemeClr val="tx1"/>
                </a:solidFill>
                <a:effectLst/>
                <a:latin typeface="+mn-lt"/>
                <a:ea typeface="+mn-ea"/>
                <a:cs typeface="+mn-cs"/>
              </a:rPr>
              <a:t>State the </a:t>
            </a:r>
            <a:r>
              <a:rPr lang="en-GB" sz="1200" b="1" kern="1200" baseline="0" dirty="0" smtClean="0">
                <a:solidFill>
                  <a:schemeClr val="tx1"/>
                </a:solidFill>
                <a:effectLst/>
                <a:latin typeface="+mn-lt"/>
                <a:ea typeface="+mn-ea"/>
                <a:cs typeface="+mn-cs"/>
              </a:rPr>
              <a:t>risks</a:t>
            </a:r>
            <a:r>
              <a:rPr lang="en-GB" sz="1200" kern="1200" baseline="0" dirty="0" smtClean="0">
                <a:solidFill>
                  <a:schemeClr val="tx1"/>
                </a:solidFill>
                <a:effectLst/>
                <a:latin typeface="+mn-lt"/>
                <a:ea typeface="+mn-ea"/>
                <a:cs typeface="+mn-cs"/>
              </a:rPr>
              <a:t> associated with lack of wellbeing </a:t>
            </a:r>
            <a:r>
              <a:rPr lang="en-GB" sz="1000" b="1" i="1" kern="1200" baseline="0" dirty="0" smtClean="0">
                <a:solidFill>
                  <a:schemeClr val="tx1"/>
                </a:solidFill>
                <a:effectLst/>
                <a:latin typeface="+mn-lt"/>
                <a:ea typeface="+mn-ea"/>
                <a:cs typeface="+mn-cs"/>
              </a:rPr>
              <a:t>(Sarah will talk about some</a:t>
            </a:r>
            <a:r>
              <a:rPr lang="en-GB" sz="1000" b="1" i="1" kern="1200" dirty="0" smtClean="0">
                <a:solidFill>
                  <a:schemeClr val="tx1"/>
                </a:solidFill>
                <a:effectLst/>
                <a:latin typeface="+mn-lt"/>
                <a:ea typeface="+mn-ea"/>
                <a:cs typeface="+mn-cs"/>
              </a:rPr>
              <a:t> of the possible consequences of failing to promote wellbeing in the workplace such as reduced productivity, increased absenteeism) </a:t>
            </a:r>
            <a:r>
              <a:rPr lang="en-GB" sz="1000" b="1" i="1" kern="1200" baseline="0" dirty="0" smtClean="0">
                <a:solidFill>
                  <a:schemeClr val="tx1"/>
                </a:solidFill>
                <a:effectLst/>
                <a:latin typeface="+mn-lt"/>
                <a:ea typeface="+mn-ea"/>
                <a:cs typeface="+mn-cs"/>
              </a:rPr>
              <a:t> </a:t>
            </a:r>
          </a:p>
          <a:p>
            <a:pPr marL="228600" indent="-228600">
              <a:buAutoNum type="arabicParenBoth"/>
            </a:pPr>
            <a:r>
              <a:rPr lang="en-GB" sz="1200" kern="1200" baseline="0" dirty="0" smtClean="0">
                <a:solidFill>
                  <a:schemeClr val="tx1"/>
                </a:solidFill>
                <a:effectLst/>
                <a:latin typeface="+mn-lt"/>
                <a:ea typeface="+mn-ea"/>
                <a:cs typeface="+mn-cs"/>
              </a:rPr>
              <a:t>Understand possible </a:t>
            </a:r>
            <a:r>
              <a:rPr lang="en-GB" sz="1200" b="1" kern="1200" baseline="0" dirty="0" smtClean="0">
                <a:solidFill>
                  <a:schemeClr val="tx1"/>
                </a:solidFill>
                <a:effectLst/>
                <a:latin typeface="+mn-lt"/>
                <a:ea typeface="+mn-ea"/>
                <a:cs typeface="+mn-cs"/>
              </a:rPr>
              <a:t>interventions</a:t>
            </a:r>
            <a:r>
              <a:rPr lang="en-GB" sz="1200" kern="1200" baseline="0" dirty="0" smtClean="0">
                <a:solidFill>
                  <a:schemeClr val="tx1"/>
                </a:solidFill>
                <a:effectLst/>
                <a:latin typeface="+mn-lt"/>
                <a:ea typeface="+mn-ea"/>
                <a:cs typeface="+mn-cs"/>
              </a:rPr>
              <a:t> to support wellbeing  </a:t>
            </a:r>
            <a:r>
              <a:rPr lang="en-GB" sz="1000" b="1" i="1" kern="1200" baseline="0" dirty="0" smtClean="0">
                <a:solidFill>
                  <a:schemeClr val="tx1"/>
                </a:solidFill>
                <a:effectLst/>
                <a:latin typeface="+mn-lt"/>
                <a:ea typeface="+mn-ea"/>
                <a:cs typeface="+mn-cs"/>
              </a:rPr>
              <a:t>(Sarah will also</a:t>
            </a:r>
            <a:r>
              <a:rPr lang="en-GB" sz="1000" b="1" i="1" kern="1200" dirty="0" smtClean="0">
                <a:solidFill>
                  <a:schemeClr val="tx1"/>
                </a:solidFill>
                <a:effectLst/>
                <a:latin typeface="+mn-lt"/>
                <a:ea typeface="+mn-ea"/>
                <a:cs typeface="+mn-cs"/>
              </a:rPr>
              <a:t> talk about some of the possible initiatives organisations can introduce to improve wellbeing) </a:t>
            </a:r>
            <a:endParaRPr lang="en-GB" sz="1200" kern="1200" baseline="0" dirty="0" smtClean="0">
              <a:solidFill>
                <a:schemeClr val="tx1"/>
              </a:solidFill>
              <a:effectLst/>
              <a:latin typeface="+mn-lt"/>
              <a:ea typeface="+mn-ea"/>
              <a:cs typeface="+mn-cs"/>
            </a:endParaRPr>
          </a:p>
          <a:p>
            <a:pPr marL="228600" indent="-228600">
              <a:buAutoNum type="arabicParenBoth"/>
            </a:pPr>
            <a:r>
              <a:rPr lang="en-GB" sz="1200" kern="1200" baseline="0" dirty="0" smtClean="0">
                <a:solidFill>
                  <a:schemeClr val="tx1"/>
                </a:solidFill>
                <a:effectLst/>
                <a:latin typeface="+mn-lt"/>
                <a:ea typeface="+mn-ea"/>
                <a:cs typeface="+mn-cs"/>
              </a:rPr>
              <a:t>Explain the </a:t>
            </a:r>
            <a:r>
              <a:rPr lang="en-GB" sz="1200" b="1" kern="1200" baseline="0" dirty="0" smtClean="0">
                <a:solidFill>
                  <a:schemeClr val="tx1"/>
                </a:solidFill>
                <a:effectLst/>
                <a:latin typeface="+mn-lt"/>
                <a:ea typeface="+mn-ea"/>
                <a:cs typeface="+mn-cs"/>
              </a:rPr>
              <a:t>business case </a:t>
            </a:r>
            <a:r>
              <a:rPr lang="en-GB" sz="1200" kern="1200" baseline="0" dirty="0" smtClean="0">
                <a:solidFill>
                  <a:schemeClr val="tx1"/>
                </a:solidFill>
                <a:effectLst/>
                <a:latin typeface="+mn-lt"/>
                <a:ea typeface="+mn-ea"/>
                <a:cs typeface="+mn-cs"/>
              </a:rPr>
              <a:t>for investing in wellbeing  </a:t>
            </a:r>
            <a:r>
              <a:rPr lang="en-GB" sz="1000" b="1" i="1" kern="1200" baseline="0" dirty="0" smtClean="0">
                <a:solidFill>
                  <a:schemeClr val="tx1"/>
                </a:solidFill>
                <a:effectLst/>
                <a:latin typeface="+mn-lt"/>
                <a:ea typeface="+mn-ea"/>
                <a:cs typeface="+mn-cs"/>
              </a:rPr>
              <a:t>(Nicola will go on talk about some of the business benefits</a:t>
            </a:r>
            <a:r>
              <a:rPr lang="en-GB" sz="1000" b="1" i="1" kern="1200" dirty="0" smtClean="0">
                <a:solidFill>
                  <a:schemeClr val="tx1"/>
                </a:solidFill>
                <a:effectLst/>
                <a:latin typeface="+mn-lt"/>
                <a:ea typeface="+mn-ea"/>
                <a:cs typeface="+mn-cs"/>
              </a:rPr>
              <a:t> of adopting wellbeing initiatives)</a:t>
            </a:r>
            <a:endParaRPr lang="en-GB" sz="1000" b="1" i="1" kern="1200" baseline="0" dirty="0" smtClean="0">
              <a:solidFill>
                <a:schemeClr val="tx1"/>
              </a:solidFill>
              <a:effectLst/>
              <a:latin typeface="+mn-lt"/>
              <a:ea typeface="+mn-ea"/>
              <a:cs typeface="+mn-cs"/>
            </a:endParaRPr>
          </a:p>
          <a:p>
            <a:pPr marL="228600" indent="-228600">
              <a:buAutoNum type="arabicParenBoth"/>
            </a:pPr>
            <a:r>
              <a:rPr lang="en-GB" sz="1200" kern="1200" baseline="0" dirty="0" smtClean="0">
                <a:solidFill>
                  <a:schemeClr val="tx1"/>
                </a:solidFill>
                <a:effectLst/>
                <a:latin typeface="+mn-lt"/>
                <a:ea typeface="+mn-ea"/>
                <a:cs typeface="+mn-cs"/>
              </a:rPr>
              <a:t>Describe the </a:t>
            </a:r>
            <a:r>
              <a:rPr lang="en-GB" sz="1200" b="1" kern="1200" baseline="0" dirty="0" smtClean="0">
                <a:solidFill>
                  <a:schemeClr val="tx1"/>
                </a:solidFill>
                <a:effectLst/>
                <a:latin typeface="+mn-lt"/>
                <a:ea typeface="+mn-ea"/>
                <a:cs typeface="+mn-cs"/>
              </a:rPr>
              <a:t>role of HR </a:t>
            </a:r>
            <a:r>
              <a:rPr lang="en-GB" sz="1200" kern="1200" baseline="0" dirty="0" smtClean="0">
                <a:solidFill>
                  <a:schemeClr val="tx1"/>
                </a:solidFill>
                <a:effectLst/>
                <a:latin typeface="+mn-lt"/>
                <a:ea typeface="+mn-ea"/>
                <a:cs typeface="+mn-cs"/>
              </a:rPr>
              <a:t>in the context of wellbeing </a:t>
            </a:r>
          </a:p>
          <a:p>
            <a:pPr marL="228600" indent="-228600">
              <a:buAutoNum type="arabicParenBoth"/>
            </a:pPr>
            <a:endParaRPr lang="en-GB" dirty="0"/>
          </a:p>
          <a:p>
            <a:r>
              <a:rPr lang="en-GB" dirty="0" smtClean="0"/>
              <a:t>I will cover the first two objectives (definition &amp; factors); Sarah will cover the second two (risks and interventions); and Nicola will cover the last two (business case and role of HR).</a:t>
            </a:r>
            <a:endParaRPr lang="en-GB" dirty="0"/>
          </a:p>
        </p:txBody>
      </p:sp>
      <p:sp>
        <p:nvSpPr>
          <p:cNvPr id="4" name="Slide Number Placeholder 3"/>
          <p:cNvSpPr>
            <a:spLocks noGrp="1"/>
          </p:cNvSpPr>
          <p:nvPr>
            <p:ph type="sldNum" sz="quarter" idx="10"/>
          </p:nvPr>
        </p:nvSpPr>
        <p:spPr/>
        <p:txBody>
          <a:bodyPr/>
          <a:lstStyle/>
          <a:p>
            <a:fld id="{B90C06F9-76C9-4160-A2DD-0CB27272A21C}" type="slidenum">
              <a:rPr lang="en-GB" smtClean="0"/>
              <a:t>2</a:t>
            </a:fld>
            <a:endParaRPr lang="en-GB"/>
          </a:p>
        </p:txBody>
      </p:sp>
    </p:spTree>
    <p:extLst>
      <p:ext uri="{BB962C8B-B14F-4D97-AF65-F5344CB8AC3E}">
        <p14:creationId xmlns:p14="http://schemas.microsoft.com/office/powerpoint/2010/main" val="4685838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As we just said, there are many varied</a:t>
            </a:r>
            <a:r>
              <a:rPr lang="en-GB" baseline="0" dirty="0" smtClean="0"/>
              <a:t> definitions of wellbeing </a:t>
            </a:r>
            <a:r>
              <a:rPr lang="en-GB" b="1" baseline="0" dirty="0" smtClean="0"/>
              <a:t>at work </a:t>
            </a:r>
            <a:r>
              <a:rPr lang="en-GB" baseline="0" dirty="0" smtClean="0"/>
              <a:t>but the CIPD define it as….(see slide)</a:t>
            </a:r>
          </a:p>
          <a:p>
            <a:endParaRPr lang="en-GB" baseline="0" dirty="0" smtClean="0"/>
          </a:p>
          <a:p>
            <a:r>
              <a:rPr lang="en-GB" b="0" baseline="0" dirty="0" smtClean="0"/>
              <a:t>So, wellbeing</a:t>
            </a:r>
            <a:r>
              <a:rPr lang="en-GB" b="0" dirty="0" smtClean="0"/>
              <a:t> is not just about the avoidance </a:t>
            </a:r>
            <a:r>
              <a:rPr lang="en-GB" dirty="0"/>
              <a:t>o</a:t>
            </a:r>
            <a:r>
              <a:rPr lang="en-GB" b="0" dirty="0" smtClean="0"/>
              <a:t>f </a:t>
            </a:r>
            <a:r>
              <a:rPr lang="en-GB" b="1" dirty="0" smtClean="0"/>
              <a:t>physical hazards </a:t>
            </a:r>
            <a:r>
              <a:rPr lang="en-GB" b="0" dirty="0" smtClean="0"/>
              <a:t>&amp; making sure employees do not</a:t>
            </a:r>
            <a:r>
              <a:rPr lang="en-GB" b="0" baseline="0" dirty="0" smtClean="0"/>
              <a:t> come to any </a:t>
            </a:r>
            <a:r>
              <a:rPr lang="en-GB" b="1" baseline="0" dirty="0" smtClean="0"/>
              <a:t>physical harm</a:t>
            </a:r>
            <a:r>
              <a:rPr lang="en-GB" b="0" baseline="0" dirty="0" smtClean="0"/>
              <a:t>,  it is actually about </a:t>
            </a:r>
            <a:r>
              <a:rPr lang="en-GB" b="1" baseline="0" dirty="0" smtClean="0"/>
              <a:t>actively assisting </a:t>
            </a:r>
            <a:r>
              <a:rPr lang="en-GB" b="0" baseline="0" dirty="0" smtClean="0"/>
              <a:t>people to </a:t>
            </a:r>
            <a:r>
              <a:rPr lang="en-GB" b="1" baseline="0" dirty="0" smtClean="0"/>
              <a:t>maximise </a:t>
            </a:r>
            <a:r>
              <a:rPr lang="en-GB" b="0" baseline="0" dirty="0" smtClean="0"/>
              <a:t>their physical and mental health.  </a:t>
            </a:r>
          </a:p>
          <a:p>
            <a:endParaRPr lang="en-GB" dirty="0"/>
          </a:p>
          <a:p>
            <a:endParaRPr lang="en-GB" baseline="0" dirty="0" smtClean="0"/>
          </a:p>
          <a:p>
            <a:endParaRPr lang="en-GB" baseline="0" dirty="0" smtClean="0"/>
          </a:p>
        </p:txBody>
      </p:sp>
      <p:sp>
        <p:nvSpPr>
          <p:cNvPr id="4" name="Slide Number Placeholder 3"/>
          <p:cNvSpPr>
            <a:spLocks noGrp="1"/>
          </p:cNvSpPr>
          <p:nvPr>
            <p:ph type="sldNum" sz="quarter" idx="10"/>
          </p:nvPr>
        </p:nvSpPr>
        <p:spPr/>
        <p:txBody>
          <a:bodyPr/>
          <a:lstStyle/>
          <a:p>
            <a:fld id="{B90C06F9-76C9-4160-A2DD-0CB27272A21C}" type="slidenum">
              <a:rPr lang="en-GB" smtClean="0"/>
              <a:t>3</a:t>
            </a:fld>
            <a:endParaRPr lang="en-GB"/>
          </a:p>
        </p:txBody>
      </p:sp>
    </p:spTree>
    <p:extLst>
      <p:ext uri="{BB962C8B-B14F-4D97-AF65-F5344CB8AC3E}">
        <p14:creationId xmlns:p14="http://schemas.microsoft.com/office/powerpoint/2010/main" val="8160878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In “Health, work and wellbeing”, ACAS point out that there is a strong link between our physical and mental wellbeing and the job that we do.</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Work can impact </a:t>
            </a:r>
            <a:r>
              <a:rPr lang="en-GB" sz="1200" b="1" kern="1200" dirty="0" smtClean="0">
                <a:solidFill>
                  <a:schemeClr val="tx1"/>
                </a:solidFill>
                <a:effectLst/>
                <a:latin typeface="+mn-lt"/>
                <a:ea typeface="+mn-ea"/>
                <a:cs typeface="+mn-cs"/>
              </a:rPr>
              <a:t>positively</a:t>
            </a:r>
            <a:r>
              <a:rPr lang="en-GB" sz="1200" kern="1200" dirty="0" smtClean="0">
                <a:solidFill>
                  <a:schemeClr val="tx1"/>
                </a:solidFill>
                <a:effectLst/>
                <a:latin typeface="+mn-lt"/>
                <a:ea typeface="+mn-ea"/>
                <a:cs typeface="+mn-cs"/>
              </a:rPr>
              <a:t> on our wellbeing.  As well as financial reward, it gives many of us self-esteem, companionship and status.  </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But it can also impact </a:t>
            </a:r>
            <a:r>
              <a:rPr lang="en-GB" sz="1200" b="1" kern="1200" dirty="0" smtClean="0">
                <a:solidFill>
                  <a:schemeClr val="tx1"/>
                </a:solidFill>
                <a:effectLst/>
                <a:latin typeface="+mn-lt"/>
                <a:ea typeface="+mn-ea"/>
                <a:cs typeface="+mn-cs"/>
              </a:rPr>
              <a:t>negatively</a:t>
            </a:r>
            <a:r>
              <a:rPr lang="en-GB" sz="1200" kern="1200" dirty="0" smtClean="0">
                <a:solidFill>
                  <a:schemeClr val="tx1"/>
                </a:solidFill>
                <a:effectLst/>
                <a:latin typeface="+mn-lt"/>
                <a:ea typeface="+mn-ea"/>
                <a:cs typeface="+mn-cs"/>
              </a:rPr>
              <a:t> on our wellbeing.  According to government figures (“Choosing Health” White Paper), 2 million people suffer illness </a:t>
            </a:r>
            <a:r>
              <a:rPr lang="en-GB" sz="1200" b="1" u="sng" kern="1200" dirty="0" smtClean="0">
                <a:solidFill>
                  <a:schemeClr val="tx1"/>
                </a:solidFill>
                <a:effectLst/>
                <a:latin typeface="+mn-lt"/>
                <a:ea typeface="+mn-ea"/>
                <a:cs typeface="+mn-cs"/>
              </a:rPr>
              <a:t>they believe</a:t>
            </a:r>
            <a:r>
              <a:rPr lang="en-GB" sz="1200" kern="1200" dirty="0" smtClean="0">
                <a:solidFill>
                  <a:schemeClr val="tx1"/>
                </a:solidFill>
                <a:effectLst/>
                <a:latin typeface="+mn-lt"/>
                <a:ea typeface="+mn-ea"/>
                <a:cs typeface="+mn-cs"/>
              </a:rPr>
              <a:t> has been caused/made worse by work:  can take the form of stress, anxiety, back pain, depression, increased risk of coronary heart disease.</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Managing health, work and wellbeing is the responsibility of both the employer and employee</a:t>
            </a:r>
          </a:p>
          <a:p>
            <a:r>
              <a:rPr lang="en-GB" sz="1200" kern="1200" dirty="0" smtClean="0">
                <a:solidFill>
                  <a:schemeClr val="tx1"/>
                </a:solidFill>
                <a:effectLst/>
                <a:latin typeface="+mn-lt"/>
                <a:ea typeface="+mn-ea"/>
                <a:cs typeface="+mn-cs"/>
              </a:rPr>
              <a:t/>
            </a:r>
            <a:br>
              <a:rPr lang="en-GB" sz="1200" kern="1200" dirty="0" smtClean="0">
                <a:solidFill>
                  <a:schemeClr val="tx1"/>
                </a:solidFill>
                <a:effectLst/>
                <a:latin typeface="+mn-lt"/>
                <a:ea typeface="+mn-ea"/>
                <a:cs typeface="+mn-cs"/>
              </a:rPr>
            </a:br>
            <a:r>
              <a:rPr lang="en-GB" sz="1200" kern="1200" dirty="0" smtClean="0">
                <a:solidFill>
                  <a:schemeClr val="tx1"/>
                </a:solidFill>
                <a:effectLst/>
                <a:latin typeface="+mn-lt"/>
                <a:ea typeface="+mn-ea"/>
                <a:cs typeface="+mn-cs"/>
              </a:rPr>
              <a:t> </a:t>
            </a:r>
          </a:p>
          <a:p>
            <a:endParaRPr lang="en-GB" dirty="0"/>
          </a:p>
        </p:txBody>
      </p:sp>
      <p:sp>
        <p:nvSpPr>
          <p:cNvPr id="4" name="Slide Number Placeholder 3"/>
          <p:cNvSpPr>
            <a:spLocks noGrp="1"/>
          </p:cNvSpPr>
          <p:nvPr>
            <p:ph type="sldNum" sz="quarter" idx="10"/>
          </p:nvPr>
        </p:nvSpPr>
        <p:spPr/>
        <p:txBody>
          <a:bodyPr/>
          <a:lstStyle/>
          <a:p>
            <a:fld id="{B90C06F9-76C9-4160-A2DD-0CB27272A21C}" type="slidenum">
              <a:rPr lang="en-GB" smtClean="0"/>
              <a:t>4</a:t>
            </a:fld>
            <a:endParaRPr lang="en-GB"/>
          </a:p>
        </p:txBody>
      </p:sp>
    </p:spTree>
    <p:extLst>
      <p:ext uri="{BB962C8B-B14F-4D97-AF65-F5344CB8AC3E}">
        <p14:creationId xmlns:p14="http://schemas.microsoft.com/office/powerpoint/2010/main" val="17393358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According to ACAS, there are six main factors which can impact on wellbeing:</a:t>
            </a:r>
          </a:p>
          <a:p>
            <a:endParaRPr lang="en-GB" dirty="0" smtClean="0"/>
          </a:p>
          <a:p>
            <a:pPr marL="228600" indent="-228600">
              <a:buAutoNum type="arabicPeriod"/>
            </a:pPr>
            <a:r>
              <a:rPr lang="en-GB" dirty="0" smtClean="0"/>
              <a:t>The first factor concerns</a:t>
            </a:r>
            <a:r>
              <a:rPr lang="en-GB" baseline="0" dirty="0" smtClean="0"/>
              <a:t> the e</a:t>
            </a:r>
            <a:r>
              <a:rPr lang="en-GB" dirty="0" smtClean="0"/>
              <a:t>xtent to which line managers are confident</a:t>
            </a:r>
            <a:r>
              <a:rPr lang="en-GB" baseline="0" dirty="0" smtClean="0"/>
              <a:t> and trained in </a:t>
            </a:r>
            <a:r>
              <a:rPr lang="en-GB" b="1" baseline="0" dirty="0" smtClean="0"/>
              <a:t>people skills</a:t>
            </a:r>
          </a:p>
          <a:p>
            <a:pPr marL="0" indent="0">
              <a:buNone/>
            </a:pPr>
            <a:endParaRPr lang="en-GB" b="1" baseline="0" dirty="0" smtClean="0"/>
          </a:p>
          <a:p>
            <a:r>
              <a:rPr lang="en-GB" b="0" i="0" baseline="0" dirty="0" smtClean="0"/>
              <a:t>CIPD agree that quality of management / </a:t>
            </a:r>
            <a:r>
              <a:rPr lang="en-GB" b="0" i="0" kern="1200" dirty="0" smtClean="0">
                <a:solidFill>
                  <a:schemeClr val="tx1"/>
                </a:solidFill>
                <a:effectLst/>
              </a:rPr>
              <a:t>relationship </a:t>
            </a:r>
            <a:r>
              <a:rPr lang="en-GB" kern="1200" dirty="0" smtClean="0">
                <a:solidFill>
                  <a:schemeClr val="tx1"/>
                </a:solidFill>
                <a:effectLst/>
              </a:rPr>
              <a:t>an employee has with their immediate manager is probably one of the most important factors in employee </a:t>
            </a:r>
            <a:r>
              <a:rPr lang="en-GB" kern="1200" dirty="0" err="1" smtClean="0">
                <a:solidFill>
                  <a:schemeClr val="tx1"/>
                </a:solidFill>
                <a:effectLst/>
              </a:rPr>
              <a:t>wellebing</a:t>
            </a:r>
            <a:r>
              <a:rPr lang="en-GB" kern="1200" dirty="0" smtClean="0">
                <a:solidFill>
                  <a:schemeClr val="tx1"/>
                </a:solidFill>
                <a:effectLst/>
              </a:rPr>
              <a:t>.  A good manager will recognise the strengths, likes, dislikes of their team members and will be able to recognise when the volume or complexity of the work is too much for a particular team member (CIPD 2007)</a:t>
            </a:r>
          </a:p>
          <a:p>
            <a:r>
              <a:rPr lang="en-GB" kern="1200" dirty="0" smtClean="0">
                <a:solidFill>
                  <a:schemeClr val="tx1"/>
                </a:solidFill>
                <a:effectLst/>
              </a:rPr>
              <a:t> </a:t>
            </a:r>
          </a:p>
          <a:p>
            <a:r>
              <a:rPr lang="en-GB" kern="1200" dirty="0" smtClean="0">
                <a:solidFill>
                  <a:schemeClr val="tx1"/>
                </a:solidFill>
                <a:effectLst/>
              </a:rPr>
              <a:t>CIPD also believe that good people management also supports individual resilience and wellbeing outside work.  For example, an employee with a supportive manager and workplace is more likely to be able to cope and remain in work if they are experiencing difficulties in their </a:t>
            </a:r>
            <a:r>
              <a:rPr lang="en-GB" sz="1200" kern="1200" dirty="0" smtClean="0">
                <a:solidFill>
                  <a:schemeClr val="tx1"/>
                </a:solidFill>
                <a:effectLst/>
                <a:latin typeface="+mn-lt"/>
                <a:ea typeface="+mn-ea"/>
                <a:cs typeface="+mn-cs"/>
              </a:rPr>
              <a:t>personal lives, such as bereavement or relationship breakdown (CIPD 2011)</a:t>
            </a:r>
          </a:p>
          <a:p>
            <a:pPr marL="0" indent="0">
              <a:buNone/>
            </a:pPr>
            <a:endParaRPr lang="en-GB" b="1" dirty="0" smtClean="0"/>
          </a:p>
          <a:p>
            <a:pPr marL="228600" indent="-228600">
              <a:buAutoNum type="arabicPeriod" startAt="2"/>
            </a:pPr>
            <a:r>
              <a:rPr lang="en-GB" dirty="0" smtClean="0"/>
              <a:t>The second factor which can impact on wellbeing is the extent to which employees feel </a:t>
            </a:r>
            <a:r>
              <a:rPr lang="en-GB" b="1" dirty="0" smtClean="0"/>
              <a:t>valued and involved </a:t>
            </a:r>
            <a:r>
              <a:rPr lang="en-GB" dirty="0" smtClean="0"/>
              <a:t>in the organisation.   </a:t>
            </a:r>
          </a:p>
          <a:p>
            <a:endParaRPr lang="en-GB" dirty="0"/>
          </a:p>
          <a:p>
            <a:r>
              <a:rPr lang="en-GB" dirty="0" smtClean="0"/>
              <a:t>In other words, the extent to which employees have a say in what they do, the extent to which they feel that managers listen to their views, the extent to which they feel well-informed about future changes within the organisation can impact </a:t>
            </a:r>
          </a:p>
          <a:p>
            <a:endParaRPr lang="en-GB" dirty="0"/>
          </a:p>
          <a:p>
            <a:pPr marL="228600" indent="-228600">
              <a:buAutoNum type="arabicPeriod" startAt="3"/>
            </a:pPr>
            <a:r>
              <a:rPr lang="en-GB" dirty="0" smtClean="0"/>
              <a:t>The third factor is the extent to which managers </a:t>
            </a:r>
            <a:r>
              <a:rPr lang="en-GB" b="1" dirty="0" smtClean="0"/>
              <a:t>use appropriate health services </a:t>
            </a:r>
            <a:r>
              <a:rPr lang="en-GB" dirty="0" smtClean="0"/>
              <a:t>such as occupational health to tackle absence and get people back to work.  </a:t>
            </a:r>
          </a:p>
          <a:p>
            <a:pPr marL="228600" indent="-228600">
              <a:buAutoNum type="arabicPeriod" startAt="3"/>
            </a:pPr>
            <a:endParaRPr lang="en-GB" dirty="0" smtClean="0"/>
          </a:p>
          <a:p>
            <a:pPr marL="228600" indent="-228600">
              <a:buAutoNum type="arabicPeriod" startAt="3"/>
            </a:pPr>
            <a:r>
              <a:rPr lang="en-GB" dirty="0" smtClean="0"/>
              <a:t>The fourth factor  concerns the extent to which managers promote </a:t>
            </a:r>
            <a:r>
              <a:rPr lang="en-GB" b="1" dirty="0" smtClean="0"/>
              <a:t>an attendance culture</a:t>
            </a:r>
            <a:r>
              <a:rPr lang="en-GB" dirty="0" smtClean="0"/>
              <a:t>.  In other words, whether they conduct return to work discussions following sickness absence, whether they focus on employee’s capacity rather than incapacity to carry out  work.  An employee can often make a valuable contribution to work before they are 100% fit .  Indeed, the psychological and emotional sense of wellbeing that an employee gets from doing their job may speed recovery.</a:t>
            </a:r>
          </a:p>
          <a:p>
            <a:pPr marL="228600" indent="-228600">
              <a:buAutoNum type="arabicPeriod" startAt="3"/>
            </a:pPr>
            <a:endParaRPr lang="en-GB" dirty="0" smtClean="0"/>
          </a:p>
          <a:p>
            <a:pPr marL="228600" indent="-228600">
              <a:buAutoNum type="arabicPeriod" startAt="3"/>
            </a:pPr>
            <a:r>
              <a:rPr lang="en-GB" dirty="0" smtClean="0"/>
              <a:t>The fifth factor concerns the extent to which jobs are </a:t>
            </a:r>
            <a:r>
              <a:rPr lang="en-GB" b="1" dirty="0" smtClean="0"/>
              <a:t>flexible and well designed</a:t>
            </a:r>
            <a:r>
              <a:rPr lang="en-GB" dirty="0" smtClean="0"/>
              <a:t>., whether employees are able to work flexibly/able to discuss the option of flexible working, whether they feel able to put forward   ideas about their role, whether they have variety and some control over their work, whether they receive suitable training for their job and are helped to develop their skills and abilities.</a:t>
            </a:r>
          </a:p>
          <a:p>
            <a:pPr marL="228600" indent="-228600">
              <a:buAutoNum type="arabicPeriod" startAt="3"/>
            </a:pPr>
            <a:endParaRPr lang="en-GB" dirty="0"/>
          </a:p>
          <a:p>
            <a:pPr marL="228600" indent="-228600">
              <a:buAutoNum type="arabicPeriod" startAt="3"/>
            </a:pPr>
            <a:r>
              <a:rPr lang="en-GB" dirty="0" smtClean="0"/>
              <a:t>The sixth factor concerns the extent to which managers k</a:t>
            </a:r>
            <a:r>
              <a:rPr lang="en-GB" b="1" dirty="0" smtClean="0"/>
              <a:t>now how to manage common health problems</a:t>
            </a:r>
            <a:r>
              <a:rPr lang="en-GB" dirty="0" smtClean="0"/>
              <a:t> like mental health, stress and musculoskeletal disorders.  </a:t>
            </a:r>
            <a:endParaRPr lang="en-GB" dirty="0"/>
          </a:p>
        </p:txBody>
      </p:sp>
    </p:spTree>
    <p:extLst>
      <p:ext uri="{BB962C8B-B14F-4D97-AF65-F5344CB8AC3E}">
        <p14:creationId xmlns:p14="http://schemas.microsoft.com/office/powerpoint/2010/main" val="1004765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next couple of slides provide further insight into factors which impact on wellbeing… </a:t>
            </a:r>
          </a:p>
          <a:p>
            <a:endParaRPr lang="en-GB" dirty="0"/>
          </a:p>
          <a:p>
            <a:r>
              <a:rPr lang="en-GB" dirty="0" err="1" smtClean="0"/>
              <a:t>Kraybill</a:t>
            </a:r>
            <a:r>
              <a:rPr lang="en-GB" dirty="0" smtClean="0"/>
              <a:t> (2003) identified the following factors as essential in leading to organisational and personal wellbeing…..  As you can see there is some overlap with the factors defined by ACAS e.g. management style, flexibility…</a:t>
            </a:r>
          </a:p>
          <a:p>
            <a:r>
              <a:rPr lang="en-GB" dirty="0" smtClean="0"/>
              <a:t> </a:t>
            </a:r>
            <a:endParaRPr lang="en-GB" dirty="0"/>
          </a:p>
        </p:txBody>
      </p:sp>
      <p:sp>
        <p:nvSpPr>
          <p:cNvPr id="4" name="Slide Number Placeholder 3"/>
          <p:cNvSpPr>
            <a:spLocks noGrp="1"/>
          </p:cNvSpPr>
          <p:nvPr>
            <p:ph type="sldNum" sz="quarter" idx="10"/>
          </p:nvPr>
        </p:nvSpPr>
        <p:spPr/>
        <p:txBody>
          <a:bodyPr/>
          <a:lstStyle/>
          <a:p>
            <a:fld id="{B90C06F9-76C9-4160-A2DD-0CB27272A21C}" type="slidenum">
              <a:rPr lang="en-GB" smtClean="0"/>
              <a:t>6</a:t>
            </a:fld>
            <a:endParaRPr lang="en-GB"/>
          </a:p>
        </p:txBody>
      </p:sp>
    </p:spTree>
    <p:extLst>
      <p:ext uri="{BB962C8B-B14F-4D97-AF65-F5344CB8AC3E}">
        <p14:creationId xmlns:p14="http://schemas.microsoft.com/office/powerpoint/2010/main" val="2509570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report by the Canadian Centre for Management Development (2002) also highlighted factors essential for employee wellbeing…  things like maintaining a healthy body, having a sense of purpose, network of supportive relationships etc.</a:t>
            </a:r>
          </a:p>
          <a:p>
            <a:endParaRPr lang="en-GB" dirty="0"/>
          </a:p>
          <a:p>
            <a:r>
              <a:rPr lang="en-GB" dirty="0" smtClean="0"/>
              <a:t>So those are some of the factors that can impact on wellbeing.  Sarah will now talk to you about the risks associated with a lack of wellbeing…</a:t>
            </a:r>
            <a:endParaRPr lang="en-GB" dirty="0"/>
          </a:p>
        </p:txBody>
      </p:sp>
      <p:sp>
        <p:nvSpPr>
          <p:cNvPr id="4" name="Slide Number Placeholder 3"/>
          <p:cNvSpPr>
            <a:spLocks noGrp="1"/>
          </p:cNvSpPr>
          <p:nvPr>
            <p:ph type="sldNum" sz="quarter" idx="10"/>
          </p:nvPr>
        </p:nvSpPr>
        <p:spPr/>
        <p:txBody>
          <a:bodyPr/>
          <a:lstStyle/>
          <a:p>
            <a:fld id="{B90C06F9-76C9-4160-A2DD-0CB27272A21C}" type="slidenum">
              <a:rPr lang="en-GB" smtClean="0"/>
              <a:t>7</a:t>
            </a:fld>
            <a:endParaRPr lang="en-GB"/>
          </a:p>
        </p:txBody>
      </p:sp>
    </p:spTree>
    <p:extLst>
      <p:ext uri="{BB962C8B-B14F-4D97-AF65-F5344CB8AC3E}">
        <p14:creationId xmlns:p14="http://schemas.microsoft.com/office/powerpoint/2010/main" val="9936979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Possible risks associated</a:t>
            </a:r>
            <a:r>
              <a:rPr lang="en-GB" sz="1200" kern="1200" baseline="0" dirty="0" smtClean="0">
                <a:solidFill>
                  <a:schemeClr val="tx1"/>
                </a:solidFill>
                <a:effectLst/>
                <a:latin typeface="+mn-lt"/>
                <a:ea typeface="+mn-ea"/>
                <a:cs typeface="+mn-cs"/>
              </a:rPr>
              <a:t> with lack of Wellbeing include:</a:t>
            </a:r>
          </a:p>
          <a:p>
            <a:pPr lvl="0"/>
            <a:endParaRPr lang="en-GB" sz="1200" kern="1200" baseline="0" dirty="0" smtClean="0">
              <a:solidFill>
                <a:schemeClr val="tx1"/>
              </a:solidFill>
              <a:effectLst/>
              <a:latin typeface="+mn-lt"/>
              <a:ea typeface="+mn-ea"/>
              <a:cs typeface="+mn-cs"/>
            </a:endParaRPr>
          </a:p>
          <a:p>
            <a:pPr lvl="0"/>
            <a:r>
              <a:rPr lang="en-GB" sz="1200" kern="1200" baseline="0" dirty="0" smtClean="0">
                <a:solidFill>
                  <a:schemeClr val="tx1"/>
                </a:solidFill>
                <a:effectLst/>
                <a:latin typeface="+mn-lt"/>
                <a:ea typeface="+mn-ea"/>
                <a:cs typeface="+mn-cs"/>
              </a:rPr>
              <a:t> - Organisations potentially neglecting their legal H&amp;S responsibilities</a:t>
            </a:r>
          </a:p>
          <a:p>
            <a:pPr lvl="0"/>
            <a:r>
              <a:rPr lang="en-GB" sz="1200" kern="1200" baseline="0" dirty="0" smtClean="0">
                <a:solidFill>
                  <a:schemeClr val="tx1"/>
                </a:solidFill>
                <a:effectLst/>
                <a:latin typeface="+mn-lt"/>
                <a:ea typeface="+mn-ea"/>
                <a:cs typeface="+mn-cs"/>
              </a:rPr>
              <a:t> - Increased Absence</a:t>
            </a:r>
            <a:endParaRPr lang="en-GB" sz="1200" kern="1200" dirty="0" smtClean="0">
              <a:solidFill>
                <a:schemeClr val="tx1"/>
              </a:solidFill>
              <a:effectLst/>
              <a:latin typeface="+mn-lt"/>
              <a:ea typeface="+mn-ea"/>
              <a:cs typeface="+mn-cs"/>
            </a:endParaRPr>
          </a:p>
          <a:p>
            <a:pPr lvl="0"/>
            <a:endParaRPr lang="en-GB"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According</a:t>
            </a:r>
            <a:r>
              <a:rPr lang="en-GB" sz="1200" kern="1200" baseline="0" dirty="0" smtClean="0">
                <a:solidFill>
                  <a:schemeClr val="tx1"/>
                </a:solidFill>
                <a:effectLst/>
                <a:latin typeface="+mn-lt"/>
                <a:ea typeface="+mn-ea"/>
                <a:cs typeface="+mn-cs"/>
              </a:rPr>
              <a:t> to the </a:t>
            </a:r>
            <a:r>
              <a:rPr lang="en-GB" sz="1200" kern="1200" dirty="0" smtClean="0">
                <a:solidFill>
                  <a:schemeClr val="tx1"/>
                </a:solidFill>
                <a:effectLst/>
                <a:latin typeface="+mn-lt"/>
                <a:ea typeface="+mn-ea"/>
                <a:cs typeface="+mn-cs"/>
              </a:rPr>
              <a:t>Economic and Social Research Council 2006 around 28 million working days a year are lost due to absence from the workplace.</a:t>
            </a:r>
            <a:r>
              <a:rPr lang="en-GB" sz="1200" kern="1200" baseline="0" dirty="0" smtClean="0">
                <a:solidFill>
                  <a:schemeClr val="tx1"/>
                </a:solidFill>
                <a:effectLst/>
                <a:latin typeface="+mn-lt"/>
                <a:ea typeface="+mn-ea"/>
                <a:cs typeface="+mn-cs"/>
              </a:rPr>
              <a:t> </a:t>
            </a:r>
          </a:p>
          <a:p>
            <a:pPr lvl="0"/>
            <a:endParaRPr lang="en-GB" sz="1200" kern="1200" baseline="0" dirty="0" smtClean="0">
              <a:solidFill>
                <a:schemeClr val="tx1"/>
              </a:solidFill>
              <a:effectLst/>
              <a:latin typeface="+mn-lt"/>
              <a:ea typeface="+mn-ea"/>
              <a:cs typeface="+mn-cs"/>
            </a:endParaRPr>
          </a:p>
          <a:p>
            <a:pPr lvl="0"/>
            <a:r>
              <a:rPr lang="en-GB" sz="1200" kern="1200" baseline="0" dirty="0" smtClean="0">
                <a:solidFill>
                  <a:schemeClr val="tx1"/>
                </a:solidFill>
                <a:effectLst/>
                <a:latin typeface="+mn-lt"/>
                <a:ea typeface="+mn-ea"/>
                <a:cs typeface="+mn-cs"/>
              </a:rPr>
              <a:t> - A potential for increased staff turnover. If an organisation isn’t ensuring that interventions are in place to manage employee wellbeing, there is a likelihood that employees will no longer want to work for the organisation. </a:t>
            </a:r>
          </a:p>
          <a:p>
            <a:pPr lvl="0"/>
            <a:r>
              <a:rPr lang="en-GB" sz="1200" kern="1200" baseline="0" dirty="0" smtClean="0">
                <a:solidFill>
                  <a:schemeClr val="tx1"/>
                </a:solidFill>
                <a:effectLst/>
                <a:latin typeface="+mn-lt"/>
                <a:ea typeface="+mn-ea"/>
                <a:cs typeface="+mn-cs"/>
              </a:rPr>
              <a:t> - Decrease in Morale. It only takes one person to affect the morale within a working environment. Negativity breeds and could potentially be very dangerous in terms of lack of engagement.</a:t>
            </a:r>
          </a:p>
          <a:p>
            <a:pPr lvl="0"/>
            <a:r>
              <a:rPr lang="en-GB" sz="1200" kern="1200" baseline="0" dirty="0" smtClean="0">
                <a:solidFill>
                  <a:schemeClr val="tx1"/>
                </a:solidFill>
                <a:effectLst/>
                <a:latin typeface="+mn-lt"/>
                <a:ea typeface="+mn-ea"/>
                <a:cs typeface="+mn-cs"/>
              </a:rPr>
              <a:t> - A lack of well being may also have a detrimental impact on productivity. </a:t>
            </a:r>
          </a:p>
          <a:p>
            <a:pPr lvl="0"/>
            <a:r>
              <a:rPr lang="en-GB" sz="1200" b="1" kern="1200" dirty="0" smtClean="0">
                <a:solidFill>
                  <a:schemeClr val="tx1"/>
                </a:solidFill>
                <a:effectLst/>
                <a:latin typeface="+mn-lt"/>
                <a:ea typeface="+mn-ea"/>
                <a:cs typeface="+mn-cs"/>
              </a:rPr>
              <a:t> </a:t>
            </a:r>
            <a:endParaRPr lang="en-GB" sz="1200" b="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Studies by the Harvard Medical School and the Institute for Health and Productivity Management suggested that the healthiest 25% of the workforce is some 18% more productive than the least healthy quarter (ESRC 2006).</a:t>
            </a:r>
          </a:p>
          <a:p>
            <a:r>
              <a:rPr lang="en-GB" sz="1200" b="1" kern="1200" dirty="0" smtClean="0">
                <a:solidFill>
                  <a:schemeClr val="tx1"/>
                </a:solidFill>
                <a:effectLst/>
                <a:latin typeface="+mn-lt"/>
                <a:ea typeface="+mn-ea"/>
                <a:cs typeface="+mn-cs"/>
              </a:rPr>
              <a:t> </a:t>
            </a:r>
            <a:endParaRPr lang="en-GB" sz="1200" kern="1200" dirty="0" smtClean="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B90C06F9-76C9-4160-A2DD-0CB27272A21C}" type="slidenum">
              <a:rPr lang="en-GB" smtClean="0"/>
              <a:t>8</a:t>
            </a:fld>
            <a:endParaRPr lang="en-GB" dirty="0"/>
          </a:p>
        </p:txBody>
      </p:sp>
    </p:spTree>
    <p:extLst>
      <p:ext uri="{BB962C8B-B14F-4D97-AF65-F5344CB8AC3E}">
        <p14:creationId xmlns:p14="http://schemas.microsoft.com/office/powerpoint/2010/main" val="11087609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kern="1200" dirty="0" smtClean="0">
                <a:solidFill>
                  <a:schemeClr val="tx1"/>
                </a:solidFill>
                <a:effectLst/>
                <a:latin typeface="+mn-lt"/>
                <a:ea typeface="+mn-ea"/>
                <a:cs typeface="+mn-cs"/>
              </a:rPr>
              <a:t>Certain</a:t>
            </a:r>
            <a:r>
              <a:rPr lang="en-GB" sz="1200" kern="1200" baseline="0" dirty="0" smtClean="0">
                <a:solidFill>
                  <a:schemeClr val="tx1"/>
                </a:solidFill>
                <a:effectLst/>
                <a:latin typeface="+mn-lt"/>
                <a:ea typeface="+mn-ea"/>
                <a:cs typeface="+mn-cs"/>
              </a:rPr>
              <a:t> Interventions can be put in place to minimise the risks associated with a lack of wellbeing – </a:t>
            </a:r>
          </a:p>
          <a:p>
            <a:pPr lvl="0"/>
            <a:endParaRPr lang="en-GB" sz="1200" kern="1200" baseline="0" dirty="0" smtClean="0">
              <a:solidFill>
                <a:schemeClr val="tx1"/>
              </a:solidFill>
              <a:effectLst/>
              <a:latin typeface="+mn-lt"/>
              <a:ea typeface="+mn-ea"/>
              <a:cs typeface="+mn-cs"/>
            </a:endParaRPr>
          </a:p>
          <a:p>
            <a:pPr lvl="0"/>
            <a:r>
              <a:rPr lang="en-GB" sz="1200" kern="1200" baseline="0" dirty="0" smtClean="0">
                <a:solidFill>
                  <a:schemeClr val="tx1"/>
                </a:solidFill>
                <a:effectLst/>
                <a:latin typeface="+mn-lt"/>
                <a:ea typeface="+mn-ea"/>
                <a:cs typeface="+mn-cs"/>
              </a:rPr>
              <a:t> - Flexible working</a:t>
            </a:r>
          </a:p>
          <a:p>
            <a:pPr lvl="0"/>
            <a:r>
              <a:rPr lang="en-GB" sz="1200" kern="1200" dirty="0" smtClean="0">
                <a:solidFill>
                  <a:schemeClr val="tx1"/>
                </a:solidFill>
                <a:effectLst/>
                <a:latin typeface="+mn-lt"/>
                <a:ea typeface="+mn-ea"/>
                <a:cs typeface="+mn-cs"/>
              </a:rPr>
              <a:t>Rochdale Metropolitan Borough Council </a:t>
            </a:r>
            <a:r>
              <a:rPr lang="en-GB" sz="1200" kern="1200" baseline="0" dirty="0" smtClean="0">
                <a:solidFill>
                  <a:schemeClr val="tx1"/>
                </a:solidFill>
                <a:effectLst/>
                <a:latin typeface="+mn-lt"/>
                <a:ea typeface="+mn-ea"/>
                <a:cs typeface="+mn-cs"/>
              </a:rPr>
              <a:t>provides t</a:t>
            </a:r>
            <a:r>
              <a:rPr lang="en-GB" sz="1200" kern="1200" dirty="0" smtClean="0">
                <a:solidFill>
                  <a:schemeClr val="tx1"/>
                </a:solidFill>
                <a:effectLst/>
                <a:latin typeface="+mn-lt"/>
                <a:ea typeface="+mn-ea"/>
                <a:cs typeface="+mn-cs"/>
              </a:rPr>
              <a:t>raining for managers on work-life balance issues.</a:t>
            </a:r>
            <a:r>
              <a:rPr lang="en-GB" sz="1200" kern="1200" baseline="0" dirty="0" smtClean="0">
                <a:solidFill>
                  <a:schemeClr val="tx1"/>
                </a:solidFill>
                <a:effectLst/>
                <a:latin typeface="+mn-lt"/>
                <a:ea typeface="+mn-ea"/>
                <a:cs typeface="+mn-cs"/>
              </a:rPr>
              <a:t> They introduced flexible working which saw an increase in productivity and s</a:t>
            </a:r>
            <a:r>
              <a:rPr lang="en-GB" sz="1200" kern="1200" dirty="0" smtClean="0">
                <a:solidFill>
                  <a:schemeClr val="tx1"/>
                </a:solidFill>
                <a:effectLst/>
                <a:latin typeface="+mn-lt"/>
                <a:ea typeface="+mn-ea"/>
                <a:cs typeface="+mn-cs"/>
              </a:rPr>
              <a:t>ickness absence levels had fallen from 17 days to 10 days.</a:t>
            </a:r>
            <a:r>
              <a:rPr lang="en-GB" sz="1200" kern="1200" baseline="0" dirty="0" smtClean="0">
                <a:solidFill>
                  <a:schemeClr val="tx1"/>
                </a:solidFill>
                <a:effectLst/>
                <a:latin typeface="+mn-lt"/>
                <a:ea typeface="+mn-ea"/>
                <a:cs typeface="+mn-cs"/>
              </a:rPr>
              <a:t> </a:t>
            </a:r>
          </a:p>
          <a:p>
            <a:pPr lvl="0"/>
            <a:endParaRPr lang="en-GB" sz="1200" kern="1200" baseline="0" dirty="0" smtClean="0">
              <a:solidFill>
                <a:schemeClr val="tx1"/>
              </a:solidFill>
              <a:effectLst/>
              <a:latin typeface="+mn-lt"/>
              <a:ea typeface="+mn-ea"/>
              <a:cs typeface="+mn-cs"/>
            </a:endParaRPr>
          </a:p>
          <a:p>
            <a:pPr lvl="0"/>
            <a:r>
              <a:rPr lang="en-GB" sz="1200" kern="1200" baseline="0" dirty="0" smtClean="0">
                <a:solidFill>
                  <a:schemeClr val="tx1"/>
                </a:solidFill>
                <a:effectLst/>
                <a:latin typeface="+mn-lt"/>
                <a:ea typeface="+mn-ea"/>
                <a:cs typeface="+mn-cs"/>
              </a:rPr>
              <a:t> - Introduction of Family friendly policies to support parents or carers of the elderly or disabled to enable employees to manage work and other commitments without added stress.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 - Good Catering Facilities, Advice on healthy eating, in-house gym or subsidised gym membership, </a:t>
            </a:r>
            <a:r>
              <a:rPr lang="en-GB" sz="1200" dirty="0" smtClean="0"/>
              <a:t>100% attendance at work recognition scheme</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Grimsby Institute of Further &amp; Higher Education did all of the above which</a:t>
            </a:r>
            <a:r>
              <a:rPr lang="en-GB" sz="1200" kern="1200" baseline="0" dirty="0" smtClean="0">
                <a:solidFill>
                  <a:schemeClr val="tx1"/>
                </a:solidFill>
                <a:effectLst/>
                <a:latin typeface="+mn-lt"/>
                <a:ea typeface="+mn-ea"/>
                <a:cs typeface="+mn-cs"/>
              </a:rPr>
              <a:t> to help improve wellbeing at work.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baseline="0" dirty="0" smtClean="0">
                <a:solidFill>
                  <a:schemeClr val="tx1"/>
                </a:solidFill>
                <a:effectLst/>
                <a:latin typeface="+mn-lt"/>
                <a:ea typeface="+mn-ea"/>
                <a:cs typeface="+mn-cs"/>
              </a:rPr>
              <a:t>Other interventions may include: </a:t>
            </a:r>
          </a:p>
          <a:p>
            <a:r>
              <a:rPr lang="en-GB" sz="1200" dirty="0" smtClean="0"/>
              <a:t> - Support to stop smoking </a:t>
            </a:r>
          </a:p>
          <a:p>
            <a:r>
              <a:rPr lang="en-GB" sz="1200" dirty="0" smtClean="0"/>
              <a:t> - Health checks </a:t>
            </a:r>
          </a:p>
          <a:p>
            <a:r>
              <a:rPr lang="en-GB" sz="1200" dirty="0" smtClean="0"/>
              <a:t> - Private health insurance </a:t>
            </a:r>
          </a:p>
          <a:p>
            <a:r>
              <a:rPr lang="en-GB" sz="1200" dirty="0" smtClean="0"/>
              <a:t> - Personalised healthy living </a:t>
            </a:r>
          </a:p>
          <a:p>
            <a:r>
              <a:rPr lang="en-GB" sz="1200" dirty="0" smtClean="0"/>
              <a:t> - Access to counselling service </a:t>
            </a:r>
          </a:p>
          <a:p>
            <a:r>
              <a:rPr lang="en-GB" sz="1200" dirty="0" smtClean="0"/>
              <a:t>To help improve employee</a:t>
            </a:r>
            <a:r>
              <a:rPr lang="en-GB" sz="1200" baseline="0" dirty="0" smtClean="0"/>
              <a:t> well being.</a:t>
            </a:r>
          </a:p>
          <a:p>
            <a:r>
              <a:rPr lang="en-GB" sz="1200" baseline="0" dirty="0" smtClean="0"/>
              <a:t>Organisations may also provide access to physiotherapy of massage treatments </a:t>
            </a:r>
            <a:r>
              <a:rPr lang="en-GB" sz="1200" kern="1200" dirty="0" smtClean="0">
                <a:solidFill>
                  <a:schemeClr val="tx1"/>
                </a:solidFill>
                <a:effectLst/>
                <a:latin typeface="+mn-lt"/>
                <a:ea typeface="+mn-ea"/>
                <a:cs typeface="+mn-cs"/>
              </a:rPr>
              <a:t>M&amp;S</a:t>
            </a:r>
            <a:r>
              <a:rPr lang="en-GB" sz="1200" kern="1200" baseline="0" dirty="0" smtClean="0">
                <a:solidFill>
                  <a:schemeClr val="tx1"/>
                </a:solidFill>
                <a:effectLst/>
                <a:latin typeface="+mn-lt"/>
                <a:ea typeface="+mn-ea"/>
                <a:cs typeface="+mn-cs"/>
              </a:rPr>
              <a:t> did this on a </a:t>
            </a:r>
            <a:r>
              <a:rPr lang="en-GB" sz="1200" kern="1200" dirty="0" smtClean="0">
                <a:solidFill>
                  <a:schemeClr val="tx1"/>
                </a:solidFill>
                <a:effectLst/>
                <a:latin typeface="+mn-lt"/>
                <a:ea typeface="+mn-ea"/>
                <a:cs typeface="+mn-cs"/>
              </a:rPr>
              <a:t>Three-month trial. All employees experiencing muscular-skeletal problems were eligible for physical therapy which resulted in an</a:t>
            </a:r>
            <a:r>
              <a:rPr lang="en-GB" sz="1200" kern="1200" baseline="0" dirty="0" smtClean="0">
                <a:solidFill>
                  <a:schemeClr val="tx1"/>
                </a:solidFill>
                <a:effectLst/>
                <a:latin typeface="+mn-lt"/>
                <a:ea typeface="+mn-ea"/>
                <a:cs typeface="+mn-cs"/>
              </a:rPr>
              <a:t> </a:t>
            </a:r>
            <a:r>
              <a:rPr lang="en-GB" sz="1200" kern="1200" dirty="0" smtClean="0">
                <a:solidFill>
                  <a:schemeClr val="tx1"/>
                </a:solidFill>
                <a:effectLst/>
                <a:latin typeface="+mn-lt"/>
                <a:ea typeface="+mn-ea"/>
                <a:cs typeface="+mn-cs"/>
              </a:rPr>
              <a:t>8% reduction in absence for muscular-skeletal health issues which</a:t>
            </a:r>
            <a:r>
              <a:rPr lang="en-GB" sz="1200" kern="1200" baseline="0" dirty="0" smtClean="0">
                <a:solidFill>
                  <a:schemeClr val="tx1"/>
                </a:solidFill>
                <a:effectLst/>
                <a:latin typeface="+mn-lt"/>
                <a:ea typeface="+mn-ea"/>
                <a:cs typeface="+mn-cs"/>
              </a:rPr>
              <a:t> consequently i</a:t>
            </a:r>
            <a:r>
              <a:rPr lang="en-GB" sz="1200" kern="1200" dirty="0" smtClean="0">
                <a:solidFill>
                  <a:schemeClr val="tx1"/>
                </a:solidFill>
                <a:effectLst/>
                <a:latin typeface="+mn-lt"/>
                <a:ea typeface="+mn-ea"/>
                <a:cs typeface="+mn-cs"/>
              </a:rPr>
              <a:t>mproved moral &amp; customer service.  </a:t>
            </a:r>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fld id="{B90C06F9-76C9-4160-A2DD-0CB27272A21C}" type="slidenum">
              <a:rPr lang="en-GB" smtClean="0"/>
              <a:t>9</a:t>
            </a:fld>
            <a:endParaRPr lang="en-GB" dirty="0"/>
          </a:p>
        </p:txBody>
      </p:sp>
    </p:spTree>
    <p:extLst>
      <p:ext uri="{BB962C8B-B14F-4D97-AF65-F5344CB8AC3E}">
        <p14:creationId xmlns:p14="http://schemas.microsoft.com/office/powerpoint/2010/main" val="37588343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400" dirty="0" smtClean="0"/>
              <a:t>We’ll</a:t>
            </a:r>
            <a:r>
              <a:rPr lang="en-GB" sz="1400" baseline="0" dirty="0" smtClean="0"/>
              <a:t> now look at </a:t>
            </a:r>
            <a:r>
              <a:rPr lang="en-GB" sz="1400" b="1" baseline="0" dirty="0" smtClean="0"/>
              <a:t>‘the bigger picture</a:t>
            </a:r>
            <a:r>
              <a:rPr lang="en-GB" sz="1400" baseline="0" dirty="0" smtClean="0"/>
              <a:t>’ of the Social</a:t>
            </a:r>
            <a:r>
              <a:rPr lang="en-GB" sz="1400" dirty="0" smtClean="0"/>
              <a:t> and economic benefits of </a:t>
            </a:r>
            <a:r>
              <a:rPr lang="en-GB" sz="1400" baseline="0" dirty="0" smtClean="0"/>
              <a:t>investing in a wellbeing programme </a:t>
            </a:r>
            <a:r>
              <a:rPr lang="en-GB" sz="1400" dirty="0" smtClean="0"/>
              <a:t>and why it </a:t>
            </a:r>
            <a:r>
              <a:rPr lang="en-GB" sz="1400" baseline="0" dirty="0" smtClean="0"/>
              <a:t>is essential for economic growth. </a:t>
            </a:r>
          </a:p>
          <a:p>
            <a:endParaRPr lang="en-GB" sz="1400" baseline="0" dirty="0" smtClean="0"/>
          </a:p>
          <a:p>
            <a:r>
              <a:rPr lang="en-GB" sz="1400" b="1" dirty="0" smtClean="0">
                <a:solidFill>
                  <a:srgbClr val="FF0000"/>
                </a:solidFill>
              </a:rPr>
              <a:t>DAME</a:t>
            </a:r>
            <a:r>
              <a:rPr lang="en-GB" sz="1400" b="1" baseline="0" dirty="0" smtClean="0">
                <a:solidFill>
                  <a:srgbClr val="FF0000"/>
                </a:solidFill>
              </a:rPr>
              <a:t> CAROL BLACK NOTES </a:t>
            </a:r>
            <a:r>
              <a:rPr lang="en-GB" sz="1400" dirty="0" smtClean="0">
                <a:solidFill>
                  <a:srgbClr val="FF0000"/>
                </a:solidFill>
              </a:rPr>
              <a:t>– </a:t>
            </a:r>
            <a:r>
              <a:rPr lang="en-GB" sz="1400" b="1" dirty="0" smtClean="0">
                <a:solidFill>
                  <a:srgbClr val="FF0000"/>
                </a:solidFill>
              </a:rPr>
              <a:t>to put this in context, this amount is greater than the annual budget for the NHS or the GDP of Portugal!! </a:t>
            </a:r>
          </a:p>
          <a:p>
            <a:endParaRPr lang="en-GB" sz="1400" b="1" dirty="0" smtClean="0">
              <a:solidFill>
                <a:srgbClr val="FF0000"/>
              </a:solidFill>
            </a:endParaRPr>
          </a:p>
          <a:p>
            <a:r>
              <a:rPr lang="en-GB" sz="1400" b="1" dirty="0" smtClean="0">
                <a:solidFill>
                  <a:srgbClr val="FF0000"/>
                </a:solidFill>
              </a:rPr>
              <a:t>PWC</a:t>
            </a:r>
            <a:r>
              <a:rPr lang="en-GB" sz="1400" b="1" baseline="0" dirty="0" smtClean="0">
                <a:solidFill>
                  <a:srgbClr val="FF0000"/>
                </a:solidFill>
              </a:rPr>
              <a:t> NOTES – </a:t>
            </a:r>
            <a:r>
              <a:rPr lang="en-GB" sz="1400" dirty="0" smtClean="0"/>
              <a:t>the</a:t>
            </a:r>
            <a:r>
              <a:rPr lang="en-GB" sz="1400" baseline="0" dirty="0" smtClean="0"/>
              <a:t> study was commissioned by the </a:t>
            </a:r>
            <a:r>
              <a:rPr lang="en-GB" sz="1400" dirty="0" smtClean="0"/>
              <a:t>Department of Health and the Department for Work and Pensions. </a:t>
            </a:r>
            <a:endParaRPr lang="en-GB" sz="1400" b="1" dirty="0">
              <a:solidFill>
                <a:srgbClr val="FF0000"/>
              </a:solidFill>
            </a:endParaRPr>
          </a:p>
        </p:txBody>
      </p:sp>
      <p:sp>
        <p:nvSpPr>
          <p:cNvPr id="4" name="Slide Number Placeholder 3"/>
          <p:cNvSpPr>
            <a:spLocks noGrp="1"/>
          </p:cNvSpPr>
          <p:nvPr>
            <p:ph type="sldNum" sz="quarter" idx="10"/>
          </p:nvPr>
        </p:nvSpPr>
        <p:spPr/>
        <p:txBody>
          <a:bodyPr/>
          <a:lstStyle/>
          <a:p>
            <a:fld id="{B90C06F9-76C9-4160-A2DD-0CB27272A21C}" type="slidenum">
              <a:rPr lang="en-GB" smtClean="0"/>
              <a:t>10</a:t>
            </a:fld>
            <a:endParaRPr lang="en-GB" dirty="0"/>
          </a:p>
        </p:txBody>
      </p:sp>
    </p:spTree>
    <p:extLst>
      <p:ext uri="{BB962C8B-B14F-4D97-AF65-F5344CB8AC3E}">
        <p14:creationId xmlns:p14="http://schemas.microsoft.com/office/powerpoint/2010/main" val="6416068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itchFamily="34" charset="0"/>
              <a:buNone/>
            </a:pPr>
            <a:r>
              <a:rPr lang="en-GB" dirty="0" smtClean="0"/>
              <a:t>The </a:t>
            </a:r>
            <a:r>
              <a:rPr lang="en-GB" b="1" dirty="0" smtClean="0"/>
              <a:t>organisational</a:t>
            </a:r>
            <a:r>
              <a:rPr lang="en-GB" dirty="0" smtClean="0"/>
              <a:t> Benefits of implementing a wellbeing programme are outlined in the chart displayed.  The seven</a:t>
            </a:r>
            <a:r>
              <a:rPr lang="en-GB" baseline="0" dirty="0" smtClean="0"/>
              <a:t> areas identified will lead to substantial cost reductions and will improve business performance.</a:t>
            </a:r>
          </a:p>
          <a:p>
            <a:pPr marL="0" indent="0">
              <a:buFont typeface="Arial" pitchFamily="34" charset="0"/>
              <a:buNone/>
            </a:pPr>
            <a:endParaRPr lang="en-GB" dirty="0" smtClean="0"/>
          </a:p>
          <a:p>
            <a:pPr marL="0" indent="0">
              <a:buFont typeface="Arial" pitchFamily="34" charset="0"/>
              <a:buNone/>
            </a:pPr>
            <a:r>
              <a:rPr lang="en-GB" dirty="0" smtClean="0"/>
              <a:t>We’ll start with;</a:t>
            </a:r>
          </a:p>
          <a:p>
            <a:pPr marL="171450" indent="-171450">
              <a:buFont typeface="Arial" pitchFamily="34" charset="0"/>
              <a:buChar char="•"/>
            </a:pPr>
            <a:r>
              <a:rPr lang="en-GB" b="1" baseline="0" dirty="0" smtClean="0"/>
              <a:t>Improved branding </a:t>
            </a:r>
            <a:r>
              <a:rPr lang="en-GB" baseline="0" dirty="0" smtClean="0"/>
              <a:t>– (which will help attract and retain the best candidates in a competitive market.  Looking after your workforce is also </a:t>
            </a:r>
            <a:r>
              <a:rPr lang="en-GB" dirty="0" smtClean="0"/>
              <a:t>an extension</a:t>
            </a:r>
            <a:r>
              <a:rPr lang="en-GB" baseline="0" dirty="0" smtClean="0"/>
              <a:t> </a:t>
            </a:r>
            <a:r>
              <a:rPr lang="en-GB" dirty="0" smtClean="0"/>
              <a:t>of Corporate Social Responsibility</a:t>
            </a:r>
            <a:r>
              <a:rPr lang="en-GB" baseline="0" dirty="0" smtClean="0"/>
              <a:t>)</a:t>
            </a:r>
            <a:endParaRPr lang="en-GB" dirty="0" smtClean="0"/>
          </a:p>
          <a:p>
            <a:pPr marL="0" indent="0">
              <a:buFont typeface="Arial" pitchFamily="34" charset="0"/>
              <a:buNone/>
            </a:pPr>
            <a:endParaRPr lang="en-GB" baseline="0" dirty="0" smtClean="0"/>
          </a:p>
          <a:p>
            <a:pPr marL="171450" indent="-171450">
              <a:buFont typeface="Arial" pitchFamily="34" charset="0"/>
              <a:buChar char="•"/>
            </a:pPr>
            <a:r>
              <a:rPr lang="en-GB" b="1" baseline="0" dirty="0" smtClean="0"/>
              <a:t>Improved retention </a:t>
            </a:r>
            <a:r>
              <a:rPr lang="en-GB" baseline="0" dirty="0" smtClean="0"/>
              <a:t>– (engaged and motivated staff are reluctant to leave a good employer-) </a:t>
            </a:r>
          </a:p>
          <a:p>
            <a:pPr marL="0" indent="0">
              <a:buFont typeface="Arial" pitchFamily="34" charset="0"/>
              <a:buNone/>
            </a:pPr>
            <a:endParaRPr lang="en-GB" baseline="0" dirty="0" smtClean="0"/>
          </a:p>
          <a:p>
            <a:pPr marL="171450" indent="-171450">
              <a:buFont typeface="Arial" pitchFamily="34" charset="0"/>
              <a:buChar char="•"/>
            </a:pPr>
            <a:r>
              <a:rPr lang="en-GB" b="1" baseline="0" dirty="0" smtClean="0"/>
              <a:t>Improved resilience </a:t>
            </a:r>
            <a:r>
              <a:rPr lang="en-GB" baseline="0" dirty="0" smtClean="0"/>
              <a:t>– (a resilient workforce</a:t>
            </a:r>
            <a:r>
              <a:rPr lang="en-US" dirty="0" smtClean="0">
                <a:effectLst/>
              </a:rPr>
              <a:t> are able to use their skills and strengths to cope with demands and challenges.  In the current</a:t>
            </a:r>
            <a:r>
              <a:rPr lang="en-US" baseline="0" dirty="0" smtClean="0">
                <a:effectLst/>
              </a:rPr>
              <a:t> economic climate, this is vital!</a:t>
            </a:r>
            <a:r>
              <a:rPr lang="en-US" dirty="0" smtClean="0">
                <a:effectLst/>
              </a:rPr>
              <a:t>)</a:t>
            </a:r>
          </a:p>
          <a:p>
            <a:pPr marL="0" indent="0">
              <a:buFont typeface="Arial" pitchFamily="34" charset="0"/>
              <a:buNone/>
            </a:pPr>
            <a:endParaRPr lang="en-GB" baseline="0" dirty="0" smtClean="0"/>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b="1" baseline="0" dirty="0" smtClean="0"/>
              <a:t>Higher commitment </a:t>
            </a:r>
            <a:r>
              <a:rPr lang="en-GB" baseline="0" dirty="0" smtClean="0"/>
              <a:t>– (committed employees identify with the values of the organisation, they display extra discretionary effort and deliver high value customer service which is essential to business growth) </a:t>
            </a:r>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aseline="0" dirty="0" smtClean="0"/>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b="1" baseline="0" dirty="0" smtClean="0"/>
              <a:t>Higher productivity</a:t>
            </a:r>
            <a:r>
              <a:rPr lang="en-GB" baseline="0" dirty="0" smtClean="0"/>
              <a:t> – </a:t>
            </a:r>
            <a:r>
              <a:rPr lang="en-GB" dirty="0" smtClean="0"/>
              <a:t>Research shows that healthy and motivated employees actually</a:t>
            </a:r>
            <a:r>
              <a:rPr lang="en-GB" baseline="0" dirty="0" smtClean="0"/>
              <a:t> </a:t>
            </a:r>
            <a:r>
              <a:rPr lang="en-GB" dirty="0" smtClean="0"/>
              <a:t>increase productivity and reduce</a:t>
            </a:r>
            <a:r>
              <a:rPr lang="en-GB" baseline="0" dirty="0" smtClean="0"/>
              <a:t> costs associated with </a:t>
            </a:r>
            <a:r>
              <a:rPr lang="en-GB" baseline="0" dirty="0" err="1" smtClean="0"/>
              <a:t>Presenteeism</a:t>
            </a:r>
            <a:r>
              <a:rPr lang="en-GB" dirty="0" smtClean="0"/>
              <a:t>.  In the context of</a:t>
            </a:r>
            <a:r>
              <a:rPr lang="en-GB" baseline="0" dirty="0" smtClean="0"/>
              <a:t> Higher Education, </a:t>
            </a:r>
            <a:r>
              <a:rPr lang="en-GB" sz="1200" kern="1200" dirty="0" smtClean="0">
                <a:solidFill>
                  <a:schemeClr val="tx1"/>
                </a:solidFill>
                <a:effectLst/>
                <a:latin typeface="+mn-lt"/>
                <a:ea typeface="+mn-ea"/>
                <a:cs typeface="+mn-cs"/>
              </a:rPr>
              <a:t>a 10% increase in </a:t>
            </a:r>
            <a:r>
              <a:rPr lang="en-GB" sz="1200" b="1" kern="1200" dirty="0" smtClean="0">
                <a:solidFill>
                  <a:schemeClr val="tx1"/>
                </a:solidFill>
                <a:effectLst/>
                <a:latin typeface="+mn-lt"/>
                <a:ea typeface="+mn-ea"/>
                <a:cs typeface="+mn-cs"/>
              </a:rPr>
              <a:t>performance</a:t>
            </a:r>
            <a:r>
              <a:rPr lang="en-GB" sz="1200" kern="1200" dirty="0" smtClean="0">
                <a:solidFill>
                  <a:schemeClr val="tx1"/>
                </a:solidFill>
                <a:effectLst/>
                <a:latin typeface="+mn-lt"/>
                <a:ea typeface="+mn-ea"/>
                <a:cs typeface="+mn-cs"/>
              </a:rPr>
              <a:t> is worth a minimum of 5% of salary (which</a:t>
            </a:r>
            <a:r>
              <a:rPr lang="en-GB" sz="1200" kern="1200" baseline="0" dirty="0" smtClean="0">
                <a:solidFill>
                  <a:schemeClr val="tx1"/>
                </a:solidFill>
                <a:effectLst/>
                <a:latin typeface="+mn-lt"/>
                <a:ea typeface="+mn-ea"/>
                <a:cs typeface="+mn-cs"/>
              </a:rPr>
              <a:t> is approximately </a:t>
            </a:r>
            <a:r>
              <a:rPr lang="en-GB" sz="1200" kern="1200" dirty="0" smtClean="0">
                <a:solidFill>
                  <a:schemeClr val="tx1"/>
                </a:solidFill>
                <a:effectLst/>
                <a:latin typeface="+mn-lt"/>
                <a:ea typeface="+mn-ea"/>
                <a:cs typeface="+mn-cs"/>
              </a:rPr>
              <a:t>£1,606 per employee).   </a:t>
            </a:r>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dirty="0" smtClean="0"/>
          </a:p>
          <a:p>
            <a:pPr marL="171450" indent="-171450">
              <a:buFont typeface="Arial" pitchFamily="34" charset="0"/>
              <a:buChar char="•"/>
            </a:pPr>
            <a:r>
              <a:rPr lang="en-GB" b="1" baseline="0" dirty="0" smtClean="0"/>
              <a:t>Fewer accidents </a:t>
            </a:r>
            <a:r>
              <a:rPr lang="en-GB" baseline="0" dirty="0" smtClean="0"/>
              <a:t>– (According to the HSE, there are one million workplace injuries caused by accidents each year.  PWC (</a:t>
            </a:r>
            <a:r>
              <a:rPr lang="en-GB" i="0" baseline="0" dirty="0" smtClean="0"/>
              <a:t>2008) estimated that costs associated with accidents reduced by </a:t>
            </a:r>
            <a:r>
              <a:rPr lang="en-GB" b="1" i="0" baseline="0" dirty="0" smtClean="0"/>
              <a:t>50%</a:t>
            </a:r>
            <a:r>
              <a:rPr lang="en-GB" i="0" baseline="0" dirty="0" smtClean="0"/>
              <a:t> when Organisations implemented wellbeing initiatives</a:t>
            </a:r>
            <a:r>
              <a:rPr lang="en-GB" baseline="0" dirty="0" smtClean="0"/>
              <a:t>)</a:t>
            </a:r>
          </a:p>
          <a:p>
            <a:pPr marL="0" indent="0">
              <a:buFont typeface="Arial" pitchFamily="34" charset="0"/>
              <a:buNone/>
            </a:pPr>
            <a:endParaRPr lang="en-GB" baseline="0" dirty="0" smtClean="0"/>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baseline="0" dirty="0" smtClean="0"/>
              <a:t>And finally </a:t>
            </a:r>
            <a:r>
              <a:rPr lang="en-GB" b="1" baseline="0" dirty="0" smtClean="0"/>
              <a:t>reduced sickness </a:t>
            </a:r>
            <a:r>
              <a:rPr lang="en-GB" baseline="0" dirty="0" smtClean="0"/>
              <a:t>– (</a:t>
            </a:r>
            <a:r>
              <a:rPr lang="en-GB" dirty="0" smtClean="0"/>
              <a:t>Every year in the UK, </a:t>
            </a:r>
            <a:r>
              <a:rPr lang="en-GB" b="1" dirty="0" smtClean="0"/>
              <a:t>200 million days </a:t>
            </a:r>
            <a:r>
              <a:rPr lang="en-GB" dirty="0" smtClean="0"/>
              <a:t>are lost through sickness absence.  That’s an average of 8.5 days lost per employee at an estimated cost of £13 billion (according to CBI cited in Work Foundation Research).</a:t>
            </a:r>
          </a:p>
          <a:p>
            <a:pPr marL="171450" indent="-171450">
              <a:buFont typeface="Arial" pitchFamily="34" charset="0"/>
              <a:buChar char="•"/>
            </a:pPr>
            <a:r>
              <a:rPr lang="en-GB" dirty="0" smtClean="0"/>
              <a:t>In the context</a:t>
            </a:r>
            <a:r>
              <a:rPr lang="en-GB" baseline="0" dirty="0" smtClean="0"/>
              <a:t> of Swansea Met for 2011/12 the</a:t>
            </a:r>
            <a:r>
              <a:rPr lang="en-GB" sz="1200" kern="1200" dirty="0" smtClean="0">
                <a:solidFill>
                  <a:schemeClr val="tx1"/>
                </a:solidFill>
                <a:effectLst/>
                <a:latin typeface="+mn-lt"/>
                <a:ea typeface="+mn-ea"/>
                <a:cs typeface="+mn-cs"/>
              </a:rPr>
              <a:t> two highest reported long-term (periods over 20 days) sickness absence causes were:</a:t>
            </a:r>
          </a:p>
          <a:p>
            <a:pPr lvl="0"/>
            <a:r>
              <a:rPr lang="en-GB" sz="1200" kern="1200" dirty="0" smtClean="0">
                <a:solidFill>
                  <a:schemeClr val="tx1"/>
                </a:solidFill>
                <a:effectLst/>
                <a:latin typeface="+mn-lt"/>
                <a:ea typeface="+mn-ea"/>
                <a:cs typeface="+mn-cs"/>
              </a:rPr>
              <a:t>1. Psychological Conditions (incl. depression, stress-related, anxiety):   23.69%</a:t>
            </a:r>
          </a:p>
          <a:p>
            <a:pPr lvl="0"/>
            <a:r>
              <a:rPr lang="en-GB" sz="1200" kern="1200" dirty="0" smtClean="0">
                <a:solidFill>
                  <a:schemeClr val="tx1"/>
                </a:solidFill>
                <a:effectLst/>
                <a:latin typeface="+mn-lt"/>
                <a:ea typeface="+mn-ea"/>
                <a:cs typeface="+mn-cs"/>
              </a:rPr>
              <a:t>2. Musculoskeletal Conditions (incl. back pain, fractures):                    23.64%</a:t>
            </a:r>
          </a:p>
          <a:p>
            <a:pPr marL="171450" indent="-171450">
              <a:buFont typeface="Arial" pitchFamily="34" charset="0"/>
              <a:buChar char="•"/>
            </a:pPr>
            <a:r>
              <a:rPr lang="en-GB" sz="1200" kern="1200" dirty="0" smtClean="0">
                <a:solidFill>
                  <a:schemeClr val="tx1"/>
                </a:solidFill>
                <a:effectLst/>
                <a:latin typeface="+mn-lt"/>
                <a:ea typeface="+mn-ea"/>
                <a:cs typeface="+mn-cs"/>
              </a:rPr>
              <a:t>SMU’s </a:t>
            </a:r>
            <a:r>
              <a:rPr lang="en-GB" baseline="0" dirty="0" smtClean="0"/>
              <a:t>total cost of sickness absence was £219,484. </a:t>
            </a:r>
          </a:p>
          <a:p>
            <a:pPr marL="171450" indent="-171450">
              <a:buFont typeface="Arial" pitchFamily="34" charset="0"/>
              <a:buChar char="•"/>
            </a:pPr>
            <a:r>
              <a:rPr lang="en-GB" baseline="0" dirty="0" smtClean="0"/>
              <a:t>Professional ‘</a:t>
            </a:r>
            <a:r>
              <a:rPr lang="en-GB" b="1" baseline="0" dirty="0" smtClean="0"/>
              <a:t>term time</a:t>
            </a:r>
            <a:r>
              <a:rPr lang="en-GB" baseline="0" dirty="0" smtClean="0"/>
              <a:t>’ staff had highest frequency rates at 90.67% and Senior Management was lowest at 0%!</a:t>
            </a:r>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dirty="0" smtClean="0"/>
              <a:t>In</a:t>
            </a:r>
            <a:r>
              <a:rPr lang="en-GB" baseline="0" dirty="0" smtClean="0"/>
              <a:t> the context of the whole </a:t>
            </a:r>
            <a:r>
              <a:rPr lang="en-GB" b="1" baseline="0" dirty="0" smtClean="0"/>
              <a:t>UK</a:t>
            </a:r>
            <a:r>
              <a:rPr lang="en-GB" baseline="0" dirty="0" smtClean="0"/>
              <a:t> HE Sector - a</a:t>
            </a:r>
            <a:r>
              <a:rPr lang="en-GB" sz="1200" kern="1200" dirty="0" smtClean="0">
                <a:solidFill>
                  <a:schemeClr val="tx1"/>
                </a:solidFill>
                <a:effectLst/>
                <a:latin typeface="+mn-lt"/>
                <a:ea typeface="+mn-ea"/>
                <a:cs typeface="+mn-cs"/>
              </a:rPr>
              <a:t> 10% reduction in average </a:t>
            </a:r>
            <a:r>
              <a:rPr lang="en-GB" sz="1200" b="1" kern="1200" dirty="0" smtClean="0">
                <a:solidFill>
                  <a:schemeClr val="tx1"/>
                </a:solidFill>
                <a:effectLst/>
                <a:latin typeface="+mn-lt"/>
                <a:ea typeface="+mn-ea"/>
                <a:cs typeface="+mn-cs"/>
              </a:rPr>
              <a:t>sickness</a:t>
            </a:r>
            <a:r>
              <a:rPr lang="en-GB" sz="1200" kern="1200" dirty="0" smtClean="0">
                <a:solidFill>
                  <a:schemeClr val="tx1"/>
                </a:solidFill>
                <a:effectLst/>
                <a:latin typeface="+mn-lt"/>
                <a:ea typeface="+mn-ea"/>
                <a:cs typeface="+mn-cs"/>
              </a:rPr>
              <a:t> absence is worth almost £27million per year.(</a:t>
            </a:r>
            <a:r>
              <a:rPr lang="en-GB" sz="1200" i="1" kern="1200" dirty="0" smtClean="0">
                <a:solidFill>
                  <a:schemeClr val="tx1"/>
                </a:solidFill>
                <a:effectLst/>
                <a:latin typeface="+mn-lt"/>
                <a:ea typeface="+mn-ea"/>
                <a:cs typeface="+mn-cs"/>
              </a:rPr>
              <a:t>Robertson Cooper Ltd Occupational Psychology Consultants)</a:t>
            </a:r>
            <a:r>
              <a:rPr lang="en-GB" sz="1200" kern="1200" dirty="0" smtClean="0">
                <a:solidFill>
                  <a:schemeClr val="tx1"/>
                </a:solidFill>
                <a:effectLst/>
                <a:latin typeface="+mn-lt"/>
                <a:ea typeface="+mn-ea"/>
                <a:cs typeface="+mn-cs"/>
              </a:rPr>
              <a:t>.  </a:t>
            </a:r>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dirty="0" smtClean="0"/>
              <a:t>The Department for Work and Pensions reported that the introduction of a wellbeing scheme resulted in a reduction in sickness absence of between 10% and 36% (ACAS).</a:t>
            </a:r>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dirty="0" smtClean="0"/>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dirty="0" smtClean="0"/>
          </a:p>
          <a:p>
            <a:pPr marL="171450" marR="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GB" dirty="0"/>
          </a:p>
        </p:txBody>
      </p:sp>
      <p:sp>
        <p:nvSpPr>
          <p:cNvPr id="4" name="Slide Number Placeholder 3"/>
          <p:cNvSpPr>
            <a:spLocks noGrp="1"/>
          </p:cNvSpPr>
          <p:nvPr>
            <p:ph type="sldNum" sz="quarter" idx="10"/>
          </p:nvPr>
        </p:nvSpPr>
        <p:spPr/>
        <p:txBody>
          <a:bodyPr/>
          <a:lstStyle/>
          <a:p>
            <a:fld id="{B90C06F9-76C9-4160-A2DD-0CB27272A21C}" type="slidenum">
              <a:rPr lang="en-GB" smtClean="0"/>
              <a:t>11</a:t>
            </a:fld>
            <a:endParaRPr lang="en-GB" dirty="0"/>
          </a:p>
        </p:txBody>
      </p:sp>
    </p:spTree>
    <p:extLst>
      <p:ext uri="{BB962C8B-B14F-4D97-AF65-F5344CB8AC3E}">
        <p14:creationId xmlns:p14="http://schemas.microsoft.com/office/powerpoint/2010/main" val="13807294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dirty="0" smtClean="0"/>
              <a:t>We’ve established that Employers have a duty of care to their employees and that </a:t>
            </a:r>
            <a:r>
              <a:rPr lang="en-GB" baseline="0" dirty="0" smtClean="0"/>
              <a:t>they must comply with Employment legislation such as the Health and Safety at Work Act (1974) and the Working Time Directive (1998)</a:t>
            </a:r>
            <a:endParaRPr lang="en-GB" dirty="0" smtClean="0"/>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dirty="0" smtClean="0"/>
              <a:t>But we’ll now look at the role specificall</a:t>
            </a:r>
            <a:r>
              <a:rPr lang="en-GB" baseline="0" dirty="0" smtClean="0"/>
              <a:t>y </a:t>
            </a:r>
            <a:r>
              <a:rPr lang="en-GB" dirty="0" smtClean="0"/>
              <a:t>of HR. </a:t>
            </a:r>
            <a:r>
              <a:rPr lang="en-GB" sz="1200" dirty="0" smtClean="0">
                <a:cs typeface="Arial" pitchFamily="34" charset="0"/>
              </a:rPr>
              <a:t>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GB" baseline="0" dirty="0" smtClean="0"/>
              <a:t>As you </a:t>
            </a:r>
            <a:r>
              <a:rPr lang="en-GB" b="0" baseline="0" dirty="0" smtClean="0"/>
              <a:t>can see from the chart displayed, HR’s role is much more </a:t>
            </a:r>
            <a:r>
              <a:rPr lang="en-GB" b="1" baseline="0" dirty="0" smtClean="0"/>
              <a:t>holistic</a:t>
            </a:r>
            <a:r>
              <a:rPr lang="en-GB" b="0" baseline="0" dirty="0" smtClean="0"/>
              <a:t> in it’s approach to Wellbeing and is based around an employee’s journey, categorised under </a:t>
            </a:r>
            <a:r>
              <a:rPr lang="en-GB" b="1" baseline="0" dirty="0" smtClean="0"/>
              <a:t>five</a:t>
            </a:r>
            <a:r>
              <a:rPr lang="en-GB" b="0" baseline="0" dirty="0" smtClean="0"/>
              <a:t> areas.</a:t>
            </a:r>
            <a:r>
              <a:rPr lang="en-US" baseline="0" dirty="0" smtClean="0"/>
              <a:t>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dirty="0" smtClean="0"/>
              <a:t>The chart</a:t>
            </a:r>
            <a:r>
              <a:rPr lang="en-US" baseline="0" dirty="0" smtClean="0"/>
              <a:t> considers the </a:t>
            </a:r>
            <a:r>
              <a:rPr lang="en-US" b="1" baseline="0" dirty="0" smtClean="0"/>
              <a:t>two</a:t>
            </a:r>
            <a:r>
              <a:rPr lang="en-US" baseline="0" dirty="0" smtClean="0"/>
              <a:t> levels of the employment relationship in relation to wellbeing – so we have the </a:t>
            </a:r>
            <a:r>
              <a:rPr lang="en-US" b="1" baseline="0" dirty="0" smtClean="0"/>
              <a:t>organisational </a:t>
            </a:r>
            <a:r>
              <a:rPr lang="en-US" baseline="0" dirty="0" smtClean="0"/>
              <a:t>level (on the outer circle of the chart) and the </a:t>
            </a:r>
            <a:r>
              <a:rPr lang="en-US" b="1" baseline="0" dirty="0" smtClean="0"/>
              <a:t>individual</a:t>
            </a:r>
            <a:r>
              <a:rPr lang="en-US" baseline="0" dirty="0" smtClean="0"/>
              <a:t> level (on the inner circle).</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US" dirty="0" smtClean="0"/>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dirty="0" smtClean="0"/>
              <a:t>The first</a:t>
            </a:r>
            <a:r>
              <a:rPr lang="en-US" baseline="0" dirty="0" smtClean="0"/>
              <a:t> stage is the initial </a:t>
            </a:r>
            <a:r>
              <a:rPr lang="en-US" dirty="0" smtClean="0"/>
              <a:t>‘</a:t>
            </a:r>
            <a:r>
              <a:rPr lang="en-US" b="1" dirty="0" smtClean="0"/>
              <a:t>Recruitment stage</a:t>
            </a:r>
            <a:r>
              <a:rPr lang="en-US" dirty="0" smtClean="0"/>
              <a:t>’ (which includes</a:t>
            </a:r>
            <a:r>
              <a:rPr lang="en-US" baseline="0" dirty="0" smtClean="0"/>
              <a:t> job/person fit to ensure the individual has the right skills to undertake the role, Induction </a:t>
            </a:r>
            <a:r>
              <a:rPr lang="en-US" baseline="0" dirty="0" err="1" smtClean="0"/>
              <a:t>programmes</a:t>
            </a:r>
            <a:r>
              <a:rPr lang="en-US" baseline="0" dirty="0" smtClean="0"/>
              <a:t> and also promoting a positive culture).</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US" dirty="0" smtClean="0"/>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b="1" dirty="0" smtClean="0"/>
              <a:t>The second stage is ‘at work</a:t>
            </a:r>
            <a:r>
              <a:rPr lang="en-US" dirty="0" smtClean="0"/>
              <a:t>’ (including promoting flexible working, conducting</a:t>
            </a:r>
            <a:r>
              <a:rPr lang="en-US" baseline="0" dirty="0" smtClean="0"/>
              <a:t> </a:t>
            </a:r>
            <a:r>
              <a:rPr lang="en-US" dirty="0" smtClean="0"/>
              <a:t>appraisals,</a:t>
            </a:r>
            <a:r>
              <a:rPr lang="en-US" baseline="0" dirty="0" smtClean="0"/>
              <a:t> supporting training and development and conducting risk assessments).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US" baseline="0" dirty="0" smtClean="0"/>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b="1" dirty="0" smtClean="0"/>
              <a:t>The third</a:t>
            </a:r>
            <a:r>
              <a:rPr lang="en-US" b="1" baseline="0" dirty="0" smtClean="0"/>
              <a:t> stage </a:t>
            </a:r>
            <a:r>
              <a:rPr lang="en-US" b="1" dirty="0" smtClean="0"/>
              <a:t>of HR’s role is ‘Distress</a:t>
            </a:r>
            <a:r>
              <a:rPr lang="en-US" dirty="0" smtClean="0"/>
              <a:t>’  (so implementing Occupational health provisions such as workplace counselling</a:t>
            </a:r>
            <a:r>
              <a:rPr lang="en-US" baseline="0" dirty="0" smtClean="0"/>
              <a:t>, employee assistance programmes and external support). </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US" baseline="0" dirty="0" smtClean="0"/>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b="1" baseline="0" dirty="0" smtClean="0"/>
              <a:t>The fourth stage is the ‘off sick’ element </a:t>
            </a:r>
            <a:r>
              <a:rPr lang="en-US" baseline="0" dirty="0" smtClean="0"/>
              <a:t>(HR will utilise the Sickness Absence Policy, encourage active engagement and planning for employees who may be returning to work)</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US" baseline="0" dirty="0" smtClean="0"/>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r>
              <a:rPr lang="en-US" b="1" baseline="0" dirty="0" smtClean="0"/>
              <a:t>The final stage is the actual ‘</a:t>
            </a:r>
            <a:r>
              <a:rPr lang="en-US" b="1" baseline="0" dirty="0" smtClean="0">
                <a:solidFill>
                  <a:srgbClr val="FF0000"/>
                </a:solidFill>
              </a:rPr>
              <a:t>returning to</a:t>
            </a:r>
            <a:r>
              <a:rPr lang="en-US" b="1" dirty="0" smtClean="0">
                <a:solidFill>
                  <a:srgbClr val="FF0000"/>
                </a:solidFill>
              </a:rPr>
              <a:t> work</a:t>
            </a:r>
            <a:r>
              <a:rPr lang="en-US" b="1" dirty="0" smtClean="0"/>
              <a:t>’ </a:t>
            </a:r>
            <a:r>
              <a:rPr lang="en-US" dirty="0" smtClean="0"/>
              <a:t>(so</a:t>
            </a:r>
            <a:r>
              <a:rPr lang="en-US" baseline="0" dirty="0" smtClean="0"/>
              <a:t> implementing rehabilitation policies and making reasonable adjustments to support staff.  Active monitoring is also essential to ensure the provisions put in place are actually working)</a:t>
            </a:r>
            <a:r>
              <a:rPr lang="en-US" dirty="0" smtClean="0"/>
              <a:t>.</a:t>
            </a:r>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US" dirty="0" smtClean="0"/>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smtClean="0"/>
              <a:t>To summarise, it’s evident that the profile of Wellbeing is changing.  It’s moved from an ‘added benefit’ to being recognised as a </a:t>
            </a:r>
            <a:r>
              <a:rPr lang="en-GB" b="1" baseline="0" dirty="0" smtClean="0"/>
              <a:t>business strategy </a:t>
            </a:r>
            <a:r>
              <a:rPr lang="en-GB" b="0" baseline="0" dirty="0" smtClean="0"/>
              <a:t>for Organisations</a:t>
            </a:r>
            <a:r>
              <a:rPr lang="en-GB" b="1" baseline="0" dirty="0" smtClean="0"/>
              <a:t>.  </a:t>
            </a:r>
            <a:r>
              <a:rPr lang="en-GB" b="0" baseline="0" dirty="0" smtClean="0"/>
              <a:t>In fact, T</a:t>
            </a:r>
            <a:r>
              <a:rPr lang="en-GB" baseline="0" dirty="0" smtClean="0"/>
              <a:t>he ‘</a:t>
            </a:r>
            <a:r>
              <a:rPr lang="en-GB" dirty="0" smtClean="0"/>
              <a:t>CSR Consortium for Business in the Community’ are currently campaigning for FTSE 100 companies to report at </a:t>
            </a:r>
            <a:r>
              <a:rPr lang="en-GB" b="1" dirty="0" smtClean="0"/>
              <a:t>Board level </a:t>
            </a:r>
            <a:r>
              <a:rPr lang="en-GB" dirty="0" smtClean="0"/>
              <a:t>on employee wellbeing. And so</a:t>
            </a:r>
            <a:r>
              <a:rPr lang="en-GB" baseline="0" dirty="0" smtClean="0"/>
              <a:t> far, Senior </a:t>
            </a:r>
            <a:r>
              <a:rPr lang="en-GB" dirty="0" smtClean="0"/>
              <a:t>Executives from Boots, the Royal Mail, Unilever and Nestle are notable </a:t>
            </a:r>
            <a:r>
              <a:rPr lang="en-GB" b="1" dirty="0" smtClean="0"/>
              <a:t>Champions of Wellbeing</a:t>
            </a:r>
            <a:r>
              <a:rPr lang="en-GB" b="1" baseline="0" dirty="0" smtClean="0"/>
              <a:t>.</a:t>
            </a:r>
          </a:p>
          <a:p>
            <a:pPr marL="0" marR="0" indent="0" algn="l" defTabSz="914400" rtl="0" eaLnBrk="1" fontAlgn="auto" latinLnBrk="0" hangingPunct="1">
              <a:lnSpc>
                <a:spcPct val="100000"/>
              </a:lnSpc>
              <a:spcBef>
                <a:spcPts val="0"/>
              </a:spcBef>
              <a:spcAft>
                <a:spcPts val="0"/>
              </a:spcAft>
              <a:buClrTx/>
              <a:buSzTx/>
              <a:buFont typeface="Arial" pitchFamily="34" charset="0"/>
              <a:buNone/>
              <a:tabLst/>
              <a:defRPr/>
            </a:pPr>
            <a:endParaRPr lang="en-GB" b="0" baseline="0" dirty="0" smtClean="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GB" baseline="0" dirty="0" smtClean="0"/>
              <a:t> </a:t>
            </a:r>
            <a:r>
              <a:rPr lang="en-GB" dirty="0" smtClean="0"/>
              <a:t> </a:t>
            </a:r>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US" dirty="0" smtClean="0"/>
          </a:p>
          <a:p>
            <a:pPr marL="171450" marR="0" lvl="0" indent="-171450" algn="l" defTabSz="914400" rtl="0" eaLnBrk="1" fontAlgn="auto" latinLnBrk="0" hangingPunct="1">
              <a:lnSpc>
                <a:spcPct val="100000"/>
              </a:lnSpc>
              <a:spcBef>
                <a:spcPts val="0"/>
              </a:spcBef>
              <a:spcAft>
                <a:spcPts val="0"/>
              </a:spcAft>
              <a:buClrTx/>
              <a:buSzTx/>
              <a:buFont typeface="Arial" pitchFamily="34" charset="0"/>
              <a:buChar char="•"/>
              <a:tabLst/>
              <a:defRPr/>
            </a:pPr>
            <a:endParaRPr lang="en-US" dirty="0" smtClean="0"/>
          </a:p>
          <a:p>
            <a:pPr marL="0" marR="0" lvl="0" indent="0" algn="l" defTabSz="914400" rtl="0" eaLnBrk="1" fontAlgn="auto" latinLnBrk="0" hangingPunct="1">
              <a:lnSpc>
                <a:spcPct val="100000"/>
              </a:lnSpc>
              <a:spcBef>
                <a:spcPts val="0"/>
              </a:spcBef>
              <a:spcAft>
                <a:spcPts val="0"/>
              </a:spcAft>
              <a:buClrTx/>
              <a:buSzTx/>
              <a:buFont typeface="Arial" pitchFamily="34" charset="0"/>
              <a:buNone/>
              <a:tabLst/>
              <a:defRPr/>
            </a:pPr>
            <a:r>
              <a:rPr lang="en-US" dirty="0" smtClean="0"/>
              <a:t/>
            </a:r>
            <a:br>
              <a:rPr lang="en-US" dirty="0" smtClean="0"/>
            </a:br>
            <a:endParaRPr lang="en-US" dirty="0" smtClean="0"/>
          </a:p>
          <a:p>
            <a:endParaRPr lang="en-GB" dirty="0"/>
          </a:p>
        </p:txBody>
      </p:sp>
      <p:sp>
        <p:nvSpPr>
          <p:cNvPr id="4" name="Slide Number Placeholder 3"/>
          <p:cNvSpPr>
            <a:spLocks noGrp="1"/>
          </p:cNvSpPr>
          <p:nvPr>
            <p:ph type="sldNum" sz="quarter" idx="10"/>
          </p:nvPr>
        </p:nvSpPr>
        <p:spPr/>
        <p:txBody>
          <a:bodyPr/>
          <a:lstStyle/>
          <a:p>
            <a:fld id="{B90C06F9-76C9-4160-A2DD-0CB27272A21C}" type="slidenum">
              <a:rPr lang="en-GB" smtClean="0"/>
              <a:t>12</a:t>
            </a:fld>
            <a:endParaRPr lang="en-GB" dirty="0"/>
          </a:p>
        </p:txBody>
      </p:sp>
    </p:spTree>
    <p:extLst>
      <p:ext uri="{BB962C8B-B14F-4D97-AF65-F5344CB8AC3E}">
        <p14:creationId xmlns:p14="http://schemas.microsoft.com/office/powerpoint/2010/main" val="489250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To complet</a:t>
            </a:r>
            <a:r>
              <a:rPr lang="en-GB" sz="1200" kern="1200" baseline="0" dirty="0" smtClean="0">
                <a:solidFill>
                  <a:schemeClr val="tx1"/>
                </a:solidFill>
                <a:effectLst/>
                <a:latin typeface="+mn-lt"/>
                <a:ea typeface="+mn-ea"/>
                <a:cs typeface="+mn-cs"/>
              </a:rPr>
              <a:t>e the presentation, y</a:t>
            </a:r>
            <a:r>
              <a:rPr lang="en-GB" sz="1200" kern="1200" dirty="0" smtClean="0">
                <a:solidFill>
                  <a:schemeClr val="tx1"/>
                </a:solidFill>
                <a:effectLst/>
                <a:latin typeface="+mn-lt"/>
                <a:ea typeface="+mn-ea"/>
                <a:cs typeface="+mn-cs"/>
              </a:rPr>
              <a:t>ou’ll remember that we ran through the session objectives at the start of the presentation so hopefully now you should be able to:</a:t>
            </a:r>
          </a:p>
          <a:p>
            <a:endParaRPr lang="en-GB" sz="1200" kern="1200" dirty="0" smtClean="0">
              <a:solidFill>
                <a:schemeClr val="tx1"/>
              </a:solidFill>
              <a:effectLst/>
              <a:latin typeface="+mn-lt"/>
              <a:ea typeface="+mn-ea"/>
              <a:cs typeface="+mn-cs"/>
            </a:endParaRPr>
          </a:p>
          <a:p>
            <a:pPr marL="171450" indent="-171450">
              <a:buFont typeface="Arial" pitchFamily="34" charset="0"/>
              <a:buChar char="•"/>
            </a:pPr>
            <a:r>
              <a:rPr lang="en-GB" sz="800" kern="1200" dirty="0" smtClean="0">
                <a:solidFill>
                  <a:schemeClr val="tx1"/>
                </a:solidFill>
                <a:latin typeface="+mn-lt"/>
                <a:ea typeface="+mn-ea"/>
                <a:cs typeface="+mn-cs"/>
              </a:rPr>
              <a:t>Explain the</a:t>
            </a:r>
            <a:r>
              <a:rPr lang="en-GB" sz="800" b="1" kern="1200" dirty="0" smtClean="0">
                <a:solidFill>
                  <a:schemeClr val="tx1"/>
                </a:solidFill>
                <a:latin typeface="+mn-lt"/>
                <a:ea typeface="+mn-ea"/>
                <a:cs typeface="+mn-cs"/>
              </a:rPr>
              <a:t> meaning </a:t>
            </a:r>
            <a:r>
              <a:rPr lang="en-GB" sz="800" kern="1200" dirty="0" smtClean="0">
                <a:solidFill>
                  <a:schemeClr val="tx1"/>
                </a:solidFill>
                <a:latin typeface="+mn-lt"/>
                <a:ea typeface="+mn-ea"/>
                <a:cs typeface="+mn-cs"/>
              </a:rPr>
              <a:t>of the term wellbeing</a:t>
            </a:r>
          </a:p>
          <a:p>
            <a:pPr marL="171450" indent="-171450">
              <a:buFont typeface="Arial" pitchFamily="34" charset="0"/>
              <a:buChar char="•"/>
            </a:pPr>
            <a:r>
              <a:rPr lang="en-GB" sz="800" kern="1200" dirty="0" smtClean="0">
                <a:solidFill>
                  <a:schemeClr val="tx1"/>
                </a:solidFill>
                <a:latin typeface="+mn-lt"/>
                <a:ea typeface="+mn-ea"/>
                <a:cs typeface="+mn-cs"/>
              </a:rPr>
              <a:t>Identify </a:t>
            </a:r>
            <a:r>
              <a:rPr lang="en-GB" sz="800" b="1" kern="1200" dirty="0" smtClean="0">
                <a:solidFill>
                  <a:schemeClr val="tx1"/>
                </a:solidFill>
                <a:latin typeface="+mn-lt"/>
                <a:ea typeface="+mn-ea"/>
                <a:cs typeface="+mn-cs"/>
              </a:rPr>
              <a:t>factors</a:t>
            </a:r>
            <a:r>
              <a:rPr lang="en-GB" sz="800" kern="1200" dirty="0" smtClean="0">
                <a:solidFill>
                  <a:schemeClr val="tx1"/>
                </a:solidFill>
                <a:latin typeface="+mn-lt"/>
                <a:ea typeface="+mn-ea"/>
                <a:cs typeface="+mn-cs"/>
              </a:rPr>
              <a:t> which impact on wellbeing</a:t>
            </a:r>
          </a:p>
          <a:p>
            <a:pPr marL="171450" indent="-171450">
              <a:buFont typeface="Arial" pitchFamily="34" charset="0"/>
              <a:buChar char="•"/>
            </a:pPr>
            <a:r>
              <a:rPr lang="en-GB" sz="800" kern="1200" dirty="0" smtClean="0">
                <a:solidFill>
                  <a:schemeClr val="tx1"/>
                </a:solidFill>
                <a:latin typeface="+mn-lt"/>
                <a:ea typeface="+mn-ea"/>
                <a:cs typeface="+mn-cs"/>
              </a:rPr>
              <a:t>State the </a:t>
            </a:r>
            <a:r>
              <a:rPr lang="en-GB" sz="800" b="1" kern="1200" dirty="0" smtClean="0">
                <a:solidFill>
                  <a:schemeClr val="tx1"/>
                </a:solidFill>
                <a:latin typeface="+mn-lt"/>
                <a:ea typeface="+mn-ea"/>
                <a:cs typeface="+mn-cs"/>
              </a:rPr>
              <a:t>risks</a:t>
            </a:r>
            <a:r>
              <a:rPr lang="en-GB" sz="800" kern="1200" dirty="0" smtClean="0">
                <a:solidFill>
                  <a:schemeClr val="tx1"/>
                </a:solidFill>
                <a:latin typeface="+mn-lt"/>
                <a:ea typeface="+mn-ea"/>
                <a:cs typeface="+mn-cs"/>
              </a:rPr>
              <a:t> associated with lack of wellbeing</a:t>
            </a:r>
          </a:p>
          <a:p>
            <a:pPr marL="171450" indent="-171450">
              <a:buFont typeface="Arial" pitchFamily="34" charset="0"/>
              <a:buChar char="•"/>
            </a:pPr>
            <a:r>
              <a:rPr lang="en-GB" sz="800" kern="1200" dirty="0" smtClean="0">
                <a:solidFill>
                  <a:schemeClr val="tx1"/>
                </a:solidFill>
                <a:latin typeface="+mn-lt"/>
                <a:ea typeface="+mn-ea"/>
                <a:cs typeface="+mn-cs"/>
              </a:rPr>
              <a:t>Understand possible</a:t>
            </a:r>
            <a:r>
              <a:rPr lang="en-GB" sz="800" b="1" kern="1200" dirty="0" smtClean="0">
                <a:solidFill>
                  <a:schemeClr val="tx1"/>
                </a:solidFill>
                <a:latin typeface="+mn-lt"/>
                <a:ea typeface="+mn-ea"/>
                <a:cs typeface="+mn-cs"/>
              </a:rPr>
              <a:t> interventions </a:t>
            </a:r>
            <a:r>
              <a:rPr lang="en-GB" sz="800" kern="1200" dirty="0" smtClean="0">
                <a:solidFill>
                  <a:schemeClr val="tx1"/>
                </a:solidFill>
                <a:latin typeface="+mn-lt"/>
                <a:ea typeface="+mn-ea"/>
                <a:cs typeface="+mn-cs"/>
              </a:rPr>
              <a:t>to support wellbeing</a:t>
            </a:r>
          </a:p>
          <a:p>
            <a:pPr marL="171450" indent="-171450">
              <a:buFont typeface="Arial" pitchFamily="34" charset="0"/>
              <a:buChar char="•"/>
            </a:pPr>
            <a:r>
              <a:rPr lang="en-GB" sz="800" kern="1200" dirty="0" smtClean="0">
                <a:solidFill>
                  <a:schemeClr val="tx1"/>
                </a:solidFill>
                <a:latin typeface="+mn-lt"/>
                <a:ea typeface="+mn-ea"/>
                <a:cs typeface="+mn-cs"/>
              </a:rPr>
              <a:t>Explain the </a:t>
            </a:r>
            <a:r>
              <a:rPr lang="en-GB" sz="800" b="1" kern="1200" dirty="0" smtClean="0">
                <a:solidFill>
                  <a:schemeClr val="tx1"/>
                </a:solidFill>
                <a:latin typeface="+mn-lt"/>
                <a:ea typeface="+mn-ea"/>
                <a:cs typeface="+mn-cs"/>
              </a:rPr>
              <a:t>business case </a:t>
            </a:r>
            <a:r>
              <a:rPr lang="en-GB" sz="800" kern="1200" dirty="0" smtClean="0">
                <a:solidFill>
                  <a:schemeClr val="tx1"/>
                </a:solidFill>
                <a:latin typeface="+mn-lt"/>
                <a:ea typeface="+mn-ea"/>
                <a:cs typeface="+mn-cs"/>
              </a:rPr>
              <a:t>for investing in wellbeing</a:t>
            </a:r>
          </a:p>
          <a:p>
            <a:pPr marL="171450" indent="-171450">
              <a:buFont typeface="Arial" pitchFamily="34" charset="0"/>
              <a:buChar char="•"/>
            </a:pPr>
            <a:r>
              <a:rPr lang="en-GB" sz="800" kern="1200" dirty="0" smtClean="0">
                <a:solidFill>
                  <a:schemeClr val="tx1"/>
                </a:solidFill>
                <a:latin typeface="+mn-lt"/>
                <a:ea typeface="+mn-ea"/>
                <a:cs typeface="+mn-cs"/>
              </a:rPr>
              <a:t>Describe the </a:t>
            </a:r>
            <a:r>
              <a:rPr lang="en-GB" sz="800" b="1" kern="1200" dirty="0" smtClean="0">
                <a:solidFill>
                  <a:schemeClr val="tx1"/>
                </a:solidFill>
                <a:latin typeface="+mn-lt"/>
                <a:ea typeface="+mn-ea"/>
                <a:cs typeface="+mn-cs"/>
              </a:rPr>
              <a:t>role of HR </a:t>
            </a:r>
            <a:r>
              <a:rPr lang="en-GB" sz="800" kern="1200" dirty="0" smtClean="0">
                <a:solidFill>
                  <a:schemeClr val="tx1"/>
                </a:solidFill>
                <a:latin typeface="+mn-lt"/>
                <a:ea typeface="+mn-ea"/>
                <a:cs typeface="+mn-cs"/>
              </a:rPr>
              <a:t>in the context of wellbeing  </a:t>
            </a:r>
          </a:p>
          <a:p>
            <a:r>
              <a:rPr lang="en-GB" sz="1200" kern="1200" dirty="0" smtClean="0">
                <a:solidFill>
                  <a:schemeClr val="tx1"/>
                </a:solidFill>
                <a:effectLst/>
                <a:latin typeface="+mn-lt"/>
                <a:ea typeface="+mn-ea"/>
                <a:cs typeface="+mn-cs"/>
              </a:rPr>
              <a:t> </a:t>
            </a:r>
            <a:endParaRPr lang="en-GB" dirty="0"/>
          </a:p>
        </p:txBody>
      </p:sp>
      <p:sp>
        <p:nvSpPr>
          <p:cNvPr id="4" name="Slide Number Placeholder 3"/>
          <p:cNvSpPr>
            <a:spLocks noGrp="1"/>
          </p:cNvSpPr>
          <p:nvPr>
            <p:ph type="sldNum" sz="quarter" idx="10"/>
          </p:nvPr>
        </p:nvSpPr>
        <p:spPr/>
        <p:txBody>
          <a:bodyPr/>
          <a:lstStyle/>
          <a:p>
            <a:fld id="{B90C06F9-76C9-4160-A2DD-0CB27272A21C}" type="slidenum">
              <a:rPr lang="en-GB" smtClean="0"/>
              <a:t>13</a:t>
            </a:fld>
            <a:endParaRPr lang="en-GB"/>
          </a:p>
        </p:txBody>
      </p:sp>
    </p:spTree>
    <p:extLst>
      <p:ext uri="{BB962C8B-B14F-4D97-AF65-F5344CB8AC3E}">
        <p14:creationId xmlns:p14="http://schemas.microsoft.com/office/powerpoint/2010/main" val="468583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0C06F9-76C9-4160-A2DD-0CB27272A21C}" type="slidenum">
              <a:rPr lang="en-GB" smtClean="0"/>
              <a:t>14</a:t>
            </a:fld>
            <a:endParaRPr lang="en-GB" dirty="0"/>
          </a:p>
        </p:txBody>
      </p:sp>
    </p:spTree>
    <p:extLst>
      <p:ext uri="{BB962C8B-B14F-4D97-AF65-F5344CB8AC3E}">
        <p14:creationId xmlns:p14="http://schemas.microsoft.com/office/powerpoint/2010/main" val="8229858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90C06F9-76C9-4160-A2DD-0CB27272A21C}" type="slidenum">
              <a:rPr lang="en-GB" smtClean="0"/>
              <a:t>15</a:t>
            </a:fld>
            <a:endParaRPr lang="en-GB" dirty="0"/>
          </a:p>
        </p:txBody>
      </p:sp>
    </p:spTree>
    <p:extLst>
      <p:ext uri="{BB962C8B-B14F-4D97-AF65-F5344CB8AC3E}">
        <p14:creationId xmlns:p14="http://schemas.microsoft.com/office/powerpoint/2010/main" val="40409901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3C89CA48-30A6-4116-8376-F7AE8587DE2C}" type="datetimeFigureOut">
              <a:rPr lang="en-GB" smtClean="0"/>
              <a:t>01/05/2013</a:t>
            </a:fld>
            <a:endParaRPr lang="en-GB" dirty="0"/>
          </a:p>
        </p:txBody>
      </p:sp>
      <p:sp>
        <p:nvSpPr>
          <p:cNvPr id="19" name="Footer Placeholder 18"/>
          <p:cNvSpPr>
            <a:spLocks noGrp="1"/>
          </p:cNvSpPr>
          <p:nvPr>
            <p:ph type="ftr" sz="quarter" idx="11"/>
          </p:nvPr>
        </p:nvSpPr>
        <p:spPr/>
        <p:txBody>
          <a:bodyPr/>
          <a:lstStyle/>
          <a:p>
            <a:endParaRPr lang="en-GB" dirty="0"/>
          </a:p>
        </p:txBody>
      </p:sp>
      <p:sp>
        <p:nvSpPr>
          <p:cNvPr id="27" name="Slide Number Placeholder 26"/>
          <p:cNvSpPr>
            <a:spLocks noGrp="1"/>
          </p:cNvSpPr>
          <p:nvPr>
            <p:ph type="sldNum" sz="quarter" idx="12"/>
          </p:nvPr>
        </p:nvSpPr>
        <p:spPr/>
        <p:txBody>
          <a:bodyPr/>
          <a:lstStyle/>
          <a:p>
            <a:fld id="{78EB7DFF-C283-42B0-AA2A-8913B48945D0}" type="slidenum">
              <a:rPr lang="en-GB" smtClean="0"/>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C89CA48-30A6-4116-8376-F7AE8587DE2C}" type="datetimeFigureOut">
              <a:rPr lang="en-GB" smtClean="0"/>
              <a:t>01/05/2013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8EB7DFF-C283-42B0-AA2A-8913B48945D0}" type="slidenum">
              <a:rPr lang="en-GB" smtClean="0"/>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C89CA48-30A6-4116-8376-F7AE8587DE2C}" type="datetimeFigureOut">
              <a:rPr lang="en-GB" smtClean="0"/>
              <a:t>01/05/2013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8EB7DFF-C283-42B0-AA2A-8913B48945D0}" type="slidenum">
              <a:rPr lang="en-GB" smtClean="0"/>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C89CA48-30A6-4116-8376-F7AE8587DE2C}" type="datetimeFigureOut">
              <a:rPr lang="en-GB" smtClean="0"/>
              <a:t>01/05/2013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8EB7DFF-C283-42B0-AA2A-8913B48945D0}" type="slidenum">
              <a:rPr lang="en-GB" smtClean="0"/>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C89CA48-30A6-4116-8376-F7AE8587DE2C}" type="datetimeFigureOut">
              <a:rPr lang="en-GB" smtClean="0"/>
              <a:t>01/05/2013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8EB7DFF-C283-42B0-AA2A-8913B48945D0}" type="slidenum">
              <a:rPr lang="en-GB" smtClean="0"/>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C89CA48-30A6-4116-8376-F7AE8587DE2C}" type="datetimeFigureOut">
              <a:rPr lang="en-GB" smtClean="0"/>
              <a:t>01/05/2013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8EB7DFF-C283-42B0-AA2A-8913B48945D0}" type="slidenum">
              <a:rPr lang="en-GB" smtClean="0"/>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89CA48-30A6-4116-8376-F7AE8587DE2C}" type="datetimeFigureOut">
              <a:rPr lang="en-GB" smtClean="0"/>
              <a:t>01/05/2013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8EB7DFF-C283-42B0-AA2A-8913B48945D0}" type="slidenum">
              <a:rPr lang="en-GB" smtClean="0"/>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C89CA48-30A6-4116-8376-F7AE8587DE2C}" type="datetimeFigureOut">
              <a:rPr lang="en-GB" smtClean="0"/>
              <a:t>01/05/2013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8EB7DFF-C283-42B0-AA2A-8913B48945D0}" type="slidenum">
              <a:rPr lang="en-GB" smtClean="0"/>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dirty="0"/>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C89CA48-30A6-4116-8376-F7AE8587DE2C}" type="datetimeFigureOut">
              <a:rPr lang="en-GB" smtClean="0"/>
              <a:t>01/05/2013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a:xfrm>
            <a:off x="8077200" y="6356350"/>
            <a:ext cx="609600" cy="365125"/>
          </a:xfrm>
        </p:spPr>
        <p:txBody>
          <a:bodyPr/>
          <a:lstStyle/>
          <a:p>
            <a:fld id="{78EB7DFF-C283-42B0-AA2A-8913B48945D0}" type="slidenum">
              <a:rPr lang="en-GB" smtClean="0"/>
              <a:t>‹#›</a:t>
            </a:fld>
            <a:endParaRPr lang="en-GB" dirty="0"/>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dirty="0"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C89CA48-30A6-4116-8376-F7AE8587DE2C}" type="datetimeFigureOut">
              <a:rPr lang="en-GB" smtClean="0"/>
              <a:t>01/05/2013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8EB7DFF-C283-42B0-AA2A-8913B48945D0}" type="slidenum">
              <a:rPr lang="en-GB" smtClean="0"/>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C89CA48-30A6-4116-8376-F7AE8587DE2C}" type="datetimeFigureOut">
              <a:rPr lang="en-GB" smtClean="0"/>
              <a:t>01/05/2013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8EB7DFF-C283-42B0-AA2A-8913B48945D0}" type="slidenum">
              <a:rPr lang="en-GB" smtClean="0"/>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dirty="0">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3C89CA48-30A6-4116-8376-F7AE8587DE2C}" type="datetimeFigureOut">
              <a:rPr lang="en-GB" smtClean="0"/>
              <a:t>01/05/2013</a:t>
            </a:fld>
            <a:endParaRPr lang="en-GB" dirty="0"/>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dirty="0"/>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78EB7DFF-C283-42B0-AA2A-8913B48945D0}" type="slidenum">
              <a:rPr lang="en-GB" smtClean="0"/>
              <a:t>‹#›</a:t>
            </a:fld>
            <a:endParaRPr lang="en-GB" dirty="0"/>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dirty="0"/>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www.cipd.co.uk/binaries/CIPD_response_to_ONS_measuring_national_wellbeing.pdf" TargetMode="External"/><Relationship Id="rId3" Type="http://schemas.openxmlformats.org/officeDocument/2006/relationships/hyperlink" Target="http://www.acas.org.uk/media/pdf/3/t/Health-work-and-wellbeing-accessible-version.pdf" TargetMode="External"/><Relationship Id="rId7" Type="http://schemas.openxmlformats.org/officeDocument/2006/relationships/hyperlink" Target="http://www.cipd.co.uk/NR/rdonlyres/DCCE94D7-781A-485A-A702-6DAAB5EA7B27/0/whthapwbwrk.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hyperlink" Target="http://www.shift.org.uk/employers/lmr/wellbeing" TargetMode="External"/><Relationship Id="rId5" Type="http://schemas.openxmlformats.org/officeDocument/2006/relationships/hyperlink" Target="http://www.theworkfoundation.com/DownloadPublication/Report/245_245_iip270410.pdf" TargetMode="External"/><Relationship Id="rId4" Type="http://schemas.openxmlformats.org/officeDocument/2006/relationships/hyperlink" Target="http://www.investorsinpeople.co.uk/documents/research/the%20business%20case%20for%20employee%20health%20and%20wellbeing%20feb%202010.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Wellbeing in the Workplace</a:t>
            </a:r>
            <a:endParaRPr lang="en-GB" dirty="0"/>
          </a:p>
        </p:txBody>
      </p:sp>
      <p:sp>
        <p:nvSpPr>
          <p:cNvPr id="3" name="Subtitle 2"/>
          <p:cNvSpPr>
            <a:spLocks noGrp="1"/>
          </p:cNvSpPr>
          <p:nvPr>
            <p:ph type="subTitle" idx="1"/>
          </p:nvPr>
        </p:nvSpPr>
        <p:spPr/>
        <p:txBody>
          <a:bodyPr/>
          <a:lstStyle/>
          <a:p>
            <a:endParaRPr lang="en-GB" dirty="0" smtClean="0"/>
          </a:p>
          <a:p>
            <a:r>
              <a:rPr lang="en-GB" dirty="0" smtClean="0">
                <a:latin typeface="+mj-lt"/>
              </a:rPr>
              <a:t>Nicola Jones, Karen Weaver, Sarah Jones &amp; Dan Jones</a:t>
            </a:r>
            <a:endParaRPr lang="en-GB" dirty="0">
              <a:latin typeface="+mj-lt"/>
            </a:endParaRPr>
          </a:p>
        </p:txBody>
      </p:sp>
    </p:spTree>
    <p:extLst>
      <p:ext uri="{BB962C8B-B14F-4D97-AF65-F5344CB8AC3E}">
        <p14:creationId xmlns:p14="http://schemas.microsoft.com/office/powerpoint/2010/main" val="10068109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Presentation Objectives</a:t>
            </a:r>
            <a:endParaRPr lang="en-GB" dirty="0"/>
          </a:p>
        </p:txBody>
      </p:sp>
      <p:sp>
        <p:nvSpPr>
          <p:cNvPr id="3" name="Content Placeholder 2"/>
          <p:cNvSpPr>
            <a:spLocks noGrp="1"/>
          </p:cNvSpPr>
          <p:nvPr>
            <p:ph idx="1"/>
          </p:nvPr>
        </p:nvSpPr>
        <p:spPr/>
        <p:txBody>
          <a:bodyPr/>
          <a:lstStyle/>
          <a:p>
            <a:pPr marL="0" indent="0">
              <a:buNone/>
            </a:pPr>
            <a:r>
              <a:rPr lang="en-GB" b="1" i="1" dirty="0" smtClean="0">
                <a:latin typeface="+mj-lt"/>
              </a:rPr>
              <a:t>By the end of this session you will be able to:</a:t>
            </a:r>
          </a:p>
          <a:p>
            <a:pPr marL="0" indent="0">
              <a:buNone/>
            </a:pPr>
            <a:endParaRPr lang="en-GB" b="1" i="1" dirty="0" smtClean="0">
              <a:latin typeface="+mj-lt"/>
            </a:endParaRPr>
          </a:p>
          <a:p>
            <a:r>
              <a:rPr lang="en-GB" dirty="0" smtClean="0">
                <a:latin typeface="+mj-lt"/>
              </a:rPr>
              <a:t>Explain the</a:t>
            </a:r>
            <a:r>
              <a:rPr lang="en-GB" b="1" dirty="0" smtClean="0">
                <a:latin typeface="+mj-lt"/>
              </a:rPr>
              <a:t> meaning </a:t>
            </a:r>
            <a:r>
              <a:rPr lang="en-GB" dirty="0" smtClean="0">
                <a:latin typeface="+mj-lt"/>
              </a:rPr>
              <a:t>of the term wellbeing</a:t>
            </a:r>
          </a:p>
          <a:p>
            <a:r>
              <a:rPr lang="en-GB" dirty="0" smtClean="0">
                <a:latin typeface="+mj-lt"/>
              </a:rPr>
              <a:t>Identify </a:t>
            </a:r>
            <a:r>
              <a:rPr lang="en-GB" b="1" dirty="0" smtClean="0">
                <a:latin typeface="+mj-lt"/>
              </a:rPr>
              <a:t>factors</a:t>
            </a:r>
            <a:r>
              <a:rPr lang="en-GB" dirty="0" smtClean="0">
                <a:latin typeface="+mj-lt"/>
              </a:rPr>
              <a:t> which impact on wellbeing</a:t>
            </a:r>
          </a:p>
          <a:p>
            <a:r>
              <a:rPr lang="en-GB" dirty="0" smtClean="0">
                <a:latin typeface="+mj-lt"/>
              </a:rPr>
              <a:t>State the </a:t>
            </a:r>
            <a:r>
              <a:rPr lang="en-GB" b="1" dirty="0" smtClean="0">
                <a:latin typeface="+mj-lt"/>
              </a:rPr>
              <a:t>risks</a:t>
            </a:r>
            <a:r>
              <a:rPr lang="en-GB" dirty="0" smtClean="0">
                <a:latin typeface="+mj-lt"/>
              </a:rPr>
              <a:t> associated with lack of wellbeing</a:t>
            </a:r>
          </a:p>
          <a:p>
            <a:r>
              <a:rPr lang="en-GB" dirty="0" smtClean="0">
                <a:latin typeface="+mj-lt"/>
              </a:rPr>
              <a:t>Understand possible</a:t>
            </a:r>
            <a:r>
              <a:rPr lang="en-GB" b="1" dirty="0" smtClean="0">
                <a:latin typeface="+mj-lt"/>
              </a:rPr>
              <a:t> interventions </a:t>
            </a:r>
            <a:r>
              <a:rPr lang="en-GB" dirty="0" smtClean="0">
                <a:latin typeface="+mj-lt"/>
              </a:rPr>
              <a:t>to support wellbeing</a:t>
            </a:r>
          </a:p>
          <a:p>
            <a:r>
              <a:rPr lang="en-GB" dirty="0" smtClean="0">
                <a:latin typeface="+mj-lt"/>
              </a:rPr>
              <a:t>Explain the </a:t>
            </a:r>
            <a:r>
              <a:rPr lang="en-GB" b="1" dirty="0" smtClean="0">
                <a:latin typeface="+mj-lt"/>
              </a:rPr>
              <a:t>business case </a:t>
            </a:r>
            <a:r>
              <a:rPr lang="en-GB" dirty="0" smtClean="0">
                <a:latin typeface="+mj-lt"/>
              </a:rPr>
              <a:t>for investing in wellbeing</a:t>
            </a:r>
          </a:p>
          <a:p>
            <a:r>
              <a:rPr lang="en-GB" dirty="0" smtClean="0">
                <a:latin typeface="+mj-lt"/>
              </a:rPr>
              <a:t>Describe the </a:t>
            </a:r>
            <a:r>
              <a:rPr lang="en-GB" b="1" dirty="0" smtClean="0">
                <a:latin typeface="+mj-lt"/>
              </a:rPr>
              <a:t>role of HR </a:t>
            </a:r>
            <a:r>
              <a:rPr lang="en-GB" dirty="0" smtClean="0">
                <a:latin typeface="+mj-lt"/>
              </a:rPr>
              <a:t>in the context of wellbeing  </a:t>
            </a:r>
          </a:p>
          <a:p>
            <a:endParaRPr lang="en-GB" dirty="0"/>
          </a:p>
          <a:p>
            <a:endParaRPr lang="en-GB" dirty="0"/>
          </a:p>
        </p:txBody>
      </p:sp>
    </p:spTree>
    <p:extLst>
      <p:ext uri="{BB962C8B-B14F-4D97-AF65-F5344CB8AC3E}">
        <p14:creationId xmlns:p14="http://schemas.microsoft.com/office/powerpoint/2010/main" val="37269783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smtClean="0"/>
              <a:t>Definition of Wellbeing</a:t>
            </a:r>
            <a:endParaRPr lang="en-GB" dirty="0"/>
          </a:p>
        </p:txBody>
      </p:sp>
      <p:sp>
        <p:nvSpPr>
          <p:cNvPr id="3" name="Content Placeholder 2"/>
          <p:cNvSpPr>
            <a:spLocks noGrp="1"/>
          </p:cNvSpPr>
          <p:nvPr>
            <p:ph idx="1"/>
          </p:nvPr>
        </p:nvSpPr>
        <p:spPr>
          <a:xfrm>
            <a:off x="457200" y="1935480"/>
            <a:ext cx="8229600" cy="4445848"/>
          </a:xfrm>
        </p:spPr>
        <p:txBody>
          <a:bodyPr/>
          <a:lstStyle/>
          <a:p>
            <a:pPr marL="0" indent="0">
              <a:buNone/>
            </a:pPr>
            <a:r>
              <a:rPr lang="en-GB" dirty="0">
                <a:latin typeface="+mj-lt"/>
              </a:rPr>
              <a:t> </a:t>
            </a:r>
            <a:endParaRPr lang="en-GB" b="1" dirty="0">
              <a:latin typeface="+mj-lt"/>
            </a:endParaRPr>
          </a:p>
          <a:p>
            <a:pPr marL="0" indent="0">
              <a:buNone/>
            </a:pPr>
            <a:r>
              <a:rPr lang="en-GB" b="1" i="1" dirty="0">
                <a:latin typeface="+mj-lt"/>
              </a:rPr>
              <a:t>“Creating an environment to promote a state of contentment which allows an employee to flourish and achieve their full potential for the benefit of themselves and their organisation</a:t>
            </a:r>
            <a:r>
              <a:rPr lang="en-GB" b="1" i="1" dirty="0" smtClean="0">
                <a:latin typeface="+mj-lt"/>
              </a:rPr>
              <a:t>” (CIPD 2007) </a:t>
            </a:r>
          </a:p>
          <a:p>
            <a:pPr marL="0" indent="0">
              <a:buNone/>
            </a:pPr>
            <a:endParaRPr lang="en-GB" b="1" i="1" dirty="0">
              <a:latin typeface="+mj-lt"/>
            </a:endParaRPr>
          </a:p>
          <a:p>
            <a:pPr marL="0" indent="0">
              <a:buNone/>
            </a:pPr>
            <a:r>
              <a:rPr lang="en-GB" b="1" i="1" dirty="0" smtClean="0">
                <a:latin typeface="+mj-lt"/>
              </a:rPr>
              <a:t>“Wellbeing is more than avoidance of becoming physically ill.  It represents a broader bio-psycho-social construct that includes physical, mental and social health” (CIPD 2011)</a:t>
            </a:r>
          </a:p>
          <a:p>
            <a:pPr marL="0" indent="0">
              <a:buNone/>
            </a:pPr>
            <a:endParaRPr lang="en-GB" b="1" i="1" dirty="0">
              <a:latin typeface="+mj-lt"/>
            </a:endParaRPr>
          </a:p>
          <a:p>
            <a:pPr marL="0" indent="0">
              <a:buNone/>
            </a:pPr>
            <a:endParaRPr lang="en-GB" b="1" dirty="0"/>
          </a:p>
          <a:p>
            <a:endParaRPr lang="en-GB" dirty="0"/>
          </a:p>
        </p:txBody>
      </p:sp>
    </p:spTree>
    <p:extLst>
      <p:ext uri="{BB962C8B-B14F-4D97-AF65-F5344CB8AC3E}">
        <p14:creationId xmlns:p14="http://schemas.microsoft.com/office/powerpoint/2010/main" val="76110498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Link between Work &amp; Wellbeing</a:t>
            </a:r>
            <a:endParaRPr lang="en-GB" dirty="0"/>
          </a:p>
        </p:txBody>
      </p:sp>
      <p:sp>
        <p:nvSpPr>
          <p:cNvPr id="3" name="Content Placeholder 2"/>
          <p:cNvSpPr>
            <a:spLocks noGrp="1"/>
          </p:cNvSpPr>
          <p:nvPr>
            <p:ph idx="1"/>
          </p:nvPr>
        </p:nvSpPr>
        <p:spPr>
          <a:xfrm>
            <a:off x="457200" y="4440480"/>
            <a:ext cx="8229600" cy="4389120"/>
          </a:xfrm>
        </p:spPr>
        <p:txBody>
          <a:bodyPr/>
          <a:lstStyle/>
          <a:p>
            <a:endParaRPr lang="en-GB" dirty="0" smtClean="0"/>
          </a:p>
          <a:p>
            <a:endParaRPr lang="en-GB" dirty="0" smtClean="0"/>
          </a:p>
          <a:p>
            <a:pPr marL="0" indent="0">
              <a:buNone/>
            </a:pPr>
            <a:endParaRPr lang="en-GB" dirty="0"/>
          </a:p>
        </p:txBody>
      </p:sp>
      <p:pic>
        <p:nvPicPr>
          <p:cNvPr id="5" name="Picture 4"/>
          <p:cNvPicPr/>
          <p:nvPr/>
        </p:nvPicPr>
        <p:blipFill>
          <a:blip r:embed="rId3">
            <a:extLst>
              <a:ext uri="{28A0092B-C50C-407E-A947-70E740481C1C}">
                <a14:useLocalDpi xmlns:a14="http://schemas.microsoft.com/office/drawing/2010/main" val="0"/>
              </a:ext>
            </a:extLst>
          </a:blip>
          <a:srcRect/>
          <a:stretch>
            <a:fillRect/>
          </a:stretch>
        </p:blipFill>
        <p:spPr bwMode="auto">
          <a:xfrm>
            <a:off x="2590800" y="2132856"/>
            <a:ext cx="3962400" cy="1897380"/>
          </a:xfrm>
          <a:prstGeom prst="rect">
            <a:avLst/>
          </a:prstGeom>
          <a:noFill/>
          <a:ln>
            <a:noFill/>
          </a:ln>
        </p:spPr>
      </p:pic>
      <p:sp>
        <p:nvSpPr>
          <p:cNvPr id="7" name="Content Placeholder 2"/>
          <p:cNvSpPr txBox="1">
            <a:spLocks/>
          </p:cNvSpPr>
          <p:nvPr/>
        </p:nvSpPr>
        <p:spPr>
          <a:xfrm>
            <a:off x="457200" y="4293096"/>
            <a:ext cx="8229600" cy="2213600"/>
          </a:xfrm>
          <a:prstGeom prst="rect">
            <a:avLst/>
          </a:prstGeom>
        </p:spPr>
        <p:txBody>
          <a:bodyPr vert="horz">
            <a:normAutofit/>
          </a:bodyPr>
          <a:lst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a:lstStyle>
          <a:p>
            <a:pPr marL="514350" indent="-514350">
              <a:buFont typeface="Arial" pitchFamily="34" charset="0"/>
              <a:buChar char="•"/>
            </a:pPr>
            <a:r>
              <a:rPr lang="en-GB" sz="2800" dirty="0" smtClean="0">
                <a:latin typeface="+mj-lt"/>
              </a:rPr>
              <a:t>Strong Link between wellbeing &amp; work</a:t>
            </a:r>
          </a:p>
          <a:p>
            <a:pPr marL="514350" indent="-514350">
              <a:buFont typeface="Arial" pitchFamily="34" charset="0"/>
              <a:buChar char="•"/>
            </a:pPr>
            <a:r>
              <a:rPr lang="en-GB" sz="2800" dirty="0" smtClean="0">
                <a:latin typeface="+mj-lt"/>
              </a:rPr>
              <a:t>Positive impact </a:t>
            </a:r>
            <a:r>
              <a:rPr lang="en-GB" sz="1600" dirty="0" smtClean="0">
                <a:latin typeface="+mj-lt"/>
              </a:rPr>
              <a:t>Financial reward, self-esteem, companionship, status</a:t>
            </a:r>
          </a:p>
          <a:p>
            <a:pPr marL="514350" indent="-514350">
              <a:buFont typeface="Arial" pitchFamily="34" charset="0"/>
              <a:buChar char="•"/>
            </a:pPr>
            <a:r>
              <a:rPr lang="en-GB" sz="2800" dirty="0" smtClean="0">
                <a:latin typeface="+mj-lt"/>
              </a:rPr>
              <a:t>Negative impact </a:t>
            </a:r>
            <a:r>
              <a:rPr lang="en-GB" sz="1600" dirty="0" smtClean="0">
                <a:latin typeface="+mj-lt"/>
              </a:rPr>
              <a:t>Stress, anxiety, back pain, depression, heart disease </a:t>
            </a:r>
          </a:p>
          <a:p>
            <a:pPr marL="514350" indent="-514350">
              <a:buFont typeface="Arial" pitchFamily="34" charset="0"/>
              <a:buChar char="•"/>
            </a:pPr>
            <a:r>
              <a:rPr lang="en-GB" sz="2800" dirty="0" smtClean="0">
                <a:latin typeface="+mj-lt"/>
              </a:rPr>
              <a:t>Responsibility of employer and employee</a:t>
            </a:r>
          </a:p>
          <a:p>
            <a:pPr marL="0" indent="0">
              <a:buFont typeface="Wingdings 2"/>
              <a:buNone/>
            </a:pPr>
            <a:endParaRPr lang="en-GB" dirty="0"/>
          </a:p>
        </p:txBody>
      </p:sp>
    </p:spTree>
    <p:extLst>
      <p:ext uri="{BB962C8B-B14F-4D97-AF65-F5344CB8AC3E}">
        <p14:creationId xmlns:p14="http://schemas.microsoft.com/office/powerpoint/2010/main" val="20223487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692696"/>
            <a:ext cx="8229600" cy="1143000"/>
          </a:xfrm>
        </p:spPr>
        <p:txBody>
          <a:bodyPr>
            <a:normAutofit/>
          </a:bodyPr>
          <a:lstStyle/>
          <a:p>
            <a:pPr algn="ctr"/>
            <a:r>
              <a:rPr lang="en-GB" dirty="0" smtClean="0"/>
              <a:t>Factors impacting wellbeing</a:t>
            </a:r>
            <a:endParaRPr lang="en-GB" dirty="0"/>
          </a:p>
        </p:txBody>
      </p:sp>
      <p:sp>
        <p:nvSpPr>
          <p:cNvPr id="3" name="Content Placeholder 2"/>
          <p:cNvSpPr>
            <a:spLocks noGrp="1"/>
          </p:cNvSpPr>
          <p:nvPr>
            <p:ph idx="1"/>
          </p:nvPr>
        </p:nvSpPr>
        <p:spPr/>
        <p:txBody>
          <a:bodyPr>
            <a:normAutofit fontScale="92500"/>
          </a:bodyPr>
          <a:lstStyle/>
          <a:p>
            <a:pPr marL="0" lvl="0" indent="0">
              <a:buNone/>
            </a:pPr>
            <a:r>
              <a:rPr lang="en-GB" b="1" i="1" dirty="0" smtClean="0">
                <a:latin typeface="+mj-lt"/>
              </a:rPr>
              <a:t>According to ACAS, there are 6 main factors:</a:t>
            </a:r>
          </a:p>
          <a:p>
            <a:pPr marL="0" lvl="0" indent="0">
              <a:buNone/>
            </a:pPr>
            <a:r>
              <a:rPr lang="en-GB" b="1" i="1" dirty="0" smtClean="0">
                <a:latin typeface="+mj-lt"/>
              </a:rPr>
              <a:t> </a:t>
            </a:r>
          </a:p>
          <a:p>
            <a:pPr marL="514350" lvl="0" indent="-514350">
              <a:buFont typeface="+mj-lt"/>
              <a:buAutoNum type="arabicPeriod"/>
            </a:pPr>
            <a:r>
              <a:rPr lang="en-GB" dirty="0" smtClean="0">
                <a:latin typeface="+mj-lt"/>
                <a:sym typeface="Wingdings"/>
              </a:rPr>
              <a:t>  </a:t>
            </a:r>
            <a:r>
              <a:rPr lang="en-GB" dirty="0" smtClean="0">
                <a:latin typeface="+mj-lt"/>
              </a:rPr>
              <a:t>Line managers are confident &amp; trained in people skills </a:t>
            </a:r>
            <a:endParaRPr lang="en-GB" dirty="0">
              <a:latin typeface="+mj-lt"/>
            </a:endParaRPr>
          </a:p>
          <a:p>
            <a:pPr marL="514350" lvl="0" indent="-514350">
              <a:buFont typeface="+mj-lt"/>
              <a:buAutoNum type="arabicPeriod"/>
            </a:pPr>
            <a:r>
              <a:rPr lang="en-GB" dirty="0" smtClean="0">
                <a:latin typeface="+mj-lt"/>
                <a:sym typeface="Wingdings"/>
              </a:rPr>
              <a:t>  </a:t>
            </a:r>
            <a:r>
              <a:rPr lang="en-GB" dirty="0" smtClean="0">
                <a:latin typeface="+mj-lt"/>
              </a:rPr>
              <a:t>Employees </a:t>
            </a:r>
            <a:r>
              <a:rPr lang="en-GB" dirty="0">
                <a:latin typeface="+mj-lt"/>
              </a:rPr>
              <a:t>feel valued and involved </a:t>
            </a:r>
          </a:p>
          <a:p>
            <a:pPr marL="514350" lvl="0" indent="-514350">
              <a:buFont typeface="+mj-lt"/>
              <a:buAutoNum type="arabicPeriod"/>
            </a:pPr>
            <a:r>
              <a:rPr lang="en-GB" dirty="0" smtClean="0">
                <a:latin typeface="+mj-lt"/>
                <a:sym typeface="Wingdings"/>
              </a:rPr>
              <a:t>  </a:t>
            </a:r>
            <a:r>
              <a:rPr lang="en-GB" dirty="0" smtClean="0">
                <a:latin typeface="+mj-lt"/>
              </a:rPr>
              <a:t>Managers </a:t>
            </a:r>
            <a:r>
              <a:rPr lang="en-GB" dirty="0">
                <a:latin typeface="+mj-lt"/>
              </a:rPr>
              <a:t>use appropriate health services to tackle absence </a:t>
            </a:r>
          </a:p>
          <a:p>
            <a:pPr marL="514350" indent="-514350">
              <a:buFont typeface="+mj-lt"/>
              <a:buAutoNum type="arabicPeriod"/>
            </a:pPr>
            <a:r>
              <a:rPr lang="en-GB" dirty="0" smtClean="0">
                <a:latin typeface="+mj-lt"/>
                <a:sym typeface="Wingdings"/>
              </a:rPr>
              <a:t> </a:t>
            </a:r>
            <a:r>
              <a:rPr lang="en-GB" dirty="0" smtClean="0">
                <a:latin typeface="+mj-lt"/>
              </a:rPr>
              <a:t>Managers promote an attendance </a:t>
            </a:r>
            <a:r>
              <a:rPr lang="en-GB" dirty="0">
                <a:latin typeface="+mj-lt"/>
              </a:rPr>
              <a:t>culture </a:t>
            </a:r>
            <a:endParaRPr lang="en-GB" dirty="0" smtClean="0">
              <a:latin typeface="+mj-lt"/>
            </a:endParaRPr>
          </a:p>
          <a:p>
            <a:pPr marL="514350" lvl="0" indent="-514350">
              <a:buFont typeface="+mj-lt"/>
              <a:buAutoNum type="arabicPeriod"/>
            </a:pPr>
            <a:r>
              <a:rPr lang="en-GB" dirty="0" smtClean="0">
                <a:latin typeface="+mj-lt"/>
                <a:sym typeface="Wingdings"/>
              </a:rPr>
              <a:t>  </a:t>
            </a:r>
            <a:r>
              <a:rPr lang="en-GB" dirty="0" smtClean="0">
                <a:latin typeface="+mj-lt"/>
              </a:rPr>
              <a:t>Jobs are flexible and well-designed </a:t>
            </a:r>
          </a:p>
          <a:p>
            <a:pPr marL="514350" indent="-514350">
              <a:buFont typeface="+mj-lt"/>
              <a:buAutoNum type="arabicPeriod"/>
            </a:pPr>
            <a:r>
              <a:rPr lang="en-GB" dirty="0" smtClean="0">
                <a:latin typeface="+mj-lt"/>
                <a:sym typeface="Wingdings"/>
              </a:rPr>
              <a:t> </a:t>
            </a:r>
            <a:r>
              <a:rPr lang="en-GB" dirty="0" smtClean="0">
                <a:latin typeface="+mj-lt"/>
              </a:rPr>
              <a:t>Managers </a:t>
            </a:r>
            <a:r>
              <a:rPr lang="en-GB" dirty="0">
                <a:latin typeface="+mj-lt"/>
              </a:rPr>
              <a:t>know how to manage </a:t>
            </a:r>
            <a:r>
              <a:rPr lang="en-GB" dirty="0" smtClean="0">
                <a:latin typeface="+mj-lt"/>
              </a:rPr>
              <a:t>common health </a:t>
            </a:r>
            <a:r>
              <a:rPr lang="en-GB" dirty="0">
                <a:latin typeface="+mj-lt"/>
              </a:rPr>
              <a:t>problems </a:t>
            </a:r>
            <a:r>
              <a:rPr lang="en-GB" dirty="0" smtClean="0">
                <a:latin typeface="+mj-lt"/>
              </a:rPr>
              <a:t>(e.g</a:t>
            </a:r>
            <a:r>
              <a:rPr lang="en-GB" dirty="0">
                <a:latin typeface="+mj-lt"/>
              </a:rPr>
              <a:t>. mental health, musculoskeletal </a:t>
            </a:r>
            <a:r>
              <a:rPr lang="en-GB" dirty="0" smtClean="0">
                <a:latin typeface="+mj-lt"/>
              </a:rPr>
              <a:t>disorders) </a:t>
            </a:r>
            <a:endParaRPr lang="en-GB" dirty="0">
              <a:latin typeface="+mj-lt"/>
            </a:endParaRPr>
          </a:p>
          <a:p>
            <a:pPr lvl="0"/>
            <a:endParaRPr lang="en-GB" dirty="0"/>
          </a:p>
          <a:p>
            <a:endParaRPr lang="en-GB" dirty="0"/>
          </a:p>
        </p:txBody>
      </p:sp>
    </p:spTree>
    <p:extLst>
      <p:ext uri="{BB962C8B-B14F-4D97-AF65-F5344CB8AC3E}">
        <p14:creationId xmlns:p14="http://schemas.microsoft.com/office/powerpoint/2010/main" val="374562197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Factors impacting wellbeing</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2000" i="1" dirty="0" smtClean="0">
                <a:latin typeface="+mj-lt"/>
              </a:rPr>
              <a:t>Essential factors leading to organisational &amp; personal </a:t>
            </a:r>
            <a:r>
              <a:rPr lang="en-GB" sz="2000" i="1" dirty="0">
                <a:latin typeface="+mj-lt"/>
              </a:rPr>
              <a:t>w</a:t>
            </a:r>
            <a:r>
              <a:rPr lang="en-GB" sz="2000" i="1" dirty="0" smtClean="0">
                <a:latin typeface="+mj-lt"/>
              </a:rPr>
              <a:t>ellbeing are</a:t>
            </a:r>
            <a:r>
              <a:rPr lang="en-GB" sz="2000" b="1" i="1" dirty="0" smtClean="0">
                <a:latin typeface="+mj-lt"/>
              </a:rPr>
              <a:t>: </a:t>
            </a:r>
            <a:endParaRPr lang="en-GB" sz="2000" b="1" i="1" dirty="0">
              <a:latin typeface="+mj-lt"/>
            </a:endParaRPr>
          </a:p>
          <a:p>
            <a:endParaRPr lang="en-GB" sz="2000" dirty="0">
              <a:latin typeface="+mj-lt"/>
            </a:endParaRPr>
          </a:p>
          <a:p>
            <a:pPr lvl="0"/>
            <a:r>
              <a:rPr lang="en-GB" sz="2000" dirty="0" smtClean="0">
                <a:latin typeface="+mj-lt"/>
              </a:rPr>
              <a:t>values-based </a:t>
            </a:r>
            <a:r>
              <a:rPr lang="en-GB" sz="2000" dirty="0">
                <a:latin typeface="+mj-lt"/>
              </a:rPr>
              <a:t>working environment and management style</a:t>
            </a:r>
          </a:p>
          <a:p>
            <a:pPr lvl="0"/>
            <a:r>
              <a:rPr lang="en-GB" sz="2000" dirty="0" smtClean="0">
                <a:latin typeface="+mj-lt"/>
              </a:rPr>
              <a:t>open </a:t>
            </a:r>
            <a:r>
              <a:rPr lang="en-GB" sz="2000" dirty="0">
                <a:latin typeface="+mj-lt"/>
              </a:rPr>
              <a:t>communication and dialogue </a:t>
            </a:r>
          </a:p>
          <a:p>
            <a:pPr lvl="0"/>
            <a:r>
              <a:rPr lang="en-GB" sz="2000" dirty="0" err="1">
                <a:latin typeface="+mj-lt"/>
              </a:rPr>
              <a:t>t</a:t>
            </a:r>
            <a:r>
              <a:rPr lang="en-GB" sz="2000" dirty="0" err="1" smtClean="0">
                <a:latin typeface="+mj-lt"/>
              </a:rPr>
              <a:t>eamworking</a:t>
            </a:r>
            <a:r>
              <a:rPr lang="en-GB" sz="2000" dirty="0" smtClean="0">
                <a:latin typeface="+mj-lt"/>
              </a:rPr>
              <a:t> </a:t>
            </a:r>
            <a:r>
              <a:rPr lang="en-GB" sz="2000" dirty="0">
                <a:latin typeface="+mj-lt"/>
              </a:rPr>
              <a:t>and co-operation </a:t>
            </a:r>
          </a:p>
          <a:p>
            <a:pPr lvl="0"/>
            <a:r>
              <a:rPr lang="en-GB" sz="2000" dirty="0">
                <a:latin typeface="+mj-lt"/>
              </a:rPr>
              <a:t>c</a:t>
            </a:r>
            <a:r>
              <a:rPr lang="en-GB" sz="2000" dirty="0" smtClean="0">
                <a:latin typeface="+mj-lt"/>
              </a:rPr>
              <a:t>larity </a:t>
            </a:r>
            <a:r>
              <a:rPr lang="en-GB" sz="2000" dirty="0">
                <a:latin typeface="+mj-lt"/>
              </a:rPr>
              <a:t>and unity of purpose </a:t>
            </a:r>
          </a:p>
          <a:p>
            <a:pPr lvl="0"/>
            <a:r>
              <a:rPr lang="en-GB" sz="2000" dirty="0">
                <a:latin typeface="+mj-lt"/>
              </a:rPr>
              <a:t>f</a:t>
            </a:r>
            <a:r>
              <a:rPr lang="en-GB" sz="2000" dirty="0" smtClean="0">
                <a:latin typeface="+mj-lt"/>
              </a:rPr>
              <a:t>lexibility</a:t>
            </a:r>
            <a:r>
              <a:rPr lang="en-GB" sz="2000" dirty="0">
                <a:latin typeface="+mj-lt"/>
              </a:rPr>
              <a:t>, discretion and support for reasonable risk-taking </a:t>
            </a:r>
          </a:p>
          <a:p>
            <a:pPr lvl="0"/>
            <a:r>
              <a:rPr lang="en-GB" sz="2000" dirty="0">
                <a:latin typeface="+mj-lt"/>
              </a:rPr>
              <a:t>b</a:t>
            </a:r>
            <a:r>
              <a:rPr lang="en-GB" sz="2000" dirty="0" smtClean="0">
                <a:latin typeface="+mj-lt"/>
              </a:rPr>
              <a:t>alance </a:t>
            </a:r>
            <a:r>
              <a:rPr lang="en-GB" sz="2000" dirty="0">
                <a:latin typeface="+mj-lt"/>
              </a:rPr>
              <a:t>between work and personal life </a:t>
            </a:r>
          </a:p>
          <a:p>
            <a:pPr lvl="0"/>
            <a:r>
              <a:rPr lang="en-GB" sz="2000" dirty="0">
                <a:latin typeface="+mj-lt"/>
              </a:rPr>
              <a:t>a</a:t>
            </a:r>
            <a:r>
              <a:rPr lang="en-GB" sz="2000" dirty="0" smtClean="0">
                <a:latin typeface="+mj-lt"/>
              </a:rPr>
              <a:t>bility </a:t>
            </a:r>
            <a:r>
              <a:rPr lang="en-GB" sz="2000" dirty="0">
                <a:latin typeface="+mj-lt"/>
              </a:rPr>
              <a:t>to negotiate workload and work pace without fear of reprisals or punishment </a:t>
            </a:r>
          </a:p>
          <a:p>
            <a:r>
              <a:rPr lang="en-GB" sz="2000" dirty="0">
                <a:latin typeface="+mj-lt"/>
              </a:rPr>
              <a:t>b</a:t>
            </a:r>
            <a:r>
              <a:rPr lang="en-GB" sz="2000" dirty="0" smtClean="0">
                <a:latin typeface="+mj-lt"/>
              </a:rPr>
              <a:t>eing </a:t>
            </a:r>
            <a:r>
              <a:rPr lang="en-GB" sz="2000" dirty="0">
                <a:latin typeface="+mj-lt"/>
              </a:rPr>
              <a:t>fairly compensated in terms of salary and </a:t>
            </a:r>
            <a:r>
              <a:rPr lang="en-GB" sz="2000" dirty="0" smtClean="0">
                <a:latin typeface="+mj-lt"/>
              </a:rPr>
              <a:t>benefits</a:t>
            </a:r>
          </a:p>
          <a:p>
            <a:pPr marL="0" indent="0">
              <a:buNone/>
            </a:pPr>
            <a:endParaRPr lang="en-GB" sz="2000" b="1" i="1" dirty="0">
              <a:latin typeface="+mj-lt"/>
            </a:endParaRPr>
          </a:p>
          <a:p>
            <a:pPr marL="0" indent="0">
              <a:buNone/>
            </a:pPr>
            <a:r>
              <a:rPr lang="en-GB" sz="2000" b="1" i="1" dirty="0" err="1" smtClean="0">
                <a:latin typeface="+mj-lt"/>
              </a:rPr>
              <a:t>Kraybill</a:t>
            </a:r>
            <a:r>
              <a:rPr lang="en-GB" sz="2000" b="1" i="1" dirty="0" smtClean="0">
                <a:latin typeface="+mj-lt"/>
              </a:rPr>
              <a:t> </a:t>
            </a:r>
            <a:r>
              <a:rPr lang="en-GB" sz="2000" b="1" i="1" dirty="0">
                <a:latin typeface="+mj-lt"/>
              </a:rPr>
              <a:t>(2003) </a:t>
            </a:r>
          </a:p>
          <a:p>
            <a:pPr lvl="0"/>
            <a:endParaRPr lang="en-GB" sz="3400" dirty="0">
              <a:latin typeface="+mj-lt"/>
            </a:endParaRPr>
          </a:p>
          <a:p>
            <a:endParaRPr lang="en-GB" dirty="0"/>
          </a:p>
        </p:txBody>
      </p:sp>
    </p:spTree>
    <p:extLst>
      <p:ext uri="{BB962C8B-B14F-4D97-AF65-F5344CB8AC3E}">
        <p14:creationId xmlns:p14="http://schemas.microsoft.com/office/powerpoint/2010/main" val="4257345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Factors impacting wellbeing</a:t>
            </a:r>
          </a:p>
        </p:txBody>
      </p:sp>
      <p:sp>
        <p:nvSpPr>
          <p:cNvPr id="3" name="Content Placeholder 2"/>
          <p:cNvSpPr>
            <a:spLocks noGrp="1"/>
          </p:cNvSpPr>
          <p:nvPr>
            <p:ph idx="1"/>
          </p:nvPr>
        </p:nvSpPr>
        <p:spPr/>
        <p:txBody>
          <a:bodyPr>
            <a:normAutofit/>
          </a:bodyPr>
          <a:lstStyle/>
          <a:p>
            <a:pPr marL="0" indent="0">
              <a:buNone/>
            </a:pPr>
            <a:r>
              <a:rPr lang="en-GB" sz="2000" i="1" dirty="0" smtClean="0">
                <a:latin typeface="+mj-lt"/>
              </a:rPr>
              <a:t>Essential factors leading to employee </a:t>
            </a:r>
            <a:r>
              <a:rPr lang="en-GB" sz="2000" i="1" dirty="0">
                <a:latin typeface="+mj-lt"/>
              </a:rPr>
              <a:t>w</a:t>
            </a:r>
            <a:r>
              <a:rPr lang="en-GB" sz="2000" i="1" dirty="0" smtClean="0">
                <a:latin typeface="+mj-lt"/>
              </a:rPr>
              <a:t>ellbeing include: </a:t>
            </a:r>
          </a:p>
          <a:p>
            <a:pPr marL="0" indent="0">
              <a:buNone/>
            </a:pPr>
            <a:endParaRPr lang="en-GB" sz="2000" b="1" i="1" dirty="0" smtClean="0">
              <a:latin typeface="+mj-lt"/>
            </a:endParaRPr>
          </a:p>
          <a:p>
            <a:pPr lvl="0"/>
            <a:r>
              <a:rPr lang="en-GB" sz="2000" dirty="0" smtClean="0">
                <a:latin typeface="+mj-lt"/>
              </a:rPr>
              <a:t>maintaining </a:t>
            </a:r>
            <a:r>
              <a:rPr lang="en-GB" sz="2000" dirty="0">
                <a:latin typeface="+mj-lt"/>
              </a:rPr>
              <a:t>a healthy body by making healthy choices about diet, exercise and leisure </a:t>
            </a:r>
          </a:p>
          <a:p>
            <a:pPr lvl="0"/>
            <a:r>
              <a:rPr lang="en-GB" sz="2000" dirty="0">
                <a:latin typeface="+mj-lt"/>
              </a:rPr>
              <a:t>developing an attitude of mind that enables the employee to have self-confidence, self-respect and to be emotionally resilient </a:t>
            </a:r>
          </a:p>
          <a:p>
            <a:pPr lvl="0"/>
            <a:r>
              <a:rPr lang="en-GB" sz="2000" dirty="0">
                <a:latin typeface="+mj-lt"/>
              </a:rPr>
              <a:t>having a sense of purpose, feelings of fulfilment and meaning </a:t>
            </a:r>
          </a:p>
          <a:p>
            <a:pPr lvl="0"/>
            <a:r>
              <a:rPr lang="en-GB" sz="2000" dirty="0">
                <a:latin typeface="+mj-lt"/>
              </a:rPr>
              <a:t>possessing an active mind that is alert, open to new experiences, curious and creative </a:t>
            </a:r>
          </a:p>
          <a:p>
            <a:pPr lvl="0"/>
            <a:r>
              <a:rPr lang="en-GB" sz="2000" dirty="0">
                <a:latin typeface="+mj-lt"/>
              </a:rPr>
              <a:t>having a network of relationships that are supportive and nurturing</a:t>
            </a:r>
          </a:p>
          <a:p>
            <a:pPr marL="0" indent="0">
              <a:buNone/>
            </a:pPr>
            <a:endParaRPr lang="en-GB" sz="2200" b="1" i="1" dirty="0" smtClean="0">
              <a:latin typeface="+mj-lt"/>
            </a:endParaRPr>
          </a:p>
          <a:p>
            <a:pPr marL="0" indent="0">
              <a:buNone/>
            </a:pPr>
            <a:r>
              <a:rPr lang="en-GB" sz="2000" b="1" i="1" dirty="0" smtClean="0">
                <a:latin typeface="+mj-lt"/>
              </a:rPr>
              <a:t>Canadian </a:t>
            </a:r>
            <a:r>
              <a:rPr lang="en-GB" sz="2000" b="1" i="1" dirty="0">
                <a:latin typeface="+mj-lt"/>
              </a:rPr>
              <a:t>Centre for Management Development (2002) </a:t>
            </a:r>
          </a:p>
          <a:p>
            <a:endParaRPr lang="en-GB" dirty="0"/>
          </a:p>
        </p:txBody>
      </p:sp>
    </p:spTree>
    <p:extLst>
      <p:ext uri="{BB962C8B-B14F-4D97-AF65-F5344CB8AC3E}">
        <p14:creationId xmlns:p14="http://schemas.microsoft.com/office/powerpoint/2010/main" val="20460569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Risks associated with lack of Wellbeing</a:t>
            </a:r>
            <a:endParaRPr lang="en-GB" dirty="0"/>
          </a:p>
        </p:txBody>
      </p:sp>
      <p:sp>
        <p:nvSpPr>
          <p:cNvPr id="3" name="Content Placeholder 2"/>
          <p:cNvSpPr>
            <a:spLocks noGrp="1"/>
          </p:cNvSpPr>
          <p:nvPr>
            <p:ph idx="1"/>
          </p:nvPr>
        </p:nvSpPr>
        <p:spPr/>
        <p:txBody>
          <a:bodyPr/>
          <a:lstStyle/>
          <a:p>
            <a:pPr lvl="0"/>
            <a:r>
              <a:rPr lang="en-GB" dirty="0">
                <a:latin typeface="+mj-lt"/>
              </a:rPr>
              <a:t>Statutory H&amp;S responsibilities</a:t>
            </a:r>
          </a:p>
          <a:p>
            <a:pPr lvl="0"/>
            <a:r>
              <a:rPr lang="en-GB" dirty="0">
                <a:latin typeface="+mj-lt"/>
              </a:rPr>
              <a:t>Increased absence  </a:t>
            </a:r>
          </a:p>
          <a:p>
            <a:pPr lvl="0"/>
            <a:r>
              <a:rPr lang="en-GB" dirty="0">
                <a:latin typeface="+mj-lt"/>
              </a:rPr>
              <a:t>Increased staff turnover</a:t>
            </a:r>
          </a:p>
          <a:p>
            <a:pPr lvl="0"/>
            <a:r>
              <a:rPr lang="en-GB" dirty="0">
                <a:latin typeface="+mj-lt"/>
              </a:rPr>
              <a:t>Morale</a:t>
            </a:r>
          </a:p>
          <a:p>
            <a:pPr lvl="0"/>
            <a:r>
              <a:rPr lang="en-GB" dirty="0">
                <a:latin typeface="+mj-lt"/>
              </a:rPr>
              <a:t>Lack of engagement </a:t>
            </a:r>
          </a:p>
          <a:p>
            <a:pPr lvl="0"/>
            <a:r>
              <a:rPr lang="en-GB" dirty="0">
                <a:latin typeface="+mj-lt"/>
              </a:rPr>
              <a:t>Decrease in productivity </a:t>
            </a:r>
          </a:p>
          <a:p>
            <a:pPr marL="0" lvl="0" indent="0">
              <a:buNone/>
            </a:pPr>
            <a:r>
              <a:rPr lang="en-GB" dirty="0" smtClean="0"/>
              <a:t> </a:t>
            </a:r>
            <a:endParaRPr lang="en-GB" dirty="0"/>
          </a:p>
          <a:p>
            <a:pPr marL="0" indent="0">
              <a:buNone/>
            </a:pPr>
            <a:endParaRPr lang="en-GB" dirty="0"/>
          </a:p>
        </p:txBody>
      </p:sp>
    </p:spTree>
    <p:extLst>
      <p:ext uri="{BB962C8B-B14F-4D97-AF65-F5344CB8AC3E}">
        <p14:creationId xmlns:p14="http://schemas.microsoft.com/office/powerpoint/2010/main" val="48804908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Interventions</a:t>
            </a:r>
            <a:endParaRPr lang="en-GB" dirty="0"/>
          </a:p>
        </p:txBody>
      </p:sp>
      <p:sp>
        <p:nvSpPr>
          <p:cNvPr id="5" name="Content Placeholder 4"/>
          <p:cNvSpPr>
            <a:spLocks noGrp="1"/>
          </p:cNvSpPr>
          <p:nvPr>
            <p:ph sz="quarter" idx="2"/>
          </p:nvPr>
        </p:nvSpPr>
        <p:spPr/>
        <p:txBody>
          <a:bodyPr/>
          <a:lstStyle/>
          <a:p>
            <a:r>
              <a:rPr lang="en-GB" dirty="0" smtClean="0">
                <a:latin typeface="+mj-lt"/>
              </a:rPr>
              <a:t>Flexible </a:t>
            </a:r>
            <a:r>
              <a:rPr lang="en-GB" dirty="0">
                <a:latin typeface="+mj-lt"/>
              </a:rPr>
              <a:t>Working</a:t>
            </a:r>
          </a:p>
          <a:p>
            <a:r>
              <a:rPr lang="en-GB" dirty="0">
                <a:latin typeface="+mj-lt"/>
              </a:rPr>
              <a:t>Family Friendly Policies</a:t>
            </a:r>
          </a:p>
          <a:p>
            <a:r>
              <a:rPr lang="en-GB" dirty="0">
                <a:latin typeface="+mj-lt"/>
              </a:rPr>
              <a:t>Good Catering Facilities</a:t>
            </a:r>
          </a:p>
          <a:p>
            <a:r>
              <a:rPr lang="en-GB" dirty="0">
                <a:latin typeface="+mj-lt"/>
              </a:rPr>
              <a:t>Advice on healthy eating </a:t>
            </a:r>
          </a:p>
          <a:p>
            <a:r>
              <a:rPr lang="en-GB" dirty="0">
                <a:latin typeface="+mj-lt"/>
              </a:rPr>
              <a:t>In-house gym </a:t>
            </a:r>
          </a:p>
          <a:p>
            <a:r>
              <a:rPr lang="en-GB" dirty="0">
                <a:latin typeface="+mj-lt"/>
              </a:rPr>
              <a:t>Subsidised gym membership</a:t>
            </a:r>
          </a:p>
          <a:p>
            <a:r>
              <a:rPr lang="en-GB" dirty="0">
                <a:latin typeface="+mj-lt"/>
              </a:rPr>
              <a:t>100% attendance at work recognition scheme</a:t>
            </a:r>
          </a:p>
          <a:p>
            <a:endParaRPr lang="en-GB" dirty="0"/>
          </a:p>
        </p:txBody>
      </p:sp>
      <p:sp>
        <p:nvSpPr>
          <p:cNvPr id="6" name="Content Placeholder 5"/>
          <p:cNvSpPr>
            <a:spLocks noGrp="1"/>
          </p:cNvSpPr>
          <p:nvPr>
            <p:ph sz="quarter" idx="4"/>
          </p:nvPr>
        </p:nvSpPr>
        <p:spPr/>
        <p:txBody>
          <a:bodyPr/>
          <a:lstStyle/>
          <a:p>
            <a:pPr>
              <a:lnSpc>
                <a:spcPct val="80000"/>
              </a:lnSpc>
            </a:pPr>
            <a:r>
              <a:rPr lang="en-GB" dirty="0">
                <a:latin typeface="+mj-lt"/>
              </a:rPr>
              <a:t>Support to stop smoking </a:t>
            </a:r>
          </a:p>
          <a:p>
            <a:pPr>
              <a:lnSpc>
                <a:spcPct val="80000"/>
              </a:lnSpc>
            </a:pPr>
            <a:r>
              <a:rPr lang="en-GB" dirty="0">
                <a:latin typeface="+mj-lt"/>
              </a:rPr>
              <a:t>Health checks </a:t>
            </a:r>
          </a:p>
          <a:p>
            <a:pPr>
              <a:lnSpc>
                <a:spcPct val="80000"/>
              </a:lnSpc>
            </a:pPr>
            <a:r>
              <a:rPr lang="en-GB" dirty="0">
                <a:latin typeface="+mj-lt"/>
              </a:rPr>
              <a:t>Private health insurance </a:t>
            </a:r>
          </a:p>
          <a:p>
            <a:pPr>
              <a:lnSpc>
                <a:spcPct val="80000"/>
              </a:lnSpc>
            </a:pPr>
            <a:r>
              <a:rPr lang="en-GB" dirty="0">
                <a:latin typeface="+mj-lt"/>
              </a:rPr>
              <a:t>Personalised healthy living </a:t>
            </a:r>
          </a:p>
          <a:p>
            <a:pPr>
              <a:lnSpc>
                <a:spcPct val="80000"/>
              </a:lnSpc>
            </a:pPr>
            <a:r>
              <a:rPr lang="en-GB" dirty="0">
                <a:latin typeface="+mj-lt"/>
              </a:rPr>
              <a:t>Access to counselling service </a:t>
            </a:r>
          </a:p>
          <a:p>
            <a:pPr>
              <a:lnSpc>
                <a:spcPct val="80000"/>
              </a:lnSpc>
            </a:pPr>
            <a:r>
              <a:rPr lang="en-GB" dirty="0">
                <a:latin typeface="+mj-lt"/>
              </a:rPr>
              <a:t>Access to physiotherapy</a:t>
            </a:r>
          </a:p>
          <a:p>
            <a:pPr>
              <a:lnSpc>
                <a:spcPct val="80000"/>
              </a:lnSpc>
            </a:pPr>
            <a:r>
              <a:rPr lang="en-GB" dirty="0">
                <a:latin typeface="+mj-lt"/>
              </a:rPr>
              <a:t>Massage </a:t>
            </a:r>
          </a:p>
          <a:p>
            <a:endParaRPr lang="en-GB" dirty="0"/>
          </a:p>
        </p:txBody>
      </p:sp>
    </p:spTree>
    <p:extLst>
      <p:ext uri="{BB962C8B-B14F-4D97-AF65-F5344CB8AC3E}">
        <p14:creationId xmlns:p14="http://schemas.microsoft.com/office/powerpoint/2010/main" val="162256671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sz="4000" b="1" dirty="0" smtClean="0"/>
              <a:t>Why Invest in Wellbeing?</a:t>
            </a:r>
            <a:br>
              <a:rPr lang="en-GB" sz="4000" b="1" dirty="0" smtClean="0"/>
            </a:br>
            <a:r>
              <a:rPr lang="en-GB" sz="4000" dirty="0"/>
              <a:t>u</a:t>
            </a:r>
            <a:r>
              <a:rPr lang="en-GB" sz="4000" dirty="0" smtClean="0"/>
              <a:t>nderstanding the ‘bigger picture’</a:t>
            </a:r>
            <a:endParaRPr lang="en-GB" sz="4000" dirty="0"/>
          </a:p>
        </p:txBody>
      </p:sp>
      <p:sp>
        <p:nvSpPr>
          <p:cNvPr id="3" name="Content Placeholder 2"/>
          <p:cNvSpPr>
            <a:spLocks noGrp="1"/>
          </p:cNvSpPr>
          <p:nvPr>
            <p:ph idx="1"/>
          </p:nvPr>
        </p:nvSpPr>
        <p:spPr/>
        <p:txBody>
          <a:bodyPr>
            <a:normAutofit fontScale="70000" lnSpcReduction="20000"/>
          </a:bodyPr>
          <a:lstStyle/>
          <a:p>
            <a:pPr algn="just">
              <a:buFont typeface="Wingdings" pitchFamily="2" charset="2"/>
              <a:buChar char="Ø"/>
            </a:pPr>
            <a:r>
              <a:rPr lang="en-GB" dirty="0" smtClean="0">
                <a:latin typeface="+mj-lt"/>
                <a:cs typeface="Arial" pitchFamily="34" charset="0"/>
              </a:rPr>
              <a:t>The </a:t>
            </a:r>
            <a:r>
              <a:rPr lang="en-GB" dirty="0">
                <a:latin typeface="+mj-lt"/>
                <a:cs typeface="Arial" pitchFamily="34" charset="0"/>
              </a:rPr>
              <a:t>UK’s labour productivity levels lag behind many European Countries by up to 20</a:t>
            </a:r>
            <a:r>
              <a:rPr lang="en-GB" dirty="0" smtClean="0">
                <a:latin typeface="+mj-lt"/>
                <a:cs typeface="Arial" pitchFamily="34" charset="0"/>
              </a:rPr>
              <a:t>%.</a:t>
            </a:r>
          </a:p>
          <a:p>
            <a:pPr marL="0" indent="0" algn="just">
              <a:buNone/>
            </a:pPr>
            <a:endParaRPr lang="en-GB" dirty="0">
              <a:latin typeface="+mj-lt"/>
              <a:cs typeface="Arial" pitchFamily="34" charset="0"/>
            </a:endParaRPr>
          </a:p>
          <a:p>
            <a:pPr algn="just">
              <a:buFont typeface="Wingdings" pitchFamily="2" charset="2"/>
              <a:buChar char="Ø"/>
            </a:pPr>
            <a:r>
              <a:rPr lang="en-GB" dirty="0" smtClean="0">
                <a:latin typeface="+mj-lt"/>
                <a:cs typeface="Arial" pitchFamily="34" charset="0"/>
              </a:rPr>
              <a:t>Research </a:t>
            </a:r>
            <a:r>
              <a:rPr lang="en-GB" dirty="0">
                <a:latin typeface="+mj-lt"/>
                <a:cs typeface="Arial" pitchFamily="34" charset="0"/>
              </a:rPr>
              <a:t>undertaken by </a:t>
            </a:r>
            <a:r>
              <a:rPr lang="en-GB" b="1" dirty="0">
                <a:latin typeface="+mj-lt"/>
                <a:cs typeface="Arial" pitchFamily="34" charset="0"/>
              </a:rPr>
              <a:t>Dame Carol Black </a:t>
            </a:r>
            <a:r>
              <a:rPr lang="en-GB" dirty="0">
                <a:latin typeface="+mj-lt"/>
                <a:cs typeface="Arial" pitchFamily="34" charset="0"/>
              </a:rPr>
              <a:t>for the UK Government (in 2008), identified that Illness of the working population costs the economy approximately £100 billion per </a:t>
            </a:r>
            <a:r>
              <a:rPr lang="en-GB" dirty="0" smtClean="0">
                <a:latin typeface="+mj-lt"/>
                <a:cs typeface="Arial" pitchFamily="34" charset="0"/>
              </a:rPr>
              <a:t>year.</a:t>
            </a:r>
          </a:p>
          <a:p>
            <a:pPr algn="just">
              <a:buFont typeface="Wingdings" pitchFamily="2" charset="2"/>
              <a:buChar char="Ø"/>
            </a:pPr>
            <a:endParaRPr lang="en-GB" dirty="0" smtClean="0">
              <a:latin typeface="+mj-lt"/>
              <a:cs typeface="Arial" pitchFamily="34" charset="0"/>
            </a:endParaRPr>
          </a:p>
          <a:p>
            <a:pPr>
              <a:buFont typeface="Wingdings" pitchFamily="2" charset="2"/>
              <a:buChar char="Ø"/>
            </a:pPr>
            <a:r>
              <a:rPr lang="en-GB" dirty="0" smtClean="0">
                <a:latin typeface="+mj-lt"/>
                <a:cs typeface="Arial" pitchFamily="34" charset="0"/>
              </a:rPr>
              <a:t>Each </a:t>
            </a:r>
            <a:r>
              <a:rPr lang="en-GB" dirty="0">
                <a:latin typeface="+mj-lt"/>
                <a:cs typeface="Arial" pitchFamily="34" charset="0"/>
              </a:rPr>
              <a:t>week, one million people (that’s almost 4% of the workforce averaged out over a year) take time off due to illness</a:t>
            </a:r>
            <a:r>
              <a:rPr lang="en-GB" dirty="0" smtClean="0">
                <a:latin typeface="+mj-lt"/>
                <a:cs typeface="Arial" pitchFamily="34" charset="0"/>
              </a:rPr>
              <a:t>. </a:t>
            </a:r>
          </a:p>
          <a:p>
            <a:pPr marL="0" indent="0">
              <a:buNone/>
            </a:pPr>
            <a:endParaRPr lang="en-GB" dirty="0">
              <a:latin typeface="+mj-lt"/>
              <a:cs typeface="Arial" pitchFamily="34" charset="0"/>
            </a:endParaRPr>
          </a:p>
          <a:p>
            <a:pPr>
              <a:buFont typeface="Wingdings" pitchFamily="2" charset="2"/>
              <a:buChar char="Ø"/>
            </a:pPr>
            <a:r>
              <a:rPr lang="en-GB" dirty="0" smtClean="0">
                <a:latin typeface="+mj-lt"/>
                <a:cs typeface="Arial" pitchFamily="34" charset="0"/>
              </a:rPr>
              <a:t>Each week, 3000 </a:t>
            </a:r>
            <a:r>
              <a:rPr lang="en-GB" dirty="0">
                <a:latin typeface="+mj-lt"/>
                <a:cs typeface="Arial" pitchFamily="34" charset="0"/>
              </a:rPr>
              <a:t>people move from Statutory Sick Pay to Employment and Support Allowance (formerly Incapacity Benefit). </a:t>
            </a:r>
          </a:p>
          <a:p>
            <a:pPr algn="just"/>
            <a:endParaRPr lang="en-GB" dirty="0" smtClean="0">
              <a:latin typeface="+mj-lt"/>
            </a:endParaRPr>
          </a:p>
          <a:p>
            <a:pPr marL="0" indent="0">
              <a:buNone/>
            </a:pPr>
            <a:r>
              <a:rPr lang="en-GB" u="sng" dirty="0" smtClean="0">
                <a:latin typeface="+mj-lt"/>
                <a:cs typeface="Arial" pitchFamily="34" charset="0"/>
              </a:rPr>
              <a:t>Return on Investment (ROI)</a:t>
            </a:r>
          </a:p>
          <a:p>
            <a:pPr>
              <a:buFont typeface="Wingdings" pitchFamily="2" charset="2"/>
              <a:buChar char="Ø"/>
            </a:pPr>
            <a:r>
              <a:rPr lang="en-GB" dirty="0" smtClean="0">
                <a:latin typeface="+mj-lt"/>
                <a:cs typeface="Arial" pitchFamily="34" charset="0"/>
              </a:rPr>
              <a:t>A study conducted by PWC (2012) determined that the </a:t>
            </a:r>
            <a:r>
              <a:rPr lang="en-GB" dirty="0">
                <a:latin typeface="+mj-lt"/>
                <a:cs typeface="Arial" pitchFamily="34" charset="0"/>
              </a:rPr>
              <a:t>return on investment </a:t>
            </a:r>
            <a:r>
              <a:rPr lang="en-GB" dirty="0" smtClean="0">
                <a:latin typeface="+mj-lt"/>
                <a:cs typeface="Arial" pitchFamily="34" charset="0"/>
              </a:rPr>
              <a:t>for implementing Wellbeing </a:t>
            </a:r>
            <a:r>
              <a:rPr lang="en-GB" dirty="0">
                <a:latin typeface="+mj-lt"/>
                <a:cs typeface="Arial" pitchFamily="34" charset="0"/>
              </a:rPr>
              <a:t>programmes </a:t>
            </a:r>
            <a:r>
              <a:rPr lang="en-GB" dirty="0" smtClean="0">
                <a:latin typeface="+mj-lt"/>
                <a:cs typeface="Arial" pitchFamily="34" charset="0"/>
              </a:rPr>
              <a:t>was </a:t>
            </a:r>
            <a:r>
              <a:rPr lang="en-GB" dirty="0">
                <a:latin typeface="+mj-lt"/>
                <a:cs typeface="Arial" pitchFamily="34" charset="0"/>
              </a:rPr>
              <a:t>£2.50 for every </a:t>
            </a:r>
            <a:r>
              <a:rPr lang="en-GB" dirty="0" smtClean="0">
                <a:latin typeface="+mj-lt"/>
                <a:cs typeface="Arial" pitchFamily="34" charset="0"/>
              </a:rPr>
              <a:t>£1.00 spent</a:t>
            </a:r>
            <a:r>
              <a:rPr lang="en-GB" dirty="0">
                <a:latin typeface="+mj-lt"/>
                <a:cs typeface="Arial" pitchFamily="34" charset="0"/>
              </a:rPr>
              <a:t>.</a:t>
            </a:r>
            <a:r>
              <a:rPr lang="en-GB" dirty="0" smtClean="0">
                <a:latin typeface="+mj-lt"/>
                <a:cs typeface="Arial" pitchFamily="34" charset="0"/>
              </a:rPr>
              <a:t> </a:t>
            </a:r>
          </a:p>
          <a:p>
            <a:endParaRPr lang="en-GB" b="1" dirty="0">
              <a:latin typeface="Arial" pitchFamily="34" charset="0"/>
              <a:cs typeface="Arial" pitchFamily="34" charset="0"/>
            </a:endParaRPr>
          </a:p>
        </p:txBody>
      </p:sp>
    </p:spTree>
    <p:extLst>
      <p:ext uri="{BB962C8B-B14F-4D97-AF65-F5344CB8AC3E}">
        <p14:creationId xmlns:p14="http://schemas.microsoft.com/office/powerpoint/2010/main" val="352003710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576064"/>
          </a:xfrm>
        </p:spPr>
        <p:txBody>
          <a:bodyPr>
            <a:normAutofit/>
          </a:bodyPr>
          <a:lstStyle/>
          <a:p>
            <a:pPr algn="ctr"/>
            <a:r>
              <a:rPr lang="en-GB" sz="2800" dirty="0" smtClean="0"/>
              <a:t>Overview of Business Benefits</a:t>
            </a:r>
            <a:endParaRPr lang="en-GB" sz="2800"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5536" y="1052736"/>
            <a:ext cx="8496944" cy="5400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94436730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2656"/>
            <a:ext cx="8229600" cy="576064"/>
          </a:xfrm>
        </p:spPr>
        <p:txBody>
          <a:bodyPr>
            <a:normAutofit/>
          </a:bodyPr>
          <a:lstStyle/>
          <a:p>
            <a:pPr algn="ctr"/>
            <a:r>
              <a:rPr lang="en-GB" sz="3200" b="1" dirty="0" smtClean="0"/>
              <a:t>The Role of HR </a:t>
            </a:r>
            <a:endParaRPr lang="en-GB" sz="3200" b="1"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71600" y="908720"/>
            <a:ext cx="7344816" cy="56166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3" name="Rectangle 2"/>
          <p:cNvSpPr/>
          <p:nvPr/>
        </p:nvSpPr>
        <p:spPr>
          <a:xfrm>
            <a:off x="6660232" y="5947908"/>
            <a:ext cx="1079142" cy="215444"/>
          </a:xfrm>
          <a:prstGeom prst="rect">
            <a:avLst/>
          </a:prstGeom>
        </p:spPr>
        <p:txBody>
          <a:bodyPr wrap="none">
            <a:spAutoFit/>
          </a:bodyPr>
          <a:lstStyle/>
          <a:p>
            <a:r>
              <a:rPr lang="en-GB" sz="800" dirty="0"/>
              <a:t>Heron and Teasdale</a:t>
            </a:r>
          </a:p>
        </p:txBody>
      </p:sp>
    </p:spTree>
    <p:extLst>
      <p:ext uri="{BB962C8B-B14F-4D97-AF65-F5344CB8AC3E}">
        <p14:creationId xmlns:p14="http://schemas.microsoft.com/office/powerpoint/2010/main" val="50264344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smtClean="0"/>
              <a:t>Recap on Presentation Objectives</a:t>
            </a:r>
            <a:endParaRPr lang="en-GB" dirty="0"/>
          </a:p>
        </p:txBody>
      </p:sp>
      <p:sp>
        <p:nvSpPr>
          <p:cNvPr id="3" name="Content Placeholder 2"/>
          <p:cNvSpPr>
            <a:spLocks noGrp="1"/>
          </p:cNvSpPr>
          <p:nvPr>
            <p:ph idx="1"/>
          </p:nvPr>
        </p:nvSpPr>
        <p:spPr/>
        <p:txBody>
          <a:bodyPr/>
          <a:lstStyle/>
          <a:p>
            <a:pPr marL="0" indent="0">
              <a:buNone/>
            </a:pPr>
            <a:r>
              <a:rPr lang="en-GB" b="1" i="1" dirty="0" smtClean="0">
                <a:latin typeface="+mj-lt"/>
              </a:rPr>
              <a:t>You should now be able to:</a:t>
            </a:r>
          </a:p>
          <a:p>
            <a:pPr marL="0" indent="0">
              <a:buNone/>
            </a:pPr>
            <a:endParaRPr lang="en-GB" b="1" i="1" dirty="0" smtClean="0">
              <a:latin typeface="+mj-lt"/>
            </a:endParaRPr>
          </a:p>
          <a:p>
            <a:r>
              <a:rPr lang="en-GB" dirty="0" smtClean="0">
                <a:latin typeface="+mj-lt"/>
              </a:rPr>
              <a:t>Explain the</a:t>
            </a:r>
            <a:r>
              <a:rPr lang="en-GB" b="1" dirty="0" smtClean="0">
                <a:latin typeface="+mj-lt"/>
              </a:rPr>
              <a:t> meaning </a:t>
            </a:r>
            <a:r>
              <a:rPr lang="en-GB" dirty="0" smtClean="0">
                <a:latin typeface="+mj-lt"/>
              </a:rPr>
              <a:t>of the term wellbeing</a:t>
            </a:r>
          </a:p>
          <a:p>
            <a:r>
              <a:rPr lang="en-GB" dirty="0" smtClean="0">
                <a:latin typeface="+mj-lt"/>
              </a:rPr>
              <a:t>Identify </a:t>
            </a:r>
            <a:r>
              <a:rPr lang="en-GB" b="1" dirty="0" smtClean="0">
                <a:latin typeface="+mj-lt"/>
              </a:rPr>
              <a:t>factors</a:t>
            </a:r>
            <a:r>
              <a:rPr lang="en-GB" dirty="0" smtClean="0">
                <a:latin typeface="+mj-lt"/>
              </a:rPr>
              <a:t> which impact on wellbeing</a:t>
            </a:r>
          </a:p>
          <a:p>
            <a:r>
              <a:rPr lang="en-GB" dirty="0" smtClean="0">
                <a:latin typeface="+mj-lt"/>
              </a:rPr>
              <a:t>State the </a:t>
            </a:r>
            <a:r>
              <a:rPr lang="en-GB" b="1" dirty="0" smtClean="0">
                <a:latin typeface="+mj-lt"/>
              </a:rPr>
              <a:t>risks</a:t>
            </a:r>
            <a:r>
              <a:rPr lang="en-GB" dirty="0" smtClean="0">
                <a:latin typeface="+mj-lt"/>
              </a:rPr>
              <a:t> associated with lack of wellbeing</a:t>
            </a:r>
          </a:p>
          <a:p>
            <a:r>
              <a:rPr lang="en-GB" dirty="0" smtClean="0">
                <a:latin typeface="+mj-lt"/>
              </a:rPr>
              <a:t>Understand possible</a:t>
            </a:r>
            <a:r>
              <a:rPr lang="en-GB" b="1" dirty="0" smtClean="0">
                <a:latin typeface="+mj-lt"/>
              </a:rPr>
              <a:t> interventions </a:t>
            </a:r>
            <a:r>
              <a:rPr lang="en-GB" dirty="0" smtClean="0">
                <a:latin typeface="+mj-lt"/>
              </a:rPr>
              <a:t>to support wellbeing</a:t>
            </a:r>
          </a:p>
          <a:p>
            <a:r>
              <a:rPr lang="en-GB" dirty="0" smtClean="0">
                <a:latin typeface="+mj-lt"/>
              </a:rPr>
              <a:t>Explain the </a:t>
            </a:r>
            <a:r>
              <a:rPr lang="en-GB" b="1" dirty="0" smtClean="0">
                <a:latin typeface="+mj-lt"/>
              </a:rPr>
              <a:t>business case </a:t>
            </a:r>
            <a:r>
              <a:rPr lang="en-GB" dirty="0" smtClean="0">
                <a:latin typeface="+mj-lt"/>
              </a:rPr>
              <a:t>for investing in wellbeing</a:t>
            </a:r>
          </a:p>
          <a:p>
            <a:r>
              <a:rPr lang="en-GB" dirty="0" smtClean="0">
                <a:latin typeface="+mj-lt"/>
              </a:rPr>
              <a:t>Describe the </a:t>
            </a:r>
            <a:r>
              <a:rPr lang="en-GB" b="1" dirty="0" smtClean="0">
                <a:latin typeface="+mj-lt"/>
              </a:rPr>
              <a:t>role of HR </a:t>
            </a:r>
            <a:r>
              <a:rPr lang="en-GB" dirty="0" smtClean="0">
                <a:latin typeface="+mj-lt"/>
              </a:rPr>
              <a:t>in the context of wellbeing  </a:t>
            </a:r>
          </a:p>
          <a:p>
            <a:endParaRPr lang="en-GB" dirty="0"/>
          </a:p>
          <a:p>
            <a:endParaRPr lang="en-GB" dirty="0"/>
          </a:p>
        </p:txBody>
      </p:sp>
    </p:spTree>
    <p:extLst>
      <p:ext uri="{BB962C8B-B14F-4D97-AF65-F5344CB8AC3E}">
        <p14:creationId xmlns:p14="http://schemas.microsoft.com/office/powerpoint/2010/main" val="55366391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Questions?</a:t>
            </a:r>
            <a:endParaRPr lang="en-GB" dirty="0"/>
          </a:p>
        </p:txBody>
      </p:sp>
      <p:sp>
        <p:nvSpPr>
          <p:cNvPr id="3" name="Content Placeholder 2"/>
          <p:cNvSpPr>
            <a:spLocks noGrp="1"/>
          </p:cNvSpPr>
          <p:nvPr>
            <p:ph idx="1"/>
          </p:nvPr>
        </p:nvSpPr>
        <p:spPr/>
        <p:txBody>
          <a:bodyPr/>
          <a:lstStyle/>
          <a:p>
            <a:pPr marL="0" indent="0" algn="ctr">
              <a:buNone/>
            </a:pPr>
            <a:endParaRPr lang="en-GB" dirty="0" smtClean="0"/>
          </a:p>
          <a:p>
            <a:pPr marL="0" indent="0" algn="ctr">
              <a:buNone/>
            </a:pPr>
            <a:endParaRPr lang="en-GB" dirty="0"/>
          </a:p>
          <a:p>
            <a:pPr marL="0" indent="0" algn="ctr">
              <a:buNone/>
            </a:pPr>
            <a:r>
              <a:rPr lang="en-GB" dirty="0" smtClean="0">
                <a:latin typeface="+mj-lt"/>
              </a:rPr>
              <a:t>Thank you for your time today.</a:t>
            </a:r>
          </a:p>
          <a:p>
            <a:pPr marL="0" indent="0" algn="ctr">
              <a:buNone/>
            </a:pPr>
            <a:endParaRPr lang="en-GB" dirty="0">
              <a:latin typeface="+mj-lt"/>
            </a:endParaRPr>
          </a:p>
          <a:p>
            <a:pPr marL="0" indent="0" algn="ctr">
              <a:buNone/>
            </a:pPr>
            <a:endParaRPr lang="en-GB" dirty="0" smtClean="0">
              <a:latin typeface="+mj-lt"/>
            </a:endParaRPr>
          </a:p>
          <a:p>
            <a:pPr marL="0" indent="0" algn="ctr">
              <a:buNone/>
            </a:pPr>
            <a:r>
              <a:rPr lang="en-GB" dirty="0" smtClean="0">
                <a:latin typeface="+mj-lt"/>
              </a:rPr>
              <a:t>Any Questions? </a:t>
            </a:r>
          </a:p>
          <a:p>
            <a:pPr marL="0" indent="0" algn="ctr">
              <a:buNone/>
            </a:pPr>
            <a:endParaRPr lang="en-GB" dirty="0"/>
          </a:p>
          <a:p>
            <a:pPr marL="0" indent="0" algn="ctr">
              <a:buNone/>
            </a:pPr>
            <a:endParaRPr lang="en-GB" dirty="0"/>
          </a:p>
        </p:txBody>
      </p:sp>
    </p:spTree>
    <p:extLst>
      <p:ext uri="{BB962C8B-B14F-4D97-AF65-F5344CB8AC3E}">
        <p14:creationId xmlns:p14="http://schemas.microsoft.com/office/powerpoint/2010/main" val="1420399348"/>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a:ln>
            <a:solidFill>
              <a:schemeClr val="tx1"/>
            </a:solidFill>
          </a:ln>
        </p:spPr>
        <p:txBody>
          <a:bodyPr>
            <a:normAutofit/>
          </a:bodyPr>
          <a:lstStyle/>
          <a:p>
            <a:pPr lvl="0"/>
            <a:r>
              <a:rPr lang="en-GB" sz="1800" u="sng" dirty="0">
                <a:latin typeface="+mj-lt"/>
                <a:hlinkClick r:id="rId3"/>
              </a:rPr>
              <a:t>http://www.acas.org.uk/media/pdf/3/t/Health-work-and-wellbeing-accessible-version.pdf</a:t>
            </a:r>
            <a:r>
              <a:rPr lang="en-GB" sz="1800" dirty="0">
                <a:latin typeface="+mj-lt"/>
              </a:rPr>
              <a:t> </a:t>
            </a:r>
          </a:p>
          <a:p>
            <a:pPr lvl="0"/>
            <a:r>
              <a:rPr lang="en-GB" sz="1800" u="sng" dirty="0">
                <a:latin typeface="+mj-lt"/>
                <a:hlinkClick r:id="rId4"/>
              </a:rPr>
              <a:t>http://www.investorsinpeople.co.uk/documents/research/the%20business%20case%20for%20employee%20health%20and%20wellbeing%20feb%202010.pdf</a:t>
            </a:r>
            <a:endParaRPr lang="en-GB" sz="1800" dirty="0">
              <a:latin typeface="+mj-lt"/>
            </a:endParaRPr>
          </a:p>
          <a:p>
            <a:pPr lvl="0"/>
            <a:r>
              <a:rPr lang="en-GB" sz="1800" u="sng" dirty="0">
                <a:latin typeface="+mj-lt"/>
                <a:hlinkClick r:id="rId5"/>
              </a:rPr>
              <a:t>http://www.theworkfoundation.com/DownloadPublication/Report/245_245_iip270410.pdf</a:t>
            </a:r>
            <a:endParaRPr lang="en-GB" sz="1800" dirty="0">
              <a:latin typeface="+mj-lt"/>
            </a:endParaRPr>
          </a:p>
          <a:p>
            <a:pPr lvl="0"/>
            <a:r>
              <a:rPr lang="en-GB" sz="1800" dirty="0">
                <a:latin typeface="+mj-lt"/>
                <a:hlinkClick r:id="rId6"/>
              </a:rPr>
              <a:t>http://</a:t>
            </a:r>
            <a:r>
              <a:rPr lang="en-GB" sz="1800" dirty="0" smtClean="0">
                <a:latin typeface="+mj-lt"/>
                <a:hlinkClick r:id="rId6"/>
              </a:rPr>
              <a:t>www.shift.org.uk/employers/lmr/wellbeing</a:t>
            </a:r>
            <a:endParaRPr lang="en-GB" sz="1800" dirty="0" smtClean="0">
              <a:latin typeface="+mj-lt"/>
            </a:endParaRPr>
          </a:p>
          <a:p>
            <a:r>
              <a:rPr lang="en-GB" sz="1800" u="sng" dirty="0" smtClean="0">
                <a:latin typeface="+mj-lt"/>
                <a:hlinkClick r:id="rId7"/>
              </a:rPr>
              <a:t>http</a:t>
            </a:r>
            <a:r>
              <a:rPr lang="en-GB" sz="1800" u="sng" dirty="0">
                <a:latin typeface="+mj-lt"/>
                <a:hlinkClick r:id="rId7"/>
              </a:rPr>
              <a:t>://www.cipd.co.uk/NR/rdonlyres/DCCE94D7-781A-485A-A702-6DAAB5EA7B27/0/whthapwbwrk.pdf</a:t>
            </a:r>
            <a:endParaRPr lang="en-GB" sz="1800" dirty="0">
              <a:latin typeface="+mj-lt"/>
            </a:endParaRPr>
          </a:p>
          <a:p>
            <a:r>
              <a:rPr lang="en-GB" sz="1800" u="sng" dirty="0" smtClean="0">
                <a:latin typeface="+mj-lt"/>
                <a:hlinkClick r:id="rId8"/>
              </a:rPr>
              <a:t>http</a:t>
            </a:r>
            <a:r>
              <a:rPr lang="en-GB" sz="1800" u="sng" dirty="0">
                <a:latin typeface="+mj-lt"/>
                <a:hlinkClick r:id="rId8"/>
              </a:rPr>
              <a:t>://</a:t>
            </a:r>
            <a:r>
              <a:rPr lang="en-GB" sz="1800" u="sng" dirty="0" smtClean="0">
                <a:latin typeface="+mj-lt"/>
                <a:hlinkClick r:id="rId8"/>
              </a:rPr>
              <a:t>www.cipd.co.uk/binaries/CIPD_response_to_ONS_measuring_national_wellbeing.pdf</a:t>
            </a:r>
            <a:r>
              <a:rPr lang="en-GB" sz="1800" dirty="0">
                <a:latin typeface="+mj-lt"/>
              </a:rPr>
              <a:t> </a:t>
            </a:r>
          </a:p>
          <a:p>
            <a:r>
              <a:rPr lang="en-GB" sz="1800" u="sng" dirty="0">
                <a:latin typeface="+mj-lt"/>
                <a:hlinkClick r:id="rId3"/>
              </a:rPr>
              <a:t>http://www.acas.org.uk/media/pdf/3/t/Health-work-and-wellbeing-accessible-version.pdf</a:t>
            </a:r>
            <a:endParaRPr lang="en-GB" sz="1800" dirty="0">
              <a:latin typeface="+mj-lt"/>
            </a:endParaRPr>
          </a:p>
          <a:p>
            <a:pPr lvl="0"/>
            <a:endParaRPr lang="en-GB" sz="2000" dirty="0"/>
          </a:p>
          <a:p>
            <a:endParaRPr lang="en-GB" sz="2000" dirty="0" smtClean="0"/>
          </a:p>
        </p:txBody>
      </p:sp>
    </p:spTree>
    <p:extLst>
      <p:ext uri="{BB962C8B-B14F-4D97-AF65-F5344CB8AC3E}">
        <p14:creationId xmlns:p14="http://schemas.microsoft.com/office/powerpoint/2010/main" val="3779982197"/>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effectStyle>
        <a:effectStyle>
          <a:effectLst>
            <a:outerShdw blurRad="57150" dist="38100" dir="5400000" algn="ctr" rotWithShape="0">
              <a:schemeClr val="phClr">
                <a:shade val="9000"/>
                <a:alpha val="48000"/>
                <a:satMod val="105000"/>
              </a:schemeClr>
            </a:outerShdw>
          </a:effectLst>
          <a:scene3d>
            <a:camera prst="orthographicFront">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1087</TotalTime>
  <Words>2630</Words>
  <Application>Microsoft Office PowerPoint</Application>
  <PresentationFormat>On-screen Show (4:3)</PresentationFormat>
  <Paragraphs>275</Paragraphs>
  <Slides>15</Slides>
  <Notes>15</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Flow</vt:lpstr>
      <vt:lpstr>Wellbeing in the Workplace</vt:lpstr>
      <vt:lpstr>Presentation Objectives</vt:lpstr>
      <vt:lpstr>Definition of Wellbeing</vt:lpstr>
      <vt:lpstr>Link between Work &amp; Wellbeing</vt:lpstr>
      <vt:lpstr>Factors impacting wellbeing</vt:lpstr>
      <vt:lpstr>Factors impacting wellbeing</vt:lpstr>
      <vt:lpstr>Factors impacting wellbeing</vt:lpstr>
      <vt:lpstr>Risks associated with lack of Wellbeing</vt:lpstr>
      <vt:lpstr>Interventions</vt:lpstr>
      <vt:lpstr>Why Invest in Wellbeing? understanding the ‘bigger picture’</vt:lpstr>
      <vt:lpstr>Overview of Business Benefits</vt:lpstr>
      <vt:lpstr>The Role of HR </vt:lpstr>
      <vt:lpstr>Recap on Presentation Objectives</vt:lpstr>
      <vt:lpstr>Questions?</vt:lpstr>
      <vt:lpstr>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Wellbeing in the workplace</dc:title>
  <dc:creator>Nicola</dc:creator>
  <cp:lastModifiedBy>Morgan, Samantha</cp:lastModifiedBy>
  <cp:revision>136</cp:revision>
  <cp:lastPrinted>2013-04-17T10:44:34Z</cp:lastPrinted>
  <dcterms:created xsi:type="dcterms:W3CDTF">2013-04-14T19:43:00Z</dcterms:created>
  <dcterms:modified xsi:type="dcterms:W3CDTF">2013-05-01T15:35:06Z</dcterms:modified>
</cp:coreProperties>
</file>