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091434-99C6-4FEB-88AF-16BDFA56291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878A85C2-6C9F-4C07-BDBF-49FBAC69A19A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 Black" panose="020B0A04020102020204" pitchFamily="34" charset="0"/>
            </a:rPr>
            <a:t>Resources needed: Store, Staff, Security, Finance</a:t>
          </a:r>
          <a:endParaRPr lang="en-GB" sz="2000" dirty="0">
            <a:solidFill>
              <a:schemeClr val="bg1"/>
            </a:solidFill>
            <a:latin typeface="Arial Black" panose="020B0A04020102020204" pitchFamily="34" charset="0"/>
          </a:endParaRPr>
        </a:p>
      </dgm:t>
    </dgm:pt>
    <dgm:pt modelId="{D8EC241D-3A3D-4D52-B8E4-559F03A18D46}" type="parTrans" cxnId="{642D203B-22F9-4213-B3A5-6A679B6A28FD}">
      <dgm:prSet/>
      <dgm:spPr/>
      <dgm:t>
        <a:bodyPr/>
        <a:lstStyle/>
        <a:p>
          <a:endParaRPr lang="en-GB"/>
        </a:p>
      </dgm:t>
    </dgm:pt>
    <dgm:pt modelId="{713E123C-7763-400A-8A3B-2E5334252CF0}" type="sibTrans" cxnId="{642D203B-22F9-4213-B3A5-6A679B6A28FD}">
      <dgm:prSet/>
      <dgm:spPr/>
      <dgm:t>
        <a:bodyPr/>
        <a:lstStyle/>
        <a:p>
          <a:endParaRPr lang="en-GB"/>
        </a:p>
      </dgm:t>
    </dgm:pt>
    <dgm:pt modelId="{2EE6564E-454B-457A-A770-62E95A1CB503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 Black" panose="020B0A04020102020204" pitchFamily="34" charset="0"/>
            </a:rPr>
            <a:t>SWOT</a:t>
          </a:r>
          <a:endParaRPr lang="en-GB" sz="2000" dirty="0">
            <a:solidFill>
              <a:schemeClr val="bg1"/>
            </a:solidFill>
            <a:latin typeface="Arial Black" panose="020B0A04020102020204" pitchFamily="34" charset="0"/>
          </a:endParaRPr>
        </a:p>
      </dgm:t>
    </dgm:pt>
    <dgm:pt modelId="{B438751A-C240-4034-8968-FC7A2DA85583}" type="parTrans" cxnId="{3224D200-F2F7-46B7-AEBF-CCA00ED4D927}">
      <dgm:prSet/>
      <dgm:spPr/>
      <dgm:t>
        <a:bodyPr/>
        <a:lstStyle/>
        <a:p>
          <a:endParaRPr lang="en-GB"/>
        </a:p>
      </dgm:t>
    </dgm:pt>
    <dgm:pt modelId="{1C5859F9-EEC8-4576-ACF6-1857A502C8B7}" type="sibTrans" cxnId="{3224D200-F2F7-46B7-AEBF-CCA00ED4D927}">
      <dgm:prSet/>
      <dgm:spPr/>
      <dgm:t>
        <a:bodyPr/>
        <a:lstStyle/>
        <a:p>
          <a:endParaRPr lang="en-GB"/>
        </a:p>
      </dgm:t>
    </dgm:pt>
    <dgm:pt modelId="{0D432924-BC60-4245-B7EB-A2D5265BC935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 - Demand, potential to make money.</a:t>
          </a:r>
          <a:endParaRPr lang="en-GB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A51A31-8ECF-499F-BF3D-B3BBA42AEF85}" type="parTrans" cxnId="{6F1AD69C-694D-40CF-BC46-0945C6DD62B4}">
      <dgm:prSet/>
      <dgm:spPr/>
      <dgm:t>
        <a:bodyPr/>
        <a:lstStyle/>
        <a:p>
          <a:endParaRPr lang="en-GB"/>
        </a:p>
      </dgm:t>
    </dgm:pt>
    <dgm:pt modelId="{1F63AB1F-DBB8-4ECE-A3B6-AB39D652B8A0}" type="sibTrans" cxnId="{6F1AD69C-694D-40CF-BC46-0945C6DD62B4}">
      <dgm:prSet/>
      <dgm:spPr/>
      <dgm:t>
        <a:bodyPr/>
        <a:lstStyle/>
        <a:p>
          <a:endParaRPr lang="en-GB"/>
        </a:p>
      </dgm:t>
    </dgm:pt>
    <dgm:pt modelId="{132D7FE3-1F11-4C7D-BAAE-36ED45111765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Weakness - Lack of knowledge about pricing.</a:t>
          </a:r>
          <a:endParaRPr lang="en-GB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14CB5B-E8CA-4178-8A32-A10F5FB49D5F}" type="parTrans" cxnId="{4B47C259-0C46-451A-987C-AB6A6FAF6705}">
      <dgm:prSet/>
      <dgm:spPr/>
      <dgm:t>
        <a:bodyPr/>
        <a:lstStyle/>
        <a:p>
          <a:endParaRPr lang="en-GB"/>
        </a:p>
      </dgm:t>
    </dgm:pt>
    <dgm:pt modelId="{88A0E2F5-B9F3-44C5-BF0A-33CCF05256CB}" type="sibTrans" cxnId="{4B47C259-0C46-451A-987C-AB6A6FAF6705}">
      <dgm:prSet/>
      <dgm:spPr/>
      <dgm:t>
        <a:bodyPr/>
        <a:lstStyle/>
        <a:p>
          <a:endParaRPr lang="en-GB"/>
        </a:p>
      </dgm:t>
    </dgm:pt>
    <dgm:pt modelId="{9CEB85DB-D57A-4F87-A2FE-93EDE73741B5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 - Growth opportunities in the market.</a:t>
          </a:r>
          <a:endParaRPr lang="en-GB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0E2D14-7998-4AA8-805F-3A00D2E82BCA}" type="parTrans" cxnId="{66FBF08C-E06F-467A-94B1-F5D41B3F4E7B}">
      <dgm:prSet/>
      <dgm:spPr/>
      <dgm:t>
        <a:bodyPr/>
        <a:lstStyle/>
        <a:p>
          <a:endParaRPr lang="en-GB"/>
        </a:p>
      </dgm:t>
    </dgm:pt>
    <dgm:pt modelId="{35C3F273-5076-4000-806D-54CB0FE57C31}" type="sibTrans" cxnId="{66FBF08C-E06F-467A-94B1-F5D41B3F4E7B}">
      <dgm:prSet/>
      <dgm:spPr/>
      <dgm:t>
        <a:bodyPr/>
        <a:lstStyle/>
        <a:p>
          <a:endParaRPr lang="en-GB"/>
        </a:p>
      </dgm:t>
    </dgm:pt>
    <dgm:pt modelId="{C3A5D761-B4D5-4F51-8128-E5E6D564F1B6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Threats - Competitors and theft.</a:t>
          </a:r>
          <a:endParaRPr lang="en-GB" sz="20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3877B0-51E6-4B3B-8353-4ECA95A1B563}" type="parTrans" cxnId="{0988BF73-6826-4167-8373-E0DD9EF54EF6}">
      <dgm:prSet/>
      <dgm:spPr/>
      <dgm:t>
        <a:bodyPr/>
        <a:lstStyle/>
        <a:p>
          <a:endParaRPr lang="en-GB"/>
        </a:p>
      </dgm:t>
    </dgm:pt>
    <dgm:pt modelId="{EFAA92BA-2FD5-4091-B744-26BBD17C2E79}" type="sibTrans" cxnId="{0988BF73-6826-4167-8373-E0DD9EF54EF6}">
      <dgm:prSet/>
      <dgm:spPr/>
      <dgm:t>
        <a:bodyPr/>
        <a:lstStyle/>
        <a:p>
          <a:endParaRPr lang="en-GB"/>
        </a:p>
      </dgm:t>
    </dgm:pt>
    <dgm:pt modelId="{4C5DE35A-E841-4092-A2BB-2CC9FA3FCF65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rial Black" panose="020B0A04020102020204" pitchFamily="34" charset="0"/>
            </a:rPr>
            <a:t>Cash Flow – Cash flow is expected to improve over time.</a:t>
          </a:r>
          <a:endParaRPr lang="en-GB" sz="2000" dirty="0">
            <a:solidFill>
              <a:schemeClr val="bg1"/>
            </a:solidFill>
            <a:latin typeface="Arial Black" panose="020B0A04020102020204" pitchFamily="34" charset="0"/>
          </a:endParaRPr>
        </a:p>
      </dgm:t>
    </dgm:pt>
    <dgm:pt modelId="{B4775401-6B55-448D-BEB4-2C877C54DD4F}" type="parTrans" cxnId="{8D65608F-5D9D-4FA1-B713-38CBC09F1899}">
      <dgm:prSet/>
      <dgm:spPr/>
      <dgm:t>
        <a:bodyPr/>
        <a:lstStyle/>
        <a:p>
          <a:endParaRPr lang="en-GB"/>
        </a:p>
      </dgm:t>
    </dgm:pt>
    <dgm:pt modelId="{180DF885-A1A5-43FF-9F1F-18B3062B0AF7}" type="sibTrans" cxnId="{8D65608F-5D9D-4FA1-B713-38CBC09F1899}">
      <dgm:prSet/>
      <dgm:spPr/>
      <dgm:t>
        <a:bodyPr/>
        <a:lstStyle/>
        <a:p>
          <a:endParaRPr lang="en-GB"/>
        </a:p>
      </dgm:t>
    </dgm:pt>
    <dgm:pt modelId="{34B189DE-7559-42F1-990F-4614518A3EC7}" type="pres">
      <dgm:prSet presAssocID="{1B091434-99C6-4FEB-88AF-16BDFA562912}" presName="linear" presStyleCnt="0">
        <dgm:presLayoutVars>
          <dgm:animLvl val="lvl"/>
          <dgm:resizeHandles val="exact"/>
        </dgm:presLayoutVars>
      </dgm:prSet>
      <dgm:spPr/>
    </dgm:pt>
    <dgm:pt modelId="{32A842AC-B99B-4F90-AA01-57762822CD9D}" type="pres">
      <dgm:prSet presAssocID="{878A85C2-6C9F-4C07-BDBF-49FBAC69A19A}" presName="parentText" presStyleLbl="node1" presStyleIdx="0" presStyleCnt="3" custLinFactNeighborY="3760">
        <dgm:presLayoutVars>
          <dgm:chMax val="0"/>
          <dgm:bulletEnabled val="1"/>
        </dgm:presLayoutVars>
      </dgm:prSet>
      <dgm:spPr/>
    </dgm:pt>
    <dgm:pt modelId="{62F958E8-FE44-4F5D-9E70-72164500AD57}" type="pres">
      <dgm:prSet presAssocID="{713E123C-7763-400A-8A3B-2E5334252CF0}" presName="spacer" presStyleCnt="0"/>
      <dgm:spPr/>
    </dgm:pt>
    <dgm:pt modelId="{E556DAFA-14BC-4631-B433-3AF363D211A4}" type="pres">
      <dgm:prSet presAssocID="{2EE6564E-454B-457A-A770-62E95A1CB5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AF0ED3-4E92-4045-B495-82B50F62F9CD}" type="pres">
      <dgm:prSet presAssocID="{2EE6564E-454B-457A-A770-62E95A1CB503}" presName="childText" presStyleLbl="revTx" presStyleIdx="0" presStyleCnt="1">
        <dgm:presLayoutVars>
          <dgm:bulletEnabled val="1"/>
        </dgm:presLayoutVars>
      </dgm:prSet>
      <dgm:spPr/>
    </dgm:pt>
    <dgm:pt modelId="{A2A7FCD7-24F7-4B2A-9EBA-3FE504D3C4AF}" type="pres">
      <dgm:prSet presAssocID="{4C5DE35A-E841-4092-A2BB-2CC9FA3FCF6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224D200-F2F7-46B7-AEBF-CCA00ED4D927}" srcId="{1B091434-99C6-4FEB-88AF-16BDFA562912}" destId="{2EE6564E-454B-457A-A770-62E95A1CB503}" srcOrd="1" destOrd="0" parTransId="{B438751A-C240-4034-8968-FC7A2DA85583}" sibTransId="{1C5859F9-EEC8-4576-ACF6-1857A502C8B7}"/>
    <dgm:cxn modelId="{232A5D04-05E0-477E-A97F-0F98B266CE6F}" type="presOf" srcId="{878A85C2-6C9F-4C07-BDBF-49FBAC69A19A}" destId="{32A842AC-B99B-4F90-AA01-57762822CD9D}" srcOrd="0" destOrd="0" presId="urn:microsoft.com/office/officeart/2005/8/layout/vList2"/>
    <dgm:cxn modelId="{1B02EF09-3D63-4C2D-B718-42ABE28AFCEC}" type="presOf" srcId="{0D432924-BC60-4245-B7EB-A2D5265BC935}" destId="{75AF0ED3-4E92-4045-B495-82B50F62F9CD}" srcOrd="0" destOrd="0" presId="urn:microsoft.com/office/officeart/2005/8/layout/vList2"/>
    <dgm:cxn modelId="{642D203B-22F9-4213-B3A5-6A679B6A28FD}" srcId="{1B091434-99C6-4FEB-88AF-16BDFA562912}" destId="{878A85C2-6C9F-4C07-BDBF-49FBAC69A19A}" srcOrd="0" destOrd="0" parTransId="{D8EC241D-3A3D-4D52-B8E4-559F03A18D46}" sibTransId="{713E123C-7763-400A-8A3B-2E5334252CF0}"/>
    <dgm:cxn modelId="{79F16148-4EA6-41F5-8897-04A6B5BBBA72}" type="presOf" srcId="{1B091434-99C6-4FEB-88AF-16BDFA562912}" destId="{34B189DE-7559-42F1-990F-4614518A3EC7}" srcOrd="0" destOrd="0" presId="urn:microsoft.com/office/officeart/2005/8/layout/vList2"/>
    <dgm:cxn modelId="{0988BF73-6826-4167-8373-E0DD9EF54EF6}" srcId="{2EE6564E-454B-457A-A770-62E95A1CB503}" destId="{C3A5D761-B4D5-4F51-8128-E5E6D564F1B6}" srcOrd="3" destOrd="0" parTransId="{833877B0-51E6-4B3B-8353-4ECA95A1B563}" sibTransId="{EFAA92BA-2FD5-4091-B744-26BBD17C2E79}"/>
    <dgm:cxn modelId="{4B47C259-0C46-451A-987C-AB6A6FAF6705}" srcId="{2EE6564E-454B-457A-A770-62E95A1CB503}" destId="{132D7FE3-1F11-4C7D-BAAE-36ED45111765}" srcOrd="1" destOrd="0" parTransId="{3014CB5B-E8CA-4178-8A32-A10F5FB49D5F}" sibTransId="{88A0E2F5-B9F3-44C5-BF0A-33CCF05256CB}"/>
    <dgm:cxn modelId="{66FBF08C-E06F-467A-94B1-F5D41B3F4E7B}" srcId="{2EE6564E-454B-457A-A770-62E95A1CB503}" destId="{9CEB85DB-D57A-4F87-A2FE-93EDE73741B5}" srcOrd="2" destOrd="0" parTransId="{2E0E2D14-7998-4AA8-805F-3A00D2E82BCA}" sibTransId="{35C3F273-5076-4000-806D-54CB0FE57C31}"/>
    <dgm:cxn modelId="{8D65608F-5D9D-4FA1-B713-38CBC09F1899}" srcId="{1B091434-99C6-4FEB-88AF-16BDFA562912}" destId="{4C5DE35A-E841-4092-A2BB-2CC9FA3FCF65}" srcOrd="2" destOrd="0" parTransId="{B4775401-6B55-448D-BEB4-2C877C54DD4F}" sibTransId="{180DF885-A1A5-43FF-9F1F-18B3062B0AF7}"/>
    <dgm:cxn modelId="{4BE28890-6A61-4A43-B84A-FCEBA3195052}" type="presOf" srcId="{2EE6564E-454B-457A-A770-62E95A1CB503}" destId="{E556DAFA-14BC-4631-B433-3AF363D211A4}" srcOrd="0" destOrd="0" presId="urn:microsoft.com/office/officeart/2005/8/layout/vList2"/>
    <dgm:cxn modelId="{6F1AD69C-694D-40CF-BC46-0945C6DD62B4}" srcId="{2EE6564E-454B-457A-A770-62E95A1CB503}" destId="{0D432924-BC60-4245-B7EB-A2D5265BC935}" srcOrd="0" destOrd="0" parTransId="{34A51A31-8ECF-499F-BF3D-B3BBA42AEF85}" sibTransId="{1F63AB1F-DBB8-4ECE-A3B6-AB39D652B8A0}"/>
    <dgm:cxn modelId="{24C8D3A6-10A0-4EAA-B505-0C5A2ED1FD8C}" type="presOf" srcId="{132D7FE3-1F11-4C7D-BAAE-36ED45111765}" destId="{75AF0ED3-4E92-4045-B495-82B50F62F9CD}" srcOrd="0" destOrd="1" presId="urn:microsoft.com/office/officeart/2005/8/layout/vList2"/>
    <dgm:cxn modelId="{280C33CA-03EC-4910-A908-59A03552C6D4}" type="presOf" srcId="{4C5DE35A-E841-4092-A2BB-2CC9FA3FCF65}" destId="{A2A7FCD7-24F7-4B2A-9EBA-3FE504D3C4AF}" srcOrd="0" destOrd="0" presId="urn:microsoft.com/office/officeart/2005/8/layout/vList2"/>
    <dgm:cxn modelId="{589887EA-38ED-4A25-8D92-980ACA3B50FA}" type="presOf" srcId="{C3A5D761-B4D5-4F51-8128-E5E6D564F1B6}" destId="{75AF0ED3-4E92-4045-B495-82B50F62F9CD}" srcOrd="0" destOrd="3" presId="urn:microsoft.com/office/officeart/2005/8/layout/vList2"/>
    <dgm:cxn modelId="{3A7402FC-93DB-4EA5-8F8A-06C7B6A6FA99}" type="presOf" srcId="{9CEB85DB-D57A-4F87-A2FE-93EDE73741B5}" destId="{75AF0ED3-4E92-4045-B495-82B50F62F9CD}" srcOrd="0" destOrd="2" presId="urn:microsoft.com/office/officeart/2005/8/layout/vList2"/>
    <dgm:cxn modelId="{2AC8A28B-6A5E-4081-B06F-97E51D99CE8B}" type="presParOf" srcId="{34B189DE-7559-42F1-990F-4614518A3EC7}" destId="{32A842AC-B99B-4F90-AA01-57762822CD9D}" srcOrd="0" destOrd="0" presId="urn:microsoft.com/office/officeart/2005/8/layout/vList2"/>
    <dgm:cxn modelId="{B112E7DE-F573-49C3-9D48-6FE3FA5DE13A}" type="presParOf" srcId="{34B189DE-7559-42F1-990F-4614518A3EC7}" destId="{62F958E8-FE44-4F5D-9E70-72164500AD57}" srcOrd="1" destOrd="0" presId="urn:microsoft.com/office/officeart/2005/8/layout/vList2"/>
    <dgm:cxn modelId="{7907D11F-8828-4A77-936A-12469CF701DF}" type="presParOf" srcId="{34B189DE-7559-42F1-990F-4614518A3EC7}" destId="{E556DAFA-14BC-4631-B433-3AF363D211A4}" srcOrd="2" destOrd="0" presId="urn:microsoft.com/office/officeart/2005/8/layout/vList2"/>
    <dgm:cxn modelId="{B5CA67A3-ECAC-4E46-9D70-3348A061A445}" type="presParOf" srcId="{34B189DE-7559-42F1-990F-4614518A3EC7}" destId="{75AF0ED3-4E92-4045-B495-82B50F62F9CD}" srcOrd="3" destOrd="0" presId="urn:microsoft.com/office/officeart/2005/8/layout/vList2"/>
    <dgm:cxn modelId="{E464E514-DC44-4BA9-96CC-829C9D4A2337}" type="presParOf" srcId="{34B189DE-7559-42F1-990F-4614518A3EC7}" destId="{A2A7FCD7-24F7-4B2A-9EBA-3FE504D3C4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0FD69A-1DB7-492A-B9D2-4BF7219C4CC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0FF17DA-8698-42C6-B5C5-EA6C186B974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Market Demand: Demand for this product/service is at an all-time high!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154242-D0B4-4BCE-80DA-AE3BA405961E}" type="parTrans" cxnId="{48F47926-3C68-46A4-A4C8-AE7E74CFFC77}">
      <dgm:prSet/>
      <dgm:spPr/>
      <dgm:t>
        <a:bodyPr/>
        <a:lstStyle/>
        <a:p>
          <a:endParaRPr lang="en-GB"/>
        </a:p>
      </dgm:t>
    </dgm:pt>
    <dgm:pt modelId="{B6A445EA-00E7-4650-88F6-183CB2629657}" type="sibTrans" cxnId="{48F47926-3C68-46A4-A4C8-AE7E74CFFC77}">
      <dgm:prSet/>
      <dgm:spPr/>
      <dgm:t>
        <a:bodyPr/>
        <a:lstStyle/>
        <a:p>
          <a:endParaRPr lang="en-GB"/>
        </a:p>
      </dgm:t>
    </dgm:pt>
    <dgm:pt modelId="{D55D112F-F7C8-4E64-BCA5-A2D53C76DAFE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Price Point: Offering products/services at an affordable price will readily attract customers to the company.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B7E6FD-D2CD-45EB-B1A0-EA138AD4F6FE}" type="parTrans" cxnId="{8CF4E71C-FEFA-4740-B02A-E2A58289CF93}">
      <dgm:prSet/>
      <dgm:spPr/>
      <dgm:t>
        <a:bodyPr/>
        <a:lstStyle/>
        <a:p>
          <a:endParaRPr lang="en-GB"/>
        </a:p>
      </dgm:t>
    </dgm:pt>
    <dgm:pt modelId="{6DBBBE10-55FF-41E8-9D4D-3B7F40F64A9F}" type="sibTrans" cxnId="{8CF4E71C-FEFA-4740-B02A-E2A58289CF93}">
      <dgm:prSet/>
      <dgm:spPr/>
      <dgm:t>
        <a:bodyPr/>
        <a:lstStyle/>
        <a:p>
          <a:endParaRPr lang="en-GB"/>
        </a:p>
      </dgm:t>
    </dgm:pt>
    <dgm:pt modelId="{CB7405DA-802D-4420-BF2C-232B06B0000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Build Trust: Building a trusting relationship with customers has to do with providing them with fair and transparent business practices, which ultimately will provide the benefits.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768ECD-45A0-4E5D-B26D-439FB1F0AEA2}" type="parTrans" cxnId="{F3A9D7EC-D9ED-4C93-8590-D88CBC207C3C}">
      <dgm:prSet/>
      <dgm:spPr/>
      <dgm:t>
        <a:bodyPr/>
        <a:lstStyle/>
        <a:p>
          <a:endParaRPr lang="en-GB"/>
        </a:p>
      </dgm:t>
    </dgm:pt>
    <dgm:pt modelId="{33BFD5A7-978A-4C6A-B2F6-C17829518C7B}" type="sibTrans" cxnId="{F3A9D7EC-D9ED-4C93-8590-D88CBC207C3C}">
      <dgm:prSet/>
      <dgm:spPr/>
      <dgm:t>
        <a:bodyPr/>
        <a:lstStyle/>
        <a:p>
          <a:endParaRPr lang="en-GB"/>
        </a:p>
      </dgm:t>
    </dgm:pt>
    <dgm:pt modelId="{029DE8F0-C5BC-4752-82C2-AEBD39610AD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Flexibility of operation: A company needs to be able to change the way it operates to remain profitable and become an industry leader while providing customers with quality goods/services.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C5F595-7E41-4EE8-A59C-8E2CBBF3CAC4}" type="parTrans" cxnId="{6B23B0CA-DFF2-4615-91F6-4711CDD4BDD5}">
      <dgm:prSet/>
      <dgm:spPr/>
      <dgm:t>
        <a:bodyPr/>
        <a:lstStyle/>
        <a:p>
          <a:endParaRPr lang="en-GB"/>
        </a:p>
      </dgm:t>
    </dgm:pt>
    <dgm:pt modelId="{4B13E63C-23A7-4E20-833E-AB25723496E2}" type="sibTrans" cxnId="{6B23B0CA-DFF2-4615-91F6-4711CDD4BDD5}">
      <dgm:prSet/>
      <dgm:spPr/>
      <dgm:t>
        <a:bodyPr/>
        <a:lstStyle/>
        <a:p>
          <a:endParaRPr lang="en-GB"/>
        </a:p>
      </dgm:t>
    </dgm:pt>
    <dgm:pt modelId="{CEB9F78F-8BDC-4CB8-B2EC-82B479D6119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Sustainability: Creating a sustainable business model is important for long-term success (the ability to remain profitable while providing high-quality goods/services).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601366-A2BB-4C06-9978-56A046AE1D86}" type="parTrans" cxnId="{0430B5E8-7CC1-44BF-B797-BE5226F48E2D}">
      <dgm:prSet/>
      <dgm:spPr/>
      <dgm:t>
        <a:bodyPr/>
        <a:lstStyle/>
        <a:p>
          <a:endParaRPr lang="en-GB"/>
        </a:p>
      </dgm:t>
    </dgm:pt>
    <dgm:pt modelId="{136D4248-0515-44EB-B789-5F6E65645417}" type="sibTrans" cxnId="{0430B5E8-7CC1-44BF-B797-BE5226F48E2D}">
      <dgm:prSet/>
      <dgm:spPr/>
      <dgm:t>
        <a:bodyPr/>
        <a:lstStyle/>
        <a:p>
          <a:endParaRPr lang="en-GB"/>
        </a:p>
      </dgm:t>
    </dgm:pt>
    <dgm:pt modelId="{5B989CD4-180B-4D3D-89F1-6CB51D39A548}" type="pres">
      <dgm:prSet presAssocID="{460FD69A-1DB7-492A-B9D2-4BF7219C4CCB}" presName="linear" presStyleCnt="0">
        <dgm:presLayoutVars>
          <dgm:animLvl val="lvl"/>
          <dgm:resizeHandles val="exact"/>
        </dgm:presLayoutVars>
      </dgm:prSet>
      <dgm:spPr/>
    </dgm:pt>
    <dgm:pt modelId="{00CDE9C6-FFE7-4A96-AF0F-BB307EF7921D}" type="pres">
      <dgm:prSet presAssocID="{A0FF17DA-8698-42C6-B5C5-EA6C186B974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35FE91E-E0B9-4495-86EB-F2832419E5D7}" type="pres">
      <dgm:prSet presAssocID="{B6A445EA-00E7-4650-88F6-183CB2629657}" presName="spacer" presStyleCnt="0"/>
      <dgm:spPr/>
    </dgm:pt>
    <dgm:pt modelId="{5C01E992-071F-42A7-8A73-37FB0DEA1A55}" type="pres">
      <dgm:prSet presAssocID="{D55D112F-F7C8-4E64-BCA5-A2D53C76DA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92D1964-A1DC-4DE6-8923-DAA56DBBC0E7}" type="pres">
      <dgm:prSet presAssocID="{6DBBBE10-55FF-41E8-9D4D-3B7F40F64A9F}" presName="spacer" presStyleCnt="0"/>
      <dgm:spPr/>
    </dgm:pt>
    <dgm:pt modelId="{567FDAE1-A867-44E2-8A6B-9BC2BB587E59}" type="pres">
      <dgm:prSet presAssocID="{CB7405DA-802D-4420-BF2C-232B06B0000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280EA49-77B4-444C-95A4-383D960C0091}" type="pres">
      <dgm:prSet presAssocID="{33BFD5A7-978A-4C6A-B2F6-C17829518C7B}" presName="spacer" presStyleCnt="0"/>
      <dgm:spPr/>
    </dgm:pt>
    <dgm:pt modelId="{B69C5A71-B7A3-474C-B222-5AAB09A0EBAC}" type="pres">
      <dgm:prSet presAssocID="{029DE8F0-C5BC-4752-82C2-AEBD39610A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CA4FBA2-8BC2-4F52-9185-85D956CCEFF9}" type="pres">
      <dgm:prSet presAssocID="{4B13E63C-23A7-4E20-833E-AB25723496E2}" presName="spacer" presStyleCnt="0"/>
      <dgm:spPr/>
    </dgm:pt>
    <dgm:pt modelId="{7E798816-373D-4622-9B98-7B17A4DFBCF9}" type="pres">
      <dgm:prSet presAssocID="{CEB9F78F-8BDC-4CB8-B2EC-82B479D6119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A735315-6847-4B4A-87C1-1F5F553BB52B}" type="presOf" srcId="{D55D112F-F7C8-4E64-BCA5-A2D53C76DAFE}" destId="{5C01E992-071F-42A7-8A73-37FB0DEA1A55}" srcOrd="0" destOrd="0" presId="urn:microsoft.com/office/officeart/2005/8/layout/vList2"/>
    <dgm:cxn modelId="{8CF4E71C-FEFA-4740-B02A-E2A58289CF93}" srcId="{460FD69A-1DB7-492A-B9D2-4BF7219C4CCB}" destId="{D55D112F-F7C8-4E64-BCA5-A2D53C76DAFE}" srcOrd="1" destOrd="0" parTransId="{1DB7E6FD-D2CD-45EB-B1A0-EA138AD4F6FE}" sibTransId="{6DBBBE10-55FF-41E8-9D4D-3B7F40F64A9F}"/>
    <dgm:cxn modelId="{48F47926-3C68-46A4-A4C8-AE7E74CFFC77}" srcId="{460FD69A-1DB7-492A-B9D2-4BF7219C4CCB}" destId="{A0FF17DA-8698-42C6-B5C5-EA6C186B9746}" srcOrd="0" destOrd="0" parTransId="{FB154242-D0B4-4BCE-80DA-AE3BA405961E}" sibTransId="{B6A445EA-00E7-4650-88F6-183CB2629657}"/>
    <dgm:cxn modelId="{5D935564-EF22-4B59-8D51-C8540CBEFD01}" type="presOf" srcId="{CEB9F78F-8BDC-4CB8-B2EC-82B479D6119A}" destId="{7E798816-373D-4622-9B98-7B17A4DFBCF9}" srcOrd="0" destOrd="0" presId="urn:microsoft.com/office/officeart/2005/8/layout/vList2"/>
    <dgm:cxn modelId="{453A1B4E-1646-42E9-8A0E-FF5727C12C9A}" type="presOf" srcId="{460FD69A-1DB7-492A-B9D2-4BF7219C4CCB}" destId="{5B989CD4-180B-4D3D-89F1-6CB51D39A548}" srcOrd="0" destOrd="0" presId="urn:microsoft.com/office/officeart/2005/8/layout/vList2"/>
    <dgm:cxn modelId="{E769BD7E-98CB-4E2D-835B-9DC7F015D3EC}" type="presOf" srcId="{CB7405DA-802D-4420-BF2C-232B06B0000D}" destId="{567FDAE1-A867-44E2-8A6B-9BC2BB587E59}" srcOrd="0" destOrd="0" presId="urn:microsoft.com/office/officeart/2005/8/layout/vList2"/>
    <dgm:cxn modelId="{F4CB10A3-CA11-4A4F-AF62-8CB49FC055AF}" type="presOf" srcId="{029DE8F0-C5BC-4752-82C2-AEBD39610ADA}" destId="{B69C5A71-B7A3-474C-B222-5AAB09A0EBAC}" srcOrd="0" destOrd="0" presId="urn:microsoft.com/office/officeart/2005/8/layout/vList2"/>
    <dgm:cxn modelId="{6B23B0CA-DFF2-4615-91F6-4711CDD4BDD5}" srcId="{460FD69A-1DB7-492A-B9D2-4BF7219C4CCB}" destId="{029DE8F0-C5BC-4752-82C2-AEBD39610ADA}" srcOrd="3" destOrd="0" parTransId="{6EC5F595-7E41-4EE8-A59C-8E2CBBF3CAC4}" sibTransId="{4B13E63C-23A7-4E20-833E-AB25723496E2}"/>
    <dgm:cxn modelId="{0430B5E8-7CC1-44BF-B797-BE5226F48E2D}" srcId="{460FD69A-1DB7-492A-B9D2-4BF7219C4CCB}" destId="{CEB9F78F-8BDC-4CB8-B2EC-82B479D6119A}" srcOrd="4" destOrd="0" parTransId="{DA601366-A2BB-4C06-9978-56A046AE1D86}" sibTransId="{136D4248-0515-44EB-B789-5F6E65645417}"/>
    <dgm:cxn modelId="{F3A9D7EC-D9ED-4C93-8590-D88CBC207C3C}" srcId="{460FD69A-1DB7-492A-B9D2-4BF7219C4CCB}" destId="{CB7405DA-802D-4420-BF2C-232B06B0000D}" srcOrd="2" destOrd="0" parTransId="{B7768ECD-45A0-4E5D-B26D-439FB1F0AEA2}" sibTransId="{33BFD5A7-978A-4C6A-B2F6-C17829518C7B}"/>
    <dgm:cxn modelId="{0489F3FF-8172-4E07-B263-F5FFADF98FFF}" type="presOf" srcId="{A0FF17DA-8698-42C6-B5C5-EA6C186B9746}" destId="{00CDE9C6-FFE7-4A96-AF0F-BB307EF7921D}" srcOrd="0" destOrd="0" presId="urn:microsoft.com/office/officeart/2005/8/layout/vList2"/>
    <dgm:cxn modelId="{8E92670A-7FE0-4210-9852-7B42FAD2450E}" type="presParOf" srcId="{5B989CD4-180B-4D3D-89F1-6CB51D39A548}" destId="{00CDE9C6-FFE7-4A96-AF0F-BB307EF7921D}" srcOrd="0" destOrd="0" presId="urn:microsoft.com/office/officeart/2005/8/layout/vList2"/>
    <dgm:cxn modelId="{24AB489A-DC46-4C79-8515-A88B72CC1F7E}" type="presParOf" srcId="{5B989CD4-180B-4D3D-89F1-6CB51D39A548}" destId="{535FE91E-E0B9-4495-86EB-F2832419E5D7}" srcOrd="1" destOrd="0" presId="urn:microsoft.com/office/officeart/2005/8/layout/vList2"/>
    <dgm:cxn modelId="{6DD903C7-BADB-46BF-A324-3FE64FDA76E3}" type="presParOf" srcId="{5B989CD4-180B-4D3D-89F1-6CB51D39A548}" destId="{5C01E992-071F-42A7-8A73-37FB0DEA1A55}" srcOrd="2" destOrd="0" presId="urn:microsoft.com/office/officeart/2005/8/layout/vList2"/>
    <dgm:cxn modelId="{711A17A3-05F1-4280-B48A-9BCF76C065CB}" type="presParOf" srcId="{5B989CD4-180B-4D3D-89F1-6CB51D39A548}" destId="{E92D1964-A1DC-4DE6-8923-DAA56DBBC0E7}" srcOrd="3" destOrd="0" presId="urn:microsoft.com/office/officeart/2005/8/layout/vList2"/>
    <dgm:cxn modelId="{5CA7724B-20EF-41B7-959C-5FEAE3584E1F}" type="presParOf" srcId="{5B989CD4-180B-4D3D-89F1-6CB51D39A548}" destId="{567FDAE1-A867-44E2-8A6B-9BC2BB587E59}" srcOrd="4" destOrd="0" presId="urn:microsoft.com/office/officeart/2005/8/layout/vList2"/>
    <dgm:cxn modelId="{89C913C4-FEFF-4A2E-B808-15F69F755AFC}" type="presParOf" srcId="{5B989CD4-180B-4D3D-89F1-6CB51D39A548}" destId="{B280EA49-77B4-444C-95A4-383D960C0091}" srcOrd="5" destOrd="0" presId="urn:microsoft.com/office/officeart/2005/8/layout/vList2"/>
    <dgm:cxn modelId="{6C680856-172C-42D0-9AC6-3C43D0AACC73}" type="presParOf" srcId="{5B989CD4-180B-4D3D-89F1-6CB51D39A548}" destId="{B69C5A71-B7A3-474C-B222-5AAB09A0EBAC}" srcOrd="6" destOrd="0" presId="urn:microsoft.com/office/officeart/2005/8/layout/vList2"/>
    <dgm:cxn modelId="{2941ED64-B4F3-48CA-AA22-2CD38CA5A3B7}" type="presParOf" srcId="{5B989CD4-180B-4D3D-89F1-6CB51D39A548}" destId="{5CA4FBA2-8BC2-4F52-9185-85D956CCEFF9}" srcOrd="7" destOrd="0" presId="urn:microsoft.com/office/officeart/2005/8/layout/vList2"/>
    <dgm:cxn modelId="{7B2D6B35-E4DE-44DE-9FEF-74F5FBEB8137}" type="presParOf" srcId="{5B989CD4-180B-4D3D-89F1-6CB51D39A548}" destId="{7E798816-373D-4622-9B98-7B17A4DFBCF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842AC-B99B-4F90-AA01-57762822CD9D}">
      <dsp:nvSpPr>
        <dsp:cNvPr id="0" name=""/>
        <dsp:cNvSpPr/>
      </dsp:nvSpPr>
      <dsp:spPr>
        <a:xfrm>
          <a:off x="0" y="26985"/>
          <a:ext cx="6870954" cy="936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rial Black" panose="020B0A04020102020204" pitchFamily="34" charset="0"/>
            </a:rPr>
            <a:t>Resources needed: Store, Staff, Security, Finance</a:t>
          </a:r>
          <a:endParaRPr lang="en-GB" sz="2000" kern="1200" dirty="0">
            <a:solidFill>
              <a:schemeClr val="bg1"/>
            </a:solidFill>
            <a:latin typeface="Arial Black" panose="020B0A04020102020204" pitchFamily="34" charset="0"/>
          </a:endParaRPr>
        </a:p>
      </dsp:txBody>
      <dsp:txXfrm>
        <a:off x="45692" y="72677"/>
        <a:ext cx="6779570" cy="844616"/>
      </dsp:txXfrm>
    </dsp:sp>
    <dsp:sp modelId="{E556DAFA-14BC-4631-B433-3AF363D211A4}">
      <dsp:nvSpPr>
        <dsp:cNvPr id="0" name=""/>
        <dsp:cNvSpPr/>
      </dsp:nvSpPr>
      <dsp:spPr>
        <a:xfrm>
          <a:off x="0" y="1101571"/>
          <a:ext cx="6870954" cy="9360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rial Black" panose="020B0A04020102020204" pitchFamily="34" charset="0"/>
            </a:rPr>
            <a:t>SWOT</a:t>
          </a:r>
          <a:endParaRPr lang="en-GB" sz="2000" kern="1200" dirty="0">
            <a:solidFill>
              <a:schemeClr val="bg1"/>
            </a:solidFill>
            <a:latin typeface="Arial Black" panose="020B0A04020102020204" pitchFamily="34" charset="0"/>
          </a:endParaRPr>
        </a:p>
      </dsp:txBody>
      <dsp:txXfrm>
        <a:off x="45692" y="1147263"/>
        <a:ext cx="6779570" cy="844616"/>
      </dsp:txXfrm>
    </dsp:sp>
    <dsp:sp modelId="{75AF0ED3-4E92-4045-B495-82B50F62F9CD}">
      <dsp:nvSpPr>
        <dsp:cNvPr id="0" name=""/>
        <dsp:cNvSpPr/>
      </dsp:nvSpPr>
      <dsp:spPr>
        <a:xfrm>
          <a:off x="0" y="2037571"/>
          <a:ext cx="6870954" cy="129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8153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Strengths - Demand, potential to make money.</a:t>
          </a:r>
          <a:endParaRPr lang="en-GB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Weakness - Lack of knowledge about pricing.</a:t>
          </a:r>
          <a:endParaRPr lang="en-GB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Opportunities - Growth opportunities in the market.</a:t>
          </a:r>
          <a:endParaRPr lang="en-GB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Threats - Competitors and theft.</a:t>
          </a:r>
          <a:endParaRPr lang="en-GB" sz="20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37571"/>
        <a:ext cx="6870954" cy="1293750"/>
      </dsp:txXfrm>
    </dsp:sp>
    <dsp:sp modelId="{A2A7FCD7-24F7-4B2A-9EBA-3FE504D3C4AF}">
      <dsp:nvSpPr>
        <dsp:cNvPr id="0" name=""/>
        <dsp:cNvSpPr/>
      </dsp:nvSpPr>
      <dsp:spPr>
        <a:xfrm>
          <a:off x="0" y="3331320"/>
          <a:ext cx="6870954" cy="9360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rial Black" panose="020B0A04020102020204" pitchFamily="34" charset="0"/>
            </a:rPr>
            <a:t>Cash Flow – Cash flow is expected to improve over time.</a:t>
          </a:r>
          <a:endParaRPr lang="en-GB" sz="2000" kern="1200" dirty="0">
            <a:solidFill>
              <a:schemeClr val="bg1"/>
            </a:solidFill>
            <a:latin typeface="Arial Black" panose="020B0A04020102020204" pitchFamily="34" charset="0"/>
          </a:endParaRPr>
        </a:p>
      </dsp:txBody>
      <dsp:txXfrm>
        <a:off x="45692" y="3377012"/>
        <a:ext cx="6779570" cy="844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DE9C6-FFE7-4A96-AF0F-BB307EF7921D}">
      <dsp:nvSpPr>
        <dsp:cNvPr id="0" name=""/>
        <dsp:cNvSpPr/>
      </dsp:nvSpPr>
      <dsp:spPr>
        <a:xfrm>
          <a:off x="0" y="621128"/>
          <a:ext cx="4804755" cy="6370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Market Demand: Demand for this product/service is at an all-time high!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652227"/>
        <a:ext cx="4742557" cy="574867"/>
      </dsp:txXfrm>
    </dsp:sp>
    <dsp:sp modelId="{5C01E992-071F-42A7-8A73-37FB0DEA1A55}">
      <dsp:nvSpPr>
        <dsp:cNvPr id="0" name=""/>
        <dsp:cNvSpPr/>
      </dsp:nvSpPr>
      <dsp:spPr>
        <a:xfrm>
          <a:off x="0" y="1292753"/>
          <a:ext cx="4804755" cy="6370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Price Point: Offering products/services at an affordable price will readily attract customers to the company.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1323852"/>
        <a:ext cx="4742557" cy="574867"/>
      </dsp:txXfrm>
    </dsp:sp>
    <dsp:sp modelId="{567FDAE1-A867-44E2-8A6B-9BC2BB587E59}">
      <dsp:nvSpPr>
        <dsp:cNvPr id="0" name=""/>
        <dsp:cNvSpPr/>
      </dsp:nvSpPr>
      <dsp:spPr>
        <a:xfrm>
          <a:off x="0" y="1964378"/>
          <a:ext cx="4804755" cy="6370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Build Trust: Building a trusting relationship with customers has to do with providing them with fair and transparent business practices, which ultimately will provide the benefits.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1995477"/>
        <a:ext cx="4742557" cy="574867"/>
      </dsp:txXfrm>
    </dsp:sp>
    <dsp:sp modelId="{B69C5A71-B7A3-474C-B222-5AAB09A0EBAC}">
      <dsp:nvSpPr>
        <dsp:cNvPr id="0" name=""/>
        <dsp:cNvSpPr/>
      </dsp:nvSpPr>
      <dsp:spPr>
        <a:xfrm>
          <a:off x="0" y="2636003"/>
          <a:ext cx="4804755" cy="6370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Flexibility of operation: A company needs to be able to change the way it operates to remain profitable and become an industry leader while providing customers with quality goods/services.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2667102"/>
        <a:ext cx="4742557" cy="574867"/>
      </dsp:txXfrm>
    </dsp:sp>
    <dsp:sp modelId="{7E798816-373D-4622-9B98-7B17A4DFBCF9}">
      <dsp:nvSpPr>
        <dsp:cNvPr id="0" name=""/>
        <dsp:cNvSpPr/>
      </dsp:nvSpPr>
      <dsp:spPr>
        <a:xfrm>
          <a:off x="0" y="3307628"/>
          <a:ext cx="4804755" cy="6370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Sustainability: Creating a sustainable business model is important for long-term success (the ability to remain profitable while providing high-quality goods/services).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99" y="3338727"/>
        <a:ext cx="4742557" cy="574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BBE60-CE5A-02C3-C51A-0FA73D7DD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9685A7-8757-CC5C-A1A3-E3272A18B2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F7F29-4B6C-13DA-E59E-957A8A4A4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BBE25-6FF0-FA29-A503-698FED3A2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30628-517F-971B-017A-D177A6D5E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46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86ACA-094D-2306-F2A4-A3B56821E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E3830-2C0D-1593-EDD6-010DBC9C9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ADC80-E1D2-95C5-E8C8-A9B34102B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DC61E-4E84-3D84-FEEA-DFABD373E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2A5B2-8DDE-EF33-513D-63159C292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349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9D1B0-5071-1686-8AFE-2A552E74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9F0B6-5F3B-89B9-6AF4-4ADFFF3DE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DA468-4D4F-CA2F-3079-B88CB479C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B8704-F81E-AB50-9BD2-2D7DA1DBA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7F245-74FF-0B79-EC7E-18532A259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34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8FEBC-B32A-226D-48C8-53F2380F3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D46FC-E30F-B822-94CB-83A27338A3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807D26-FE9B-8218-62CA-38C9EBE685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73E1F5-3C82-0A6F-044D-6BED627AE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7F992-E02D-00BB-A87E-1C8583E1A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04FFEA-F4C9-0F1C-839F-38DAF00D8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231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70714-025B-C634-7AD6-90250C7BA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53283-5509-2F5A-F179-E15F77635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4E3B5-282A-DB55-AEC3-75A9B76017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3FAE53-3704-80D9-0851-5CE036CD3B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8B30F4-8B2C-A668-5471-EA49CBF313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DFFDE4-3612-2101-0177-D7AD5B6BF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1547DF-32FE-DD59-5C70-20C78078C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A8B8A9-E9AC-5AC5-AEF1-0F3FA30D9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25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1DD48-EB8E-47DC-E37A-7CF9B861D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71804D-DB02-D167-2FA3-969A1323C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8E3161-E96D-915D-E140-B4C243B4F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C20E05-EE3A-B115-F5B3-77F0FC406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579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C36438-46DD-51E7-248E-977924ECE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6D895B-7026-B237-0633-1DF557FFF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C48317-ECBC-5414-5E90-BBDD64020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37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8B294-EE6C-8B65-7FD3-BAC48060C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3EFDF-F1C3-FF66-6712-0BBB6852D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418427-D3EC-4EE3-A43E-85CD6127DF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032A8D-64BB-71D4-C008-8C7A4190F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1188F-4445-8500-C288-F2E05827F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49614-A5DB-73A7-4743-17D58756A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256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B35B-3040-D11C-75EF-C9DDEEC24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5E972F-F05B-C4BE-2033-CD9BAB532A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6333FC-ADB6-4856-6C2B-50735C92CA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914E32-EA77-5D68-3DD2-0181C26D9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4560B1-7670-1B85-A72B-B55982A4B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A16F55-2F94-CB4D-9C0C-5A28C311F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924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87921-186C-2997-1EF8-694DC5D29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D46688-412E-A8BF-30F9-0F72C2F399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3FD07-0B6A-6144-355A-4CB5EAA7B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A961B-63BA-7C96-59F0-209CDBCFE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D74A6-02E0-96FD-6FC6-626800DAD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58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A0EABAE-A909-275E-0F55-BE265032D3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D9E928-6EC7-4A37-DBAF-0BF25D07AD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63F2-7CF7-8348-8211-47763FB7A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0B1CF-3281-84E8-2352-95D0F1EE9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14E1D-2B76-9E7C-C112-D13CBF63C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231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FA737E-EBB3-CC02-667F-AFD4BE3F0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7930B2-0981-5CE8-7D90-042FE54A9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F721C-DDBB-E3A2-192C-200F3CF26B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B5E996-5B0F-4AA7-A018-A662B1C6E131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ECB05-7DC2-1F56-0E78-133B8AC443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D94FE-E58F-DD3C-0095-50EAE6CE1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89B2CE-86BD-435B-909D-6CA463FF1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603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11" Type="http://schemas.microsoft.com/office/2007/relationships/diagramDrawing" Target="../diagrams/drawing1.xml"/><Relationship Id="rId5" Type="http://schemas.openxmlformats.org/officeDocument/2006/relationships/image" Target="../media/image10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9.png"/><Relationship Id="rId9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12" Type="http://schemas.openxmlformats.org/officeDocument/2006/relationships/image" Target="../media/image1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11" Type="http://schemas.openxmlformats.org/officeDocument/2006/relationships/image" Target="../media/image14.png"/><Relationship Id="rId5" Type="http://schemas.openxmlformats.org/officeDocument/2006/relationships/diagramData" Target="../diagrams/data2.xml"/><Relationship Id="rId10" Type="http://schemas.openxmlformats.org/officeDocument/2006/relationships/image" Target="../media/image13.png"/><Relationship Id="rId4" Type="http://schemas.openxmlformats.org/officeDocument/2006/relationships/image" Target="../media/image12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EDAF9-5D81-42FA-AAE2-818ED3189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9270323-9616-4384-857D-E86B7827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8A3838D5-9565-4601-BAC3-D1B5BDB80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349A4B8-3246-4579-922E-FE1155C7F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2A4CC-60BB-7EE1-7206-2339B55F6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6893" y="847827"/>
            <a:ext cx="3879272" cy="1169585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bg2">
                    <a:lumMod val="25000"/>
                    <a:lumOff val="75000"/>
                  </a:schemeClr>
                </a:solidFill>
                <a:latin typeface="Arial Black" panose="020B0A04020102020204" pitchFamily="34" charset="0"/>
              </a:rPr>
              <a:t>Gold &amp; Tech Exchange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1BAF1D-E853-2A86-B2AB-C99BE32883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81" r="-6" b="-6"/>
          <a:stretch>
            <a:fillRect/>
          </a:stretch>
        </p:blipFill>
        <p:spPr>
          <a:xfrm>
            <a:off x="772007" y="790911"/>
            <a:ext cx="2499351" cy="17099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A341FE-E7CC-C1C1-3711-5A324E6A29C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439" r="10304" b="1"/>
          <a:stretch>
            <a:fillRect/>
          </a:stretch>
        </p:blipFill>
        <p:spPr>
          <a:xfrm>
            <a:off x="3408218" y="790912"/>
            <a:ext cx="3673583" cy="5381962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532495" y="2188548"/>
            <a:ext cx="361549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3F172C-FE4F-041F-7741-739684CB310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75" r="755" b="-4"/>
          <a:stretch>
            <a:fillRect/>
          </a:stretch>
        </p:blipFill>
        <p:spPr>
          <a:xfrm>
            <a:off x="781396" y="2619851"/>
            <a:ext cx="2499350" cy="17099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AD1816-5615-FCB7-B2DD-867D3EFE604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5744" r="-6" b="15837"/>
          <a:stretch>
            <a:fillRect/>
          </a:stretch>
        </p:blipFill>
        <p:spPr>
          <a:xfrm>
            <a:off x="775865" y="4447296"/>
            <a:ext cx="2499350" cy="17099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966E5-072D-D6DA-DAD9-7F8410E0E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8204" y="2508105"/>
            <a:ext cx="3879272" cy="3632493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Buy &amp; sell second-hand jewellery and phones.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Refurbished products at affordable prices.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Customers can sell items for quick cash.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Located in the city centre.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Sole trader business.</a:t>
            </a:r>
          </a:p>
          <a:p>
            <a:endParaRPr lang="en-GB" sz="2000" dirty="0"/>
          </a:p>
        </p:txBody>
      </p:sp>
      <p:pic>
        <p:nvPicPr>
          <p:cNvPr id="4" name="Slide 1 (8)">
            <a:hlinkClick r:id="" action="ppaction://media"/>
            <a:extLst>
              <a:ext uri="{FF2B5EF4-FFF2-40B4-BE49-F238E27FC236}">
                <a16:creationId xmlns:a16="http://schemas.microsoft.com/office/drawing/2014/main" id="{F45F4AF5-B41B-D692-C156-6E0A02F20E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426450" y="56038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77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C7AB05-19D2-4FCD-8019-B11EC6435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9270323-9616-4384-857D-E86B7827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A3838D5-9565-4601-BAC3-D1B5BDB80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349A4B8-3246-4579-922E-FE1155C7F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C439C-174D-11E2-E364-8E3A7977F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475" y="847827"/>
            <a:ext cx="5408813" cy="1169585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bg2">
                    <a:lumMod val="25000"/>
                    <a:lumOff val="75000"/>
                  </a:schemeClr>
                </a:solidFill>
                <a:latin typeface="Arial Black" panose="020B0A04020102020204" pitchFamily="34" charset="0"/>
              </a:rPr>
              <a:t>Sustainability, Market &amp; Marketing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314DB2-F213-515B-31F9-A8723ED4F5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313" r="12443" b="-1"/>
          <a:stretch>
            <a:fillRect/>
          </a:stretch>
        </p:blipFill>
        <p:spPr>
          <a:xfrm>
            <a:off x="914401" y="774285"/>
            <a:ext cx="2112264" cy="20025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1CCDE1-D4A1-01C0-06ED-583A9992A5C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194" r="6" b="6"/>
          <a:stretch>
            <a:fillRect/>
          </a:stretch>
        </p:blipFill>
        <p:spPr>
          <a:xfrm>
            <a:off x="3191257" y="774286"/>
            <a:ext cx="2112264" cy="20025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57331" y="2188548"/>
            <a:ext cx="5041025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AB6386-D12A-F79D-C2E5-3604099A3A1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06" r="-2" b="-2"/>
          <a:stretch>
            <a:fillRect/>
          </a:stretch>
        </p:blipFill>
        <p:spPr>
          <a:xfrm>
            <a:off x="914401" y="2951018"/>
            <a:ext cx="4389120" cy="32052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C1E50-2928-F3F6-637E-776251DBC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786" y="2508105"/>
            <a:ext cx="5408813" cy="3632493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Decrease waste → Reuse and recycle.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demand for second-hand items is increasing.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rising cost of living has increased demand.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company will use social media, fair pricing, and its customer service as part of its marketing strategy.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Initial market research shows there is a large amount of interest in buying and selling these products.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slide 2 (7)">
            <a:hlinkClick r:id="" action="ppaction://media"/>
            <a:extLst>
              <a:ext uri="{FF2B5EF4-FFF2-40B4-BE49-F238E27FC236}">
                <a16:creationId xmlns:a16="http://schemas.microsoft.com/office/drawing/2014/main" id="{5E5BA05D-E186-C30F-011B-D10D57E84B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18370" y="57009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0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8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A477D-C53D-8335-1E7C-624BC8043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366" y="543070"/>
            <a:ext cx="6870954" cy="1675626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Operations, SWOT &amp; Finance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35C9C5-4E63-8129-A3CD-8E1BF3668F4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738" r="3" b="15825"/>
          <a:stretch>
            <a:fillRect/>
          </a:stretch>
        </p:blipFill>
        <p:spPr>
          <a:xfrm>
            <a:off x="20" y="1"/>
            <a:ext cx="4187091" cy="21643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221619-125A-E94D-0A83-12D95BF6C9D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1627" r="3" b="16684"/>
          <a:stretch>
            <a:fillRect/>
          </a:stretch>
        </p:blipFill>
        <p:spPr>
          <a:xfrm>
            <a:off x="20" y="2342320"/>
            <a:ext cx="4187091" cy="21643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D0C4C79-B44D-2DBC-767B-D4ACBD4A44B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6406" r="3" b="6158"/>
          <a:stretch>
            <a:fillRect/>
          </a:stretch>
        </p:blipFill>
        <p:spPr>
          <a:xfrm>
            <a:off x="20" y="4693680"/>
            <a:ext cx="4187091" cy="2164321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416197C-FDC1-F7F8-2487-EA0A62CDDB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2274226"/>
              </p:ext>
            </p:extLst>
          </p:nvPr>
        </p:nvGraphicFramePr>
        <p:xfrm>
          <a:off x="4833366" y="2292179"/>
          <a:ext cx="6870954" cy="4288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Slide 3 (7)">
            <a:hlinkClick r:id="" action="ppaction://media"/>
            <a:extLst>
              <a:ext uri="{FF2B5EF4-FFF2-40B4-BE49-F238E27FC236}">
                <a16:creationId xmlns:a16="http://schemas.microsoft.com/office/drawing/2014/main" id="{D111844F-0BD3-8E42-11F8-CC6712D12C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507112" y="371290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4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7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14757E-050E-4610-A609-EA16A888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CEA62-C77E-1DA0-3F0B-76E11FE8B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573896"/>
            <a:ext cx="3639746" cy="1414145"/>
          </a:xfrm>
        </p:spPr>
        <p:txBody>
          <a:bodyPr anchor="b">
            <a:no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Success Justification &amp; Conclusion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570661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B9441E3-98B0-3836-95BC-F9B1DF26B47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1" b="12023"/>
          <a:stretch>
            <a:fillRect/>
          </a:stretch>
        </p:blipFill>
        <p:spPr>
          <a:xfrm>
            <a:off x="9611918" y="744289"/>
            <a:ext cx="2155619" cy="1360684"/>
          </a:xfrm>
          <a:prstGeom prst="rect">
            <a:avLst/>
          </a:prstGeom>
        </p:spPr>
      </p:pic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DA4DD06A-D610-B142-FEF8-17072B7371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3588147"/>
              </p:ext>
            </p:extLst>
          </p:nvPr>
        </p:nvGraphicFramePr>
        <p:xfrm>
          <a:off x="0" y="1773195"/>
          <a:ext cx="4804755" cy="4565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35D5A6-AB7A-4677-8D44-034515D66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4757" y="573896"/>
            <a:ext cx="4417383" cy="5634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25DAF0-2FDA-F634-D41F-30B7096985B9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5178" r="8610" b="3"/>
          <a:stretch>
            <a:fillRect/>
          </a:stretch>
        </p:blipFill>
        <p:spPr>
          <a:xfrm>
            <a:off x="5062448" y="800882"/>
            <a:ext cx="3948548" cy="5180907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2535382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3B9507-FFAD-08BE-74D9-0EE223AE5F60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5983" r="20114" b="-2"/>
          <a:stretch>
            <a:fillRect/>
          </a:stretch>
        </p:blipFill>
        <p:spPr>
          <a:xfrm>
            <a:off x="9611920" y="2709600"/>
            <a:ext cx="2155619" cy="1363626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8773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D9447A0-3CF5-49EA-9798-9781F09D6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4500103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F1E791-EA6F-5D33-12D3-5FC944DE310C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t="984" r="-1" b="-1"/>
          <a:stretch>
            <a:fillRect/>
          </a:stretch>
        </p:blipFill>
        <p:spPr>
          <a:xfrm>
            <a:off x="9611918" y="4673731"/>
            <a:ext cx="2155619" cy="1360684"/>
          </a:xfrm>
          <a:prstGeom prst="rect">
            <a:avLst/>
          </a:prstGeom>
        </p:spPr>
      </p:pic>
      <p:pic>
        <p:nvPicPr>
          <p:cNvPr id="3" name="Slide4">
            <a:hlinkClick r:id="" action="ppaction://media"/>
            <a:extLst>
              <a:ext uri="{FF2B5EF4-FFF2-40B4-BE49-F238E27FC236}">
                <a16:creationId xmlns:a16="http://schemas.microsoft.com/office/drawing/2014/main" id="{7A5D3983-F339-9389-58B4-5525AA12BE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465556" y="587770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72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F3119-0425-E7FC-FE20-8E5418A83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sz="5400" dirty="0"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20B1B-2784-ED5E-5EF0-007C83DBB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49" y="1962810"/>
            <a:ext cx="11257005" cy="4508259"/>
          </a:xfrm>
        </p:spPr>
        <p:txBody>
          <a:bodyPr anchor="ctr">
            <a:normAutofit/>
          </a:bodyPr>
          <a:lstStyle/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Azizi, M., &amp;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Akhondi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(2026). Sustainable business model. In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entrepreneurship (pp. 71–85)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Springer Nature Switzerland.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Barakat, B., Milhem, M., Naji, G. M. A.,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Alzoraiki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Muda, H. B., Ateeq, A., &amp; Abro, Z. (2023). Assessing the impact of green training on sustainable business advantage: Exploring the mediating role of green supply chain practices.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Sustainability, 15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(19), 14144.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Christodoulou, I. P.,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Rizomyliotis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Konstantoulaki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K., Alfiero, S.,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Hasanago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&amp; Paolone, F. (2025). Investigating the key success factors within business models that facilitate long‐term value creation for sustainability‐focused start‐ups.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Ethics, the Environment &amp; Responsibility, 34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936–950.</a:t>
            </a:r>
          </a:p>
          <a:p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Chungyalpa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W., &amp; von Rosing, M. (2025). Understanding business sustainability: The what, why, and how of sustainable business practices. In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Sustainability Handbook, 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Volume 1 (pp. 579–600). Elsevier.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Galati, A., &amp;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Adamashvili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(2023). Stakeholder engagement: A strategy to support the transition toward circular economy business models. In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developments in biotechnology and bioengineering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(pp. 413–430). Elsevier.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Huynh, Q. L., &amp; Nguyen, V. K. (2026). Role of digital marketing in competitive advantage.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Science: Business, Innovation in Digital Economy, 7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61–78.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Huang, L.,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Solangi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Y. A.,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Magazzino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&amp;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Solangi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A. (2024). Evaluating the efficiency of green innovation and marketing strategies for long-term sustainability in the context of environmental labelling.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Cleaner Production, 450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141870.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Kadam, P. (2025). Effectiveness of digital marketing strategies.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Dimension in Commerce, Accountancy and Economics, 131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Khan, U. U., Ali, Y., Petrillo, A., &amp; De Felice, F. (2023). Macro-environmental factors and their impact on startups from the perspective of developing countries.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Sustainable Engineering, 16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166–183.</a:t>
            </a:r>
          </a:p>
          <a:p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Kriuchkova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Truba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V., &amp; </a:t>
            </a:r>
            <a:r>
              <a:rPr lang="en-GB" sz="1200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Nyenno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 (2025). </a:t>
            </a:r>
            <a:r>
              <a:rPr lang="en-GB" sz="1200" i="1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of start-ups in stimulating innovative economic growth: Challenges and risks.</a:t>
            </a:r>
            <a:r>
              <a:rPr lang="en-GB" sz="1200" dirty="0">
                <a:solidFill>
                  <a:schemeClr val="bg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FEB Research Report MSI_2501, 1–13.</a:t>
            </a:r>
          </a:p>
        </p:txBody>
      </p:sp>
    </p:spTree>
    <p:extLst>
      <p:ext uri="{BB962C8B-B14F-4D97-AF65-F5344CB8AC3E}">
        <p14:creationId xmlns:p14="http://schemas.microsoft.com/office/powerpoint/2010/main" val="1693557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731</Words>
  <Application>Microsoft Office PowerPoint</Application>
  <PresentationFormat>Widescreen</PresentationFormat>
  <Paragraphs>37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Gold &amp; Tech Exchange</vt:lpstr>
      <vt:lpstr>Sustainability, Market &amp; Marketing</vt:lpstr>
      <vt:lpstr>Operations, SWOT &amp; Finance</vt:lpstr>
      <vt:lpstr>Success Justification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2026-04-18T20:26:21Z</dcterms:created>
  <dcterms:modified xsi:type="dcterms:W3CDTF">2026-04-22T21:16:01Z</dcterms:modified>
</cp:coreProperties>
</file>