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5"/>
  </p:notesMasterIdLst>
  <p:sldIdLst>
    <p:sldId id="256" r:id="rId2"/>
    <p:sldId id="260" r:id="rId3"/>
    <p:sldId id="279" r:id="rId4"/>
    <p:sldId id="275" r:id="rId5"/>
    <p:sldId id="277" r:id="rId6"/>
    <p:sldId id="278" r:id="rId7"/>
    <p:sldId id="266" r:id="rId8"/>
    <p:sldId id="264" r:id="rId9"/>
    <p:sldId id="262" r:id="rId10"/>
    <p:sldId id="258" r:id="rId11"/>
    <p:sldId id="272" r:id="rId12"/>
    <p:sldId id="261" r:id="rId13"/>
    <p:sldId id="259" r:id="rId14"/>
    <p:sldId id="274" r:id="rId15"/>
    <p:sldId id="263" r:id="rId16"/>
    <p:sldId id="273" r:id="rId17"/>
    <p:sldId id="265" r:id="rId18"/>
    <p:sldId id="267" r:id="rId19"/>
    <p:sldId id="276" r:id="rId20"/>
    <p:sldId id="271" r:id="rId21"/>
    <p:sldId id="280" r:id="rId22"/>
    <p:sldId id="281" r:id="rId23"/>
    <p:sldId id="28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3A3B5D-238D-442A-B772-4C56CB25841C}" v="22" dt="2026-03-26T23:37:01.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94660"/>
  </p:normalViewPr>
  <p:slideViewPr>
    <p:cSldViewPr snapToGrid="0">
      <p:cViewPr varScale="1">
        <p:scale>
          <a:sx n="78" d="100"/>
          <a:sy n="78" d="100"/>
        </p:scale>
        <p:origin x="8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Holland (2406425)" userId="39f1f3d1-cb18-4bc5-9555-a3c942dd0c9d" providerId="ADAL" clId="{01BE2A09-C61F-4A43-9092-06E8F1BBC316}"/>
    <pc:docChg chg="undo redo custSel addSld delSld modSld sldOrd">
      <pc:chgData name="Sam Holland (2406425)" userId="39f1f3d1-cb18-4bc5-9555-a3c942dd0c9d" providerId="ADAL" clId="{01BE2A09-C61F-4A43-9092-06E8F1BBC316}" dt="2026-03-27T08:35:56.376" v="1172" actId="6549"/>
      <pc:docMkLst>
        <pc:docMk/>
      </pc:docMkLst>
      <pc:sldChg chg="modSp mod">
        <pc:chgData name="Sam Holland (2406425)" userId="39f1f3d1-cb18-4bc5-9555-a3c942dd0c9d" providerId="ADAL" clId="{01BE2A09-C61F-4A43-9092-06E8F1BBC316}" dt="2026-03-26T22:46:14.191" v="885" actId="27636"/>
        <pc:sldMkLst>
          <pc:docMk/>
          <pc:sldMk cId="3567280068" sldId="256"/>
        </pc:sldMkLst>
        <pc:spChg chg="mod">
          <ac:chgData name="Sam Holland (2406425)" userId="39f1f3d1-cb18-4bc5-9555-a3c942dd0c9d" providerId="ADAL" clId="{01BE2A09-C61F-4A43-9092-06E8F1BBC316}" dt="2026-03-26T22:46:14.191" v="885" actId="27636"/>
          <ac:spMkLst>
            <pc:docMk/>
            <pc:sldMk cId="3567280068" sldId="256"/>
            <ac:spMk id="2" creationId="{6040538E-19A0-462B-9EAE-9E99D733FD9E}"/>
          </ac:spMkLst>
        </pc:spChg>
        <pc:spChg chg="mod">
          <ac:chgData name="Sam Holland (2406425)" userId="39f1f3d1-cb18-4bc5-9555-a3c942dd0c9d" providerId="ADAL" clId="{01BE2A09-C61F-4A43-9092-06E8F1BBC316}" dt="2026-03-26T13:35:01.835" v="606" actId="20577"/>
          <ac:spMkLst>
            <pc:docMk/>
            <pc:sldMk cId="3567280068" sldId="256"/>
            <ac:spMk id="3" creationId="{C8998E94-F5F8-2389-0A90-1ACF6C8E6DB8}"/>
          </ac:spMkLst>
        </pc:spChg>
      </pc:sldChg>
      <pc:sldChg chg="modSp mod">
        <pc:chgData name="Sam Holland (2406425)" userId="39f1f3d1-cb18-4bc5-9555-a3c942dd0c9d" providerId="ADAL" clId="{01BE2A09-C61F-4A43-9092-06E8F1BBC316}" dt="2026-03-25T23:38:16.668" v="396" actId="20577"/>
        <pc:sldMkLst>
          <pc:docMk/>
          <pc:sldMk cId="3657980821" sldId="258"/>
        </pc:sldMkLst>
        <pc:spChg chg="mod">
          <ac:chgData name="Sam Holland (2406425)" userId="39f1f3d1-cb18-4bc5-9555-a3c942dd0c9d" providerId="ADAL" clId="{01BE2A09-C61F-4A43-9092-06E8F1BBC316}" dt="2026-03-25T23:37:58.174" v="391" actId="20577"/>
          <ac:spMkLst>
            <pc:docMk/>
            <pc:sldMk cId="3657980821" sldId="258"/>
            <ac:spMk id="4" creationId="{26949EB2-9286-1D87-61CA-106637D76747}"/>
          </ac:spMkLst>
        </pc:spChg>
        <pc:spChg chg="mod">
          <ac:chgData name="Sam Holland (2406425)" userId="39f1f3d1-cb18-4bc5-9555-a3c942dd0c9d" providerId="ADAL" clId="{01BE2A09-C61F-4A43-9092-06E8F1BBC316}" dt="2026-03-25T23:38:16.668" v="396" actId="20577"/>
          <ac:spMkLst>
            <pc:docMk/>
            <pc:sldMk cId="3657980821" sldId="258"/>
            <ac:spMk id="6" creationId="{A7AF8445-C9EC-9562-0A17-CD3935D66AFD}"/>
          </ac:spMkLst>
        </pc:spChg>
      </pc:sldChg>
      <pc:sldChg chg="modSp mod ord">
        <pc:chgData name="Sam Holland (2406425)" userId="39f1f3d1-cb18-4bc5-9555-a3c942dd0c9d" providerId="ADAL" clId="{01BE2A09-C61F-4A43-9092-06E8F1BBC316}" dt="2026-03-26T22:50:46.930" v="906" actId="20577"/>
        <pc:sldMkLst>
          <pc:docMk/>
          <pc:sldMk cId="2851137643" sldId="259"/>
        </pc:sldMkLst>
        <pc:spChg chg="mod">
          <ac:chgData name="Sam Holland (2406425)" userId="39f1f3d1-cb18-4bc5-9555-a3c942dd0c9d" providerId="ADAL" clId="{01BE2A09-C61F-4A43-9092-06E8F1BBC316}" dt="2026-03-26T22:50:46.930" v="906" actId="20577"/>
          <ac:spMkLst>
            <pc:docMk/>
            <pc:sldMk cId="2851137643" sldId="259"/>
            <ac:spMk id="2" creationId="{9A1A8EDF-16EF-6673-EB3B-41449BC484F4}"/>
          </ac:spMkLst>
        </pc:spChg>
      </pc:sldChg>
      <pc:sldChg chg="addSp modSp mod setBg">
        <pc:chgData name="Sam Holland (2406425)" userId="39f1f3d1-cb18-4bc5-9555-a3c942dd0c9d" providerId="ADAL" clId="{01BE2A09-C61F-4A43-9092-06E8F1BBC316}" dt="2026-03-26T22:44:43.765" v="865" actId="6549"/>
        <pc:sldMkLst>
          <pc:docMk/>
          <pc:sldMk cId="3390255937" sldId="260"/>
        </pc:sldMkLst>
        <pc:spChg chg="mod">
          <ac:chgData name="Sam Holland (2406425)" userId="39f1f3d1-cb18-4bc5-9555-a3c942dd0c9d" providerId="ADAL" clId="{01BE2A09-C61F-4A43-9092-06E8F1BBC316}" dt="2026-03-26T00:16:19.415" v="477" actId="14100"/>
          <ac:spMkLst>
            <pc:docMk/>
            <pc:sldMk cId="3390255937" sldId="260"/>
            <ac:spMk id="2" creationId="{01C22EBB-071A-3DB9-C80E-C6D9400B49F1}"/>
          </ac:spMkLst>
        </pc:spChg>
        <pc:spChg chg="mod">
          <ac:chgData name="Sam Holland (2406425)" userId="39f1f3d1-cb18-4bc5-9555-a3c942dd0c9d" providerId="ADAL" clId="{01BE2A09-C61F-4A43-9092-06E8F1BBC316}" dt="2026-03-26T22:44:43.765" v="865" actId="6549"/>
          <ac:spMkLst>
            <pc:docMk/>
            <pc:sldMk cId="3390255937" sldId="260"/>
            <ac:spMk id="3" creationId="{D1ADA6A6-B4CD-2CDF-803E-0B58D74F6707}"/>
          </ac:spMkLst>
        </pc:spChg>
        <pc:spChg chg="add">
          <ac:chgData name="Sam Holland (2406425)" userId="39f1f3d1-cb18-4bc5-9555-a3c942dd0c9d" providerId="ADAL" clId="{01BE2A09-C61F-4A43-9092-06E8F1BBC316}" dt="2026-03-26T00:15:22.210" v="453" actId="26606"/>
          <ac:spMkLst>
            <pc:docMk/>
            <pc:sldMk cId="3390255937" sldId="260"/>
            <ac:spMk id="8" creationId="{13E75778-8865-451E-A418-58B337FE5B33}"/>
          </ac:spMkLst>
        </pc:spChg>
        <pc:spChg chg="add">
          <ac:chgData name="Sam Holland (2406425)" userId="39f1f3d1-cb18-4bc5-9555-a3c942dd0c9d" providerId="ADAL" clId="{01BE2A09-C61F-4A43-9092-06E8F1BBC316}" dt="2026-03-26T00:15:22.210" v="453" actId="26606"/>
          <ac:spMkLst>
            <pc:docMk/>
            <pc:sldMk cId="3390255937" sldId="260"/>
            <ac:spMk id="10" creationId="{CB972422-B794-4FA8-BCC6-BAF6938A1B53}"/>
          </ac:spMkLst>
        </pc:spChg>
        <pc:spChg chg="add">
          <ac:chgData name="Sam Holland (2406425)" userId="39f1f3d1-cb18-4bc5-9555-a3c942dd0c9d" providerId="ADAL" clId="{01BE2A09-C61F-4A43-9092-06E8F1BBC316}" dt="2026-03-26T00:15:22.210" v="453" actId="26606"/>
          <ac:spMkLst>
            <pc:docMk/>
            <pc:sldMk cId="3390255937" sldId="260"/>
            <ac:spMk id="12" creationId="{89DE9E2B-5611-49C8-862E-AD4D43A8AA6D}"/>
          </ac:spMkLst>
        </pc:spChg>
        <pc:spChg chg="add">
          <ac:chgData name="Sam Holland (2406425)" userId="39f1f3d1-cb18-4bc5-9555-a3c942dd0c9d" providerId="ADAL" clId="{01BE2A09-C61F-4A43-9092-06E8F1BBC316}" dt="2026-03-26T00:15:22.210" v="453" actId="26606"/>
          <ac:spMkLst>
            <pc:docMk/>
            <pc:sldMk cId="3390255937" sldId="260"/>
            <ac:spMk id="16" creationId="{519C7155-1644-4C60-B0B5-32B1800D6044}"/>
          </ac:spMkLst>
        </pc:spChg>
        <pc:cxnChg chg="add">
          <ac:chgData name="Sam Holland (2406425)" userId="39f1f3d1-cb18-4bc5-9555-a3c942dd0c9d" providerId="ADAL" clId="{01BE2A09-C61F-4A43-9092-06E8F1BBC316}" dt="2026-03-26T00:15:22.210" v="453" actId="26606"/>
          <ac:cxnSpMkLst>
            <pc:docMk/>
            <pc:sldMk cId="3390255937" sldId="260"/>
            <ac:cxnSpMk id="14" creationId="{5296EC4F-8732-481B-94CB-C98E4EF297FF}"/>
          </ac:cxnSpMkLst>
        </pc:cxnChg>
      </pc:sldChg>
      <pc:sldChg chg="delSp modSp mod ord">
        <pc:chgData name="Sam Holland (2406425)" userId="39f1f3d1-cb18-4bc5-9555-a3c942dd0c9d" providerId="ADAL" clId="{01BE2A09-C61F-4A43-9092-06E8F1BBC316}" dt="2026-03-27T08:24:15.898" v="1116" actId="20577"/>
        <pc:sldMkLst>
          <pc:docMk/>
          <pc:sldMk cId="2958815399" sldId="261"/>
        </pc:sldMkLst>
        <pc:spChg chg="del">
          <ac:chgData name="Sam Holland (2406425)" userId="39f1f3d1-cb18-4bc5-9555-a3c942dd0c9d" providerId="ADAL" clId="{01BE2A09-C61F-4A43-9092-06E8F1BBC316}" dt="2026-03-27T08:23:34.968" v="1104" actId="21"/>
          <ac:spMkLst>
            <pc:docMk/>
            <pc:sldMk cId="2958815399" sldId="261"/>
            <ac:spMk id="3" creationId="{651DDA16-7D4E-E995-A4BD-60759B8BF635}"/>
          </ac:spMkLst>
        </pc:spChg>
        <pc:spChg chg="mod">
          <ac:chgData name="Sam Holland (2406425)" userId="39f1f3d1-cb18-4bc5-9555-a3c942dd0c9d" providerId="ADAL" clId="{01BE2A09-C61F-4A43-9092-06E8F1BBC316}" dt="2026-03-27T08:24:15.898" v="1116" actId="20577"/>
          <ac:spMkLst>
            <pc:docMk/>
            <pc:sldMk cId="2958815399" sldId="261"/>
            <ac:spMk id="4" creationId="{BDD9DBC8-20EE-595A-908E-168B4B7E45DA}"/>
          </ac:spMkLst>
        </pc:spChg>
      </pc:sldChg>
      <pc:sldChg chg="modSp mod ord">
        <pc:chgData name="Sam Holland (2406425)" userId="39f1f3d1-cb18-4bc5-9555-a3c942dd0c9d" providerId="ADAL" clId="{01BE2A09-C61F-4A43-9092-06E8F1BBC316}" dt="2026-03-26T22:58:28.704" v="914" actId="20577"/>
        <pc:sldMkLst>
          <pc:docMk/>
          <pc:sldMk cId="212888563" sldId="262"/>
        </pc:sldMkLst>
        <pc:spChg chg="mod">
          <ac:chgData name="Sam Holland (2406425)" userId="39f1f3d1-cb18-4bc5-9555-a3c942dd0c9d" providerId="ADAL" clId="{01BE2A09-C61F-4A43-9092-06E8F1BBC316}" dt="2026-03-26T22:58:28.704" v="914" actId="20577"/>
          <ac:spMkLst>
            <pc:docMk/>
            <pc:sldMk cId="212888563" sldId="262"/>
            <ac:spMk id="4" creationId="{8EFAC385-CBA9-84F3-32BC-64CE9924CF3A}"/>
          </ac:spMkLst>
        </pc:spChg>
      </pc:sldChg>
      <pc:sldChg chg="modSp mod">
        <pc:chgData name="Sam Holland (2406425)" userId="39f1f3d1-cb18-4bc5-9555-a3c942dd0c9d" providerId="ADAL" clId="{01BE2A09-C61F-4A43-9092-06E8F1BBC316}" dt="2026-03-27T08:26:13.087" v="1120" actId="6549"/>
        <pc:sldMkLst>
          <pc:docMk/>
          <pc:sldMk cId="3410446590" sldId="263"/>
        </pc:sldMkLst>
        <pc:spChg chg="mod">
          <ac:chgData name="Sam Holland (2406425)" userId="39f1f3d1-cb18-4bc5-9555-a3c942dd0c9d" providerId="ADAL" clId="{01BE2A09-C61F-4A43-9092-06E8F1BBC316}" dt="2026-03-26T23:26:44.795" v="1038" actId="6549"/>
          <ac:spMkLst>
            <pc:docMk/>
            <pc:sldMk cId="3410446590" sldId="263"/>
            <ac:spMk id="2" creationId="{9BF00F74-309A-F942-5D67-380ACF5779C8}"/>
          </ac:spMkLst>
        </pc:spChg>
        <pc:spChg chg="mod">
          <ac:chgData name="Sam Holland (2406425)" userId="39f1f3d1-cb18-4bc5-9555-a3c942dd0c9d" providerId="ADAL" clId="{01BE2A09-C61F-4A43-9092-06E8F1BBC316}" dt="2026-03-27T08:26:13.087" v="1120" actId="6549"/>
          <ac:spMkLst>
            <pc:docMk/>
            <pc:sldMk cId="3410446590" sldId="263"/>
            <ac:spMk id="3" creationId="{7D7F3BB0-3FCB-C9D5-E53F-0D1E5D132B78}"/>
          </ac:spMkLst>
        </pc:spChg>
      </pc:sldChg>
      <pc:sldChg chg="modSp mod ord">
        <pc:chgData name="Sam Holland (2406425)" userId="39f1f3d1-cb18-4bc5-9555-a3c942dd0c9d" providerId="ADAL" clId="{01BE2A09-C61F-4A43-9092-06E8F1BBC316}" dt="2026-03-27T08:32:19.161" v="1170" actId="20577"/>
        <pc:sldMkLst>
          <pc:docMk/>
          <pc:sldMk cId="2921748848" sldId="264"/>
        </pc:sldMkLst>
        <pc:spChg chg="mod">
          <ac:chgData name="Sam Holland (2406425)" userId="39f1f3d1-cb18-4bc5-9555-a3c942dd0c9d" providerId="ADAL" clId="{01BE2A09-C61F-4A43-9092-06E8F1BBC316}" dt="2026-03-27T08:32:19.161" v="1170" actId="20577"/>
          <ac:spMkLst>
            <pc:docMk/>
            <pc:sldMk cId="2921748848" sldId="264"/>
            <ac:spMk id="3" creationId="{91D2AED7-5952-C973-DCF5-8104C54FA3E1}"/>
          </ac:spMkLst>
        </pc:spChg>
      </pc:sldChg>
      <pc:sldChg chg="modSp mod">
        <pc:chgData name="Sam Holland (2406425)" userId="39f1f3d1-cb18-4bc5-9555-a3c942dd0c9d" providerId="ADAL" clId="{01BE2A09-C61F-4A43-9092-06E8F1BBC316}" dt="2026-03-26T23:23:59.757" v="934" actId="6549"/>
        <pc:sldMkLst>
          <pc:docMk/>
          <pc:sldMk cId="2970761454" sldId="265"/>
        </pc:sldMkLst>
        <pc:spChg chg="mod">
          <ac:chgData name="Sam Holland (2406425)" userId="39f1f3d1-cb18-4bc5-9555-a3c942dd0c9d" providerId="ADAL" clId="{01BE2A09-C61F-4A43-9092-06E8F1BBC316}" dt="2026-03-26T23:23:59.757" v="934" actId="6549"/>
          <ac:spMkLst>
            <pc:docMk/>
            <pc:sldMk cId="2970761454" sldId="265"/>
            <ac:spMk id="3" creationId="{99316B2D-6531-C987-90A6-A2636C64A827}"/>
          </ac:spMkLst>
        </pc:spChg>
      </pc:sldChg>
      <pc:sldChg chg="modSp mod ord">
        <pc:chgData name="Sam Holland (2406425)" userId="39f1f3d1-cb18-4bc5-9555-a3c942dd0c9d" providerId="ADAL" clId="{01BE2A09-C61F-4A43-9092-06E8F1BBC316}" dt="2026-03-27T08:30:45.153" v="1128"/>
        <pc:sldMkLst>
          <pc:docMk/>
          <pc:sldMk cId="1638476423" sldId="266"/>
        </pc:sldMkLst>
        <pc:spChg chg="mod">
          <ac:chgData name="Sam Holland (2406425)" userId="39f1f3d1-cb18-4bc5-9555-a3c942dd0c9d" providerId="ADAL" clId="{01BE2A09-C61F-4A43-9092-06E8F1BBC316}" dt="2026-03-26T23:24:58.008" v="970" actId="20577"/>
          <ac:spMkLst>
            <pc:docMk/>
            <pc:sldMk cId="1638476423" sldId="266"/>
            <ac:spMk id="3" creationId="{97532C6F-D953-2FE8-9857-B9E12B9EBB6F}"/>
          </ac:spMkLst>
        </pc:spChg>
      </pc:sldChg>
      <pc:sldChg chg="modSp mod">
        <pc:chgData name="Sam Holland (2406425)" userId="39f1f3d1-cb18-4bc5-9555-a3c942dd0c9d" providerId="ADAL" clId="{01BE2A09-C61F-4A43-9092-06E8F1BBC316}" dt="2026-03-26T23:23:49.169" v="931" actId="20577"/>
        <pc:sldMkLst>
          <pc:docMk/>
          <pc:sldMk cId="1011770120" sldId="267"/>
        </pc:sldMkLst>
        <pc:spChg chg="mod">
          <ac:chgData name="Sam Holland (2406425)" userId="39f1f3d1-cb18-4bc5-9555-a3c942dd0c9d" providerId="ADAL" clId="{01BE2A09-C61F-4A43-9092-06E8F1BBC316}" dt="2026-03-26T23:23:49.169" v="931" actId="20577"/>
          <ac:spMkLst>
            <pc:docMk/>
            <pc:sldMk cId="1011770120" sldId="267"/>
            <ac:spMk id="3" creationId="{E01E0281-6C51-A8D9-7990-63B2884D7E63}"/>
          </ac:spMkLst>
        </pc:spChg>
      </pc:sldChg>
      <pc:sldChg chg="addSp delSp modSp del mod ord setBg">
        <pc:chgData name="Sam Holland (2406425)" userId="39f1f3d1-cb18-4bc5-9555-a3c942dd0c9d" providerId="ADAL" clId="{01BE2A09-C61F-4A43-9092-06E8F1BBC316}" dt="2026-03-26T22:41:06.133" v="854" actId="2696"/>
        <pc:sldMkLst>
          <pc:docMk/>
          <pc:sldMk cId="734890252" sldId="268"/>
        </pc:sldMkLst>
        <pc:spChg chg="mod">
          <ac:chgData name="Sam Holland (2406425)" userId="39f1f3d1-cb18-4bc5-9555-a3c942dd0c9d" providerId="ADAL" clId="{01BE2A09-C61F-4A43-9092-06E8F1BBC316}" dt="2026-03-26T00:38:26.040" v="578" actId="20577"/>
          <ac:spMkLst>
            <pc:docMk/>
            <pc:sldMk cId="734890252" sldId="268"/>
            <ac:spMk id="2" creationId="{2C888C81-9792-574F-A71A-77FB9ACDC749}"/>
          </ac:spMkLst>
        </pc:spChg>
      </pc:sldChg>
      <pc:sldChg chg="addSp modSp mod">
        <pc:chgData name="Sam Holland (2406425)" userId="39f1f3d1-cb18-4bc5-9555-a3c942dd0c9d" providerId="ADAL" clId="{01BE2A09-C61F-4A43-9092-06E8F1BBC316}" dt="2026-03-26T14:32:24.807" v="853" actId="20577"/>
        <pc:sldMkLst>
          <pc:docMk/>
          <pc:sldMk cId="1653850807" sldId="271"/>
        </pc:sldMkLst>
        <pc:spChg chg="add mod">
          <ac:chgData name="Sam Holland (2406425)" userId="39f1f3d1-cb18-4bc5-9555-a3c942dd0c9d" providerId="ADAL" clId="{01BE2A09-C61F-4A43-9092-06E8F1BBC316}" dt="2026-03-26T14:32:24.807" v="853" actId="20577"/>
          <ac:spMkLst>
            <pc:docMk/>
            <pc:sldMk cId="1653850807" sldId="271"/>
            <ac:spMk id="2" creationId="{D5E0D8DF-0F2E-9A7B-A944-302BD63B31E4}"/>
          </ac:spMkLst>
        </pc:spChg>
      </pc:sldChg>
      <pc:sldChg chg="ord">
        <pc:chgData name="Sam Holland (2406425)" userId="39f1f3d1-cb18-4bc5-9555-a3c942dd0c9d" providerId="ADAL" clId="{01BE2A09-C61F-4A43-9092-06E8F1BBC316}" dt="2026-03-26T22:49:01.594" v="900"/>
        <pc:sldMkLst>
          <pc:docMk/>
          <pc:sldMk cId="3540218001" sldId="272"/>
        </pc:sldMkLst>
      </pc:sldChg>
      <pc:sldChg chg="modSp mod">
        <pc:chgData name="Sam Holland (2406425)" userId="39f1f3d1-cb18-4bc5-9555-a3c942dd0c9d" providerId="ADAL" clId="{01BE2A09-C61F-4A43-9092-06E8F1BBC316}" dt="2026-03-26T23:26:34.957" v="1026" actId="20577"/>
        <pc:sldMkLst>
          <pc:docMk/>
          <pc:sldMk cId="2026533042" sldId="273"/>
        </pc:sldMkLst>
        <pc:spChg chg="mod">
          <ac:chgData name="Sam Holland (2406425)" userId="39f1f3d1-cb18-4bc5-9555-a3c942dd0c9d" providerId="ADAL" clId="{01BE2A09-C61F-4A43-9092-06E8F1BBC316}" dt="2026-03-26T23:26:34.957" v="1026" actId="20577"/>
          <ac:spMkLst>
            <pc:docMk/>
            <pc:sldMk cId="2026533042" sldId="273"/>
            <ac:spMk id="2" creationId="{0B378EB9-7BA5-D07E-59B8-2280CBC72855}"/>
          </ac:spMkLst>
        </pc:spChg>
        <pc:spChg chg="mod">
          <ac:chgData name="Sam Holland (2406425)" userId="39f1f3d1-cb18-4bc5-9555-a3c942dd0c9d" providerId="ADAL" clId="{01BE2A09-C61F-4A43-9092-06E8F1BBC316}" dt="2026-03-26T23:26:08.544" v="1014" actId="6549"/>
          <ac:spMkLst>
            <pc:docMk/>
            <pc:sldMk cId="2026533042" sldId="273"/>
            <ac:spMk id="4" creationId="{F4EADBCD-B8AE-3B73-6FF9-2E8F7ED0F2D4}"/>
          </ac:spMkLst>
        </pc:spChg>
      </pc:sldChg>
      <pc:sldChg chg="modSp mod ord">
        <pc:chgData name="Sam Holland (2406425)" userId="39f1f3d1-cb18-4bc5-9555-a3c942dd0c9d" providerId="ADAL" clId="{01BE2A09-C61F-4A43-9092-06E8F1BBC316}" dt="2026-03-27T08:25:19.247" v="1118" actId="6549"/>
        <pc:sldMkLst>
          <pc:docMk/>
          <pc:sldMk cId="698336836" sldId="274"/>
        </pc:sldMkLst>
        <pc:spChg chg="mod">
          <ac:chgData name="Sam Holland (2406425)" userId="39f1f3d1-cb18-4bc5-9555-a3c942dd0c9d" providerId="ADAL" clId="{01BE2A09-C61F-4A43-9092-06E8F1BBC316}" dt="2026-03-26T23:26:51.163" v="1050" actId="6549"/>
          <ac:spMkLst>
            <pc:docMk/>
            <pc:sldMk cId="698336836" sldId="274"/>
            <ac:spMk id="2" creationId="{FA67183F-DA18-834E-72D9-23AA24CE62AA}"/>
          </ac:spMkLst>
        </pc:spChg>
        <pc:spChg chg="mod">
          <ac:chgData name="Sam Holland (2406425)" userId="39f1f3d1-cb18-4bc5-9555-a3c942dd0c9d" providerId="ADAL" clId="{01BE2A09-C61F-4A43-9092-06E8F1BBC316}" dt="2026-03-27T08:25:19.247" v="1118" actId="6549"/>
          <ac:spMkLst>
            <pc:docMk/>
            <pc:sldMk cId="698336836" sldId="274"/>
            <ac:spMk id="3" creationId="{EA25CCA9-13A8-246F-83B6-03135086D0E1}"/>
          </ac:spMkLst>
        </pc:spChg>
      </pc:sldChg>
      <pc:sldChg chg="modSp add mod ord">
        <pc:chgData name="Sam Holland (2406425)" userId="39f1f3d1-cb18-4bc5-9555-a3c942dd0c9d" providerId="ADAL" clId="{01BE2A09-C61F-4A43-9092-06E8F1BBC316}" dt="2026-03-26T22:46:58.797" v="892" actId="20577"/>
        <pc:sldMkLst>
          <pc:docMk/>
          <pc:sldMk cId="1601345304" sldId="275"/>
        </pc:sldMkLst>
        <pc:spChg chg="mod">
          <ac:chgData name="Sam Holland (2406425)" userId="39f1f3d1-cb18-4bc5-9555-a3c942dd0c9d" providerId="ADAL" clId="{01BE2A09-C61F-4A43-9092-06E8F1BBC316}" dt="2026-03-25T23:29:49.257" v="97" actId="20577"/>
          <ac:spMkLst>
            <pc:docMk/>
            <pc:sldMk cId="1601345304" sldId="275"/>
            <ac:spMk id="2" creationId="{9D3A07AC-18F1-092D-42EF-1CAECAE55BF5}"/>
          </ac:spMkLst>
        </pc:spChg>
        <pc:spChg chg="mod">
          <ac:chgData name="Sam Holland (2406425)" userId="39f1f3d1-cb18-4bc5-9555-a3c942dd0c9d" providerId="ADAL" clId="{01BE2A09-C61F-4A43-9092-06E8F1BBC316}" dt="2026-03-26T22:46:58.797" v="892" actId="20577"/>
          <ac:spMkLst>
            <pc:docMk/>
            <pc:sldMk cId="1601345304" sldId="275"/>
            <ac:spMk id="3" creationId="{90AA946F-7E8C-D34E-84FD-83A99D132531}"/>
          </ac:spMkLst>
        </pc:spChg>
      </pc:sldChg>
      <pc:sldChg chg="modSp new mod">
        <pc:chgData name="Sam Holland (2406425)" userId="39f1f3d1-cb18-4bc5-9555-a3c942dd0c9d" providerId="ADAL" clId="{01BE2A09-C61F-4A43-9092-06E8F1BBC316}" dt="2026-03-27T08:35:56.376" v="1172" actId="6549"/>
        <pc:sldMkLst>
          <pc:docMk/>
          <pc:sldMk cId="440944098" sldId="276"/>
        </pc:sldMkLst>
        <pc:spChg chg="mod">
          <ac:chgData name="Sam Holland (2406425)" userId="39f1f3d1-cb18-4bc5-9555-a3c942dd0c9d" providerId="ADAL" clId="{01BE2A09-C61F-4A43-9092-06E8F1BBC316}" dt="2026-03-26T00:03:05.530" v="412" actId="20577"/>
          <ac:spMkLst>
            <pc:docMk/>
            <pc:sldMk cId="440944098" sldId="276"/>
            <ac:spMk id="2" creationId="{35BF7E33-2343-88F9-C403-307A22C98107}"/>
          </ac:spMkLst>
        </pc:spChg>
        <pc:spChg chg="mod">
          <ac:chgData name="Sam Holland (2406425)" userId="39f1f3d1-cb18-4bc5-9555-a3c942dd0c9d" providerId="ADAL" clId="{01BE2A09-C61F-4A43-9092-06E8F1BBC316}" dt="2026-03-27T08:35:56.376" v="1172" actId="6549"/>
          <ac:spMkLst>
            <pc:docMk/>
            <pc:sldMk cId="440944098" sldId="276"/>
            <ac:spMk id="3" creationId="{EBB9D2C4-A6C8-5E24-F328-1B10125EC5AE}"/>
          </ac:spMkLst>
        </pc:spChg>
        <pc:spChg chg="mod">
          <ac:chgData name="Sam Holland (2406425)" userId="39f1f3d1-cb18-4bc5-9555-a3c942dd0c9d" providerId="ADAL" clId="{01BE2A09-C61F-4A43-9092-06E8F1BBC316}" dt="2026-03-26T00:05:54.907" v="451" actId="20577"/>
          <ac:spMkLst>
            <pc:docMk/>
            <pc:sldMk cId="440944098" sldId="276"/>
            <ac:spMk id="4" creationId="{985FC21D-4418-6487-7330-A53D4103075F}"/>
          </ac:spMkLst>
        </pc:spChg>
      </pc:sldChg>
      <pc:sldChg chg="addSp delSp modSp add mod ord setBg setClrOvrMap">
        <pc:chgData name="Sam Holland (2406425)" userId="39f1f3d1-cb18-4bc5-9555-a3c942dd0c9d" providerId="ADAL" clId="{01BE2A09-C61F-4A43-9092-06E8F1BBC316}" dt="2026-03-26T22:47:14.595" v="894"/>
        <pc:sldMkLst>
          <pc:docMk/>
          <pc:sldMk cId="1963496471" sldId="277"/>
        </pc:sldMkLst>
        <pc:spChg chg="mod">
          <ac:chgData name="Sam Holland (2406425)" userId="39f1f3d1-cb18-4bc5-9555-a3c942dd0c9d" providerId="ADAL" clId="{01BE2A09-C61F-4A43-9092-06E8F1BBC316}" dt="2026-03-26T00:27:25.417" v="529" actId="26606"/>
          <ac:spMkLst>
            <pc:docMk/>
            <pc:sldMk cId="1963496471" sldId="277"/>
            <ac:spMk id="2" creationId="{A6FDE4FB-E980-B927-C2F1-A785145DB936}"/>
          </ac:spMkLst>
        </pc:spChg>
        <pc:spChg chg="mod">
          <ac:chgData name="Sam Holland (2406425)" userId="39f1f3d1-cb18-4bc5-9555-a3c942dd0c9d" providerId="ADAL" clId="{01BE2A09-C61F-4A43-9092-06E8F1BBC316}" dt="2026-03-26T00:28:28.546" v="550" actId="6549"/>
          <ac:spMkLst>
            <pc:docMk/>
            <pc:sldMk cId="1963496471" sldId="277"/>
            <ac:spMk id="3" creationId="{5C29DABD-2242-4CB7-4706-75C83AD1E157}"/>
          </ac:spMkLst>
        </pc:spChg>
        <pc:spChg chg="add del">
          <ac:chgData name="Sam Holland (2406425)" userId="39f1f3d1-cb18-4bc5-9555-a3c942dd0c9d" providerId="ADAL" clId="{01BE2A09-C61F-4A43-9092-06E8F1BBC316}" dt="2026-03-26T00:27:25.417" v="529" actId="26606"/>
          <ac:spMkLst>
            <pc:docMk/>
            <pc:sldMk cId="1963496471" sldId="277"/>
            <ac:spMk id="8" creationId="{510D5648-10C7-BF2F-5DF3-EE62A4C1D306}"/>
          </ac:spMkLst>
        </pc:spChg>
        <pc:spChg chg="add del">
          <ac:chgData name="Sam Holland (2406425)" userId="39f1f3d1-cb18-4bc5-9555-a3c942dd0c9d" providerId="ADAL" clId="{01BE2A09-C61F-4A43-9092-06E8F1BBC316}" dt="2026-03-26T00:27:25.417" v="529" actId="26606"/>
          <ac:spMkLst>
            <pc:docMk/>
            <pc:sldMk cId="1963496471" sldId="277"/>
            <ac:spMk id="10" creationId="{83B857D1-31DC-306C-BFCF-18922D568B41}"/>
          </ac:spMkLst>
        </pc:spChg>
        <pc:spChg chg="add del">
          <ac:chgData name="Sam Holland (2406425)" userId="39f1f3d1-cb18-4bc5-9555-a3c942dd0c9d" providerId="ADAL" clId="{01BE2A09-C61F-4A43-9092-06E8F1BBC316}" dt="2026-03-26T00:27:25.417" v="529" actId="26606"/>
          <ac:spMkLst>
            <pc:docMk/>
            <pc:sldMk cId="1963496471" sldId="277"/>
            <ac:spMk id="12" creationId="{DE4609A8-87F9-2444-7B6E-25E912C6FEFF}"/>
          </ac:spMkLst>
        </pc:spChg>
        <pc:spChg chg="add del">
          <ac:chgData name="Sam Holland (2406425)" userId="39f1f3d1-cb18-4bc5-9555-a3c942dd0c9d" providerId="ADAL" clId="{01BE2A09-C61F-4A43-9092-06E8F1BBC316}" dt="2026-03-26T00:27:25.417" v="529" actId="26606"/>
          <ac:spMkLst>
            <pc:docMk/>
            <pc:sldMk cId="1963496471" sldId="277"/>
            <ac:spMk id="16" creationId="{B461817B-5311-656A-3F98-7B0158A0EB4F}"/>
          </ac:spMkLst>
        </pc:spChg>
        <pc:spChg chg="add del">
          <ac:chgData name="Sam Holland (2406425)" userId="39f1f3d1-cb18-4bc5-9555-a3c942dd0c9d" providerId="ADAL" clId="{01BE2A09-C61F-4A43-9092-06E8F1BBC316}" dt="2026-03-26T00:27:25.417" v="529" actId="26606"/>
          <ac:spMkLst>
            <pc:docMk/>
            <pc:sldMk cId="1963496471" sldId="277"/>
            <ac:spMk id="21" creationId="{13E75778-8865-451E-A418-58B337FE5B33}"/>
          </ac:spMkLst>
        </pc:spChg>
        <pc:spChg chg="add del">
          <ac:chgData name="Sam Holland (2406425)" userId="39f1f3d1-cb18-4bc5-9555-a3c942dd0c9d" providerId="ADAL" clId="{01BE2A09-C61F-4A43-9092-06E8F1BBC316}" dt="2026-03-26T00:27:25.417" v="529" actId="26606"/>
          <ac:spMkLst>
            <pc:docMk/>
            <pc:sldMk cId="1963496471" sldId="277"/>
            <ac:spMk id="23" creationId="{CE957058-57AD-46A9-BAE9-7145CB3504F9}"/>
          </ac:spMkLst>
        </pc:spChg>
        <pc:spChg chg="add del">
          <ac:chgData name="Sam Holland (2406425)" userId="39f1f3d1-cb18-4bc5-9555-a3c942dd0c9d" providerId="ADAL" clId="{01BE2A09-C61F-4A43-9092-06E8F1BBC316}" dt="2026-03-26T00:27:25.417" v="529" actId="26606"/>
          <ac:spMkLst>
            <pc:docMk/>
            <pc:sldMk cId="1963496471" sldId="277"/>
            <ac:spMk id="25" creationId="{1A6D86F0-98E0-4468-9315-41BF7B0F2E68}"/>
          </ac:spMkLst>
        </pc:spChg>
        <pc:spChg chg="add del">
          <ac:chgData name="Sam Holland (2406425)" userId="39f1f3d1-cb18-4bc5-9555-a3c942dd0c9d" providerId="ADAL" clId="{01BE2A09-C61F-4A43-9092-06E8F1BBC316}" dt="2026-03-26T00:27:25.417" v="529" actId="26606"/>
          <ac:spMkLst>
            <pc:docMk/>
            <pc:sldMk cId="1963496471" sldId="277"/>
            <ac:spMk id="27" creationId="{A474FAB3-E3BB-4F3C-A0C1-7FFE69BA31F4}"/>
          </ac:spMkLst>
        </pc:spChg>
        <pc:spChg chg="add del">
          <ac:chgData name="Sam Holland (2406425)" userId="39f1f3d1-cb18-4bc5-9555-a3c942dd0c9d" providerId="ADAL" clId="{01BE2A09-C61F-4A43-9092-06E8F1BBC316}" dt="2026-03-26T00:27:19.076" v="525" actId="26606"/>
          <ac:spMkLst>
            <pc:docMk/>
            <pc:sldMk cId="1963496471" sldId="277"/>
            <ac:spMk id="32" creationId="{13E75778-8865-451E-A418-58B337FE5B33}"/>
          </ac:spMkLst>
        </pc:spChg>
        <pc:spChg chg="add del">
          <ac:chgData name="Sam Holland (2406425)" userId="39f1f3d1-cb18-4bc5-9555-a3c942dd0c9d" providerId="ADAL" clId="{01BE2A09-C61F-4A43-9092-06E8F1BBC316}" dt="2026-03-26T00:27:19.076" v="525" actId="26606"/>
          <ac:spMkLst>
            <pc:docMk/>
            <pc:sldMk cId="1963496471" sldId="277"/>
            <ac:spMk id="34" creationId="{C6D1D399-BF36-47E7-B5BF-5362EEE20A5B}"/>
          </ac:spMkLst>
        </pc:spChg>
        <pc:spChg chg="add del">
          <ac:chgData name="Sam Holland (2406425)" userId="39f1f3d1-cb18-4bc5-9555-a3c942dd0c9d" providerId="ADAL" clId="{01BE2A09-C61F-4A43-9092-06E8F1BBC316}" dt="2026-03-26T00:27:19.076" v="525" actId="26606"/>
          <ac:spMkLst>
            <pc:docMk/>
            <pc:sldMk cId="1963496471" sldId="277"/>
            <ac:spMk id="36" creationId="{5531F876-DD64-45F5-9D2F-5B0329068DA7}"/>
          </ac:spMkLst>
        </pc:spChg>
      </pc:sldChg>
      <pc:sldChg chg="modSp add mod">
        <pc:chgData name="Sam Holland (2406425)" userId="39f1f3d1-cb18-4bc5-9555-a3c942dd0c9d" providerId="ADAL" clId="{01BE2A09-C61F-4A43-9092-06E8F1BBC316}" dt="2026-03-26T22:44:50.679" v="866" actId="20577"/>
        <pc:sldMkLst>
          <pc:docMk/>
          <pc:sldMk cId="3403771151" sldId="278"/>
        </pc:sldMkLst>
        <pc:spChg chg="mod">
          <ac:chgData name="Sam Holland (2406425)" userId="39f1f3d1-cb18-4bc5-9555-a3c942dd0c9d" providerId="ADAL" clId="{01BE2A09-C61F-4A43-9092-06E8F1BBC316}" dt="2026-03-26T22:44:50.679" v="866" actId="20577"/>
          <ac:spMkLst>
            <pc:docMk/>
            <pc:sldMk cId="3403771151" sldId="278"/>
            <ac:spMk id="3" creationId="{02655AEB-FCF3-1C7A-B286-4DA0A0FEB5A7}"/>
          </ac:spMkLst>
        </pc:spChg>
      </pc:sldChg>
      <pc:sldChg chg="addSp delSp modSp add mod ord setBg setClrOvrMap">
        <pc:chgData name="Sam Holland (2406425)" userId="39f1f3d1-cb18-4bc5-9555-a3c942dd0c9d" providerId="ADAL" clId="{01BE2A09-C61F-4A43-9092-06E8F1BBC316}" dt="2026-03-26T00:21:25.549" v="517"/>
        <pc:sldMkLst>
          <pc:docMk/>
          <pc:sldMk cId="16092705" sldId="279"/>
        </pc:sldMkLst>
        <pc:spChg chg="mod">
          <ac:chgData name="Sam Holland (2406425)" userId="39f1f3d1-cb18-4bc5-9555-a3c942dd0c9d" providerId="ADAL" clId="{01BE2A09-C61F-4A43-9092-06E8F1BBC316}" dt="2026-03-26T00:19:50.455" v="506" actId="14100"/>
          <ac:spMkLst>
            <pc:docMk/>
            <pc:sldMk cId="16092705" sldId="279"/>
            <ac:spMk id="2" creationId="{00878DDD-D9A1-B1E8-86C1-DB0CAE0702F0}"/>
          </ac:spMkLst>
        </pc:spChg>
        <pc:spChg chg="mod">
          <ac:chgData name="Sam Holland (2406425)" userId="39f1f3d1-cb18-4bc5-9555-a3c942dd0c9d" providerId="ADAL" clId="{01BE2A09-C61F-4A43-9092-06E8F1BBC316}" dt="2026-03-26T00:20:45.734" v="515" actId="20577"/>
          <ac:spMkLst>
            <pc:docMk/>
            <pc:sldMk cId="16092705" sldId="279"/>
            <ac:spMk id="3" creationId="{2F3AFA5F-5B2C-BB08-5EE8-B76E05F37540}"/>
          </ac:spMkLst>
        </pc:spChg>
        <pc:spChg chg="del">
          <ac:chgData name="Sam Holland (2406425)" userId="39f1f3d1-cb18-4bc5-9555-a3c942dd0c9d" providerId="ADAL" clId="{01BE2A09-C61F-4A43-9092-06E8F1BBC316}" dt="2026-03-26T00:19:15.742" v="499" actId="26606"/>
          <ac:spMkLst>
            <pc:docMk/>
            <pc:sldMk cId="16092705" sldId="279"/>
            <ac:spMk id="8" creationId="{7270EC35-A31D-7560-FFF2-874BDECD6572}"/>
          </ac:spMkLst>
        </pc:spChg>
        <pc:spChg chg="del">
          <ac:chgData name="Sam Holland (2406425)" userId="39f1f3d1-cb18-4bc5-9555-a3c942dd0c9d" providerId="ADAL" clId="{01BE2A09-C61F-4A43-9092-06E8F1BBC316}" dt="2026-03-26T00:19:15.742" v="499" actId="26606"/>
          <ac:spMkLst>
            <pc:docMk/>
            <pc:sldMk cId="16092705" sldId="279"/>
            <ac:spMk id="10" creationId="{C5395FB2-66EE-C5F3-2C36-5A167CBEAEAE}"/>
          </ac:spMkLst>
        </pc:spChg>
        <pc:spChg chg="del">
          <ac:chgData name="Sam Holland (2406425)" userId="39f1f3d1-cb18-4bc5-9555-a3c942dd0c9d" providerId="ADAL" clId="{01BE2A09-C61F-4A43-9092-06E8F1BBC316}" dt="2026-03-26T00:19:15.742" v="499" actId="26606"/>
          <ac:spMkLst>
            <pc:docMk/>
            <pc:sldMk cId="16092705" sldId="279"/>
            <ac:spMk id="12" creationId="{B3BAD21A-99D4-635B-D253-E183DC9A9D85}"/>
          </ac:spMkLst>
        </pc:spChg>
        <pc:spChg chg="del">
          <ac:chgData name="Sam Holland (2406425)" userId="39f1f3d1-cb18-4bc5-9555-a3c942dd0c9d" providerId="ADAL" clId="{01BE2A09-C61F-4A43-9092-06E8F1BBC316}" dt="2026-03-26T00:19:15.742" v="499" actId="26606"/>
          <ac:spMkLst>
            <pc:docMk/>
            <pc:sldMk cId="16092705" sldId="279"/>
            <ac:spMk id="16" creationId="{F0797171-8A22-56EE-BE08-371A1259007A}"/>
          </ac:spMkLst>
        </pc:spChg>
        <pc:spChg chg="add">
          <ac:chgData name="Sam Holland (2406425)" userId="39f1f3d1-cb18-4bc5-9555-a3c942dd0c9d" providerId="ADAL" clId="{01BE2A09-C61F-4A43-9092-06E8F1BBC316}" dt="2026-03-26T00:19:15.742" v="499" actId="26606"/>
          <ac:spMkLst>
            <pc:docMk/>
            <pc:sldMk cId="16092705" sldId="279"/>
            <ac:spMk id="21" creationId="{13E75778-8865-451E-A418-58B337FE5B33}"/>
          </ac:spMkLst>
        </pc:spChg>
        <pc:spChg chg="add">
          <ac:chgData name="Sam Holland (2406425)" userId="39f1f3d1-cb18-4bc5-9555-a3c942dd0c9d" providerId="ADAL" clId="{01BE2A09-C61F-4A43-9092-06E8F1BBC316}" dt="2026-03-26T00:19:15.742" v="499" actId="26606"/>
          <ac:spMkLst>
            <pc:docMk/>
            <pc:sldMk cId="16092705" sldId="279"/>
            <ac:spMk id="23" creationId="{1A6D86F0-98E0-4468-9315-41BF7B0F2E68}"/>
          </ac:spMkLst>
        </pc:spChg>
        <pc:spChg chg="add">
          <ac:chgData name="Sam Holland (2406425)" userId="39f1f3d1-cb18-4bc5-9555-a3c942dd0c9d" providerId="ADAL" clId="{01BE2A09-C61F-4A43-9092-06E8F1BBC316}" dt="2026-03-26T00:19:15.742" v="499" actId="26606"/>
          <ac:spMkLst>
            <pc:docMk/>
            <pc:sldMk cId="16092705" sldId="279"/>
            <ac:spMk id="25" creationId="{CE957058-57AD-46A9-BAE9-7145CB3504F9}"/>
          </ac:spMkLst>
        </pc:spChg>
        <pc:cxnChg chg="del">
          <ac:chgData name="Sam Holland (2406425)" userId="39f1f3d1-cb18-4bc5-9555-a3c942dd0c9d" providerId="ADAL" clId="{01BE2A09-C61F-4A43-9092-06E8F1BBC316}" dt="2026-03-26T00:19:15.742" v="499" actId="26606"/>
          <ac:cxnSpMkLst>
            <pc:docMk/>
            <pc:sldMk cId="16092705" sldId="279"/>
            <ac:cxnSpMk id="14" creationId="{6E080CD6-165E-8283-5E96-E4CC20677DC7}"/>
          </ac:cxnSpMkLst>
        </pc:cxnChg>
      </pc:sldChg>
      <pc:sldChg chg="modSp add mod">
        <pc:chgData name="Sam Holland (2406425)" userId="39f1f3d1-cb18-4bc5-9555-a3c942dd0c9d" providerId="ADAL" clId="{01BE2A09-C61F-4A43-9092-06E8F1BBC316}" dt="2026-03-26T23:35:49.151" v="1088" actId="1076"/>
        <pc:sldMkLst>
          <pc:docMk/>
          <pc:sldMk cId="3230209298" sldId="280"/>
        </pc:sldMkLst>
        <pc:spChg chg="mod">
          <ac:chgData name="Sam Holland (2406425)" userId="39f1f3d1-cb18-4bc5-9555-a3c942dd0c9d" providerId="ADAL" clId="{01BE2A09-C61F-4A43-9092-06E8F1BBC316}" dt="2026-03-26T23:35:49.151" v="1088" actId="1076"/>
          <ac:spMkLst>
            <pc:docMk/>
            <pc:sldMk cId="3230209298" sldId="280"/>
            <ac:spMk id="2" creationId="{B93C6AFA-968B-D564-4DC0-90E8D8EE353E}"/>
          </ac:spMkLst>
        </pc:spChg>
      </pc:sldChg>
      <pc:sldChg chg="modSp add mod">
        <pc:chgData name="Sam Holland (2406425)" userId="39f1f3d1-cb18-4bc5-9555-a3c942dd0c9d" providerId="ADAL" clId="{01BE2A09-C61F-4A43-9092-06E8F1BBC316}" dt="2026-03-26T23:36:38.851" v="1098" actId="20577"/>
        <pc:sldMkLst>
          <pc:docMk/>
          <pc:sldMk cId="1732246882" sldId="281"/>
        </pc:sldMkLst>
        <pc:spChg chg="mod">
          <ac:chgData name="Sam Holland (2406425)" userId="39f1f3d1-cb18-4bc5-9555-a3c942dd0c9d" providerId="ADAL" clId="{01BE2A09-C61F-4A43-9092-06E8F1BBC316}" dt="2026-03-26T23:36:38.851" v="1098" actId="20577"/>
          <ac:spMkLst>
            <pc:docMk/>
            <pc:sldMk cId="1732246882" sldId="281"/>
            <ac:spMk id="2" creationId="{23057172-3845-DD5A-51DD-596D51170611}"/>
          </ac:spMkLst>
        </pc:spChg>
      </pc:sldChg>
      <pc:sldChg chg="modSp add mod">
        <pc:chgData name="Sam Holland (2406425)" userId="39f1f3d1-cb18-4bc5-9555-a3c942dd0c9d" providerId="ADAL" clId="{01BE2A09-C61F-4A43-9092-06E8F1BBC316}" dt="2026-03-26T23:37:14.533" v="1103" actId="20577"/>
        <pc:sldMkLst>
          <pc:docMk/>
          <pc:sldMk cId="1716087762" sldId="282"/>
        </pc:sldMkLst>
        <pc:spChg chg="mod">
          <ac:chgData name="Sam Holland (2406425)" userId="39f1f3d1-cb18-4bc5-9555-a3c942dd0c9d" providerId="ADAL" clId="{01BE2A09-C61F-4A43-9092-06E8F1BBC316}" dt="2026-03-26T23:37:14.533" v="1103" actId="20577"/>
          <ac:spMkLst>
            <pc:docMk/>
            <pc:sldMk cId="1716087762" sldId="282"/>
            <ac:spMk id="2" creationId="{1865D5B9-0201-09B5-F6C5-6084EB7FB5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6166E6-F62B-48E5-B0FA-F106B63E1ABB}"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8E0888-A2C9-42C8-976A-CDE4CBA5C5B3}" type="slidenum">
              <a:rPr lang="en-GB" smtClean="0"/>
              <a:t>‹#›</a:t>
            </a:fld>
            <a:endParaRPr lang="en-GB"/>
          </a:p>
        </p:txBody>
      </p:sp>
    </p:spTree>
    <p:extLst>
      <p:ext uri="{BB962C8B-B14F-4D97-AF65-F5344CB8AC3E}">
        <p14:creationId xmlns:p14="http://schemas.microsoft.com/office/powerpoint/2010/main" val="1746857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56459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7687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80C50CD-E178-4744-9B35-B2F624D6C5E9}" type="datetimeFigureOut">
              <a:rPr lang="en-US" smtClean="0"/>
              <a:t>3/25/2026</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14968394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6947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2293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28930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6877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85077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0689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7014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80C50CD-E178-4744-9B35-B2F624D6C5E9}" type="datetimeFigureOut">
              <a:rPr lang="en-US" smtClean="0"/>
              <a:t>3/25/2026</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4551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80C50CD-E178-4744-9B35-B2F624D6C5E9}" type="datetimeFigureOut">
              <a:rPr lang="en-US" smtClean="0"/>
              <a:pPr/>
              <a:t>3/25/2026</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191440147"/>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4260/jemds/2018/118" TargetMode="External"/><Relationship Id="rId2" Type="http://schemas.openxmlformats.org/officeDocument/2006/relationships/hyperlink" Target="https://doi.org/10.1002/pri.70013" TargetMode="External"/><Relationship Id="rId1" Type="http://schemas.openxmlformats.org/officeDocument/2006/relationships/slideLayout" Target="../slideLayouts/slideLayout7.xml"/><Relationship Id="rId4" Type="http://schemas.openxmlformats.org/officeDocument/2006/relationships/hyperlink" Target="https://doi.org/10.7860/JCDR/2024/74158.2018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589/jpts.29.531" TargetMode="External"/><Relationship Id="rId2" Type="http://schemas.openxmlformats.org/officeDocument/2006/relationships/hyperlink" Target="https://doi.org/10.1016/j.jbmt.2024.01.013" TargetMode="External"/><Relationship Id="rId1" Type="http://schemas.openxmlformats.org/officeDocument/2006/relationships/slideLayout" Target="../slideLayouts/slideLayout7.xml"/><Relationship Id="rId6" Type="http://schemas.openxmlformats.org/officeDocument/2006/relationships/hyperlink" Target="https://doi.org/10.1016/j.joca.2021.02.496" TargetMode="External"/><Relationship Id="rId5" Type="http://schemas.openxmlformats.org/officeDocument/2006/relationships/hyperlink" Target="https://doi.org/10.1589/jpts.27.1391" TargetMode="External"/><Relationship Id="rId4" Type="http://schemas.openxmlformats.org/officeDocument/2006/relationships/hyperlink" Target="https://doi.org/10.33607/rmske.v2i33.1743"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3390/ijerph192215328" TargetMode="External"/><Relationship Id="rId2" Type="http://schemas.openxmlformats.org/officeDocument/2006/relationships/hyperlink" Target="https://doi.org/10.7860/JCDR/2019/41917.13355" TargetMode="External"/><Relationship Id="rId1" Type="http://schemas.openxmlformats.org/officeDocument/2006/relationships/slideLayout" Target="../slideLayouts/slideLayout7.xml"/><Relationship Id="rId5" Type="http://schemas.openxmlformats.org/officeDocument/2006/relationships/hyperlink" Target="https://doi.org/10.5455/JPMA.43722" TargetMode="External"/><Relationship Id="rId4" Type="http://schemas.openxmlformats.org/officeDocument/2006/relationships/hyperlink" Target="https://doi.org/10.1016/j.jbmt.2025.04.0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B93B81-5ED7-4387-828F-605FD3B1B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0538E-19A0-462B-9EAE-9E99D733FD9E}"/>
              </a:ext>
            </a:extLst>
          </p:cNvPr>
          <p:cNvSpPr>
            <a:spLocks noGrp="1"/>
          </p:cNvSpPr>
          <p:nvPr>
            <p:ph type="ctrTitle"/>
          </p:nvPr>
        </p:nvSpPr>
        <p:spPr>
          <a:xfrm>
            <a:off x="365759" y="1204111"/>
            <a:ext cx="11471565" cy="3367889"/>
          </a:xfrm>
        </p:spPr>
        <p:txBody>
          <a:bodyPr anchor="b">
            <a:normAutofit/>
          </a:bodyPr>
          <a:lstStyle/>
          <a:p>
            <a:r>
              <a:rPr lang="en-GB" sz="8800" dirty="0">
                <a:solidFill>
                  <a:schemeClr val="tx1"/>
                </a:solidFill>
              </a:rPr>
              <a:t>Do mobs suck?</a:t>
            </a:r>
            <a:br>
              <a:rPr lang="en-GB" sz="8800" dirty="0">
                <a:solidFill>
                  <a:schemeClr val="tx1"/>
                </a:solidFill>
              </a:rPr>
            </a:br>
            <a:br>
              <a:rPr lang="en-GB" sz="8800" dirty="0">
                <a:solidFill>
                  <a:schemeClr val="tx1"/>
                </a:solidFill>
              </a:rPr>
            </a:br>
            <a:endParaRPr lang="en-GB" sz="8800" dirty="0">
              <a:solidFill>
                <a:schemeClr val="tx1"/>
              </a:solidFill>
            </a:endParaRPr>
          </a:p>
        </p:txBody>
      </p:sp>
      <p:sp>
        <p:nvSpPr>
          <p:cNvPr id="3" name="Subtitle 2">
            <a:extLst>
              <a:ext uri="{FF2B5EF4-FFF2-40B4-BE49-F238E27FC236}">
                <a16:creationId xmlns:a16="http://schemas.microsoft.com/office/drawing/2014/main" id="{C8998E94-F5F8-2389-0A90-1ACF6C8E6DB8}"/>
              </a:ext>
            </a:extLst>
          </p:cNvPr>
          <p:cNvSpPr>
            <a:spLocks noGrp="1"/>
          </p:cNvSpPr>
          <p:nvPr>
            <p:ph type="subTitle" idx="1"/>
          </p:nvPr>
        </p:nvSpPr>
        <p:spPr>
          <a:xfrm>
            <a:off x="365759" y="4614688"/>
            <a:ext cx="11471565" cy="859011"/>
          </a:xfrm>
        </p:spPr>
        <p:txBody>
          <a:bodyPr>
            <a:normAutofit/>
          </a:bodyPr>
          <a:lstStyle/>
          <a:p>
            <a:pPr algn="l"/>
            <a:r>
              <a:rPr lang="en-GB" sz="2800" dirty="0"/>
              <a:t>BMST5004                                                                                         Sam Holland 2406425</a:t>
            </a:r>
          </a:p>
        </p:txBody>
      </p:sp>
      <p:sp>
        <p:nvSpPr>
          <p:cNvPr id="10" name="Rectangle 9">
            <a:extLst>
              <a:ext uri="{FF2B5EF4-FFF2-40B4-BE49-F238E27FC236}">
                <a16:creationId xmlns:a16="http://schemas.microsoft.com/office/drawing/2014/main" id="{61951AA0-DD9C-4514-A46F-ABF18C50E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67280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22EBB-071A-3DB9-C80E-C6D9400B49F1}"/>
              </a:ext>
            </a:extLst>
          </p:cNvPr>
          <p:cNvSpPr>
            <a:spLocks noGrp="1"/>
          </p:cNvSpPr>
          <p:nvPr>
            <p:ph type="title"/>
          </p:nvPr>
        </p:nvSpPr>
        <p:spPr>
          <a:xfrm>
            <a:off x="147645" y="1708578"/>
            <a:ext cx="3600390" cy="3184263"/>
          </a:xfrm>
        </p:spPr>
        <p:txBody>
          <a:bodyPr vert="horz" lIns="91440" tIns="45720" rIns="91440" bIns="45720" rtlCol="0" anchor="ctr">
            <a:normAutofit/>
          </a:bodyPr>
          <a:lstStyle/>
          <a:p>
            <a:pPr algn="l"/>
            <a:r>
              <a:rPr lang="en-US" sz="4400" dirty="0">
                <a:solidFill>
                  <a:schemeClr val="tx2"/>
                </a:solidFill>
              </a:rPr>
              <a:t>The </a:t>
            </a:r>
            <a:r>
              <a:rPr lang="en-US" sz="4400" dirty="0" err="1">
                <a:solidFill>
                  <a:schemeClr val="tx2"/>
                </a:solidFill>
              </a:rPr>
              <a:t>maitland</a:t>
            </a:r>
            <a:r>
              <a:rPr lang="en-US" sz="4400" dirty="0">
                <a:solidFill>
                  <a:schemeClr val="tx2"/>
                </a:solidFill>
              </a:rPr>
              <a:t> concept</a:t>
            </a:r>
          </a:p>
        </p:txBody>
      </p:sp>
      <p:sp>
        <p:nvSpPr>
          <p:cNvPr id="3" name="Text Placeholder 2">
            <a:extLst>
              <a:ext uri="{FF2B5EF4-FFF2-40B4-BE49-F238E27FC236}">
                <a16:creationId xmlns:a16="http://schemas.microsoft.com/office/drawing/2014/main" id="{D1ADA6A6-B4CD-2CDF-803E-0B58D74F6707}"/>
              </a:ext>
            </a:extLst>
          </p:cNvPr>
          <p:cNvSpPr>
            <a:spLocks noGrp="1"/>
          </p:cNvSpPr>
          <p:nvPr>
            <p:ph type="body" idx="1"/>
          </p:nvPr>
        </p:nvSpPr>
        <p:spPr>
          <a:xfrm>
            <a:off x="4198379" y="678426"/>
            <a:ext cx="7610159" cy="5565058"/>
          </a:xfrm>
        </p:spPr>
        <p:txBody>
          <a:bodyPr vert="horz" lIns="91440" tIns="45720" rIns="91440" bIns="45720" rtlCol="0" anchor="ctr">
            <a:normAutofit/>
          </a:bodyPr>
          <a:lstStyle/>
          <a:p>
            <a:pPr algn="l"/>
            <a:r>
              <a:rPr lang="en-GB" sz="1800" b="1" u="sng" dirty="0"/>
              <a:t>Continuous Assessment</a:t>
            </a:r>
          </a:p>
          <a:p>
            <a:pPr algn="l"/>
            <a:r>
              <a:rPr lang="en-GB" sz="1800" dirty="0"/>
              <a:t>• Assessment and treatment occur simultaneously</a:t>
            </a:r>
          </a:p>
          <a:p>
            <a:pPr algn="l"/>
            <a:r>
              <a:rPr lang="en-GB" sz="1800" dirty="0"/>
              <a:t>• Mobilisation acts as both an intervention and a diagnostic test</a:t>
            </a:r>
          </a:p>
          <a:p>
            <a:pPr algn="l"/>
            <a:r>
              <a:rPr lang="en-GB" sz="1800" dirty="0"/>
              <a:t>• Therapist adapts grade, amplitude, and direction based on real‑time patient response</a:t>
            </a:r>
          </a:p>
          <a:p>
            <a:pPr algn="l"/>
            <a:r>
              <a:rPr lang="en-GB" sz="1800" dirty="0"/>
              <a:t>• Subtle changes in pain, resistance, and movement quality guide progression</a:t>
            </a:r>
          </a:p>
          <a:p>
            <a:pPr algn="l"/>
            <a:endParaRPr lang="en-GB" sz="1800" u="sng" dirty="0"/>
          </a:p>
          <a:p>
            <a:pPr algn="l"/>
            <a:r>
              <a:rPr lang="en-GB" sz="1800" b="1" u="sng" dirty="0"/>
              <a:t>Patient‑Centred Reasoning</a:t>
            </a:r>
          </a:p>
          <a:p>
            <a:pPr algn="l"/>
            <a:r>
              <a:rPr lang="en-GB" sz="1800" dirty="0"/>
              <a:t>• Patient’s symptoms, irritability, and goals drive decision‑making</a:t>
            </a:r>
          </a:p>
          <a:p>
            <a:pPr algn="l"/>
            <a:r>
              <a:rPr lang="en-GB" sz="1800" dirty="0"/>
              <a:t>• Emphasis on comfort, communication, and consent</a:t>
            </a:r>
          </a:p>
          <a:p>
            <a:pPr algn="l"/>
            <a:r>
              <a:rPr lang="en-GB" sz="1800" dirty="0"/>
              <a:t>• No “recipe book” techniques — treatment is individualised</a:t>
            </a:r>
          </a:p>
          <a:p>
            <a:pPr algn="l"/>
            <a:r>
              <a:rPr lang="en-GB" sz="1800" dirty="0"/>
              <a:t>• Functional relevance and patient priorities shape the plan</a:t>
            </a:r>
            <a:endParaRPr lang="en-US" sz="1800" dirty="0"/>
          </a:p>
        </p:txBody>
      </p:sp>
      <p:sp>
        <p:nvSpPr>
          <p:cNvPr id="12" name="Rectangle 11">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90255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3F7C950-1C31-C8F0-5089-8F8DB65C5C50}"/>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78DDD-D9A1-B1E8-86C1-DB0CAE0702F0}"/>
              </a:ext>
            </a:extLst>
          </p:cNvPr>
          <p:cNvSpPr>
            <a:spLocks noGrp="1"/>
          </p:cNvSpPr>
          <p:nvPr>
            <p:ph type="title"/>
          </p:nvPr>
        </p:nvSpPr>
        <p:spPr>
          <a:xfrm>
            <a:off x="175155" y="427156"/>
            <a:ext cx="4475967" cy="5983475"/>
          </a:xfrm>
        </p:spPr>
        <p:txBody>
          <a:bodyPr vert="horz" lIns="91440" tIns="45720" rIns="91440" bIns="45720" rtlCol="0" anchor="ctr">
            <a:normAutofit/>
          </a:bodyPr>
          <a:lstStyle/>
          <a:p>
            <a:pPr algn="l"/>
            <a:r>
              <a:rPr lang="en-US" dirty="0">
                <a:solidFill>
                  <a:schemeClr val="bg2">
                    <a:lumMod val="60000"/>
                    <a:lumOff val="40000"/>
                  </a:schemeClr>
                </a:solidFill>
              </a:rPr>
              <a:t>The </a:t>
            </a:r>
            <a:r>
              <a:rPr lang="en-US" dirty="0" err="1">
                <a:solidFill>
                  <a:schemeClr val="bg2">
                    <a:lumMod val="60000"/>
                    <a:lumOff val="40000"/>
                  </a:schemeClr>
                </a:solidFill>
              </a:rPr>
              <a:t>maitland</a:t>
            </a:r>
            <a:r>
              <a:rPr lang="en-US" dirty="0">
                <a:solidFill>
                  <a:schemeClr val="bg2">
                    <a:lumMod val="60000"/>
                    <a:lumOff val="40000"/>
                  </a:schemeClr>
                </a:solidFill>
              </a:rPr>
              <a:t> concept</a:t>
            </a:r>
          </a:p>
        </p:txBody>
      </p:sp>
      <p:sp>
        <p:nvSpPr>
          <p:cNvPr id="3" name="Text Placeholder 2">
            <a:extLst>
              <a:ext uri="{FF2B5EF4-FFF2-40B4-BE49-F238E27FC236}">
                <a16:creationId xmlns:a16="http://schemas.microsoft.com/office/drawing/2014/main" id="{2F3AFA5F-5B2C-BB08-5EE8-B76E05F37540}"/>
              </a:ext>
            </a:extLst>
          </p:cNvPr>
          <p:cNvSpPr>
            <a:spLocks noGrp="1"/>
          </p:cNvSpPr>
          <p:nvPr>
            <p:ph type="body" idx="1"/>
          </p:nvPr>
        </p:nvSpPr>
        <p:spPr>
          <a:xfrm>
            <a:off x="4826277" y="93831"/>
            <a:ext cx="7190568" cy="6631434"/>
          </a:xfrm>
        </p:spPr>
        <p:txBody>
          <a:bodyPr vert="horz" lIns="91440" tIns="45720" rIns="91440" bIns="45720" rtlCol="0" anchor="ctr">
            <a:normAutofit/>
          </a:bodyPr>
          <a:lstStyle/>
          <a:p>
            <a:pPr algn="l"/>
            <a:r>
              <a:rPr lang="en-US" dirty="0">
                <a:solidFill>
                  <a:schemeClr val="tx1"/>
                </a:solidFill>
              </a:rPr>
              <a:t>Grades I–II (Pain Modulation)</a:t>
            </a:r>
          </a:p>
          <a:p>
            <a:pPr algn="l"/>
            <a:r>
              <a:rPr lang="en-US" dirty="0">
                <a:solidFill>
                  <a:schemeClr val="tx1"/>
                </a:solidFill>
              </a:rPr>
              <a:t>• 	Small or large amplitude oscillations</a:t>
            </a:r>
          </a:p>
          <a:p>
            <a:pPr algn="l"/>
            <a:r>
              <a:rPr lang="en-US" dirty="0">
                <a:solidFill>
                  <a:schemeClr val="tx1"/>
                </a:solidFill>
              </a:rPr>
              <a:t>• 	Performed in the early part of range</a:t>
            </a:r>
          </a:p>
          <a:p>
            <a:pPr algn="l"/>
            <a:r>
              <a:rPr lang="en-US" dirty="0">
                <a:solidFill>
                  <a:schemeClr val="tx1"/>
                </a:solidFill>
              </a:rPr>
              <a:t>• 	Indicated for pain, muscle guarding, and high irritability</a:t>
            </a:r>
          </a:p>
          <a:p>
            <a:pPr algn="l"/>
            <a:endParaRPr lang="en-US" dirty="0">
              <a:solidFill>
                <a:schemeClr val="tx1"/>
              </a:solidFill>
            </a:endParaRPr>
          </a:p>
          <a:p>
            <a:pPr algn="l"/>
            <a:r>
              <a:rPr lang="en-US" dirty="0">
                <a:solidFill>
                  <a:schemeClr val="tx1"/>
                </a:solidFill>
              </a:rPr>
              <a:t>Grades III–IV (Increasing Range)</a:t>
            </a:r>
          </a:p>
          <a:p>
            <a:pPr algn="l"/>
            <a:r>
              <a:rPr lang="en-US" dirty="0">
                <a:solidFill>
                  <a:schemeClr val="tx1"/>
                </a:solidFill>
              </a:rPr>
              <a:t>• 	Large or small amplitude oscillations into resistance</a:t>
            </a:r>
          </a:p>
          <a:p>
            <a:pPr algn="l"/>
            <a:r>
              <a:rPr lang="en-US" dirty="0">
                <a:solidFill>
                  <a:schemeClr val="tx1"/>
                </a:solidFill>
              </a:rPr>
              <a:t>• 	Target stiffness and capsular restriction</a:t>
            </a:r>
          </a:p>
          <a:p>
            <a:pPr algn="l"/>
            <a:r>
              <a:rPr lang="en-US" dirty="0">
                <a:solidFill>
                  <a:schemeClr val="tx1"/>
                </a:solidFill>
              </a:rPr>
              <a:t>• 	Aim to restore accessory movement and joint play</a:t>
            </a:r>
          </a:p>
          <a:p>
            <a:pPr algn="l"/>
            <a:endParaRPr lang="en-US" dirty="0">
              <a:solidFill>
                <a:schemeClr val="tx1"/>
              </a:solidFill>
            </a:endParaRPr>
          </a:p>
          <a:p>
            <a:pPr algn="l"/>
            <a:r>
              <a:rPr lang="en-US" dirty="0">
                <a:solidFill>
                  <a:schemeClr val="tx1"/>
                </a:solidFill>
              </a:rPr>
              <a:t>Grade V (Manipulation)</a:t>
            </a:r>
          </a:p>
          <a:p>
            <a:pPr algn="l"/>
            <a:r>
              <a:rPr lang="en-US" dirty="0">
                <a:solidFill>
                  <a:schemeClr val="tx1"/>
                </a:solidFill>
              </a:rPr>
              <a:t>• 	High‑velocity, low‑amplitude thrust</a:t>
            </a:r>
          </a:p>
          <a:p>
            <a:pPr algn="l"/>
            <a:r>
              <a:rPr lang="en-US" dirty="0">
                <a:solidFill>
                  <a:schemeClr val="tx1"/>
                </a:solidFill>
              </a:rPr>
              <a:t>• 	Applied at end range</a:t>
            </a:r>
          </a:p>
          <a:p>
            <a:pPr algn="l"/>
            <a:r>
              <a:rPr lang="en-US" dirty="0">
                <a:solidFill>
                  <a:schemeClr val="tx1"/>
                </a:solidFill>
              </a:rPr>
              <a:t>• 	Used to restore joint motion and reduce pain</a:t>
            </a:r>
          </a:p>
        </p:txBody>
      </p:sp>
    </p:spTree>
    <p:extLst>
      <p:ext uri="{BB962C8B-B14F-4D97-AF65-F5344CB8AC3E}">
        <p14:creationId xmlns:p14="http://schemas.microsoft.com/office/powerpoint/2010/main" val="1609270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3B11C7D-AA48-1256-4D1E-7F53EEE7A81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C77D5A7D-83BC-E450-2DD4-3CCC37963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3A07AC-18F1-092D-42EF-1CAECAE55BF5}"/>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dirty="0" err="1"/>
              <a:t>Mobilisation</a:t>
            </a:r>
            <a:r>
              <a:rPr lang="en-US" dirty="0"/>
              <a:t> Grades  </a:t>
            </a:r>
          </a:p>
        </p:txBody>
      </p:sp>
      <p:sp>
        <p:nvSpPr>
          <p:cNvPr id="3" name="Content Placeholder 2">
            <a:extLst>
              <a:ext uri="{FF2B5EF4-FFF2-40B4-BE49-F238E27FC236}">
                <a16:creationId xmlns:a16="http://schemas.microsoft.com/office/drawing/2014/main" id="{90AA946F-7E8C-D34E-84FD-83A99D132531}"/>
              </a:ext>
            </a:extLst>
          </p:cNvPr>
          <p:cNvSpPr>
            <a:spLocks noGrp="1"/>
          </p:cNvSpPr>
          <p:nvPr>
            <p:ph sz="half" idx="1"/>
          </p:nvPr>
        </p:nvSpPr>
        <p:spPr>
          <a:xfrm>
            <a:off x="1202920" y="2011680"/>
            <a:ext cx="4557800" cy="4206240"/>
          </a:xfrm>
        </p:spPr>
        <p:txBody>
          <a:bodyPr vert="horz" lIns="91440" tIns="45720" rIns="91440" bIns="45720" rtlCol="0">
            <a:normAutofit/>
          </a:bodyPr>
          <a:lstStyle/>
          <a:p>
            <a:r>
              <a:rPr lang="en-US" sz="2000" dirty="0"/>
              <a:t>120 oscillation a minute (2Hz)</a:t>
            </a:r>
          </a:p>
          <a:p>
            <a:endParaRPr lang="en-US" sz="2000" dirty="0"/>
          </a:p>
          <a:p>
            <a:endParaRPr lang="en-US" sz="2000" dirty="0"/>
          </a:p>
          <a:p>
            <a:r>
              <a:rPr lang="en-US" sz="2000" dirty="0"/>
              <a:t>30-60 seconds</a:t>
            </a:r>
          </a:p>
          <a:p>
            <a:endParaRPr lang="en-US" sz="2000" dirty="0"/>
          </a:p>
          <a:p>
            <a:endParaRPr lang="en-US" sz="2000" dirty="0"/>
          </a:p>
          <a:p>
            <a:endParaRPr lang="en-US" sz="2000" dirty="0"/>
          </a:p>
          <a:p>
            <a:r>
              <a:rPr lang="en-GB" sz="2000" dirty="0"/>
              <a:t>(Hengeveld and Banks, 2014)</a:t>
            </a:r>
            <a:endParaRPr lang="en-US" sz="1800" dirty="0"/>
          </a:p>
          <a:p>
            <a:endParaRPr lang="en-US" sz="2000" dirty="0"/>
          </a:p>
          <a:p>
            <a:endParaRPr lang="en-US" sz="2000" dirty="0"/>
          </a:p>
          <a:p>
            <a:endParaRPr lang="en-US" sz="2000" dirty="0"/>
          </a:p>
        </p:txBody>
      </p:sp>
      <p:pic>
        <p:nvPicPr>
          <p:cNvPr id="5" name="Picture 2" descr="Do experienced physiotherapists and final year physiotherapy trainees apply  similar force during posterior-to-anterior lumbar mobilization techniques?  - ScienceDirect">
            <a:extLst>
              <a:ext uri="{FF2B5EF4-FFF2-40B4-BE49-F238E27FC236}">
                <a16:creationId xmlns:a16="http://schemas.microsoft.com/office/drawing/2014/main" id="{95ADA69F-524E-8BF1-869D-D6C872743A8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76385" y="2354564"/>
            <a:ext cx="5509847" cy="3520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1345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430864-762A-2411-5310-6C4398CD379E}"/>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10D5648-10C7-BF2F-5DF3-EE62A4C1D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83B857D1-31DC-306C-BFCF-18922D568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DE4FB-E980-B927-C2F1-A785145DB936}"/>
              </a:ext>
            </a:extLst>
          </p:cNvPr>
          <p:cNvSpPr>
            <a:spLocks noGrp="1"/>
          </p:cNvSpPr>
          <p:nvPr>
            <p:ph type="title"/>
          </p:nvPr>
        </p:nvSpPr>
        <p:spPr>
          <a:xfrm>
            <a:off x="147645" y="1708578"/>
            <a:ext cx="3600390" cy="3184263"/>
          </a:xfrm>
        </p:spPr>
        <p:txBody>
          <a:bodyPr vert="horz" lIns="91440" tIns="45720" rIns="91440" bIns="45720" rtlCol="0" anchor="ctr">
            <a:normAutofit/>
          </a:bodyPr>
          <a:lstStyle/>
          <a:p>
            <a:pPr algn="l"/>
            <a:r>
              <a:rPr lang="en-US" sz="4400">
                <a:solidFill>
                  <a:schemeClr val="tx2"/>
                </a:solidFill>
              </a:rPr>
              <a:t>The maitland concept</a:t>
            </a:r>
            <a:endParaRPr lang="en-US" sz="4400" dirty="0">
              <a:solidFill>
                <a:schemeClr val="tx2"/>
              </a:solidFill>
            </a:endParaRPr>
          </a:p>
        </p:txBody>
      </p:sp>
      <p:sp>
        <p:nvSpPr>
          <p:cNvPr id="3" name="Text Placeholder 2">
            <a:extLst>
              <a:ext uri="{FF2B5EF4-FFF2-40B4-BE49-F238E27FC236}">
                <a16:creationId xmlns:a16="http://schemas.microsoft.com/office/drawing/2014/main" id="{5C29DABD-2242-4CB7-4706-75C83AD1E157}"/>
              </a:ext>
            </a:extLst>
          </p:cNvPr>
          <p:cNvSpPr>
            <a:spLocks noGrp="1"/>
          </p:cNvSpPr>
          <p:nvPr>
            <p:ph type="body" idx="1"/>
          </p:nvPr>
        </p:nvSpPr>
        <p:spPr>
          <a:xfrm>
            <a:off x="4198379" y="678426"/>
            <a:ext cx="7610159" cy="5565058"/>
          </a:xfrm>
        </p:spPr>
        <p:txBody>
          <a:bodyPr vert="horz" lIns="91440" tIns="45720" rIns="91440" bIns="45720" rtlCol="0" anchor="ctr">
            <a:normAutofit/>
          </a:bodyPr>
          <a:lstStyle/>
          <a:p>
            <a:pPr algn="l"/>
            <a:r>
              <a:rPr lang="en-GB" sz="1800" b="1" u="sng" dirty="0"/>
              <a:t>Integration of Research + Clinical Expertise</a:t>
            </a:r>
          </a:p>
          <a:p>
            <a:pPr algn="l"/>
            <a:r>
              <a:rPr lang="en-GB" sz="1800" dirty="0"/>
              <a:t>• Mobilisations influence mechanical, neurophysiological, and psychosocial factors</a:t>
            </a:r>
          </a:p>
          <a:p>
            <a:pPr algn="l"/>
            <a:r>
              <a:rPr lang="en-GB" sz="1800" dirty="0"/>
              <a:t>• Should be combined with exercise, education, and functional retraining</a:t>
            </a:r>
          </a:p>
          <a:p>
            <a:pPr algn="l"/>
            <a:endParaRPr lang="en-GB" sz="1800" dirty="0"/>
          </a:p>
          <a:p>
            <a:pPr algn="l"/>
            <a:r>
              <a:rPr lang="en-GB" sz="1800" b="1" u="sng" dirty="0"/>
              <a:t>Outcome‑Driven Practice</a:t>
            </a:r>
          </a:p>
          <a:p>
            <a:pPr algn="l"/>
            <a:r>
              <a:rPr lang="en-GB" sz="1800" dirty="0"/>
              <a:t>• Mobilisations must produce measurable change (pain, ROM, function)</a:t>
            </a:r>
          </a:p>
          <a:p>
            <a:pPr algn="l"/>
            <a:r>
              <a:rPr lang="en-GB" sz="1800" dirty="0"/>
              <a:t>• If ineffective, reassess irritability, technique choice, or contributing factors</a:t>
            </a:r>
          </a:p>
          <a:p>
            <a:pPr algn="l"/>
            <a:endParaRPr lang="en-GB" sz="1800" dirty="0"/>
          </a:p>
          <a:p>
            <a:pPr algn="l"/>
            <a:r>
              <a:rPr lang="en-GB" sz="1800" b="1" u="sng" dirty="0"/>
              <a:t>Modern Pain Science Alignment</a:t>
            </a:r>
          </a:p>
          <a:p>
            <a:pPr algn="l"/>
            <a:r>
              <a:rPr lang="en-GB" sz="1800" dirty="0"/>
              <a:t>• Mobilisation can modulate peripheral and central nociceptive processing</a:t>
            </a:r>
          </a:p>
          <a:p>
            <a:pPr algn="l"/>
            <a:r>
              <a:rPr lang="en-GB" sz="1800" dirty="0"/>
              <a:t>• Supports graded exposure and movement confidence</a:t>
            </a:r>
            <a:endParaRPr lang="en-US" sz="1800" dirty="0"/>
          </a:p>
        </p:txBody>
      </p:sp>
      <p:sp>
        <p:nvSpPr>
          <p:cNvPr id="12" name="Rectangle 11">
            <a:extLst>
              <a:ext uri="{FF2B5EF4-FFF2-40B4-BE49-F238E27FC236}">
                <a16:creationId xmlns:a16="http://schemas.microsoft.com/office/drawing/2014/main" id="{DE4609A8-87F9-2444-7B6E-25E912C6F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D4006A05-82B2-683E-6A8D-6E248662BD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461817B-5311-656A-3F98-7B0158A0E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63496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D9E945-F9DD-34E6-1EC5-5E94BF30E1E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CE932873-FB66-1282-E8A7-947C52C3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4A7C0F83-5C11-1CF8-408D-DDB737AEA3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1C4A4-DD57-C37D-F241-A143177AC395}"/>
              </a:ext>
            </a:extLst>
          </p:cNvPr>
          <p:cNvSpPr>
            <a:spLocks noGrp="1"/>
          </p:cNvSpPr>
          <p:nvPr>
            <p:ph type="title"/>
          </p:nvPr>
        </p:nvSpPr>
        <p:spPr>
          <a:xfrm>
            <a:off x="147645" y="1708578"/>
            <a:ext cx="3600390" cy="3184263"/>
          </a:xfrm>
        </p:spPr>
        <p:txBody>
          <a:bodyPr vert="horz" lIns="91440" tIns="45720" rIns="91440" bIns="45720" rtlCol="0" anchor="ctr">
            <a:normAutofit/>
          </a:bodyPr>
          <a:lstStyle/>
          <a:p>
            <a:pPr algn="l"/>
            <a:r>
              <a:rPr lang="en-US" sz="4400" dirty="0">
                <a:solidFill>
                  <a:schemeClr val="tx2"/>
                </a:solidFill>
              </a:rPr>
              <a:t>The </a:t>
            </a:r>
            <a:r>
              <a:rPr lang="en-US" sz="4400" dirty="0" err="1">
                <a:solidFill>
                  <a:schemeClr val="tx2"/>
                </a:solidFill>
              </a:rPr>
              <a:t>maitland</a:t>
            </a:r>
            <a:r>
              <a:rPr lang="en-US" sz="4400" dirty="0">
                <a:solidFill>
                  <a:schemeClr val="tx2"/>
                </a:solidFill>
              </a:rPr>
              <a:t> concept</a:t>
            </a:r>
          </a:p>
        </p:txBody>
      </p:sp>
      <p:sp>
        <p:nvSpPr>
          <p:cNvPr id="3" name="Text Placeholder 2">
            <a:extLst>
              <a:ext uri="{FF2B5EF4-FFF2-40B4-BE49-F238E27FC236}">
                <a16:creationId xmlns:a16="http://schemas.microsoft.com/office/drawing/2014/main" id="{02655AEB-FCF3-1C7A-B286-4DA0A0FEB5A7}"/>
              </a:ext>
            </a:extLst>
          </p:cNvPr>
          <p:cNvSpPr>
            <a:spLocks noGrp="1"/>
          </p:cNvSpPr>
          <p:nvPr>
            <p:ph type="body" idx="1"/>
          </p:nvPr>
        </p:nvSpPr>
        <p:spPr>
          <a:xfrm>
            <a:off x="4198379" y="678426"/>
            <a:ext cx="7610159" cy="5565058"/>
          </a:xfrm>
        </p:spPr>
        <p:txBody>
          <a:bodyPr vert="horz" lIns="91440" tIns="45720" rIns="91440" bIns="45720" rtlCol="0" anchor="ctr">
            <a:normAutofit/>
          </a:bodyPr>
          <a:lstStyle/>
          <a:p>
            <a:pPr algn="l"/>
            <a:r>
              <a:rPr lang="en-GB" sz="1800" dirty="0"/>
              <a:t>• Stimulates type I and II mechanoreceptors</a:t>
            </a:r>
          </a:p>
          <a:p>
            <a:pPr algn="l"/>
            <a:r>
              <a:rPr lang="en-GB" sz="1800" dirty="0"/>
              <a:t>• Reduces firing of type IV nociceptors</a:t>
            </a:r>
          </a:p>
          <a:p>
            <a:pPr algn="l"/>
            <a:r>
              <a:rPr lang="en-GB" sz="1800" dirty="0"/>
              <a:t>• Alters afferent input to the spinal cord</a:t>
            </a:r>
          </a:p>
          <a:p>
            <a:pPr algn="l"/>
            <a:r>
              <a:rPr lang="en-GB" sz="1800" dirty="0"/>
              <a:t>• Enhances synovial fluid distribution</a:t>
            </a:r>
          </a:p>
          <a:p>
            <a:pPr algn="l"/>
            <a:r>
              <a:rPr lang="en-GB" sz="1800" dirty="0"/>
              <a:t>• Improves cartilage lubrication</a:t>
            </a:r>
          </a:p>
          <a:p>
            <a:pPr algn="l"/>
            <a:r>
              <a:rPr lang="en-GB" sz="1800" dirty="0"/>
              <a:t>• Reduces mechanical irritation within the joint</a:t>
            </a:r>
          </a:p>
          <a:p>
            <a:pPr algn="l"/>
            <a:r>
              <a:rPr lang="en-GB" sz="1800" dirty="0"/>
              <a:t>• PPT increases immediately after mobilisation</a:t>
            </a:r>
          </a:p>
          <a:p>
            <a:pPr algn="l"/>
            <a:r>
              <a:rPr lang="en-GB" sz="1800" dirty="0"/>
              <a:t>• The effect declines over minutes</a:t>
            </a:r>
          </a:p>
          <a:p>
            <a:pPr algn="l"/>
            <a:r>
              <a:rPr lang="en-GB" sz="1800" dirty="0"/>
              <a:t>• Mechanical stimulation produces short‑term hypoalgesia, not long‑term structural change</a:t>
            </a:r>
          </a:p>
          <a:p>
            <a:pPr algn="l"/>
            <a:r>
              <a:rPr lang="en-GB" dirty="0"/>
              <a:t>(Pozsgai, M. </a:t>
            </a:r>
            <a:r>
              <a:rPr lang="en-GB" i="1" dirty="0"/>
              <a:t>et al.,</a:t>
            </a:r>
            <a:r>
              <a:rPr lang="en-GB" dirty="0"/>
              <a:t> 2021)</a:t>
            </a:r>
            <a:endParaRPr lang="en-US" sz="1800" dirty="0"/>
          </a:p>
        </p:txBody>
      </p:sp>
      <p:sp>
        <p:nvSpPr>
          <p:cNvPr id="12" name="Rectangle 11">
            <a:extLst>
              <a:ext uri="{FF2B5EF4-FFF2-40B4-BE49-F238E27FC236}">
                <a16:creationId xmlns:a16="http://schemas.microsoft.com/office/drawing/2014/main" id="{8471B19B-2EF1-BA2F-FC8E-AAB2A57C2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3BE95FBB-B121-C176-9647-BC3A12844C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32C4764E-D266-77EF-5005-7755D57FE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0377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3342A-C499-CBD0-CE7B-23A56A9A4792}"/>
              </a:ext>
            </a:extLst>
          </p:cNvPr>
          <p:cNvSpPr>
            <a:spLocks noGrp="1"/>
          </p:cNvSpPr>
          <p:nvPr>
            <p:ph type="title"/>
          </p:nvPr>
        </p:nvSpPr>
        <p:spPr>
          <a:xfrm>
            <a:off x="5297761" y="643467"/>
            <a:ext cx="6250769" cy="5571066"/>
          </a:xfrm>
        </p:spPr>
        <p:txBody>
          <a:bodyPr vert="horz" lIns="91440" tIns="45720" rIns="91440" bIns="45720" rtlCol="0" anchor="ctr">
            <a:normAutofit/>
          </a:bodyPr>
          <a:lstStyle/>
          <a:p>
            <a:pPr algn="l"/>
            <a:r>
              <a:rPr lang="en-US" dirty="0">
                <a:solidFill>
                  <a:schemeClr val="tx2"/>
                </a:solidFill>
              </a:rPr>
              <a:t>Non‑Specific Neck Pain</a:t>
            </a:r>
          </a:p>
        </p:txBody>
      </p:sp>
      <p:sp>
        <p:nvSpPr>
          <p:cNvPr id="3" name="Text Placeholder 2">
            <a:extLst>
              <a:ext uri="{FF2B5EF4-FFF2-40B4-BE49-F238E27FC236}">
                <a16:creationId xmlns:a16="http://schemas.microsoft.com/office/drawing/2014/main" id="{97532C6F-D953-2FE8-9857-B9E12B9EBB6F}"/>
              </a:ext>
            </a:extLst>
          </p:cNvPr>
          <p:cNvSpPr>
            <a:spLocks noGrp="1"/>
          </p:cNvSpPr>
          <p:nvPr>
            <p:ph type="body" idx="1"/>
          </p:nvPr>
        </p:nvSpPr>
        <p:spPr>
          <a:xfrm>
            <a:off x="294968" y="1244205"/>
            <a:ext cx="4356154" cy="5117266"/>
          </a:xfrm>
        </p:spPr>
        <p:txBody>
          <a:bodyPr vert="horz" lIns="91440" tIns="45720" rIns="91440" bIns="45720" rtlCol="0" anchor="ctr">
            <a:normAutofit/>
          </a:bodyPr>
          <a:lstStyle/>
          <a:p>
            <a:pPr algn="l"/>
            <a:r>
              <a:rPr lang="en-GB" sz="2400" dirty="0">
                <a:solidFill>
                  <a:schemeClr val="bg2"/>
                </a:solidFill>
              </a:rPr>
              <a:t>• Natural Apophyseal Glides (NAGs) &gt; Maitland (Grades I–II)</a:t>
            </a:r>
          </a:p>
          <a:p>
            <a:pPr algn="l"/>
            <a:endParaRPr lang="en-GB" sz="2400" dirty="0">
              <a:solidFill>
                <a:schemeClr val="bg2"/>
              </a:solidFill>
            </a:endParaRPr>
          </a:p>
          <a:p>
            <a:pPr algn="l"/>
            <a:r>
              <a:rPr lang="en-GB" sz="2400" dirty="0">
                <a:solidFill>
                  <a:schemeClr val="bg2"/>
                </a:solidFill>
              </a:rPr>
              <a:t>• Greater reductions in pain + disability</a:t>
            </a:r>
          </a:p>
          <a:p>
            <a:pPr algn="l"/>
            <a:endParaRPr lang="en-GB" sz="2400" dirty="0">
              <a:solidFill>
                <a:schemeClr val="bg2"/>
              </a:solidFill>
            </a:endParaRPr>
          </a:p>
          <a:p>
            <a:pPr algn="l"/>
            <a:r>
              <a:rPr lang="en-GB" sz="2400" dirty="0">
                <a:solidFill>
                  <a:schemeClr val="bg2"/>
                </a:solidFill>
              </a:rPr>
              <a:t>Conclusion: Maitland less effective for NSN</a:t>
            </a:r>
          </a:p>
          <a:p>
            <a:pPr algn="l"/>
            <a:endParaRPr lang="en-GB" sz="2400" dirty="0">
              <a:solidFill>
                <a:schemeClr val="bg2"/>
              </a:solidFill>
            </a:endParaRPr>
          </a:p>
          <a:p>
            <a:pPr algn="l"/>
            <a:r>
              <a:rPr lang="en-US" sz="2400" dirty="0">
                <a:solidFill>
                  <a:schemeClr val="bg2"/>
                </a:solidFill>
              </a:rPr>
              <a:t>(Hussain </a:t>
            </a:r>
            <a:r>
              <a:rPr lang="en-US" sz="2400" i="1" dirty="0">
                <a:solidFill>
                  <a:schemeClr val="bg2"/>
                </a:solidFill>
              </a:rPr>
              <a:t>et al.,</a:t>
            </a:r>
            <a:r>
              <a:rPr lang="en-US" sz="2400" dirty="0">
                <a:solidFill>
                  <a:schemeClr val="bg2"/>
                </a:solidFill>
              </a:rPr>
              <a:t> 2016)</a:t>
            </a:r>
          </a:p>
        </p:txBody>
      </p:sp>
    </p:spTree>
    <p:extLst>
      <p:ext uri="{BB962C8B-B14F-4D97-AF65-F5344CB8AC3E}">
        <p14:creationId xmlns:p14="http://schemas.microsoft.com/office/powerpoint/2010/main" val="16384764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E2A4-F198-04B1-E181-B69C0F58C9C0}"/>
              </a:ext>
            </a:extLst>
          </p:cNvPr>
          <p:cNvSpPr>
            <a:spLocks noGrp="1"/>
          </p:cNvSpPr>
          <p:nvPr>
            <p:ph type="title"/>
          </p:nvPr>
        </p:nvSpPr>
        <p:spPr/>
        <p:txBody>
          <a:bodyPr/>
          <a:lstStyle/>
          <a:p>
            <a:r>
              <a:rPr lang="en-GB" dirty="0"/>
              <a:t> Upper Cervical Pain </a:t>
            </a:r>
          </a:p>
        </p:txBody>
      </p:sp>
      <p:sp>
        <p:nvSpPr>
          <p:cNvPr id="3" name="Content Placeholder 2">
            <a:extLst>
              <a:ext uri="{FF2B5EF4-FFF2-40B4-BE49-F238E27FC236}">
                <a16:creationId xmlns:a16="http://schemas.microsoft.com/office/drawing/2014/main" id="{91D2AED7-5952-C973-DCF5-8104C54FA3E1}"/>
              </a:ext>
            </a:extLst>
          </p:cNvPr>
          <p:cNvSpPr>
            <a:spLocks noGrp="1"/>
          </p:cNvSpPr>
          <p:nvPr>
            <p:ph sz="half" idx="1"/>
          </p:nvPr>
        </p:nvSpPr>
        <p:spPr/>
        <p:txBody>
          <a:bodyPr/>
          <a:lstStyle/>
          <a:p>
            <a:pPr marL="0" indent="0">
              <a:buNone/>
            </a:pPr>
            <a:r>
              <a:rPr lang="en-GB" dirty="0"/>
              <a:t>• Sustained Natural Apophyseal Glides  &gt; Maitland</a:t>
            </a:r>
          </a:p>
          <a:p>
            <a:endParaRPr lang="en-GB" dirty="0"/>
          </a:p>
          <a:p>
            <a:endParaRPr lang="en-GB" dirty="0"/>
          </a:p>
          <a:p>
            <a:pPr marL="0" indent="0">
              <a:buNone/>
            </a:pPr>
            <a:r>
              <a:rPr lang="en-GB" dirty="0"/>
              <a:t>• Larger gains in pain + ROM</a:t>
            </a:r>
          </a:p>
          <a:p>
            <a:pPr marL="0" indent="0">
              <a:buNone/>
            </a:pPr>
            <a:endParaRPr lang="en-GB" dirty="0"/>
          </a:p>
          <a:p>
            <a:pPr marL="0" indent="0">
              <a:buNone/>
            </a:pPr>
            <a:r>
              <a:rPr lang="en-GB" dirty="0"/>
              <a:t>Conclusion: Maitland inferior to SNAGs (Sustained Natural Apophyseal Glides)</a:t>
            </a:r>
          </a:p>
        </p:txBody>
      </p:sp>
      <p:sp>
        <p:nvSpPr>
          <p:cNvPr id="4" name="Content Placeholder 3">
            <a:extLst>
              <a:ext uri="{FF2B5EF4-FFF2-40B4-BE49-F238E27FC236}">
                <a16:creationId xmlns:a16="http://schemas.microsoft.com/office/drawing/2014/main" id="{5F6CE384-83E2-6E1B-2836-7A200DA0F527}"/>
              </a:ext>
            </a:extLst>
          </p:cNvPr>
          <p:cNvSpPr>
            <a:spLocks noGrp="1"/>
          </p:cNvSpPr>
          <p:nvPr>
            <p:ph sz="half" idx="2"/>
          </p:nvPr>
        </p:nvSpPr>
        <p:spPr/>
        <p:txBody>
          <a:bodyPr/>
          <a:lstStyle/>
          <a:p>
            <a:pPr marL="0" indent="0">
              <a:buNone/>
            </a:pPr>
            <a:r>
              <a:rPr lang="en-GB" dirty="0"/>
              <a:t>(Tiwari </a:t>
            </a:r>
            <a:r>
              <a:rPr lang="en-GB" i="1" dirty="0"/>
              <a:t>et al., </a:t>
            </a:r>
            <a:r>
              <a:rPr lang="en-GB" dirty="0"/>
              <a:t>2025)</a:t>
            </a:r>
          </a:p>
        </p:txBody>
      </p:sp>
    </p:spTree>
    <p:extLst>
      <p:ext uri="{BB962C8B-B14F-4D97-AF65-F5344CB8AC3E}">
        <p14:creationId xmlns:p14="http://schemas.microsoft.com/office/powerpoint/2010/main" val="2921748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B639954-827A-BF5F-664B-5EA56EA27EEA}"/>
              </a:ext>
            </a:extLst>
          </p:cNvPr>
          <p:cNvSpPr>
            <a:spLocks noGrp="1"/>
          </p:cNvSpPr>
          <p:nvPr>
            <p:ph type="title"/>
          </p:nvPr>
        </p:nvSpPr>
        <p:spPr>
          <a:xfrm>
            <a:off x="4718503" y="167149"/>
            <a:ext cx="7198194" cy="4208206"/>
          </a:xfrm>
        </p:spPr>
        <p:txBody>
          <a:bodyPr vert="horz" lIns="91440" tIns="45720" rIns="91440" bIns="45720" rtlCol="0" anchor="ctr">
            <a:normAutofit/>
          </a:bodyPr>
          <a:lstStyle/>
          <a:p>
            <a:pPr>
              <a:lnSpc>
                <a:spcPct val="80000"/>
              </a:lnSpc>
            </a:pPr>
            <a:r>
              <a:rPr lang="en-US" sz="6600" spc="150" dirty="0">
                <a:solidFill>
                  <a:schemeClr val="tx1"/>
                </a:solidFill>
              </a:rPr>
              <a:t>Cervical + Thoracic Spine</a:t>
            </a:r>
            <a:br>
              <a:rPr lang="en-US" sz="6600" spc="150" dirty="0">
                <a:solidFill>
                  <a:schemeClr val="tx1"/>
                </a:solidFill>
              </a:rPr>
            </a:br>
            <a:br>
              <a:rPr lang="en-US" sz="6600" spc="150" dirty="0">
                <a:solidFill>
                  <a:schemeClr val="tx1"/>
                </a:solidFill>
              </a:rPr>
            </a:br>
            <a:br>
              <a:rPr lang="en-US" sz="6600" spc="150" dirty="0">
                <a:solidFill>
                  <a:schemeClr val="tx1"/>
                </a:solidFill>
              </a:rPr>
            </a:br>
            <a:r>
              <a:rPr lang="en-US" sz="2800" spc="150" dirty="0">
                <a:solidFill>
                  <a:schemeClr val="tx1"/>
                </a:solidFill>
              </a:rPr>
              <a:t>(Lee &amp; Lee 2017)</a:t>
            </a:r>
          </a:p>
        </p:txBody>
      </p:sp>
      <p:sp>
        <p:nvSpPr>
          <p:cNvPr id="12" name="Rectangle 11">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748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474FAB3-E3BB-4F3C-A0C1-7FFE69BA3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329" cy="6858000"/>
          </a:xfrm>
          <a:prstGeom prst="rect">
            <a:avLst/>
          </a:prstGeom>
          <a:solidFill>
            <a:schemeClr val="bg2">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4" name="TextBox 3">
            <a:extLst>
              <a:ext uri="{FF2B5EF4-FFF2-40B4-BE49-F238E27FC236}">
                <a16:creationId xmlns:a16="http://schemas.microsoft.com/office/drawing/2014/main" id="{8EFAC385-CBA9-84F3-32BC-64CE9924CF3A}"/>
              </a:ext>
            </a:extLst>
          </p:cNvPr>
          <p:cNvSpPr txBox="1"/>
          <p:nvPr/>
        </p:nvSpPr>
        <p:spPr>
          <a:xfrm>
            <a:off x="98323" y="481781"/>
            <a:ext cx="3814916" cy="4801314"/>
          </a:xfrm>
          <a:prstGeom prst="rect">
            <a:avLst/>
          </a:prstGeom>
          <a:noFill/>
        </p:spPr>
        <p:txBody>
          <a:bodyPr wrap="square" rtlCol="0">
            <a:spAutoFit/>
          </a:bodyPr>
          <a:lstStyle/>
          <a:p>
            <a:r>
              <a:rPr lang="en-GB" dirty="0"/>
              <a:t>• Maitland + exercise &gt; exercise alone</a:t>
            </a:r>
          </a:p>
          <a:p>
            <a:endParaRPr lang="en-GB" dirty="0"/>
          </a:p>
          <a:p>
            <a:endParaRPr lang="en-GB" dirty="0"/>
          </a:p>
          <a:p>
            <a:endParaRPr lang="en-GB" dirty="0"/>
          </a:p>
          <a:p>
            <a:endParaRPr lang="en-GB" dirty="0"/>
          </a:p>
          <a:p>
            <a:endParaRPr lang="en-GB" dirty="0"/>
          </a:p>
          <a:p>
            <a:r>
              <a:rPr lang="en-GB" dirty="0"/>
              <a:t>• ↑ ROM, ↓ pain, ↓ disability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Conclusion: Maitland superior</a:t>
            </a:r>
          </a:p>
        </p:txBody>
      </p:sp>
    </p:spTree>
    <p:extLst>
      <p:ext uri="{BB962C8B-B14F-4D97-AF65-F5344CB8AC3E}">
        <p14:creationId xmlns:p14="http://schemas.microsoft.com/office/powerpoint/2010/main" val="212888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13B56-CBEC-260C-E115-55A7CE893178}"/>
              </a:ext>
            </a:extLst>
          </p:cNvPr>
          <p:cNvSpPr>
            <a:spLocks noGrp="1"/>
          </p:cNvSpPr>
          <p:nvPr>
            <p:ph type="title"/>
          </p:nvPr>
        </p:nvSpPr>
        <p:spPr/>
        <p:txBody>
          <a:bodyPr>
            <a:normAutofit/>
          </a:bodyPr>
          <a:lstStyle/>
          <a:p>
            <a:r>
              <a:rPr lang="en-GB" dirty="0"/>
              <a:t>First Rib Maitland Mobs vs </a:t>
            </a:r>
            <a:r>
              <a:rPr lang="en-GB" dirty="0" err="1"/>
              <a:t>met</a:t>
            </a:r>
            <a:r>
              <a:rPr lang="en-GB" sz="3000" dirty="0" err="1"/>
              <a:t>s</a:t>
            </a:r>
            <a:r>
              <a:rPr lang="en-GB" dirty="0"/>
              <a:t> for chronic mechanical neck pain</a:t>
            </a:r>
          </a:p>
        </p:txBody>
      </p:sp>
      <p:sp>
        <p:nvSpPr>
          <p:cNvPr id="3" name="Text Placeholder 2">
            <a:extLst>
              <a:ext uri="{FF2B5EF4-FFF2-40B4-BE49-F238E27FC236}">
                <a16:creationId xmlns:a16="http://schemas.microsoft.com/office/drawing/2014/main" id="{82B53911-2DE0-97CC-8350-FC6C3129BA54}"/>
              </a:ext>
            </a:extLst>
          </p:cNvPr>
          <p:cNvSpPr>
            <a:spLocks noGrp="1"/>
          </p:cNvSpPr>
          <p:nvPr>
            <p:ph type="body" idx="1"/>
          </p:nvPr>
        </p:nvSpPr>
        <p:spPr/>
        <p:txBody>
          <a:bodyPr/>
          <a:lstStyle/>
          <a:p>
            <a:endParaRPr lang="en-GB" dirty="0"/>
          </a:p>
        </p:txBody>
      </p:sp>
      <p:sp>
        <p:nvSpPr>
          <p:cNvPr id="4" name="Content Placeholder 3">
            <a:extLst>
              <a:ext uri="{FF2B5EF4-FFF2-40B4-BE49-F238E27FC236}">
                <a16:creationId xmlns:a16="http://schemas.microsoft.com/office/drawing/2014/main" id="{26949EB2-9286-1D87-61CA-106637D76747}"/>
              </a:ext>
            </a:extLst>
          </p:cNvPr>
          <p:cNvSpPr>
            <a:spLocks noGrp="1"/>
          </p:cNvSpPr>
          <p:nvPr>
            <p:ph sz="half" idx="2"/>
          </p:nvPr>
        </p:nvSpPr>
        <p:spPr/>
        <p:txBody>
          <a:bodyPr>
            <a:normAutofit fontScale="55000" lnSpcReduction="20000"/>
          </a:bodyPr>
          <a:lstStyle/>
          <a:p>
            <a:r>
              <a:rPr lang="en-GB" sz="3600" dirty="0"/>
              <a:t>40 adults in 2 groups of 20</a:t>
            </a:r>
          </a:p>
          <a:p>
            <a:r>
              <a:rPr lang="en-GB" sz="3600" dirty="0"/>
              <a:t>Group A - Received first rib mobs</a:t>
            </a:r>
          </a:p>
          <a:p>
            <a:r>
              <a:rPr lang="en-GB" sz="3600" dirty="0"/>
              <a:t>Group B – Received METs (</a:t>
            </a:r>
            <a:r>
              <a:rPr lang="en-GB" sz="3600" dirty="0" err="1"/>
              <a:t>Targetting</a:t>
            </a:r>
            <a:r>
              <a:rPr lang="en-GB" sz="3600" dirty="0"/>
              <a:t> the upper Traps and Levator scapulae</a:t>
            </a:r>
          </a:p>
          <a:p>
            <a:r>
              <a:rPr lang="en-GB" sz="3600" dirty="0"/>
              <a:t>Both groups also received conventional physiotherapy</a:t>
            </a:r>
          </a:p>
          <a:p>
            <a:r>
              <a:rPr lang="en-GB" sz="3600" dirty="0"/>
              <a:t>(Shail Sachdeva, Joginder Yadav and Mohit Gulati 2019)</a:t>
            </a:r>
          </a:p>
          <a:p>
            <a:endParaRPr lang="en-GB" sz="1100" dirty="0"/>
          </a:p>
          <a:p>
            <a:endParaRPr lang="en-GB" sz="1100" dirty="0"/>
          </a:p>
          <a:p>
            <a:pPr marL="0" indent="0">
              <a:buNone/>
            </a:pPr>
            <a:r>
              <a:rPr lang="en-GB" sz="1100" dirty="0"/>
              <a:t>. </a:t>
            </a:r>
          </a:p>
        </p:txBody>
      </p:sp>
      <p:sp>
        <p:nvSpPr>
          <p:cNvPr id="5" name="Text Placeholder 4">
            <a:extLst>
              <a:ext uri="{FF2B5EF4-FFF2-40B4-BE49-F238E27FC236}">
                <a16:creationId xmlns:a16="http://schemas.microsoft.com/office/drawing/2014/main" id="{10EA60F6-EDE2-D01D-3786-DED0C04B34C5}"/>
              </a:ext>
            </a:extLst>
          </p:cNvPr>
          <p:cNvSpPr>
            <a:spLocks noGrp="1"/>
          </p:cNvSpPr>
          <p:nvPr>
            <p:ph type="body" sz="quarter" idx="3"/>
          </p:nvPr>
        </p:nvSpPr>
        <p:spPr/>
        <p:txBody>
          <a:bodyPr/>
          <a:lstStyle/>
          <a:p>
            <a:r>
              <a:rPr lang="en-GB" dirty="0"/>
              <a:t>Key Findings</a:t>
            </a:r>
          </a:p>
        </p:txBody>
      </p:sp>
      <p:sp>
        <p:nvSpPr>
          <p:cNvPr id="6" name="Content Placeholder 5">
            <a:extLst>
              <a:ext uri="{FF2B5EF4-FFF2-40B4-BE49-F238E27FC236}">
                <a16:creationId xmlns:a16="http://schemas.microsoft.com/office/drawing/2014/main" id="{A7AF8445-C9EC-9562-0A17-CD3935D66AFD}"/>
              </a:ext>
            </a:extLst>
          </p:cNvPr>
          <p:cNvSpPr>
            <a:spLocks noGrp="1"/>
          </p:cNvSpPr>
          <p:nvPr>
            <p:ph sz="quarter" idx="4"/>
          </p:nvPr>
        </p:nvSpPr>
        <p:spPr/>
        <p:txBody>
          <a:bodyPr>
            <a:normAutofit fontScale="55000" lnSpcReduction="20000"/>
          </a:bodyPr>
          <a:lstStyle/>
          <a:p>
            <a:r>
              <a:rPr lang="en-GB" sz="3600" dirty="0"/>
              <a:t>Both interventions improved all outcomes (reducing pain, disability</a:t>
            </a:r>
          </a:p>
          <a:p>
            <a:endParaRPr lang="en-GB" sz="3600" dirty="0"/>
          </a:p>
          <a:p>
            <a:endParaRPr lang="en-GB" sz="3600" dirty="0"/>
          </a:p>
          <a:p>
            <a:endParaRPr lang="en-GB" sz="3600" dirty="0"/>
          </a:p>
          <a:p>
            <a:endParaRPr lang="en-GB" sz="3600" dirty="0"/>
          </a:p>
          <a:p>
            <a:r>
              <a:rPr lang="en-GB" sz="3600" dirty="0"/>
              <a:t>First Rib Mobilisations proved more affective </a:t>
            </a:r>
          </a:p>
          <a:p>
            <a:endParaRPr lang="en-GB" sz="3600" dirty="0"/>
          </a:p>
          <a:p>
            <a:pPr marL="0" indent="0">
              <a:buNone/>
            </a:pPr>
            <a:endParaRPr lang="en-GB" dirty="0"/>
          </a:p>
        </p:txBody>
      </p:sp>
    </p:spTree>
    <p:extLst>
      <p:ext uri="{BB962C8B-B14F-4D97-AF65-F5344CB8AC3E}">
        <p14:creationId xmlns:p14="http://schemas.microsoft.com/office/powerpoint/2010/main" val="3657980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62BD-F722-67EF-7539-97648ADB0EAE}"/>
              </a:ext>
            </a:extLst>
          </p:cNvPr>
          <p:cNvSpPr>
            <a:spLocks noGrp="1"/>
          </p:cNvSpPr>
          <p:nvPr>
            <p:ph type="title"/>
          </p:nvPr>
        </p:nvSpPr>
        <p:spPr/>
        <p:txBody>
          <a:bodyPr/>
          <a:lstStyle/>
          <a:p>
            <a:r>
              <a:rPr lang="en-GB" dirty="0"/>
              <a:t>Lumbar Spine</a:t>
            </a:r>
          </a:p>
        </p:txBody>
      </p:sp>
      <p:sp>
        <p:nvSpPr>
          <p:cNvPr id="4" name="TextBox 3">
            <a:extLst>
              <a:ext uri="{FF2B5EF4-FFF2-40B4-BE49-F238E27FC236}">
                <a16:creationId xmlns:a16="http://schemas.microsoft.com/office/drawing/2014/main" id="{C94A23F1-2B12-E6BA-7F55-D71E84993DB8}"/>
              </a:ext>
            </a:extLst>
          </p:cNvPr>
          <p:cNvSpPr txBox="1"/>
          <p:nvPr/>
        </p:nvSpPr>
        <p:spPr>
          <a:xfrm>
            <a:off x="1202919" y="2094271"/>
            <a:ext cx="9784080" cy="3139321"/>
          </a:xfrm>
          <a:prstGeom prst="rect">
            <a:avLst/>
          </a:prstGeom>
          <a:noFill/>
        </p:spPr>
        <p:txBody>
          <a:bodyPr wrap="square" rtlCol="0">
            <a:spAutoFit/>
          </a:bodyPr>
          <a:lstStyle/>
          <a:p>
            <a:r>
              <a:rPr lang="en-GB" dirty="0"/>
              <a:t>• 	Karate fighters with NSLBP</a:t>
            </a:r>
          </a:p>
          <a:p>
            <a:endParaRPr lang="en-GB" dirty="0"/>
          </a:p>
          <a:p>
            <a:endParaRPr lang="en-GB" dirty="0"/>
          </a:p>
          <a:p>
            <a:r>
              <a:rPr lang="en-GB" dirty="0"/>
              <a:t>• 	Maitland &gt; exercise for pain + ROM</a:t>
            </a:r>
          </a:p>
          <a:p>
            <a:endParaRPr lang="en-GB" dirty="0"/>
          </a:p>
          <a:p>
            <a:endParaRPr lang="en-GB" dirty="0"/>
          </a:p>
          <a:p>
            <a:endParaRPr lang="en-GB" dirty="0"/>
          </a:p>
          <a:p>
            <a:r>
              <a:rPr lang="en-GB" dirty="0"/>
              <a:t>Conclusion: Strong evidence in athletic LBP</a:t>
            </a:r>
          </a:p>
          <a:p>
            <a:endParaRPr lang="en-GB" dirty="0"/>
          </a:p>
          <a:p>
            <a:endParaRPr lang="en-GB" dirty="0"/>
          </a:p>
          <a:p>
            <a:r>
              <a:rPr lang="en-GB" dirty="0"/>
              <a:t>Zago et al. (2025)</a:t>
            </a:r>
          </a:p>
        </p:txBody>
      </p:sp>
    </p:spTree>
    <p:extLst>
      <p:ext uri="{BB962C8B-B14F-4D97-AF65-F5344CB8AC3E}">
        <p14:creationId xmlns:p14="http://schemas.microsoft.com/office/powerpoint/2010/main" val="3540218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E0894-62D5-805A-DF99-6BC68F7A9675}"/>
              </a:ext>
            </a:extLst>
          </p:cNvPr>
          <p:cNvSpPr>
            <a:spLocks noGrp="1"/>
          </p:cNvSpPr>
          <p:nvPr>
            <p:ph type="title"/>
          </p:nvPr>
        </p:nvSpPr>
        <p:spPr/>
        <p:txBody>
          <a:bodyPr/>
          <a:lstStyle/>
          <a:p>
            <a:r>
              <a:rPr lang="en-GB" dirty="0"/>
              <a:t>Lumbar Spine: Systematic Review</a:t>
            </a:r>
            <a:br>
              <a:rPr lang="en-GB" dirty="0"/>
            </a:br>
            <a:endParaRPr lang="en-GB" dirty="0"/>
          </a:p>
        </p:txBody>
      </p:sp>
      <p:sp>
        <p:nvSpPr>
          <p:cNvPr id="4" name="Text Placeholder 3">
            <a:extLst>
              <a:ext uri="{FF2B5EF4-FFF2-40B4-BE49-F238E27FC236}">
                <a16:creationId xmlns:a16="http://schemas.microsoft.com/office/drawing/2014/main" id="{BDD9DBC8-20EE-595A-908E-168B4B7E45DA}"/>
              </a:ext>
            </a:extLst>
          </p:cNvPr>
          <p:cNvSpPr>
            <a:spLocks noGrp="1"/>
          </p:cNvSpPr>
          <p:nvPr>
            <p:ph type="body" sz="half" idx="2"/>
          </p:nvPr>
        </p:nvSpPr>
        <p:spPr>
          <a:xfrm>
            <a:off x="2182211" y="2123768"/>
            <a:ext cx="5103491" cy="3986794"/>
          </a:xfrm>
        </p:spPr>
        <p:txBody>
          <a:bodyPr/>
          <a:lstStyle/>
          <a:p>
            <a:r>
              <a:rPr lang="en-GB" dirty="0"/>
              <a:t>• Consistent improvements in pain + function</a:t>
            </a:r>
          </a:p>
          <a:p>
            <a:endParaRPr lang="en-GB" dirty="0"/>
          </a:p>
          <a:p>
            <a:endParaRPr lang="en-GB" dirty="0"/>
          </a:p>
          <a:p>
            <a:r>
              <a:rPr lang="en-GB" dirty="0"/>
              <a:t>•Often superior to exercise alone</a:t>
            </a:r>
          </a:p>
          <a:p>
            <a:endParaRPr lang="en-GB" dirty="0"/>
          </a:p>
          <a:p>
            <a:r>
              <a:rPr lang="en-GB" dirty="0"/>
              <a:t>Conclusion: Supported in multimodal care</a:t>
            </a:r>
          </a:p>
          <a:p>
            <a:endParaRPr lang="en-GB" dirty="0"/>
          </a:p>
          <a:p>
            <a:r>
              <a:rPr lang="en-GB" dirty="0"/>
              <a:t>(Gill </a:t>
            </a:r>
            <a:r>
              <a:rPr lang="en-GB" i="1" dirty="0"/>
              <a:t>et al., </a:t>
            </a:r>
            <a:r>
              <a:rPr lang="en-GB" dirty="0"/>
              <a:t>2024)</a:t>
            </a:r>
          </a:p>
        </p:txBody>
      </p:sp>
    </p:spTree>
    <p:extLst>
      <p:ext uri="{BB962C8B-B14F-4D97-AF65-F5344CB8AC3E}">
        <p14:creationId xmlns:p14="http://schemas.microsoft.com/office/powerpoint/2010/main" val="2958815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A8EDF-16EF-6673-EB3B-41449BC484F4}"/>
              </a:ext>
            </a:extLst>
          </p:cNvPr>
          <p:cNvSpPr>
            <a:spLocks noGrp="1"/>
          </p:cNvSpPr>
          <p:nvPr>
            <p:ph type="title"/>
          </p:nvPr>
        </p:nvSpPr>
        <p:spPr>
          <a:xfrm>
            <a:off x="5297761" y="643467"/>
            <a:ext cx="6250769" cy="5571066"/>
          </a:xfrm>
        </p:spPr>
        <p:txBody>
          <a:bodyPr vert="horz" lIns="91440" tIns="45720" rIns="91440" bIns="45720" rtlCol="0" anchor="ctr">
            <a:normAutofit/>
          </a:bodyPr>
          <a:lstStyle/>
          <a:p>
            <a:pPr>
              <a:lnSpc>
                <a:spcPct val="80000"/>
              </a:lnSpc>
            </a:pPr>
            <a:r>
              <a:rPr lang="en-GB" sz="2500" spc="150" dirty="0">
                <a:solidFill>
                  <a:schemeClr val="tx1"/>
                </a:solidFill>
              </a:rPr>
              <a:t>• MET &gt; Maitland</a:t>
            </a:r>
            <a:br>
              <a:rPr lang="en-GB" sz="2500" spc="150" dirty="0">
                <a:solidFill>
                  <a:schemeClr val="tx1"/>
                </a:solidFill>
              </a:rPr>
            </a:br>
            <a:br>
              <a:rPr lang="en-GB" sz="2500" spc="150" dirty="0">
                <a:solidFill>
                  <a:schemeClr val="tx1"/>
                </a:solidFill>
              </a:rPr>
            </a:br>
            <a:br>
              <a:rPr lang="en-GB" sz="2500" spc="150" dirty="0">
                <a:solidFill>
                  <a:schemeClr val="tx1"/>
                </a:solidFill>
              </a:rPr>
            </a:br>
            <a:br>
              <a:rPr lang="en-GB" sz="2500" spc="150" dirty="0">
                <a:solidFill>
                  <a:schemeClr val="tx1"/>
                </a:solidFill>
              </a:rPr>
            </a:br>
            <a:br>
              <a:rPr lang="en-GB" sz="2500" spc="150" dirty="0">
                <a:solidFill>
                  <a:schemeClr val="tx1"/>
                </a:solidFill>
              </a:rPr>
            </a:br>
            <a:r>
              <a:rPr lang="en-GB" sz="2500" spc="150" dirty="0">
                <a:solidFill>
                  <a:schemeClr val="tx1"/>
                </a:solidFill>
              </a:rPr>
              <a:t>• Larger improvements in pain + disability</a:t>
            </a:r>
            <a:br>
              <a:rPr lang="en-GB" sz="2500" spc="150" dirty="0">
                <a:solidFill>
                  <a:schemeClr val="tx1"/>
                </a:solidFill>
              </a:rPr>
            </a:br>
            <a:br>
              <a:rPr lang="en-GB" sz="2500" spc="150" dirty="0">
                <a:solidFill>
                  <a:schemeClr val="tx1"/>
                </a:solidFill>
              </a:rPr>
            </a:br>
            <a:br>
              <a:rPr lang="en-GB" sz="2500" spc="150" dirty="0">
                <a:solidFill>
                  <a:schemeClr val="tx1"/>
                </a:solidFill>
              </a:rPr>
            </a:br>
            <a:br>
              <a:rPr lang="en-GB" sz="2500" spc="150" dirty="0">
                <a:solidFill>
                  <a:schemeClr val="tx1"/>
                </a:solidFill>
              </a:rPr>
            </a:br>
            <a:br>
              <a:rPr lang="en-GB" sz="2500" spc="150" dirty="0">
                <a:solidFill>
                  <a:schemeClr val="tx1"/>
                </a:solidFill>
              </a:rPr>
            </a:br>
            <a:r>
              <a:rPr lang="en-GB" sz="2500" spc="150" dirty="0">
                <a:solidFill>
                  <a:schemeClr val="tx1"/>
                </a:solidFill>
              </a:rPr>
              <a:t>Conclusion: Maitland inferior to MET</a:t>
            </a:r>
            <a:endParaRPr lang="en-US" sz="2500" spc="150" dirty="0">
              <a:solidFill>
                <a:schemeClr val="tx1"/>
              </a:solidFill>
            </a:endParaRPr>
          </a:p>
        </p:txBody>
      </p:sp>
      <p:sp>
        <p:nvSpPr>
          <p:cNvPr id="3" name="TextBox 2">
            <a:extLst>
              <a:ext uri="{FF2B5EF4-FFF2-40B4-BE49-F238E27FC236}">
                <a16:creationId xmlns:a16="http://schemas.microsoft.com/office/drawing/2014/main" id="{435A69F8-6986-D75D-4C88-C7ECF081BFD4}"/>
              </a:ext>
            </a:extLst>
          </p:cNvPr>
          <p:cNvSpPr txBox="1"/>
          <p:nvPr/>
        </p:nvSpPr>
        <p:spPr>
          <a:xfrm>
            <a:off x="147484" y="462116"/>
            <a:ext cx="4316361" cy="5940088"/>
          </a:xfrm>
          <a:prstGeom prst="rect">
            <a:avLst/>
          </a:prstGeom>
          <a:noFill/>
        </p:spPr>
        <p:txBody>
          <a:bodyPr wrap="square" rtlCol="0">
            <a:spAutoFit/>
          </a:bodyPr>
          <a:lstStyle/>
          <a:p>
            <a:r>
              <a:rPr lang="en-GB" sz="5000" dirty="0">
                <a:solidFill>
                  <a:schemeClr val="bg1"/>
                </a:solidFill>
              </a:rPr>
              <a:t>Sacroiliac Joint Dysfunction</a:t>
            </a:r>
          </a:p>
          <a:p>
            <a:endParaRPr lang="en-GB" sz="5000" dirty="0">
              <a:solidFill>
                <a:schemeClr val="bg1"/>
              </a:solidFill>
            </a:endParaRPr>
          </a:p>
          <a:p>
            <a:endParaRPr lang="en-GB" sz="5000" dirty="0">
              <a:solidFill>
                <a:schemeClr val="bg1"/>
              </a:solidFill>
            </a:endParaRPr>
          </a:p>
          <a:p>
            <a:endParaRPr lang="en-GB" sz="5000" dirty="0">
              <a:solidFill>
                <a:schemeClr val="bg1"/>
              </a:solidFill>
            </a:endParaRPr>
          </a:p>
          <a:p>
            <a:endParaRPr lang="en-GB" sz="5000" dirty="0">
              <a:solidFill>
                <a:schemeClr val="bg1"/>
              </a:solidFill>
            </a:endParaRPr>
          </a:p>
          <a:p>
            <a:endParaRPr lang="en-GB" sz="5000" dirty="0">
              <a:solidFill>
                <a:schemeClr val="bg1"/>
              </a:solidFill>
            </a:endParaRPr>
          </a:p>
          <a:p>
            <a:r>
              <a:rPr lang="en-GB" sz="3000" dirty="0">
                <a:solidFill>
                  <a:schemeClr val="bg1"/>
                </a:solidFill>
              </a:rPr>
              <a:t>(Zaidi &amp; Ahmed 2020)</a:t>
            </a:r>
          </a:p>
        </p:txBody>
      </p:sp>
    </p:spTree>
    <p:extLst>
      <p:ext uri="{BB962C8B-B14F-4D97-AF65-F5344CB8AC3E}">
        <p14:creationId xmlns:p14="http://schemas.microsoft.com/office/powerpoint/2010/main" val="285113764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94284-A204-29EA-8347-0D10D37108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7183F-DA18-834E-72D9-23AA24CE62AA}"/>
              </a:ext>
            </a:extLst>
          </p:cNvPr>
          <p:cNvSpPr>
            <a:spLocks noGrp="1"/>
          </p:cNvSpPr>
          <p:nvPr>
            <p:ph type="title"/>
          </p:nvPr>
        </p:nvSpPr>
        <p:spPr>
          <a:xfrm>
            <a:off x="833191" y="252260"/>
            <a:ext cx="10515600" cy="1676400"/>
          </a:xfrm>
        </p:spPr>
        <p:txBody>
          <a:bodyPr/>
          <a:lstStyle/>
          <a:p>
            <a:r>
              <a:rPr lang="en-GB" dirty="0">
                <a:solidFill>
                  <a:schemeClr val="tx1"/>
                </a:solidFill>
              </a:rPr>
              <a:t>Hip OA</a:t>
            </a:r>
          </a:p>
        </p:txBody>
      </p:sp>
      <p:sp>
        <p:nvSpPr>
          <p:cNvPr id="3" name="Text Placeholder 2">
            <a:extLst>
              <a:ext uri="{FF2B5EF4-FFF2-40B4-BE49-F238E27FC236}">
                <a16:creationId xmlns:a16="http://schemas.microsoft.com/office/drawing/2014/main" id="{EA25CCA9-13A8-246F-83B6-03135086D0E1}"/>
              </a:ext>
            </a:extLst>
          </p:cNvPr>
          <p:cNvSpPr>
            <a:spLocks noGrp="1"/>
          </p:cNvSpPr>
          <p:nvPr>
            <p:ph type="body" idx="1"/>
          </p:nvPr>
        </p:nvSpPr>
        <p:spPr>
          <a:xfrm>
            <a:off x="833191" y="4010334"/>
            <a:ext cx="10515600" cy="2595406"/>
          </a:xfrm>
        </p:spPr>
        <p:txBody>
          <a:bodyPr/>
          <a:lstStyle/>
          <a:p>
            <a:pPr algn="l"/>
            <a:r>
              <a:rPr lang="en-GB" dirty="0">
                <a:solidFill>
                  <a:schemeClr val="tx1"/>
                </a:solidFill>
              </a:rPr>
              <a:t>• Maitland = self‑rehab</a:t>
            </a:r>
          </a:p>
          <a:p>
            <a:pPr algn="l"/>
            <a:r>
              <a:rPr lang="en-GB" dirty="0">
                <a:solidFill>
                  <a:schemeClr val="tx1"/>
                </a:solidFill>
              </a:rPr>
              <a:t>• No between‑group differences</a:t>
            </a:r>
          </a:p>
          <a:p>
            <a:pPr algn="l"/>
            <a:r>
              <a:rPr lang="en-GB" dirty="0">
                <a:solidFill>
                  <a:schemeClr val="tx1"/>
                </a:solidFill>
              </a:rPr>
              <a:t>Conclusion: Not superior to home exercise</a:t>
            </a:r>
          </a:p>
          <a:p>
            <a:pPr algn="l"/>
            <a:r>
              <a:rPr lang="en-GB" dirty="0">
                <a:solidFill>
                  <a:schemeClr val="tx1"/>
                </a:solidFill>
              </a:rPr>
              <a:t>(Assogba </a:t>
            </a:r>
            <a:r>
              <a:rPr lang="en-GB" i="1" dirty="0">
                <a:solidFill>
                  <a:schemeClr val="tx1"/>
                </a:solidFill>
              </a:rPr>
              <a:t>et al.,</a:t>
            </a:r>
            <a:r>
              <a:rPr lang="en-GB" dirty="0">
                <a:solidFill>
                  <a:schemeClr val="tx1"/>
                </a:solidFill>
              </a:rPr>
              <a:t> 2025)</a:t>
            </a:r>
          </a:p>
          <a:p>
            <a:pPr algn="l"/>
            <a:endParaRPr lang="en-GB" dirty="0">
              <a:solidFill>
                <a:schemeClr val="tx1"/>
              </a:solidFill>
            </a:endParaRPr>
          </a:p>
        </p:txBody>
      </p:sp>
    </p:spTree>
    <p:extLst>
      <p:ext uri="{BB962C8B-B14F-4D97-AF65-F5344CB8AC3E}">
        <p14:creationId xmlns:p14="http://schemas.microsoft.com/office/powerpoint/2010/main" val="698336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0F74-309A-F942-5D67-380ACF5779C8}"/>
              </a:ext>
            </a:extLst>
          </p:cNvPr>
          <p:cNvSpPr>
            <a:spLocks noGrp="1"/>
          </p:cNvSpPr>
          <p:nvPr>
            <p:ph type="title"/>
          </p:nvPr>
        </p:nvSpPr>
        <p:spPr>
          <a:xfrm>
            <a:off x="833191" y="252260"/>
            <a:ext cx="10515600" cy="1676400"/>
          </a:xfrm>
        </p:spPr>
        <p:txBody>
          <a:bodyPr/>
          <a:lstStyle/>
          <a:p>
            <a:r>
              <a:rPr lang="en-GB" dirty="0">
                <a:solidFill>
                  <a:schemeClr val="tx1"/>
                </a:solidFill>
              </a:rPr>
              <a:t>Knee OA</a:t>
            </a:r>
          </a:p>
        </p:txBody>
      </p:sp>
      <p:sp>
        <p:nvSpPr>
          <p:cNvPr id="3" name="Text Placeholder 2">
            <a:extLst>
              <a:ext uri="{FF2B5EF4-FFF2-40B4-BE49-F238E27FC236}">
                <a16:creationId xmlns:a16="http://schemas.microsoft.com/office/drawing/2014/main" id="{7D7F3BB0-3FCB-C9D5-E53F-0D1E5D132B78}"/>
              </a:ext>
            </a:extLst>
          </p:cNvPr>
          <p:cNvSpPr>
            <a:spLocks noGrp="1"/>
          </p:cNvSpPr>
          <p:nvPr>
            <p:ph type="body" idx="1"/>
          </p:nvPr>
        </p:nvSpPr>
        <p:spPr>
          <a:xfrm>
            <a:off x="744701" y="2045109"/>
            <a:ext cx="10515600" cy="4729317"/>
          </a:xfrm>
        </p:spPr>
        <p:txBody>
          <a:bodyPr>
            <a:normAutofit fontScale="25000" lnSpcReduction="20000"/>
          </a:bodyPr>
          <a:lstStyle/>
          <a:p>
            <a:endParaRPr lang="en-GB" sz="4700" dirty="0"/>
          </a:p>
          <a:p>
            <a:pPr algn="l"/>
            <a:r>
              <a:rPr lang="en-GB" sz="10000" dirty="0">
                <a:solidFill>
                  <a:schemeClr val="bg1"/>
                </a:solidFill>
              </a:rPr>
              <a:t>20-40 patients with clinically diagnosed knee osteoarthritis</a:t>
            </a:r>
          </a:p>
          <a:p>
            <a:pPr algn="l"/>
            <a:r>
              <a:rPr lang="en-GB" sz="10000" dirty="0">
                <a:solidFill>
                  <a:schemeClr val="bg1"/>
                </a:solidFill>
              </a:rPr>
              <a:t>GIIII-IV applied to the tibiofemoral joint</a:t>
            </a:r>
          </a:p>
          <a:p>
            <a:pPr algn="l"/>
            <a:r>
              <a:rPr lang="en-GB" sz="10000" dirty="0">
                <a:solidFill>
                  <a:schemeClr val="bg1"/>
                </a:solidFill>
              </a:rPr>
              <a:t>Pressure Pain Threshold (PPT) measured before and at multiple points after intervention</a:t>
            </a:r>
          </a:p>
          <a:p>
            <a:pPr algn="l"/>
            <a:endParaRPr lang="en-GB" sz="10000" dirty="0">
              <a:solidFill>
                <a:schemeClr val="bg1"/>
              </a:solidFill>
            </a:endParaRPr>
          </a:p>
          <a:p>
            <a:pPr algn="l"/>
            <a:r>
              <a:rPr lang="en-GB" sz="10000" dirty="0">
                <a:solidFill>
                  <a:schemeClr val="tx1"/>
                </a:solidFill>
              </a:rPr>
              <a:t>Study found:</a:t>
            </a:r>
          </a:p>
          <a:p>
            <a:pPr algn="l"/>
            <a:r>
              <a:rPr lang="en-GB" sz="10000" dirty="0">
                <a:solidFill>
                  <a:schemeClr val="tx1"/>
                </a:solidFill>
              </a:rPr>
              <a:t>• Immediate hypoalgesia</a:t>
            </a:r>
          </a:p>
          <a:p>
            <a:pPr algn="l"/>
            <a:r>
              <a:rPr lang="en-GB" sz="10000" dirty="0">
                <a:solidFill>
                  <a:schemeClr val="tx1"/>
                </a:solidFill>
              </a:rPr>
              <a:t>• Short‑term functional improvement</a:t>
            </a:r>
          </a:p>
          <a:p>
            <a:pPr algn="l"/>
            <a:r>
              <a:rPr lang="en-GB" sz="9600" dirty="0">
                <a:solidFill>
                  <a:schemeClr val="tx1"/>
                </a:solidFill>
              </a:rPr>
              <a:t>(Pozsgai </a:t>
            </a:r>
            <a:r>
              <a:rPr lang="en-GB" sz="9600" i="1" dirty="0">
                <a:solidFill>
                  <a:schemeClr val="tx1"/>
                </a:solidFill>
              </a:rPr>
              <a:t>et al.,</a:t>
            </a:r>
            <a:r>
              <a:rPr lang="en-GB" sz="9600" dirty="0">
                <a:solidFill>
                  <a:schemeClr val="tx1"/>
                </a:solidFill>
              </a:rPr>
              <a:t> 2021)</a:t>
            </a:r>
            <a:endParaRPr lang="en-GB" sz="10000" dirty="0">
              <a:solidFill>
                <a:schemeClr val="tx1"/>
              </a:solidFill>
            </a:endParaRPr>
          </a:p>
          <a:p>
            <a:pPr algn="l"/>
            <a:endParaRPr lang="en-GB" sz="1100" dirty="0"/>
          </a:p>
          <a:p>
            <a:endParaRPr lang="en-GB" sz="1100" dirty="0"/>
          </a:p>
          <a:p>
            <a:endParaRPr lang="en-GB" sz="1100" dirty="0"/>
          </a:p>
          <a:p>
            <a:endParaRPr lang="en-GB" sz="1100" dirty="0"/>
          </a:p>
          <a:p>
            <a:endParaRPr lang="en-GB" sz="1100" dirty="0"/>
          </a:p>
          <a:p>
            <a:endParaRPr lang="en-GB" sz="1100" dirty="0"/>
          </a:p>
          <a:p>
            <a:endParaRPr lang="en-GB" sz="12000" dirty="0">
              <a:solidFill>
                <a:schemeClr val="tx1"/>
              </a:solidFill>
            </a:endParaRPr>
          </a:p>
          <a:p>
            <a:endParaRPr lang="en-GB" sz="1100" dirty="0"/>
          </a:p>
          <a:p>
            <a:endParaRPr lang="en-GB" sz="1100" dirty="0"/>
          </a:p>
          <a:p>
            <a:r>
              <a:rPr lang="en-GB" sz="1100" dirty="0"/>
              <a:t>Pozsgai, M. et al. (2021) “The time curve of a single end-range </a:t>
            </a:r>
            <a:r>
              <a:rPr lang="en-GB" sz="1100" dirty="0" err="1"/>
              <a:t>maitland</a:t>
            </a:r>
            <a:r>
              <a:rPr lang="en-GB" sz="1100" dirty="0"/>
              <a:t> mobilization on pressure pain threshold and functional outcomes in knee osteoarthritis,” Osteoarthritis and cartilage, 29, pp. S382–S382. Available at: https://doi.org/10.1016/j.joca.2021.02.496.</a:t>
            </a:r>
          </a:p>
        </p:txBody>
      </p:sp>
    </p:spTree>
    <p:extLst>
      <p:ext uri="{BB962C8B-B14F-4D97-AF65-F5344CB8AC3E}">
        <p14:creationId xmlns:p14="http://schemas.microsoft.com/office/powerpoint/2010/main" val="3410446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6A9B4-8CB2-6241-BC47-29BC8779CC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378EB9-7BA5-D07E-59B8-2280CBC72855}"/>
              </a:ext>
            </a:extLst>
          </p:cNvPr>
          <p:cNvSpPr>
            <a:spLocks noGrp="1"/>
          </p:cNvSpPr>
          <p:nvPr>
            <p:ph type="title"/>
          </p:nvPr>
        </p:nvSpPr>
        <p:spPr>
          <a:xfrm>
            <a:off x="1202919" y="635274"/>
            <a:ext cx="9784080" cy="1157662"/>
          </a:xfrm>
        </p:spPr>
        <p:txBody>
          <a:bodyPr>
            <a:normAutofit/>
          </a:bodyPr>
          <a:lstStyle/>
          <a:p>
            <a:r>
              <a:rPr lang="en-GB" dirty="0"/>
              <a:t> Chronic Ankle Instability</a:t>
            </a:r>
            <a:br>
              <a:rPr lang="en-GB" dirty="0"/>
            </a:br>
            <a:endParaRPr lang="en-GB" dirty="0"/>
          </a:p>
        </p:txBody>
      </p:sp>
      <p:sp>
        <p:nvSpPr>
          <p:cNvPr id="3" name="Text Placeholder 2">
            <a:extLst>
              <a:ext uri="{FF2B5EF4-FFF2-40B4-BE49-F238E27FC236}">
                <a16:creationId xmlns:a16="http://schemas.microsoft.com/office/drawing/2014/main" id="{30E3CCDB-53E8-41D0-CF06-06D3F29E4B78}"/>
              </a:ext>
            </a:extLst>
          </p:cNvPr>
          <p:cNvSpPr>
            <a:spLocks noGrp="1"/>
          </p:cNvSpPr>
          <p:nvPr>
            <p:ph type="body" idx="1"/>
          </p:nvPr>
        </p:nvSpPr>
        <p:spPr/>
        <p:txBody>
          <a:bodyPr/>
          <a:lstStyle/>
          <a:p>
            <a:r>
              <a:rPr lang="en-GB" dirty="0"/>
              <a:t>Key Findings</a:t>
            </a:r>
          </a:p>
        </p:txBody>
      </p:sp>
      <p:sp>
        <p:nvSpPr>
          <p:cNvPr id="4" name="Content Placeholder 3">
            <a:extLst>
              <a:ext uri="{FF2B5EF4-FFF2-40B4-BE49-F238E27FC236}">
                <a16:creationId xmlns:a16="http://schemas.microsoft.com/office/drawing/2014/main" id="{F4EADBCD-B8AE-3B73-6FF9-2E8F7ED0F2D4}"/>
              </a:ext>
            </a:extLst>
          </p:cNvPr>
          <p:cNvSpPr>
            <a:spLocks noGrp="1"/>
          </p:cNvSpPr>
          <p:nvPr>
            <p:ph sz="half" idx="2"/>
          </p:nvPr>
        </p:nvSpPr>
        <p:spPr/>
        <p:txBody>
          <a:bodyPr>
            <a:normAutofit/>
          </a:bodyPr>
          <a:lstStyle/>
          <a:p>
            <a:pPr marL="0" indent="0">
              <a:buNone/>
            </a:pPr>
            <a:r>
              <a:rPr lang="en-GB" sz="2000" dirty="0"/>
              <a:t>• Maitland + rehab &gt; rehab alone</a:t>
            </a:r>
          </a:p>
          <a:p>
            <a:pPr marL="0" indent="0">
              <a:buNone/>
            </a:pPr>
            <a:r>
              <a:rPr lang="en-GB" sz="2000" dirty="0"/>
              <a:t>• ↑ Balance, ↑ dorsiflexion ROM</a:t>
            </a:r>
          </a:p>
          <a:p>
            <a:pPr marL="0" indent="0">
              <a:buNone/>
            </a:pPr>
            <a:r>
              <a:rPr lang="en-GB" sz="2000" dirty="0"/>
              <a:t>Conclusion: Maitland superior for sensorimotor outcomes</a:t>
            </a:r>
          </a:p>
        </p:txBody>
      </p:sp>
      <p:sp>
        <p:nvSpPr>
          <p:cNvPr id="5" name="Text Placeholder 4">
            <a:extLst>
              <a:ext uri="{FF2B5EF4-FFF2-40B4-BE49-F238E27FC236}">
                <a16:creationId xmlns:a16="http://schemas.microsoft.com/office/drawing/2014/main" id="{9D607447-4819-9A0F-0A2F-002D40C16EAC}"/>
              </a:ext>
            </a:extLst>
          </p:cNvPr>
          <p:cNvSpPr>
            <a:spLocks noGrp="1"/>
          </p:cNvSpPr>
          <p:nvPr>
            <p:ph type="body" sz="quarter" idx="3"/>
          </p:nvPr>
        </p:nvSpPr>
        <p:spPr/>
        <p:txBody>
          <a:bodyPr/>
          <a:lstStyle/>
          <a:p>
            <a:r>
              <a:rPr lang="en-GB" dirty="0"/>
              <a:t>Yin et al. (2022)</a:t>
            </a:r>
          </a:p>
        </p:txBody>
      </p:sp>
      <p:sp>
        <p:nvSpPr>
          <p:cNvPr id="6" name="Content Placeholder 5">
            <a:extLst>
              <a:ext uri="{FF2B5EF4-FFF2-40B4-BE49-F238E27FC236}">
                <a16:creationId xmlns:a16="http://schemas.microsoft.com/office/drawing/2014/main" id="{01D9926B-4125-D16D-6C7E-8FDB76699A55}"/>
              </a:ext>
            </a:extLst>
          </p:cNvPr>
          <p:cNvSpPr>
            <a:spLocks noGrp="1"/>
          </p:cNvSpPr>
          <p:nvPr>
            <p:ph sz="quarter" idx="4"/>
          </p:nvPr>
        </p:nvSpPr>
        <p:spPr/>
        <p:txBody>
          <a:bodyPr>
            <a:normAutofit/>
          </a:bodyPr>
          <a:lstStyle/>
          <a:p>
            <a:endParaRPr lang="en-GB" dirty="0"/>
          </a:p>
          <a:p>
            <a:pPr marL="0" indent="0">
              <a:buNone/>
            </a:pPr>
            <a:endParaRPr lang="en-GB" dirty="0"/>
          </a:p>
        </p:txBody>
      </p:sp>
    </p:spTree>
    <p:extLst>
      <p:ext uri="{BB962C8B-B14F-4D97-AF65-F5344CB8AC3E}">
        <p14:creationId xmlns:p14="http://schemas.microsoft.com/office/powerpoint/2010/main" val="2026533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CBD6-B215-AE38-FFDD-DBE17CA777B8}"/>
              </a:ext>
            </a:extLst>
          </p:cNvPr>
          <p:cNvSpPr>
            <a:spLocks noGrp="1"/>
          </p:cNvSpPr>
          <p:nvPr>
            <p:ph type="title"/>
          </p:nvPr>
        </p:nvSpPr>
        <p:spPr/>
        <p:txBody>
          <a:bodyPr/>
          <a:lstStyle/>
          <a:p>
            <a:r>
              <a:rPr lang="en-GB" dirty="0"/>
              <a:t>Tennis Elbow</a:t>
            </a:r>
          </a:p>
        </p:txBody>
      </p:sp>
      <p:sp>
        <p:nvSpPr>
          <p:cNvPr id="3" name="Content Placeholder 2">
            <a:extLst>
              <a:ext uri="{FF2B5EF4-FFF2-40B4-BE49-F238E27FC236}">
                <a16:creationId xmlns:a16="http://schemas.microsoft.com/office/drawing/2014/main" id="{99316B2D-6531-C987-90A6-A2636C64A827}"/>
              </a:ext>
            </a:extLst>
          </p:cNvPr>
          <p:cNvSpPr>
            <a:spLocks noGrp="1"/>
          </p:cNvSpPr>
          <p:nvPr>
            <p:ph idx="1"/>
          </p:nvPr>
        </p:nvSpPr>
        <p:spPr/>
        <p:txBody>
          <a:bodyPr/>
          <a:lstStyle/>
          <a:p>
            <a:pPr marL="0" indent="0">
              <a:buNone/>
            </a:pPr>
            <a:r>
              <a:rPr lang="en-GB" dirty="0"/>
              <a:t>•Neural mobilisation &gt; Maitland</a:t>
            </a:r>
          </a:p>
          <a:p>
            <a:pPr marL="0" indent="0">
              <a:buNone/>
            </a:pPr>
            <a:r>
              <a:rPr lang="en-GB" dirty="0"/>
              <a:t>• ↑ Grip strength, ↓ pain</a:t>
            </a:r>
          </a:p>
          <a:p>
            <a:pPr marL="0" indent="0">
              <a:buNone/>
            </a:pPr>
            <a:r>
              <a:rPr lang="en-GB" dirty="0"/>
              <a:t>Conclusion: Maitland inferior when </a:t>
            </a:r>
            <a:r>
              <a:rPr lang="en-GB" dirty="0" err="1"/>
              <a:t>neurodynamics</a:t>
            </a:r>
            <a:r>
              <a:rPr lang="en-GB" dirty="0"/>
              <a:t> dominate</a:t>
            </a:r>
          </a:p>
        </p:txBody>
      </p:sp>
      <p:sp>
        <p:nvSpPr>
          <p:cNvPr id="4" name="Text Placeholder 3">
            <a:extLst>
              <a:ext uri="{FF2B5EF4-FFF2-40B4-BE49-F238E27FC236}">
                <a16:creationId xmlns:a16="http://schemas.microsoft.com/office/drawing/2014/main" id="{1DE20D36-343D-4CA6-C460-1809EA772815}"/>
              </a:ext>
            </a:extLst>
          </p:cNvPr>
          <p:cNvSpPr>
            <a:spLocks noGrp="1"/>
          </p:cNvSpPr>
          <p:nvPr>
            <p:ph type="body" sz="half" idx="2"/>
          </p:nvPr>
        </p:nvSpPr>
        <p:spPr/>
        <p:txBody>
          <a:bodyPr/>
          <a:lstStyle/>
          <a:p>
            <a:r>
              <a:rPr lang="en-GB" dirty="0"/>
              <a:t>(Jain </a:t>
            </a:r>
            <a:r>
              <a:rPr lang="en-GB" i="1" dirty="0"/>
              <a:t>et al., </a:t>
            </a:r>
            <a:r>
              <a:rPr lang="en-GB" dirty="0"/>
              <a:t>2024)</a:t>
            </a:r>
          </a:p>
        </p:txBody>
      </p:sp>
    </p:spTree>
    <p:extLst>
      <p:ext uri="{BB962C8B-B14F-4D97-AF65-F5344CB8AC3E}">
        <p14:creationId xmlns:p14="http://schemas.microsoft.com/office/powerpoint/2010/main" val="2970761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7537703" cy="68580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FF6BB-10AA-9395-D71A-288B3826F27C}"/>
              </a:ext>
            </a:extLst>
          </p:cNvPr>
          <p:cNvSpPr>
            <a:spLocks noGrp="1"/>
          </p:cNvSpPr>
          <p:nvPr>
            <p:ph type="ctrTitle"/>
          </p:nvPr>
        </p:nvSpPr>
        <p:spPr>
          <a:xfrm>
            <a:off x="965200" y="643467"/>
            <a:ext cx="5929039" cy="5571066"/>
          </a:xfrm>
        </p:spPr>
        <p:txBody>
          <a:bodyPr>
            <a:normAutofit/>
          </a:bodyPr>
          <a:lstStyle/>
          <a:p>
            <a:pPr algn="l"/>
            <a:r>
              <a:rPr lang="en-GB" dirty="0"/>
              <a:t>Adhesive Capsulitis</a:t>
            </a:r>
            <a:br>
              <a:rPr lang="en-GB" dirty="0"/>
            </a:br>
            <a:endParaRPr lang="en-GB" dirty="0"/>
          </a:p>
        </p:txBody>
      </p:sp>
      <p:sp>
        <p:nvSpPr>
          <p:cNvPr id="10" name="Rectangle 9">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01E0281-6C51-A8D9-7990-63B2884D7E63}"/>
              </a:ext>
            </a:extLst>
          </p:cNvPr>
          <p:cNvSpPr>
            <a:spLocks noGrp="1"/>
          </p:cNvSpPr>
          <p:nvPr>
            <p:ph type="subTitle" idx="1"/>
          </p:nvPr>
        </p:nvSpPr>
        <p:spPr>
          <a:xfrm>
            <a:off x="7537703" y="422787"/>
            <a:ext cx="4772284" cy="6233652"/>
          </a:xfrm>
        </p:spPr>
        <p:txBody>
          <a:bodyPr anchor="ctr">
            <a:normAutofit/>
          </a:bodyPr>
          <a:lstStyle/>
          <a:p>
            <a:pPr algn="l"/>
            <a:r>
              <a:rPr lang="en-GB" sz="2400" dirty="0"/>
              <a:t>• Mulligan MWM &gt; Maitland</a:t>
            </a:r>
          </a:p>
          <a:p>
            <a:pPr algn="l"/>
            <a:endParaRPr lang="en-GB" sz="2400" dirty="0"/>
          </a:p>
          <a:p>
            <a:pPr algn="l"/>
            <a:r>
              <a:rPr lang="en-GB" sz="2400" dirty="0"/>
              <a:t>• Larger ROM + functional gains</a:t>
            </a:r>
          </a:p>
          <a:p>
            <a:pPr algn="l"/>
            <a:endParaRPr lang="en-GB" sz="2400" dirty="0"/>
          </a:p>
          <a:p>
            <a:pPr algn="l"/>
            <a:r>
              <a:rPr lang="en-GB" sz="2400" dirty="0"/>
              <a:t>Conclusion: Maitland inferior to Mobs With Movement</a:t>
            </a:r>
          </a:p>
          <a:p>
            <a:pPr algn="l"/>
            <a:endParaRPr lang="en-GB" sz="2400" dirty="0"/>
          </a:p>
          <a:p>
            <a:pPr algn="l"/>
            <a:r>
              <a:rPr lang="en-GB" sz="2400" dirty="0"/>
              <a:t>(Biswas &amp; Biswas 2018)</a:t>
            </a:r>
          </a:p>
        </p:txBody>
      </p:sp>
    </p:spTree>
    <p:extLst>
      <p:ext uri="{BB962C8B-B14F-4D97-AF65-F5344CB8AC3E}">
        <p14:creationId xmlns:p14="http://schemas.microsoft.com/office/powerpoint/2010/main" val="1011770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F7E33-2343-88F9-C403-307A22C98107}"/>
              </a:ext>
            </a:extLst>
          </p:cNvPr>
          <p:cNvSpPr>
            <a:spLocks noGrp="1"/>
          </p:cNvSpPr>
          <p:nvPr>
            <p:ph type="title"/>
          </p:nvPr>
        </p:nvSpPr>
        <p:spPr/>
        <p:txBody>
          <a:bodyPr/>
          <a:lstStyle/>
          <a:p>
            <a:r>
              <a:rPr lang="en-GB" dirty="0"/>
              <a:t>Frozen shoulder</a:t>
            </a:r>
          </a:p>
        </p:txBody>
      </p:sp>
      <p:sp>
        <p:nvSpPr>
          <p:cNvPr id="3" name="Content Placeholder 2">
            <a:extLst>
              <a:ext uri="{FF2B5EF4-FFF2-40B4-BE49-F238E27FC236}">
                <a16:creationId xmlns:a16="http://schemas.microsoft.com/office/drawing/2014/main" id="{EBB9D2C4-A6C8-5E24-F328-1B10125EC5AE}"/>
              </a:ext>
            </a:extLst>
          </p:cNvPr>
          <p:cNvSpPr>
            <a:spLocks noGrp="1"/>
          </p:cNvSpPr>
          <p:nvPr>
            <p:ph sz="half" idx="1"/>
          </p:nvPr>
        </p:nvSpPr>
        <p:spPr/>
        <p:txBody>
          <a:bodyPr>
            <a:normAutofit fontScale="92500" lnSpcReduction="10000"/>
          </a:bodyPr>
          <a:lstStyle/>
          <a:p>
            <a:pPr marL="0" indent="0" algn="ctr">
              <a:buNone/>
            </a:pPr>
            <a:r>
              <a:rPr lang="en-GB" dirty="0"/>
              <a:t>Maitland Mobilisation Group</a:t>
            </a:r>
          </a:p>
          <a:p>
            <a:pPr marL="0" indent="0" algn="ctr">
              <a:buNone/>
            </a:pPr>
            <a:endParaRPr lang="en-GB" dirty="0"/>
          </a:p>
          <a:p>
            <a:pPr marL="0" indent="0">
              <a:buNone/>
            </a:pPr>
            <a:r>
              <a:rPr lang="en-GB"/>
              <a:t>• Oscillatory </a:t>
            </a:r>
            <a:r>
              <a:rPr lang="en-GB" dirty="0"/>
              <a:t>joint mobilisations</a:t>
            </a:r>
          </a:p>
          <a:p>
            <a:pPr marL="0" indent="0">
              <a:buNone/>
            </a:pPr>
            <a:endParaRPr lang="en-GB" dirty="0"/>
          </a:p>
          <a:p>
            <a:pPr marL="0" indent="0">
              <a:buNone/>
            </a:pPr>
            <a:r>
              <a:rPr lang="en-GB" dirty="0"/>
              <a:t>• Grades III–IV</a:t>
            </a:r>
          </a:p>
          <a:p>
            <a:pPr marL="0" indent="0">
              <a:buNone/>
            </a:pPr>
            <a:endParaRPr lang="en-GB" dirty="0"/>
          </a:p>
          <a:p>
            <a:pPr marL="0" indent="0">
              <a:buNone/>
            </a:pPr>
            <a:r>
              <a:rPr lang="en-GB" dirty="0"/>
              <a:t>•Performed within patient tolerance</a:t>
            </a:r>
          </a:p>
          <a:p>
            <a:pPr marL="0" indent="0">
              <a:buNone/>
            </a:pPr>
            <a:endParaRPr lang="en-GB" dirty="0"/>
          </a:p>
          <a:p>
            <a:pPr marL="0" indent="0">
              <a:buNone/>
            </a:pPr>
            <a:r>
              <a:rPr lang="en-GB" dirty="0"/>
              <a:t>•Focused on restoring accessory glides and reducing pain</a:t>
            </a:r>
          </a:p>
          <a:p>
            <a:endParaRPr lang="en-GB" dirty="0"/>
          </a:p>
        </p:txBody>
      </p:sp>
      <p:sp>
        <p:nvSpPr>
          <p:cNvPr id="4" name="Content Placeholder 3">
            <a:extLst>
              <a:ext uri="{FF2B5EF4-FFF2-40B4-BE49-F238E27FC236}">
                <a16:creationId xmlns:a16="http://schemas.microsoft.com/office/drawing/2014/main" id="{985FC21D-4418-6487-7330-A53D4103075F}"/>
              </a:ext>
            </a:extLst>
          </p:cNvPr>
          <p:cNvSpPr>
            <a:spLocks noGrp="1"/>
          </p:cNvSpPr>
          <p:nvPr>
            <p:ph sz="half" idx="2"/>
          </p:nvPr>
        </p:nvSpPr>
        <p:spPr/>
        <p:txBody>
          <a:bodyPr>
            <a:normAutofit fontScale="92500" lnSpcReduction="10000"/>
          </a:bodyPr>
          <a:lstStyle/>
          <a:p>
            <a:pPr marL="0" indent="0" algn="ctr">
              <a:buNone/>
            </a:pPr>
            <a:r>
              <a:rPr lang="en-GB" dirty="0" err="1"/>
              <a:t>Kaltenborn</a:t>
            </a:r>
            <a:r>
              <a:rPr lang="en-GB" dirty="0"/>
              <a:t> Mobilisation Group</a:t>
            </a:r>
          </a:p>
          <a:p>
            <a:pPr marL="0" indent="0">
              <a:buNone/>
            </a:pPr>
            <a:endParaRPr lang="en-GB" dirty="0"/>
          </a:p>
          <a:p>
            <a:pPr marL="0" indent="0">
              <a:buNone/>
            </a:pPr>
            <a:r>
              <a:rPr lang="en-GB" dirty="0"/>
              <a:t>•Sustained joint glides</a:t>
            </a:r>
          </a:p>
          <a:p>
            <a:pPr marL="0" indent="0">
              <a:buNone/>
            </a:pPr>
            <a:endParaRPr lang="en-GB" dirty="0"/>
          </a:p>
          <a:p>
            <a:pPr marL="0" indent="0">
              <a:buNone/>
            </a:pPr>
            <a:r>
              <a:rPr lang="en-GB" dirty="0"/>
              <a:t>• Grades III (stretch)</a:t>
            </a:r>
          </a:p>
          <a:p>
            <a:pPr marL="0" indent="0">
              <a:buNone/>
            </a:pPr>
            <a:r>
              <a:rPr lang="en-GB" dirty="0"/>
              <a:t>• Emphasis on capsular stretching and restoring arthrokinematics</a:t>
            </a:r>
          </a:p>
          <a:p>
            <a:pPr marL="0" indent="0">
              <a:buNone/>
            </a:pPr>
            <a:endParaRPr lang="en-GB" dirty="0"/>
          </a:p>
          <a:p>
            <a:pPr marL="0" indent="0">
              <a:buNone/>
            </a:pPr>
            <a:endParaRPr lang="en-GB" dirty="0"/>
          </a:p>
          <a:p>
            <a:pPr marL="0" indent="0">
              <a:buNone/>
            </a:pPr>
            <a:r>
              <a:rPr lang="en-GB" dirty="0"/>
              <a:t>(Moon </a:t>
            </a:r>
            <a:r>
              <a:rPr lang="en-GB" i="1" dirty="0"/>
              <a:t>et al.,</a:t>
            </a:r>
            <a:r>
              <a:rPr lang="en-GB" dirty="0"/>
              <a:t> 2015)</a:t>
            </a:r>
          </a:p>
          <a:p>
            <a:endParaRPr lang="en-GB" dirty="0"/>
          </a:p>
        </p:txBody>
      </p:sp>
    </p:spTree>
    <p:extLst>
      <p:ext uri="{BB962C8B-B14F-4D97-AF65-F5344CB8AC3E}">
        <p14:creationId xmlns:p14="http://schemas.microsoft.com/office/powerpoint/2010/main" val="440944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E0D8DF-0F2E-9A7B-A944-302BD63B31E4}"/>
              </a:ext>
            </a:extLst>
          </p:cNvPr>
          <p:cNvSpPr txBox="1"/>
          <p:nvPr/>
        </p:nvSpPr>
        <p:spPr>
          <a:xfrm>
            <a:off x="314632" y="432619"/>
            <a:ext cx="11444749" cy="6863417"/>
          </a:xfrm>
          <a:prstGeom prst="rect">
            <a:avLst/>
          </a:prstGeom>
          <a:noFill/>
        </p:spPr>
        <p:txBody>
          <a:bodyPr wrap="square" rtlCol="0">
            <a:spAutoFit/>
          </a:bodyPr>
          <a:lstStyle/>
          <a:p>
            <a:pPr algn="ctr"/>
            <a:r>
              <a:rPr lang="en-GB" sz="2000" b="1" u="sng" dirty="0"/>
              <a:t>My Experience</a:t>
            </a:r>
          </a:p>
          <a:p>
            <a:endParaRPr lang="en-GB" sz="2000" b="1" u="sng" dirty="0"/>
          </a:p>
          <a:p>
            <a:pPr marL="342900" indent="-342900">
              <a:buFont typeface="Arial" panose="020B0604020202020204" pitchFamily="34" charset="0"/>
              <a:buChar char="•"/>
            </a:pPr>
            <a:r>
              <a:rPr lang="en-GB" sz="2000" dirty="0"/>
              <a:t>Instant improvement in ROM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Instant reductions in pain levels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endParaRPr lang="en-GB" sz="2000" dirty="0"/>
          </a:p>
          <a:p>
            <a:pPr marL="342900" indent="-342900">
              <a:buFont typeface="Arial" panose="020B0604020202020204" pitchFamily="34" charset="0"/>
              <a:buChar char="•"/>
            </a:pPr>
            <a:r>
              <a:rPr lang="en-GB" sz="2000" dirty="0"/>
              <a:t>Works well alongside other therapies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Great assessment tool</a:t>
            </a:r>
          </a:p>
          <a:p>
            <a:pPr algn="ctr"/>
            <a:endParaRPr lang="en-GB" sz="2000" b="1" u="sng" dirty="0"/>
          </a:p>
          <a:p>
            <a:pPr algn="ctr"/>
            <a:endParaRPr lang="en-GB" sz="2000" b="1" u="sng" dirty="0"/>
          </a:p>
          <a:p>
            <a:pPr algn="ctr"/>
            <a:endParaRPr lang="en-GB" sz="2000" b="1" u="sng" dirty="0"/>
          </a:p>
        </p:txBody>
      </p:sp>
    </p:spTree>
    <p:extLst>
      <p:ext uri="{BB962C8B-B14F-4D97-AF65-F5344CB8AC3E}">
        <p14:creationId xmlns:p14="http://schemas.microsoft.com/office/powerpoint/2010/main" val="1653850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0E0F9-CD04-9AF3-73E0-F22AB549D98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93C6AFA-968B-D564-4DC0-90E8D8EE353E}"/>
              </a:ext>
            </a:extLst>
          </p:cNvPr>
          <p:cNvSpPr txBox="1"/>
          <p:nvPr/>
        </p:nvSpPr>
        <p:spPr>
          <a:xfrm>
            <a:off x="294968" y="294967"/>
            <a:ext cx="11444749" cy="7417415"/>
          </a:xfrm>
          <a:prstGeom prst="rect">
            <a:avLst/>
          </a:prstGeom>
          <a:noFill/>
        </p:spPr>
        <p:txBody>
          <a:bodyPr wrap="square" rtlCol="0">
            <a:spAutoFit/>
          </a:bodyPr>
          <a:lstStyle/>
          <a:p>
            <a:pPr algn="ctr"/>
            <a:r>
              <a:rPr lang="en-GB" sz="2000" b="1" u="sng" dirty="0"/>
              <a:t>references</a:t>
            </a:r>
          </a:p>
          <a:p>
            <a:r>
              <a:rPr lang="en-GB" dirty="0"/>
              <a:t>Adel M. Ibrahim ; Maher Mohamed </a:t>
            </a:r>
            <a:r>
              <a:rPr lang="en-GB" dirty="0" err="1"/>
              <a:t>Elkeblawy</a:t>
            </a:r>
            <a:r>
              <a:rPr lang="en-GB" dirty="0"/>
              <a:t> ; Mohamed Sedik </a:t>
            </a:r>
            <a:r>
              <a:rPr lang="en-GB" dirty="0" err="1"/>
              <a:t>Howeidy</a:t>
            </a:r>
            <a:r>
              <a:rPr lang="en-GB" dirty="0"/>
              <a:t> ; Mohamed Maher </a:t>
            </a:r>
            <a:r>
              <a:rPr lang="en-GB" dirty="0" err="1"/>
              <a:t>Elkeblawy</a:t>
            </a:r>
            <a:r>
              <a:rPr lang="en-GB" dirty="0"/>
              <a:t> ; Mariem O. Grase ; Yasser M. </a:t>
            </a:r>
            <a:r>
              <a:rPr lang="en-GB" dirty="0" err="1"/>
              <a:t>Aneis</a:t>
            </a:r>
            <a:r>
              <a:rPr lang="en-GB" dirty="0"/>
              <a:t> (2023) “Effect of Maitland mobilization on lumbar proprioception, pain, and disability in patients with chronic nonspecific low back pain,” </a:t>
            </a:r>
            <a:r>
              <a:rPr lang="en-GB" i="1" dirty="0"/>
              <a:t>Physiotherapy quarterly</a:t>
            </a:r>
            <a:r>
              <a:rPr lang="en-GB" dirty="0"/>
              <a:t>, 31(4), pp. 87–92. Available at: https://doi.org/10.5114/pq.2023.125167.</a:t>
            </a:r>
          </a:p>
          <a:p>
            <a:endParaRPr lang="en-GB" dirty="0"/>
          </a:p>
          <a:p>
            <a:r>
              <a:rPr lang="en-GB" dirty="0"/>
              <a:t>Assogba, </a:t>
            </a:r>
            <a:r>
              <a:rPr lang="en-GB" dirty="0" err="1"/>
              <a:t>Todègnon</a:t>
            </a:r>
            <a:r>
              <a:rPr lang="en-GB" dirty="0"/>
              <a:t> Franck ; </a:t>
            </a:r>
            <a:r>
              <a:rPr lang="en-GB" dirty="0" err="1"/>
              <a:t>Zounon</a:t>
            </a:r>
            <a:r>
              <a:rPr lang="en-GB" dirty="0"/>
              <a:t>, Diane‐Aurore ; Niama Natta, </a:t>
            </a:r>
            <a:r>
              <a:rPr lang="en-GB" dirty="0" err="1"/>
              <a:t>Ditouah</a:t>
            </a:r>
            <a:r>
              <a:rPr lang="en-GB" dirty="0"/>
              <a:t> Didier ; </a:t>
            </a:r>
            <a:r>
              <a:rPr lang="en-GB" dirty="0" err="1"/>
              <a:t>Sogbossi</a:t>
            </a:r>
            <a:r>
              <a:rPr lang="en-GB" dirty="0"/>
              <a:t>, Emmanuel </a:t>
            </a:r>
            <a:r>
              <a:rPr lang="en-GB" dirty="0" err="1"/>
              <a:t>Segnon</a:t>
            </a:r>
            <a:r>
              <a:rPr lang="en-GB" dirty="0"/>
              <a:t> ; Lawson, </a:t>
            </a:r>
            <a:r>
              <a:rPr lang="en-GB" dirty="0" err="1"/>
              <a:t>Teefany</a:t>
            </a:r>
            <a:r>
              <a:rPr lang="en-GB" dirty="0"/>
              <a:t> ; </a:t>
            </a:r>
            <a:r>
              <a:rPr lang="en-GB" dirty="0" err="1"/>
              <a:t>Kpadonou</a:t>
            </a:r>
            <a:r>
              <a:rPr lang="en-GB" dirty="0"/>
              <a:t>, Toussaint ; </a:t>
            </a:r>
            <a:r>
              <a:rPr lang="en-GB" dirty="0" err="1"/>
              <a:t>Mahaudens</a:t>
            </a:r>
            <a:r>
              <a:rPr lang="en-GB" dirty="0"/>
              <a:t>, Philippe ; </a:t>
            </a:r>
            <a:r>
              <a:rPr lang="en-GB" dirty="0" err="1"/>
              <a:t>Detrembleur</a:t>
            </a:r>
            <a:r>
              <a:rPr lang="en-GB" dirty="0"/>
              <a:t>, Christine (2025) “Comparison of Maitland Passive Joint Mobilization and Self‐Rehabilitation on Function, Activity, and Quality of Life in Beninese Patients With Hip Osteoarthritis: A Pragmatic Randomized Trial,” </a:t>
            </a:r>
            <a:r>
              <a:rPr lang="en-GB" i="1" dirty="0"/>
              <a:t>Physiotherapy research international : the journal for researchers and clinicians in physical therapy</a:t>
            </a:r>
            <a:r>
              <a:rPr lang="en-GB" dirty="0"/>
              <a:t>, 30(1), pp. e70013-n/a. Available at: </a:t>
            </a:r>
            <a:r>
              <a:rPr lang="en-GB" u="sng" dirty="0">
                <a:hlinkClick r:id="rId2"/>
              </a:rPr>
              <a:t>https://doi.org/10.1002/pri.70013</a:t>
            </a:r>
            <a:r>
              <a:rPr lang="en-GB" dirty="0"/>
              <a:t>. </a:t>
            </a:r>
          </a:p>
          <a:p>
            <a:endParaRPr lang="en-GB" dirty="0"/>
          </a:p>
          <a:p>
            <a:r>
              <a:rPr lang="en-GB" dirty="0"/>
              <a:t>Biswas, </a:t>
            </a:r>
            <a:r>
              <a:rPr lang="en-GB" dirty="0" err="1"/>
              <a:t>Srijeeta</a:t>
            </a:r>
            <a:r>
              <a:rPr lang="en-GB" dirty="0"/>
              <a:t> and Biswas, </a:t>
            </a:r>
            <a:r>
              <a:rPr lang="en-GB" dirty="0" err="1"/>
              <a:t>Sumohan</a:t>
            </a:r>
            <a:r>
              <a:rPr lang="en-GB" dirty="0"/>
              <a:t> (2018) “COMPARATIVE STUDY TO FIND OUT THE EFFECTIVENESS OF MAITLAND MOBILISATION VERSUS MULLIGAN MOBILISATION WITH COMMON USE OF ULTRASOUND THERAPY IN PATIENTS WITH SHOULDER ADHESIVE CAPSULITIS- PATHOANATOMICAL STUDY,” </a:t>
            </a:r>
            <a:r>
              <a:rPr lang="en-GB" i="1" dirty="0"/>
              <a:t>Journal of evolution of medical and dental sciences</a:t>
            </a:r>
            <a:r>
              <a:rPr lang="en-GB" dirty="0"/>
              <a:t>, 7(4), pp. 529–533. Available at: </a:t>
            </a:r>
            <a:r>
              <a:rPr lang="en-GB" u="sng" dirty="0">
                <a:hlinkClick r:id="rId3"/>
              </a:rPr>
              <a:t>https://doi.org/10.14260/jemds/2018/118</a:t>
            </a:r>
            <a:r>
              <a:rPr lang="en-GB" dirty="0"/>
              <a:t>. </a:t>
            </a:r>
          </a:p>
          <a:p>
            <a:endParaRPr lang="en-GB" dirty="0"/>
          </a:p>
          <a:p>
            <a:r>
              <a:rPr lang="en-GB" dirty="0"/>
              <a:t>Geeta Gill, Vinay Jagga and Sajjan Pal (2024) “Effectiveness of Maitland Mobilisation on Pain and Function in Individuals with Mechanical Low Back Pain: A Systematic Review,” </a:t>
            </a:r>
            <a:r>
              <a:rPr lang="en-GB" i="1" dirty="0"/>
              <a:t>Journal of clinical and diagnostic research</a:t>
            </a:r>
            <a:r>
              <a:rPr lang="en-GB" dirty="0"/>
              <a:t>, 18(10), pp. 40–44. Available at: </a:t>
            </a:r>
            <a:r>
              <a:rPr lang="en-GB" u="sng" dirty="0">
                <a:hlinkClick r:id="rId4"/>
              </a:rPr>
              <a:t>https://doi.org/10.7860/JCDR/2024/74158.20180</a:t>
            </a:r>
            <a:r>
              <a:rPr lang="en-GB" dirty="0"/>
              <a:t>. </a:t>
            </a:r>
          </a:p>
          <a:p>
            <a:endParaRPr lang="en-GB" dirty="0"/>
          </a:p>
          <a:p>
            <a:r>
              <a:rPr lang="en-GB" dirty="0"/>
              <a:t>Hengeveld, E. and Banks, K. (2014) </a:t>
            </a:r>
            <a:r>
              <a:rPr lang="en-GB" i="1" dirty="0"/>
              <a:t>Maitland’s Vertebral Manipulation : Management of Neuromusculoskeletal Disorders - Volume 1</a:t>
            </a:r>
            <a:r>
              <a:rPr lang="en-GB" dirty="0"/>
              <a:t>. Eighth edition. Edinburgh, Scotland: Churchill Livingstone/Elsevier.</a:t>
            </a:r>
          </a:p>
          <a:p>
            <a:endParaRPr lang="en-GB" sz="2000" b="1" u="sng" dirty="0"/>
          </a:p>
          <a:p>
            <a:pPr algn="ctr"/>
            <a:endParaRPr lang="en-GB" sz="2000" b="1" u="sng" dirty="0"/>
          </a:p>
          <a:p>
            <a:pPr algn="ctr"/>
            <a:endParaRPr lang="en-GB" sz="2000" b="1" u="sng" dirty="0"/>
          </a:p>
        </p:txBody>
      </p:sp>
    </p:spTree>
    <p:extLst>
      <p:ext uri="{BB962C8B-B14F-4D97-AF65-F5344CB8AC3E}">
        <p14:creationId xmlns:p14="http://schemas.microsoft.com/office/powerpoint/2010/main" val="3230209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5877A-6DF2-E782-F924-0FB7F518B11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3057172-3845-DD5A-51DD-596D51170611}"/>
              </a:ext>
            </a:extLst>
          </p:cNvPr>
          <p:cNvSpPr txBox="1"/>
          <p:nvPr/>
        </p:nvSpPr>
        <p:spPr>
          <a:xfrm>
            <a:off x="314632" y="432619"/>
            <a:ext cx="11444749" cy="7417415"/>
          </a:xfrm>
          <a:prstGeom prst="rect">
            <a:avLst/>
          </a:prstGeom>
          <a:noFill/>
        </p:spPr>
        <p:txBody>
          <a:bodyPr wrap="square" rtlCol="0">
            <a:spAutoFit/>
          </a:bodyPr>
          <a:lstStyle/>
          <a:p>
            <a:pPr algn="ctr"/>
            <a:r>
              <a:rPr lang="en-GB" sz="2000" b="1" u="sng" dirty="0"/>
              <a:t>references</a:t>
            </a:r>
          </a:p>
          <a:p>
            <a:endParaRPr lang="en-GB" sz="2000" b="1" u="sng" dirty="0"/>
          </a:p>
          <a:p>
            <a:r>
              <a:rPr lang="en-GB" dirty="0"/>
              <a:t>Jain, C., Goyal, M. and </a:t>
            </a:r>
            <a:r>
              <a:rPr lang="en-GB" dirty="0" err="1"/>
              <a:t>Kothiyal</a:t>
            </a:r>
            <a:r>
              <a:rPr lang="en-GB" dirty="0"/>
              <a:t>, S. (2024) “Efficacy of neural mobilization and Maitland accessory mobilization in patients with tennis elbow- randomized controlled trial,” </a:t>
            </a:r>
            <a:r>
              <a:rPr lang="en-GB" i="1" dirty="0"/>
              <a:t>Journal of bodywork and movement therapies</a:t>
            </a:r>
            <a:r>
              <a:rPr lang="en-GB" dirty="0"/>
              <a:t>, 38, pp. 525–533. Available at: </a:t>
            </a:r>
            <a:r>
              <a:rPr lang="en-GB" u="sng" dirty="0">
                <a:hlinkClick r:id="rId2"/>
              </a:rPr>
              <a:t>https://doi.org/10.1016/j.jbmt.2024.01.013</a:t>
            </a:r>
            <a:r>
              <a:rPr lang="en-GB" dirty="0"/>
              <a:t>. </a:t>
            </a:r>
          </a:p>
          <a:p>
            <a:endParaRPr lang="en-GB" dirty="0"/>
          </a:p>
          <a:p>
            <a:r>
              <a:rPr lang="en-GB" dirty="0"/>
              <a:t>Lee, K.-S. and Lee, J.-H. (2017) “Effect of Maitland mobilization in cervical and thoracic spine and exercise on functional impairment in individuals with chronic neck pain,” </a:t>
            </a:r>
            <a:r>
              <a:rPr lang="en-GB" i="1" dirty="0"/>
              <a:t>Journal of physical therapy science</a:t>
            </a:r>
            <a:r>
              <a:rPr lang="en-GB" dirty="0"/>
              <a:t>, 29(3), pp. 531–535. Available at: </a:t>
            </a:r>
            <a:r>
              <a:rPr lang="en-GB" u="sng" dirty="0">
                <a:hlinkClick r:id="rId3"/>
              </a:rPr>
              <a:t>https://doi.org/10.1589/jpts.29.531</a:t>
            </a:r>
            <a:r>
              <a:rPr lang="en-GB" dirty="0"/>
              <a:t>. </a:t>
            </a:r>
          </a:p>
          <a:p>
            <a:endParaRPr lang="en-GB" dirty="0"/>
          </a:p>
          <a:p>
            <a:r>
              <a:rPr lang="en-GB" dirty="0"/>
              <a:t>Madhusudan Tiwari ; Prakash Pandey ; Riya Sharma ; Sumit Raghav ; Shagun Agarwal  (2025) “Comparative Efficacy of Mulligan’s SNAG Technique and Maitland Mobilisation on Pain and Cervical Range of Motion in College Students With Non-Specific Upper Cervical Neck Pain,” </a:t>
            </a:r>
            <a:r>
              <a:rPr lang="en-GB" i="1" dirty="0" err="1"/>
              <a:t>Reabilitacijos</a:t>
            </a:r>
            <a:r>
              <a:rPr lang="en-GB" i="1" dirty="0"/>
              <a:t> </a:t>
            </a:r>
            <a:r>
              <a:rPr lang="en-GB" i="1" dirty="0" err="1"/>
              <a:t>mokslai</a:t>
            </a:r>
            <a:r>
              <a:rPr lang="en-GB" i="1" dirty="0"/>
              <a:t> : </a:t>
            </a:r>
            <a:r>
              <a:rPr lang="en-GB" i="1" dirty="0" err="1"/>
              <a:t>slauga</a:t>
            </a:r>
            <a:r>
              <a:rPr lang="en-GB" i="1" dirty="0"/>
              <a:t>, </a:t>
            </a:r>
            <a:r>
              <a:rPr lang="en-GB" i="1" dirty="0" err="1"/>
              <a:t>kineziterapija</a:t>
            </a:r>
            <a:r>
              <a:rPr lang="en-GB" i="1" dirty="0"/>
              <a:t>, </a:t>
            </a:r>
            <a:r>
              <a:rPr lang="en-GB" i="1" dirty="0" err="1"/>
              <a:t>ergoterapija</a:t>
            </a:r>
            <a:r>
              <a:rPr lang="en-GB" dirty="0"/>
              <a:t>, 2(33). Available at: </a:t>
            </a:r>
            <a:r>
              <a:rPr lang="en-GB" u="sng" dirty="0">
                <a:hlinkClick r:id="rId4"/>
              </a:rPr>
              <a:t>https://doi.org/10.33607/rmske.v2i33.1743</a:t>
            </a:r>
            <a:r>
              <a:rPr lang="en-GB" dirty="0"/>
              <a:t>. </a:t>
            </a:r>
          </a:p>
          <a:p>
            <a:endParaRPr lang="en-GB" dirty="0"/>
          </a:p>
          <a:p>
            <a:r>
              <a:rPr lang="en-GB" dirty="0"/>
              <a:t>Moon, Gui Do ; Kim, Tae Ho ; Kim, Da Yeon ; Lim, Jin Yong  (2015) “Comparison of Maitland and </a:t>
            </a:r>
            <a:r>
              <a:rPr lang="en-GB" dirty="0" err="1"/>
              <a:t>Kaltenborn</a:t>
            </a:r>
            <a:r>
              <a:rPr lang="en-GB" dirty="0"/>
              <a:t> mobilization techniques for improving shoulder pain and range of motion in frozen shoulders,” </a:t>
            </a:r>
            <a:r>
              <a:rPr lang="en-GB" i="1" dirty="0"/>
              <a:t>Journal of Physical Therapy Science</a:t>
            </a:r>
            <a:r>
              <a:rPr lang="en-GB" dirty="0"/>
              <a:t>, 27(5), pp. 1391–1395. Available at: </a:t>
            </a:r>
            <a:r>
              <a:rPr lang="en-GB" u="sng" dirty="0">
                <a:hlinkClick r:id="rId5"/>
              </a:rPr>
              <a:t>https://doi.org/10.1589/jpts.27.1391</a:t>
            </a:r>
            <a:r>
              <a:rPr lang="en-GB" dirty="0"/>
              <a:t>. </a:t>
            </a:r>
          </a:p>
          <a:p>
            <a:endParaRPr lang="en-GB" dirty="0"/>
          </a:p>
          <a:p>
            <a:r>
              <a:rPr lang="en-GB" dirty="0"/>
              <a:t>Pozsgai, M. </a:t>
            </a:r>
            <a:r>
              <a:rPr lang="en-GB" i="1" dirty="0"/>
              <a:t>et al.</a:t>
            </a:r>
            <a:r>
              <a:rPr lang="en-GB" dirty="0"/>
              <a:t> (2021) “The time curve of a single end-range </a:t>
            </a:r>
            <a:r>
              <a:rPr lang="en-GB" dirty="0" err="1"/>
              <a:t>maitland</a:t>
            </a:r>
            <a:r>
              <a:rPr lang="en-GB" dirty="0"/>
              <a:t> mobilization on pressure pain threshold and functional outcomes in knee osteoarthritis,” </a:t>
            </a:r>
            <a:r>
              <a:rPr lang="en-GB" i="1" dirty="0"/>
              <a:t>Osteoarthritis and cartilage</a:t>
            </a:r>
            <a:r>
              <a:rPr lang="en-GB" dirty="0"/>
              <a:t>, 29, pp. S382–S382. Available at: </a:t>
            </a:r>
            <a:r>
              <a:rPr lang="en-GB" u="sng" dirty="0">
                <a:hlinkClick r:id="rId6"/>
              </a:rPr>
              <a:t>https://doi.org/10.1016/j.joca.2021.02.496</a:t>
            </a:r>
            <a:r>
              <a:rPr lang="en-GB" dirty="0"/>
              <a:t>. </a:t>
            </a:r>
          </a:p>
          <a:p>
            <a:r>
              <a:rPr lang="en-GB" dirty="0"/>
              <a:t> </a:t>
            </a:r>
          </a:p>
          <a:p>
            <a:pPr algn="ctr"/>
            <a:endParaRPr lang="en-GB" sz="2000" b="1" u="sng" dirty="0"/>
          </a:p>
          <a:p>
            <a:pPr algn="ctr"/>
            <a:endParaRPr lang="en-GB" sz="2000" b="1" u="sng" dirty="0"/>
          </a:p>
        </p:txBody>
      </p:sp>
    </p:spTree>
    <p:extLst>
      <p:ext uri="{BB962C8B-B14F-4D97-AF65-F5344CB8AC3E}">
        <p14:creationId xmlns:p14="http://schemas.microsoft.com/office/powerpoint/2010/main" val="1732246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D1C43-1B01-E784-199F-2744FB064C3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865D5B9-0201-09B5-F6C5-6084EB7FB5F6}"/>
              </a:ext>
            </a:extLst>
          </p:cNvPr>
          <p:cNvSpPr txBox="1"/>
          <p:nvPr/>
        </p:nvSpPr>
        <p:spPr>
          <a:xfrm>
            <a:off x="314632" y="432619"/>
            <a:ext cx="11444749" cy="6832640"/>
          </a:xfrm>
          <a:prstGeom prst="rect">
            <a:avLst/>
          </a:prstGeom>
          <a:noFill/>
        </p:spPr>
        <p:txBody>
          <a:bodyPr wrap="square" rtlCol="0">
            <a:spAutoFit/>
          </a:bodyPr>
          <a:lstStyle/>
          <a:p>
            <a:pPr algn="ctr"/>
            <a:r>
              <a:rPr lang="en-GB" sz="2000" b="1" u="sng" dirty="0"/>
              <a:t>references</a:t>
            </a:r>
          </a:p>
          <a:p>
            <a:endParaRPr lang="en-GB" sz="2000" b="1" u="sng" dirty="0"/>
          </a:p>
          <a:p>
            <a:r>
              <a:rPr lang="en-GB" dirty="0"/>
              <a:t>Shail Sachdeva, Joginder Yadav and Mohit Gulati (2019) “Comparing the Efficacy of First Rib Maitland Mobilisation and Muscle Energy Technique on Pain, Disability and Head Position Sense in Patients with Chronic Mechanical Neck Pain,” </a:t>
            </a:r>
            <a:r>
              <a:rPr lang="en-GB" i="1" dirty="0"/>
              <a:t>Journal of clinical and diagnostic research</a:t>
            </a:r>
            <a:r>
              <a:rPr lang="en-GB" dirty="0"/>
              <a:t>, 13(12), pp. YC11–YC19. Available at: </a:t>
            </a:r>
            <a:r>
              <a:rPr lang="en-GB" u="sng" dirty="0">
                <a:hlinkClick r:id="rId2"/>
              </a:rPr>
              <a:t>https://doi.org/10.7860/JCDR/2019/41917.13355</a:t>
            </a:r>
            <a:r>
              <a:rPr lang="en-GB" dirty="0"/>
              <a:t>. </a:t>
            </a:r>
          </a:p>
          <a:p>
            <a:endParaRPr lang="en-GB" dirty="0"/>
          </a:p>
          <a:p>
            <a:r>
              <a:rPr lang="en-GB" dirty="0"/>
              <a:t>Yin, </a:t>
            </a:r>
            <a:r>
              <a:rPr lang="en-GB" dirty="0" err="1"/>
              <a:t>Yikun</a:t>
            </a:r>
            <a:r>
              <a:rPr lang="en-GB" dirty="0"/>
              <a:t> ; Yu, </a:t>
            </a:r>
            <a:r>
              <a:rPr lang="en-GB" dirty="0" err="1"/>
              <a:t>Zhengze</a:t>
            </a:r>
            <a:r>
              <a:rPr lang="en-GB" dirty="0"/>
              <a:t> ; Wang, Jialin ; Sun, </a:t>
            </a:r>
            <a:r>
              <a:rPr lang="en-GB" dirty="0" err="1"/>
              <a:t>Junzhi</a:t>
            </a:r>
            <a:r>
              <a:rPr lang="en-GB" dirty="0"/>
              <a:t> (2022) “Effectiveness of the Rehabilitation Training Combined with Maitland Mobilization for the Treatment of Chronic Ankle Instability: A Randomized Controlled Trial,” </a:t>
            </a:r>
            <a:r>
              <a:rPr lang="en-GB" i="1" dirty="0"/>
              <a:t>International journal of environmental research and public health</a:t>
            </a:r>
            <a:r>
              <a:rPr lang="en-GB" dirty="0"/>
              <a:t>, 19(22), p. 15328. Available at: </a:t>
            </a:r>
            <a:r>
              <a:rPr lang="en-GB" u="sng" dirty="0">
                <a:hlinkClick r:id="rId3"/>
              </a:rPr>
              <a:t>https://doi.org/10.3390/ijerph192215328</a:t>
            </a:r>
            <a:r>
              <a:rPr lang="en-GB" dirty="0"/>
              <a:t>. </a:t>
            </a:r>
          </a:p>
          <a:p>
            <a:endParaRPr lang="en-GB" dirty="0"/>
          </a:p>
          <a:p>
            <a:r>
              <a:rPr lang="en-GB" dirty="0"/>
              <a:t>Zago, Julio ; Araújo, Rayssa ; Marques, Edelberto ; Gomes, Alice ; Drummond, Adriano ; </a:t>
            </a:r>
            <a:r>
              <a:rPr lang="en-GB" dirty="0" err="1"/>
              <a:t>Rondinel</a:t>
            </a:r>
            <a:r>
              <a:rPr lang="en-GB" dirty="0"/>
              <a:t>, Tatiana ; Nascimento, Leonardo ; Queiroz, Rogério ; </a:t>
            </a:r>
            <a:r>
              <a:rPr lang="en-GB" dirty="0" err="1"/>
              <a:t>Amatuzzi</a:t>
            </a:r>
            <a:r>
              <a:rPr lang="en-GB" dirty="0"/>
              <a:t>, Fellipe ; Pivetta, Renan ; Chiappa, Gaspar R. (2025) “Comparison of Maitland mobilizations and exercise programs for non-specific low back pain in karate fighters: A randomized clinical trial,” </a:t>
            </a:r>
            <a:r>
              <a:rPr lang="en-GB" i="1" dirty="0"/>
              <a:t>Journal of bodywork and movement therapies</a:t>
            </a:r>
            <a:r>
              <a:rPr lang="en-GB" dirty="0"/>
              <a:t>, 43, pp. 108–113. Available at: </a:t>
            </a:r>
            <a:r>
              <a:rPr lang="en-GB" u="sng" dirty="0">
                <a:hlinkClick r:id="rId4"/>
              </a:rPr>
              <a:t>https://doi.org/10.1016/j.jbmt.2025.04.013</a:t>
            </a:r>
            <a:r>
              <a:rPr lang="en-GB" dirty="0"/>
              <a:t>. </a:t>
            </a:r>
          </a:p>
          <a:p>
            <a:endParaRPr lang="en-GB" dirty="0"/>
          </a:p>
          <a:p>
            <a:r>
              <a:rPr lang="en-GB" dirty="0"/>
              <a:t>Zaidi, F. and Ahmed, I. (2020) “Effectiveness of muscle energy technique as compared to Maitland mobilisation for the treatment of chronic sacroiliac joint dysfunction,” </a:t>
            </a:r>
            <a:r>
              <a:rPr lang="en-GB" i="1" dirty="0"/>
              <a:t>Journal of the Pakistan Medical Association</a:t>
            </a:r>
            <a:r>
              <a:rPr lang="en-GB" dirty="0"/>
              <a:t>, 70(10), p. 1693. Available at: </a:t>
            </a:r>
            <a:r>
              <a:rPr lang="en-GB" u="sng" dirty="0">
                <a:hlinkClick r:id="rId5"/>
              </a:rPr>
              <a:t>https://doi.org/10.5455/JPMA.43722</a:t>
            </a:r>
            <a:r>
              <a:rPr lang="en-GB" dirty="0"/>
              <a:t>. </a:t>
            </a:r>
          </a:p>
          <a:p>
            <a:r>
              <a:rPr lang="en-GB" dirty="0"/>
              <a:t> </a:t>
            </a:r>
          </a:p>
          <a:p>
            <a:r>
              <a:rPr lang="en-GB" dirty="0"/>
              <a:t> </a:t>
            </a:r>
          </a:p>
          <a:p>
            <a:pPr algn="ctr"/>
            <a:endParaRPr lang="en-GB" sz="2000" b="1" u="sng" dirty="0"/>
          </a:p>
        </p:txBody>
      </p:sp>
    </p:spTree>
    <p:extLst>
      <p:ext uri="{BB962C8B-B14F-4D97-AF65-F5344CB8AC3E}">
        <p14:creationId xmlns:p14="http://schemas.microsoft.com/office/powerpoint/2010/main" val="17160877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TM03090430[[fn=Banded]]</Template>
  <TotalTime>2375</TotalTime>
  <Words>1955</Words>
  <Application>Microsoft Office PowerPoint</Application>
  <PresentationFormat>Widescreen</PresentationFormat>
  <Paragraphs>258</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Corbel</vt:lpstr>
      <vt:lpstr>Wingdings</vt:lpstr>
      <vt:lpstr>Banded</vt:lpstr>
      <vt:lpstr>Do mobs suck?  </vt:lpstr>
      <vt:lpstr>The maitland concept</vt:lpstr>
      <vt:lpstr>The maitland concept</vt:lpstr>
      <vt:lpstr>Mobilisation Grades  </vt:lpstr>
      <vt:lpstr>The maitland concept</vt:lpstr>
      <vt:lpstr>The maitland concept</vt:lpstr>
      <vt:lpstr>Non‑Specific Neck Pain</vt:lpstr>
      <vt:lpstr> Upper Cervical Pain </vt:lpstr>
      <vt:lpstr>Cervical + Thoracic Spine   (Lee &amp; Lee 2017)</vt:lpstr>
      <vt:lpstr>First Rib Maitland Mobs vs mets for chronic mechanical neck pain</vt:lpstr>
      <vt:lpstr>Lumbar Spine</vt:lpstr>
      <vt:lpstr>Lumbar Spine: Systematic Review </vt:lpstr>
      <vt:lpstr>• MET &gt; Maitland     • Larger improvements in pain + disability     Conclusion: Maitland inferior to MET</vt:lpstr>
      <vt:lpstr>Hip OA</vt:lpstr>
      <vt:lpstr>Knee OA</vt:lpstr>
      <vt:lpstr> Chronic Ankle Instability </vt:lpstr>
      <vt:lpstr>Tennis Elbow</vt:lpstr>
      <vt:lpstr>Adhesive Capsulitis </vt:lpstr>
      <vt:lpstr>Frozen shoulder</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Holland (2406425)</dc:creator>
  <cp:lastModifiedBy>Sam Holland (2406425)</cp:lastModifiedBy>
  <cp:revision>1</cp:revision>
  <dcterms:created xsi:type="dcterms:W3CDTF">2026-03-25T17:01:01Z</dcterms:created>
  <dcterms:modified xsi:type="dcterms:W3CDTF">2026-03-27T08:36:02Z</dcterms:modified>
</cp:coreProperties>
</file>