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78" r:id="rId2"/>
    <p:sldId id="279" r:id="rId3"/>
    <p:sldId id="280" r:id="rId4"/>
    <p:sldId id="281" r:id="rId5"/>
    <p:sldId id="282" r:id="rId6"/>
    <p:sldId id="283" r:id="rId7"/>
    <p:sldId id="284" r:id="rId8"/>
    <p:sldId id="285" r:id="rId9"/>
    <p:sldId id="259" r:id="rId10"/>
    <p:sldId id="260" r:id="rId11"/>
    <p:sldId id="261" r:id="rId12"/>
    <p:sldId id="262" r:id="rId13"/>
    <p:sldId id="263" r:id="rId14"/>
    <p:sldId id="264" r:id="rId15"/>
    <p:sldId id="257" r:id="rId16"/>
    <p:sldId id="258" r:id="rId17"/>
    <p:sldId id="265" r:id="rId18"/>
    <p:sldId id="266" r:id="rId19"/>
    <p:sldId id="267" r:id="rId20"/>
    <p:sldId id="268" r:id="rId21"/>
    <p:sldId id="274" r:id="rId22"/>
    <p:sldId id="270" r:id="rId23"/>
    <p:sldId id="275" r:id="rId24"/>
    <p:sldId id="276"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50CA2F-B233-AF58-3A2B-50D528BC0E81}" v="81" dt="2024-03-10T17:07:40.118"/>
    <p1510:client id="{B2C2BDF4-3784-3E49-8B77-A5CCE225DB41}" v="103" dt="2024-03-10T13:46:49.804"/>
    <p1510:client id="{FB99EAEE-44B3-7A9B-28F1-ED507FE53FB9}" v="1361" dt="2024-03-09T23:46:41.3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804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7358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2511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516062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51428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6471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645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0327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32515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1294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531958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55207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64737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655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143527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2094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3/10/2024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0427334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fm.eng.cam.ac.uk/research/dmg/tools-and-techniques/belbins-team-rol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cupa.edu/coral/tuckmanStagesGroupDelvelopment.aspx#:~:text=These%20stages%20are%20commonly%20known,more%20collaborative%20or%20shared%20leadership"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achievers.com/blog/employee-reward-recognition-programs/#:~:text=An%20employee%20rewards%20and%20recognition%20program%20is%20a%20system%20through,for%20rewards%20accompanying%20each%20recognition" TargetMode="External"/><Relationship Id="rId2" Type="http://schemas.openxmlformats.org/officeDocument/2006/relationships/hyperlink" Target="https://www.linkedin.com/advice/3/how-can-recognition-appreciation-improve-teamwork#:~:text=Recognition%20and%20appreciation%20are%20powerful,and%20improve%20performance%20and%20productivit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ework.com/ideas/professional-development/management-leadership/nine-characteristics-of-great-teamwork" TargetMode="External"/><Relationship Id="rId2" Type="http://schemas.openxmlformats.org/officeDocument/2006/relationships/hyperlink" Target="https://www.belbin.com/about/why-use-belbin#:~:text=In%20a%20nutshell%2C%20using%20Belbin%20Team%20Roles%20will%20give%20you%3A&amp;text=Self%2Daware%20individuals%20who%20can,language%20to%20discuss%20team%20contribution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books.google.co.uk/books?hl=en&amp;lr=&amp;id=j2P5DwAAQBAJ&amp;oi=fnd&amp;pg=PR13&amp;dq=effective+conflict+resolution&amp;ots=WMdMrPXLnF&amp;sig=i8-cYb_qBTL5vS0idPGf6mUno2g#v=onepage&amp;q=effective%20conflict%20resolution&amp;f=fals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mindtools.com" TargetMode="External"/><Relationship Id="rId2" Type="http://schemas.openxmlformats.org/officeDocument/2006/relationships/hyperlink" Target="https://ohiostate.pressbooks.pub/pubhhmp6615/chapter/leadership-guide-to-conflict-and-conflict-management/" TargetMode="External"/><Relationship Id="rId1" Type="http://schemas.openxmlformats.org/officeDocument/2006/relationships/slideLayout" Target="../slideLayouts/slideLayout2.xml"/><Relationship Id="rId4" Type="http://schemas.openxmlformats.org/officeDocument/2006/relationships/hyperlink" Target="https://www.mindtools.com/ad3z8yv/improving-group-dynam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 name="Rectangle 18">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14BF963-3174-C126-6C7B-FCFBD2EC372F}"/>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Effective teamworking and communication</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3138C7-609C-2FCD-E062-DA85BC171624}"/>
              </a:ext>
            </a:extLst>
          </p:cNvPr>
          <p:cNvSpPr>
            <a:spLocks noGrp="1"/>
          </p:cNvSpPr>
          <p:nvPr>
            <p:ph idx="1"/>
          </p:nvPr>
        </p:nvSpPr>
        <p:spPr>
          <a:xfrm>
            <a:off x="6116084" y="609601"/>
            <a:ext cx="5511296" cy="5175624"/>
          </a:xfrm>
        </p:spPr>
        <p:txBody>
          <a:bodyPr anchor="ctr">
            <a:normAutofit/>
          </a:bodyPr>
          <a:lstStyle/>
          <a:p>
            <a:r>
              <a:rPr lang="en-GB" dirty="0">
                <a:solidFill>
                  <a:srgbClr val="FFFFFF"/>
                </a:solidFill>
              </a:rPr>
              <a:t>University of Saint Trinity David</a:t>
            </a:r>
          </a:p>
          <a:p>
            <a:r>
              <a:rPr lang="en-GB" dirty="0">
                <a:solidFill>
                  <a:srgbClr val="FFFFFF"/>
                </a:solidFill>
              </a:rPr>
              <a:t>BMSW4009</a:t>
            </a:r>
          </a:p>
          <a:p>
            <a:r>
              <a:rPr lang="en-GB" dirty="0" err="1">
                <a:solidFill>
                  <a:srgbClr val="FFFFFF"/>
                </a:solidFill>
              </a:rPr>
              <a:t>Petrica</a:t>
            </a:r>
            <a:r>
              <a:rPr lang="en-GB" dirty="0">
                <a:solidFill>
                  <a:srgbClr val="FFFFFF"/>
                </a:solidFill>
              </a:rPr>
              <a:t> Filip 2024879</a:t>
            </a:r>
          </a:p>
          <a:p>
            <a:r>
              <a:rPr lang="en-GB" dirty="0">
                <a:solidFill>
                  <a:srgbClr val="FFFFFF"/>
                </a:solidFill>
              </a:rPr>
              <a:t>Maria Lavinia </a:t>
            </a:r>
            <a:r>
              <a:rPr lang="en-GB" dirty="0" err="1">
                <a:solidFill>
                  <a:srgbClr val="FFFFFF"/>
                </a:solidFill>
              </a:rPr>
              <a:t>Samis</a:t>
            </a:r>
            <a:r>
              <a:rPr lang="en-GB" dirty="0">
                <a:solidFill>
                  <a:srgbClr val="FFFFFF"/>
                </a:solidFill>
              </a:rPr>
              <a:t> 2311234</a:t>
            </a:r>
          </a:p>
          <a:p>
            <a:r>
              <a:rPr lang="en-GB" dirty="0" err="1">
                <a:solidFill>
                  <a:srgbClr val="FFFFFF"/>
                </a:solidFill>
              </a:rPr>
              <a:t>Raif</a:t>
            </a:r>
            <a:r>
              <a:rPr lang="en-GB" dirty="0">
                <a:solidFill>
                  <a:srgbClr val="FFFFFF"/>
                </a:solidFill>
              </a:rPr>
              <a:t> Ismail 2307864</a:t>
            </a:r>
          </a:p>
          <a:p>
            <a:endParaRPr lang="en-GB" dirty="0">
              <a:solidFill>
                <a:srgbClr val="FFFFFF"/>
              </a:solidFill>
            </a:endParaRPr>
          </a:p>
        </p:txBody>
      </p:sp>
    </p:spTree>
    <p:extLst>
      <p:ext uri="{BB962C8B-B14F-4D97-AF65-F5344CB8AC3E}">
        <p14:creationId xmlns:p14="http://schemas.microsoft.com/office/powerpoint/2010/main" val="26096723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4F949C2-4D1F-0D10-B352-BC2DDC08B8CB}"/>
              </a:ext>
            </a:extLst>
          </p:cNvPr>
          <p:cNvSpPr>
            <a:spLocks noGrp="1"/>
          </p:cNvSpPr>
          <p:nvPr>
            <p:ph type="title"/>
          </p:nvPr>
        </p:nvSpPr>
        <p:spPr>
          <a:xfrm>
            <a:off x="643467" y="816638"/>
            <a:ext cx="3367359" cy="5224724"/>
          </a:xfrm>
        </p:spPr>
        <p:txBody>
          <a:bodyPr anchor="ctr">
            <a:normAutofit/>
          </a:bodyPr>
          <a:lstStyle/>
          <a:p>
            <a:r>
              <a:rPr lang="en-GB" dirty="0"/>
              <a:t>Introduction</a:t>
            </a:r>
          </a:p>
        </p:txBody>
      </p:sp>
      <p:sp>
        <p:nvSpPr>
          <p:cNvPr id="3" name="Content Placeholder 2">
            <a:extLst>
              <a:ext uri="{FF2B5EF4-FFF2-40B4-BE49-F238E27FC236}">
                <a16:creationId xmlns:a16="http://schemas.microsoft.com/office/drawing/2014/main" id="{6065864C-BBD2-13D9-1F5D-BF9B4BFFF5BB}"/>
              </a:ext>
            </a:extLst>
          </p:cNvPr>
          <p:cNvSpPr>
            <a:spLocks noGrp="1"/>
          </p:cNvSpPr>
          <p:nvPr>
            <p:ph idx="1"/>
          </p:nvPr>
        </p:nvSpPr>
        <p:spPr>
          <a:xfrm>
            <a:off x="4654295" y="816638"/>
            <a:ext cx="4619706" cy="5224724"/>
          </a:xfrm>
        </p:spPr>
        <p:txBody>
          <a:bodyPr anchor="ctr">
            <a:normAutofit/>
          </a:bodyPr>
          <a:lstStyle/>
          <a:p>
            <a:pPr>
              <a:lnSpc>
                <a:spcPct val="150000"/>
              </a:lnSpc>
            </a:pPr>
            <a:r>
              <a:rPr lang="en-GB" dirty="0"/>
              <a:t>The presentation purpose is to teach incoming managers how to create productive teams in mixed workplaces using collaboration ideas and leadership theories, focusing on group dynamics, dispute resolution, delegation, and Belbin's Team Role theory.</a:t>
            </a:r>
          </a:p>
          <a:p>
            <a:endParaRPr lang="en-GB" dirty="0"/>
          </a:p>
        </p:txBody>
      </p:sp>
    </p:spTree>
    <p:extLst>
      <p:ext uri="{BB962C8B-B14F-4D97-AF65-F5344CB8AC3E}">
        <p14:creationId xmlns:p14="http://schemas.microsoft.com/office/powerpoint/2010/main" val="141196028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3EEDC-CD36-70D0-AD82-B66BE3DD7086}"/>
              </a:ext>
            </a:extLst>
          </p:cNvPr>
          <p:cNvSpPr>
            <a:spLocks noGrp="1"/>
          </p:cNvSpPr>
          <p:nvPr>
            <p:ph type="title"/>
          </p:nvPr>
        </p:nvSpPr>
        <p:spPr>
          <a:xfrm>
            <a:off x="677334" y="609600"/>
            <a:ext cx="8596668" cy="1320800"/>
          </a:xfrm>
        </p:spPr>
        <p:txBody>
          <a:bodyPr anchor="t">
            <a:normAutofit/>
          </a:bodyPr>
          <a:lstStyle/>
          <a:p>
            <a:r>
              <a:rPr lang="en-GB" dirty="0"/>
              <a:t>What is a group?</a:t>
            </a:r>
          </a:p>
        </p:txBody>
      </p:sp>
      <p:sp>
        <p:nvSpPr>
          <p:cNvPr id="3" name="Content Placeholder 2">
            <a:extLst>
              <a:ext uri="{FF2B5EF4-FFF2-40B4-BE49-F238E27FC236}">
                <a16:creationId xmlns:a16="http://schemas.microsoft.com/office/drawing/2014/main" id="{E21FB180-DBC7-8097-CE2F-C61FBCC28081}"/>
              </a:ext>
            </a:extLst>
          </p:cNvPr>
          <p:cNvSpPr>
            <a:spLocks noGrp="1"/>
          </p:cNvSpPr>
          <p:nvPr>
            <p:ph idx="1"/>
          </p:nvPr>
        </p:nvSpPr>
        <p:spPr>
          <a:xfrm>
            <a:off x="677334" y="2160589"/>
            <a:ext cx="3957349" cy="3880773"/>
          </a:xfrm>
        </p:spPr>
        <p:txBody>
          <a:bodyPr>
            <a:normAutofit/>
          </a:bodyPr>
          <a:lstStyle/>
          <a:p>
            <a:pPr>
              <a:lnSpc>
                <a:spcPct val="150000"/>
              </a:lnSpc>
            </a:pPr>
            <a:r>
              <a:rPr lang="en-GB" sz="1200" dirty="0">
                <a:latin typeface="Arial" panose="020B0604020202020204" pitchFamily="34" charset="0"/>
                <a:cs typeface="Arial" panose="020B0604020202020204" pitchFamily="34" charset="0"/>
              </a:rPr>
              <a:t>A group is a group of individuals with personal objectives, united by common interests, often formed through corporate management or informally due to shared experiences or interests. </a:t>
            </a:r>
            <a:r>
              <a:rPr lang="en-GB" sz="1200" dirty="0" err="1">
                <a:latin typeface="Arial" panose="020B0604020202020204" pitchFamily="34" charset="0"/>
                <a:cs typeface="Arial" panose="020B0604020202020204" pitchFamily="34" charset="0"/>
              </a:rPr>
              <a:t>Herrity</a:t>
            </a:r>
            <a:r>
              <a:rPr lang="en-GB" sz="1200" dirty="0">
                <a:latin typeface="Arial" panose="020B0604020202020204" pitchFamily="34" charset="0"/>
                <a:cs typeface="Arial" panose="020B0604020202020204" pitchFamily="34" charset="0"/>
              </a:rPr>
              <a:t>, J. (2022). Group vs Team: What’s the difference?</a:t>
            </a:r>
          </a:p>
          <a:p>
            <a:endParaRPr lang="en-GB" dirty="0"/>
          </a:p>
        </p:txBody>
      </p:sp>
      <p:pic>
        <p:nvPicPr>
          <p:cNvPr id="4" name="Picture 3">
            <a:extLst>
              <a:ext uri="{FF2B5EF4-FFF2-40B4-BE49-F238E27FC236}">
                <a16:creationId xmlns:a16="http://schemas.microsoft.com/office/drawing/2014/main" id="{D49ED0E5-D3DE-87AC-C511-CD6B3F586072}"/>
              </a:ext>
            </a:extLst>
          </p:cNvPr>
          <p:cNvPicPr>
            <a:picLocks noChangeAspect="1"/>
          </p:cNvPicPr>
          <p:nvPr/>
        </p:nvPicPr>
        <p:blipFill rotWithShape="1">
          <a:blip r:embed="rId2"/>
          <a:srcRect t="10128" r="3" b="1720"/>
          <a:stretch/>
        </p:blipFill>
        <p:spPr>
          <a:xfrm>
            <a:off x="4857451" y="2159331"/>
            <a:ext cx="4415050" cy="3882362"/>
          </a:xfrm>
          <a:prstGeom prst="rect">
            <a:avLst/>
          </a:prstGeom>
        </p:spPr>
      </p:pic>
    </p:spTree>
    <p:extLst>
      <p:ext uri="{BB962C8B-B14F-4D97-AF65-F5344CB8AC3E}">
        <p14:creationId xmlns:p14="http://schemas.microsoft.com/office/powerpoint/2010/main" val="319030551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097ED-A543-2BDE-3D91-A857BAD450A8}"/>
              </a:ext>
            </a:extLst>
          </p:cNvPr>
          <p:cNvSpPr>
            <a:spLocks noGrp="1"/>
          </p:cNvSpPr>
          <p:nvPr>
            <p:ph type="title"/>
          </p:nvPr>
        </p:nvSpPr>
        <p:spPr>
          <a:xfrm>
            <a:off x="677334" y="609600"/>
            <a:ext cx="8596668" cy="1320800"/>
          </a:xfrm>
        </p:spPr>
        <p:txBody>
          <a:bodyPr anchor="t">
            <a:normAutofit/>
          </a:bodyPr>
          <a:lstStyle/>
          <a:p>
            <a:r>
              <a:rPr lang="en-GB" dirty="0"/>
              <a:t>Leadership</a:t>
            </a:r>
          </a:p>
        </p:txBody>
      </p:sp>
      <p:sp>
        <p:nvSpPr>
          <p:cNvPr id="3" name="Content Placeholder 2">
            <a:extLst>
              <a:ext uri="{FF2B5EF4-FFF2-40B4-BE49-F238E27FC236}">
                <a16:creationId xmlns:a16="http://schemas.microsoft.com/office/drawing/2014/main" id="{AA3848D0-2F24-B7EF-807D-2B5DB2B25BCD}"/>
              </a:ext>
            </a:extLst>
          </p:cNvPr>
          <p:cNvSpPr>
            <a:spLocks noGrp="1"/>
          </p:cNvSpPr>
          <p:nvPr>
            <p:ph idx="1"/>
          </p:nvPr>
        </p:nvSpPr>
        <p:spPr>
          <a:xfrm>
            <a:off x="601317" y="1755854"/>
            <a:ext cx="4374351" cy="3749323"/>
          </a:xfrm>
        </p:spPr>
        <p:txBody>
          <a:bodyPr>
            <a:noAutofit/>
          </a:bodyPr>
          <a:lstStyle/>
          <a:p>
            <a:pPr>
              <a:lnSpc>
                <a:spcPct val="160000"/>
              </a:lnSpc>
            </a:pPr>
            <a:r>
              <a:rPr lang="en-GB" sz="1200" dirty="0">
                <a:latin typeface="Arial" panose="020B0604020202020204" pitchFamily="34" charset="0"/>
                <a:cs typeface="Arial" panose="020B0604020202020204" pitchFamily="34" charset="0"/>
              </a:rPr>
              <a:t>What is leadership?</a:t>
            </a:r>
          </a:p>
          <a:p>
            <a:pPr>
              <a:lnSpc>
                <a:spcPct val="160000"/>
              </a:lnSpc>
            </a:pPr>
            <a:r>
              <a:rPr lang="en-GB" sz="1200" dirty="0">
                <a:latin typeface="Arial" panose="020B0604020202020204" pitchFamily="34" charset="0"/>
                <a:cs typeface="Arial" panose="020B0604020202020204" pitchFamily="34" charset="0"/>
              </a:rPr>
              <a:t>Leadership refers to the ability of an individual or group to motivate and guide followers within a company, society, or team, often involving a higher position within a hierarchy. Pratt, M.K. and Barney, N. (2023). What Is leadership? </a:t>
            </a:r>
          </a:p>
          <a:p>
            <a:pPr>
              <a:lnSpc>
                <a:spcPct val="160000"/>
              </a:lnSpc>
            </a:pPr>
            <a:endParaRPr lang="en-GB" sz="1200" dirty="0">
              <a:latin typeface="Arial" panose="020B0604020202020204" pitchFamily="34" charset="0"/>
              <a:cs typeface="Arial" panose="020B0604020202020204" pitchFamily="34" charset="0"/>
            </a:endParaRPr>
          </a:p>
          <a:p>
            <a:pPr>
              <a:lnSpc>
                <a:spcPct val="160000"/>
              </a:lnSpc>
            </a:pPr>
            <a:r>
              <a:rPr lang="en-GB" sz="1200" dirty="0">
                <a:latin typeface="Arial" panose="020B0604020202020204" pitchFamily="34" charset="0"/>
                <a:cs typeface="Arial" panose="020B0604020202020204" pitchFamily="34" charset="0"/>
              </a:rPr>
              <a:t>What makes a good leader?</a:t>
            </a:r>
          </a:p>
          <a:p>
            <a:pPr>
              <a:lnSpc>
                <a:spcPct val="160000"/>
              </a:lnSpc>
            </a:pPr>
            <a:r>
              <a:rPr lang="en-GB" sz="1200" dirty="0">
                <a:latin typeface="Arial" panose="020B0604020202020204" pitchFamily="34" charset="0"/>
                <a:cs typeface="Arial" panose="020B0604020202020204" pitchFamily="34" charset="0"/>
              </a:rPr>
              <a:t>A good leader should be honest, self-aware, brave, respectful, compassionate, and adaptable. They should be able to learn efficiently and exert influence while clarifying the vision, showing gratitude, and cooperating efficiently. </a:t>
            </a:r>
            <a:r>
              <a:rPr lang="en-GB" sz="1200" dirty="0" err="1">
                <a:latin typeface="Arial" panose="020B0604020202020204" pitchFamily="34" charset="0"/>
                <a:cs typeface="Arial" panose="020B0604020202020204" pitchFamily="34" charset="0"/>
              </a:rPr>
              <a:t>Center</a:t>
            </a:r>
            <a:r>
              <a:rPr lang="en-GB" sz="1200" dirty="0">
                <a:latin typeface="Arial" panose="020B0604020202020204" pitchFamily="34" charset="0"/>
                <a:cs typeface="Arial" panose="020B0604020202020204" pitchFamily="34" charset="0"/>
              </a:rPr>
              <a:t> for Creative Leadership (2023</a:t>
            </a:r>
          </a:p>
          <a:p>
            <a:pPr>
              <a:lnSpc>
                <a:spcPct val="90000"/>
              </a:lnSpc>
            </a:pPr>
            <a:r>
              <a:rPr lang="en-GB" sz="1200" dirty="0"/>
              <a:t>‌</a:t>
            </a:r>
          </a:p>
          <a:p>
            <a:pPr>
              <a:lnSpc>
                <a:spcPct val="90000"/>
              </a:lnSpc>
            </a:pPr>
            <a:endParaRPr lang="en-GB" sz="1200" dirty="0"/>
          </a:p>
        </p:txBody>
      </p:sp>
      <p:pic>
        <p:nvPicPr>
          <p:cNvPr id="4" name="Picture 3">
            <a:extLst>
              <a:ext uri="{FF2B5EF4-FFF2-40B4-BE49-F238E27FC236}">
                <a16:creationId xmlns:a16="http://schemas.microsoft.com/office/drawing/2014/main" id="{785FFA59-25AC-C79F-5F8C-69E52DB6FB8E}"/>
              </a:ext>
            </a:extLst>
          </p:cNvPr>
          <p:cNvPicPr>
            <a:picLocks noChangeAspect="1"/>
          </p:cNvPicPr>
          <p:nvPr/>
        </p:nvPicPr>
        <p:blipFill>
          <a:blip r:embed="rId2"/>
          <a:stretch>
            <a:fillRect/>
          </a:stretch>
        </p:blipFill>
        <p:spPr>
          <a:xfrm>
            <a:off x="4703798" y="2482968"/>
            <a:ext cx="4934877" cy="2060310"/>
          </a:xfrm>
          <a:prstGeom prst="rect">
            <a:avLst/>
          </a:prstGeom>
        </p:spPr>
      </p:pic>
    </p:spTree>
    <p:extLst>
      <p:ext uri="{BB962C8B-B14F-4D97-AF65-F5344CB8AC3E}">
        <p14:creationId xmlns:p14="http://schemas.microsoft.com/office/powerpoint/2010/main" val="126398535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70A74-8F6C-1C70-FE17-3B2534B39F93}"/>
              </a:ext>
            </a:extLst>
          </p:cNvPr>
          <p:cNvSpPr>
            <a:spLocks noGrp="1"/>
          </p:cNvSpPr>
          <p:nvPr>
            <p:ph type="title"/>
          </p:nvPr>
        </p:nvSpPr>
        <p:spPr>
          <a:xfrm>
            <a:off x="677334" y="609600"/>
            <a:ext cx="8596668" cy="1320800"/>
          </a:xfrm>
        </p:spPr>
        <p:txBody>
          <a:bodyPr anchor="t">
            <a:normAutofit/>
          </a:bodyPr>
          <a:lstStyle/>
          <a:p>
            <a:r>
              <a:rPr lang="en-GB" dirty="0"/>
              <a:t>What is a team?</a:t>
            </a:r>
          </a:p>
        </p:txBody>
      </p:sp>
      <p:sp>
        <p:nvSpPr>
          <p:cNvPr id="3" name="Content Placeholder 2">
            <a:extLst>
              <a:ext uri="{FF2B5EF4-FFF2-40B4-BE49-F238E27FC236}">
                <a16:creationId xmlns:a16="http://schemas.microsoft.com/office/drawing/2014/main" id="{7E0F2A9A-EA2F-BE75-57D8-44B66F14C648}"/>
              </a:ext>
            </a:extLst>
          </p:cNvPr>
          <p:cNvSpPr>
            <a:spLocks noGrp="1"/>
          </p:cNvSpPr>
          <p:nvPr>
            <p:ph idx="1"/>
          </p:nvPr>
        </p:nvSpPr>
        <p:spPr>
          <a:xfrm>
            <a:off x="4066163" y="1270000"/>
            <a:ext cx="5542532" cy="4467069"/>
          </a:xfrm>
        </p:spPr>
        <p:txBody>
          <a:bodyPr>
            <a:noAutofit/>
          </a:bodyPr>
          <a:lstStyle/>
          <a:p>
            <a:pPr>
              <a:lnSpc>
                <a:spcPct val="150000"/>
              </a:lnSpc>
            </a:pPr>
            <a:r>
              <a:rPr lang="en-GB" sz="1200" dirty="0">
                <a:latin typeface="Arial" panose="020B0604020202020204" pitchFamily="34" charset="0"/>
                <a:cs typeface="Arial" panose="020B0604020202020204" pitchFamily="34" charset="0"/>
              </a:rPr>
              <a:t>A team consists of several persons who collaborate to achieve a shared goal. In an ideal world, every member of the team would share goals and objectives and essentially think alike. managementstudyguide.com. (n.d.). Understanding Team - What is a Team?</a:t>
            </a:r>
          </a:p>
          <a:p>
            <a:pPr>
              <a:lnSpc>
                <a:spcPct val="150000"/>
              </a:lnSpc>
            </a:pPr>
            <a:r>
              <a:rPr lang="en-GB" sz="1200" dirty="0">
                <a:latin typeface="Arial" panose="020B0604020202020204" pitchFamily="34" charset="0"/>
                <a:cs typeface="Arial" panose="020B0604020202020204" pitchFamily="34" charset="0"/>
              </a:rPr>
              <a:t>A team’s work is </a:t>
            </a:r>
            <a:r>
              <a:rPr lang="en-GB" sz="1200" dirty="0" err="1">
                <a:latin typeface="Arial" panose="020B0604020202020204" pitchFamily="34" charset="0"/>
                <a:cs typeface="Arial" panose="020B0604020202020204" pitchFamily="34" charset="0"/>
              </a:rPr>
              <a:t>centered</a:t>
            </a:r>
            <a:r>
              <a:rPr lang="en-GB" sz="1200" dirty="0">
                <a:latin typeface="Arial" panose="020B0604020202020204" pitchFamily="34" charset="0"/>
                <a:cs typeface="Arial" panose="020B0604020202020204" pitchFamily="34" charset="0"/>
              </a:rPr>
              <a:t> around a common purpose, a shared vision that unites members for a common goal, this understanding of the team’s purpose helps individuals understand their potential and motivates them to take action. Indeed Career Guide. (n.d.). </a:t>
            </a:r>
          </a:p>
          <a:p>
            <a:pPr>
              <a:lnSpc>
                <a:spcPct val="150000"/>
              </a:lnSpc>
            </a:pPr>
            <a:r>
              <a:rPr lang="en-GB" sz="1200" dirty="0">
                <a:latin typeface="Arial" panose="020B0604020202020204" pitchFamily="34" charset="0"/>
                <a:cs typeface="Arial" panose="020B0604020202020204" pitchFamily="34" charset="0"/>
              </a:rPr>
              <a:t>At first, we were a group, after beginning to work together interdependently and rely on each other's skills, we became a team.</a:t>
            </a:r>
          </a:p>
          <a:p>
            <a:pPr>
              <a:lnSpc>
                <a:spcPct val="150000"/>
              </a:lnSpc>
            </a:pPr>
            <a:r>
              <a:rPr lang="en-GB" sz="1200" dirty="0">
                <a:latin typeface="Arial" panose="020B0604020202020204" pitchFamily="34" charset="0"/>
                <a:cs typeface="Arial" panose="020B0604020202020204" pitchFamily="34" charset="0"/>
              </a:rPr>
              <a:t>The team started by setting a goal, understanding each other's perspectives, and collaborating on tasks. Despite conflicting ideas and different free time, we started normalizing and working towards the same goal, achieving it and progress individually.</a:t>
            </a:r>
          </a:p>
          <a:p>
            <a:pPr>
              <a:lnSpc>
                <a:spcPct val="170000"/>
              </a:lnSpc>
            </a:pPr>
            <a:endParaRPr lang="en-GB" sz="1200" dirty="0"/>
          </a:p>
        </p:txBody>
      </p:sp>
      <p:pic>
        <p:nvPicPr>
          <p:cNvPr id="4" name="Picture 3">
            <a:extLst>
              <a:ext uri="{FF2B5EF4-FFF2-40B4-BE49-F238E27FC236}">
                <a16:creationId xmlns:a16="http://schemas.microsoft.com/office/drawing/2014/main" id="{106D3743-90A7-4D9C-E169-222582D7DB6A}"/>
              </a:ext>
            </a:extLst>
          </p:cNvPr>
          <p:cNvPicPr>
            <a:picLocks noChangeAspect="1"/>
          </p:cNvPicPr>
          <p:nvPr/>
        </p:nvPicPr>
        <p:blipFill rotWithShape="1">
          <a:blip r:embed="rId2"/>
          <a:srcRect l="17350" r="31621" b="-1"/>
          <a:stretch/>
        </p:blipFill>
        <p:spPr>
          <a:xfrm>
            <a:off x="677334" y="2159331"/>
            <a:ext cx="3144597" cy="3882362"/>
          </a:xfrm>
          <a:prstGeom prst="rect">
            <a:avLst/>
          </a:prstGeom>
        </p:spPr>
      </p:pic>
    </p:spTree>
    <p:extLst>
      <p:ext uri="{BB962C8B-B14F-4D97-AF65-F5344CB8AC3E}">
        <p14:creationId xmlns:p14="http://schemas.microsoft.com/office/powerpoint/2010/main" val="3435879300"/>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pushing gears&#10;&#10;Description automatically generated">
            <a:extLst>
              <a:ext uri="{FF2B5EF4-FFF2-40B4-BE49-F238E27FC236}">
                <a16:creationId xmlns:a16="http://schemas.microsoft.com/office/drawing/2014/main" id="{3938B567-CCDE-96C3-20E6-8CE8B0412A7D}"/>
              </a:ext>
            </a:extLst>
          </p:cNvPr>
          <p:cNvPicPr>
            <a:picLocks noChangeAspect="1"/>
          </p:cNvPicPr>
          <p:nvPr/>
        </p:nvPicPr>
        <p:blipFill rotWithShape="1">
          <a:blip r:embed="rId2"/>
          <a:srcRect l="3352" t="27290" b="20385"/>
          <a:stretch/>
        </p:blipFill>
        <p:spPr>
          <a:xfrm>
            <a:off x="1" y="10"/>
            <a:ext cx="12191999" cy="6857990"/>
          </a:xfrm>
          <a:prstGeom prst="rect">
            <a:avLst/>
          </a:prstGeom>
        </p:spPr>
      </p:pic>
      <p:sp>
        <p:nvSpPr>
          <p:cNvPr id="9" name="Isosceles Triangle 8">
            <a:extLst>
              <a:ext uri="{FF2B5EF4-FFF2-40B4-BE49-F238E27FC236}">
                <a16:creationId xmlns:a16="http://schemas.microsoft.com/office/drawing/2014/main" id="{DD6B6433-CCD9-42F6-83C5-76BCAA8FE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Parallelogram 10">
            <a:extLst>
              <a:ext uri="{FF2B5EF4-FFF2-40B4-BE49-F238E27FC236}">
                <a16:creationId xmlns:a16="http://schemas.microsoft.com/office/drawing/2014/main" id="{442B55CB-F27D-4C06-89E5-4EC99A519C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4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8527540-7F01-4C2E-9641-738882048E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F60FB6-F855-43F0-A752-3719156C1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0669A81-0E9B-4B42-AFEA-8F672C6CF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CB2C7E-B1A4-9266-893E-B539E2AF6C0D}"/>
              </a:ext>
            </a:extLst>
          </p:cNvPr>
          <p:cNvSpPr>
            <a:spLocks noGrp="1"/>
          </p:cNvSpPr>
          <p:nvPr>
            <p:ph type="title"/>
          </p:nvPr>
        </p:nvSpPr>
        <p:spPr>
          <a:xfrm>
            <a:off x="2786047" y="609600"/>
            <a:ext cx="6487955" cy="1320800"/>
          </a:xfrm>
        </p:spPr>
        <p:txBody>
          <a:bodyPr anchor="t">
            <a:normAutofit/>
          </a:bodyPr>
          <a:lstStyle/>
          <a:p>
            <a:r>
              <a:rPr lang="en-GB" dirty="0"/>
              <a:t>Become a Hight quality team</a:t>
            </a:r>
          </a:p>
        </p:txBody>
      </p:sp>
      <p:sp>
        <p:nvSpPr>
          <p:cNvPr id="19" name="Rectangle 25">
            <a:extLst>
              <a:ext uri="{FF2B5EF4-FFF2-40B4-BE49-F238E27FC236}">
                <a16:creationId xmlns:a16="http://schemas.microsoft.com/office/drawing/2014/main" id="{8C93E0C6-CF08-4771-B5A9-6018CB3AE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11F1B8-62C5-4D08-A621-EAD05C7D6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6A6155C-019E-3EED-2053-B96D78960D5E}"/>
              </a:ext>
            </a:extLst>
          </p:cNvPr>
          <p:cNvSpPr>
            <a:spLocks noGrp="1"/>
          </p:cNvSpPr>
          <p:nvPr>
            <p:ph idx="1"/>
          </p:nvPr>
        </p:nvSpPr>
        <p:spPr>
          <a:xfrm>
            <a:off x="2786047" y="1558977"/>
            <a:ext cx="6814221" cy="4482385"/>
          </a:xfrm>
        </p:spPr>
        <p:txBody>
          <a:bodyPr>
            <a:noAutofit/>
          </a:bodyPr>
          <a:lstStyle/>
          <a:p>
            <a:pPr>
              <a:lnSpc>
                <a:spcPct val="160000"/>
              </a:lnSpc>
            </a:pPr>
            <a:r>
              <a:rPr lang="en-GB" sz="1200" dirty="0">
                <a:latin typeface="Arial" panose="020B0604020202020204" pitchFamily="34" charset="0"/>
                <a:cs typeface="Arial" panose="020B0604020202020204" pitchFamily="34" charset="0"/>
              </a:rPr>
              <a:t>A high-performing team is a select group of individuals with complementary abilities and unique perspectives collaborates to achieve challenging objectives, setting new standards for excellence. </a:t>
            </a:r>
            <a:r>
              <a:rPr lang="en-GB" sz="1200" dirty="0" err="1">
                <a:latin typeface="Arial" panose="020B0604020202020204" pitchFamily="34" charset="0"/>
                <a:cs typeface="Arial" panose="020B0604020202020204" pitchFamily="34" charset="0"/>
              </a:rPr>
              <a:t>Ryba</a:t>
            </a:r>
            <a:r>
              <a:rPr lang="en-GB" sz="1200" dirty="0">
                <a:latin typeface="Arial" panose="020B0604020202020204" pitchFamily="34" charset="0"/>
                <a:cs typeface="Arial" panose="020B0604020202020204" pitchFamily="34" charset="0"/>
              </a:rPr>
              <a:t>, K. (2023). 8 Characteristics of High-Performing Teams (and How to Build One)</a:t>
            </a:r>
          </a:p>
          <a:p>
            <a:pPr>
              <a:lnSpc>
                <a:spcPct val="160000"/>
              </a:lnSpc>
            </a:pPr>
            <a:endParaRPr lang="en-GB" sz="1200" dirty="0">
              <a:latin typeface="Arial" panose="020B0604020202020204" pitchFamily="34" charset="0"/>
              <a:cs typeface="Arial" panose="020B0604020202020204" pitchFamily="34" charset="0"/>
            </a:endParaRPr>
          </a:p>
          <a:p>
            <a:pPr>
              <a:lnSpc>
                <a:spcPct val="160000"/>
              </a:lnSpc>
            </a:pPr>
            <a:r>
              <a:rPr lang="en-GB" sz="1200" dirty="0">
                <a:latin typeface="Arial" panose="020B0604020202020204" pitchFamily="34" charset="0"/>
                <a:cs typeface="Arial" panose="020B0604020202020204" pitchFamily="34" charset="0"/>
              </a:rPr>
              <a:t>‌Main challenges faced by teamwork and overcoming them:</a:t>
            </a:r>
          </a:p>
          <a:p>
            <a:pPr>
              <a:lnSpc>
                <a:spcPct val="160000"/>
              </a:lnSpc>
            </a:pPr>
            <a:r>
              <a:rPr lang="en-GB" sz="1200" dirty="0">
                <a:latin typeface="Arial" panose="020B0604020202020204" pitchFamily="34" charset="0"/>
                <a:cs typeface="Arial" panose="020B0604020202020204" pitchFamily="34" charset="0"/>
              </a:rPr>
              <a:t>Lack of clarity-Clear instructions are essential for staff members to effectively complete assigned tasks, ensuring their work aligns with the project's goals and scope.</a:t>
            </a:r>
          </a:p>
          <a:p>
            <a:pPr>
              <a:lnSpc>
                <a:spcPct val="160000"/>
              </a:lnSpc>
            </a:pPr>
            <a:r>
              <a:rPr lang="en-GB" sz="1200" dirty="0">
                <a:latin typeface="Arial" panose="020B0604020202020204" pitchFamily="34" charset="0"/>
                <a:cs typeface="Arial" panose="020B0604020202020204" pitchFamily="34" charset="0"/>
              </a:rPr>
              <a:t>Issues of trust-A productive team is characterized by trust, cooperation, respect, expert assistance, and diverse viewpoints among staff, enhancing efficiency and problem-solving effectiveness.</a:t>
            </a:r>
          </a:p>
          <a:p>
            <a:pPr>
              <a:lnSpc>
                <a:spcPct val="160000"/>
              </a:lnSpc>
            </a:pPr>
            <a:r>
              <a:rPr lang="en-GB" sz="1200" dirty="0">
                <a:latin typeface="Arial" panose="020B0604020202020204" pitchFamily="34" charset="0"/>
                <a:cs typeface="Arial" panose="020B0604020202020204" pitchFamily="34" charset="0"/>
              </a:rPr>
              <a:t>Personality clashes-Personality conflicts among current workers can arise due to the unique personality of each employee. Addressing these conflicts by considering the work culture and current workers, allocating alternative tasks, and offering mediation services can help resolve these issues.</a:t>
            </a:r>
          </a:p>
          <a:p>
            <a:pPr>
              <a:lnSpc>
                <a:spcPct val="90000"/>
              </a:lnSpc>
            </a:pPr>
            <a:endParaRPr lang="en-GB" sz="1200" dirty="0"/>
          </a:p>
        </p:txBody>
      </p:sp>
      <p:sp>
        <p:nvSpPr>
          <p:cNvPr id="23" name="Rectangle 27">
            <a:extLst>
              <a:ext uri="{FF2B5EF4-FFF2-40B4-BE49-F238E27FC236}">
                <a16:creationId xmlns:a16="http://schemas.microsoft.com/office/drawing/2014/main" id="{C6A6AECB-428C-4CB4-B65A-359F08B6D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28D1A6ED-2AB6-46A3-A315-485B8BF93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B61CE46B-8525-46A8-AB7B-DCBCC1B65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4412B991-9935-45FB-A17E-8F30DD832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288970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DF738-BC21-D841-F44B-855523821720}"/>
              </a:ext>
            </a:extLst>
          </p:cNvPr>
          <p:cNvSpPr>
            <a:spLocks noGrp="1"/>
          </p:cNvSpPr>
          <p:nvPr>
            <p:ph type="title"/>
          </p:nvPr>
        </p:nvSpPr>
        <p:spPr>
          <a:xfrm>
            <a:off x="677334" y="609600"/>
            <a:ext cx="8596668" cy="1320800"/>
          </a:xfrm>
        </p:spPr>
        <p:txBody>
          <a:bodyPr anchor="t">
            <a:normAutofit/>
          </a:bodyPr>
          <a:lstStyle/>
          <a:p>
            <a:r>
              <a:rPr lang="en-GB" dirty="0"/>
              <a:t>Belbin’s </a:t>
            </a:r>
            <a:r>
              <a:rPr lang="en-GB" dirty="0" err="1"/>
              <a:t>Spi</a:t>
            </a:r>
            <a:r>
              <a:rPr lang="en-GB" dirty="0"/>
              <a:t> on my team</a:t>
            </a:r>
          </a:p>
        </p:txBody>
      </p:sp>
      <p:sp>
        <p:nvSpPr>
          <p:cNvPr id="3" name="Content Placeholder 2">
            <a:extLst>
              <a:ext uri="{FF2B5EF4-FFF2-40B4-BE49-F238E27FC236}">
                <a16:creationId xmlns:a16="http://schemas.microsoft.com/office/drawing/2014/main" id="{E0350AE1-2D47-D2A1-6722-F404D88FDBF7}"/>
              </a:ext>
            </a:extLst>
          </p:cNvPr>
          <p:cNvSpPr>
            <a:spLocks noGrp="1"/>
          </p:cNvSpPr>
          <p:nvPr>
            <p:ph idx="1"/>
          </p:nvPr>
        </p:nvSpPr>
        <p:spPr>
          <a:xfrm>
            <a:off x="4018189" y="1270000"/>
            <a:ext cx="5740407" cy="4497375"/>
          </a:xfrm>
        </p:spPr>
        <p:txBody>
          <a:bodyPr>
            <a:noAutofit/>
          </a:bodyPr>
          <a:lstStyle/>
          <a:p>
            <a:pPr>
              <a:lnSpc>
                <a:spcPct val="160000"/>
              </a:lnSpc>
            </a:pPr>
            <a:r>
              <a:rPr lang="en-GB" sz="1200" dirty="0">
                <a:latin typeface="Arial" panose="020B0604020202020204" pitchFamily="34" charset="0"/>
                <a:cs typeface="Arial" panose="020B0604020202020204" pitchFamily="34" charset="0"/>
              </a:rPr>
              <a:t>For a team to be successful there is a need of different roles, as there is need of a leader as well. This time there was no need of a leader, all of us helped with little.                                                  As a result of Belbin’s SPI I am a team-worker ,Lavinia is a resource investigator and </a:t>
            </a:r>
            <a:r>
              <a:rPr lang="en-GB" sz="1200" dirty="0" err="1">
                <a:latin typeface="Arial" panose="020B0604020202020204" pitchFamily="34" charset="0"/>
                <a:cs typeface="Arial" panose="020B0604020202020204" pitchFamily="34" charset="0"/>
              </a:rPr>
              <a:t>Raif</a:t>
            </a:r>
            <a:r>
              <a:rPr lang="en-GB" sz="1200" dirty="0">
                <a:latin typeface="Arial" panose="020B0604020202020204" pitchFamily="34" charset="0"/>
                <a:cs typeface="Arial" panose="020B0604020202020204" pitchFamily="34" charset="0"/>
              </a:rPr>
              <a:t> is a monitor-evaluator. Every strength that we got helped us create a good, confident team. </a:t>
            </a:r>
          </a:p>
          <a:p>
            <a:pPr>
              <a:lnSpc>
                <a:spcPct val="160000"/>
              </a:lnSpc>
            </a:pPr>
            <a:r>
              <a:rPr lang="en-GB" sz="1200" dirty="0">
                <a:latin typeface="Arial" panose="020B0604020202020204" pitchFamily="34" charset="0"/>
                <a:cs typeface="Arial" panose="020B0604020202020204" pitchFamily="34" charset="0"/>
              </a:rPr>
              <a:t>I am supportive and a good listener, so I was opened to the ideas my team mates proposed. I can work well with every type of person and I try to resolve conflicts.</a:t>
            </a:r>
          </a:p>
          <a:p>
            <a:pPr>
              <a:lnSpc>
                <a:spcPct val="160000"/>
              </a:lnSpc>
            </a:pPr>
            <a:r>
              <a:rPr lang="en-GB" sz="1200" dirty="0">
                <a:latin typeface="Arial" panose="020B0604020202020204" pitchFamily="34" charset="0"/>
                <a:cs typeface="Arial" panose="020B0604020202020204" pitchFamily="34" charset="0"/>
              </a:rPr>
              <a:t>Lavinia has good communication skills, it was easy to plan everything and we understood each other, she was helpful when there was lack of ideas and her positiveness made us feel less stressed.</a:t>
            </a:r>
          </a:p>
          <a:p>
            <a:pPr>
              <a:lnSpc>
                <a:spcPct val="160000"/>
              </a:lnSpc>
            </a:pPr>
            <a:r>
              <a:rPr lang="en-GB" sz="1200" dirty="0" err="1">
                <a:latin typeface="Arial" panose="020B0604020202020204" pitchFamily="34" charset="0"/>
                <a:cs typeface="Arial" panose="020B0604020202020204" pitchFamily="34" charset="0"/>
              </a:rPr>
              <a:t>Raif</a:t>
            </a:r>
            <a:r>
              <a:rPr lang="en-GB" sz="1200" dirty="0">
                <a:latin typeface="Arial" panose="020B0604020202020204" pitchFamily="34" charset="0"/>
                <a:cs typeface="Arial" panose="020B0604020202020204" pitchFamily="34" charset="0"/>
              </a:rPr>
              <a:t> is prudent, he likes to think things twice before doing it </a:t>
            </a:r>
            <a:r>
              <a:rPr lang="en-GB" sz="1200" dirty="0" err="1">
                <a:latin typeface="Arial" panose="020B0604020202020204" pitchFamily="34" charset="0"/>
                <a:cs typeface="Arial" panose="020B0604020202020204" pitchFamily="34" charset="0"/>
              </a:rPr>
              <a:t>wich</a:t>
            </a:r>
            <a:r>
              <a:rPr lang="en-GB" sz="1200" dirty="0">
                <a:latin typeface="Arial" panose="020B0604020202020204" pitchFamily="34" charset="0"/>
                <a:cs typeface="Arial" panose="020B0604020202020204" pitchFamily="34" charset="0"/>
              </a:rPr>
              <a:t> helped us from the start of the presentation. He was helpful when searching for the pro’s and contra’s before writing something on, he is a good planner so we decided easily the slides and what each of us is writing about in this presentation.</a:t>
            </a:r>
          </a:p>
          <a:p>
            <a:pPr>
              <a:lnSpc>
                <a:spcPct val="90000"/>
              </a:lnSpc>
            </a:pPr>
            <a:endParaRPr lang="en-GB" sz="1200" dirty="0"/>
          </a:p>
        </p:txBody>
      </p:sp>
      <p:pic>
        <p:nvPicPr>
          <p:cNvPr id="4" name="Picture 3">
            <a:extLst>
              <a:ext uri="{FF2B5EF4-FFF2-40B4-BE49-F238E27FC236}">
                <a16:creationId xmlns:a16="http://schemas.microsoft.com/office/drawing/2014/main" id="{519372D5-6BD8-088D-8E6F-1F38317889AF}"/>
              </a:ext>
            </a:extLst>
          </p:cNvPr>
          <p:cNvPicPr>
            <a:picLocks noChangeAspect="1"/>
          </p:cNvPicPr>
          <p:nvPr/>
        </p:nvPicPr>
        <p:blipFill rotWithShape="1">
          <a:blip r:embed="rId2"/>
          <a:srcRect l="7135" r="8932" b="1"/>
          <a:stretch/>
        </p:blipFill>
        <p:spPr>
          <a:xfrm>
            <a:off x="677334" y="2159331"/>
            <a:ext cx="3144597" cy="3882362"/>
          </a:xfrm>
          <a:prstGeom prst="rect">
            <a:avLst/>
          </a:prstGeom>
        </p:spPr>
      </p:pic>
    </p:spTree>
    <p:extLst>
      <p:ext uri="{BB962C8B-B14F-4D97-AF65-F5344CB8AC3E}">
        <p14:creationId xmlns:p14="http://schemas.microsoft.com/office/powerpoint/2010/main" val="3239349634"/>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3086-A5BF-06E8-ACE4-A90458D9DD47}"/>
              </a:ext>
            </a:extLst>
          </p:cNvPr>
          <p:cNvSpPr>
            <a:spLocks noGrp="1"/>
          </p:cNvSpPr>
          <p:nvPr>
            <p:ph type="title"/>
          </p:nvPr>
        </p:nvSpPr>
        <p:spPr>
          <a:xfrm>
            <a:off x="677334" y="609600"/>
            <a:ext cx="8596668" cy="1320800"/>
          </a:xfrm>
        </p:spPr>
        <p:txBody>
          <a:bodyPr anchor="t">
            <a:normAutofit/>
          </a:bodyPr>
          <a:lstStyle/>
          <a:p>
            <a:r>
              <a:rPr lang="en-GB" dirty="0"/>
              <a:t>References</a:t>
            </a:r>
          </a:p>
        </p:txBody>
      </p:sp>
      <p:pic>
        <p:nvPicPr>
          <p:cNvPr id="7" name="Picture 6" descr="Large skydiving group mid-air">
            <a:extLst>
              <a:ext uri="{FF2B5EF4-FFF2-40B4-BE49-F238E27FC236}">
                <a16:creationId xmlns:a16="http://schemas.microsoft.com/office/drawing/2014/main" id="{AA34918B-F491-8090-C12A-0348DCB11A11}"/>
              </a:ext>
            </a:extLst>
          </p:cNvPr>
          <p:cNvPicPr>
            <a:picLocks noChangeAspect="1"/>
          </p:cNvPicPr>
          <p:nvPr/>
        </p:nvPicPr>
        <p:blipFill rotWithShape="1">
          <a:blip r:embed="rId2"/>
          <a:srcRect l="37363" r="36196" b="1"/>
          <a:stretch/>
        </p:blipFill>
        <p:spPr>
          <a:xfrm>
            <a:off x="1549450" y="2159331"/>
            <a:ext cx="1452020" cy="3651842"/>
          </a:xfrm>
          <a:prstGeom prst="rect">
            <a:avLst/>
          </a:prstGeom>
        </p:spPr>
      </p:pic>
      <p:sp>
        <p:nvSpPr>
          <p:cNvPr id="8" name="Content Placeholder 2">
            <a:extLst>
              <a:ext uri="{FF2B5EF4-FFF2-40B4-BE49-F238E27FC236}">
                <a16:creationId xmlns:a16="http://schemas.microsoft.com/office/drawing/2014/main" id="{E9426591-87F2-AFAB-06C8-C503DAEF156C}"/>
              </a:ext>
            </a:extLst>
          </p:cNvPr>
          <p:cNvSpPr>
            <a:spLocks noGrp="1"/>
          </p:cNvSpPr>
          <p:nvPr>
            <p:ph idx="1"/>
          </p:nvPr>
        </p:nvSpPr>
        <p:spPr>
          <a:xfrm>
            <a:off x="4063160" y="2160589"/>
            <a:ext cx="5207839" cy="3880773"/>
          </a:xfrm>
        </p:spPr>
        <p:txBody>
          <a:bodyPr>
            <a:normAutofit/>
          </a:bodyPr>
          <a:lstStyle/>
          <a:p>
            <a:pPr>
              <a:lnSpc>
                <a:spcPct val="90000"/>
              </a:lnSpc>
            </a:pPr>
            <a:r>
              <a:rPr lang="en-GB" sz="900">
                <a:latin typeface="Arial" panose="020B0604020202020204" pitchFamily="34" charset="0"/>
                <a:cs typeface="Arial" panose="020B0604020202020204" pitchFamily="34" charset="0"/>
              </a:rPr>
              <a:t>Centre for Creative Leadership (2023). The 10 Characteristics of a Good Leader. [online] CCL. Available at: https://www.ccl.org/articles/leading-effectively-articles/characteristics-good-leader/#:~:text=A%20good%20leader%20should%20have.</a:t>
            </a:r>
          </a:p>
          <a:p>
            <a:pPr>
              <a:lnSpc>
                <a:spcPct val="90000"/>
              </a:lnSpc>
            </a:pPr>
            <a:r>
              <a:rPr lang="en-GB" sz="900" err="1">
                <a:latin typeface="Arial" panose="020B0604020202020204" pitchFamily="34" charset="0"/>
                <a:cs typeface="Arial" panose="020B0604020202020204" pitchFamily="34" charset="0"/>
              </a:rPr>
              <a:t>Herrity</a:t>
            </a:r>
            <a:r>
              <a:rPr lang="en-GB" sz="900">
                <a:latin typeface="Arial" panose="020B0604020202020204" pitchFamily="34" charset="0"/>
                <a:cs typeface="Arial" panose="020B0604020202020204" pitchFamily="34" charset="0"/>
              </a:rPr>
              <a:t>, J. (2022). Group vs. Team: What’s the Difference? [online] Indeed Career Guide. Available at: https://www.indeed.com/career-advice/career-development/group-vs-team.</a:t>
            </a:r>
          </a:p>
          <a:p>
            <a:pPr>
              <a:lnSpc>
                <a:spcPct val="90000"/>
              </a:lnSpc>
            </a:pPr>
            <a:r>
              <a:rPr lang="en-GB" sz="900">
                <a:latin typeface="Arial" panose="020B0604020202020204" pitchFamily="34" charset="0"/>
                <a:cs typeface="Arial" panose="020B0604020202020204" pitchFamily="34" charset="0"/>
              </a:rPr>
              <a:t>Indeed Career Guide. (n.d.). What Is the Purpose of a Team? [online] Available at: https://www.indeed.com/career-advice/career-development/purpose-team#:~:text=The%20purpose%20of%20a%20team%20is%20to%20determine%20how%20a.</a:t>
            </a:r>
          </a:p>
          <a:p>
            <a:pPr>
              <a:lnSpc>
                <a:spcPct val="90000"/>
              </a:lnSpc>
            </a:pPr>
            <a:r>
              <a:rPr lang="en-GB" sz="900">
                <a:latin typeface="Arial" panose="020B0604020202020204" pitchFamily="34" charset="0"/>
                <a:cs typeface="Arial" panose="020B0604020202020204" pitchFamily="34" charset="0"/>
              </a:rPr>
              <a:t>Indeed editorial team (2023). 13 teamwork challenges in the workplace and how to solve them. [online] Indeed Career Guide. Available at: https://uk.indeed.com/career-advice/career-development/teamwork-challenges</a:t>
            </a:r>
          </a:p>
          <a:p>
            <a:pPr>
              <a:lnSpc>
                <a:spcPct val="90000"/>
              </a:lnSpc>
            </a:pPr>
            <a:r>
              <a:rPr lang="en-GB" sz="900">
                <a:latin typeface="Arial" panose="020B0604020202020204" pitchFamily="34" charset="0"/>
                <a:cs typeface="Arial" panose="020B0604020202020204" pitchFamily="34" charset="0"/>
              </a:rPr>
              <a:t>Managementstudyguide.com. (n.d.). Understanding Team - What is a Team ? [online] Available at: https://managementstudyguide.com/understanding-team.htm.</a:t>
            </a:r>
          </a:p>
          <a:p>
            <a:pPr>
              <a:lnSpc>
                <a:spcPct val="90000"/>
              </a:lnSpc>
            </a:pPr>
            <a:r>
              <a:rPr lang="en-GB" sz="900">
                <a:latin typeface="Arial" panose="020B0604020202020204" pitchFamily="34" charset="0"/>
                <a:cs typeface="Arial" panose="020B0604020202020204" pitchFamily="34" charset="0"/>
              </a:rPr>
              <a:t>Pratt, M.K. and Barney, N. (2023). What Is leadership? - Definition from WhatIs.com. [online] </a:t>
            </a:r>
            <a:r>
              <a:rPr lang="en-GB" sz="900" err="1">
                <a:latin typeface="Arial" panose="020B0604020202020204" pitchFamily="34" charset="0"/>
                <a:cs typeface="Arial" panose="020B0604020202020204" pitchFamily="34" charset="0"/>
              </a:rPr>
              <a:t>SearchCIO</a:t>
            </a:r>
            <a:r>
              <a:rPr lang="en-GB" sz="900">
                <a:latin typeface="Arial" panose="020B0604020202020204" pitchFamily="34" charset="0"/>
                <a:cs typeface="Arial" panose="020B0604020202020204" pitchFamily="34" charset="0"/>
              </a:rPr>
              <a:t>. Available at: https://www.techtarget.com/searchcio/definition/leadership#:~:text=Leadership%20is%20the%20ability%20of.</a:t>
            </a:r>
          </a:p>
          <a:p>
            <a:pPr>
              <a:lnSpc>
                <a:spcPct val="90000"/>
              </a:lnSpc>
            </a:pPr>
            <a:r>
              <a:rPr lang="en-GB" sz="900" err="1">
                <a:latin typeface="Arial" panose="020B0604020202020204" pitchFamily="34" charset="0"/>
                <a:cs typeface="Arial" panose="020B0604020202020204" pitchFamily="34" charset="0"/>
              </a:rPr>
              <a:t>Ryba</a:t>
            </a:r>
            <a:r>
              <a:rPr lang="en-GB" sz="900">
                <a:latin typeface="Arial" panose="020B0604020202020204" pitchFamily="34" charset="0"/>
                <a:cs typeface="Arial" panose="020B0604020202020204" pitchFamily="34" charset="0"/>
              </a:rPr>
              <a:t>, K. (2023). 8 Characteristics of High-Performing Teams (and How to Build One). [online] www.quantumworkplace.com. Available at: https://www.quantumworkplace.com/future-of-work/characteristics-of-high-performing-teams.</a:t>
            </a:r>
          </a:p>
          <a:p>
            <a:pPr>
              <a:lnSpc>
                <a:spcPct val="90000"/>
              </a:lnSpc>
            </a:pPr>
            <a:endParaRPr lang="en-GB" sz="900"/>
          </a:p>
        </p:txBody>
      </p:sp>
    </p:spTree>
    <p:extLst>
      <p:ext uri="{BB962C8B-B14F-4D97-AF65-F5344CB8AC3E}">
        <p14:creationId xmlns:p14="http://schemas.microsoft.com/office/powerpoint/2010/main" val="2866997389"/>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5222A-2623-DA85-6255-DF49419D9C3E}"/>
              </a:ext>
            </a:extLst>
          </p:cNvPr>
          <p:cNvSpPr>
            <a:spLocks noGrp="1"/>
          </p:cNvSpPr>
          <p:nvPr>
            <p:ph type="title"/>
          </p:nvPr>
        </p:nvSpPr>
        <p:spPr>
          <a:xfrm>
            <a:off x="838200" y="713312"/>
            <a:ext cx="4038600" cy="5431376"/>
          </a:xfrm>
        </p:spPr>
        <p:txBody>
          <a:bodyPr>
            <a:normAutofit/>
          </a:bodyPr>
          <a:lstStyle/>
          <a:p>
            <a:r>
              <a:rPr lang="en-US"/>
              <a:t> Belbin(maria)</a:t>
            </a:r>
          </a:p>
        </p:txBody>
      </p:sp>
      <p:sp>
        <p:nvSpPr>
          <p:cNvPr id="3" name="Content Placeholder 2">
            <a:extLst>
              <a:ext uri="{FF2B5EF4-FFF2-40B4-BE49-F238E27FC236}">
                <a16:creationId xmlns:a16="http://schemas.microsoft.com/office/drawing/2014/main" id="{7CA9F2AD-EE29-BC26-28AF-C5B4CD016010}"/>
              </a:ext>
            </a:extLst>
          </p:cNvPr>
          <p:cNvSpPr>
            <a:spLocks noGrp="1"/>
          </p:cNvSpPr>
          <p:nvPr>
            <p:ph idx="1"/>
          </p:nvPr>
        </p:nvSpPr>
        <p:spPr>
          <a:xfrm>
            <a:off x="6095999" y="713313"/>
            <a:ext cx="5257801" cy="5431376"/>
          </a:xfrm>
        </p:spPr>
        <p:txBody>
          <a:bodyPr anchor="ctr">
            <a:normAutofit/>
          </a:bodyPr>
          <a:lstStyle/>
          <a:p>
            <a:r>
              <a:rPr lang="en-US" sz="2000"/>
              <a:t>This is a short introduction about what is Belbin.</a:t>
            </a:r>
          </a:p>
          <a:p>
            <a:r>
              <a:rPr lang="en-US"/>
              <a:t>Belbin was invented by a man called Meredith Belbin and it was made to an effective of seeing the strengths but also the weaknesses in a team which can help the work team improve the production. </a:t>
            </a:r>
          </a:p>
        </p:txBody>
      </p:sp>
    </p:spTree>
    <p:extLst>
      <p:ext uri="{BB962C8B-B14F-4D97-AF65-F5344CB8AC3E}">
        <p14:creationId xmlns:p14="http://schemas.microsoft.com/office/powerpoint/2010/main" val="1426840397"/>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1595-3A78-6AE7-EAAD-D8B7E5950DD2}"/>
              </a:ext>
            </a:extLst>
          </p:cNvPr>
          <p:cNvSpPr>
            <a:spLocks noGrp="1"/>
          </p:cNvSpPr>
          <p:nvPr>
            <p:ph type="title"/>
          </p:nvPr>
        </p:nvSpPr>
        <p:spPr>
          <a:xfrm>
            <a:off x="263106" y="713312"/>
            <a:ext cx="4613694" cy="5431376"/>
          </a:xfrm>
        </p:spPr>
        <p:txBody>
          <a:bodyPr>
            <a:normAutofit/>
          </a:bodyPr>
          <a:lstStyle/>
          <a:p>
            <a:r>
              <a:rPr lang="en-US"/>
              <a:t>References for  Belbin(maria)</a:t>
            </a:r>
          </a:p>
        </p:txBody>
      </p:sp>
      <p:sp>
        <p:nvSpPr>
          <p:cNvPr id="3" name="Content Placeholder 2">
            <a:extLst>
              <a:ext uri="{FF2B5EF4-FFF2-40B4-BE49-F238E27FC236}">
                <a16:creationId xmlns:a16="http://schemas.microsoft.com/office/drawing/2014/main" id="{9E1C6700-E3EA-80AB-70BC-E1268E4516E6}"/>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ea typeface="+mn-lt"/>
                <a:cs typeface="+mn-lt"/>
                <a:hlinkClick r:id="rId2"/>
              </a:rPr>
              <a:t>https://www.ifm.eng.cam.ac.uk/research/dmg/tools-and-techniques/belbins-team-roles/</a:t>
            </a:r>
            <a:endParaRPr lang="en-US" sz="2000">
              <a:ea typeface="+mn-lt"/>
              <a:cs typeface="+mn-lt"/>
            </a:endParaRPr>
          </a:p>
          <a:p>
            <a:endParaRPr lang="en-US" sz="2000"/>
          </a:p>
        </p:txBody>
      </p:sp>
    </p:spTree>
    <p:extLst>
      <p:ext uri="{BB962C8B-B14F-4D97-AF65-F5344CB8AC3E}">
        <p14:creationId xmlns:p14="http://schemas.microsoft.com/office/powerpoint/2010/main" val="415055046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3CDE-7A51-A4A4-EE0D-80E06887564E}"/>
              </a:ext>
            </a:extLst>
          </p:cNvPr>
          <p:cNvSpPr>
            <a:spLocks noGrp="1"/>
          </p:cNvSpPr>
          <p:nvPr>
            <p:ph type="title"/>
          </p:nvPr>
        </p:nvSpPr>
        <p:spPr>
          <a:xfrm>
            <a:off x="838200" y="713312"/>
            <a:ext cx="4038600" cy="5431376"/>
          </a:xfrm>
        </p:spPr>
        <p:txBody>
          <a:bodyPr>
            <a:normAutofit/>
          </a:bodyPr>
          <a:lstStyle/>
          <a:p>
            <a:r>
              <a:rPr lang="en-US"/>
              <a:t>Tuckman(maria)</a:t>
            </a:r>
          </a:p>
        </p:txBody>
      </p:sp>
      <p:sp>
        <p:nvSpPr>
          <p:cNvPr id="3" name="Content Placeholder 2">
            <a:extLst>
              <a:ext uri="{FF2B5EF4-FFF2-40B4-BE49-F238E27FC236}">
                <a16:creationId xmlns:a16="http://schemas.microsoft.com/office/drawing/2014/main" id="{051B46FA-85F3-6FEC-5DEC-AC62C4D59337}"/>
              </a:ext>
            </a:extLst>
          </p:cNvPr>
          <p:cNvSpPr>
            <a:spLocks noGrp="1"/>
          </p:cNvSpPr>
          <p:nvPr>
            <p:ph idx="1"/>
          </p:nvPr>
        </p:nvSpPr>
        <p:spPr>
          <a:xfrm>
            <a:off x="6340414" y="1719728"/>
            <a:ext cx="5257801" cy="5431376"/>
          </a:xfrm>
        </p:spPr>
        <p:txBody>
          <a:bodyPr vert="horz" lIns="91440" tIns="45720" rIns="91440" bIns="45720" rtlCol="0" anchor="ctr">
            <a:normAutofit/>
          </a:bodyPr>
          <a:lstStyle/>
          <a:p>
            <a:r>
              <a:rPr lang="en-US" sz="2000">
                <a:latin typeface="Arial"/>
                <a:cs typeface="Arial"/>
              </a:rPr>
              <a:t>This is a short introduction about what is Tuckman.</a:t>
            </a:r>
          </a:p>
          <a:p>
            <a:r>
              <a:rPr lang="en-US" sz="2000">
                <a:latin typeface="Arial"/>
                <a:cs typeface="Arial"/>
              </a:rPr>
              <a:t>The Tuckman method was made by a man called Bruce Tuckman and he made this in1965 </a:t>
            </a:r>
          </a:p>
          <a:p>
            <a:r>
              <a:rPr lang="en-US" sz="2000">
                <a:latin typeface="Arial"/>
                <a:cs typeface="Arial"/>
              </a:rPr>
              <a:t>This plan of Tuckman shows the way that the team develops ability but also maturity, relationship establish and another one is leadership style that changes to more share leadership or collaborative.</a:t>
            </a:r>
          </a:p>
          <a:p>
            <a:endParaRPr lang="en-US" sz="1100">
              <a:solidFill>
                <a:srgbClr val="4D5156"/>
              </a:solidFill>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p>
        </p:txBody>
      </p:sp>
    </p:spTree>
    <p:extLst>
      <p:ext uri="{BB962C8B-B14F-4D97-AF65-F5344CB8AC3E}">
        <p14:creationId xmlns:p14="http://schemas.microsoft.com/office/powerpoint/2010/main" val="35780032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C7FD3-42D4-F8AC-EA44-A9AC678F14FA}"/>
              </a:ext>
            </a:extLst>
          </p:cNvPr>
          <p:cNvSpPr>
            <a:spLocks noGrp="1"/>
          </p:cNvSpPr>
          <p:nvPr>
            <p:ph type="title"/>
          </p:nvPr>
        </p:nvSpPr>
        <p:spPr>
          <a:xfrm>
            <a:off x="838200" y="713312"/>
            <a:ext cx="4038600" cy="5431376"/>
          </a:xfrm>
        </p:spPr>
        <p:txBody>
          <a:bodyPr>
            <a:normAutofit/>
          </a:bodyPr>
          <a:lstStyle/>
          <a:p>
            <a:r>
              <a:rPr lang="en-US"/>
              <a:t>Reference of Tuckman(maria)</a:t>
            </a:r>
          </a:p>
        </p:txBody>
      </p:sp>
      <p:sp>
        <p:nvSpPr>
          <p:cNvPr id="3" name="Content Placeholder 2">
            <a:extLst>
              <a:ext uri="{FF2B5EF4-FFF2-40B4-BE49-F238E27FC236}">
                <a16:creationId xmlns:a16="http://schemas.microsoft.com/office/drawing/2014/main" id="{A11C4B92-AEA4-C209-B384-1A92F8D9787A}"/>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ea typeface="+mn-lt"/>
                <a:cs typeface="+mn-lt"/>
                <a:hlinkClick r:id="rId2"/>
              </a:rPr>
              <a:t>https://www.wcupa.edu/coral/tuckmanStagesGroupDelvelopment.aspx#:~:text=These%20stages%20are%20commonly%20known,more%20collaborative%20or%20shared%20leadership</a:t>
            </a:r>
            <a:r>
              <a:rPr lang="en-US" sz="2000">
                <a:ea typeface="+mn-lt"/>
                <a:cs typeface="+mn-lt"/>
              </a:rPr>
              <a:t>.</a:t>
            </a:r>
          </a:p>
          <a:p>
            <a:endParaRPr lang="en-US" sz="2000"/>
          </a:p>
        </p:txBody>
      </p:sp>
    </p:spTree>
    <p:extLst>
      <p:ext uri="{BB962C8B-B14F-4D97-AF65-F5344CB8AC3E}">
        <p14:creationId xmlns:p14="http://schemas.microsoft.com/office/powerpoint/2010/main" val="3759538467"/>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45CF-4CBB-04F7-D07D-07EFEE233406}"/>
              </a:ext>
            </a:extLst>
          </p:cNvPr>
          <p:cNvSpPr>
            <a:spLocks noGrp="1"/>
          </p:cNvSpPr>
          <p:nvPr>
            <p:ph type="title"/>
          </p:nvPr>
        </p:nvSpPr>
        <p:spPr>
          <a:xfrm>
            <a:off x="838201" y="643467"/>
            <a:ext cx="4319846" cy="1800526"/>
          </a:xfrm>
        </p:spPr>
        <p:txBody>
          <a:bodyPr>
            <a:normAutofit/>
          </a:bodyPr>
          <a:lstStyle/>
          <a:p>
            <a:r>
              <a:rPr lang="en-US"/>
              <a:t>Reward and recognition(maria)</a:t>
            </a:r>
          </a:p>
        </p:txBody>
      </p:sp>
      <p:sp>
        <p:nvSpPr>
          <p:cNvPr id="3" name="Content Placeholder 2">
            <a:extLst>
              <a:ext uri="{FF2B5EF4-FFF2-40B4-BE49-F238E27FC236}">
                <a16:creationId xmlns:a16="http://schemas.microsoft.com/office/drawing/2014/main" id="{B1560BA1-EA63-3690-9636-488E7DD7A5F5}"/>
              </a:ext>
            </a:extLst>
          </p:cNvPr>
          <p:cNvSpPr>
            <a:spLocks noGrp="1"/>
          </p:cNvSpPr>
          <p:nvPr>
            <p:ph idx="1"/>
          </p:nvPr>
        </p:nvSpPr>
        <p:spPr>
          <a:xfrm>
            <a:off x="838201" y="2623381"/>
            <a:ext cx="3888528" cy="3553581"/>
          </a:xfrm>
        </p:spPr>
        <p:txBody>
          <a:bodyPr vert="horz" lIns="91440" tIns="45720" rIns="91440" bIns="45720" rtlCol="0" anchor="t">
            <a:normAutofit/>
          </a:bodyPr>
          <a:lstStyle/>
          <a:p>
            <a:r>
              <a:rPr lang="en-US" sz="1800"/>
              <a:t>The rewards and recognition of a teamwork is that if the people in the teamwork are reward the work of the program will be more stress free but also the team will achieve and take more action of the work that must be done.</a:t>
            </a:r>
            <a:endParaRPr lang="en-US" sz="1300"/>
          </a:p>
        </p:txBody>
      </p:sp>
      <p:pic>
        <p:nvPicPr>
          <p:cNvPr id="4" name="Picture 3" descr="A gold trophy and a green present on a scale&#10;&#10;Description automatically generated">
            <a:extLst>
              <a:ext uri="{FF2B5EF4-FFF2-40B4-BE49-F238E27FC236}">
                <a16:creationId xmlns:a16="http://schemas.microsoft.com/office/drawing/2014/main" id="{BF205A91-B69C-3F9A-DEEF-4194D3B0E85C}"/>
              </a:ext>
            </a:extLst>
          </p:cNvPr>
          <p:cNvPicPr>
            <a:picLocks noChangeAspect="1"/>
          </p:cNvPicPr>
          <p:nvPr/>
        </p:nvPicPr>
        <p:blipFill>
          <a:blip r:embed="rId2"/>
          <a:stretch>
            <a:fillRect/>
          </a:stretch>
        </p:blipFill>
        <p:spPr>
          <a:xfrm>
            <a:off x="6800986" y="1977257"/>
            <a:ext cx="4747547" cy="3837603"/>
          </a:xfrm>
          <a:prstGeom prst="rect">
            <a:avLst/>
          </a:prstGeom>
        </p:spPr>
      </p:pic>
    </p:spTree>
    <p:extLst>
      <p:ext uri="{BB962C8B-B14F-4D97-AF65-F5344CB8AC3E}">
        <p14:creationId xmlns:p14="http://schemas.microsoft.com/office/powerpoint/2010/main" val="71420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52F85-414E-B3E7-3CF3-AD7D37F9A618}"/>
              </a:ext>
            </a:extLst>
          </p:cNvPr>
          <p:cNvSpPr>
            <a:spLocks noGrp="1"/>
          </p:cNvSpPr>
          <p:nvPr>
            <p:ph type="title"/>
          </p:nvPr>
        </p:nvSpPr>
        <p:spPr>
          <a:xfrm>
            <a:off x="838200" y="713312"/>
            <a:ext cx="4556184" cy="5431376"/>
          </a:xfrm>
        </p:spPr>
        <p:txBody>
          <a:bodyPr>
            <a:normAutofit/>
          </a:bodyPr>
          <a:lstStyle/>
          <a:p>
            <a:r>
              <a:rPr lang="en-US"/>
              <a:t>References of reward and recognitions(maria)</a:t>
            </a:r>
          </a:p>
        </p:txBody>
      </p:sp>
      <p:sp>
        <p:nvSpPr>
          <p:cNvPr id="3" name="Content Placeholder 2">
            <a:extLst>
              <a:ext uri="{FF2B5EF4-FFF2-40B4-BE49-F238E27FC236}">
                <a16:creationId xmlns:a16="http://schemas.microsoft.com/office/drawing/2014/main" id="{A2217A05-E1D4-444F-4D52-4DD1FF64497C}"/>
              </a:ext>
            </a:extLst>
          </p:cNvPr>
          <p:cNvSpPr>
            <a:spLocks noGrp="1"/>
          </p:cNvSpPr>
          <p:nvPr>
            <p:ph idx="1"/>
          </p:nvPr>
        </p:nvSpPr>
        <p:spPr>
          <a:xfrm>
            <a:off x="6340414" y="1863502"/>
            <a:ext cx="5257801" cy="5431376"/>
          </a:xfrm>
        </p:spPr>
        <p:txBody>
          <a:bodyPr anchor="ctr">
            <a:normAutofit/>
          </a:bodyPr>
          <a:lstStyle/>
          <a:p>
            <a:r>
              <a:rPr lang="en-US" sz="2000">
                <a:ea typeface="+mn-lt"/>
                <a:cs typeface="+mn-lt"/>
                <a:hlinkClick r:id="rId2"/>
              </a:rPr>
              <a:t>https://www.linkedin.com/advice/3/how-can-recognition-appreciation-improve-teamwork#:~:text=Recognition%20and%20appreciation%20are%20powerful,and%20improve%20performance%20and%20productivity</a:t>
            </a:r>
            <a:r>
              <a:rPr lang="en-US" sz="2000">
                <a:ea typeface="+mn-lt"/>
                <a:cs typeface="+mn-lt"/>
              </a:rPr>
              <a:t>.</a:t>
            </a:r>
            <a:endParaRPr lang="en-US" sz="2000"/>
          </a:p>
          <a:p>
            <a:endParaRPr lang="en-US" sz="2000"/>
          </a:p>
          <a:p>
            <a:r>
              <a:rPr lang="en-US" sz="2000">
                <a:ea typeface="+mn-lt"/>
                <a:cs typeface="+mn-lt"/>
                <a:hlinkClick r:id="rId3"/>
              </a:rPr>
              <a:t>https://www.achievers.com/blog/employee-reward-recognition-programs/#:~:text=An%20employee%20rewards%20and%20recognition%20program%20is%20a%20system%20through,for%20rewards%20accompanying%20each%20recognition</a:t>
            </a:r>
            <a:r>
              <a:rPr lang="en-US" sz="2000">
                <a:ea typeface="+mn-lt"/>
                <a:cs typeface="+mn-lt"/>
              </a:rPr>
              <a:t>.</a:t>
            </a:r>
            <a:endParaRPr lang="en-US" sz="2000"/>
          </a:p>
          <a:p>
            <a:endParaRPr lang="en-US" sz="2000"/>
          </a:p>
          <a:p>
            <a:endParaRPr lang="en-US" sz="2000"/>
          </a:p>
          <a:p>
            <a:endParaRPr lang="en-US" sz="2000"/>
          </a:p>
          <a:p>
            <a:endParaRPr lang="en-US" sz="2000"/>
          </a:p>
          <a:p>
            <a:endParaRPr lang="en-US" sz="2000"/>
          </a:p>
          <a:p>
            <a:endParaRPr lang="en-US" sz="2000"/>
          </a:p>
          <a:p>
            <a:endParaRPr lang="en-US" sz="2000"/>
          </a:p>
          <a:p>
            <a:endParaRPr lang="en-US" sz="2000"/>
          </a:p>
        </p:txBody>
      </p:sp>
    </p:spTree>
    <p:extLst>
      <p:ext uri="{BB962C8B-B14F-4D97-AF65-F5344CB8AC3E}">
        <p14:creationId xmlns:p14="http://schemas.microsoft.com/office/powerpoint/2010/main" val="381035993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63D61-DCB2-6440-DE44-0742F398470F}"/>
              </a:ext>
            </a:extLst>
          </p:cNvPr>
          <p:cNvSpPr>
            <a:spLocks noGrp="1"/>
          </p:cNvSpPr>
          <p:nvPr>
            <p:ph type="title"/>
          </p:nvPr>
        </p:nvSpPr>
        <p:spPr>
          <a:xfrm>
            <a:off x="1246824" y="643467"/>
            <a:ext cx="4772975" cy="1800526"/>
          </a:xfrm>
        </p:spPr>
        <p:txBody>
          <a:bodyPr>
            <a:normAutofit fontScale="90000"/>
          </a:bodyPr>
          <a:lstStyle/>
          <a:p>
            <a:r>
              <a:rPr lang="en-US" sz="4100"/>
              <a:t>The characteristics &amp; benefits of effectives(maria) </a:t>
            </a:r>
          </a:p>
        </p:txBody>
      </p:sp>
      <p:sp>
        <p:nvSpPr>
          <p:cNvPr id="3" name="Content Placeholder 2">
            <a:extLst>
              <a:ext uri="{FF2B5EF4-FFF2-40B4-BE49-F238E27FC236}">
                <a16:creationId xmlns:a16="http://schemas.microsoft.com/office/drawing/2014/main" id="{336B4141-55FA-70F8-5471-96B0A4FC3F0D}"/>
              </a:ext>
            </a:extLst>
          </p:cNvPr>
          <p:cNvSpPr>
            <a:spLocks noGrp="1"/>
          </p:cNvSpPr>
          <p:nvPr>
            <p:ph idx="1"/>
          </p:nvPr>
        </p:nvSpPr>
        <p:spPr>
          <a:xfrm>
            <a:off x="657352" y="2623381"/>
            <a:ext cx="6670784" cy="4143052"/>
          </a:xfrm>
        </p:spPr>
        <p:txBody>
          <a:bodyPr vert="horz" lIns="91440" tIns="45720" rIns="91440" bIns="45720" rtlCol="0" anchor="t">
            <a:normAutofit/>
          </a:bodyPr>
          <a:lstStyle/>
          <a:p>
            <a:pPr marL="0" indent="0">
              <a:buNone/>
            </a:pPr>
            <a:r>
              <a:rPr lang="en-US" sz="1800">
                <a:latin typeface="Aptos"/>
                <a:cs typeface="Arial"/>
              </a:rPr>
              <a:t>Benefits of having a team work s that people can work together just like in the method of Belbin that have 9 roles.</a:t>
            </a:r>
          </a:p>
          <a:p>
            <a:pPr marL="0" indent="0">
              <a:buNone/>
            </a:pPr>
            <a:r>
              <a:rPr lang="en-US" sz="1800">
                <a:latin typeface="Aptos"/>
                <a:cs typeface="Arial"/>
              </a:rPr>
              <a:t>Another benefit is that if the team work uses the Tuckman method is easier and is simpler to work with and no stress. </a:t>
            </a:r>
          </a:p>
          <a:p>
            <a:pPr marL="0" indent="0">
              <a:buNone/>
            </a:pPr>
            <a:r>
              <a:rPr lang="en-US" sz="1800">
                <a:latin typeface="Aptos"/>
                <a:cs typeface="Arial"/>
              </a:rPr>
              <a:t>The characteristics of the team work is that feedback, some people could have different opinions  that can change a lot of things as again link to Belbin everyone has a small part in the team work.</a:t>
            </a:r>
          </a:p>
          <a:p>
            <a:pPr marL="0" indent="0">
              <a:buNone/>
            </a:pPr>
            <a:r>
              <a:rPr lang="en-US" sz="1800">
                <a:latin typeface="Aptos"/>
                <a:cs typeface="Arial"/>
              </a:rPr>
              <a:t>Individual talent is also a good characteristics of a good team work.</a:t>
            </a:r>
          </a:p>
        </p:txBody>
      </p:sp>
      <p:pic>
        <p:nvPicPr>
          <p:cNvPr id="15" name="Picture 14" descr="A diagram of a storming&#10;&#10;Description automatically generated">
            <a:extLst>
              <a:ext uri="{FF2B5EF4-FFF2-40B4-BE49-F238E27FC236}">
                <a16:creationId xmlns:a16="http://schemas.microsoft.com/office/drawing/2014/main" id="{2ECB3BC7-D7D5-059D-DD50-C4112226D14D}"/>
              </a:ext>
            </a:extLst>
          </p:cNvPr>
          <p:cNvPicPr>
            <a:picLocks noChangeAspect="1"/>
          </p:cNvPicPr>
          <p:nvPr/>
        </p:nvPicPr>
        <p:blipFill>
          <a:blip r:embed="rId2"/>
          <a:stretch>
            <a:fillRect/>
          </a:stretch>
        </p:blipFill>
        <p:spPr>
          <a:xfrm>
            <a:off x="7700211" y="814388"/>
            <a:ext cx="3848322" cy="2203164"/>
          </a:xfrm>
          <a:prstGeom prst="rect">
            <a:avLst/>
          </a:prstGeom>
        </p:spPr>
      </p:pic>
      <p:pic>
        <p:nvPicPr>
          <p:cNvPr id="14" name="Picture 13" descr="Diagram of a diagram of different types of people&#10;&#10;Description automatically generated">
            <a:extLst>
              <a:ext uri="{FF2B5EF4-FFF2-40B4-BE49-F238E27FC236}">
                <a16:creationId xmlns:a16="http://schemas.microsoft.com/office/drawing/2014/main" id="{F229410B-738A-8828-6507-C7D6C695A9F1}"/>
              </a:ext>
            </a:extLst>
          </p:cNvPr>
          <p:cNvPicPr>
            <a:picLocks noChangeAspect="1"/>
          </p:cNvPicPr>
          <p:nvPr/>
        </p:nvPicPr>
        <p:blipFill>
          <a:blip r:embed="rId3"/>
          <a:stretch>
            <a:fillRect/>
          </a:stretch>
        </p:blipFill>
        <p:spPr>
          <a:xfrm>
            <a:off x="7700211" y="3694840"/>
            <a:ext cx="3848322" cy="2511030"/>
          </a:xfrm>
          <a:prstGeom prst="rect">
            <a:avLst/>
          </a:prstGeom>
        </p:spPr>
      </p:pic>
    </p:spTree>
    <p:extLst>
      <p:ext uri="{BB962C8B-B14F-4D97-AF65-F5344CB8AC3E}">
        <p14:creationId xmlns:p14="http://schemas.microsoft.com/office/powerpoint/2010/main" val="1360062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02A0E-0A66-4577-AA8C-B7C2CCD5B1CD}"/>
              </a:ext>
            </a:extLst>
          </p:cNvPr>
          <p:cNvSpPr>
            <a:spLocks noGrp="1"/>
          </p:cNvSpPr>
          <p:nvPr>
            <p:ph type="title"/>
          </p:nvPr>
        </p:nvSpPr>
        <p:spPr>
          <a:xfrm>
            <a:off x="838200" y="713312"/>
            <a:ext cx="4038600" cy="5431376"/>
          </a:xfrm>
        </p:spPr>
        <p:txBody>
          <a:bodyPr>
            <a:normAutofit/>
          </a:bodyPr>
          <a:lstStyle/>
          <a:p>
            <a:r>
              <a:rPr lang="en-US"/>
              <a:t>References of Characteristics &amp; Benefits of Effective (maria)</a:t>
            </a:r>
          </a:p>
        </p:txBody>
      </p:sp>
      <p:sp>
        <p:nvSpPr>
          <p:cNvPr id="3" name="Content Placeholder 2">
            <a:extLst>
              <a:ext uri="{FF2B5EF4-FFF2-40B4-BE49-F238E27FC236}">
                <a16:creationId xmlns:a16="http://schemas.microsoft.com/office/drawing/2014/main" id="{94518B9A-A5FD-4D20-66E2-97502EABEEAA}"/>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latin typeface="Arial"/>
                <a:ea typeface="Segoe UI Historic"/>
                <a:cs typeface="Arial"/>
                <a:hlinkClick r:id="rId2"/>
              </a:rPr>
              <a:t>https://www.belbin.com/about/why-use-belbin#:~:text=In%20a%20nutshell%2C%20using%20Belbin%20Team%20Roles%20will%20give%20you%3A&amp;text=Self%2Daware%20individuals%20who%20can,language%20to%20discuss%20team%20contributions</a:t>
            </a:r>
            <a:endParaRPr lang="en-US" sz="2000">
              <a:latin typeface="Arial"/>
              <a:ea typeface="Segoe UI Historic"/>
              <a:cs typeface="Arial"/>
            </a:endParaRPr>
          </a:p>
          <a:p>
            <a:r>
              <a:rPr lang="en-US" sz="2000">
                <a:ea typeface="+mn-lt"/>
                <a:cs typeface="+mn-lt"/>
                <a:hlinkClick r:id="rId3"/>
              </a:rPr>
              <a:t>https://www.wework.com/ideas/professional-development/management-leadership/nine-characteristics-of-great-teamwork</a:t>
            </a:r>
            <a:endParaRPr lang="en-US" sz="2000">
              <a:latin typeface="Aptos"/>
              <a:ea typeface="Segoe UI Historic"/>
              <a:cs typeface="Arial"/>
            </a:endParaRPr>
          </a:p>
          <a:p>
            <a:endParaRPr lang="en-US" sz="2000">
              <a:latin typeface="Aptos"/>
              <a:ea typeface="Segoe UI Historic"/>
              <a:cs typeface="Arial"/>
            </a:endParaRPr>
          </a:p>
          <a:p>
            <a:endParaRPr lang="en-US" sz="2000">
              <a:latin typeface="Aptos"/>
              <a:ea typeface="Segoe UI Historic"/>
              <a:cs typeface="Arial"/>
            </a:endParaRPr>
          </a:p>
        </p:txBody>
      </p:sp>
    </p:spTree>
    <p:extLst>
      <p:ext uri="{BB962C8B-B14F-4D97-AF65-F5344CB8AC3E}">
        <p14:creationId xmlns:p14="http://schemas.microsoft.com/office/powerpoint/2010/main" val="264213572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284D-9C12-5507-4CC2-E5DB2BA3DA7D}"/>
              </a:ext>
            </a:extLst>
          </p:cNvPr>
          <p:cNvSpPr>
            <a:spLocks noGrp="1"/>
          </p:cNvSpPr>
          <p:nvPr>
            <p:ph type="title"/>
          </p:nvPr>
        </p:nvSpPr>
        <p:spPr>
          <a:xfrm>
            <a:off x="9831567" y="4104934"/>
            <a:ext cx="2360433" cy="414969"/>
          </a:xfrm>
        </p:spPr>
        <p:txBody>
          <a:bodyPr>
            <a:noAutofit/>
          </a:bodyPr>
          <a:lstStyle/>
          <a:p>
            <a:r>
              <a:rPr lang="tr-TR" sz="2800">
                <a:latin typeface="Arial"/>
                <a:cs typeface="Arial"/>
              </a:rPr>
              <a:t>Raif</a:t>
            </a:r>
            <a:endParaRPr lang="en-US" sz="2800">
              <a:latin typeface="Arial"/>
              <a:cs typeface="Arial"/>
            </a:endParaRPr>
          </a:p>
        </p:txBody>
      </p:sp>
      <p:sp>
        <p:nvSpPr>
          <p:cNvPr id="6" name="Content Placeholder 5">
            <a:extLst>
              <a:ext uri="{FF2B5EF4-FFF2-40B4-BE49-F238E27FC236}">
                <a16:creationId xmlns:a16="http://schemas.microsoft.com/office/drawing/2014/main" id="{CFE81A53-73F1-E9E7-653F-C1B56B9D1B87}"/>
              </a:ext>
            </a:extLst>
          </p:cNvPr>
          <p:cNvSpPr>
            <a:spLocks noGrp="1"/>
          </p:cNvSpPr>
          <p:nvPr>
            <p:ph idx="1"/>
          </p:nvPr>
        </p:nvSpPr>
        <p:spPr>
          <a:xfrm>
            <a:off x="192902" y="1372544"/>
            <a:ext cx="10378303" cy="4811415"/>
          </a:xfrm>
        </p:spPr>
        <p:txBody>
          <a:bodyPr vert="horz" lIns="91440" tIns="45720" rIns="91440" bIns="45720" rtlCol="0" anchor="t">
            <a:normAutofit fontScale="92500" lnSpcReduction="10000"/>
          </a:bodyPr>
          <a:lstStyle/>
          <a:p>
            <a:pPr algn="just"/>
            <a:r>
              <a:rPr lang="tr-TR" sz="4000" err="1">
                <a:latin typeface="Arial"/>
                <a:cs typeface="Arial"/>
              </a:rPr>
              <a:t>Effective</a:t>
            </a:r>
            <a:r>
              <a:rPr lang="tr-TR" sz="4000">
                <a:latin typeface="Arial"/>
                <a:cs typeface="Arial"/>
              </a:rPr>
              <a:t> </a:t>
            </a:r>
            <a:r>
              <a:rPr lang="tr-TR" sz="4000" err="1">
                <a:latin typeface="Arial"/>
                <a:cs typeface="Arial"/>
              </a:rPr>
              <a:t>conflict</a:t>
            </a:r>
            <a:r>
              <a:rPr lang="tr-TR" sz="4000">
                <a:latin typeface="Arial"/>
                <a:cs typeface="Arial"/>
              </a:rPr>
              <a:t> </a:t>
            </a:r>
            <a:r>
              <a:rPr lang="tr-TR" sz="4000" err="1">
                <a:latin typeface="Arial"/>
                <a:cs typeface="Arial"/>
              </a:rPr>
              <a:t>handling</a:t>
            </a:r>
            <a:r>
              <a:rPr lang="tr-TR" sz="4000">
                <a:latin typeface="Arial"/>
                <a:cs typeface="Arial"/>
              </a:rPr>
              <a:t> </a:t>
            </a:r>
            <a:r>
              <a:rPr lang="tr-TR" sz="4000" err="1">
                <a:latin typeface="Arial"/>
                <a:cs typeface="Arial"/>
              </a:rPr>
              <a:t>and</a:t>
            </a:r>
            <a:r>
              <a:rPr lang="tr-TR" sz="4000">
                <a:latin typeface="Arial"/>
                <a:cs typeface="Arial"/>
              </a:rPr>
              <a:t> </a:t>
            </a:r>
            <a:r>
              <a:rPr lang="tr-TR" sz="4000" err="1">
                <a:latin typeface="Arial"/>
                <a:cs typeface="Arial"/>
              </a:rPr>
              <a:t>delegation</a:t>
            </a:r>
            <a:r>
              <a:rPr lang="tr-TR" sz="4000">
                <a:latin typeface="Arial"/>
                <a:cs typeface="Arial"/>
              </a:rPr>
              <a:t> </a:t>
            </a:r>
            <a:r>
              <a:rPr lang="tr-TR" sz="4000" err="1">
                <a:latin typeface="Arial"/>
                <a:cs typeface="Arial"/>
              </a:rPr>
              <a:t>are</a:t>
            </a:r>
            <a:r>
              <a:rPr lang="tr-TR" sz="4000">
                <a:latin typeface="Arial"/>
                <a:cs typeface="Arial"/>
              </a:rPr>
              <a:t> </a:t>
            </a:r>
            <a:r>
              <a:rPr lang="tr-TR" sz="4000" err="1">
                <a:latin typeface="Arial"/>
                <a:cs typeface="Arial"/>
              </a:rPr>
              <a:t>both</a:t>
            </a:r>
            <a:r>
              <a:rPr lang="tr-TR" sz="4000">
                <a:latin typeface="Arial"/>
                <a:cs typeface="Arial"/>
              </a:rPr>
              <a:t> </a:t>
            </a:r>
            <a:r>
              <a:rPr lang="tr-TR" sz="4000" err="1">
                <a:latin typeface="Arial"/>
                <a:cs typeface="Arial"/>
              </a:rPr>
              <a:t>important</a:t>
            </a:r>
            <a:r>
              <a:rPr lang="tr-TR" sz="4000">
                <a:latin typeface="Arial"/>
                <a:cs typeface="Arial"/>
              </a:rPr>
              <a:t> </a:t>
            </a:r>
            <a:r>
              <a:rPr lang="tr-TR" sz="4000" err="1">
                <a:latin typeface="Arial"/>
                <a:cs typeface="Arial"/>
              </a:rPr>
              <a:t>skills</a:t>
            </a:r>
            <a:r>
              <a:rPr lang="tr-TR" sz="4000">
                <a:latin typeface="Arial"/>
                <a:cs typeface="Arial"/>
              </a:rPr>
              <a:t> in </a:t>
            </a:r>
            <a:r>
              <a:rPr lang="tr-TR" sz="4000" err="1">
                <a:latin typeface="Arial"/>
                <a:cs typeface="Arial"/>
              </a:rPr>
              <a:t>any</a:t>
            </a:r>
            <a:r>
              <a:rPr lang="tr-TR" sz="4000">
                <a:latin typeface="Arial"/>
                <a:cs typeface="Arial"/>
              </a:rPr>
              <a:t> </a:t>
            </a:r>
            <a:r>
              <a:rPr lang="tr-TR" sz="4000" err="1">
                <a:latin typeface="Arial"/>
                <a:cs typeface="Arial"/>
              </a:rPr>
              <a:t>work</a:t>
            </a:r>
            <a:r>
              <a:rPr lang="tr-TR" sz="4000">
                <a:latin typeface="Arial"/>
                <a:cs typeface="Arial"/>
              </a:rPr>
              <a:t> </a:t>
            </a:r>
            <a:r>
              <a:rPr lang="tr-TR" sz="4000" err="1">
                <a:latin typeface="Arial"/>
                <a:cs typeface="Arial"/>
              </a:rPr>
              <a:t>environment</a:t>
            </a:r>
            <a:endParaRPr lang="tr-TR" sz="4000" err="1">
              <a:latin typeface="Arial" panose="020B0604020202020204" pitchFamily="34" charset="0"/>
              <a:cs typeface="Arial" panose="020B0604020202020204" pitchFamily="34" charset="0"/>
            </a:endParaRPr>
          </a:p>
          <a:p>
            <a:pPr algn="just"/>
            <a:endParaRPr lang="tr-TR" sz="4000">
              <a:latin typeface="Arial" panose="020B0604020202020204" pitchFamily="34" charset="0"/>
              <a:cs typeface="Arial" panose="020B0604020202020204" pitchFamily="34" charset="0"/>
            </a:endParaRPr>
          </a:p>
          <a:p>
            <a:pPr algn="just"/>
            <a:r>
              <a:rPr lang="en-GB" sz="4000">
                <a:latin typeface="Arial"/>
                <a:cs typeface="Arial"/>
              </a:rPr>
              <a:t>Understanding main reason                                                  </a:t>
            </a:r>
            <a:endParaRPr lang="en-GB" sz="4000">
              <a:latin typeface="Arial" panose="020B0604020202020204" pitchFamily="34" charset="0"/>
              <a:cs typeface="Arial" panose="020B0604020202020204" pitchFamily="34" charset="0"/>
            </a:endParaRPr>
          </a:p>
          <a:p>
            <a:pPr algn="just"/>
            <a:r>
              <a:rPr lang="en-GB" sz="4000">
                <a:latin typeface="Arial"/>
                <a:cs typeface="Arial"/>
              </a:rPr>
              <a:t>Remain neutral </a:t>
            </a:r>
            <a:r>
              <a:rPr lang="en-GB">
                <a:latin typeface="Arial"/>
                <a:cs typeface="Arial"/>
              </a:rPr>
              <a:t>                                                </a:t>
            </a:r>
            <a:endParaRPr lang="en-GB"/>
          </a:p>
          <a:p>
            <a:pPr algn="just"/>
            <a:endParaRPr lang="en-GB">
              <a:latin typeface="Arial"/>
              <a:cs typeface="Arial"/>
            </a:endParaRPr>
          </a:p>
          <a:p>
            <a:pPr algn="just"/>
            <a:r>
              <a:rPr lang="en-GB" sz="4000">
                <a:latin typeface="Arial"/>
                <a:cs typeface="Arial"/>
              </a:rPr>
              <a:t>Focus on solutions</a:t>
            </a:r>
          </a:p>
          <a:p>
            <a:pPr algn="just"/>
            <a:endParaRPr lang="en-GB">
              <a:latin typeface="Arial"/>
              <a:cs typeface="Arial"/>
            </a:endParaRPr>
          </a:p>
          <a:p>
            <a:pPr marL="0" indent="0" algn="just">
              <a:buNone/>
            </a:pPr>
            <a:endParaRPr lang="en-GB">
              <a:latin typeface="Arial"/>
              <a:cs typeface="Arial"/>
            </a:endParaRPr>
          </a:p>
          <a:p>
            <a:pPr algn="just"/>
            <a:endParaRPr lang="en-GB">
              <a:latin typeface="Arial"/>
              <a:cs typeface="Arial"/>
            </a:endParaRPr>
          </a:p>
        </p:txBody>
      </p:sp>
      <p:sp>
        <p:nvSpPr>
          <p:cNvPr id="7" name="Content Placeholder 5">
            <a:extLst>
              <a:ext uri="{FF2B5EF4-FFF2-40B4-BE49-F238E27FC236}">
                <a16:creationId xmlns:a16="http://schemas.microsoft.com/office/drawing/2014/main" id="{C5C40344-8F9B-E685-24F0-E3E17F62E489}"/>
              </a:ext>
            </a:extLst>
          </p:cNvPr>
          <p:cNvSpPr>
            <a:spLocks noGrp="1"/>
          </p:cNvSpPr>
          <p:nvPr>
            <p:ph idx="4294967295"/>
          </p:nvPr>
        </p:nvSpPr>
        <p:spPr>
          <a:xfrm>
            <a:off x="0" y="0"/>
            <a:ext cx="10515600" cy="1565275"/>
          </a:xfrm>
        </p:spPr>
        <p:txBody>
          <a:bodyPr vert="horz" lIns="91440" tIns="45720" rIns="91440" bIns="45720" rtlCol="0" anchor="t">
            <a:normAutofit/>
          </a:bodyPr>
          <a:lstStyle/>
          <a:p>
            <a:pPr algn="just"/>
            <a:r>
              <a:rPr lang="tr-TR" sz="4000" err="1">
                <a:latin typeface="Arial"/>
                <a:cs typeface="Arial"/>
              </a:rPr>
              <a:t>Effective</a:t>
            </a:r>
            <a:r>
              <a:rPr lang="tr-TR" sz="4000">
                <a:latin typeface="Arial"/>
                <a:cs typeface="Arial"/>
              </a:rPr>
              <a:t> </a:t>
            </a:r>
            <a:r>
              <a:rPr lang="tr-TR" sz="4000" err="1">
                <a:latin typeface="Arial"/>
                <a:cs typeface="Arial"/>
              </a:rPr>
              <a:t>conflict</a:t>
            </a:r>
            <a:r>
              <a:rPr lang="tr-TR" sz="4000">
                <a:latin typeface="Arial"/>
                <a:cs typeface="Arial"/>
              </a:rPr>
              <a:t> </a:t>
            </a:r>
            <a:r>
              <a:rPr lang="tr-TR" sz="4000" err="1">
                <a:latin typeface="Arial"/>
                <a:cs typeface="Arial"/>
              </a:rPr>
              <a:t>handling</a:t>
            </a:r>
            <a:r>
              <a:rPr lang="tr-TR" sz="4000">
                <a:latin typeface="Arial"/>
                <a:cs typeface="Arial"/>
              </a:rPr>
              <a:t> </a:t>
            </a:r>
            <a:r>
              <a:rPr lang="tr-TR" sz="4000" err="1">
                <a:latin typeface="Arial"/>
                <a:cs typeface="Arial"/>
              </a:rPr>
              <a:t>and</a:t>
            </a:r>
            <a:r>
              <a:rPr lang="tr-TR" sz="4000">
                <a:latin typeface="Arial"/>
                <a:cs typeface="Arial"/>
              </a:rPr>
              <a:t> </a:t>
            </a:r>
            <a:r>
              <a:rPr lang="tr-TR" sz="4000" err="1">
                <a:latin typeface="Arial"/>
                <a:cs typeface="Arial"/>
              </a:rPr>
              <a:t>delegation</a:t>
            </a:r>
            <a:endParaRPr lang="tr-TR" sz="4000">
              <a:latin typeface="Arial"/>
              <a:cs typeface="Arial"/>
            </a:endParaRPr>
          </a:p>
        </p:txBody>
      </p:sp>
    </p:spTree>
    <p:extLst>
      <p:ext uri="{BB962C8B-B14F-4D97-AF65-F5344CB8AC3E}">
        <p14:creationId xmlns:p14="http://schemas.microsoft.com/office/powerpoint/2010/main" val="32294595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D61D3-52CD-B91D-238E-2664E5365B58}"/>
              </a:ext>
            </a:extLst>
          </p:cNvPr>
          <p:cNvSpPr>
            <a:spLocks noGrp="1"/>
          </p:cNvSpPr>
          <p:nvPr>
            <p:ph type="title"/>
          </p:nvPr>
        </p:nvSpPr>
        <p:spPr/>
        <p:txBody>
          <a:bodyPr/>
          <a:lstStyle/>
          <a:p>
            <a:r>
              <a:rPr lang="en-US">
                <a:solidFill>
                  <a:srgbClr val="000000"/>
                </a:solidFill>
              </a:rPr>
              <a:t>Delegation</a:t>
            </a:r>
          </a:p>
        </p:txBody>
      </p:sp>
      <p:sp>
        <p:nvSpPr>
          <p:cNvPr id="3" name="Content Placeholder 2">
            <a:extLst>
              <a:ext uri="{FF2B5EF4-FFF2-40B4-BE49-F238E27FC236}">
                <a16:creationId xmlns:a16="http://schemas.microsoft.com/office/drawing/2014/main" id="{8BAFE14D-07C0-F8AB-A6A3-FD6E45144A15}"/>
              </a:ext>
            </a:extLst>
          </p:cNvPr>
          <p:cNvSpPr>
            <a:spLocks noGrp="1"/>
          </p:cNvSpPr>
          <p:nvPr>
            <p:ph idx="1"/>
          </p:nvPr>
        </p:nvSpPr>
        <p:spPr>
          <a:xfrm>
            <a:off x="677334" y="1776157"/>
            <a:ext cx="8596668" cy="4265205"/>
          </a:xfrm>
        </p:spPr>
        <p:txBody>
          <a:bodyPr vert="horz" lIns="91440" tIns="45720" rIns="91440" bIns="45720" rtlCol="0" anchor="t">
            <a:normAutofit fontScale="92500" lnSpcReduction="20000"/>
          </a:bodyPr>
          <a:lstStyle/>
          <a:p>
            <a:r>
              <a:rPr lang="en-US" sz="4000"/>
              <a:t>Know your team</a:t>
            </a:r>
          </a:p>
          <a:p>
            <a:endParaRPr lang="en-US" sz="4000"/>
          </a:p>
          <a:p>
            <a:r>
              <a:rPr lang="en-US" sz="4000"/>
              <a:t>Set a clear expectation</a:t>
            </a:r>
          </a:p>
          <a:p>
            <a:endParaRPr lang="en-US" sz="4000"/>
          </a:p>
          <a:p>
            <a:r>
              <a:rPr lang="en-US" sz="4000"/>
              <a:t>Provide support</a:t>
            </a:r>
          </a:p>
          <a:p>
            <a:endParaRPr lang="en-US" sz="4000"/>
          </a:p>
          <a:p>
            <a:r>
              <a:rPr lang="en-US" sz="4000"/>
              <a:t>Trust your team</a:t>
            </a:r>
          </a:p>
        </p:txBody>
      </p:sp>
    </p:spTree>
    <p:extLst>
      <p:ext uri="{BB962C8B-B14F-4D97-AF65-F5344CB8AC3E}">
        <p14:creationId xmlns:p14="http://schemas.microsoft.com/office/powerpoint/2010/main" val="3150741402"/>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F177C-9861-05FE-1B55-93B2F46C6551}"/>
              </a:ext>
            </a:extLst>
          </p:cNvPr>
          <p:cNvSpPr>
            <a:spLocks noGrp="1"/>
          </p:cNvSpPr>
          <p:nvPr>
            <p:ph type="title"/>
          </p:nvPr>
        </p:nvSpPr>
        <p:spPr>
          <a:xfrm>
            <a:off x="430198" y="252627"/>
            <a:ext cx="8514290" cy="1128584"/>
          </a:xfrm>
        </p:spPr>
        <p:txBody>
          <a:bodyPr/>
          <a:lstStyle/>
          <a:p>
            <a:r>
              <a:rPr lang="en-US" sz="4000"/>
              <a:t>Conflict online and person</a:t>
            </a:r>
          </a:p>
        </p:txBody>
      </p:sp>
      <p:sp>
        <p:nvSpPr>
          <p:cNvPr id="3" name="Content Placeholder 2">
            <a:extLst>
              <a:ext uri="{FF2B5EF4-FFF2-40B4-BE49-F238E27FC236}">
                <a16:creationId xmlns:a16="http://schemas.microsoft.com/office/drawing/2014/main" id="{C518FC63-34D0-A3FB-1327-6436E22DBF32}"/>
              </a:ext>
            </a:extLst>
          </p:cNvPr>
          <p:cNvSpPr>
            <a:spLocks noGrp="1"/>
          </p:cNvSpPr>
          <p:nvPr>
            <p:ph idx="1"/>
          </p:nvPr>
        </p:nvSpPr>
        <p:spPr>
          <a:xfrm>
            <a:off x="556742" y="1221517"/>
            <a:ext cx="10591112" cy="5545823"/>
          </a:xfrm>
        </p:spPr>
        <p:txBody>
          <a:bodyPr vert="horz" lIns="91440" tIns="45720" rIns="91440" bIns="45720" rtlCol="0" anchor="t">
            <a:noAutofit/>
          </a:bodyPr>
          <a:lstStyle/>
          <a:p>
            <a:r>
              <a:rPr lang="en-US" sz="3200"/>
              <a:t>Distance and anonymity</a:t>
            </a:r>
          </a:p>
          <a:p>
            <a:endParaRPr lang="en-US" sz="3200"/>
          </a:p>
          <a:p>
            <a:r>
              <a:rPr lang="en-US" sz="3200"/>
              <a:t>Miscommunication</a:t>
            </a:r>
          </a:p>
          <a:p>
            <a:endParaRPr lang="en-US" sz="3200"/>
          </a:p>
          <a:p>
            <a:r>
              <a:rPr lang="en-US" sz="3200"/>
              <a:t>Public nature of conflict</a:t>
            </a:r>
          </a:p>
          <a:p>
            <a:endParaRPr lang="en-US" sz="3200"/>
          </a:p>
          <a:p>
            <a:r>
              <a:rPr lang="en-US" sz="3200"/>
              <a:t>Impact on personal relationships</a:t>
            </a:r>
          </a:p>
          <a:p>
            <a:endParaRPr lang="en-US" sz="3200"/>
          </a:p>
          <a:p>
            <a:r>
              <a:rPr lang="en-US" sz="3200"/>
              <a:t>Managing online </a:t>
            </a:r>
            <a:r>
              <a:rPr lang="en-US" sz="3200" err="1"/>
              <a:t>conftlict</a:t>
            </a:r>
            <a:endParaRPr lang="en-US" sz="3200"/>
          </a:p>
        </p:txBody>
      </p:sp>
    </p:spTree>
    <p:extLst>
      <p:ext uri="{BB962C8B-B14F-4D97-AF65-F5344CB8AC3E}">
        <p14:creationId xmlns:p14="http://schemas.microsoft.com/office/powerpoint/2010/main" val="933723649"/>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D0BE8-FAE1-5D74-EC09-192D70E1E763}"/>
              </a:ext>
            </a:extLst>
          </p:cNvPr>
          <p:cNvSpPr>
            <a:spLocks noGrp="1"/>
          </p:cNvSpPr>
          <p:nvPr>
            <p:ph type="title"/>
          </p:nvPr>
        </p:nvSpPr>
        <p:spPr/>
        <p:txBody>
          <a:bodyPr/>
          <a:lstStyle/>
          <a:p>
            <a:r>
              <a:rPr lang="en-US"/>
              <a:t>Group Dynamics</a:t>
            </a:r>
          </a:p>
        </p:txBody>
      </p:sp>
      <p:sp>
        <p:nvSpPr>
          <p:cNvPr id="3" name="Content Placeholder 2">
            <a:extLst>
              <a:ext uri="{FF2B5EF4-FFF2-40B4-BE49-F238E27FC236}">
                <a16:creationId xmlns:a16="http://schemas.microsoft.com/office/drawing/2014/main" id="{BE8B73A1-0B84-C334-1659-DE8E1DE24CA8}"/>
              </a:ext>
            </a:extLst>
          </p:cNvPr>
          <p:cNvSpPr>
            <a:spLocks noGrp="1"/>
          </p:cNvSpPr>
          <p:nvPr>
            <p:ph idx="1"/>
          </p:nvPr>
        </p:nvSpPr>
        <p:spPr>
          <a:xfrm>
            <a:off x="684198" y="1570211"/>
            <a:ext cx="8589804" cy="5102718"/>
          </a:xfrm>
        </p:spPr>
        <p:txBody>
          <a:bodyPr vert="horz" lIns="91440" tIns="45720" rIns="91440" bIns="45720" rtlCol="0" anchor="t">
            <a:normAutofit/>
          </a:bodyPr>
          <a:lstStyle/>
          <a:p>
            <a:r>
              <a:rPr lang="en-US"/>
              <a:t>Understanding Group Dynamics : Group dynamics all about how people in group interact each other</a:t>
            </a:r>
          </a:p>
          <a:p>
            <a:endParaRPr lang="en-US"/>
          </a:p>
          <a:p>
            <a:r>
              <a:rPr lang="en-US" err="1"/>
              <a:t>Defination</a:t>
            </a:r>
            <a:r>
              <a:rPr lang="en-US"/>
              <a:t> Of Group Dynamics: Every single one have a different skills and we have to know everyone roles in the group</a:t>
            </a:r>
          </a:p>
          <a:p>
            <a:endParaRPr lang="en-US"/>
          </a:p>
          <a:p>
            <a:r>
              <a:rPr lang="en-US"/>
              <a:t>Forming Stage on Group Dynamics: What happen when group first come together and getting know each other and defining goal</a:t>
            </a:r>
          </a:p>
          <a:p>
            <a:endParaRPr lang="en-US"/>
          </a:p>
          <a:p>
            <a:r>
              <a:rPr lang="en-US"/>
              <a:t>Storming Stage on Group </a:t>
            </a:r>
            <a:r>
              <a:rPr lang="en-US" err="1"/>
              <a:t>Dynamics:Understanding</a:t>
            </a:r>
            <a:r>
              <a:rPr lang="en-US"/>
              <a:t> conflict and challenges, </a:t>
            </a:r>
            <a:r>
              <a:rPr lang="en-US" err="1"/>
              <a:t>stragies</a:t>
            </a:r>
            <a:r>
              <a:rPr lang="en-US"/>
              <a:t> of managing disagreements</a:t>
            </a:r>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85233379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0ED29-4D7C-E903-FBD6-594DA4E2EE14}"/>
              </a:ext>
            </a:extLst>
          </p:cNvPr>
          <p:cNvSpPr>
            <a:spLocks noGrp="1"/>
          </p:cNvSpPr>
          <p:nvPr>
            <p:ph type="title"/>
          </p:nvPr>
        </p:nvSpPr>
        <p:spPr/>
        <p:txBody>
          <a:bodyPr/>
          <a:lstStyle/>
          <a:p>
            <a:r>
              <a:rPr lang="en-US"/>
              <a:t>Group Dynamics</a:t>
            </a:r>
          </a:p>
        </p:txBody>
      </p:sp>
      <p:sp>
        <p:nvSpPr>
          <p:cNvPr id="3" name="Content Placeholder 2">
            <a:extLst>
              <a:ext uri="{FF2B5EF4-FFF2-40B4-BE49-F238E27FC236}">
                <a16:creationId xmlns:a16="http://schemas.microsoft.com/office/drawing/2014/main" id="{E4E89665-8A95-B314-055D-89A5BB32412D}"/>
              </a:ext>
            </a:extLst>
          </p:cNvPr>
          <p:cNvSpPr>
            <a:spLocks noGrp="1"/>
          </p:cNvSpPr>
          <p:nvPr>
            <p:ph idx="1"/>
          </p:nvPr>
        </p:nvSpPr>
        <p:spPr>
          <a:xfrm>
            <a:off x="622416" y="2160589"/>
            <a:ext cx="8651586" cy="4526069"/>
          </a:xfrm>
        </p:spPr>
        <p:txBody>
          <a:bodyPr vert="horz" lIns="91440" tIns="45720" rIns="91440" bIns="45720" rtlCol="0" anchor="t">
            <a:noAutofit/>
          </a:bodyPr>
          <a:lstStyle/>
          <a:p>
            <a:r>
              <a:rPr lang="en-US" sz="3200"/>
              <a:t>Norming Stage on Group Dynamics: Building trust and mutual understanding</a:t>
            </a:r>
            <a:endParaRPr lang="en-US" sz="2400"/>
          </a:p>
          <a:p>
            <a:r>
              <a:rPr lang="en-US" sz="3200"/>
              <a:t>Performing Stage on Group Dynamics: Working effectively as a team</a:t>
            </a:r>
          </a:p>
          <a:p>
            <a:r>
              <a:rPr lang="en-US" sz="3200"/>
              <a:t>Communication: Understanding effectively each other, problem solving</a:t>
            </a:r>
          </a:p>
          <a:p>
            <a:r>
              <a:rPr lang="en-US" sz="3200"/>
              <a:t>Decision Making: </a:t>
            </a:r>
            <a:r>
              <a:rPr lang="en-US" sz="3200" err="1"/>
              <a:t>Stragedy</a:t>
            </a:r>
            <a:r>
              <a:rPr lang="en-US" sz="3200"/>
              <a:t> for reaching goal</a:t>
            </a:r>
          </a:p>
          <a:p>
            <a:endParaRPr lang="en-US" sz="3200"/>
          </a:p>
          <a:p>
            <a:endParaRPr lang="en-US"/>
          </a:p>
        </p:txBody>
      </p:sp>
    </p:spTree>
    <p:extLst>
      <p:ext uri="{BB962C8B-B14F-4D97-AF65-F5344CB8AC3E}">
        <p14:creationId xmlns:p14="http://schemas.microsoft.com/office/powerpoint/2010/main" val="4246734539"/>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8372B-6486-57C9-9EC7-52383C4DEC4E}"/>
              </a:ext>
            </a:extLst>
          </p:cNvPr>
          <p:cNvSpPr>
            <a:spLocks noGrp="1"/>
          </p:cNvSpPr>
          <p:nvPr>
            <p:ph type="title"/>
          </p:nvPr>
        </p:nvSpPr>
        <p:spPr/>
        <p:txBody>
          <a:bodyPr/>
          <a:lstStyle/>
          <a:p>
            <a:r>
              <a:rPr lang="en-US" err="1"/>
              <a:t>Killmans</a:t>
            </a:r>
            <a:r>
              <a:rPr lang="en-US"/>
              <a:t> Conflict Model</a:t>
            </a:r>
          </a:p>
        </p:txBody>
      </p:sp>
      <p:sp>
        <p:nvSpPr>
          <p:cNvPr id="3" name="Content Placeholder 2">
            <a:extLst>
              <a:ext uri="{FF2B5EF4-FFF2-40B4-BE49-F238E27FC236}">
                <a16:creationId xmlns:a16="http://schemas.microsoft.com/office/drawing/2014/main" id="{D64CC8B8-4EE5-E28E-A4E4-DFC38A208BDF}"/>
              </a:ext>
            </a:extLst>
          </p:cNvPr>
          <p:cNvSpPr>
            <a:spLocks noGrp="1"/>
          </p:cNvSpPr>
          <p:nvPr>
            <p:ph idx="1"/>
          </p:nvPr>
        </p:nvSpPr>
        <p:spPr/>
        <p:txBody>
          <a:bodyPr vert="horz" lIns="91440" tIns="45720" rIns="91440" bIns="45720" rtlCol="0" anchor="t">
            <a:normAutofit/>
          </a:bodyPr>
          <a:lstStyle/>
          <a:p>
            <a:r>
              <a:rPr lang="en-US"/>
              <a:t>Competing</a:t>
            </a:r>
          </a:p>
          <a:p>
            <a:endParaRPr lang="en-US"/>
          </a:p>
          <a:p>
            <a:r>
              <a:rPr lang="en-US" err="1"/>
              <a:t>Accomodation</a:t>
            </a:r>
            <a:endParaRPr lang="en-US"/>
          </a:p>
          <a:p>
            <a:endParaRPr lang="en-US"/>
          </a:p>
          <a:p>
            <a:r>
              <a:rPr lang="en-US"/>
              <a:t>Compromising</a:t>
            </a:r>
          </a:p>
          <a:p>
            <a:endParaRPr lang="en-US"/>
          </a:p>
          <a:p>
            <a:r>
              <a:rPr lang="en-US"/>
              <a:t>Avoiding</a:t>
            </a:r>
          </a:p>
          <a:p>
            <a:endParaRPr lang="en-US"/>
          </a:p>
          <a:p>
            <a:r>
              <a:rPr lang="en-US"/>
              <a:t>Collaborating</a:t>
            </a:r>
          </a:p>
        </p:txBody>
      </p:sp>
    </p:spTree>
    <p:extLst>
      <p:ext uri="{BB962C8B-B14F-4D97-AF65-F5344CB8AC3E}">
        <p14:creationId xmlns:p14="http://schemas.microsoft.com/office/powerpoint/2010/main" val="258188787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04D9E-F10B-441A-ABF6-2BF1414DBA18}"/>
              </a:ext>
            </a:extLst>
          </p:cNvPr>
          <p:cNvSpPr>
            <a:spLocks noGrp="1"/>
          </p:cNvSpPr>
          <p:nvPr>
            <p:ph type="title"/>
          </p:nvPr>
        </p:nvSpPr>
        <p:spPr>
          <a:xfrm>
            <a:off x="450793" y="-1373"/>
            <a:ext cx="8411317" cy="867720"/>
          </a:xfrm>
        </p:spPr>
        <p:txBody>
          <a:bodyPr/>
          <a:lstStyle/>
          <a:p>
            <a:r>
              <a:rPr lang="en-US" sz="4000"/>
              <a:t>Conclusion</a:t>
            </a:r>
          </a:p>
        </p:txBody>
      </p:sp>
      <p:sp>
        <p:nvSpPr>
          <p:cNvPr id="3" name="Content Placeholder 2">
            <a:extLst>
              <a:ext uri="{FF2B5EF4-FFF2-40B4-BE49-F238E27FC236}">
                <a16:creationId xmlns:a16="http://schemas.microsoft.com/office/drawing/2014/main" id="{A2F92025-63B0-3F52-FAC4-1575C157DB84}"/>
              </a:ext>
            </a:extLst>
          </p:cNvPr>
          <p:cNvSpPr>
            <a:spLocks noGrp="1"/>
          </p:cNvSpPr>
          <p:nvPr>
            <p:ph idx="1"/>
          </p:nvPr>
        </p:nvSpPr>
        <p:spPr>
          <a:xfrm>
            <a:off x="512578" y="705238"/>
            <a:ext cx="8761424" cy="6146178"/>
          </a:xfrm>
        </p:spPr>
        <p:txBody>
          <a:bodyPr vert="horz" lIns="91440" tIns="45720" rIns="91440" bIns="45720" rtlCol="0" anchor="t">
            <a:normAutofit/>
          </a:bodyPr>
          <a:lstStyle/>
          <a:p>
            <a:pPr marL="285750" indent="-285750"/>
            <a:r>
              <a:rPr lang="en-US" sz="3200"/>
              <a:t>The Difference Between Team and Groups</a:t>
            </a:r>
          </a:p>
          <a:p>
            <a:pPr marL="285750" indent="-285750"/>
            <a:endParaRPr lang="en-US" sz="3200"/>
          </a:p>
          <a:p>
            <a:pPr marL="285750" indent="-285750"/>
            <a:r>
              <a:rPr lang="en-US" sz="3200"/>
              <a:t>The Characteristic and benefits effective</a:t>
            </a:r>
          </a:p>
          <a:p>
            <a:pPr marL="0" indent="0">
              <a:buNone/>
            </a:pPr>
            <a:r>
              <a:rPr lang="en-US" sz="3200"/>
              <a:t> Team</a:t>
            </a:r>
            <a:endParaRPr lang="en-US"/>
          </a:p>
          <a:p>
            <a:pPr marL="0" indent="0">
              <a:buNone/>
            </a:pPr>
            <a:endParaRPr lang="en-US" sz="3200"/>
          </a:p>
          <a:p>
            <a:pPr marL="285750" indent="-285750"/>
            <a:r>
              <a:rPr lang="en-US" sz="3200"/>
              <a:t>Reward and </a:t>
            </a:r>
            <a:r>
              <a:rPr lang="en-US" sz="3200" err="1"/>
              <a:t>Recognation</a:t>
            </a:r>
            <a:endParaRPr lang="en-US" sz="3200"/>
          </a:p>
          <a:p>
            <a:pPr marL="285750" indent="-285750"/>
            <a:endParaRPr lang="en-US" sz="3200"/>
          </a:p>
          <a:p>
            <a:pPr marL="285750" indent="-285750"/>
            <a:r>
              <a:rPr lang="en-US" sz="3200"/>
              <a:t>Group Dynamics</a:t>
            </a:r>
          </a:p>
          <a:p>
            <a:pPr marL="285750" indent="-285750"/>
            <a:endParaRPr lang="en-US" sz="3200"/>
          </a:p>
          <a:p>
            <a:pPr marL="285750" indent="-285750"/>
            <a:r>
              <a:rPr lang="en-US" sz="3200"/>
              <a:t>Effective Conflict and </a:t>
            </a:r>
            <a:r>
              <a:rPr lang="en-US" sz="3200" err="1"/>
              <a:t>Delagation</a:t>
            </a:r>
            <a:endParaRPr lang="en-US" sz="3200"/>
          </a:p>
        </p:txBody>
      </p:sp>
    </p:spTree>
    <p:extLst>
      <p:ext uri="{BB962C8B-B14F-4D97-AF65-F5344CB8AC3E}">
        <p14:creationId xmlns:p14="http://schemas.microsoft.com/office/powerpoint/2010/main" val="3035709767"/>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B18A-DE65-BBD3-E8FB-638E61833627}"/>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06555C23-8CB2-6A15-6016-88CBA9A45519}"/>
              </a:ext>
            </a:extLst>
          </p:cNvPr>
          <p:cNvSpPr>
            <a:spLocks noGrp="1"/>
          </p:cNvSpPr>
          <p:nvPr>
            <p:ph idx="1"/>
          </p:nvPr>
        </p:nvSpPr>
        <p:spPr>
          <a:xfrm>
            <a:off x="684198" y="1309346"/>
            <a:ext cx="8589804" cy="4732016"/>
          </a:xfrm>
        </p:spPr>
        <p:txBody>
          <a:bodyPr vert="horz" lIns="91440" tIns="45720" rIns="91440" bIns="45720" rtlCol="0" anchor="t">
            <a:normAutofit fontScale="92500"/>
          </a:bodyPr>
          <a:lstStyle/>
          <a:p>
            <a:r>
              <a:rPr lang="en-US" sz="2000" err="1">
                <a:ea typeface="+mn-lt"/>
                <a:cs typeface="+mn-lt"/>
              </a:rPr>
              <a:t>Gençer</a:t>
            </a:r>
            <a:r>
              <a:rPr lang="en-US" sz="2000">
                <a:ea typeface="+mn-lt"/>
                <a:cs typeface="+mn-lt"/>
              </a:rPr>
              <a:t>, H. (2019). Group dynamics and </a:t>
            </a:r>
            <a:r>
              <a:rPr lang="en-US" sz="2000" err="1">
                <a:ea typeface="+mn-lt"/>
                <a:cs typeface="+mn-lt"/>
              </a:rPr>
              <a:t>behaviour</a:t>
            </a:r>
            <a:r>
              <a:rPr lang="en-US" sz="2000">
                <a:ea typeface="+mn-lt"/>
                <a:cs typeface="+mn-lt"/>
              </a:rPr>
              <a:t>. </a:t>
            </a:r>
            <a:r>
              <a:rPr lang="en-US" sz="2000" i="1">
                <a:ea typeface="+mn-lt"/>
                <a:cs typeface="+mn-lt"/>
              </a:rPr>
              <a:t>Universal Journal of Educational Research</a:t>
            </a:r>
            <a:r>
              <a:rPr lang="en-US" sz="2000">
                <a:ea typeface="+mn-lt"/>
                <a:cs typeface="+mn-lt"/>
              </a:rPr>
              <a:t>, [online] 7(1), pp.223–229. </a:t>
            </a:r>
            <a:r>
              <a:rPr lang="en-US" sz="2000" err="1">
                <a:ea typeface="+mn-lt"/>
                <a:cs typeface="+mn-lt"/>
              </a:rPr>
              <a:t>doi:https</a:t>
            </a:r>
            <a:r>
              <a:rPr lang="en-US" sz="2000">
                <a:ea typeface="+mn-lt"/>
                <a:cs typeface="+mn-lt"/>
              </a:rPr>
              <a:t>://doi.org/10.13189/ujer.2019.070128.</a:t>
            </a:r>
            <a:endParaRPr lang="en-US" sz="2000"/>
          </a:p>
          <a:p>
            <a:r>
              <a:rPr lang="en-US">
                <a:ea typeface="+mn-lt"/>
                <a:cs typeface="+mn-lt"/>
              </a:rPr>
              <a:t>‌</a:t>
            </a:r>
            <a:r>
              <a:rPr lang="en-US" sz="2400">
                <a:latin typeface="Times"/>
                <a:ea typeface="+mn-lt"/>
                <a:cs typeface="Times"/>
              </a:rPr>
              <a:t>Salman, W.A., &amp; Hassan, Z. (2016). Impact of effective teamwork on employee performance. </a:t>
            </a:r>
            <a:r>
              <a:rPr lang="en-US" sz="2400" i="1">
                <a:latin typeface="Times"/>
                <a:ea typeface="+mn-lt"/>
                <a:cs typeface="Times"/>
              </a:rPr>
              <a:t>International Journal of Accounting &amp; Business Management</a:t>
            </a:r>
            <a:r>
              <a:rPr lang="en-US" sz="2400">
                <a:latin typeface="Times"/>
                <a:ea typeface="+mn-lt"/>
                <a:cs typeface="Times"/>
              </a:rPr>
              <a:t>, </a:t>
            </a:r>
            <a:r>
              <a:rPr lang="en-US" sz="2400" i="1">
                <a:latin typeface="Times"/>
                <a:ea typeface="+mn-lt"/>
                <a:cs typeface="Times"/>
              </a:rPr>
              <a:t>4</a:t>
            </a:r>
            <a:r>
              <a:rPr lang="en-US" sz="2400">
                <a:latin typeface="Times"/>
                <a:ea typeface="+mn-lt"/>
                <a:cs typeface="Times"/>
              </a:rPr>
              <a:t>(1), 76-85.</a:t>
            </a:r>
            <a:endParaRPr lang="en-US" sz="2400">
              <a:ea typeface="+mn-lt"/>
              <a:cs typeface="+mn-lt"/>
            </a:endParaRPr>
          </a:p>
          <a:p>
            <a:r>
              <a:rPr lang="en-US" sz="2000">
                <a:ea typeface="+mn-lt"/>
                <a:cs typeface="+mn-lt"/>
              </a:rPr>
              <a:t>Furlong, G.T. (2020). </a:t>
            </a:r>
            <a:r>
              <a:rPr lang="en-US" sz="2000" i="1">
                <a:ea typeface="+mn-lt"/>
                <a:cs typeface="+mn-lt"/>
              </a:rPr>
              <a:t>The Conflict Resolution Toolbox: Models and Maps for Analyzing, Diagnosing, and Resolving Conflict</a:t>
            </a:r>
            <a:r>
              <a:rPr lang="en-US" sz="2000">
                <a:ea typeface="+mn-lt"/>
                <a:cs typeface="+mn-lt"/>
              </a:rPr>
              <a:t>. [online] </a:t>
            </a:r>
            <a:r>
              <a:rPr lang="en-US" sz="2000" i="1">
                <a:ea typeface="+mn-lt"/>
                <a:cs typeface="+mn-lt"/>
              </a:rPr>
              <a:t>Google Books</a:t>
            </a:r>
            <a:r>
              <a:rPr lang="en-US" sz="2000">
                <a:ea typeface="+mn-lt"/>
                <a:cs typeface="+mn-lt"/>
              </a:rPr>
              <a:t>. John Wiley &amp; Sons. Available at: </a:t>
            </a:r>
            <a:r>
              <a:rPr lang="en-US" sz="2000">
                <a:ea typeface="+mn-lt"/>
                <a:cs typeface="+mn-lt"/>
                <a:hlinkClick r:id="rId2"/>
              </a:rPr>
              <a:t>https://books.google.co.uk/books?hl=en&amp;lr=&amp;id=j2P5DwAAQBAJ&amp;oi=fnd&amp;pg=PR13&amp;dq=effective+conflict+resolution&amp;ots=WMdMrPXLnF&amp;sig=i8-cYb_qBTL5vS0idPGf6mUno2g#v=onepage&amp;q=effective%20conflict%20resolution&amp;f=false</a:t>
            </a:r>
            <a:r>
              <a:rPr lang="en-US" sz="2000">
                <a:ea typeface="+mn-lt"/>
                <a:cs typeface="+mn-lt"/>
              </a:rPr>
              <a:t> [Accessed 10 Mar. 2024].</a:t>
            </a:r>
            <a:endParaRPr lang="en-US" sz="2000"/>
          </a:p>
          <a:p>
            <a:r>
              <a:rPr lang="en-US" sz="2000">
                <a:ea typeface="+mn-lt"/>
                <a:cs typeface="+mn-lt"/>
              </a:rPr>
              <a:t>‌</a:t>
            </a:r>
            <a:endParaRPr lang="en-US" sz="2000"/>
          </a:p>
          <a:p>
            <a:endParaRPr lang="en-US" sz="2400"/>
          </a:p>
          <a:p>
            <a:endParaRPr lang="en-US" sz="2400"/>
          </a:p>
        </p:txBody>
      </p:sp>
    </p:spTree>
    <p:extLst>
      <p:ext uri="{BB962C8B-B14F-4D97-AF65-F5344CB8AC3E}">
        <p14:creationId xmlns:p14="http://schemas.microsoft.com/office/powerpoint/2010/main" val="117537878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3C7A-9413-85E0-8B8D-8EFB992847B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1BD6BC07-2AD2-CBE5-5EBC-260B13F87789}"/>
              </a:ext>
            </a:extLst>
          </p:cNvPr>
          <p:cNvSpPr>
            <a:spLocks noGrp="1"/>
          </p:cNvSpPr>
          <p:nvPr>
            <p:ph idx="1"/>
          </p:nvPr>
        </p:nvSpPr>
        <p:spPr/>
        <p:txBody>
          <a:bodyPr vert="horz" lIns="91440" tIns="45720" rIns="91440" bIns="45720" rtlCol="0" anchor="t">
            <a:normAutofit/>
          </a:bodyPr>
          <a:lstStyle/>
          <a:p>
            <a:r>
              <a:rPr lang="en-US" sz="2000">
                <a:solidFill>
                  <a:srgbClr val="2C3E50"/>
                </a:solidFill>
                <a:ea typeface="+mn-lt"/>
                <a:cs typeface="+mn-lt"/>
              </a:rPr>
              <a:t>Smiley, F. (2018). </a:t>
            </a:r>
            <a:r>
              <a:rPr lang="en-US" sz="2000" i="1">
                <a:solidFill>
                  <a:srgbClr val="2C3E50"/>
                </a:solidFill>
                <a:ea typeface="+mn-lt"/>
                <a:cs typeface="+mn-lt"/>
              </a:rPr>
              <a:t>Leadership Guide to Conflict and Conflict Management</a:t>
            </a:r>
            <a:r>
              <a:rPr lang="en-US" sz="2000">
                <a:solidFill>
                  <a:srgbClr val="2C3E50"/>
                </a:solidFill>
                <a:ea typeface="+mn-lt"/>
                <a:cs typeface="+mn-lt"/>
              </a:rPr>
              <a:t>. [online] Pressbooks.pub. Available at: </a:t>
            </a:r>
            <a:r>
              <a:rPr lang="en-US" sz="2000">
                <a:solidFill>
                  <a:srgbClr val="2C3E50"/>
                </a:solidFill>
                <a:ea typeface="+mn-lt"/>
                <a:cs typeface="+mn-lt"/>
                <a:hlinkClick r:id="rId2"/>
              </a:rPr>
              <a:t>https://ohiostate.pressbooks.pub/pubhhmp6615/chapter/leadership-guide-to-conflict-and-conflict-management/</a:t>
            </a:r>
            <a:endParaRPr lang="en-US" sz="2000">
              <a:solidFill>
                <a:srgbClr val="404040"/>
              </a:solidFill>
              <a:ea typeface="+mn-lt"/>
              <a:cs typeface="+mn-lt"/>
            </a:endParaRPr>
          </a:p>
          <a:p>
            <a:endParaRPr lang="en-US" sz="2000">
              <a:solidFill>
                <a:srgbClr val="2C3E50"/>
              </a:solidFill>
            </a:endParaRPr>
          </a:p>
          <a:p>
            <a:r>
              <a:rPr lang="en-US" sz="2400">
                <a:solidFill>
                  <a:srgbClr val="2C3E50"/>
                </a:solidFill>
                <a:ea typeface="+mn-lt"/>
                <a:cs typeface="+mn-lt"/>
              </a:rPr>
              <a:t>Mind Tools Content Team (2022). </a:t>
            </a:r>
            <a:r>
              <a:rPr lang="en-US" sz="2400" i="1">
                <a:solidFill>
                  <a:srgbClr val="2C3E50"/>
                </a:solidFill>
                <a:ea typeface="+mn-lt"/>
                <a:cs typeface="+mn-lt"/>
              </a:rPr>
              <a:t>Improving Group Dynamics</a:t>
            </a:r>
            <a:r>
              <a:rPr lang="en-US" sz="2400">
                <a:solidFill>
                  <a:srgbClr val="2C3E50"/>
                </a:solidFill>
                <a:ea typeface="+mn-lt"/>
                <a:cs typeface="+mn-lt"/>
              </a:rPr>
              <a:t>. [online] </a:t>
            </a:r>
            <a:r>
              <a:rPr lang="en-US" sz="2400">
                <a:solidFill>
                  <a:srgbClr val="2C3E50"/>
                </a:solidFill>
                <a:ea typeface="+mn-lt"/>
                <a:cs typeface="+mn-lt"/>
                <a:hlinkClick r:id="rId3"/>
              </a:rPr>
              <a:t>www.mindtools.com</a:t>
            </a:r>
            <a:r>
              <a:rPr lang="en-US" sz="2400">
                <a:solidFill>
                  <a:srgbClr val="2C3E50"/>
                </a:solidFill>
                <a:ea typeface="+mn-lt"/>
                <a:cs typeface="+mn-lt"/>
              </a:rPr>
              <a:t>. Available at: </a:t>
            </a:r>
            <a:r>
              <a:rPr lang="en-US" sz="2400">
                <a:solidFill>
                  <a:srgbClr val="2C3E50"/>
                </a:solidFill>
                <a:ea typeface="+mn-lt"/>
                <a:cs typeface="+mn-lt"/>
                <a:hlinkClick r:id="rId4"/>
              </a:rPr>
              <a:t>https://www.mindtools.com/ad3z8yv/improving-group-dynamics</a:t>
            </a:r>
            <a:r>
              <a:rPr lang="en-US" sz="2400">
                <a:solidFill>
                  <a:srgbClr val="2C3E50"/>
                </a:solidFill>
                <a:ea typeface="+mn-lt"/>
                <a:cs typeface="+mn-lt"/>
              </a:rPr>
              <a:t>.</a:t>
            </a:r>
            <a:endParaRPr lang="en-US" sz="2400">
              <a:solidFill>
                <a:srgbClr val="2C3E50"/>
              </a:solidFill>
            </a:endParaRPr>
          </a:p>
          <a:p>
            <a:r>
              <a:rPr lang="en-US" sz="2000">
                <a:solidFill>
                  <a:srgbClr val="2C3E50"/>
                </a:solidFill>
                <a:ea typeface="+mn-lt"/>
                <a:cs typeface="+mn-lt"/>
              </a:rPr>
              <a:t>‌</a:t>
            </a:r>
            <a:endParaRPr lang="en-US"/>
          </a:p>
          <a:p>
            <a:endParaRPr lang="en-US" sz="2000">
              <a:solidFill>
                <a:srgbClr val="2C3E50"/>
              </a:solidFill>
            </a:endParaRPr>
          </a:p>
        </p:txBody>
      </p:sp>
    </p:spTree>
    <p:extLst>
      <p:ext uri="{BB962C8B-B14F-4D97-AF65-F5344CB8AC3E}">
        <p14:creationId xmlns:p14="http://schemas.microsoft.com/office/powerpoint/2010/main" val="2846715105"/>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2073</Words>
  <Application>Microsoft Office PowerPoint</Application>
  <PresentationFormat>Widescreen</PresentationFormat>
  <Paragraphs>152</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Arial</vt:lpstr>
      <vt:lpstr>Times</vt:lpstr>
      <vt:lpstr>Trebuchet MS</vt:lpstr>
      <vt:lpstr>Wingdings 3</vt:lpstr>
      <vt:lpstr>Facet</vt:lpstr>
      <vt:lpstr>Effective teamworking and communication</vt:lpstr>
      <vt:lpstr>Introduction</vt:lpstr>
      <vt:lpstr>What is a group?</vt:lpstr>
      <vt:lpstr>Leadership</vt:lpstr>
      <vt:lpstr>What is a team?</vt:lpstr>
      <vt:lpstr>Become a Hight quality team</vt:lpstr>
      <vt:lpstr>Belbin’s Spi on my team</vt:lpstr>
      <vt:lpstr>References</vt:lpstr>
      <vt:lpstr> Belbin(maria)</vt:lpstr>
      <vt:lpstr>References for  Belbin(maria)</vt:lpstr>
      <vt:lpstr>Tuckman(maria)</vt:lpstr>
      <vt:lpstr>Reference of Tuckman(maria)</vt:lpstr>
      <vt:lpstr>Reward and recognition(maria)</vt:lpstr>
      <vt:lpstr>References of reward and recognitions(maria)</vt:lpstr>
      <vt:lpstr>The characteristics &amp; benefits of effectives(maria) </vt:lpstr>
      <vt:lpstr>References of Characteristics &amp; Benefits of Effective (maria)</vt:lpstr>
      <vt:lpstr>Raif</vt:lpstr>
      <vt:lpstr>Delegation</vt:lpstr>
      <vt:lpstr>Conflict online and person</vt:lpstr>
      <vt:lpstr>Group Dynamics</vt:lpstr>
      <vt:lpstr>Group Dynamics</vt:lpstr>
      <vt:lpstr>Killmans Conflict Model</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c:title>
  <dc:creator/>
  <cp:lastModifiedBy>Ioanaaa 7</cp:lastModifiedBy>
  <cp:revision>24</cp:revision>
  <dcterms:created xsi:type="dcterms:W3CDTF">2024-02-23T10:48:21Z</dcterms:created>
  <dcterms:modified xsi:type="dcterms:W3CDTF">2024-03-10T18:39:50Z</dcterms:modified>
</cp:coreProperties>
</file>