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38"/>
  </p:notesMasterIdLst>
  <p:handoutMasterIdLst>
    <p:handoutMasterId r:id="rId39"/>
  </p:handoutMasterIdLst>
  <p:sldIdLst>
    <p:sldId id="258" r:id="rId2"/>
    <p:sldId id="260" r:id="rId3"/>
    <p:sldId id="262" r:id="rId4"/>
    <p:sldId id="343" r:id="rId5"/>
    <p:sldId id="331" r:id="rId6"/>
    <p:sldId id="332" r:id="rId7"/>
    <p:sldId id="317" r:id="rId8"/>
    <p:sldId id="308" r:id="rId9"/>
    <p:sldId id="309" r:id="rId10"/>
    <p:sldId id="311" r:id="rId11"/>
    <p:sldId id="313" r:id="rId12"/>
    <p:sldId id="320" r:id="rId13"/>
    <p:sldId id="321" r:id="rId14"/>
    <p:sldId id="322" r:id="rId15"/>
    <p:sldId id="323" r:id="rId16"/>
    <p:sldId id="324" r:id="rId17"/>
    <p:sldId id="325" r:id="rId18"/>
    <p:sldId id="328" r:id="rId19"/>
    <p:sldId id="327" r:id="rId20"/>
    <p:sldId id="329" r:id="rId21"/>
    <p:sldId id="333" r:id="rId22"/>
    <p:sldId id="314" r:id="rId23"/>
    <p:sldId id="334" r:id="rId24"/>
    <p:sldId id="346" r:id="rId25"/>
    <p:sldId id="344" r:id="rId26"/>
    <p:sldId id="273" r:id="rId27"/>
    <p:sldId id="274" r:id="rId28"/>
    <p:sldId id="275" r:id="rId29"/>
    <p:sldId id="276" r:id="rId30"/>
    <p:sldId id="277" r:id="rId31"/>
    <p:sldId id="335" r:id="rId32"/>
    <p:sldId id="336" r:id="rId33"/>
    <p:sldId id="339" r:id="rId34"/>
    <p:sldId id="340" r:id="rId35"/>
    <p:sldId id="341" r:id="rId36"/>
    <p:sldId id="342" r:id="rId37"/>
  </p:sldIdLst>
  <p:sldSz cx="12192000" cy="6858000"/>
  <p:notesSz cx="6669088" cy="9753600"/>
  <p:embeddedFontLst>
    <p:embeddedFont>
      <p:font typeface="Franklin Gothic Medium" panose="020B0603020102020204" pitchFamily="34" charset="0"/>
      <p:regular r:id="rId40"/>
      <p:italic r:id="rId41"/>
    </p:embeddedFont>
    <p:embeddedFont>
      <p:font typeface="Georgia" panose="02040502050405020303" pitchFamily="18" charset="0"/>
      <p:regular r:id="rId42"/>
      <p:bold r:id="rId43"/>
      <p:italic r:id="rId44"/>
      <p:boldItalic r:id="rId45"/>
    </p:embeddedFont>
    <p:embeddedFont>
      <p:font typeface="Calibri" panose="020F0502020204030204" pitchFamily="34" charset="0"/>
      <p:regular r:id="rId46"/>
      <p:bold r:id="rId47"/>
      <p:italic r:id="rId48"/>
      <p:boldItalic r:id="rId49"/>
    </p:embeddedFont>
    <p:embeddedFont>
      <p:font typeface="Wingdings 2" panose="05020102010507070707" pitchFamily="18" charset="2"/>
      <p:regular r:id="rId5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92" autoAdjust="0"/>
    <p:restoredTop sz="94660"/>
  </p:normalViewPr>
  <p:slideViewPr>
    <p:cSldViewPr snapToGrid="0">
      <p:cViewPr varScale="1">
        <p:scale>
          <a:sx n="62" d="100"/>
          <a:sy n="62" d="100"/>
        </p:scale>
        <p:origin x="66" y="9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3.fntdata"/><Relationship Id="rId47" Type="http://schemas.openxmlformats.org/officeDocument/2006/relationships/font" Target="fonts/font8.fntdata"/><Relationship Id="rId50"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2.fntdata"/><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1.fntdata"/><Relationship Id="rId45" Type="http://schemas.openxmlformats.org/officeDocument/2006/relationships/font" Target="fonts/font6.fntdata"/><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5.fntdata"/><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4.fntdata"/><Relationship Id="rId48" Type="http://schemas.openxmlformats.org/officeDocument/2006/relationships/font" Target="fonts/font9.fntdata"/><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985D290A-6319-4134-BFC0-93C77A09BCB4}" type="datetimeFigureOut">
              <a:rPr lang="en-US" smtClean="0"/>
              <a:t>10/21/2019</a:t>
            </a:fld>
            <a:endParaRPr lang="en-US"/>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AF240DEA-615A-4F96-9745-226658C33DC6}" type="slidenum">
              <a:rPr lang="en-US" smtClean="0"/>
              <a:t>‹#›</a:t>
            </a:fld>
            <a:endParaRPr lang="en-US"/>
          </a:p>
        </p:txBody>
      </p:sp>
    </p:spTree>
    <p:extLst>
      <p:ext uri="{BB962C8B-B14F-4D97-AF65-F5344CB8AC3E}">
        <p14:creationId xmlns:p14="http://schemas.microsoft.com/office/powerpoint/2010/main" val="287870322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789C8B8-B351-4371-9AF0-254DB256FE8C}" type="datetimeFigureOut">
              <a:rPr lang="en-US" smtClean="0"/>
              <a:t>10/21/2019</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8D686FD-8F29-4A94-B100-276D1AB2E84D}" type="slidenum">
              <a:rPr lang="en-US" smtClean="0"/>
              <a:t>‹#›</a:t>
            </a:fld>
            <a:endParaRPr lang="en-US"/>
          </a:p>
        </p:txBody>
      </p:sp>
    </p:spTree>
    <p:extLst>
      <p:ext uri="{BB962C8B-B14F-4D97-AF65-F5344CB8AC3E}">
        <p14:creationId xmlns:p14="http://schemas.microsoft.com/office/powerpoint/2010/main" val="55546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567223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B48E429-67FD-415F-ABD8-AD4ADA09E34C}"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81184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C8BC21B-9A66-471C-BBBF-1BA582AA40CE}"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691778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14</a:t>
            </a:fld>
            <a:endParaRPr lang="en-GB" dirty="0"/>
          </a:p>
        </p:txBody>
      </p:sp>
    </p:spTree>
    <p:extLst>
      <p:ext uri="{BB962C8B-B14F-4D97-AF65-F5344CB8AC3E}">
        <p14:creationId xmlns:p14="http://schemas.microsoft.com/office/powerpoint/2010/main" val="26798501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15</a:t>
            </a:fld>
            <a:endParaRPr lang="en-GB" dirty="0"/>
          </a:p>
        </p:txBody>
      </p:sp>
    </p:spTree>
    <p:extLst>
      <p:ext uri="{BB962C8B-B14F-4D97-AF65-F5344CB8AC3E}">
        <p14:creationId xmlns:p14="http://schemas.microsoft.com/office/powerpoint/2010/main" val="33072602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16</a:t>
            </a:fld>
            <a:endParaRPr lang="en-GB" dirty="0"/>
          </a:p>
        </p:txBody>
      </p:sp>
    </p:spTree>
    <p:extLst>
      <p:ext uri="{BB962C8B-B14F-4D97-AF65-F5344CB8AC3E}">
        <p14:creationId xmlns:p14="http://schemas.microsoft.com/office/powerpoint/2010/main" val="2799874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17</a:t>
            </a:fld>
            <a:endParaRPr lang="en-GB" dirty="0"/>
          </a:p>
        </p:txBody>
      </p:sp>
    </p:spTree>
    <p:extLst>
      <p:ext uri="{BB962C8B-B14F-4D97-AF65-F5344CB8AC3E}">
        <p14:creationId xmlns:p14="http://schemas.microsoft.com/office/powerpoint/2010/main" val="3863403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18</a:t>
            </a:fld>
            <a:endParaRPr lang="en-GB" dirty="0"/>
          </a:p>
        </p:txBody>
      </p:sp>
    </p:spTree>
    <p:extLst>
      <p:ext uri="{BB962C8B-B14F-4D97-AF65-F5344CB8AC3E}">
        <p14:creationId xmlns:p14="http://schemas.microsoft.com/office/powerpoint/2010/main" val="32123833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19</a:t>
            </a:fld>
            <a:endParaRPr lang="en-GB" dirty="0"/>
          </a:p>
        </p:txBody>
      </p:sp>
    </p:spTree>
    <p:extLst>
      <p:ext uri="{BB962C8B-B14F-4D97-AF65-F5344CB8AC3E}">
        <p14:creationId xmlns:p14="http://schemas.microsoft.com/office/powerpoint/2010/main" val="1909147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3B48E429-67FD-415F-ABD8-AD4ADA09E34C}" type="slidenum">
              <a:rPr lang="en-GB" smtClean="0"/>
              <a:t>20</a:t>
            </a:fld>
            <a:endParaRPr lang="en-GB" dirty="0"/>
          </a:p>
        </p:txBody>
      </p:sp>
    </p:spTree>
    <p:extLst>
      <p:ext uri="{BB962C8B-B14F-4D97-AF65-F5344CB8AC3E}">
        <p14:creationId xmlns:p14="http://schemas.microsoft.com/office/powerpoint/2010/main" val="867242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26337040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baseline="0" dirty="0" smtClean="0"/>
              <a:t>As I have made clear, I see these first few weeks as being in dialogue with Eric </a:t>
            </a:r>
            <a:r>
              <a:rPr lang="en-GB" baseline="0" dirty="0" err="1" smtClean="0"/>
              <a:t>Hobsbawm’s</a:t>
            </a:r>
            <a:r>
              <a:rPr lang="en-GB" baseline="0" dirty="0" smtClean="0"/>
              <a:t> book </a:t>
            </a:r>
            <a:r>
              <a:rPr lang="en-GB" i="1" baseline="0" dirty="0" smtClean="0"/>
              <a:t>The Age of Revolution</a:t>
            </a:r>
            <a:r>
              <a:rPr lang="en-GB" i="0" baseline="0" dirty="0" smtClean="0"/>
              <a:t>, and in particular the emphasis it places on what </a:t>
            </a:r>
            <a:r>
              <a:rPr lang="en-GB" i="0" baseline="0" dirty="0" err="1" smtClean="0"/>
              <a:t>Hobsbawm</a:t>
            </a:r>
            <a:r>
              <a:rPr lang="en-GB" i="0" baseline="0" dirty="0" smtClean="0"/>
              <a:t> called a ‘dual revolution’ – the importance accorded to which by </a:t>
            </a:r>
            <a:r>
              <a:rPr lang="en-GB" i="0" baseline="0" dirty="0" err="1" smtClean="0"/>
              <a:t>Hobsbawm</a:t>
            </a:r>
            <a:r>
              <a:rPr lang="en-GB" i="0" baseline="0" dirty="0" smtClean="0"/>
              <a:t> could scarcely be overstated.</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i="0" baseline="0" dirty="0" smtClean="0"/>
              <a:t>As you can see on screen, </a:t>
            </a:r>
            <a:r>
              <a:rPr lang="en-GB" i="0" baseline="0" dirty="0" err="1" smtClean="0"/>
              <a:t>Hobsbawm</a:t>
            </a:r>
            <a:r>
              <a:rPr lang="en-GB" i="0" baseline="0" dirty="0" smtClean="0"/>
              <a:t> founds his book on the premise that “t</a:t>
            </a:r>
            <a:r>
              <a:rPr lang="en-GB" sz="1200" dirty="0" smtClean="0">
                <a:solidFill>
                  <a:srgbClr val="FF0000"/>
                </a:solidFill>
              </a:rPr>
              <a:t>he profundity of the revolution which broke out between 1789 and 1848 … forms the greatest transformation in human history since the remote times when men invented agriculture, metallurgy, writing, the city and the state. This revolution has transformed, and continues to transform, the entire world.”</a:t>
            </a:r>
          </a:p>
        </p:txBody>
      </p:sp>
      <p:sp>
        <p:nvSpPr>
          <p:cNvPr id="4" name="Slide Number Placeholder 3"/>
          <p:cNvSpPr>
            <a:spLocks noGrp="1"/>
          </p:cNvSpPr>
          <p:nvPr>
            <p:ph type="sldNum" sz="quarter" idx="10"/>
          </p:nvPr>
        </p:nvSpPr>
        <p:spPr/>
        <p:txBody>
          <a:bodyPr/>
          <a:lstStyle/>
          <a:p>
            <a:fld id="{9ED28684-A595-4F64-9647-9409E7C0E239}" type="slidenum">
              <a:rPr lang="en-GB" smtClean="0"/>
              <a:t>24</a:t>
            </a:fld>
            <a:endParaRPr lang="en-GB"/>
          </a:p>
        </p:txBody>
      </p:sp>
    </p:spTree>
    <p:extLst>
      <p:ext uri="{BB962C8B-B14F-4D97-AF65-F5344CB8AC3E}">
        <p14:creationId xmlns:p14="http://schemas.microsoft.com/office/powerpoint/2010/main" val="2670748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25</a:t>
            </a:fld>
            <a:endParaRPr lang="en-US" dirty="0"/>
          </a:p>
        </p:txBody>
      </p:sp>
    </p:spTree>
    <p:extLst>
      <p:ext uri="{BB962C8B-B14F-4D97-AF65-F5344CB8AC3E}">
        <p14:creationId xmlns:p14="http://schemas.microsoft.com/office/powerpoint/2010/main" val="25935704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26</a:t>
            </a:fld>
            <a:endParaRPr lang="en-US" dirty="0"/>
          </a:p>
        </p:txBody>
      </p:sp>
    </p:spTree>
    <p:extLst>
      <p:ext uri="{BB962C8B-B14F-4D97-AF65-F5344CB8AC3E}">
        <p14:creationId xmlns:p14="http://schemas.microsoft.com/office/powerpoint/2010/main" val="37517981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27</a:t>
            </a:fld>
            <a:endParaRPr lang="en-US" dirty="0"/>
          </a:p>
        </p:txBody>
      </p:sp>
    </p:spTree>
    <p:extLst>
      <p:ext uri="{BB962C8B-B14F-4D97-AF65-F5344CB8AC3E}">
        <p14:creationId xmlns:p14="http://schemas.microsoft.com/office/powerpoint/2010/main" val="26524819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28</a:t>
            </a:fld>
            <a:endParaRPr lang="en-US" dirty="0"/>
          </a:p>
        </p:txBody>
      </p:sp>
    </p:spTree>
    <p:extLst>
      <p:ext uri="{BB962C8B-B14F-4D97-AF65-F5344CB8AC3E}">
        <p14:creationId xmlns:p14="http://schemas.microsoft.com/office/powerpoint/2010/main" val="54838339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29</a:t>
            </a:fld>
            <a:endParaRPr lang="en-US" dirty="0"/>
          </a:p>
        </p:txBody>
      </p:sp>
    </p:spTree>
    <p:extLst>
      <p:ext uri="{BB962C8B-B14F-4D97-AF65-F5344CB8AC3E}">
        <p14:creationId xmlns:p14="http://schemas.microsoft.com/office/powerpoint/2010/main" val="40681096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262209C-33C9-4B70-B2CD-F5D88FA77FF5}" type="slidenum">
              <a:rPr lang="en-US" smtClean="0"/>
              <a:t>30</a:t>
            </a:fld>
            <a:endParaRPr lang="en-US" dirty="0"/>
          </a:p>
        </p:txBody>
      </p:sp>
    </p:spTree>
    <p:extLst>
      <p:ext uri="{BB962C8B-B14F-4D97-AF65-F5344CB8AC3E}">
        <p14:creationId xmlns:p14="http://schemas.microsoft.com/office/powerpoint/2010/main" val="3390558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2CFA551C-2BD4-4627-9BF3-50171C17916A}" type="datetimeFigureOut">
              <a:rPr lang="en-GB" smtClean="0">
                <a:solidFill>
                  <a:srgbClr val="CCD1B9"/>
                </a:solidFill>
              </a:rPr>
              <a:pPr/>
              <a:t>21/10/2019</a:t>
            </a:fld>
            <a:endParaRPr lang="en-GB">
              <a:solidFill>
                <a:srgbClr val="CCD1B9"/>
              </a:solidFill>
            </a:endParaRPr>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A08FEAED-1B6C-4881-9E49-D68F7C3115A8}" type="slidenum">
              <a:rPr lang="en-GB" smtClean="0"/>
              <a:pPr/>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solidFill>
                <a:srgbClr val="CCD1B9"/>
              </a:solidFill>
            </a:endParaRPr>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1534683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7" name="Title 6"/>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016639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2CFA551C-2BD4-4627-9BF3-50171C17916A}" type="datetimeFigureOut">
              <a:rPr lang="en-GB" smtClean="0"/>
              <a:pPr/>
              <a:t>21/10/2019</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2126426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8" name="Title 7"/>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526744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8" name="Footer Placeholder 7"/>
          <p:cNvSpPr>
            <a:spLocks noGrp="1"/>
          </p:cNvSpPr>
          <p:nvPr>
            <p:ph type="ftr" sz="quarter" idx="11"/>
          </p:nvPr>
        </p:nvSpPr>
        <p:spPr/>
        <p:txBody>
          <a:bodyPr/>
          <a:lstStyle/>
          <a:p>
            <a:endParaRPr lang="en-GB">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10" name="Title 9"/>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1980948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4" name="Footer Placeholder 3"/>
          <p:cNvSpPr>
            <a:spLocks noGrp="1"/>
          </p:cNvSpPr>
          <p:nvPr>
            <p:ph type="ftr" sz="quarter" idx="11"/>
          </p:nvPr>
        </p:nvSpPr>
        <p:spPr/>
        <p:txBody>
          <a:bodyPr/>
          <a:lstStyle/>
          <a:p>
            <a:endParaRPr lang="en-GB">
              <a:solidFill>
                <a:srgbClr val="534949"/>
              </a:solidFill>
            </a:endParaRPr>
          </a:p>
        </p:txBody>
      </p:sp>
      <p:sp>
        <p:nvSpPr>
          <p:cNvPr id="5"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41267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Date Placeholder 1"/>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3" name="Footer Placeholder 2"/>
          <p:cNvSpPr>
            <a:spLocks noGrp="1"/>
          </p:cNvSpPr>
          <p:nvPr>
            <p:ph type="ftr" sz="quarter" idx="11"/>
          </p:nvPr>
        </p:nvSpPr>
        <p:spPr/>
        <p:txBody>
          <a:bodyPr/>
          <a:lstStyle/>
          <a:p>
            <a:endParaRPr lang="en-GB">
              <a:solidFill>
                <a:srgbClr val="534949"/>
              </a:solidFill>
            </a:endParaRPr>
          </a:p>
        </p:txBody>
      </p:sp>
      <p:sp>
        <p:nvSpPr>
          <p:cNvPr id="4"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835129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6" name="Footer Placeholder 5"/>
          <p:cNvSpPr>
            <a:spLocks noGrp="1"/>
          </p:cNvSpPr>
          <p:nvPr>
            <p:ph type="ftr" sz="quarter" idx="11"/>
          </p:nvPr>
        </p:nvSpPr>
        <p:spPr/>
        <p:txBody>
          <a:bodyPr/>
          <a:lstStyle/>
          <a:p>
            <a:endParaRPr lang="en-GB">
              <a:solidFill>
                <a:srgbClr val="534949"/>
              </a:solidFill>
            </a:endParaRPr>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A08FEAED-1B6C-4881-9E49-D68F7C3115A8}" type="slidenum">
              <a:rPr lang="en-GB" smtClean="0"/>
              <a:pPr/>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extLst>
      <p:ext uri="{BB962C8B-B14F-4D97-AF65-F5344CB8AC3E}">
        <p14:creationId xmlns:p14="http://schemas.microsoft.com/office/powerpoint/2010/main" val="733330765"/>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21/10/2019</a:t>
            </a:fld>
            <a:endParaRPr lang="en-GB">
              <a:solidFill>
                <a:srgbClr val="CCD1B9"/>
              </a:solidFill>
            </a:endParaRPr>
          </a:p>
        </p:txBody>
      </p:sp>
      <p:sp>
        <p:nvSpPr>
          <p:cNvPr id="6" name="Footer Placeholder 5"/>
          <p:cNvSpPr>
            <a:spLocks noGrp="1"/>
          </p:cNvSpPr>
          <p:nvPr>
            <p:ph type="ftr" sz="quarter" idx="11"/>
          </p:nvPr>
        </p:nvSpPr>
        <p:spPr/>
        <p:txBody>
          <a:bodyPr/>
          <a:lstStyle/>
          <a:p>
            <a:endParaRPr lang="en-GB">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a:solidFill>
                <a:srgbClr val="CCD1B9"/>
              </a:solidFill>
            </a:endParaRPr>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extLst>
      <p:ext uri="{BB962C8B-B14F-4D97-AF65-F5344CB8AC3E}">
        <p14:creationId xmlns:p14="http://schemas.microsoft.com/office/powerpoint/2010/main" val="1309380587"/>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114223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5" name="Footer Placeholder 4"/>
          <p:cNvSpPr>
            <a:spLocks noGrp="1"/>
          </p:cNvSpPr>
          <p:nvPr>
            <p:ph type="ftr" sz="quarter" idx="11"/>
          </p:nvPr>
        </p:nvSpPr>
        <p:spPr/>
        <p:txBody>
          <a:bodyPr/>
          <a:lstStyle/>
          <a:p>
            <a:endParaRPr lang="en-GB">
              <a:solidFill>
                <a:srgbClr val="534949"/>
              </a:solidFill>
            </a:endParaRPr>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A08FEAED-1B6C-4881-9E49-D68F7C3115A8}" type="slidenum">
              <a:rPr lang="en-GB" smtClean="0">
                <a:solidFill>
                  <a:srgbClr val="CCD1B9"/>
                </a:solidFill>
              </a:rPr>
              <a:pPr/>
              <a:t>‹#›</a:t>
            </a:fld>
            <a:endParaRPr lang="en-GB">
              <a:solidFill>
                <a:srgbClr val="CCD1B9"/>
              </a:solidFill>
            </a:endParaRPr>
          </a:p>
        </p:txBody>
      </p:sp>
    </p:spTree>
    <p:extLst>
      <p:ext uri="{BB962C8B-B14F-4D97-AF65-F5344CB8AC3E}">
        <p14:creationId xmlns:p14="http://schemas.microsoft.com/office/powerpoint/2010/main" val="1776434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prstClr val="white"/>
              </a:solidFill>
            </a:endParaRPr>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2CFA551C-2BD4-4627-9BF3-50171C17916A}" type="datetimeFigureOut">
              <a:rPr lang="en-GB" smtClean="0">
                <a:solidFill>
                  <a:srgbClr val="534949"/>
                </a:solidFill>
              </a:rPr>
              <a:pPr/>
              <a:t>21/10/2019</a:t>
            </a:fld>
            <a:endParaRPr lang="en-GB">
              <a:solidFill>
                <a:srgbClr val="534949"/>
              </a:solidFill>
            </a:endParaRPr>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solidFill>
                <a:srgbClr val="534949"/>
              </a:solidFill>
            </a:endParaRPr>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A08FEAED-1B6C-4881-9E49-D68F7C3115A8}" type="slidenum">
              <a:rPr lang="en-GB" smtClean="0">
                <a:solidFill>
                  <a:srgbClr val="534949"/>
                </a:solidFill>
              </a:rPr>
              <a:pPr/>
              <a:t>‹#›</a:t>
            </a:fld>
            <a:endParaRPr lang="en-GB">
              <a:solidFill>
                <a:srgbClr val="534949"/>
              </a:solidFill>
            </a:endParaRPr>
          </a:p>
        </p:txBody>
      </p:sp>
    </p:spTree>
    <p:extLst>
      <p:ext uri="{BB962C8B-B14F-4D97-AF65-F5344CB8AC3E}">
        <p14:creationId xmlns:p14="http://schemas.microsoft.com/office/powerpoint/2010/main" val="213928180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libcom.org/files/Eric%20Hobsbawm%20-%20Age%20Of%20Revolution%201789%20-1848.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2388" y="2052960"/>
            <a:ext cx="8760012" cy="1828800"/>
          </a:xfrm>
        </p:spPr>
        <p:txBody>
          <a:bodyPr/>
          <a:lstStyle/>
          <a:p>
            <a:r>
              <a:rPr lang="en-GB" sz="4000" b="1" dirty="0" smtClean="0"/>
              <a:t>HPHI4005</a:t>
            </a:r>
            <a:br>
              <a:rPr lang="en-GB" sz="4000" b="1" dirty="0" smtClean="0"/>
            </a:br>
            <a:r>
              <a:rPr lang="en-GB" sz="4000" b="1" dirty="0" smtClean="0"/>
              <a:t>Age of Revolution: Transformation and Change in Europe and Beyond, </a:t>
            </a:r>
            <a:br>
              <a:rPr lang="en-GB" sz="4000" b="1" dirty="0" smtClean="0"/>
            </a:br>
            <a:r>
              <a:rPr lang="en-GB" sz="4000" b="1" dirty="0" smtClean="0"/>
              <a:t>c. 1789–1848</a:t>
            </a:r>
            <a:br>
              <a:rPr lang="en-GB" sz="4000" b="1" dirty="0" smtClean="0"/>
            </a:br>
            <a:r>
              <a:rPr lang="en-US" sz="4000" dirty="0" smtClean="0"/>
              <a:t>lecture 1</a:t>
            </a:r>
            <a:br>
              <a:rPr lang="en-US" sz="4000" dirty="0" smtClean="0"/>
            </a:br>
            <a:r>
              <a:rPr lang="en-GB" sz="4000" dirty="0">
                <a:solidFill>
                  <a:srgbClr val="FFFF00"/>
                </a:solidFill>
              </a:rPr>
              <a:t>Introduction to ‘the Age of Revolution’</a:t>
            </a:r>
          </a:p>
        </p:txBody>
      </p:sp>
    </p:spTree>
    <p:extLst>
      <p:ext uri="{BB962C8B-B14F-4D97-AF65-F5344CB8AC3E}">
        <p14:creationId xmlns:p14="http://schemas.microsoft.com/office/powerpoint/2010/main" val="25027696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1073" y="1665282"/>
            <a:ext cx="11768865" cy="4950290"/>
          </a:xfrm>
        </p:spPr>
        <p:txBody>
          <a:bodyPr lIns="360000" tIns="360000" rIns="360000">
            <a:normAutofit/>
          </a:bodyPr>
          <a:lstStyle/>
          <a:p>
            <a:pPr algn="just"/>
            <a:r>
              <a:rPr lang="en-GB" dirty="0" smtClean="0"/>
              <a:t>This module offers an introduction to studying history – and more specifically modern history – at university level</a:t>
            </a:r>
          </a:p>
          <a:p>
            <a:pPr algn="just"/>
            <a:endParaRPr lang="en-GB" sz="1000" dirty="0"/>
          </a:p>
          <a:p>
            <a:pPr algn="just"/>
            <a:r>
              <a:rPr lang="en-GB" dirty="0" smtClean="0"/>
              <a:t>The module consists of:</a:t>
            </a:r>
          </a:p>
          <a:p>
            <a:pPr marL="777240" lvl="1" indent="-457200" algn="just">
              <a:buAutoNum type="alphaUcParenR"/>
            </a:pPr>
            <a:r>
              <a:rPr lang="en-GB" sz="2000" dirty="0"/>
              <a:t>Overviews of important, widely written-about historical events, from the </a:t>
            </a:r>
            <a:r>
              <a:rPr lang="en-GB" sz="2000" dirty="0" smtClean="0"/>
              <a:t>18th </a:t>
            </a:r>
            <a:r>
              <a:rPr lang="en-GB" sz="2000" dirty="0"/>
              <a:t>century through to the </a:t>
            </a:r>
            <a:r>
              <a:rPr lang="en-GB" sz="2000" dirty="0" smtClean="0"/>
              <a:t>mid-19th </a:t>
            </a:r>
            <a:r>
              <a:rPr lang="en-GB" sz="2000" dirty="0"/>
              <a:t>century;</a:t>
            </a:r>
          </a:p>
          <a:p>
            <a:pPr marL="777240" lvl="1" indent="-457200" algn="just">
              <a:buAutoNum type="alphaUcParenR"/>
            </a:pPr>
            <a:r>
              <a:rPr lang="en-GB" sz="2000" dirty="0"/>
              <a:t>Analyses of how these events have been written about and interpreted by historians and other scholars</a:t>
            </a:r>
          </a:p>
          <a:p>
            <a:pPr algn="just"/>
            <a:endParaRPr lang="en-GB" sz="1000" dirty="0"/>
          </a:p>
          <a:p>
            <a:pPr algn="just"/>
            <a:r>
              <a:rPr lang="en-GB" dirty="0" smtClean="0"/>
              <a:t>It thus provides students with:</a:t>
            </a:r>
          </a:p>
          <a:p>
            <a:pPr marL="834390" lvl="1" indent="-514350" algn="just">
              <a:buFont typeface="+mj-lt"/>
              <a:buAutoNum type="romanLcPeriod"/>
            </a:pPr>
            <a:r>
              <a:rPr lang="en-GB" sz="2000" dirty="0"/>
              <a:t>Important background knowledge about the modern era;</a:t>
            </a:r>
          </a:p>
          <a:p>
            <a:pPr marL="834390" lvl="1" indent="-514350" algn="just">
              <a:buFont typeface="+mj-lt"/>
              <a:buAutoNum type="romanLcPeriod"/>
            </a:pPr>
            <a:r>
              <a:rPr lang="en-GB" sz="2000" dirty="0"/>
              <a:t>Critical understandings of important historical events;</a:t>
            </a:r>
          </a:p>
          <a:p>
            <a:pPr marL="834390" lvl="1" indent="-514350" algn="just">
              <a:buFont typeface="+mj-lt"/>
              <a:buAutoNum type="romanLcPeriod"/>
            </a:pPr>
            <a:r>
              <a:rPr lang="en-GB" sz="2000" dirty="0"/>
              <a:t>Introductions to important theoretical ideas and some of the skills and techniques used by historians to interpret the past.</a:t>
            </a:r>
          </a:p>
          <a:p>
            <a:endParaRPr lang="en-GB" b="1" dirty="0"/>
          </a:p>
        </p:txBody>
      </p:sp>
      <p:sp>
        <p:nvSpPr>
          <p:cNvPr id="3" name="Title 2"/>
          <p:cNvSpPr>
            <a:spLocks noGrp="1"/>
          </p:cNvSpPr>
          <p:nvPr>
            <p:ph type="title"/>
          </p:nvPr>
        </p:nvSpPr>
        <p:spPr/>
        <p:txBody>
          <a:bodyPr/>
          <a:lstStyle/>
          <a:p>
            <a:r>
              <a:rPr lang="en-GB" dirty="0" smtClean="0">
                <a:solidFill>
                  <a:srgbClr val="FFFF00"/>
                </a:solidFill>
              </a:rPr>
              <a:t>Outline of module</a:t>
            </a:r>
            <a:endParaRPr lang="en-GB" dirty="0">
              <a:solidFill>
                <a:srgbClr val="FFFF00"/>
              </a:solidFill>
            </a:endParaRPr>
          </a:p>
        </p:txBody>
      </p:sp>
    </p:spTree>
    <p:extLst>
      <p:ext uri="{BB962C8B-B14F-4D97-AF65-F5344CB8AC3E}">
        <p14:creationId xmlns:p14="http://schemas.microsoft.com/office/powerpoint/2010/main" val="24228857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5154" y="1627095"/>
            <a:ext cx="11747350" cy="4970258"/>
          </a:xfrm>
        </p:spPr>
        <p:txBody>
          <a:bodyPr lIns="360000" tIns="360000" rIns="360000" bIns="360000">
            <a:normAutofit fontScale="92500"/>
          </a:bodyPr>
          <a:lstStyle/>
          <a:p>
            <a:pPr algn="just"/>
            <a:r>
              <a:rPr lang="en-GB" sz="2400" dirty="0" smtClean="0">
                <a:solidFill>
                  <a:srgbClr val="002060"/>
                </a:solidFill>
              </a:rPr>
              <a:t>The module </a:t>
            </a:r>
            <a:r>
              <a:rPr lang="en-GB" sz="2400" u="sng" dirty="0" smtClean="0">
                <a:solidFill>
                  <a:srgbClr val="002060"/>
                </a:solidFill>
              </a:rPr>
              <a:t>DOES NOT</a:t>
            </a:r>
            <a:r>
              <a:rPr lang="en-GB" sz="2400" dirty="0" smtClean="0">
                <a:solidFill>
                  <a:srgbClr val="002060"/>
                </a:solidFill>
              </a:rPr>
              <a:t> aspire to provide a comprehensive, exhaustive study of the historical events covered on the syllabus</a:t>
            </a:r>
          </a:p>
          <a:p>
            <a:pPr algn="just"/>
            <a:endParaRPr lang="en-GB" sz="2400" dirty="0">
              <a:solidFill>
                <a:srgbClr val="002060"/>
              </a:solidFill>
            </a:endParaRPr>
          </a:p>
          <a:p>
            <a:pPr algn="just"/>
            <a:r>
              <a:rPr lang="en-GB" sz="2400" dirty="0" smtClean="0">
                <a:solidFill>
                  <a:srgbClr val="002060"/>
                </a:solidFill>
              </a:rPr>
              <a:t>Rather, it focuses on a selection of case studies that: </a:t>
            </a:r>
          </a:p>
          <a:p>
            <a:pPr algn="just"/>
            <a:endParaRPr lang="en-GB" sz="2400" dirty="0">
              <a:solidFill>
                <a:srgbClr val="002060"/>
              </a:solidFill>
            </a:endParaRPr>
          </a:p>
          <a:p>
            <a:pPr lvl="1" algn="just">
              <a:buFontTx/>
              <a:buChar char="-"/>
            </a:pPr>
            <a:r>
              <a:rPr lang="en-GB" sz="2400" dirty="0">
                <a:solidFill>
                  <a:srgbClr val="002060"/>
                </a:solidFill>
              </a:rPr>
              <a:t>Present a loose historical narrative of the period from the late </a:t>
            </a:r>
            <a:r>
              <a:rPr lang="en-GB" sz="2400" dirty="0" smtClean="0">
                <a:solidFill>
                  <a:srgbClr val="002060"/>
                </a:solidFill>
              </a:rPr>
              <a:t>18</a:t>
            </a:r>
            <a:r>
              <a:rPr lang="en-GB" sz="2400" baseline="30000" dirty="0" smtClean="0">
                <a:solidFill>
                  <a:srgbClr val="002060"/>
                </a:solidFill>
              </a:rPr>
              <a:t>th</a:t>
            </a:r>
            <a:r>
              <a:rPr lang="en-GB" sz="2400" dirty="0" smtClean="0">
                <a:solidFill>
                  <a:srgbClr val="002060"/>
                </a:solidFill>
              </a:rPr>
              <a:t>–mid-19</a:t>
            </a:r>
            <a:r>
              <a:rPr lang="en-GB" sz="2400" baseline="30000" dirty="0" smtClean="0">
                <a:solidFill>
                  <a:srgbClr val="002060"/>
                </a:solidFill>
              </a:rPr>
              <a:t>th</a:t>
            </a:r>
            <a:r>
              <a:rPr lang="en-GB" sz="2400" dirty="0" smtClean="0">
                <a:solidFill>
                  <a:srgbClr val="002060"/>
                </a:solidFill>
              </a:rPr>
              <a:t> </a:t>
            </a:r>
            <a:r>
              <a:rPr lang="en-GB" sz="2400" dirty="0">
                <a:solidFill>
                  <a:srgbClr val="002060"/>
                </a:solidFill>
              </a:rPr>
              <a:t>century</a:t>
            </a:r>
          </a:p>
          <a:p>
            <a:pPr lvl="1" algn="just">
              <a:buFontTx/>
              <a:buChar char="-"/>
            </a:pPr>
            <a:endParaRPr lang="en-GB" sz="2400" dirty="0">
              <a:solidFill>
                <a:srgbClr val="002060"/>
              </a:solidFill>
            </a:endParaRPr>
          </a:p>
          <a:p>
            <a:pPr lvl="1" algn="just">
              <a:buFontTx/>
              <a:buChar char="-"/>
            </a:pPr>
            <a:r>
              <a:rPr lang="en-GB" sz="2400" dirty="0">
                <a:solidFill>
                  <a:srgbClr val="002060"/>
                </a:solidFill>
              </a:rPr>
              <a:t>Exemplify predominant themes, discussions and debates which have characterised how this era has been written about, and which highlight some of the broader problems and considerations associated with interpreting the past</a:t>
            </a:r>
          </a:p>
          <a:p>
            <a:endParaRPr lang="en-GB" sz="1900" dirty="0"/>
          </a:p>
          <a:p>
            <a:endParaRPr lang="en-GB" b="1" dirty="0"/>
          </a:p>
        </p:txBody>
      </p:sp>
      <p:sp>
        <p:nvSpPr>
          <p:cNvPr id="3" name="Title 2"/>
          <p:cNvSpPr>
            <a:spLocks noGrp="1"/>
          </p:cNvSpPr>
          <p:nvPr>
            <p:ph type="title"/>
          </p:nvPr>
        </p:nvSpPr>
        <p:spPr/>
        <p:txBody>
          <a:bodyPr/>
          <a:lstStyle/>
          <a:p>
            <a:r>
              <a:rPr lang="en-GB" dirty="0" smtClean="0">
                <a:solidFill>
                  <a:srgbClr val="FFFF00"/>
                </a:solidFill>
              </a:rPr>
              <a:t>Outline of module</a:t>
            </a:r>
            <a:endParaRPr lang="en-GB" dirty="0">
              <a:solidFill>
                <a:srgbClr val="FFFF00"/>
              </a:solidFill>
            </a:endParaRPr>
          </a:p>
        </p:txBody>
      </p:sp>
    </p:spTree>
    <p:extLst>
      <p:ext uri="{BB962C8B-B14F-4D97-AF65-F5344CB8AC3E}">
        <p14:creationId xmlns:p14="http://schemas.microsoft.com/office/powerpoint/2010/main" val="37849112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42212" y="1719071"/>
            <a:ext cx="9470682" cy="4878281"/>
          </a:xfrm>
        </p:spPr>
        <p:txBody>
          <a:bodyPr>
            <a:normAutofit/>
          </a:bodyPr>
          <a:lstStyle/>
          <a:p>
            <a:pPr marL="45720" indent="0">
              <a:buNone/>
            </a:pPr>
            <a:r>
              <a:rPr lang="en-GB" b="1" u="sng" dirty="0"/>
              <a:t>Assessment comprises THREE 700-WORD GOBBETS and ONE 2000-WORD </a:t>
            </a:r>
            <a:r>
              <a:rPr lang="en-GB" b="1" u="sng" dirty="0" smtClean="0"/>
              <a:t>ESSAY</a:t>
            </a:r>
          </a:p>
          <a:p>
            <a:endParaRPr lang="en-GB" dirty="0"/>
          </a:p>
          <a:p>
            <a:pPr lvl="0"/>
            <a:r>
              <a:rPr lang="en-GB" b="1" dirty="0"/>
              <a:t>Gobbet 1: due Sunday 27 October 23.59  </a:t>
            </a:r>
            <a:endParaRPr lang="en-GB" dirty="0"/>
          </a:p>
          <a:p>
            <a:pPr lvl="0"/>
            <a:endParaRPr lang="en-GB" b="1" dirty="0" smtClean="0"/>
          </a:p>
          <a:p>
            <a:pPr lvl="0"/>
            <a:r>
              <a:rPr lang="en-GB" b="1" dirty="0" smtClean="0"/>
              <a:t>Essay</a:t>
            </a:r>
            <a:r>
              <a:rPr lang="en-GB" b="1" dirty="0"/>
              <a:t>: due Wednesday 13 November, 23:59  </a:t>
            </a:r>
            <a:endParaRPr lang="en-GB" dirty="0"/>
          </a:p>
          <a:p>
            <a:pPr lvl="0"/>
            <a:endParaRPr lang="en-GB" b="1" dirty="0" smtClean="0"/>
          </a:p>
          <a:p>
            <a:pPr lvl="0"/>
            <a:r>
              <a:rPr lang="en-GB" b="1" dirty="0" smtClean="0"/>
              <a:t>Gobbet </a:t>
            </a:r>
            <a:r>
              <a:rPr lang="en-GB" b="1" dirty="0"/>
              <a:t>2: due Sunday 17 November, 23:59  </a:t>
            </a:r>
            <a:endParaRPr lang="en-GB" dirty="0"/>
          </a:p>
          <a:p>
            <a:pPr lvl="0"/>
            <a:endParaRPr lang="en-GB" b="1" dirty="0" smtClean="0"/>
          </a:p>
          <a:p>
            <a:pPr lvl="0"/>
            <a:r>
              <a:rPr lang="en-GB" b="1" dirty="0" smtClean="0"/>
              <a:t>Gobbet </a:t>
            </a:r>
            <a:r>
              <a:rPr lang="en-GB" b="1" dirty="0"/>
              <a:t>3: due Sunday 17 November, 23:59 </a:t>
            </a:r>
            <a:endParaRPr lang="en-GB" dirty="0"/>
          </a:p>
          <a:p>
            <a:pPr marL="45720" lvl="0" indent="0">
              <a:buNone/>
            </a:pPr>
            <a:endParaRPr lang="en-GB" dirty="0"/>
          </a:p>
          <a:p>
            <a:pPr marL="45720" indent="0">
              <a:buNone/>
            </a:pPr>
            <a:endParaRPr lang="en-GB" sz="3200" dirty="0"/>
          </a:p>
        </p:txBody>
      </p:sp>
      <p:sp>
        <p:nvSpPr>
          <p:cNvPr id="3" name="Title 2"/>
          <p:cNvSpPr>
            <a:spLocks noGrp="1"/>
          </p:cNvSpPr>
          <p:nvPr>
            <p:ph type="title"/>
          </p:nvPr>
        </p:nvSpPr>
        <p:spPr/>
        <p:txBody>
          <a:bodyPr/>
          <a:lstStyle/>
          <a:p>
            <a:r>
              <a:rPr lang="en-GB" dirty="0" smtClean="0">
                <a:solidFill>
                  <a:srgbClr val="FFFF00"/>
                </a:solidFill>
              </a:rPr>
              <a:t>Assessment</a:t>
            </a:r>
            <a:endParaRPr lang="en-GB" dirty="0">
              <a:solidFill>
                <a:srgbClr val="FFFF00"/>
              </a:solidFill>
            </a:endParaRPr>
          </a:p>
        </p:txBody>
      </p:sp>
    </p:spTree>
    <p:extLst>
      <p:ext uri="{BB962C8B-B14F-4D97-AF65-F5344CB8AC3E}">
        <p14:creationId xmlns:p14="http://schemas.microsoft.com/office/powerpoint/2010/main" val="331451687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96242" y="1302228"/>
            <a:ext cx="7329159" cy="3785652"/>
          </a:xfrm>
          <a:prstGeom prst="rect">
            <a:avLst/>
          </a:prstGeom>
        </p:spPr>
        <p:txBody>
          <a:bodyPr wrap="square">
            <a:spAutoFit/>
          </a:bodyPr>
          <a:lstStyle/>
          <a:p>
            <a:pPr algn="ctr"/>
            <a:r>
              <a:rPr lang="en-GB" sz="4800" b="1" dirty="0">
                <a:solidFill>
                  <a:srgbClr val="FF0000"/>
                </a:solidFill>
                <a:effectLst>
                  <a:outerShdw blurRad="38100" dist="38100" dir="2700000" algn="tl">
                    <a:srgbClr val="000000">
                      <a:alpha val="43137"/>
                    </a:srgbClr>
                  </a:outerShdw>
                </a:effectLst>
                <a:latin typeface="Calibri" panose="020F0502020204030204"/>
              </a:rPr>
              <a:t>When did modern history ‘start</a:t>
            </a:r>
            <a:r>
              <a:rPr lang="en-GB" sz="4800" b="1" dirty="0" smtClean="0">
                <a:solidFill>
                  <a:srgbClr val="FF0000"/>
                </a:solidFill>
                <a:effectLst>
                  <a:outerShdw blurRad="38100" dist="38100" dir="2700000" algn="tl">
                    <a:srgbClr val="000000">
                      <a:alpha val="43137"/>
                    </a:srgbClr>
                  </a:outerShdw>
                </a:effectLst>
                <a:latin typeface="Calibri" panose="020F0502020204030204"/>
              </a:rPr>
              <a:t>’?</a:t>
            </a:r>
          </a:p>
          <a:p>
            <a:pPr algn="ctr"/>
            <a:endParaRPr lang="en-GB" sz="4800" b="1" dirty="0">
              <a:solidFill>
                <a:srgbClr val="FF0000"/>
              </a:solidFill>
              <a:effectLst>
                <a:outerShdw blurRad="38100" dist="38100" dir="2700000" algn="tl">
                  <a:srgbClr val="000000">
                    <a:alpha val="43137"/>
                  </a:srgbClr>
                </a:outerShdw>
              </a:effectLst>
              <a:latin typeface="Calibri" panose="020F0502020204030204"/>
            </a:endParaRPr>
          </a:p>
          <a:p>
            <a:pPr algn="ctr"/>
            <a:r>
              <a:rPr lang="en-GB" sz="4800" b="1" dirty="0" smtClean="0">
                <a:solidFill>
                  <a:srgbClr val="FF0000"/>
                </a:solidFill>
                <a:effectLst>
                  <a:outerShdw blurRad="38100" dist="38100" dir="2700000" algn="tl">
                    <a:srgbClr val="000000">
                      <a:alpha val="43137"/>
                    </a:srgbClr>
                  </a:outerShdw>
                </a:effectLst>
                <a:latin typeface="Calibri" panose="020F0502020204030204"/>
              </a:rPr>
              <a:t>(And when did medieval history ‘end’?)</a:t>
            </a:r>
            <a:endParaRPr lang="en-GB" sz="4800" b="1" dirty="0">
              <a:solidFill>
                <a:srgbClr val="FF0000"/>
              </a:solidFill>
              <a:effectLst>
                <a:outerShdw blurRad="38100" dist="38100" dir="2700000" algn="tl">
                  <a:srgbClr val="000000">
                    <a:alpha val="43137"/>
                  </a:srgbClr>
                </a:outerShdw>
              </a:effectLst>
              <a:latin typeface="Calibri" panose="020F0502020204030204"/>
            </a:endParaRPr>
          </a:p>
        </p:txBody>
      </p:sp>
    </p:spTree>
    <p:extLst>
      <p:ext uri="{BB962C8B-B14F-4D97-AF65-F5344CB8AC3E}">
        <p14:creationId xmlns:p14="http://schemas.microsoft.com/office/powerpoint/2010/main" val="126767978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315" y="173239"/>
            <a:ext cx="2727068" cy="37727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5920" y="173239"/>
            <a:ext cx="4155106" cy="32878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24106" y="365125"/>
            <a:ext cx="2822103" cy="923330"/>
          </a:xfrm>
          <a:prstGeom prst="rect">
            <a:avLst/>
          </a:prstGeom>
          <a:noFill/>
        </p:spPr>
        <p:txBody>
          <a:bodyPr wrap="square" rtlCol="0">
            <a:spAutoFit/>
          </a:bodyPr>
          <a:lstStyle/>
          <a:p>
            <a:r>
              <a:rPr lang="en-GB" sz="2400" b="1" dirty="0">
                <a:solidFill>
                  <a:srgbClr val="ED7D31"/>
                </a:solidFill>
                <a:latin typeface="Calibri" panose="020F0502020204030204"/>
              </a:rPr>
              <a:t>Renaissance</a:t>
            </a:r>
          </a:p>
          <a:p>
            <a:r>
              <a:rPr lang="en-GB" sz="1200" b="1" dirty="0">
                <a:solidFill>
                  <a:srgbClr val="ED7D31"/>
                </a:solidFill>
                <a:latin typeface="Calibri" panose="020F0502020204030204"/>
              </a:rPr>
              <a:t>(i.e. 14</a:t>
            </a:r>
            <a:r>
              <a:rPr lang="en-GB" sz="1200" b="1" baseline="30000" dirty="0">
                <a:solidFill>
                  <a:srgbClr val="ED7D31"/>
                </a:solidFill>
                <a:latin typeface="Calibri" panose="020F0502020204030204"/>
              </a:rPr>
              <a:t>th </a:t>
            </a:r>
            <a:r>
              <a:rPr lang="en-GB" sz="1200" b="1" dirty="0">
                <a:solidFill>
                  <a:srgbClr val="ED7D31"/>
                </a:solidFill>
                <a:latin typeface="Calibri" panose="020F0502020204030204"/>
              </a:rPr>
              <a:t>–17</a:t>
            </a:r>
            <a:r>
              <a:rPr lang="en-GB" sz="1200" b="1" baseline="30000" dirty="0">
                <a:solidFill>
                  <a:srgbClr val="ED7D31"/>
                </a:solidFill>
                <a:latin typeface="Calibri" panose="020F0502020204030204"/>
              </a:rPr>
              <a:t>th</a:t>
            </a:r>
            <a:r>
              <a:rPr lang="en-GB" sz="1200" b="1" dirty="0">
                <a:solidFill>
                  <a:srgbClr val="ED7D31"/>
                </a:solidFill>
                <a:latin typeface="Calibri" panose="020F0502020204030204"/>
              </a:rPr>
              <a:t>  centuries)</a:t>
            </a:r>
          </a:p>
          <a:p>
            <a:endParaRPr lang="en-GB" dirty="0">
              <a:solidFill>
                <a:srgbClr val="ED7D31"/>
              </a:solidFill>
              <a:latin typeface="Calibri" panose="020F0502020204030204"/>
            </a:endParaRPr>
          </a:p>
        </p:txBody>
      </p:sp>
      <p:sp>
        <p:nvSpPr>
          <p:cNvPr id="13" name="TextBox 12"/>
          <p:cNvSpPr txBox="1"/>
          <p:nvPr/>
        </p:nvSpPr>
        <p:spPr>
          <a:xfrm>
            <a:off x="9484567" y="2492500"/>
            <a:ext cx="2257013" cy="1107996"/>
          </a:xfrm>
          <a:prstGeom prst="rect">
            <a:avLst/>
          </a:prstGeom>
          <a:noFill/>
        </p:spPr>
        <p:txBody>
          <a:bodyPr wrap="square" rtlCol="0">
            <a:spAutoFit/>
          </a:bodyPr>
          <a:lstStyle/>
          <a:p>
            <a:pPr algn="r"/>
            <a:r>
              <a:rPr lang="en-GB" sz="2400" b="1" dirty="0">
                <a:solidFill>
                  <a:srgbClr val="FFFF00"/>
                </a:solidFill>
                <a:effectLst>
                  <a:outerShdw blurRad="38100" dist="38100" dir="2700000" algn="tl">
                    <a:srgbClr val="000000">
                      <a:alpha val="43137"/>
                    </a:srgbClr>
                  </a:outerShdw>
                </a:effectLst>
                <a:latin typeface="Calibri" panose="020F0502020204030204"/>
              </a:rPr>
              <a:t>Revolution</a:t>
            </a:r>
          </a:p>
          <a:p>
            <a:pPr algn="r"/>
            <a:r>
              <a:rPr lang="en-GB" sz="1200" b="1" dirty="0">
                <a:solidFill>
                  <a:srgbClr val="FFFF00"/>
                </a:solidFill>
                <a:effectLst>
                  <a:outerShdw blurRad="38100" dist="38100" dir="2700000" algn="tl">
                    <a:srgbClr val="000000">
                      <a:alpha val="43137"/>
                    </a:srgbClr>
                  </a:outerShdw>
                </a:effectLst>
                <a:latin typeface="Calibri" panose="020F0502020204030204"/>
              </a:rPr>
              <a:t>(French 18</a:t>
            </a:r>
            <a:r>
              <a:rPr lang="en-GB" sz="1200" b="1" baseline="30000" dirty="0">
                <a:solidFill>
                  <a:srgbClr val="FFFF00"/>
                </a:solidFill>
                <a:effectLst>
                  <a:outerShdw blurRad="38100" dist="38100" dir="2700000" algn="tl">
                    <a:srgbClr val="000000">
                      <a:alpha val="43137"/>
                    </a:srgbClr>
                  </a:outerShdw>
                </a:effectLst>
                <a:latin typeface="Calibri" panose="020F0502020204030204"/>
              </a:rPr>
              <a:t>th</a:t>
            </a:r>
            <a:r>
              <a:rPr lang="en-GB" sz="1200" b="1" dirty="0">
                <a:solidFill>
                  <a:srgbClr val="FFFF00"/>
                </a:solidFill>
                <a:effectLst>
                  <a:outerShdw blurRad="38100" dist="38100" dir="2700000" algn="tl">
                    <a:srgbClr val="000000">
                      <a:alpha val="43137"/>
                    </a:srgbClr>
                  </a:outerShdw>
                </a:effectLst>
                <a:latin typeface="Calibri" panose="020F0502020204030204"/>
              </a:rPr>
              <a:t>–19</a:t>
            </a:r>
            <a:r>
              <a:rPr lang="en-GB" sz="1200" b="1" baseline="30000" dirty="0">
                <a:solidFill>
                  <a:srgbClr val="FFFF00"/>
                </a:solidFill>
                <a:effectLst>
                  <a:outerShdw blurRad="38100" dist="38100" dir="2700000" algn="tl">
                    <a:srgbClr val="000000">
                      <a:alpha val="43137"/>
                    </a:srgbClr>
                  </a:outerShdw>
                </a:effectLst>
                <a:latin typeface="Calibri" panose="020F0502020204030204"/>
              </a:rPr>
              <a:t>th</a:t>
            </a:r>
            <a:r>
              <a:rPr lang="en-GB" sz="1200" b="1" dirty="0">
                <a:solidFill>
                  <a:srgbClr val="FFFF00"/>
                </a:solidFill>
                <a:effectLst>
                  <a:outerShdw blurRad="38100" dist="38100" dir="2700000" algn="tl">
                    <a:srgbClr val="000000">
                      <a:alpha val="43137"/>
                    </a:srgbClr>
                  </a:outerShdw>
                </a:effectLst>
                <a:latin typeface="Calibri" panose="020F0502020204030204"/>
              </a:rPr>
              <a:t> centuries; Industrial, 19</a:t>
            </a:r>
            <a:r>
              <a:rPr lang="en-GB" sz="1200" b="1" baseline="30000" dirty="0">
                <a:solidFill>
                  <a:srgbClr val="FFFF00"/>
                </a:solidFill>
                <a:effectLst>
                  <a:outerShdw blurRad="38100" dist="38100" dir="2700000" algn="tl">
                    <a:srgbClr val="000000">
                      <a:alpha val="43137"/>
                    </a:srgbClr>
                  </a:outerShdw>
                </a:effectLst>
                <a:latin typeface="Calibri" panose="020F0502020204030204"/>
              </a:rPr>
              <a:t>th</a:t>
            </a:r>
            <a:r>
              <a:rPr lang="en-GB" sz="1200" b="1" dirty="0">
                <a:solidFill>
                  <a:srgbClr val="FFFF00"/>
                </a:solidFill>
                <a:effectLst>
                  <a:outerShdw blurRad="38100" dist="38100" dir="2700000" algn="tl">
                    <a:srgbClr val="000000">
                      <a:alpha val="43137"/>
                    </a:srgbClr>
                  </a:outerShdw>
                </a:effectLst>
                <a:latin typeface="Calibri" panose="020F0502020204030204"/>
              </a:rPr>
              <a:t> century –?) </a:t>
            </a:r>
          </a:p>
          <a:p>
            <a:endParaRPr lang="en-GB" dirty="0">
              <a:solidFill>
                <a:srgbClr val="FFFF00"/>
              </a:solidFill>
              <a:latin typeface="Calibri" panose="020F0502020204030204"/>
            </a:endParaRPr>
          </a:p>
        </p:txBody>
      </p:sp>
      <p:sp>
        <p:nvSpPr>
          <p:cNvPr id="5" name="Title 4"/>
          <p:cNvSpPr>
            <a:spLocks noGrp="1"/>
          </p:cNvSpPr>
          <p:nvPr>
            <p:ph type="title" idx="4294967295"/>
          </p:nvPr>
        </p:nvSpPr>
        <p:spPr>
          <a:xfrm>
            <a:off x="0" y="365125"/>
            <a:ext cx="10515600" cy="1325563"/>
          </a:xfrm>
        </p:spPr>
        <p:txBody>
          <a:bodyPr/>
          <a:lstStyle/>
          <a:p>
            <a:r>
              <a:rPr lang="en-GB" dirty="0" smtClean="0">
                <a:solidFill>
                  <a:schemeClr val="accent2"/>
                </a:solidFill>
              </a:rPr>
              <a:t/>
            </a:r>
            <a:br>
              <a:rPr lang="en-GB" dirty="0" smtClean="0">
                <a:solidFill>
                  <a:schemeClr val="accent2"/>
                </a:solidFill>
              </a:rPr>
            </a:br>
            <a:endParaRPr lang="en-US" dirty="0">
              <a:solidFill>
                <a:schemeClr val="accent2"/>
              </a:solidFill>
            </a:endParaRPr>
          </a:p>
        </p:txBody>
      </p:sp>
      <p:sp>
        <p:nvSpPr>
          <p:cNvPr id="14" name="Content Placeholder 2"/>
          <p:cNvSpPr txBox="1">
            <a:spLocks/>
          </p:cNvSpPr>
          <p:nvPr/>
        </p:nvSpPr>
        <p:spPr>
          <a:xfrm>
            <a:off x="2601310" y="1817168"/>
            <a:ext cx="5184610" cy="58326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endParaRPr lang="en-GB" sz="4000" b="1" dirty="0">
              <a:solidFill>
                <a:prstClr val="white"/>
              </a:solidFill>
              <a:latin typeface="Calibri" panose="020F0502020204030204"/>
            </a:endParaRPr>
          </a:p>
          <a:p>
            <a:pPr marL="0" indent="0" algn="ctr">
              <a:buNone/>
            </a:pPr>
            <a:r>
              <a:rPr lang="en-GB" sz="4000" b="1" dirty="0">
                <a:solidFill>
                  <a:srgbClr val="FF0000"/>
                </a:solidFill>
                <a:effectLst>
                  <a:outerShdw blurRad="38100" dist="38100" dir="2700000" algn="tl">
                    <a:srgbClr val="000000">
                      <a:alpha val="43137"/>
                    </a:srgbClr>
                  </a:outerShdw>
                </a:effectLst>
                <a:latin typeface="Calibri" panose="020F0502020204030204"/>
              </a:rPr>
              <a:t>When did modern history ‘start’?</a:t>
            </a:r>
          </a:p>
        </p:txBody>
      </p:sp>
      <p:sp>
        <p:nvSpPr>
          <p:cNvPr id="16" name="TextBox 15"/>
          <p:cNvSpPr txBox="1"/>
          <p:nvPr/>
        </p:nvSpPr>
        <p:spPr>
          <a:xfrm>
            <a:off x="3874920" y="3724265"/>
            <a:ext cx="2086968" cy="923330"/>
          </a:xfrm>
          <a:prstGeom prst="rect">
            <a:avLst/>
          </a:prstGeom>
          <a:noFill/>
        </p:spPr>
        <p:txBody>
          <a:bodyPr wrap="square" rtlCol="0">
            <a:spAutoFit/>
          </a:bodyPr>
          <a:lstStyle/>
          <a:p>
            <a:r>
              <a:rPr lang="en-GB" sz="2400" b="1" dirty="0">
                <a:solidFill>
                  <a:srgbClr val="92D050"/>
                </a:solidFill>
                <a:latin typeface="Calibri" panose="020F0502020204030204"/>
              </a:rPr>
              <a:t>Enlightenment</a:t>
            </a:r>
          </a:p>
          <a:p>
            <a:r>
              <a:rPr lang="en-GB" sz="1200" b="1" dirty="0">
                <a:solidFill>
                  <a:srgbClr val="92D050"/>
                </a:solidFill>
                <a:latin typeface="Calibri" panose="020F0502020204030204"/>
              </a:rPr>
              <a:t>(17</a:t>
            </a:r>
            <a:r>
              <a:rPr lang="en-GB" sz="1200" b="1" baseline="30000" dirty="0">
                <a:solidFill>
                  <a:srgbClr val="92D050"/>
                </a:solidFill>
                <a:latin typeface="Calibri" panose="020F0502020204030204"/>
              </a:rPr>
              <a:t>th</a:t>
            </a:r>
            <a:r>
              <a:rPr lang="en-GB" sz="1200" b="1" dirty="0">
                <a:solidFill>
                  <a:srgbClr val="92D050"/>
                </a:solidFill>
                <a:latin typeface="Calibri" panose="020F0502020204030204"/>
              </a:rPr>
              <a:t> –18</a:t>
            </a:r>
            <a:r>
              <a:rPr lang="en-GB" sz="1200" b="1" baseline="30000" dirty="0">
                <a:solidFill>
                  <a:srgbClr val="92D050"/>
                </a:solidFill>
                <a:latin typeface="Calibri" panose="020F0502020204030204"/>
              </a:rPr>
              <a:t>th</a:t>
            </a:r>
            <a:r>
              <a:rPr lang="en-GB" sz="1200" b="1" dirty="0">
                <a:solidFill>
                  <a:srgbClr val="92D050"/>
                </a:solidFill>
                <a:latin typeface="Calibri" panose="020F0502020204030204"/>
              </a:rPr>
              <a:t> centuries)</a:t>
            </a:r>
          </a:p>
          <a:p>
            <a:endParaRPr lang="en-GB" b="1" dirty="0">
              <a:solidFill>
                <a:srgbClr val="92D050"/>
              </a:solidFill>
              <a:latin typeface="Calibri" panose="020F0502020204030204"/>
            </a:endParaRPr>
          </a:p>
        </p:txBody>
      </p:sp>
      <p:pic>
        <p:nvPicPr>
          <p:cNvPr id="8" name="Picture 7"/>
          <p:cNvPicPr>
            <a:picLocks noChangeAspect="1"/>
          </p:cNvPicPr>
          <p:nvPr/>
        </p:nvPicPr>
        <p:blipFill>
          <a:blip r:embed="rId5"/>
          <a:stretch>
            <a:fillRect/>
          </a:stretch>
        </p:blipFill>
        <p:spPr>
          <a:xfrm>
            <a:off x="8213572" y="3666032"/>
            <a:ext cx="3858907" cy="2851304"/>
          </a:xfrm>
          <a:prstGeom prst="rect">
            <a:avLst/>
          </a:prstGeom>
        </p:spPr>
      </p:pic>
      <p:pic>
        <p:nvPicPr>
          <p:cNvPr id="18" name="Picture 17"/>
          <p:cNvPicPr>
            <a:picLocks noChangeAspect="1"/>
          </p:cNvPicPr>
          <p:nvPr/>
        </p:nvPicPr>
        <p:blipFill>
          <a:blip r:embed="rId6"/>
          <a:stretch>
            <a:fillRect/>
          </a:stretch>
        </p:blipFill>
        <p:spPr>
          <a:xfrm>
            <a:off x="6017822" y="3701881"/>
            <a:ext cx="2146886" cy="2877221"/>
          </a:xfrm>
          <a:prstGeom prst="rect">
            <a:avLst/>
          </a:prstGeom>
        </p:spPr>
      </p:pic>
      <p:pic>
        <p:nvPicPr>
          <p:cNvPr id="2" name="Picture 1"/>
          <p:cNvPicPr>
            <a:picLocks noChangeAspect="1"/>
          </p:cNvPicPr>
          <p:nvPr/>
        </p:nvPicPr>
        <p:blipFill>
          <a:blip r:embed="rId7"/>
          <a:stretch>
            <a:fillRect/>
          </a:stretch>
        </p:blipFill>
        <p:spPr>
          <a:xfrm>
            <a:off x="173554" y="3730223"/>
            <a:ext cx="3496051" cy="2919203"/>
          </a:xfrm>
          <a:prstGeom prst="rect">
            <a:avLst/>
          </a:prstGeom>
        </p:spPr>
      </p:pic>
      <p:sp>
        <p:nvSpPr>
          <p:cNvPr id="15" name="TextBox 14"/>
          <p:cNvSpPr txBox="1"/>
          <p:nvPr/>
        </p:nvSpPr>
        <p:spPr>
          <a:xfrm>
            <a:off x="3669606" y="4857442"/>
            <a:ext cx="1689162" cy="1846659"/>
          </a:xfrm>
          <a:prstGeom prst="rect">
            <a:avLst/>
          </a:prstGeom>
          <a:noFill/>
        </p:spPr>
        <p:txBody>
          <a:bodyPr wrap="square" rtlCol="0">
            <a:spAutoFit/>
          </a:bodyPr>
          <a:lstStyle/>
          <a:p>
            <a:r>
              <a:rPr lang="en-GB" sz="2400" b="1" dirty="0" smtClean="0">
                <a:solidFill>
                  <a:srgbClr val="7030A0"/>
                </a:solidFill>
                <a:latin typeface="Calibri" panose="020F0502020204030204"/>
              </a:rPr>
              <a:t>‘Discovery’ of ‘New World’ (1492)</a:t>
            </a:r>
            <a:endParaRPr lang="en-GB" sz="2400" b="1" dirty="0">
              <a:solidFill>
                <a:srgbClr val="7030A0"/>
              </a:solidFill>
              <a:latin typeface="Calibri" panose="020F0502020204030204"/>
            </a:endParaRPr>
          </a:p>
          <a:p>
            <a:endParaRPr lang="en-GB" dirty="0">
              <a:solidFill>
                <a:srgbClr val="ED7D31"/>
              </a:solidFill>
              <a:latin typeface="Calibri" panose="020F0502020204030204"/>
            </a:endParaRPr>
          </a:p>
        </p:txBody>
      </p:sp>
      <p:pic>
        <p:nvPicPr>
          <p:cNvPr id="3" name="Picture 2"/>
          <p:cNvPicPr>
            <a:picLocks noChangeAspect="1"/>
          </p:cNvPicPr>
          <p:nvPr/>
        </p:nvPicPr>
        <p:blipFill>
          <a:blip r:embed="rId8"/>
          <a:stretch>
            <a:fillRect/>
          </a:stretch>
        </p:blipFill>
        <p:spPr>
          <a:xfrm>
            <a:off x="2944254" y="173239"/>
            <a:ext cx="4841666" cy="2332364"/>
          </a:xfrm>
          <a:prstGeom prst="rect">
            <a:avLst/>
          </a:prstGeom>
        </p:spPr>
      </p:pic>
      <p:sp>
        <p:nvSpPr>
          <p:cNvPr id="17" name="TextBox 16"/>
          <p:cNvSpPr txBox="1"/>
          <p:nvPr/>
        </p:nvSpPr>
        <p:spPr>
          <a:xfrm>
            <a:off x="5358768" y="453360"/>
            <a:ext cx="2351916" cy="1200329"/>
          </a:xfrm>
          <a:prstGeom prst="rect">
            <a:avLst/>
          </a:prstGeom>
          <a:noFill/>
        </p:spPr>
        <p:txBody>
          <a:bodyPr wrap="square" rtlCol="0">
            <a:spAutoFit/>
          </a:bodyPr>
          <a:lstStyle/>
          <a:p>
            <a:pPr algn="r"/>
            <a:r>
              <a:rPr lang="en-GB" sz="2400" b="1" dirty="0" smtClean="0">
                <a:solidFill>
                  <a:schemeClr val="bg1"/>
                </a:solidFill>
                <a:latin typeface="Calibri" panose="020F0502020204030204"/>
              </a:rPr>
              <a:t>Fall of Constantinople (1453)</a:t>
            </a:r>
            <a:endParaRPr lang="en-GB" dirty="0">
              <a:solidFill>
                <a:schemeClr val="bg1"/>
              </a:solidFill>
              <a:latin typeface="Calibri" panose="020F0502020204030204"/>
            </a:endParaRPr>
          </a:p>
        </p:txBody>
      </p:sp>
    </p:spTree>
    <p:extLst>
      <p:ext uri="{BB962C8B-B14F-4D97-AF65-F5344CB8AC3E}">
        <p14:creationId xmlns:p14="http://schemas.microsoft.com/office/powerpoint/2010/main" val="30866572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12271" y="304800"/>
            <a:ext cx="5225143" cy="5853113"/>
          </a:xfrm>
        </p:spPr>
        <p:txBody>
          <a:bodyPr>
            <a:normAutofit lnSpcReduction="10000"/>
          </a:bodyPr>
          <a:lstStyle/>
          <a:p>
            <a:pPr marL="45720" indent="0">
              <a:buNone/>
            </a:pPr>
            <a:r>
              <a:rPr lang="en-GB" sz="3600" dirty="0"/>
              <a:t>Lecture schedule</a:t>
            </a:r>
            <a:endParaRPr lang="en-GB" sz="3600" b="1" u="sng" dirty="0" smtClean="0"/>
          </a:p>
          <a:p>
            <a:pPr marL="45720" indent="0">
              <a:buNone/>
            </a:pPr>
            <a:endParaRPr lang="en-GB" sz="3600" b="1" u="sng" dirty="0"/>
          </a:p>
          <a:p>
            <a:pPr marL="45720" indent="0">
              <a:buNone/>
            </a:pPr>
            <a:r>
              <a:rPr lang="en-GB" sz="3600" b="1" u="sng" dirty="0" smtClean="0"/>
              <a:t>Weeks </a:t>
            </a:r>
            <a:r>
              <a:rPr lang="en-GB" sz="3600" b="1" u="sng" dirty="0"/>
              <a:t>1–2: The French Revolution </a:t>
            </a:r>
            <a:endParaRPr lang="en-US" sz="3600" dirty="0"/>
          </a:p>
          <a:p>
            <a:pPr marL="45720" indent="0">
              <a:buNone/>
            </a:pPr>
            <a:endParaRPr lang="en-GB" sz="3600" b="1" u="sng" dirty="0" smtClean="0"/>
          </a:p>
          <a:p>
            <a:pPr marL="45720" indent="0">
              <a:buNone/>
            </a:pPr>
            <a:r>
              <a:rPr lang="en-GB" sz="3600" b="1" u="sng" dirty="0" smtClean="0"/>
              <a:t>Week </a:t>
            </a:r>
            <a:r>
              <a:rPr lang="en-GB" sz="3600" b="1" u="sng" dirty="0"/>
              <a:t>3: The Industrial Revolution</a:t>
            </a:r>
            <a:endParaRPr lang="en-US" sz="3600" dirty="0"/>
          </a:p>
          <a:p>
            <a:pPr marL="45720" indent="0">
              <a:buNone/>
            </a:pPr>
            <a:endParaRPr lang="en-GB" sz="3600" b="1" u="sng" dirty="0" smtClean="0"/>
          </a:p>
          <a:p>
            <a:pPr marL="45720" indent="0">
              <a:buNone/>
            </a:pPr>
            <a:r>
              <a:rPr lang="en-GB" sz="3600" b="1" u="sng" dirty="0" smtClean="0"/>
              <a:t>Week 4: </a:t>
            </a:r>
            <a:r>
              <a:rPr lang="en-GB" sz="3600" b="1" u="sng" dirty="0"/>
              <a:t>The Haitian Revolution</a:t>
            </a:r>
            <a:endParaRPr lang="en-US" sz="3600" dirty="0"/>
          </a:p>
          <a:p>
            <a:pPr marL="45720" indent="0">
              <a:buNone/>
            </a:pPr>
            <a:endParaRPr lang="en-US" dirty="0"/>
          </a:p>
        </p:txBody>
      </p:sp>
      <p:sp>
        <p:nvSpPr>
          <p:cNvPr id="3" name="Title 2"/>
          <p:cNvSpPr>
            <a:spLocks noGrp="1"/>
          </p:cNvSpPr>
          <p:nvPr>
            <p:ph type="title" idx="4294967295"/>
          </p:nvPr>
        </p:nvSpPr>
        <p:spPr>
          <a:xfrm>
            <a:off x="0" y="355600"/>
            <a:ext cx="11174413" cy="1054100"/>
          </a:xfrm>
        </p:spPr>
        <p:txBody>
          <a:bodyPr/>
          <a:lstStyle/>
          <a:p>
            <a:endParaRPr lang="en-US" dirty="0"/>
          </a:p>
        </p:txBody>
      </p:sp>
      <p:pic>
        <p:nvPicPr>
          <p:cNvPr id="4" name="Picture 3"/>
          <p:cNvPicPr>
            <a:picLocks noChangeAspect="1"/>
          </p:cNvPicPr>
          <p:nvPr/>
        </p:nvPicPr>
        <p:blipFill>
          <a:blip r:embed="rId2"/>
          <a:stretch>
            <a:fillRect/>
          </a:stretch>
        </p:blipFill>
        <p:spPr>
          <a:xfrm>
            <a:off x="5426755" y="174286"/>
            <a:ext cx="3869871" cy="2582794"/>
          </a:xfrm>
          <a:prstGeom prst="rect">
            <a:avLst/>
          </a:prstGeom>
        </p:spPr>
      </p:pic>
      <p:pic>
        <p:nvPicPr>
          <p:cNvPr id="7" name="Picture 6"/>
          <p:cNvPicPr>
            <a:picLocks noChangeAspect="1"/>
          </p:cNvPicPr>
          <p:nvPr/>
        </p:nvPicPr>
        <p:blipFill>
          <a:blip r:embed="rId3"/>
          <a:stretch>
            <a:fillRect/>
          </a:stretch>
        </p:blipFill>
        <p:spPr>
          <a:xfrm>
            <a:off x="8441871" y="2531853"/>
            <a:ext cx="3524477" cy="2352273"/>
          </a:xfrm>
          <a:prstGeom prst="rect">
            <a:avLst/>
          </a:prstGeom>
        </p:spPr>
      </p:pic>
      <p:pic>
        <p:nvPicPr>
          <p:cNvPr id="8" name="Picture 7"/>
          <p:cNvPicPr>
            <a:picLocks noChangeAspect="1"/>
          </p:cNvPicPr>
          <p:nvPr/>
        </p:nvPicPr>
        <p:blipFill>
          <a:blip r:embed="rId4"/>
          <a:stretch>
            <a:fillRect/>
          </a:stretch>
        </p:blipFill>
        <p:spPr>
          <a:xfrm>
            <a:off x="5426755" y="4091758"/>
            <a:ext cx="3869871" cy="2582793"/>
          </a:xfrm>
          <a:prstGeom prst="rect">
            <a:avLst/>
          </a:prstGeom>
        </p:spPr>
      </p:pic>
    </p:spTree>
    <p:extLst>
      <p:ext uri="{BB962C8B-B14F-4D97-AF65-F5344CB8AC3E}">
        <p14:creationId xmlns:p14="http://schemas.microsoft.com/office/powerpoint/2010/main" val="15648024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8000" y="1604771"/>
            <a:ext cx="5925457" cy="4878281"/>
          </a:xfrm>
        </p:spPr>
        <p:txBody>
          <a:bodyPr>
            <a:normAutofit/>
          </a:bodyPr>
          <a:lstStyle/>
          <a:p>
            <a:r>
              <a:rPr lang="en-GB" sz="3200" b="1" i="1" dirty="0"/>
              <a:t>Key Texts</a:t>
            </a:r>
            <a:endParaRPr lang="en-US" sz="3200" dirty="0"/>
          </a:p>
          <a:p>
            <a:pPr marL="45720" indent="0">
              <a:buNone/>
            </a:pPr>
            <a:endParaRPr lang="en-GB" sz="3200" smtClean="0"/>
          </a:p>
          <a:p>
            <a:pPr marL="45720" indent="0">
              <a:buNone/>
            </a:pPr>
            <a:r>
              <a:rPr lang="en-GB" sz="3200" smtClean="0"/>
              <a:t>Eric </a:t>
            </a:r>
            <a:r>
              <a:rPr lang="en-GB" sz="3200" dirty="0" err="1" smtClean="0"/>
              <a:t>Hobsbawm</a:t>
            </a:r>
            <a:r>
              <a:rPr lang="en-GB" sz="3200" dirty="0" smtClean="0"/>
              <a:t>, </a:t>
            </a:r>
            <a:r>
              <a:rPr lang="en-GB" sz="3200" i="1" dirty="0" smtClean="0"/>
              <a:t>The </a:t>
            </a:r>
            <a:r>
              <a:rPr lang="en-GB" sz="3200" i="1" dirty="0"/>
              <a:t>Age of Revolution: Europe 1789–1848 </a:t>
            </a:r>
            <a:r>
              <a:rPr lang="en-GB" sz="3200" dirty="0"/>
              <a:t>(London: </a:t>
            </a:r>
            <a:r>
              <a:rPr lang="en-GB" sz="3200" dirty="0" err="1"/>
              <a:t>Weidenfeld</a:t>
            </a:r>
            <a:r>
              <a:rPr lang="en-GB" sz="3200" dirty="0"/>
              <a:t> and Nicolson, </a:t>
            </a:r>
            <a:r>
              <a:rPr lang="en-GB" sz="3200" dirty="0" smtClean="0"/>
              <a:t>1962)</a:t>
            </a:r>
          </a:p>
          <a:p>
            <a:pPr marL="45720" indent="0">
              <a:buNone/>
            </a:pPr>
            <a:endParaRPr lang="en-GB" sz="3200" dirty="0"/>
          </a:p>
          <a:p>
            <a:pPr marL="45720" indent="0">
              <a:buNone/>
            </a:pPr>
            <a:r>
              <a:rPr lang="en-GB" sz="3200" dirty="0" smtClean="0"/>
              <a:t>Primary sourcebook </a:t>
            </a:r>
            <a:endParaRPr lang="en-US" sz="3200" dirty="0"/>
          </a:p>
          <a:p>
            <a:pPr marL="45720" indent="0">
              <a:buNone/>
            </a:pPr>
            <a:endParaRPr lang="en-GB" sz="3200" dirty="0"/>
          </a:p>
        </p:txBody>
      </p:sp>
      <p:sp>
        <p:nvSpPr>
          <p:cNvPr id="3" name="Title 2"/>
          <p:cNvSpPr>
            <a:spLocks noGrp="1"/>
          </p:cNvSpPr>
          <p:nvPr>
            <p:ph type="title"/>
          </p:nvPr>
        </p:nvSpPr>
        <p:spPr/>
        <p:txBody>
          <a:bodyPr/>
          <a:lstStyle/>
          <a:p>
            <a:r>
              <a:rPr lang="en-GB" dirty="0" smtClean="0">
                <a:solidFill>
                  <a:srgbClr val="FFFF00"/>
                </a:solidFill>
              </a:rPr>
              <a:t>reading</a:t>
            </a:r>
            <a:endParaRPr lang="en-GB" dirty="0">
              <a:solidFill>
                <a:srgbClr val="FFFF00"/>
              </a:solidFill>
            </a:endParaRPr>
          </a:p>
        </p:txBody>
      </p:sp>
      <p:pic>
        <p:nvPicPr>
          <p:cNvPr id="4" name="Picture 3"/>
          <p:cNvPicPr>
            <a:picLocks noChangeAspect="1"/>
          </p:cNvPicPr>
          <p:nvPr/>
        </p:nvPicPr>
        <p:blipFill>
          <a:blip r:embed="rId2"/>
          <a:stretch>
            <a:fillRect/>
          </a:stretch>
        </p:blipFill>
        <p:spPr>
          <a:xfrm>
            <a:off x="6939943" y="1604771"/>
            <a:ext cx="5252057" cy="5098065"/>
          </a:xfrm>
          <a:prstGeom prst="rect">
            <a:avLst/>
          </a:prstGeom>
        </p:spPr>
      </p:pic>
      <p:sp>
        <p:nvSpPr>
          <p:cNvPr id="5" name="TextBox 4"/>
          <p:cNvSpPr txBox="1"/>
          <p:nvPr/>
        </p:nvSpPr>
        <p:spPr>
          <a:xfrm>
            <a:off x="8308671" y="5450306"/>
            <a:ext cx="2514600" cy="369332"/>
          </a:xfrm>
          <a:prstGeom prst="rect">
            <a:avLst/>
          </a:prstGeom>
          <a:solidFill>
            <a:schemeClr val="bg1"/>
          </a:solidFill>
        </p:spPr>
        <p:txBody>
          <a:bodyPr wrap="square" rtlCol="0">
            <a:spAutoFit/>
          </a:bodyPr>
          <a:lstStyle/>
          <a:p>
            <a:endParaRPr lang="en-GB" dirty="0"/>
          </a:p>
        </p:txBody>
      </p:sp>
    </p:spTree>
    <p:extLst>
      <p:ext uri="{BB962C8B-B14F-4D97-AF65-F5344CB8AC3E}">
        <p14:creationId xmlns:p14="http://schemas.microsoft.com/office/powerpoint/2010/main" val="3951852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Eric </a:t>
            </a:r>
            <a:r>
              <a:rPr lang="en-GB" b="1" u="sng" dirty="0" err="1" smtClean="0"/>
              <a:t>hobsbawm</a:t>
            </a:r>
            <a:r>
              <a:rPr lang="en-GB" b="1" u="sng" dirty="0" smtClean="0"/>
              <a:t>, </a:t>
            </a:r>
            <a:r>
              <a:rPr lang="en-GB" b="1" i="1" u="sng" dirty="0" smtClean="0"/>
              <a:t>The Age </a:t>
            </a:r>
            <a:r>
              <a:rPr lang="en-GB" b="1" i="1" u="sng" dirty="0"/>
              <a:t>of </a:t>
            </a:r>
            <a:r>
              <a:rPr lang="en-GB" b="1" i="1" u="sng" dirty="0" smtClean="0"/>
              <a:t>Revolution</a:t>
            </a:r>
            <a:endParaRPr lang="en-GB" i="1" dirty="0"/>
          </a:p>
        </p:txBody>
      </p:sp>
      <p:sp>
        <p:nvSpPr>
          <p:cNvPr id="4" name="Rectangle 3"/>
          <p:cNvSpPr/>
          <p:nvPr/>
        </p:nvSpPr>
        <p:spPr>
          <a:xfrm>
            <a:off x="5663952" y="1772817"/>
            <a:ext cx="4572000" cy="4524315"/>
          </a:xfrm>
          <a:prstGeom prst="rect">
            <a:avLst/>
          </a:prstGeom>
        </p:spPr>
        <p:txBody>
          <a:bodyPr>
            <a:spAutoFit/>
          </a:bodyPr>
          <a:lstStyle/>
          <a:p>
            <a:r>
              <a:rPr lang="en-GB" sz="2400" u="sng" dirty="0">
                <a:solidFill>
                  <a:prstClr val="black"/>
                </a:solidFill>
              </a:rPr>
              <a:t>Key text</a:t>
            </a:r>
          </a:p>
          <a:p>
            <a:endParaRPr lang="en-GB" sz="2400" dirty="0">
              <a:solidFill>
                <a:prstClr val="black"/>
              </a:solidFill>
            </a:endParaRPr>
          </a:p>
          <a:p>
            <a:pPr marL="360000" indent="-457200"/>
            <a:r>
              <a:rPr lang="en-GB" sz="2400" dirty="0">
                <a:solidFill>
                  <a:prstClr val="black"/>
                </a:solidFill>
              </a:rPr>
              <a:t>Eric </a:t>
            </a:r>
            <a:r>
              <a:rPr lang="en-GB" sz="2400" dirty="0" err="1">
                <a:solidFill>
                  <a:prstClr val="black"/>
                </a:solidFill>
              </a:rPr>
              <a:t>Hobsbawm</a:t>
            </a:r>
            <a:r>
              <a:rPr lang="en-GB" sz="2400" dirty="0">
                <a:solidFill>
                  <a:prstClr val="black"/>
                </a:solidFill>
              </a:rPr>
              <a:t>, </a:t>
            </a:r>
            <a:r>
              <a:rPr lang="en-GB" sz="2400" i="1" dirty="0">
                <a:solidFill>
                  <a:prstClr val="black"/>
                </a:solidFill>
              </a:rPr>
              <a:t>The Age of Revolution: Europe 1789–1848 </a:t>
            </a:r>
            <a:r>
              <a:rPr lang="en-GB" dirty="0">
                <a:solidFill>
                  <a:prstClr val="black"/>
                </a:solidFill>
              </a:rPr>
              <a:t>(London: </a:t>
            </a:r>
            <a:r>
              <a:rPr lang="en-GB" dirty="0" err="1">
                <a:solidFill>
                  <a:prstClr val="black"/>
                </a:solidFill>
              </a:rPr>
              <a:t>Weidenfeld</a:t>
            </a:r>
            <a:r>
              <a:rPr lang="en-GB" dirty="0">
                <a:solidFill>
                  <a:prstClr val="black"/>
                </a:solidFill>
              </a:rPr>
              <a:t> and Nicolson, 1962).</a:t>
            </a:r>
          </a:p>
          <a:p>
            <a:pPr marL="360000" indent="-457200"/>
            <a:endParaRPr lang="en-GB" dirty="0">
              <a:solidFill>
                <a:prstClr val="black"/>
              </a:solidFill>
            </a:endParaRPr>
          </a:p>
          <a:p>
            <a:r>
              <a:rPr lang="en-GB" dirty="0">
                <a:solidFill>
                  <a:prstClr val="black"/>
                </a:solidFill>
              </a:rPr>
              <a:t>Available in library, in cheap editions and here: </a:t>
            </a:r>
            <a:r>
              <a:rPr lang="en-GB" dirty="0">
                <a:solidFill>
                  <a:prstClr val="black"/>
                </a:solidFill>
                <a:hlinkClick r:id="rId2"/>
              </a:rPr>
              <a:t>https://libcom.org/files/Eric%20Hobsbawm%20-%20Age%20Of%20Revolution%201789%20-1848.pdf</a:t>
            </a:r>
            <a:endParaRPr lang="en-GB" dirty="0">
              <a:solidFill>
                <a:prstClr val="black"/>
              </a:solidFill>
            </a:endParaRPr>
          </a:p>
          <a:p>
            <a:pPr marL="360000" indent="-457200"/>
            <a:endParaRPr lang="en-GB" sz="2400" dirty="0">
              <a:solidFill>
                <a:prstClr val="black"/>
              </a:solidFill>
            </a:endParaRPr>
          </a:p>
        </p:txBody>
      </p:sp>
      <p:sp>
        <p:nvSpPr>
          <p:cNvPr id="2" name="Content Placeholder 1"/>
          <p:cNvSpPr>
            <a:spLocks noGrp="1"/>
          </p:cNvSpPr>
          <p:nvPr>
            <p:ph idx="1"/>
          </p:nvPr>
        </p:nvSpPr>
        <p:spPr>
          <a:xfrm>
            <a:off x="-1320801" y="7063030"/>
            <a:ext cx="11210524" cy="4407408"/>
          </a:xfrm>
        </p:spPr>
        <p:txBody>
          <a:bodyPr/>
          <a:lstStyle/>
          <a:p>
            <a:endParaRPr lang="en-GB" dirty="0"/>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364" y="1529632"/>
            <a:ext cx="3423084" cy="51708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782512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a:t>Eric </a:t>
            </a:r>
            <a:r>
              <a:rPr lang="en-GB" b="1" u="sng" dirty="0" err="1"/>
              <a:t>hobsbawm</a:t>
            </a:r>
            <a:r>
              <a:rPr lang="en-GB" b="1" u="sng" dirty="0"/>
              <a:t>, </a:t>
            </a:r>
            <a:r>
              <a:rPr lang="en-GB" b="1" i="1" u="sng" dirty="0"/>
              <a:t>The Age of Revolution</a:t>
            </a:r>
            <a:endParaRPr lang="en-GB" dirty="0"/>
          </a:p>
        </p:txBody>
      </p:sp>
      <p:sp>
        <p:nvSpPr>
          <p:cNvPr id="4" name="Rectangle 3"/>
          <p:cNvSpPr/>
          <p:nvPr/>
        </p:nvSpPr>
        <p:spPr>
          <a:xfrm>
            <a:off x="3508551" y="1671089"/>
            <a:ext cx="8392096" cy="5359069"/>
          </a:xfrm>
          <a:prstGeom prst="rect">
            <a:avLst/>
          </a:prstGeom>
        </p:spPr>
        <p:txBody>
          <a:bodyPr wrap="square" lIns="360000" tIns="360000" rIns="360000" bIns="360000">
            <a:spAutoFit/>
          </a:bodyPr>
          <a:lstStyle/>
          <a:p>
            <a:pPr marL="360000" indent="-457200">
              <a:buFont typeface="Arial" panose="020B0604020202020204" pitchFamily="34" charset="0"/>
              <a:buChar char="•"/>
            </a:pPr>
            <a:r>
              <a:rPr lang="en-GB" sz="2400" dirty="0">
                <a:solidFill>
                  <a:prstClr val="black"/>
                </a:solidFill>
              </a:rPr>
              <a:t>An era of revolutions</a:t>
            </a:r>
            <a:r>
              <a:rPr lang="en-GB" sz="2400" dirty="0" smtClean="0">
                <a:solidFill>
                  <a:prstClr val="black"/>
                </a:solidFill>
              </a:rPr>
              <a:t>:</a:t>
            </a:r>
          </a:p>
          <a:p>
            <a:pPr marL="800100" lvl="1" indent="-342900">
              <a:buFontTx/>
              <a:buChar char="-"/>
            </a:pPr>
            <a:r>
              <a:rPr lang="en-GB" sz="2800" dirty="0" smtClean="0">
                <a:solidFill>
                  <a:srgbClr val="7030A0"/>
                </a:solidFill>
              </a:rPr>
              <a:t>Fallout </a:t>
            </a:r>
            <a:r>
              <a:rPr lang="en-GB" sz="2800" dirty="0">
                <a:solidFill>
                  <a:srgbClr val="7030A0"/>
                </a:solidFill>
              </a:rPr>
              <a:t>of American revolution </a:t>
            </a:r>
            <a:r>
              <a:rPr lang="en-GB" sz="2400" dirty="0">
                <a:solidFill>
                  <a:srgbClr val="7030A0"/>
                </a:solidFill>
              </a:rPr>
              <a:t>(US independence 1776, US constitution ratified 1788)</a:t>
            </a:r>
          </a:p>
          <a:p>
            <a:pPr marL="800100" lvl="1" indent="-342900">
              <a:buFontTx/>
              <a:buChar char="-"/>
            </a:pPr>
            <a:r>
              <a:rPr lang="en-GB" sz="2800" dirty="0">
                <a:solidFill>
                  <a:srgbClr val="002060"/>
                </a:solidFill>
              </a:rPr>
              <a:t>French Revolution, 1789–1799</a:t>
            </a:r>
          </a:p>
          <a:p>
            <a:pPr marL="800100" lvl="1" indent="-342900">
              <a:buFontTx/>
              <a:buChar char="-"/>
            </a:pPr>
            <a:r>
              <a:rPr lang="en-GB" sz="2800" dirty="0">
                <a:solidFill>
                  <a:srgbClr val="002060"/>
                </a:solidFill>
              </a:rPr>
              <a:t>July Revolution, 1830</a:t>
            </a:r>
          </a:p>
          <a:p>
            <a:pPr marL="800100" lvl="1" indent="-342900">
              <a:buFontTx/>
              <a:buChar char="-"/>
            </a:pPr>
            <a:r>
              <a:rPr lang="en-GB" sz="2800" dirty="0">
                <a:solidFill>
                  <a:srgbClr val="009900"/>
                </a:solidFill>
              </a:rPr>
              <a:t>Haitian Revolution (c. 1791–1804)</a:t>
            </a:r>
          </a:p>
          <a:p>
            <a:pPr marL="800100" lvl="1" indent="-342900">
              <a:buFontTx/>
              <a:buChar char="-"/>
            </a:pPr>
            <a:r>
              <a:rPr lang="en-GB" sz="2800" dirty="0">
                <a:solidFill>
                  <a:srgbClr val="EE6112"/>
                </a:solidFill>
              </a:rPr>
              <a:t>Nationalist </a:t>
            </a:r>
            <a:r>
              <a:rPr lang="en-GB" sz="2800" dirty="0" smtClean="0">
                <a:solidFill>
                  <a:srgbClr val="EE6112"/>
                </a:solidFill>
              </a:rPr>
              <a:t>movements/revolutions </a:t>
            </a:r>
            <a:r>
              <a:rPr lang="en-GB" sz="2400" dirty="0">
                <a:solidFill>
                  <a:srgbClr val="EE6112"/>
                </a:solidFill>
              </a:rPr>
              <a:t>(e.g. Greece)</a:t>
            </a:r>
            <a:endParaRPr lang="en-GB" sz="2800" dirty="0">
              <a:solidFill>
                <a:srgbClr val="EE6112"/>
              </a:solidFill>
            </a:endParaRPr>
          </a:p>
          <a:p>
            <a:pPr marL="800100" lvl="1" indent="-342900">
              <a:buFontTx/>
              <a:buChar char="-"/>
            </a:pPr>
            <a:r>
              <a:rPr lang="en-GB" sz="2800" dirty="0">
                <a:solidFill>
                  <a:srgbClr val="FF0000"/>
                </a:solidFill>
              </a:rPr>
              <a:t>Revolutions of 1848 </a:t>
            </a:r>
            <a:r>
              <a:rPr lang="en-GB" sz="2400" dirty="0">
                <a:solidFill>
                  <a:srgbClr val="FF0000"/>
                </a:solidFill>
              </a:rPr>
              <a:t>(continental Europe-wide)</a:t>
            </a:r>
          </a:p>
          <a:p>
            <a:pPr marL="800100" lvl="1" indent="-342900">
              <a:buFontTx/>
              <a:buChar char="-"/>
            </a:pPr>
            <a:endParaRPr lang="en-GB" sz="1100" dirty="0">
              <a:solidFill>
                <a:prstClr val="black"/>
              </a:solidFill>
            </a:endParaRPr>
          </a:p>
          <a:p>
            <a:pPr marL="800100" lvl="1" indent="-342900">
              <a:buFontTx/>
              <a:buChar char="-"/>
            </a:pPr>
            <a:r>
              <a:rPr lang="en-GB" sz="2800" b="1" dirty="0">
                <a:solidFill>
                  <a:srgbClr val="993300"/>
                </a:solidFill>
              </a:rPr>
              <a:t>Industrial Revolution</a:t>
            </a:r>
            <a:endParaRPr lang="en-GB" sz="2800" dirty="0">
              <a:solidFill>
                <a:prstClr val="black"/>
              </a:solidFill>
            </a:endParaRPr>
          </a:p>
          <a:p>
            <a:r>
              <a:rPr lang="en-GB" sz="2200" dirty="0">
                <a:solidFill>
                  <a:prstClr val="black"/>
                </a:solidFill>
              </a:rPr>
              <a:t> </a:t>
            </a: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39" y="1578400"/>
            <a:ext cx="3361921" cy="507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754068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17157" y="1654524"/>
            <a:ext cx="4982032" cy="5096435"/>
          </a:xfrm>
        </p:spPr>
        <p:txBody>
          <a:bodyPr lIns="360000" tIns="360000" rIns="360000" bIns="360000" numCol="1">
            <a:normAutofit fontScale="92500" lnSpcReduction="10000"/>
          </a:bodyPr>
          <a:lstStyle/>
          <a:p>
            <a:pPr marL="45720" indent="0">
              <a:buNone/>
            </a:pPr>
            <a:r>
              <a:rPr lang="en-GB" sz="2400" dirty="0" smtClean="0"/>
              <a:t>HOBSBAWM’S LONG 19</a:t>
            </a:r>
            <a:r>
              <a:rPr lang="en-GB" sz="2400" baseline="30000" dirty="0" smtClean="0"/>
              <a:t>TH</a:t>
            </a:r>
            <a:r>
              <a:rPr lang="en-GB" sz="2400" dirty="0" smtClean="0"/>
              <a:t> CENTURY</a:t>
            </a:r>
          </a:p>
          <a:p>
            <a:r>
              <a:rPr lang="en-GB" sz="2400" i="1" dirty="0" smtClean="0"/>
              <a:t>The Age of Revolution: 1789</a:t>
            </a:r>
            <a:r>
              <a:rPr lang="en-US" sz="2400" i="1" dirty="0" smtClean="0"/>
              <a:t>–1848 </a:t>
            </a:r>
            <a:r>
              <a:rPr lang="en-US" sz="2400" dirty="0" smtClean="0"/>
              <a:t>(1963)</a:t>
            </a:r>
            <a:endParaRPr lang="en-US" sz="2400" i="1" dirty="0" smtClean="0"/>
          </a:p>
          <a:p>
            <a:r>
              <a:rPr lang="en-US" sz="2400" i="1" dirty="0" smtClean="0"/>
              <a:t>The </a:t>
            </a:r>
            <a:r>
              <a:rPr lang="en-US" sz="2400" i="1" dirty="0"/>
              <a:t>Age of Capital: </a:t>
            </a:r>
            <a:r>
              <a:rPr lang="en-US" sz="2400" i="1" dirty="0" smtClean="0"/>
              <a:t>1848–1875 </a:t>
            </a:r>
            <a:r>
              <a:rPr lang="en-US" sz="2400" dirty="0" smtClean="0"/>
              <a:t>(1975)</a:t>
            </a:r>
          </a:p>
          <a:p>
            <a:r>
              <a:rPr lang="en-US" sz="2400" i="1" dirty="0"/>
              <a:t>The Age of Empire: </a:t>
            </a:r>
            <a:r>
              <a:rPr lang="en-US" sz="2400" i="1" dirty="0" smtClean="0"/>
              <a:t>1875–1914 </a:t>
            </a:r>
            <a:r>
              <a:rPr lang="en-US" sz="2400" dirty="0" smtClean="0"/>
              <a:t>(1987)</a:t>
            </a:r>
          </a:p>
          <a:p>
            <a:endParaRPr lang="en-GB" sz="2400" b="1" dirty="0"/>
          </a:p>
          <a:p>
            <a:pPr marL="45720" indent="0">
              <a:buNone/>
            </a:pPr>
            <a:r>
              <a:rPr lang="en-GB" sz="2400" dirty="0"/>
              <a:t>HOBSBAWM’S </a:t>
            </a:r>
            <a:r>
              <a:rPr lang="en-GB" sz="2400" dirty="0" smtClean="0"/>
              <a:t>SHORT 20</a:t>
            </a:r>
            <a:r>
              <a:rPr lang="en-GB" sz="2400" baseline="30000" dirty="0" smtClean="0"/>
              <a:t>TH</a:t>
            </a:r>
            <a:r>
              <a:rPr lang="en-GB" sz="2400" dirty="0" smtClean="0"/>
              <a:t> CENTURY</a:t>
            </a:r>
          </a:p>
          <a:p>
            <a:r>
              <a:rPr lang="en-US" sz="2400" i="1" dirty="0"/>
              <a:t>The Age of Extremes: </a:t>
            </a:r>
            <a:r>
              <a:rPr lang="en-US" sz="2400" i="1" dirty="0" smtClean="0"/>
              <a:t>1914–1991 </a:t>
            </a:r>
            <a:r>
              <a:rPr lang="en-US" sz="2400" dirty="0" smtClean="0"/>
              <a:t>(1994)</a:t>
            </a:r>
            <a:endParaRPr lang="en-US" dirty="0"/>
          </a:p>
        </p:txBody>
      </p:sp>
      <p:sp>
        <p:nvSpPr>
          <p:cNvPr id="3" name="Title 2"/>
          <p:cNvSpPr>
            <a:spLocks noGrp="1"/>
          </p:cNvSpPr>
          <p:nvPr>
            <p:ph type="title"/>
          </p:nvPr>
        </p:nvSpPr>
        <p:spPr/>
        <p:txBody>
          <a:bodyPr/>
          <a:lstStyle/>
          <a:p>
            <a:r>
              <a:rPr lang="en-GB" b="1" dirty="0" err="1" smtClean="0"/>
              <a:t>Hobsbawm’s</a:t>
            </a:r>
            <a:r>
              <a:rPr lang="en-GB" b="1" dirty="0" smtClean="0"/>
              <a:t> ages of modern history</a:t>
            </a:r>
            <a:endParaRPr lang="en-US" dirty="0"/>
          </a:p>
        </p:txBody>
      </p:sp>
      <p:pic>
        <p:nvPicPr>
          <p:cNvPr id="5" name="Picture 4"/>
          <p:cNvPicPr>
            <a:picLocks noChangeAspect="1"/>
          </p:cNvPicPr>
          <p:nvPr/>
        </p:nvPicPr>
        <p:blipFill>
          <a:blip r:embed="rId2"/>
          <a:stretch>
            <a:fillRect/>
          </a:stretch>
        </p:blipFill>
        <p:spPr>
          <a:xfrm>
            <a:off x="2327912" y="3318375"/>
            <a:ext cx="2089245" cy="3243426"/>
          </a:xfrm>
          <a:prstGeom prst="rect">
            <a:avLst/>
          </a:prstGeom>
        </p:spPr>
      </p:pic>
      <p:pic>
        <p:nvPicPr>
          <p:cNvPr id="6" name="Picture 5"/>
          <p:cNvPicPr>
            <a:picLocks noChangeAspect="1"/>
          </p:cNvPicPr>
          <p:nvPr/>
        </p:nvPicPr>
        <p:blipFill rotWithShape="1">
          <a:blip r:embed="rId3"/>
          <a:srcRect l="19098" r="19019" b="-588"/>
          <a:stretch/>
        </p:blipFill>
        <p:spPr>
          <a:xfrm>
            <a:off x="230398" y="1613646"/>
            <a:ext cx="2097514" cy="3409458"/>
          </a:xfrm>
          <a:prstGeom prst="rect">
            <a:avLst/>
          </a:prstGeom>
        </p:spPr>
      </p:pic>
      <p:pic>
        <p:nvPicPr>
          <p:cNvPr id="7" name="Content Placeholder 4"/>
          <p:cNvPicPr>
            <a:picLocks noChangeAspect="1"/>
          </p:cNvPicPr>
          <p:nvPr/>
        </p:nvPicPr>
        <p:blipFill>
          <a:blip r:embed="rId4"/>
          <a:stretch>
            <a:fillRect/>
          </a:stretch>
        </p:blipFill>
        <p:spPr>
          <a:xfrm>
            <a:off x="9675276" y="1613646"/>
            <a:ext cx="2302377" cy="3637756"/>
          </a:xfrm>
          <a:prstGeom prst="rect">
            <a:avLst/>
          </a:prstGeom>
        </p:spPr>
      </p:pic>
    </p:spTree>
    <p:extLst>
      <p:ext uri="{BB962C8B-B14F-4D97-AF65-F5344CB8AC3E}">
        <p14:creationId xmlns:p14="http://schemas.microsoft.com/office/powerpoint/2010/main" val="5915271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17157" y="1654524"/>
            <a:ext cx="4982032" cy="4907277"/>
          </a:xfrm>
        </p:spPr>
        <p:txBody>
          <a:bodyPr lIns="360000" tIns="360000" rIns="360000" bIns="360000" numCol="1">
            <a:normAutofit/>
          </a:bodyPr>
          <a:lstStyle/>
          <a:p>
            <a:pPr marL="45720" indent="0">
              <a:buNone/>
            </a:pPr>
            <a:endParaRPr lang="en-GB" sz="2800" dirty="0"/>
          </a:p>
          <a:p>
            <a:pPr marL="45720" indent="0">
              <a:buNone/>
            </a:pPr>
            <a:r>
              <a:rPr lang="en-GB" sz="2800" dirty="0" smtClean="0"/>
              <a:t>HPHI4004</a:t>
            </a:r>
          </a:p>
          <a:p>
            <a:pPr marL="45720" indent="0">
              <a:buNone/>
            </a:pPr>
            <a:r>
              <a:rPr lang="en-GB" sz="2800" dirty="0" smtClean="0"/>
              <a:t>Age </a:t>
            </a:r>
            <a:r>
              <a:rPr lang="en-GB" sz="2800" dirty="0"/>
              <a:t>of Extremes</a:t>
            </a:r>
            <a:r>
              <a:rPr lang="en-GB" sz="2800" dirty="0" smtClean="0"/>
              <a:t>:</a:t>
            </a:r>
          </a:p>
          <a:p>
            <a:pPr marL="45720" indent="0">
              <a:buNone/>
            </a:pPr>
            <a:r>
              <a:rPr lang="en-GB" sz="2800" dirty="0" smtClean="0"/>
              <a:t>A </a:t>
            </a:r>
            <a:r>
              <a:rPr lang="en-GB" sz="2800" dirty="0"/>
              <a:t>World at War </a:t>
            </a:r>
            <a:r>
              <a:rPr lang="en-GB" sz="2800" dirty="0" smtClean="0"/>
              <a:t>1914–1991 </a:t>
            </a:r>
          </a:p>
        </p:txBody>
      </p:sp>
      <p:sp>
        <p:nvSpPr>
          <p:cNvPr id="3" name="Title 2"/>
          <p:cNvSpPr>
            <a:spLocks noGrp="1"/>
          </p:cNvSpPr>
          <p:nvPr>
            <p:ph type="title"/>
          </p:nvPr>
        </p:nvSpPr>
        <p:spPr/>
        <p:txBody>
          <a:bodyPr/>
          <a:lstStyle/>
          <a:p>
            <a:r>
              <a:rPr lang="en-GB" b="1" dirty="0" err="1" smtClean="0"/>
              <a:t>Hobsbawm’s</a:t>
            </a:r>
            <a:r>
              <a:rPr lang="en-GB" b="1" dirty="0" smtClean="0"/>
              <a:t> ages of modern history</a:t>
            </a:r>
            <a:endParaRPr lang="en-US" dirty="0"/>
          </a:p>
        </p:txBody>
      </p:sp>
      <p:pic>
        <p:nvPicPr>
          <p:cNvPr id="5" name="Picture 4"/>
          <p:cNvPicPr>
            <a:picLocks noChangeAspect="1"/>
          </p:cNvPicPr>
          <p:nvPr/>
        </p:nvPicPr>
        <p:blipFill>
          <a:blip r:embed="rId2"/>
          <a:stretch>
            <a:fillRect/>
          </a:stretch>
        </p:blipFill>
        <p:spPr>
          <a:xfrm>
            <a:off x="2327912" y="3318375"/>
            <a:ext cx="2089245" cy="3243426"/>
          </a:xfrm>
          <a:prstGeom prst="rect">
            <a:avLst/>
          </a:prstGeom>
        </p:spPr>
      </p:pic>
      <p:pic>
        <p:nvPicPr>
          <p:cNvPr id="6" name="Picture 5"/>
          <p:cNvPicPr>
            <a:picLocks noChangeAspect="1"/>
          </p:cNvPicPr>
          <p:nvPr/>
        </p:nvPicPr>
        <p:blipFill rotWithShape="1">
          <a:blip r:embed="rId3"/>
          <a:srcRect l="19098" r="19019" b="-588"/>
          <a:stretch/>
        </p:blipFill>
        <p:spPr>
          <a:xfrm>
            <a:off x="230398" y="1613646"/>
            <a:ext cx="2097514" cy="3409458"/>
          </a:xfrm>
          <a:prstGeom prst="rect">
            <a:avLst/>
          </a:prstGeom>
        </p:spPr>
      </p:pic>
      <p:pic>
        <p:nvPicPr>
          <p:cNvPr id="7" name="Content Placeholder 4"/>
          <p:cNvPicPr>
            <a:picLocks noChangeAspect="1"/>
          </p:cNvPicPr>
          <p:nvPr/>
        </p:nvPicPr>
        <p:blipFill>
          <a:blip r:embed="rId4"/>
          <a:stretch>
            <a:fillRect/>
          </a:stretch>
        </p:blipFill>
        <p:spPr>
          <a:xfrm>
            <a:off x="9675276" y="1613646"/>
            <a:ext cx="2302377" cy="3637756"/>
          </a:xfrm>
          <a:prstGeom prst="rect">
            <a:avLst/>
          </a:prstGeom>
        </p:spPr>
      </p:pic>
    </p:spTree>
    <p:extLst>
      <p:ext uri="{BB962C8B-B14F-4D97-AF65-F5344CB8AC3E}">
        <p14:creationId xmlns:p14="http://schemas.microsoft.com/office/powerpoint/2010/main" val="40007693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45720" indent="0">
              <a:buNone/>
            </a:pPr>
            <a:r>
              <a:rPr lang="en-GB" sz="5400" dirty="0" smtClean="0"/>
              <a:t>HISTORIOGRAPHY IS ….?</a:t>
            </a:r>
            <a:endParaRPr lang="en-GB" sz="5400" dirty="0"/>
          </a:p>
        </p:txBody>
      </p:sp>
      <p:sp>
        <p:nvSpPr>
          <p:cNvPr id="3" name="Title 2"/>
          <p:cNvSpPr>
            <a:spLocks noGrp="1"/>
          </p:cNvSpPr>
          <p:nvPr>
            <p:ph type="title"/>
          </p:nvPr>
        </p:nvSpPr>
        <p:spPr/>
        <p:txBody>
          <a:bodyPr/>
          <a:lstStyle/>
          <a:p>
            <a:r>
              <a:rPr lang="en-GB" dirty="0" smtClean="0"/>
              <a:t>HISTORIOGRAPHY</a:t>
            </a:r>
            <a:endParaRPr lang="en-GB" dirty="0"/>
          </a:p>
        </p:txBody>
      </p:sp>
    </p:spTree>
    <p:extLst>
      <p:ext uri="{BB962C8B-B14F-4D97-AF65-F5344CB8AC3E}">
        <p14:creationId xmlns:p14="http://schemas.microsoft.com/office/powerpoint/2010/main" val="11486391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5072" y="1645920"/>
            <a:ext cx="11643360" cy="4951432"/>
          </a:xfrm>
        </p:spPr>
        <p:txBody>
          <a:bodyPr lIns="360000" tIns="360000" rIns="360000" bIns="360000">
            <a:noAutofit/>
          </a:bodyPr>
          <a:lstStyle/>
          <a:p>
            <a:pPr marL="0" indent="0" algn="just">
              <a:buNone/>
            </a:pPr>
            <a:r>
              <a:rPr lang="en-GB" sz="2800" b="1" dirty="0"/>
              <a:t> historiography, n.</a:t>
            </a:r>
          </a:p>
          <a:p>
            <a:pPr marL="0" indent="0" algn="just">
              <a:buNone/>
            </a:pPr>
            <a:r>
              <a:rPr lang="en-GB" b="1" dirty="0"/>
              <a:t>1. The writing of history; written history</a:t>
            </a:r>
            <a:r>
              <a:rPr lang="en-GB" sz="1600" b="1" dirty="0"/>
              <a:t>.</a:t>
            </a:r>
          </a:p>
          <a:p>
            <a:pPr marL="400050" lvl="1" indent="0" algn="just">
              <a:buNone/>
            </a:pPr>
            <a:r>
              <a:rPr lang="en-GB" sz="1400" dirty="0"/>
              <a:t>1565   W. </a:t>
            </a:r>
            <a:r>
              <a:rPr lang="en-GB" sz="1400" dirty="0" err="1"/>
              <a:t>Cuningham</a:t>
            </a:r>
            <a:r>
              <a:rPr lang="en-GB" sz="1400" dirty="0"/>
              <a:t> in J. Hall tr. Lanfranc Most Excellent </a:t>
            </a:r>
            <a:r>
              <a:rPr lang="en-GB" sz="1400" dirty="0" err="1"/>
              <a:t>Woorke</a:t>
            </a:r>
            <a:r>
              <a:rPr lang="en-GB" sz="1400" dirty="0"/>
              <a:t> </a:t>
            </a:r>
            <a:r>
              <a:rPr lang="en-GB" sz="1400" dirty="0" err="1"/>
              <a:t>Chirurg</a:t>
            </a:r>
            <a:r>
              <a:rPr lang="en-GB" sz="1400" dirty="0"/>
              <a:t>. sig. ¶.</a:t>
            </a:r>
            <a:r>
              <a:rPr lang="en-GB" sz="1400" dirty="0" err="1"/>
              <a:t>iiij</a:t>
            </a:r>
            <a:r>
              <a:rPr lang="en-GB" sz="1400" dirty="0"/>
              <a:t>,   </a:t>
            </a:r>
            <a:r>
              <a:rPr lang="en-GB" sz="1400" dirty="0" err="1"/>
              <a:t>Diuinitie</a:t>
            </a:r>
            <a:r>
              <a:rPr lang="en-GB" sz="1400" dirty="0"/>
              <a:t>, </a:t>
            </a:r>
            <a:r>
              <a:rPr lang="en-GB" sz="1400" dirty="0" err="1"/>
              <a:t>phisique</a:t>
            </a:r>
            <a:r>
              <a:rPr lang="en-GB" sz="1400" dirty="0"/>
              <a:t> </a:t>
            </a:r>
            <a:r>
              <a:rPr lang="en-GB" sz="1400" dirty="0" err="1"/>
              <a:t>mathematicalles</a:t>
            </a:r>
            <a:r>
              <a:rPr lang="en-GB" sz="1400" dirty="0"/>
              <a:t>, </a:t>
            </a:r>
            <a:r>
              <a:rPr lang="en-GB" sz="1400" dirty="0" err="1"/>
              <a:t>lawe</a:t>
            </a:r>
            <a:r>
              <a:rPr lang="en-GB" sz="1400" dirty="0"/>
              <a:t>, </a:t>
            </a:r>
            <a:r>
              <a:rPr lang="en-GB" sz="1400" dirty="0" err="1"/>
              <a:t>historiographie</a:t>
            </a:r>
            <a:r>
              <a:rPr lang="en-GB" sz="1400" dirty="0"/>
              <a:t>, </a:t>
            </a:r>
            <a:r>
              <a:rPr lang="en-GB" sz="1400" dirty="0" err="1"/>
              <a:t>poetrie</a:t>
            </a:r>
            <a:r>
              <a:rPr lang="en-GB" sz="1400" dirty="0"/>
              <a:t> Agriculture, and other profitable studies.</a:t>
            </a:r>
          </a:p>
          <a:p>
            <a:pPr marL="400050" lvl="1" indent="0" algn="just">
              <a:buNone/>
            </a:pPr>
            <a:r>
              <a:rPr lang="en-GB" sz="1400" dirty="0"/>
              <a:t>1597   N. Breton Wit's </a:t>
            </a:r>
            <a:r>
              <a:rPr lang="en-GB" sz="1400" i="1" dirty="0" err="1"/>
              <a:t>Trenchmour</a:t>
            </a:r>
            <a:r>
              <a:rPr lang="en-GB" sz="1400" dirty="0"/>
              <a:t> in Wks. (1879) 13   </a:t>
            </a:r>
            <a:r>
              <a:rPr lang="en-GB" sz="1400" dirty="0" err="1"/>
              <a:t>Haue</a:t>
            </a:r>
            <a:r>
              <a:rPr lang="en-GB" sz="1400" dirty="0"/>
              <a:t> you not </a:t>
            </a:r>
            <a:r>
              <a:rPr lang="en-GB" sz="1400" dirty="0" err="1"/>
              <a:t>beene</a:t>
            </a:r>
            <a:r>
              <a:rPr lang="en-GB" sz="1400" dirty="0"/>
              <a:t> a little red in </a:t>
            </a:r>
            <a:r>
              <a:rPr lang="en-GB" sz="1400" dirty="0" err="1"/>
              <a:t>historiographie</a:t>
            </a:r>
            <a:r>
              <a:rPr lang="en-GB" sz="1400" dirty="0"/>
              <a:t>.</a:t>
            </a:r>
          </a:p>
          <a:p>
            <a:pPr marL="400050" lvl="1" indent="0" algn="just">
              <a:buNone/>
            </a:pPr>
            <a:r>
              <a:rPr lang="en-GB" sz="1400" dirty="0" smtClean="0"/>
              <a:t>1996   </a:t>
            </a:r>
            <a:r>
              <a:rPr lang="en-GB" sz="1400" i="1" dirty="0"/>
              <a:t>Amer. Hist. Rev. </a:t>
            </a:r>
            <a:r>
              <a:rPr lang="en-GB" sz="1400" dirty="0"/>
              <a:t>101 828/2   No contemporary treatment exists on the </a:t>
            </a:r>
            <a:r>
              <a:rPr lang="en-GB" sz="1400" b="1" dirty="0"/>
              <a:t>combined corpus </a:t>
            </a:r>
            <a:r>
              <a:rPr lang="en-GB" sz="1400" dirty="0"/>
              <a:t>of Anglo-Norman historiography.</a:t>
            </a:r>
          </a:p>
          <a:p>
            <a:pPr marL="0" indent="0" algn="just">
              <a:buNone/>
            </a:pPr>
            <a:r>
              <a:rPr lang="en-GB" b="1" dirty="0"/>
              <a:t>2. The study of history-writing, esp. as an academic discipline.</a:t>
            </a:r>
          </a:p>
          <a:p>
            <a:pPr marL="400050" lvl="1" indent="0" algn="just">
              <a:buNone/>
            </a:pPr>
            <a:r>
              <a:rPr lang="en-GB" sz="1400" dirty="0"/>
              <a:t>1889   R. G. Boone </a:t>
            </a:r>
            <a:r>
              <a:rPr lang="en-GB" sz="1400" i="1" dirty="0"/>
              <a:t>Educ. in U.S</a:t>
            </a:r>
            <a:r>
              <a:rPr lang="en-GB" sz="1400" dirty="0"/>
              <a:t>. x. 183   The department .. provides lectures ...on ...modern historical </a:t>
            </a:r>
            <a:r>
              <a:rPr lang="en-GB" sz="1400" b="1" dirty="0"/>
              <a:t>criticism</a:t>
            </a:r>
            <a:r>
              <a:rPr lang="en-GB" sz="1400" dirty="0"/>
              <a:t>, historiography and modern </a:t>
            </a:r>
            <a:r>
              <a:rPr lang="en-GB" sz="1400" b="1" dirty="0"/>
              <a:t>methods</a:t>
            </a:r>
            <a:r>
              <a:rPr lang="en-GB" sz="1400" dirty="0"/>
              <a:t> of historical </a:t>
            </a:r>
            <a:r>
              <a:rPr lang="en-GB" sz="1400" b="1" dirty="0"/>
              <a:t>research</a:t>
            </a:r>
            <a:r>
              <a:rPr lang="en-GB" sz="1400" dirty="0"/>
              <a:t>.</a:t>
            </a:r>
          </a:p>
          <a:p>
            <a:pPr marL="400050" lvl="1" indent="0" algn="just">
              <a:buNone/>
            </a:pPr>
            <a:r>
              <a:rPr lang="en-GB" sz="1400" dirty="0"/>
              <a:t>1946   </a:t>
            </a:r>
            <a:r>
              <a:rPr lang="en-GB" sz="1400" i="1" dirty="0"/>
              <a:t>Mississippi Valley Hist. Rev. </a:t>
            </a:r>
            <a:r>
              <a:rPr lang="en-GB" sz="1400" dirty="0"/>
              <a:t>32 599   If Mr. </a:t>
            </a:r>
            <a:r>
              <a:rPr lang="en-GB" sz="1400" dirty="0" err="1"/>
              <a:t>Adamic</a:t>
            </a:r>
            <a:r>
              <a:rPr lang="en-GB" sz="1400" dirty="0"/>
              <a:t> expects ‘standard’ historians to be impressed by a catalogue of names, he is in need of a course in historiography.</a:t>
            </a:r>
          </a:p>
          <a:p>
            <a:pPr marL="400050" lvl="1" indent="0" algn="just">
              <a:buNone/>
            </a:pPr>
            <a:r>
              <a:rPr lang="en-GB" sz="1400" dirty="0"/>
              <a:t>1951   </a:t>
            </a:r>
            <a:r>
              <a:rPr lang="en-GB" sz="1400" i="1" dirty="0"/>
              <a:t>Speculum</a:t>
            </a:r>
            <a:r>
              <a:rPr lang="en-GB" sz="1400" dirty="0"/>
              <a:t> 26 166   A wise old professor outlined for the class in historiography three major aspects of the subject: (1) the assembling and testing of source material, (2) the synthesizing of this material into a logical pattern, and (3) its transmission to the reader.</a:t>
            </a:r>
          </a:p>
          <a:p>
            <a:pPr marL="400050" lvl="1" indent="0" algn="just">
              <a:buNone/>
            </a:pPr>
            <a:r>
              <a:rPr lang="en-GB" sz="1400" dirty="0"/>
              <a:t>2008   </a:t>
            </a:r>
            <a:r>
              <a:rPr lang="en-GB" sz="1400" i="1" dirty="0"/>
              <a:t>Wall St. </a:t>
            </a:r>
            <a:r>
              <a:rPr lang="en-GB" sz="1400" i="1" dirty="0" err="1"/>
              <a:t>Jrnl</a:t>
            </a:r>
            <a:r>
              <a:rPr lang="en-GB" sz="1400" dirty="0"/>
              <a:t>. 16 Jan. d10/1   The book is an example of historiography, the study of the principles and techniques of history—a discipline that is usually dryness itself.</a:t>
            </a:r>
          </a:p>
        </p:txBody>
      </p:sp>
      <p:sp>
        <p:nvSpPr>
          <p:cNvPr id="6" name="Title 2"/>
          <p:cNvSpPr>
            <a:spLocks noGrp="1"/>
          </p:cNvSpPr>
          <p:nvPr>
            <p:ph type="title"/>
          </p:nvPr>
        </p:nvSpPr>
        <p:spPr/>
        <p:txBody>
          <a:bodyPr/>
          <a:lstStyle/>
          <a:p>
            <a:r>
              <a:rPr lang="en-GB" dirty="0" smtClean="0"/>
              <a:t>HISTORIOGRAPHY</a:t>
            </a:r>
            <a:endParaRPr lang="en-GB" dirty="0"/>
          </a:p>
        </p:txBody>
      </p:sp>
    </p:spTree>
    <p:extLst>
      <p:ext uri="{BB962C8B-B14F-4D97-AF65-F5344CB8AC3E}">
        <p14:creationId xmlns:p14="http://schemas.microsoft.com/office/powerpoint/2010/main" val="12644611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4924" y="275895"/>
            <a:ext cx="8229600" cy="1143000"/>
          </a:xfrm>
        </p:spPr>
        <p:txBody>
          <a:bodyPr>
            <a:normAutofit/>
          </a:bodyPr>
          <a:lstStyle/>
          <a:p>
            <a:r>
              <a:rPr lang="en-GB" sz="2800" b="1" dirty="0" smtClean="0">
                <a:effectLst>
                  <a:outerShdw blurRad="38100" dist="38100" dir="2700000" algn="tl">
                    <a:srgbClr val="000000">
                      <a:alpha val="43137"/>
                    </a:srgbClr>
                  </a:outerShdw>
                </a:effectLst>
              </a:rPr>
              <a:t>History/historiography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36483" y="1686909"/>
            <a:ext cx="11666483" cy="5777545"/>
          </a:xfrm>
        </p:spPr>
        <p:txBody>
          <a:bodyPr lIns="360000" tIns="360000" rIns="360000" bIns="360000">
            <a:noAutofit/>
          </a:bodyPr>
          <a:lstStyle/>
          <a:p>
            <a:pPr marL="0" indent="0" algn="r">
              <a:buNone/>
            </a:pPr>
            <a:r>
              <a:rPr lang="en-GB" sz="2400" b="1" dirty="0" smtClean="0"/>
              <a:t>I </a:t>
            </a:r>
            <a:r>
              <a:rPr lang="en-GB" sz="2400" b="1" i="1" dirty="0"/>
              <a:t>Senses relating to the </a:t>
            </a:r>
            <a:r>
              <a:rPr lang="en-GB" sz="2400" b="1" i="1" dirty="0">
                <a:solidFill>
                  <a:srgbClr val="FFFF00"/>
                </a:solidFill>
              </a:rPr>
              <a:t>narration, representation, or study of events </a:t>
            </a:r>
            <a:r>
              <a:rPr lang="en-GB" sz="2400" b="1" i="1" dirty="0" smtClean="0">
                <a:solidFill>
                  <a:srgbClr val="FFFF00"/>
                </a:solidFill>
              </a:rPr>
              <a:t>or phenomena.</a:t>
            </a:r>
          </a:p>
          <a:p>
            <a:pPr marL="0" indent="0" algn="r">
              <a:buNone/>
            </a:pPr>
            <a:endParaRPr lang="en-GB" sz="2400" b="1" dirty="0" smtClean="0"/>
          </a:p>
          <a:p>
            <a:pPr marL="0" indent="0" algn="r">
              <a:buNone/>
            </a:pPr>
            <a:r>
              <a:rPr lang="en-GB" sz="2400" b="1" dirty="0" smtClean="0"/>
              <a:t>II  </a:t>
            </a:r>
            <a:r>
              <a:rPr lang="en-GB" sz="2400" b="1" i="1" dirty="0"/>
              <a:t>Past events and related senses</a:t>
            </a:r>
          </a:p>
          <a:p>
            <a:pPr marL="0" indent="0" algn="just">
              <a:buNone/>
            </a:pPr>
            <a:r>
              <a:rPr lang="en-GB" sz="1600" dirty="0" smtClean="0"/>
              <a:t>a</a:t>
            </a:r>
            <a:r>
              <a:rPr lang="en-GB" sz="1600" dirty="0"/>
              <a:t>) The whole series of past events connected with a particular person, country, institution, or thing.</a:t>
            </a:r>
          </a:p>
          <a:p>
            <a:pPr marL="400050" lvl="1" indent="0" algn="just">
              <a:buNone/>
            </a:pPr>
            <a:r>
              <a:rPr lang="en-GB" sz="1400" dirty="0"/>
              <a:t>2009   </a:t>
            </a:r>
            <a:r>
              <a:rPr lang="en-GB" sz="1400" i="1" dirty="0"/>
              <a:t>Vanity Fair </a:t>
            </a:r>
            <a:r>
              <a:rPr lang="en-GB" sz="1400" dirty="0"/>
              <a:t>(N.Y.) Dec. 260/1   It was a very dramatic moment in the history of Italy.</a:t>
            </a:r>
          </a:p>
          <a:p>
            <a:pPr marL="0" indent="0" algn="just">
              <a:buNone/>
            </a:pPr>
            <a:endParaRPr lang="en-GB" sz="1600" dirty="0"/>
          </a:p>
          <a:p>
            <a:pPr marL="0" indent="0" algn="just">
              <a:buNone/>
            </a:pPr>
            <a:r>
              <a:rPr lang="en-GB" sz="1600" i="1" dirty="0"/>
              <a:t>b) The aggregate of past events; the course of human affairs.</a:t>
            </a:r>
          </a:p>
          <a:p>
            <a:pPr marL="400050" lvl="1" indent="0" algn="just">
              <a:buNone/>
            </a:pPr>
            <a:r>
              <a:rPr lang="en-GB" sz="1400" dirty="0"/>
              <a:t>1745   </a:t>
            </a:r>
            <a:r>
              <a:rPr lang="en-GB" sz="1400" i="1" dirty="0"/>
              <a:t>Universal Hist</a:t>
            </a:r>
            <a:r>
              <a:rPr lang="en-GB" sz="1400" dirty="0"/>
              <a:t>. (Dublin rev. ed.) VIII. 258   The giving a full, distinct, and perspicuous account of such perplexed parts of history, is one of the greatest services a writer can render to posterity.</a:t>
            </a:r>
          </a:p>
          <a:p>
            <a:pPr marL="400050" lvl="1" indent="0" algn="just">
              <a:buNone/>
            </a:pPr>
            <a:r>
              <a:rPr lang="en-GB" sz="1400" dirty="0"/>
              <a:t>1871   S. Smiles </a:t>
            </a:r>
            <a:r>
              <a:rPr lang="en-GB" sz="1400" i="1" dirty="0"/>
              <a:t>Character </a:t>
            </a:r>
            <a:r>
              <a:rPr lang="en-GB" sz="1400" dirty="0" err="1"/>
              <a:t>i</a:t>
            </a:r>
            <a:r>
              <a:rPr lang="en-GB" sz="1400" dirty="0"/>
              <a:t>. 22   History is but continuous humanity influenced by men of character.</a:t>
            </a:r>
          </a:p>
          <a:p>
            <a:pPr marL="400050" lvl="1" indent="0" algn="just">
              <a:buNone/>
            </a:pPr>
            <a:r>
              <a:rPr lang="en-GB" sz="1400" dirty="0" smtClean="0"/>
              <a:t>2008   </a:t>
            </a:r>
            <a:r>
              <a:rPr lang="en-GB" sz="1400" i="1" dirty="0"/>
              <a:t>Independent</a:t>
            </a:r>
            <a:r>
              <a:rPr lang="en-GB" sz="1400" dirty="0"/>
              <a:t> 20 June 34/1   Some of humankind's most significant advances throughout history have been a result of agricultural innovation.</a:t>
            </a:r>
          </a:p>
          <a:p>
            <a:pPr marL="0" indent="0" algn="r">
              <a:buNone/>
            </a:pPr>
            <a:endParaRPr lang="en-GB" sz="2100" b="1" i="1" dirty="0">
              <a:solidFill>
                <a:srgbClr val="FFFF00"/>
              </a:solidFill>
            </a:endParaRPr>
          </a:p>
        </p:txBody>
      </p:sp>
    </p:spTree>
    <p:extLst>
      <p:ext uri="{BB962C8B-B14F-4D97-AF65-F5344CB8AC3E}">
        <p14:creationId xmlns:p14="http://schemas.microsoft.com/office/powerpoint/2010/main" val="2266706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4924" y="275895"/>
            <a:ext cx="8229600" cy="1143000"/>
          </a:xfrm>
        </p:spPr>
        <p:txBody>
          <a:bodyPr>
            <a:normAutofit/>
          </a:bodyPr>
          <a:lstStyle/>
          <a:p>
            <a:r>
              <a:rPr lang="en-GB" sz="2800" b="1" dirty="0" smtClean="0">
                <a:effectLst>
                  <a:outerShdw blurRad="38100" dist="38100" dir="2700000" algn="tl">
                    <a:srgbClr val="000000">
                      <a:alpha val="43137"/>
                    </a:srgbClr>
                  </a:outerShdw>
                </a:effectLst>
              </a:rPr>
              <a:t>History </a:t>
            </a:r>
            <a:endParaRPr lang="en-GB" sz="28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236483" y="1686909"/>
            <a:ext cx="11729545" cy="4981905"/>
          </a:xfrm>
        </p:spPr>
        <p:txBody>
          <a:bodyPr lIns="360000" tIns="360000" rIns="360000" bIns="360000">
            <a:noAutofit/>
          </a:bodyPr>
          <a:lstStyle/>
          <a:p>
            <a:pPr marL="0" indent="0" algn="r">
              <a:buNone/>
            </a:pPr>
            <a:r>
              <a:rPr lang="en-GB" sz="2400" b="1" dirty="0" smtClean="0"/>
              <a:t>I </a:t>
            </a:r>
            <a:r>
              <a:rPr lang="en-GB" sz="2400" b="1" i="1" dirty="0"/>
              <a:t>Senses relating to the </a:t>
            </a:r>
            <a:r>
              <a:rPr lang="en-GB" sz="2400" b="1" i="1" dirty="0">
                <a:solidFill>
                  <a:srgbClr val="FFFF00"/>
                </a:solidFill>
              </a:rPr>
              <a:t>narration, representation, or study of events </a:t>
            </a:r>
            <a:r>
              <a:rPr lang="en-GB" sz="2400" b="1" i="1" dirty="0" smtClean="0">
                <a:solidFill>
                  <a:srgbClr val="FFFF00"/>
                </a:solidFill>
              </a:rPr>
              <a:t>or phenomena.</a:t>
            </a:r>
          </a:p>
          <a:p>
            <a:pPr marL="457200" indent="-457200" algn="just">
              <a:buAutoNum type="arabicPeriod"/>
            </a:pPr>
            <a:r>
              <a:rPr lang="en-GB" sz="2100" dirty="0" smtClean="0"/>
              <a:t>a</a:t>
            </a:r>
            <a:r>
              <a:rPr lang="en-GB" sz="2100" dirty="0"/>
              <a:t>) A </a:t>
            </a:r>
            <a:r>
              <a:rPr lang="en-GB" sz="2100" b="1" dirty="0">
                <a:solidFill>
                  <a:srgbClr val="FF0000"/>
                </a:solidFill>
              </a:rPr>
              <a:t>written</a:t>
            </a:r>
            <a:r>
              <a:rPr lang="en-GB" sz="2100" b="1" dirty="0"/>
              <a:t> </a:t>
            </a:r>
            <a:r>
              <a:rPr lang="en-GB" sz="2100" dirty="0"/>
              <a:t>narrative constituting a continuous chronological record of important or public events (esp. in a particular place) or of a particular trend, institution, or person's life. Common in the titles of books.</a:t>
            </a:r>
          </a:p>
          <a:p>
            <a:pPr marL="457200" lvl="1" indent="0" algn="just">
              <a:buNone/>
            </a:pPr>
            <a:r>
              <a:rPr lang="en-GB" sz="2100" dirty="0"/>
              <a:t>b) A narration of incidents, esp. (in later use) professedly true ones; a narrative, a story.</a:t>
            </a:r>
          </a:p>
          <a:p>
            <a:pPr marL="0" indent="0" algn="just">
              <a:buNone/>
            </a:pPr>
            <a:r>
              <a:rPr lang="en-GB" sz="2100" dirty="0" smtClean="0"/>
              <a:t>2</a:t>
            </a:r>
            <a:r>
              <a:rPr lang="en-GB" sz="2100" dirty="0"/>
              <a:t>.  The branch of knowledge that deals with </a:t>
            </a:r>
            <a:r>
              <a:rPr lang="en-GB" sz="2100" b="1" dirty="0">
                <a:solidFill>
                  <a:srgbClr val="FF0000"/>
                </a:solidFill>
              </a:rPr>
              <a:t>past</a:t>
            </a:r>
            <a:r>
              <a:rPr lang="en-GB" sz="2100" b="1" dirty="0">
                <a:solidFill>
                  <a:srgbClr val="FFFF00"/>
                </a:solidFill>
              </a:rPr>
              <a:t> </a:t>
            </a:r>
            <a:r>
              <a:rPr lang="en-GB" sz="2100" b="1" dirty="0"/>
              <a:t>events</a:t>
            </a:r>
            <a:r>
              <a:rPr lang="en-GB" sz="2100" dirty="0"/>
              <a:t>; the formal record or study of past events, esp. human affairs. Also: this as a subject of study.</a:t>
            </a:r>
          </a:p>
          <a:p>
            <a:pPr lvl="1" algn="just">
              <a:buFont typeface="+mj-lt"/>
              <a:buAutoNum type="alphaLcParenR"/>
            </a:pPr>
            <a:r>
              <a:rPr lang="en-GB" sz="2100" dirty="0"/>
              <a:t> Unmodified. 2005   </a:t>
            </a:r>
            <a:r>
              <a:rPr lang="en-GB" sz="2100" i="1" dirty="0"/>
              <a:t>Atlanta</a:t>
            </a:r>
            <a:r>
              <a:rPr lang="en-GB" sz="2100" dirty="0"/>
              <a:t> July 63/2   He relentlessly studied history, philosophy and classic literature.</a:t>
            </a:r>
          </a:p>
          <a:p>
            <a:pPr lvl="1" algn="just">
              <a:buFont typeface="+mj-lt"/>
              <a:buAutoNum type="alphaLcParenR"/>
            </a:pPr>
            <a:r>
              <a:rPr lang="en-GB" sz="2100" b="1" dirty="0">
                <a:solidFill>
                  <a:srgbClr val="FFFF00"/>
                </a:solidFill>
              </a:rPr>
              <a:t> </a:t>
            </a:r>
            <a:r>
              <a:rPr lang="en-GB" sz="2100" b="1" dirty="0">
                <a:solidFill>
                  <a:srgbClr val="FF0000"/>
                </a:solidFill>
              </a:rPr>
              <a:t>Modified by an adjective designating the period, region, etc., recorded or studied</a:t>
            </a:r>
            <a:r>
              <a:rPr lang="en-GB" sz="2100" b="1" dirty="0" smtClean="0">
                <a:solidFill>
                  <a:srgbClr val="FF0000"/>
                </a:solidFill>
              </a:rPr>
              <a:t>.</a:t>
            </a:r>
            <a:endParaRPr lang="en-GB" sz="2100" b="1" i="1" dirty="0">
              <a:solidFill>
                <a:srgbClr val="FFFF00"/>
              </a:solidFill>
            </a:endParaRPr>
          </a:p>
        </p:txBody>
      </p:sp>
    </p:spTree>
    <p:extLst>
      <p:ext uri="{BB962C8B-B14F-4D97-AF65-F5344CB8AC3E}">
        <p14:creationId xmlns:p14="http://schemas.microsoft.com/office/powerpoint/2010/main" val="402720594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915" y="1891861"/>
            <a:ext cx="8704858" cy="4484773"/>
          </a:xfrm>
        </p:spPr>
        <p:txBody>
          <a:bodyPr>
            <a:noAutofit/>
          </a:bodyPr>
          <a:lstStyle/>
          <a:p>
            <a:pPr marL="0" indent="0">
              <a:buNone/>
            </a:pPr>
            <a:r>
              <a:rPr lang="en-GB" sz="2100" b="1" dirty="0"/>
              <a:t>history, n.</a:t>
            </a:r>
          </a:p>
          <a:p>
            <a:pPr marL="0" indent="0" algn="r">
              <a:buNone/>
            </a:pPr>
            <a:r>
              <a:rPr lang="en-GB" sz="2100" b="1" dirty="0"/>
              <a:t>I </a:t>
            </a:r>
            <a:r>
              <a:rPr lang="en-GB" sz="2100" b="1" i="1" dirty="0"/>
              <a:t>Senses relating to the </a:t>
            </a:r>
            <a:r>
              <a:rPr lang="en-GB" sz="2100" b="1" i="1" dirty="0">
                <a:solidFill>
                  <a:srgbClr val="FFFF00"/>
                </a:solidFill>
              </a:rPr>
              <a:t>narration, representation, or study of events or phenomena.</a:t>
            </a:r>
          </a:p>
          <a:p>
            <a:pPr marL="457200" lvl="1" indent="0" algn="just">
              <a:buNone/>
            </a:pPr>
            <a:endParaRPr lang="en-GB" sz="2100" dirty="0"/>
          </a:p>
          <a:p>
            <a:pPr marL="0" indent="0" algn="just">
              <a:buNone/>
            </a:pPr>
            <a:r>
              <a:rPr lang="en-GB" sz="2100" b="1" dirty="0">
                <a:solidFill>
                  <a:srgbClr val="FF0000"/>
                </a:solidFill>
              </a:rPr>
              <a:t>Modified by an adjective … </a:t>
            </a:r>
          </a:p>
          <a:p>
            <a:pPr marL="0" indent="0" algn="just">
              <a:buNone/>
            </a:pPr>
            <a:endParaRPr lang="en-GB" sz="2100" b="1" dirty="0">
              <a:solidFill>
                <a:srgbClr val="FFFF00"/>
              </a:solidFill>
            </a:endParaRPr>
          </a:p>
          <a:p>
            <a:pPr marL="0" indent="0" algn="ctr">
              <a:buNone/>
            </a:pPr>
            <a:r>
              <a:rPr lang="en-GB" sz="4400" b="1" dirty="0">
                <a:solidFill>
                  <a:srgbClr val="FFFF00"/>
                </a:solidFill>
              </a:rPr>
              <a:t> </a:t>
            </a:r>
            <a:r>
              <a:rPr lang="en-GB" sz="4400" b="1" dirty="0">
                <a:solidFill>
                  <a:schemeClr val="accent2"/>
                </a:solidFill>
              </a:rPr>
              <a:t>… history</a:t>
            </a:r>
          </a:p>
          <a:p>
            <a:pPr marL="0" indent="0" algn="ctr">
              <a:buNone/>
            </a:pPr>
            <a:r>
              <a:rPr lang="en-GB" sz="4400" b="1" dirty="0">
                <a:solidFill>
                  <a:schemeClr val="accent2"/>
                </a:solidFill>
              </a:rPr>
              <a:t>… historian</a:t>
            </a:r>
          </a:p>
        </p:txBody>
      </p:sp>
      <p:sp>
        <p:nvSpPr>
          <p:cNvPr id="4" name="Title 3"/>
          <p:cNvSpPr>
            <a:spLocks noGrp="1"/>
          </p:cNvSpPr>
          <p:nvPr>
            <p:ph type="title"/>
          </p:nvPr>
        </p:nvSpPr>
        <p:spPr/>
        <p:txBody>
          <a:bodyPr/>
          <a:lstStyle/>
          <a:p>
            <a:r>
              <a:rPr lang="en-GB" dirty="0"/>
              <a:t>History/historiography</a:t>
            </a:r>
          </a:p>
        </p:txBody>
      </p:sp>
    </p:spTree>
    <p:extLst>
      <p:ext uri="{BB962C8B-B14F-4D97-AF65-F5344CB8AC3E}">
        <p14:creationId xmlns:p14="http://schemas.microsoft.com/office/powerpoint/2010/main" val="88188708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915" y="1891861"/>
            <a:ext cx="8704858" cy="4484773"/>
          </a:xfrm>
        </p:spPr>
        <p:txBody>
          <a:bodyPr>
            <a:noAutofit/>
          </a:bodyPr>
          <a:lstStyle/>
          <a:p>
            <a:pPr marL="0" indent="0">
              <a:buNone/>
            </a:pPr>
            <a:r>
              <a:rPr lang="en-GB" sz="2100" b="1" dirty="0"/>
              <a:t>history, n.</a:t>
            </a:r>
          </a:p>
          <a:p>
            <a:pPr marL="0" indent="0" algn="r">
              <a:buNone/>
            </a:pPr>
            <a:r>
              <a:rPr lang="en-GB" sz="2100" b="1" dirty="0"/>
              <a:t>I </a:t>
            </a:r>
            <a:r>
              <a:rPr lang="en-GB" sz="2100" b="1" i="1" dirty="0"/>
              <a:t>Senses relating to the </a:t>
            </a:r>
            <a:r>
              <a:rPr lang="en-GB" sz="2100" b="1" i="1" dirty="0">
                <a:solidFill>
                  <a:srgbClr val="FFFF00"/>
                </a:solidFill>
              </a:rPr>
              <a:t>narration, representation, or study of events or phenomena.</a:t>
            </a:r>
          </a:p>
          <a:p>
            <a:pPr marL="457200" lvl="1" indent="0" algn="just">
              <a:buNone/>
            </a:pPr>
            <a:endParaRPr lang="en-GB" sz="2100" dirty="0"/>
          </a:p>
          <a:p>
            <a:pPr marL="0" indent="0" algn="just">
              <a:buNone/>
            </a:pPr>
            <a:r>
              <a:rPr lang="en-GB" sz="2100" b="1" dirty="0">
                <a:solidFill>
                  <a:srgbClr val="FF0000"/>
                </a:solidFill>
              </a:rPr>
              <a:t>Modified by an adjective … </a:t>
            </a:r>
          </a:p>
          <a:p>
            <a:pPr marL="0" indent="0" algn="just">
              <a:buNone/>
            </a:pPr>
            <a:endParaRPr lang="en-GB" sz="2100" b="1" dirty="0">
              <a:solidFill>
                <a:srgbClr val="FFFF00"/>
              </a:solidFill>
            </a:endParaRPr>
          </a:p>
          <a:p>
            <a:pPr marL="0" indent="0" algn="ctr">
              <a:buNone/>
            </a:pPr>
            <a:r>
              <a:rPr lang="en-GB" sz="4400" b="1" dirty="0" smtClean="0">
                <a:solidFill>
                  <a:schemeClr val="accent2"/>
                </a:solidFill>
              </a:rPr>
              <a:t>Eric </a:t>
            </a:r>
            <a:r>
              <a:rPr lang="en-GB" sz="4400" b="1" dirty="0" err="1" smtClean="0">
                <a:solidFill>
                  <a:schemeClr val="accent2"/>
                </a:solidFill>
              </a:rPr>
              <a:t>Hobsbawm</a:t>
            </a:r>
            <a:r>
              <a:rPr lang="en-GB" sz="4400" b="1" dirty="0" smtClean="0">
                <a:solidFill>
                  <a:schemeClr val="accent2"/>
                </a:solidFill>
              </a:rPr>
              <a:t> is a … historian</a:t>
            </a:r>
          </a:p>
          <a:p>
            <a:pPr marL="0" indent="0" algn="ctr">
              <a:buNone/>
            </a:pPr>
            <a:endParaRPr lang="en-GB" dirty="0" smtClean="0"/>
          </a:p>
          <a:p>
            <a:pPr marL="0" indent="0" algn="ctr">
              <a:buNone/>
            </a:pPr>
            <a:r>
              <a:rPr lang="en-GB" dirty="0" smtClean="0"/>
              <a:t>Eric </a:t>
            </a:r>
            <a:r>
              <a:rPr lang="en-GB" dirty="0" err="1"/>
              <a:t>Hobsbawm</a:t>
            </a:r>
            <a:r>
              <a:rPr lang="en-GB" dirty="0"/>
              <a:t>, </a:t>
            </a:r>
            <a:r>
              <a:rPr lang="en-GB" i="1" dirty="0"/>
              <a:t>The Age of Revolution, 1789–1848 </a:t>
            </a:r>
            <a:r>
              <a:rPr lang="en-GB" dirty="0"/>
              <a:t>(New York: Vintage Books, 1996 [1962]), pp. ix–26.</a:t>
            </a:r>
          </a:p>
          <a:p>
            <a:pPr marL="0" indent="0" algn="ctr">
              <a:buNone/>
            </a:pPr>
            <a:endParaRPr lang="en-GB" sz="4400" b="1" dirty="0" smtClean="0">
              <a:solidFill>
                <a:schemeClr val="accent2"/>
              </a:solidFill>
            </a:endParaRPr>
          </a:p>
        </p:txBody>
      </p:sp>
      <p:sp>
        <p:nvSpPr>
          <p:cNvPr id="4" name="Title 3"/>
          <p:cNvSpPr>
            <a:spLocks noGrp="1"/>
          </p:cNvSpPr>
          <p:nvPr>
            <p:ph type="title"/>
          </p:nvPr>
        </p:nvSpPr>
        <p:spPr/>
        <p:txBody>
          <a:bodyPr/>
          <a:lstStyle/>
          <a:p>
            <a:r>
              <a:rPr lang="en-GB" dirty="0"/>
              <a:t>History/historiography</a:t>
            </a:r>
          </a:p>
        </p:txBody>
      </p:sp>
    </p:spTree>
    <p:extLst>
      <p:ext uri="{BB962C8B-B14F-4D97-AF65-F5344CB8AC3E}">
        <p14:creationId xmlns:p14="http://schemas.microsoft.com/office/powerpoint/2010/main" val="17754356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915" y="1891861"/>
            <a:ext cx="8704858" cy="4484773"/>
          </a:xfrm>
        </p:spPr>
        <p:txBody>
          <a:bodyPr>
            <a:noAutofit/>
          </a:bodyPr>
          <a:lstStyle/>
          <a:p>
            <a:pPr marL="0" indent="0">
              <a:buNone/>
            </a:pPr>
            <a:r>
              <a:rPr lang="en-GB" sz="2100" b="1" dirty="0"/>
              <a:t>history, n.</a:t>
            </a:r>
          </a:p>
          <a:p>
            <a:pPr marL="0" indent="0" algn="r">
              <a:buNone/>
            </a:pPr>
            <a:r>
              <a:rPr lang="en-GB" sz="2100" b="1" dirty="0"/>
              <a:t>I </a:t>
            </a:r>
            <a:r>
              <a:rPr lang="en-GB" sz="2100" b="1" i="1" dirty="0"/>
              <a:t>Senses relating to the </a:t>
            </a:r>
            <a:r>
              <a:rPr lang="en-GB" sz="2100" b="1" i="1" dirty="0">
                <a:solidFill>
                  <a:srgbClr val="FFFF00"/>
                </a:solidFill>
              </a:rPr>
              <a:t>narration, representation, or study of events or phenomena.</a:t>
            </a:r>
          </a:p>
          <a:p>
            <a:pPr marL="457200" lvl="1" indent="0" algn="just">
              <a:buNone/>
            </a:pPr>
            <a:endParaRPr lang="en-GB" sz="2100" dirty="0"/>
          </a:p>
          <a:p>
            <a:pPr marL="0" indent="0" algn="just">
              <a:buNone/>
            </a:pPr>
            <a:r>
              <a:rPr lang="en-GB" sz="2100" b="1" dirty="0">
                <a:solidFill>
                  <a:srgbClr val="FF0000"/>
                </a:solidFill>
              </a:rPr>
              <a:t>Modified by an adjective … </a:t>
            </a:r>
          </a:p>
          <a:p>
            <a:pPr marL="0" indent="0" algn="just">
              <a:buNone/>
            </a:pPr>
            <a:endParaRPr lang="en-GB" sz="2100" b="1" dirty="0">
              <a:solidFill>
                <a:srgbClr val="FFFF00"/>
              </a:solidFill>
            </a:endParaRPr>
          </a:p>
          <a:p>
            <a:pPr marL="0" indent="0" algn="ctr">
              <a:buNone/>
            </a:pPr>
            <a:r>
              <a:rPr lang="en-GB" sz="4400" b="1" dirty="0" smtClean="0">
                <a:solidFill>
                  <a:schemeClr val="accent2"/>
                </a:solidFill>
              </a:rPr>
              <a:t>Dr Scott is a … historian </a:t>
            </a:r>
            <a:endParaRPr lang="en-GB" sz="4400" b="1" dirty="0">
              <a:solidFill>
                <a:schemeClr val="accent2"/>
              </a:solidFill>
            </a:endParaRPr>
          </a:p>
        </p:txBody>
      </p:sp>
      <p:sp>
        <p:nvSpPr>
          <p:cNvPr id="4" name="Title 3"/>
          <p:cNvSpPr>
            <a:spLocks noGrp="1"/>
          </p:cNvSpPr>
          <p:nvPr>
            <p:ph type="title"/>
          </p:nvPr>
        </p:nvSpPr>
        <p:spPr/>
        <p:txBody>
          <a:bodyPr/>
          <a:lstStyle/>
          <a:p>
            <a:r>
              <a:rPr lang="en-GB" dirty="0"/>
              <a:t>History/historiography</a:t>
            </a:r>
          </a:p>
        </p:txBody>
      </p:sp>
    </p:spTree>
    <p:extLst>
      <p:ext uri="{BB962C8B-B14F-4D97-AF65-F5344CB8AC3E}">
        <p14:creationId xmlns:p14="http://schemas.microsoft.com/office/powerpoint/2010/main" val="40832414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3915" y="1891861"/>
            <a:ext cx="8704858" cy="4484773"/>
          </a:xfrm>
        </p:spPr>
        <p:txBody>
          <a:bodyPr>
            <a:noAutofit/>
          </a:bodyPr>
          <a:lstStyle/>
          <a:p>
            <a:pPr marL="0" indent="0">
              <a:buNone/>
            </a:pPr>
            <a:r>
              <a:rPr lang="en-GB" sz="2100" b="1" dirty="0"/>
              <a:t>history, n.</a:t>
            </a:r>
          </a:p>
          <a:p>
            <a:pPr marL="0" indent="0" algn="r">
              <a:buNone/>
            </a:pPr>
            <a:r>
              <a:rPr lang="en-GB" sz="2100" b="1" dirty="0"/>
              <a:t>I </a:t>
            </a:r>
            <a:r>
              <a:rPr lang="en-GB" sz="2100" b="1" i="1" dirty="0"/>
              <a:t>Senses relating to the </a:t>
            </a:r>
            <a:r>
              <a:rPr lang="en-GB" sz="2100" b="1" i="1" dirty="0">
                <a:solidFill>
                  <a:srgbClr val="FFFF00"/>
                </a:solidFill>
              </a:rPr>
              <a:t>narration, representation, or study of events or phenomena.</a:t>
            </a:r>
          </a:p>
          <a:p>
            <a:pPr marL="457200" lvl="1" indent="0" algn="just">
              <a:buNone/>
            </a:pPr>
            <a:endParaRPr lang="en-GB" sz="2100" dirty="0"/>
          </a:p>
          <a:p>
            <a:pPr marL="0" indent="0" algn="just">
              <a:buNone/>
            </a:pPr>
            <a:r>
              <a:rPr lang="en-GB" sz="2100" b="1" dirty="0">
                <a:solidFill>
                  <a:srgbClr val="FF0000"/>
                </a:solidFill>
              </a:rPr>
              <a:t>Modified by an adjective … </a:t>
            </a:r>
          </a:p>
          <a:p>
            <a:pPr marL="0" indent="0" algn="just">
              <a:buNone/>
            </a:pPr>
            <a:endParaRPr lang="en-GB" sz="2100" b="1" dirty="0">
              <a:solidFill>
                <a:srgbClr val="FFFF00"/>
              </a:solidFill>
            </a:endParaRPr>
          </a:p>
          <a:p>
            <a:pPr marL="0" indent="0" algn="ctr">
              <a:buNone/>
            </a:pPr>
            <a:r>
              <a:rPr lang="en-GB" sz="4400" b="1" dirty="0" smtClean="0">
                <a:solidFill>
                  <a:schemeClr val="accent2"/>
                </a:solidFill>
              </a:rPr>
              <a:t>Dr Scott is a modern cultural historian </a:t>
            </a:r>
            <a:endParaRPr lang="en-GB" sz="4400" b="1" dirty="0">
              <a:solidFill>
                <a:schemeClr val="accent2"/>
              </a:solidFill>
            </a:endParaRPr>
          </a:p>
        </p:txBody>
      </p:sp>
      <p:sp>
        <p:nvSpPr>
          <p:cNvPr id="4" name="Title 3"/>
          <p:cNvSpPr>
            <a:spLocks noGrp="1"/>
          </p:cNvSpPr>
          <p:nvPr>
            <p:ph type="title"/>
          </p:nvPr>
        </p:nvSpPr>
        <p:spPr/>
        <p:txBody>
          <a:bodyPr/>
          <a:lstStyle/>
          <a:p>
            <a:r>
              <a:rPr lang="en-GB" dirty="0"/>
              <a:t>History/historiography</a:t>
            </a:r>
          </a:p>
        </p:txBody>
      </p:sp>
    </p:spTree>
    <p:extLst>
      <p:ext uri="{BB962C8B-B14F-4D97-AF65-F5344CB8AC3E}">
        <p14:creationId xmlns:p14="http://schemas.microsoft.com/office/powerpoint/2010/main" val="343787400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1"/>
            <a:ext cx="11210524" cy="5249288"/>
          </a:xfrm>
        </p:spPr>
        <p:txBody>
          <a:bodyPr>
            <a:normAutofit fontScale="92500" lnSpcReduction="20000"/>
          </a:bodyPr>
          <a:lstStyle/>
          <a:p>
            <a:pPr lvl="0"/>
            <a:r>
              <a:rPr lang="en-GB" sz="2400" b="1" dirty="0"/>
              <a:t>Essay: due Wednesday 13 November, 23:59  </a:t>
            </a:r>
            <a:endParaRPr lang="en-GB" sz="2400" dirty="0"/>
          </a:p>
          <a:p>
            <a:pPr marL="45720" indent="0" algn="just">
              <a:lnSpc>
                <a:spcPct val="120000"/>
              </a:lnSpc>
              <a:spcBef>
                <a:spcPts val="0"/>
              </a:spcBef>
              <a:spcAft>
                <a:spcPts val="0"/>
              </a:spcAft>
              <a:buNone/>
            </a:pPr>
            <a:endParaRPr lang="en-GB" sz="2400" b="1" i="1" dirty="0" smtClean="0">
              <a:latin typeface="Calibri" panose="020F0502020204030204" pitchFamily="34" charset="0"/>
              <a:ea typeface="Calibri" panose="020F0502020204030204" pitchFamily="34" charset="0"/>
              <a:cs typeface="Calibri" panose="020F0502020204030204" pitchFamily="34" charset="0"/>
            </a:endParaRPr>
          </a:p>
          <a:p>
            <a:pPr marL="45720" indent="0" algn="just">
              <a:lnSpc>
                <a:spcPct val="120000"/>
              </a:lnSpc>
              <a:spcBef>
                <a:spcPts val="0"/>
              </a:spcBef>
              <a:spcAft>
                <a:spcPts val="0"/>
              </a:spcAft>
              <a:buNone/>
            </a:pPr>
            <a:r>
              <a:rPr lang="en-GB" sz="2400" b="1" i="1" dirty="0" smtClean="0">
                <a:latin typeface="Calibri" panose="020F0502020204030204" pitchFamily="34" charset="0"/>
                <a:ea typeface="Calibri" panose="020F0502020204030204" pitchFamily="34" charset="0"/>
                <a:cs typeface="Calibri" panose="020F0502020204030204" pitchFamily="34" charset="0"/>
              </a:rPr>
              <a:t>Qu</a:t>
            </a:r>
            <a:r>
              <a:rPr lang="en-GB" sz="2400" b="1" i="1" dirty="0" smtClean="0">
                <a:latin typeface="Calibri" panose="020F0502020204030204" pitchFamily="34" charset="0"/>
                <a:ea typeface="Times New Roman" panose="02020603050405020304" pitchFamily="18" charset="0"/>
                <a:cs typeface="Calibri" panose="020F0502020204030204" pitchFamily="34" charset="0"/>
              </a:rPr>
              <a:t>estion</a:t>
            </a:r>
            <a:r>
              <a:rPr lang="en-GB" sz="2400" b="1" i="1" dirty="0">
                <a:latin typeface="Calibri" panose="020F0502020204030204" pitchFamily="34" charset="0"/>
                <a:ea typeface="Times New Roman" panose="02020603050405020304" pitchFamily="18" charset="0"/>
                <a:cs typeface="Calibri" panose="020F0502020204030204" pitchFamily="34" charset="0"/>
              </a:rPr>
              <a:t>:</a:t>
            </a:r>
            <a:endParaRPr lang="en-GB" sz="24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20000"/>
              </a:lnSpc>
              <a:spcBef>
                <a:spcPts val="0"/>
              </a:spcBef>
              <a:spcAft>
                <a:spcPts val="0"/>
              </a:spcAft>
              <a:buFont typeface="Symbol" panose="05050102010706020507" pitchFamily="18" charset="2"/>
              <a:buChar char=""/>
            </a:pPr>
            <a:r>
              <a:rPr lang="en-GB" sz="2400" b="1" dirty="0">
                <a:latin typeface="Calibri" panose="020F0502020204030204" pitchFamily="34" charset="0"/>
                <a:ea typeface="Calibri" panose="020F0502020204030204" pitchFamily="34" charset="0"/>
                <a:cs typeface="Calibri" panose="020F0502020204030204" pitchFamily="34" charset="0"/>
              </a:rPr>
              <a:t>What important political and/or social transformations were brought about by the French Revolution, and what was the </a:t>
            </a:r>
            <a:r>
              <a:rPr lang="en-GB" sz="2400" b="1" dirty="0">
                <a:solidFill>
                  <a:srgbClr val="FF0000"/>
                </a:solidFill>
                <a:latin typeface="Calibri" panose="020F0502020204030204" pitchFamily="34" charset="0"/>
                <a:ea typeface="Calibri" panose="020F0502020204030204" pitchFamily="34" charset="0"/>
                <a:cs typeface="Calibri" panose="020F0502020204030204" pitchFamily="34" charset="0"/>
              </a:rPr>
              <a:t>cultural impact</a:t>
            </a:r>
            <a:r>
              <a:rPr lang="en-GB" sz="2400" b="1" dirty="0">
                <a:latin typeface="Calibri" panose="020F0502020204030204" pitchFamily="34" charset="0"/>
                <a:ea typeface="Calibri" panose="020F0502020204030204" pitchFamily="34" charset="0"/>
                <a:cs typeface="Calibri" panose="020F0502020204030204" pitchFamily="34" charset="0"/>
              </a:rPr>
              <a:t> of these transformations? In answering, students may wish to consider the revolution’s impact on: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Art, music, literature</a:t>
            </a:r>
            <a:endParaRPr lang="en-GB" sz="2200" dirty="0">
              <a:latin typeface="Calibri" panose="020F0502020204030204" pitchFamily="34" charset="0"/>
              <a:ea typeface="Times New Roman" panose="02020603050405020304" pitchFamily="18"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Philosophical ideas and ideologies</a:t>
            </a:r>
            <a:endParaRPr lang="en-GB" sz="2200" dirty="0">
              <a:latin typeface="Calibri" panose="020F0502020204030204" pitchFamily="34" charset="0"/>
              <a:ea typeface="Times New Roman" panose="02020603050405020304" pitchFamily="18"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Everyday life</a:t>
            </a:r>
            <a:endParaRPr lang="en-GB" sz="2200" dirty="0">
              <a:latin typeface="Calibri" panose="020F0502020204030204" pitchFamily="34" charset="0"/>
              <a:ea typeface="Times New Roman" panose="02020603050405020304" pitchFamily="18"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Conceptions of time and space</a:t>
            </a:r>
            <a:endParaRPr lang="en-GB" sz="2200" dirty="0">
              <a:latin typeface="Calibri" panose="020F0502020204030204" pitchFamily="34" charset="0"/>
              <a:ea typeface="Times New Roman" panose="02020603050405020304" pitchFamily="18"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Conceptions of nationhood and citizenship</a:t>
            </a:r>
            <a:endParaRPr lang="en-GB" sz="2200" dirty="0">
              <a:latin typeface="Calibri" panose="020F0502020204030204" pitchFamily="34" charset="0"/>
              <a:ea typeface="Times New Roman" panose="02020603050405020304" pitchFamily="18" charset="0"/>
              <a:cs typeface="Times New Roman" panose="02020603050405020304" pitchFamily="18" charset="0"/>
            </a:endParaRPr>
          </a:p>
          <a:p>
            <a:pPr marL="617220" lvl="1" indent="-342900" algn="just">
              <a:lnSpc>
                <a:spcPct val="120000"/>
              </a:lnSpc>
              <a:spcBef>
                <a:spcPts val="0"/>
              </a:spcBef>
              <a:buFont typeface="Georgia" panose="02040502050405020303" pitchFamily="18" charset="0"/>
              <a:buChar char="-"/>
            </a:pPr>
            <a:r>
              <a:rPr lang="en-GB" sz="2200" b="1" dirty="0">
                <a:latin typeface="Calibri" panose="020F0502020204030204" pitchFamily="34" charset="0"/>
                <a:ea typeface="Times New Roman" panose="02020603050405020304" pitchFamily="18" charset="0"/>
                <a:cs typeface="Calibri" panose="020F0502020204030204" pitchFamily="34" charset="0"/>
              </a:rPr>
              <a:t>Gender </a:t>
            </a:r>
            <a:r>
              <a:rPr lang="en-GB" sz="2200" b="1" dirty="0" smtClean="0">
                <a:latin typeface="Calibri" panose="020F0502020204030204" pitchFamily="34" charset="0"/>
                <a:ea typeface="Times New Roman" panose="02020603050405020304" pitchFamily="18" charset="0"/>
                <a:cs typeface="Calibri" panose="020F0502020204030204" pitchFamily="34" charset="0"/>
              </a:rPr>
              <a:t>roles</a:t>
            </a:r>
            <a:endParaRPr lang="en-GB" sz="2200" dirty="0" smtClean="0">
              <a:latin typeface="Calibri" panose="020F0502020204030204" pitchFamily="34" charset="0"/>
              <a:ea typeface="Times New Roman" panose="02020603050405020304" pitchFamily="18" charset="0"/>
              <a:cs typeface="Times New Roman" panose="02020603050405020304" pitchFamily="18" charset="0"/>
            </a:endParaRPr>
          </a:p>
          <a:p>
            <a:pPr marL="45720" indent="0">
              <a:lnSpc>
                <a:spcPct val="107000"/>
              </a:lnSpc>
              <a:spcAft>
                <a:spcPts val="800"/>
              </a:spcAft>
              <a:buNone/>
            </a:pPr>
            <a:r>
              <a:rPr lang="en-GB" sz="2800" b="1" u="sng" dirty="0" smtClean="0">
                <a:latin typeface="Calibri" panose="020F0502020204030204" pitchFamily="34" charset="0"/>
                <a:ea typeface="Calibri" panose="020F0502020204030204" pitchFamily="34" charset="0"/>
              </a:rPr>
              <a:t/>
            </a:r>
            <a:br>
              <a:rPr lang="en-GB" sz="2800" b="1" u="sng" dirty="0" smtClean="0">
                <a:latin typeface="Calibri" panose="020F0502020204030204" pitchFamily="34" charset="0"/>
                <a:ea typeface="Calibri" panose="020F0502020204030204" pitchFamily="34" charset="0"/>
              </a:rPr>
            </a:br>
            <a:r>
              <a:rPr lang="en-GB" sz="2800" b="1" dirty="0" smtClean="0">
                <a:latin typeface="Calibri" panose="020F0502020204030204" pitchFamily="34" charset="0"/>
                <a:ea typeface="Calibri" panose="020F0502020204030204" pitchFamily="34" charset="0"/>
                <a:cs typeface="Calibri" panose="020F0502020204030204" pitchFamily="34" charset="0"/>
              </a:rPr>
              <a:t> </a:t>
            </a:r>
            <a:endParaRPr lang="en-GB" dirty="0" smtClean="0">
              <a:latin typeface="Calibri" panose="020F0502020204030204" pitchFamily="34" charset="0"/>
              <a:ea typeface="Calibri" panose="020F0502020204030204" pitchFamily="34" charset="0"/>
              <a:cs typeface="Times New Roman" panose="02020603050405020304" pitchFamily="18" charset="0"/>
            </a:endParaRPr>
          </a:p>
          <a:p>
            <a:pPr marL="45720" indent="0">
              <a:buNone/>
            </a:pPr>
            <a:endParaRPr lang="en-GB" dirty="0"/>
          </a:p>
        </p:txBody>
      </p:sp>
      <p:sp>
        <p:nvSpPr>
          <p:cNvPr id="3" name="Title 2"/>
          <p:cNvSpPr>
            <a:spLocks noGrp="1"/>
          </p:cNvSpPr>
          <p:nvPr>
            <p:ph type="title"/>
          </p:nvPr>
        </p:nvSpPr>
        <p:spPr/>
        <p:txBody>
          <a:bodyPr/>
          <a:lstStyle/>
          <a:p>
            <a:r>
              <a:rPr lang="en-GB" dirty="0" smtClean="0"/>
              <a:t>ASSESSMENT TWO: ESSAY</a:t>
            </a:r>
            <a:endParaRPr lang="en-GB" dirty="0"/>
          </a:p>
        </p:txBody>
      </p:sp>
    </p:spTree>
    <p:extLst>
      <p:ext uri="{BB962C8B-B14F-4D97-AF65-F5344CB8AC3E}">
        <p14:creationId xmlns:p14="http://schemas.microsoft.com/office/powerpoint/2010/main" val="274538772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smtClean="0"/>
              <a:t>Alexander Scott, module convenor</a:t>
            </a:r>
          </a:p>
          <a:p>
            <a:r>
              <a:rPr lang="en-GB" sz="1600" dirty="0">
                <a:solidFill>
                  <a:srgbClr val="002060"/>
                </a:solidFill>
              </a:rPr>
              <a:t>alexander.scott@uwtsd.ac.uk</a:t>
            </a:r>
          </a:p>
        </p:txBody>
      </p:sp>
      <p:sp>
        <p:nvSpPr>
          <p:cNvPr id="2" name="Title 1"/>
          <p:cNvSpPr>
            <a:spLocks noGrp="1"/>
          </p:cNvSpPr>
          <p:nvPr>
            <p:ph type="title"/>
          </p:nvPr>
        </p:nvSpPr>
        <p:spPr>
          <a:xfrm>
            <a:off x="286439" y="2052960"/>
            <a:ext cx="8755961" cy="1828800"/>
          </a:xfrm>
        </p:spPr>
        <p:txBody>
          <a:bodyPr/>
          <a:lstStyle/>
          <a:p>
            <a:r>
              <a:rPr lang="en-GB" sz="2000" b="1" dirty="0" smtClean="0"/>
              <a:t>HPHI4005</a:t>
            </a:r>
            <a:br>
              <a:rPr lang="en-GB" sz="2000" b="1" dirty="0" smtClean="0"/>
            </a:br>
            <a:r>
              <a:rPr lang="en-GB" sz="2000" b="1" dirty="0" smtClean="0"/>
              <a:t>Age of Revolution: Transformation and Change in Europe and Beyond, c. 1789–1848 </a:t>
            </a:r>
            <a:br>
              <a:rPr lang="en-GB" sz="2000" b="1" dirty="0" smtClean="0"/>
            </a:br>
            <a:r>
              <a:rPr lang="en-GB" sz="2000" b="1" dirty="0" smtClean="0"/>
              <a:t/>
            </a:r>
            <a:br>
              <a:rPr lang="en-GB" sz="2000" b="1" dirty="0" smtClean="0"/>
            </a:br>
            <a:r>
              <a:rPr lang="en-US" sz="2000" dirty="0" smtClean="0"/>
              <a:t>lecture 1 PART 2</a:t>
            </a:r>
            <a:r>
              <a:rPr lang="en-US" sz="3200" dirty="0" smtClean="0"/>
              <a:t/>
            </a:r>
            <a:br>
              <a:rPr lang="en-US" sz="3200" dirty="0" smtClean="0"/>
            </a:br>
            <a:r>
              <a:rPr lang="en-GB" dirty="0">
                <a:solidFill>
                  <a:srgbClr val="FFFF00"/>
                </a:solidFill>
              </a:rPr>
              <a:t>Overview of the French Revolution and its Origins</a:t>
            </a:r>
            <a:r>
              <a:rPr lang="en-US" dirty="0">
                <a:solidFill>
                  <a:srgbClr val="FFFF00"/>
                </a:solidFill>
              </a:rPr>
              <a:t/>
            </a:r>
            <a:br>
              <a:rPr lang="en-US" dirty="0">
                <a:solidFill>
                  <a:srgbClr val="FFFF00"/>
                </a:solidFill>
              </a:rPr>
            </a:br>
            <a:endParaRPr lang="en-GB" dirty="0">
              <a:solidFill>
                <a:srgbClr val="FFFF00"/>
              </a:solidFill>
            </a:endParaRPr>
          </a:p>
        </p:txBody>
      </p:sp>
    </p:spTree>
    <p:extLst>
      <p:ext uri="{BB962C8B-B14F-4D97-AF65-F5344CB8AC3E}">
        <p14:creationId xmlns:p14="http://schemas.microsoft.com/office/powerpoint/2010/main" val="35841413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Eric </a:t>
            </a:r>
            <a:r>
              <a:rPr lang="en-GB" b="1" u="sng" dirty="0" err="1" smtClean="0"/>
              <a:t>hobsbawm</a:t>
            </a:r>
            <a:r>
              <a:rPr lang="en-GB" b="1" u="sng" dirty="0" smtClean="0"/>
              <a:t>, </a:t>
            </a:r>
            <a:r>
              <a:rPr lang="en-GB" b="1" i="1" u="sng" dirty="0" smtClean="0"/>
              <a:t>The Age </a:t>
            </a:r>
            <a:r>
              <a:rPr lang="en-GB" b="1" i="1" u="sng" dirty="0"/>
              <a:t>of </a:t>
            </a:r>
            <a:r>
              <a:rPr lang="en-GB" b="1" i="1" u="sng" dirty="0" smtClean="0"/>
              <a:t>Revolution</a:t>
            </a:r>
            <a:endParaRPr lang="en-GB" i="1" dirty="0"/>
          </a:p>
        </p:txBody>
      </p:sp>
      <p:sp>
        <p:nvSpPr>
          <p:cNvPr id="4" name="Rectangle 3"/>
          <p:cNvSpPr/>
          <p:nvPr/>
        </p:nvSpPr>
        <p:spPr>
          <a:xfrm>
            <a:off x="3739243" y="1772817"/>
            <a:ext cx="8147957" cy="1384995"/>
          </a:xfrm>
          <a:prstGeom prst="rect">
            <a:avLst/>
          </a:prstGeom>
        </p:spPr>
        <p:txBody>
          <a:bodyPr wrap="square">
            <a:spAutoFit/>
          </a:bodyPr>
          <a:lstStyle/>
          <a:p>
            <a:r>
              <a:rPr lang="en-GB" sz="2400" u="sng" dirty="0">
                <a:solidFill>
                  <a:prstClr val="black"/>
                </a:solidFill>
              </a:rPr>
              <a:t>Key text</a:t>
            </a:r>
          </a:p>
          <a:p>
            <a:pPr marL="360000" indent="-457200"/>
            <a:r>
              <a:rPr lang="en-GB" sz="2400" dirty="0" smtClean="0">
                <a:solidFill>
                  <a:prstClr val="black"/>
                </a:solidFill>
              </a:rPr>
              <a:t>Eric </a:t>
            </a:r>
            <a:r>
              <a:rPr lang="en-GB" sz="2400" dirty="0" err="1">
                <a:solidFill>
                  <a:prstClr val="black"/>
                </a:solidFill>
              </a:rPr>
              <a:t>Hobsbawm</a:t>
            </a:r>
            <a:r>
              <a:rPr lang="en-GB" sz="2400" dirty="0">
                <a:solidFill>
                  <a:prstClr val="black"/>
                </a:solidFill>
              </a:rPr>
              <a:t>, </a:t>
            </a:r>
            <a:r>
              <a:rPr lang="en-GB" sz="2400" i="1" dirty="0">
                <a:solidFill>
                  <a:prstClr val="black"/>
                </a:solidFill>
              </a:rPr>
              <a:t>The Age of Revolution: Europe 1789–1848 </a:t>
            </a:r>
            <a:r>
              <a:rPr lang="en-GB" dirty="0">
                <a:solidFill>
                  <a:prstClr val="black"/>
                </a:solidFill>
              </a:rPr>
              <a:t>(London: </a:t>
            </a:r>
            <a:r>
              <a:rPr lang="en-GB" dirty="0" err="1">
                <a:solidFill>
                  <a:prstClr val="black"/>
                </a:solidFill>
              </a:rPr>
              <a:t>Weidenfeld</a:t>
            </a:r>
            <a:r>
              <a:rPr lang="en-GB" dirty="0">
                <a:solidFill>
                  <a:prstClr val="black"/>
                </a:solidFill>
              </a:rPr>
              <a:t> and Nicolson, 1962</a:t>
            </a:r>
            <a:r>
              <a:rPr lang="en-GB" dirty="0" smtClean="0">
                <a:solidFill>
                  <a:prstClr val="black"/>
                </a:solidFill>
              </a:rPr>
              <a:t>), </a:t>
            </a:r>
            <a:r>
              <a:rPr lang="en-GB" dirty="0"/>
              <a:t> pp. ix–26.</a:t>
            </a:r>
            <a:endParaRPr lang="en-GB" dirty="0">
              <a:solidFill>
                <a:prstClr val="black"/>
              </a:solidFill>
            </a:endParaRPr>
          </a:p>
          <a:p>
            <a:pPr marL="360000" indent="-457200"/>
            <a:endParaRPr lang="en-GB" dirty="0">
              <a:solidFill>
                <a:prstClr val="black"/>
              </a:solidFill>
            </a:endParaRPr>
          </a:p>
        </p:txBody>
      </p:sp>
      <p:sp>
        <p:nvSpPr>
          <p:cNvPr id="2" name="Content Placeholder 1"/>
          <p:cNvSpPr>
            <a:spLocks noGrp="1"/>
          </p:cNvSpPr>
          <p:nvPr>
            <p:ph idx="1"/>
          </p:nvPr>
        </p:nvSpPr>
        <p:spPr>
          <a:xfrm>
            <a:off x="3984170" y="6858000"/>
            <a:ext cx="6575023" cy="4578061"/>
          </a:xfrm>
        </p:spPr>
        <p:txBody>
          <a:bodyPr/>
          <a:lstStyle/>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364" y="1529632"/>
            <a:ext cx="3423084" cy="51708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71630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u="sng" dirty="0" smtClean="0"/>
              <a:t>An </a:t>
            </a:r>
            <a:r>
              <a:rPr lang="en-GB" b="1" u="sng" dirty="0"/>
              <a:t>Age of Revolution, c. 1789–1848</a:t>
            </a:r>
            <a:endParaRPr lang="en-GB" dirty="0"/>
          </a:p>
        </p:txBody>
      </p:sp>
      <p:pic>
        <p:nvPicPr>
          <p:cNvPr id="1026"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63553" y="1772816"/>
            <a:ext cx="3152775"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663952" y="1772816"/>
            <a:ext cx="4572000" cy="5755422"/>
          </a:xfrm>
          <a:prstGeom prst="rect">
            <a:avLst/>
          </a:prstGeom>
        </p:spPr>
        <p:txBody>
          <a:bodyPr>
            <a:spAutoFit/>
          </a:bodyPr>
          <a:lstStyle/>
          <a:p>
            <a:pPr algn="just"/>
            <a:r>
              <a:rPr lang="en-GB" sz="2400" dirty="0">
                <a:solidFill>
                  <a:srgbClr val="FF0000"/>
                </a:solidFill>
              </a:rPr>
              <a:t>“The profundity of the revolution which broke out between 1789 and 1848 … forms the greatest transformation in human history since the remote times when men invented agriculture, metallurgy, writing, the city and the state. This revolution has transformed, and continues to transform, the entire world.”</a:t>
            </a:r>
          </a:p>
          <a:p>
            <a:pPr marL="342900" indent="-342900" algn="r">
              <a:buFontTx/>
              <a:buChar char="-"/>
            </a:pPr>
            <a:endParaRPr lang="en-GB" sz="1600" dirty="0">
              <a:solidFill>
                <a:prstClr val="black"/>
              </a:solidFill>
            </a:endParaRPr>
          </a:p>
          <a:p>
            <a:pPr marL="342900" indent="-342900" algn="r">
              <a:buFontTx/>
              <a:buChar char="-"/>
            </a:pPr>
            <a:r>
              <a:rPr lang="en-GB" sz="1600" dirty="0">
                <a:solidFill>
                  <a:prstClr val="black"/>
                </a:solidFill>
              </a:rPr>
              <a:t>Eric </a:t>
            </a:r>
            <a:r>
              <a:rPr lang="en-GB" sz="1600" dirty="0" err="1">
                <a:solidFill>
                  <a:prstClr val="black"/>
                </a:solidFill>
              </a:rPr>
              <a:t>Hobsbawm</a:t>
            </a:r>
            <a:r>
              <a:rPr lang="en-GB" sz="1600" dirty="0">
                <a:solidFill>
                  <a:prstClr val="black"/>
                </a:solidFill>
              </a:rPr>
              <a:t>, </a:t>
            </a:r>
            <a:r>
              <a:rPr lang="en-GB" sz="1600" i="1" dirty="0">
                <a:solidFill>
                  <a:prstClr val="black"/>
                </a:solidFill>
              </a:rPr>
              <a:t>The Age of Revolution: Europe 1789–1848 </a:t>
            </a:r>
            <a:r>
              <a:rPr lang="en-GB" sz="1600" dirty="0">
                <a:solidFill>
                  <a:prstClr val="black"/>
                </a:solidFill>
              </a:rPr>
              <a:t>(London: </a:t>
            </a:r>
            <a:r>
              <a:rPr lang="en-GB" sz="1600" dirty="0" err="1">
                <a:solidFill>
                  <a:prstClr val="black"/>
                </a:solidFill>
              </a:rPr>
              <a:t>Weidenfeld</a:t>
            </a:r>
            <a:r>
              <a:rPr lang="en-GB" sz="1600" dirty="0">
                <a:solidFill>
                  <a:prstClr val="black"/>
                </a:solidFill>
              </a:rPr>
              <a:t> and Nicolson, 1977 [1962]), p. 13.</a:t>
            </a:r>
          </a:p>
          <a:p>
            <a:pPr marL="342900" indent="-342900">
              <a:buFontTx/>
              <a:buChar char="-"/>
            </a:pPr>
            <a:endParaRPr lang="en-GB" sz="1600" dirty="0">
              <a:solidFill>
                <a:prstClr val="black"/>
              </a:solidFill>
            </a:endParaRPr>
          </a:p>
          <a:p>
            <a:endParaRPr lang="en-GB" sz="2400" dirty="0">
              <a:solidFill>
                <a:prstClr val="black"/>
              </a:solidFill>
            </a:endParaRPr>
          </a:p>
          <a:p>
            <a:endParaRPr lang="en-GB" sz="2400" dirty="0">
              <a:solidFill>
                <a:prstClr val="black"/>
              </a:solidFill>
            </a:endParaRPr>
          </a:p>
        </p:txBody>
      </p:sp>
    </p:spTree>
    <p:extLst>
      <p:ext uri="{BB962C8B-B14F-4D97-AF65-F5344CB8AC3E}">
        <p14:creationId xmlns:p14="http://schemas.microsoft.com/office/powerpoint/2010/main" val="96963716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175014" cy="4870415"/>
          </a:xfrm>
        </p:spPr>
        <p:txBody>
          <a:bodyPr>
            <a:normAutofit lnSpcReduction="10000"/>
          </a:bodyPr>
          <a:lstStyle/>
          <a:p>
            <a:pPr marL="45720" indent="0">
              <a:buNone/>
            </a:pPr>
            <a:r>
              <a:rPr lang="en-GB" sz="2800" u="sng" dirty="0" smtClean="0"/>
              <a:t>Effects: </a:t>
            </a:r>
          </a:p>
          <a:p>
            <a:r>
              <a:rPr lang="en-GB" sz="2800" dirty="0" smtClean="0"/>
              <a:t>Overthrow of absolute rule of Bourbon monarchy</a:t>
            </a:r>
          </a:p>
          <a:p>
            <a:endParaRPr lang="en-GB" sz="2800" dirty="0" smtClean="0"/>
          </a:p>
          <a:p>
            <a:r>
              <a:rPr lang="en-GB" sz="2800" dirty="0" smtClean="0"/>
              <a:t>Overthrow </a:t>
            </a:r>
            <a:r>
              <a:rPr lang="en-GB" sz="2800" dirty="0"/>
              <a:t>of </a:t>
            </a:r>
            <a:r>
              <a:rPr lang="en-GB" sz="2800" i="1" dirty="0"/>
              <a:t>Ancien </a:t>
            </a:r>
            <a:r>
              <a:rPr lang="en-GB" sz="2800" i="1" dirty="0" smtClean="0"/>
              <a:t>Régime </a:t>
            </a:r>
            <a:r>
              <a:rPr lang="en-GB" sz="2800" dirty="0" smtClean="0"/>
              <a:t>of aristocratic, ‘feudal rule’</a:t>
            </a:r>
            <a:endParaRPr lang="en-GB" sz="2800" dirty="0"/>
          </a:p>
          <a:p>
            <a:endParaRPr lang="en-GB" sz="2800" dirty="0" smtClean="0"/>
          </a:p>
          <a:p>
            <a:r>
              <a:rPr lang="en-GB" sz="2800" dirty="0" smtClean="0"/>
              <a:t>Institution of representative of government</a:t>
            </a:r>
          </a:p>
          <a:p>
            <a:endParaRPr lang="en-GB" sz="2800" dirty="0" smtClean="0"/>
          </a:p>
          <a:p>
            <a:r>
              <a:rPr lang="en-GB" sz="2800" dirty="0" smtClean="0"/>
              <a:t>(Eventual) abolition of Monarchy (1792) and regicide (1793)</a:t>
            </a:r>
          </a:p>
          <a:p>
            <a:endParaRPr lang="en-GB" sz="2800" dirty="0" smtClean="0"/>
          </a:p>
          <a:p>
            <a:r>
              <a:rPr lang="en-GB" sz="2800" dirty="0" smtClean="0"/>
              <a:t>(</a:t>
            </a:r>
            <a:r>
              <a:rPr lang="en-GB" sz="2800" dirty="0"/>
              <a:t>Eventual) </a:t>
            </a:r>
            <a:r>
              <a:rPr lang="en-GB" sz="2800" dirty="0" smtClean="0"/>
              <a:t>institution of Republic (1792)</a:t>
            </a:r>
          </a:p>
          <a:p>
            <a:endParaRPr lang="en-GB" dirty="0" smtClean="0"/>
          </a:p>
          <a:p>
            <a:pPr marL="45720" indent="0">
              <a:buNone/>
            </a:pPr>
            <a:endParaRPr lang="en-GB" dirty="0"/>
          </a:p>
        </p:txBody>
      </p:sp>
      <p:sp>
        <p:nvSpPr>
          <p:cNvPr id="3" name="Title 2"/>
          <p:cNvSpPr>
            <a:spLocks noGrp="1"/>
          </p:cNvSpPr>
          <p:nvPr>
            <p:ph type="title"/>
          </p:nvPr>
        </p:nvSpPr>
        <p:spPr/>
        <p:txBody>
          <a:bodyPr/>
          <a:lstStyle/>
          <a:p>
            <a:r>
              <a:rPr lang="en-GB" dirty="0" smtClean="0"/>
              <a:t>French revolution </a:t>
            </a:r>
            <a:r>
              <a:rPr lang="en-GB" b="1" dirty="0">
                <a:solidFill>
                  <a:srgbClr val="FF0000"/>
                </a:solidFill>
              </a:rPr>
              <a:t>(1789–1799</a:t>
            </a:r>
            <a:r>
              <a:rPr lang="en-GB" dirty="0" smtClean="0">
                <a:solidFill>
                  <a:srgbClr val="FF0000"/>
                </a:solidFill>
              </a:rPr>
              <a:t>) </a:t>
            </a:r>
            <a:r>
              <a:rPr lang="en-GB" dirty="0" smtClean="0"/>
              <a:t>– key details</a:t>
            </a:r>
            <a:endParaRPr lang="en-US" dirty="0"/>
          </a:p>
        </p:txBody>
      </p:sp>
    </p:spTree>
    <p:extLst>
      <p:ext uri="{BB962C8B-B14F-4D97-AF65-F5344CB8AC3E}">
        <p14:creationId xmlns:p14="http://schemas.microsoft.com/office/powerpoint/2010/main" val="29866477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175014" cy="4870415"/>
          </a:xfrm>
        </p:spPr>
        <p:txBody>
          <a:bodyPr>
            <a:normAutofit/>
          </a:bodyPr>
          <a:lstStyle/>
          <a:p>
            <a:pPr marL="45720" indent="0">
              <a:buNone/>
            </a:pPr>
            <a:endParaRPr lang="en-GB" dirty="0" smtClean="0"/>
          </a:p>
          <a:p>
            <a:pPr marL="45720" indent="0" algn="ctr">
              <a:buNone/>
            </a:pPr>
            <a:endParaRPr lang="en-GB" sz="6000" dirty="0"/>
          </a:p>
          <a:p>
            <a:pPr marL="45720" indent="0" algn="ctr">
              <a:buNone/>
            </a:pPr>
            <a:r>
              <a:rPr lang="en-GB" sz="6000" dirty="0"/>
              <a:t>French </a:t>
            </a:r>
            <a:r>
              <a:rPr lang="en-GB" sz="6000" dirty="0" smtClean="0"/>
              <a:t>Revolution</a:t>
            </a:r>
            <a:endParaRPr lang="en-GB" sz="6000" dirty="0"/>
          </a:p>
        </p:txBody>
      </p:sp>
      <p:sp>
        <p:nvSpPr>
          <p:cNvPr id="3" name="Title 2"/>
          <p:cNvSpPr>
            <a:spLocks noGrp="1"/>
          </p:cNvSpPr>
          <p:nvPr>
            <p:ph type="title"/>
          </p:nvPr>
        </p:nvSpPr>
        <p:spPr/>
        <p:txBody>
          <a:bodyPr/>
          <a:lstStyle/>
          <a:p>
            <a:endParaRPr lang="en-US" dirty="0"/>
          </a:p>
        </p:txBody>
      </p:sp>
    </p:spTree>
    <p:extLst>
      <p:ext uri="{BB962C8B-B14F-4D97-AF65-F5344CB8AC3E}">
        <p14:creationId xmlns:p14="http://schemas.microsoft.com/office/powerpoint/2010/main" val="22646207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2488" y="1646499"/>
            <a:ext cx="11441605" cy="4812358"/>
          </a:xfrm>
        </p:spPr>
        <p:txBody>
          <a:bodyPr>
            <a:noAutofit/>
          </a:bodyPr>
          <a:lstStyle/>
          <a:p>
            <a:r>
              <a:rPr lang="en-GB" sz="2400" dirty="0" smtClean="0"/>
              <a:t>Series of continental wars and French expansion in Europe and North Africa</a:t>
            </a:r>
          </a:p>
          <a:p>
            <a:endParaRPr lang="en-GB" sz="2400" dirty="0"/>
          </a:p>
          <a:p>
            <a:r>
              <a:rPr lang="en-GB" sz="2400" dirty="0" smtClean="0"/>
              <a:t>Rise of Napoleon Bonaparte as military leader, then ruler and ultimately Emperor of France</a:t>
            </a:r>
          </a:p>
          <a:p>
            <a:endParaRPr lang="en-GB" sz="2400" dirty="0"/>
          </a:p>
          <a:p>
            <a:r>
              <a:rPr lang="en-GB" sz="2400" dirty="0" smtClean="0"/>
              <a:t>1814–1815: defeat of Bonaparte regime by other European powers (Napoleon exiled 1814; brief resumption of Napoleon’s rule during 1815’s ‘hundred days’; final defeat of Bonaparte at Waterloo 1815)</a:t>
            </a:r>
          </a:p>
          <a:p>
            <a:endParaRPr lang="en-GB" sz="2400" dirty="0"/>
          </a:p>
          <a:p>
            <a:r>
              <a:rPr lang="en-GB" sz="2400" dirty="0" smtClean="0"/>
              <a:t>1815: Restoration of Bourbon Monarchy (constitutional but conservative)</a:t>
            </a:r>
            <a:endParaRPr lang="en-US" sz="2400" dirty="0"/>
          </a:p>
        </p:txBody>
      </p:sp>
      <p:sp>
        <p:nvSpPr>
          <p:cNvPr id="3" name="Title 2"/>
          <p:cNvSpPr>
            <a:spLocks noGrp="1"/>
          </p:cNvSpPr>
          <p:nvPr>
            <p:ph type="title"/>
          </p:nvPr>
        </p:nvSpPr>
        <p:spPr/>
        <p:txBody>
          <a:bodyPr/>
          <a:lstStyle/>
          <a:p>
            <a:r>
              <a:rPr lang="en-GB" dirty="0" smtClean="0"/>
              <a:t>French revolution </a:t>
            </a:r>
            <a:r>
              <a:rPr lang="en-GB" b="1" dirty="0" smtClean="0">
                <a:solidFill>
                  <a:srgbClr val="FF0000"/>
                </a:solidFill>
              </a:rPr>
              <a:t>(1799–1815</a:t>
            </a:r>
            <a:r>
              <a:rPr lang="en-GB" dirty="0" smtClean="0">
                <a:solidFill>
                  <a:srgbClr val="FF0000"/>
                </a:solidFill>
              </a:rPr>
              <a:t>) </a:t>
            </a:r>
            <a:r>
              <a:rPr lang="en-GB" dirty="0" smtClean="0"/>
              <a:t>– key details</a:t>
            </a:r>
            <a:endParaRPr lang="en-US" dirty="0"/>
          </a:p>
        </p:txBody>
      </p:sp>
    </p:spTree>
    <p:extLst>
      <p:ext uri="{BB962C8B-B14F-4D97-AF65-F5344CB8AC3E}">
        <p14:creationId xmlns:p14="http://schemas.microsoft.com/office/powerpoint/2010/main" val="387350684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0" y="1458222"/>
            <a:ext cx="6099586" cy="5078313"/>
          </a:xfrm>
          <a:prstGeom prst="rect">
            <a:avLst/>
          </a:prstGeom>
        </p:spPr>
        <p:txBody>
          <a:bodyPr wrap="square" lIns="548640" tIns="365760" rIns="548640" bIns="365760">
            <a:spAutoFit/>
          </a:bodyPr>
          <a:lstStyle/>
          <a:p>
            <a:endParaRPr lang="en-GB" sz="1800" dirty="0" smtClean="0">
              <a:solidFill>
                <a:srgbClr val="FF0000"/>
              </a:solidFill>
            </a:endParaRPr>
          </a:p>
          <a:p>
            <a:r>
              <a:rPr lang="en-GB" sz="1800" dirty="0" smtClean="0">
                <a:solidFill>
                  <a:srgbClr val="FF0000"/>
                </a:solidFill>
              </a:rPr>
              <a:t>The </a:t>
            </a:r>
            <a:r>
              <a:rPr lang="en-GB" sz="1800" dirty="0">
                <a:solidFill>
                  <a:srgbClr val="FF0000"/>
                </a:solidFill>
              </a:rPr>
              <a:t>French First Republic (1792–1804</a:t>
            </a:r>
            <a:r>
              <a:rPr lang="en-GB" sz="1800" dirty="0" smtClean="0">
                <a:solidFill>
                  <a:srgbClr val="FF0000"/>
                </a:solidFill>
              </a:rPr>
              <a:t>)</a:t>
            </a:r>
          </a:p>
          <a:p>
            <a:endParaRPr lang="en-GB" sz="1000" dirty="0">
              <a:solidFill>
                <a:srgbClr val="FF0000"/>
              </a:solidFill>
            </a:endParaRPr>
          </a:p>
          <a:p>
            <a:r>
              <a:rPr lang="en-GB" sz="1800" dirty="0" smtClean="0">
                <a:solidFill>
                  <a:srgbClr val="002060"/>
                </a:solidFill>
              </a:rPr>
              <a:t>The </a:t>
            </a:r>
            <a:r>
              <a:rPr lang="en-GB" sz="1800" dirty="0">
                <a:solidFill>
                  <a:srgbClr val="002060"/>
                </a:solidFill>
              </a:rPr>
              <a:t>First French Empire (1804–1814, 1815) </a:t>
            </a:r>
            <a:r>
              <a:rPr lang="en-GB" sz="1800" i="1" dirty="0" smtClean="0">
                <a:solidFill>
                  <a:srgbClr val="002060"/>
                </a:solidFill>
              </a:rPr>
              <a:t>Bonaparte ruler</a:t>
            </a:r>
          </a:p>
          <a:p>
            <a:pPr marL="45720" indent="0">
              <a:buNone/>
            </a:pPr>
            <a:endParaRPr lang="en-GB" sz="1000" i="1" dirty="0">
              <a:solidFill>
                <a:srgbClr val="002060"/>
              </a:solidFill>
            </a:endParaRPr>
          </a:p>
          <a:p>
            <a:r>
              <a:rPr lang="en-GB" sz="1800" dirty="0" smtClean="0">
                <a:solidFill>
                  <a:srgbClr val="00B050"/>
                </a:solidFill>
              </a:rPr>
              <a:t>Bourbon </a:t>
            </a:r>
            <a:r>
              <a:rPr lang="en-GB" sz="1800" dirty="0">
                <a:solidFill>
                  <a:srgbClr val="00B050"/>
                </a:solidFill>
              </a:rPr>
              <a:t>Restoration (1814 –1815, 1815–1830</a:t>
            </a:r>
            <a:r>
              <a:rPr lang="en-GB" sz="1800" dirty="0" smtClean="0">
                <a:solidFill>
                  <a:srgbClr val="00B050"/>
                </a:solidFill>
              </a:rPr>
              <a:t>) </a:t>
            </a:r>
            <a:r>
              <a:rPr lang="en-GB" sz="1800" dirty="0">
                <a:solidFill>
                  <a:srgbClr val="00B050"/>
                </a:solidFill>
              </a:rPr>
              <a:t>c</a:t>
            </a:r>
            <a:r>
              <a:rPr lang="en-GB" sz="1800" dirty="0" smtClean="0">
                <a:solidFill>
                  <a:srgbClr val="00B050"/>
                </a:solidFill>
              </a:rPr>
              <a:t>onservative constitutional monarchy</a:t>
            </a:r>
          </a:p>
          <a:p>
            <a:endParaRPr lang="en-GB" sz="1000" dirty="0">
              <a:solidFill>
                <a:srgbClr val="00B050"/>
              </a:solidFill>
            </a:endParaRPr>
          </a:p>
          <a:p>
            <a:r>
              <a:rPr lang="en-GB" sz="1800" dirty="0" smtClean="0">
                <a:solidFill>
                  <a:srgbClr val="7030A0"/>
                </a:solidFill>
              </a:rPr>
              <a:t>House </a:t>
            </a:r>
            <a:r>
              <a:rPr lang="en-GB" sz="1800" dirty="0">
                <a:solidFill>
                  <a:srgbClr val="7030A0"/>
                </a:solidFill>
              </a:rPr>
              <a:t>of Orleans (1830–1848</a:t>
            </a:r>
            <a:r>
              <a:rPr lang="en-GB" sz="1800" dirty="0" smtClean="0">
                <a:solidFill>
                  <a:srgbClr val="7030A0"/>
                </a:solidFill>
              </a:rPr>
              <a:t>) ‘July Monarchy’ w/Louis Philippe as ‘citizen king’ </a:t>
            </a:r>
          </a:p>
          <a:p>
            <a:endParaRPr lang="en-GB" sz="1000" dirty="0">
              <a:solidFill>
                <a:srgbClr val="7030A0"/>
              </a:solidFill>
            </a:endParaRPr>
          </a:p>
          <a:p>
            <a:r>
              <a:rPr lang="en-GB" sz="1800" dirty="0" smtClean="0">
                <a:solidFill>
                  <a:srgbClr val="FF0000"/>
                </a:solidFill>
              </a:rPr>
              <a:t>The </a:t>
            </a:r>
            <a:r>
              <a:rPr lang="en-GB" sz="1800" dirty="0">
                <a:solidFill>
                  <a:srgbClr val="FF0000"/>
                </a:solidFill>
              </a:rPr>
              <a:t>French Second Republic (Feb1848–Dec1852</a:t>
            </a:r>
            <a:r>
              <a:rPr lang="en-GB" sz="1800" dirty="0" smtClean="0">
                <a:solidFill>
                  <a:srgbClr val="FF0000"/>
                </a:solidFill>
              </a:rPr>
              <a:t>)</a:t>
            </a:r>
            <a:endParaRPr lang="en-GB" sz="1800" b="1" dirty="0">
              <a:solidFill>
                <a:srgbClr val="FF0000"/>
              </a:solidFill>
              <a:effectLst>
                <a:outerShdw blurRad="38100" dist="38100" dir="2700000" algn="tl">
                  <a:srgbClr val="000000">
                    <a:alpha val="43137"/>
                  </a:srgbClr>
                </a:outerShdw>
              </a:effectLst>
            </a:endParaRPr>
          </a:p>
        </p:txBody>
      </p:sp>
      <p:sp>
        <p:nvSpPr>
          <p:cNvPr id="5" name="Content Placeholder 4"/>
          <p:cNvSpPr>
            <a:spLocks noGrp="1"/>
          </p:cNvSpPr>
          <p:nvPr>
            <p:ph sz="quarter" idx="4"/>
          </p:nvPr>
        </p:nvSpPr>
        <p:spPr>
          <a:xfrm>
            <a:off x="6099586" y="1456242"/>
            <a:ext cx="6092414" cy="5401758"/>
          </a:xfrm>
        </p:spPr>
        <p:txBody>
          <a:bodyPr lIns="548640" tIns="365760" rIns="548640" bIns="365760">
            <a:normAutofit fontScale="47500" lnSpcReduction="20000"/>
          </a:bodyPr>
          <a:lstStyle/>
          <a:p>
            <a:pPr algn="r"/>
            <a:r>
              <a:rPr lang="en-GB" sz="4400" b="1" dirty="0">
                <a:solidFill>
                  <a:srgbClr val="FF0000"/>
                </a:solidFill>
              </a:rPr>
              <a:t>French Revolution (1789-1799</a:t>
            </a:r>
            <a:r>
              <a:rPr lang="en-GB" sz="4400" dirty="0">
                <a:solidFill>
                  <a:srgbClr val="FF0000"/>
                </a:solidFill>
              </a:rPr>
              <a:t>)</a:t>
            </a:r>
          </a:p>
          <a:p>
            <a:pPr algn="r"/>
            <a:endParaRPr lang="en-GB" sz="1800" dirty="0" smtClean="0">
              <a:solidFill>
                <a:prstClr val="black"/>
              </a:solidFill>
            </a:endParaRPr>
          </a:p>
          <a:p>
            <a:pPr algn="r"/>
            <a:endParaRPr lang="en-GB" sz="2900" dirty="0">
              <a:solidFill>
                <a:prstClr val="black"/>
              </a:solidFill>
            </a:endParaRPr>
          </a:p>
          <a:p>
            <a:pPr algn="r"/>
            <a:r>
              <a:rPr lang="en-GB" sz="3300" dirty="0">
                <a:solidFill>
                  <a:srgbClr val="002060"/>
                </a:solidFill>
              </a:rPr>
              <a:t>Bonaparte coup (1799), proclaimed emperor (1804</a:t>
            </a:r>
            <a:r>
              <a:rPr lang="en-GB" sz="3300" dirty="0" smtClean="0">
                <a:solidFill>
                  <a:srgbClr val="002060"/>
                </a:solidFill>
              </a:rPr>
              <a:t>)</a:t>
            </a:r>
          </a:p>
          <a:p>
            <a:pPr algn="r"/>
            <a:endParaRPr lang="en-GB" sz="3300" dirty="0" smtClean="0">
              <a:solidFill>
                <a:srgbClr val="002060"/>
              </a:solidFill>
            </a:endParaRPr>
          </a:p>
          <a:p>
            <a:pPr algn="r"/>
            <a:r>
              <a:rPr lang="en-GB" sz="3300" dirty="0" smtClean="0">
                <a:solidFill>
                  <a:srgbClr val="00B050"/>
                </a:solidFill>
              </a:rPr>
              <a:t>Defeat of Napoleonic Empire; reinstitution of Bourbon Monarchy</a:t>
            </a:r>
          </a:p>
          <a:p>
            <a:pPr algn="r"/>
            <a:endParaRPr lang="en-GB" sz="2900" dirty="0">
              <a:solidFill>
                <a:srgbClr val="002060"/>
              </a:solidFill>
            </a:endParaRPr>
          </a:p>
          <a:p>
            <a:pPr algn="r"/>
            <a:endParaRPr lang="en-GB" sz="2900" dirty="0">
              <a:solidFill>
                <a:prstClr val="black"/>
              </a:solidFill>
            </a:endParaRPr>
          </a:p>
          <a:p>
            <a:pPr algn="r"/>
            <a:r>
              <a:rPr lang="en-GB" sz="3300" b="1" dirty="0" smtClean="0">
                <a:solidFill>
                  <a:srgbClr val="7030A0"/>
                </a:solidFill>
                <a:effectLst>
                  <a:outerShdw blurRad="38100" dist="38100" dir="2700000" algn="tl">
                    <a:srgbClr val="000000">
                      <a:alpha val="43137"/>
                    </a:srgbClr>
                  </a:outerShdw>
                </a:effectLst>
              </a:rPr>
              <a:t>July Revolution </a:t>
            </a:r>
            <a:r>
              <a:rPr lang="en-GB" sz="3300" b="1" dirty="0">
                <a:solidFill>
                  <a:srgbClr val="7030A0"/>
                </a:solidFill>
                <a:effectLst>
                  <a:outerShdw blurRad="38100" dist="38100" dir="2700000" algn="tl">
                    <a:srgbClr val="000000">
                      <a:alpha val="43137"/>
                    </a:srgbClr>
                  </a:outerShdw>
                </a:effectLst>
              </a:rPr>
              <a:t>(</a:t>
            </a:r>
            <a:r>
              <a:rPr lang="en-GB" sz="3300" b="1" dirty="0" smtClean="0">
                <a:solidFill>
                  <a:srgbClr val="7030A0"/>
                </a:solidFill>
                <a:effectLst>
                  <a:outerShdw blurRad="38100" dist="38100" dir="2700000" algn="tl">
                    <a:srgbClr val="000000">
                      <a:alpha val="43137"/>
                    </a:srgbClr>
                  </a:outerShdw>
                </a:effectLst>
              </a:rPr>
              <a:t>1830)</a:t>
            </a:r>
            <a:endParaRPr lang="en-GB" sz="3300" b="1" dirty="0">
              <a:solidFill>
                <a:srgbClr val="7030A0"/>
              </a:solidFill>
              <a:effectLst>
                <a:outerShdw blurRad="38100" dist="38100" dir="2700000" algn="tl">
                  <a:srgbClr val="000000">
                    <a:alpha val="43137"/>
                  </a:srgbClr>
                </a:outerShdw>
              </a:effectLst>
            </a:endParaRPr>
          </a:p>
          <a:p>
            <a:pPr algn="r"/>
            <a:r>
              <a:rPr lang="en-GB" sz="2900" dirty="0" smtClean="0">
                <a:solidFill>
                  <a:prstClr val="black"/>
                </a:solidFill>
              </a:rPr>
              <a:t>June </a:t>
            </a:r>
            <a:r>
              <a:rPr lang="en-GB" sz="2900" dirty="0">
                <a:solidFill>
                  <a:prstClr val="black"/>
                </a:solidFill>
              </a:rPr>
              <a:t>Rebellion (1832)</a:t>
            </a:r>
          </a:p>
          <a:p>
            <a:pPr algn="r"/>
            <a:endParaRPr lang="en-GB" sz="2900" dirty="0">
              <a:solidFill>
                <a:prstClr val="black"/>
              </a:solidFill>
            </a:endParaRPr>
          </a:p>
          <a:p>
            <a:pPr algn="r"/>
            <a:r>
              <a:rPr lang="en-GB" sz="4200" b="1" dirty="0" smtClean="0">
                <a:solidFill>
                  <a:srgbClr val="FF0000"/>
                </a:solidFill>
              </a:rPr>
              <a:t>1848 Revolution </a:t>
            </a:r>
            <a:r>
              <a:rPr lang="en-GB" sz="2900" dirty="0" smtClean="0">
                <a:solidFill>
                  <a:srgbClr val="FF0000"/>
                </a:solidFill>
              </a:rPr>
              <a:t>– overthrow of King Louis Philippe, institution of elected government</a:t>
            </a:r>
          </a:p>
          <a:p>
            <a:pPr algn="r"/>
            <a:r>
              <a:rPr lang="en-GB" sz="3800" i="1" dirty="0" smtClean="0">
                <a:solidFill>
                  <a:srgbClr val="FF0000"/>
                </a:solidFill>
              </a:rPr>
              <a:t>June </a:t>
            </a:r>
            <a:r>
              <a:rPr lang="en-GB" sz="3800" i="1" dirty="0">
                <a:solidFill>
                  <a:srgbClr val="FF0000"/>
                </a:solidFill>
              </a:rPr>
              <a:t>Days uprising (1848)</a:t>
            </a:r>
          </a:p>
          <a:p>
            <a:pPr algn="r"/>
            <a:r>
              <a:rPr lang="en-GB" sz="2900" dirty="0">
                <a:solidFill>
                  <a:prstClr val="black"/>
                </a:solidFill>
              </a:rPr>
              <a:t>Napoleon III elected president (Dec 1848)</a:t>
            </a:r>
          </a:p>
          <a:p>
            <a:pPr algn="r"/>
            <a:r>
              <a:rPr lang="en-GB" sz="4200" dirty="0">
                <a:solidFill>
                  <a:srgbClr val="002060"/>
                </a:solidFill>
              </a:rPr>
              <a:t>Coup of 1851; empire re-established (1852)</a:t>
            </a:r>
          </a:p>
          <a:p>
            <a:pPr marL="45720" indent="0" algn="r">
              <a:buNone/>
            </a:pPr>
            <a:r>
              <a:rPr lang="en-GB" dirty="0">
                <a:solidFill>
                  <a:prstClr val="black"/>
                </a:solidFill>
              </a:rPr>
              <a:t>			</a:t>
            </a:r>
          </a:p>
          <a:p>
            <a:endParaRPr lang="en-US" dirty="0"/>
          </a:p>
        </p:txBody>
      </p:sp>
      <p:sp>
        <p:nvSpPr>
          <p:cNvPr id="6" name="Title 5"/>
          <p:cNvSpPr>
            <a:spLocks noGrp="1"/>
          </p:cNvSpPr>
          <p:nvPr>
            <p:ph type="title"/>
          </p:nvPr>
        </p:nvSpPr>
        <p:spPr>
          <a:xfrm>
            <a:off x="512079" y="372974"/>
            <a:ext cx="11175013" cy="1054394"/>
          </a:xfrm>
        </p:spPr>
        <p:txBody>
          <a:bodyPr/>
          <a:lstStyle/>
          <a:p>
            <a:r>
              <a:rPr lang="en-GB" dirty="0" smtClean="0"/>
              <a:t>CHRONOLGY of French revolution(s): </a:t>
            </a:r>
            <a:br>
              <a:rPr lang="en-GB" dirty="0" smtClean="0"/>
            </a:br>
            <a:r>
              <a:rPr lang="en-GB" dirty="0" smtClean="0"/>
              <a:t>The Age of Revolution</a:t>
            </a:r>
            <a:endParaRPr lang="en-US" dirty="0"/>
          </a:p>
        </p:txBody>
      </p:sp>
    </p:spTree>
    <p:extLst>
      <p:ext uri="{BB962C8B-B14F-4D97-AF65-F5344CB8AC3E}">
        <p14:creationId xmlns:p14="http://schemas.microsoft.com/office/powerpoint/2010/main" val="32643436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508000" y="1642334"/>
            <a:ext cx="5386917" cy="8206002"/>
          </a:xfrm>
          <a:prstGeom prst="rect">
            <a:avLst/>
          </a:prstGeom>
        </p:spPr>
        <p:txBody>
          <a:bodyPr wrap="square" lIns="540000" tIns="360000" rIns="540000" bIns="360000">
            <a:spAutoFit/>
          </a:bodyPr>
          <a:lstStyle/>
          <a:p>
            <a:endParaRPr lang="en-GB" sz="2000" dirty="0" smtClean="0">
              <a:solidFill>
                <a:prstClr val="white"/>
              </a:solidFill>
            </a:endParaRPr>
          </a:p>
          <a:p>
            <a:r>
              <a:rPr lang="en-GB" sz="2000" dirty="0" smtClean="0">
                <a:solidFill>
                  <a:srgbClr val="002060"/>
                </a:solidFill>
              </a:rPr>
              <a:t>Second </a:t>
            </a:r>
            <a:r>
              <a:rPr lang="en-GB" sz="2000" dirty="0">
                <a:solidFill>
                  <a:srgbClr val="002060"/>
                </a:solidFill>
              </a:rPr>
              <a:t>French Empire (1852–1870)</a:t>
            </a:r>
          </a:p>
          <a:p>
            <a:endParaRPr lang="en-GB" sz="1000" dirty="0">
              <a:solidFill>
                <a:prstClr val="white"/>
              </a:solidFill>
            </a:endParaRPr>
          </a:p>
          <a:p>
            <a:r>
              <a:rPr lang="en-GB" sz="2000" dirty="0">
                <a:solidFill>
                  <a:srgbClr val="FF0000"/>
                </a:solidFill>
              </a:rPr>
              <a:t>The French Third Republic (1870–1940)</a:t>
            </a:r>
          </a:p>
          <a:p>
            <a:endParaRPr lang="en-GB" sz="1000" dirty="0">
              <a:solidFill>
                <a:prstClr val="white"/>
              </a:solidFill>
            </a:endParaRPr>
          </a:p>
          <a:p>
            <a:r>
              <a:rPr lang="en-GB" sz="2000" dirty="0">
                <a:solidFill>
                  <a:srgbClr val="FF0000"/>
                </a:solidFill>
              </a:rPr>
              <a:t>The French Fourth Republic (1946–1958</a:t>
            </a:r>
            <a:r>
              <a:rPr lang="en-GB" sz="2000" dirty="0" smtClean="0">
                <a:solidFill>
                  <a:srgbClr val="FF0000"/>
                </a:solidFill>
              </a:rPr>
              <a:t>)</a:t>
            </a:r>
          </a:p>
          <a:p>
            <a:endParaRPr lang="en-GB" sz="1000" dirty="0">
              <a:solidFill>
                <a:prstClr val="white"/>
              </a:solidFill>
            </a:endParaRPr>
          </a:p>
          <a:p>
            <a:r>
              <a:rPr lang="en-GB" sz="2000" dirty="0">
                <a:solidFill>
                  <a:srgbClr val="FF0000"/>
                </a:solidFill>
              </a:rPr>
              <a:t>The French Fifth Republic (1958–Present)</a:t>
            </a:r>
          </a:p>
          <a:p>
            <a:pPr marL="45720" indent="0">
              <a:buNone/>
            </a:pPr>
            <a:endParaRPr lang="en-GB" sz="1400" dirty="0" smtClean="0">
              <a:solidFill>
                <a:prstClr val="white"/>
              </a:solidFill>
            </a:endParaRPr>
          </a:p>
          <a:p>
            <a:pPr marL="45720" indent="0" algn="r">
              <a:buNone/>
            </a:pPr>
            <a:r>
              <a:rPr lang="en-GB" sz="1400" dirty="0" smtClean="0">
                <a:solidFill>
                  <a:srgbClr val="C00000"/>
                </a:solidFill>
              </a:rPr>
              <a:t>Note: France retained colonial possessions throughout this chronology</a:t>
            </a:r>
          </a:p>
          <a:p>
            <a:pPr marL="45720" indent="0">
              <a:buNone/>
            </a:pPr>
            <a:endParaRPr lang="en-GB" sz="1400" dirty="0" smtClean="0">
              <a:solidFill>
                <a:prstClr val="white"/>
              </a:solidFill>
            </a:endParaRPr>
          </a:p>
          <a:p>
            <a:pPr marL="45720" indent="0">
              <a:buNone/>
            </a:pPr>
            <a:endParaRPr lang="en-GB" sz="2000" dirty="0">
              <a:solidFill>
                <a:prstClr val="white"/>
              </a:solidFill>
            </a:endParaRPr>
          </a:p>
          <a:p>
            <a:endParaRPr lang="en-GB" sz="2000" dirty="0">
              <a:solidFill>
                <a:prstClr val="white"/>
              </a:solidFill>
            </a:endParaRPr>
          </a:p>
          <a:p>
            <a:endParaRPr lang="en-GB" sz="2000" dirty="0">
              <a:solidFill>
                <a:prstClr val="white"/>
              </a:solidFill>
            </a:endParaRPr>
          </a:p>
          <a:p>
            <a:pPr marL="45720" indent="0">
              <a:buNone/>
            </a:pPr>
            <a:endParaRPr lang="en-GB" sz="2000" b="1" dirty="0">
              <a:solidFill>
                <a:srgbClr val="FF0000"/>
              </a:solidFill>
              <a:effectLst>
                <a:outerShdw blurRad="38100" dist="38100" dir="2700000" algn="tl">
                  <a:srgbClr val="000000">
                    <a:alpha val="43137"/>
                  </a:srgbClr>
                </a:outerShdw>
              </a:effectLst>
            </a:endParaRPr>
          </a:p>
          <a:p>
            <a:endParaRPr lang="en-GB" sz="2000"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a:p>
            <a:endParaRPr lang="en-GB" b="1" dirty="0">
              <a:solidFill>
                <a:srgbClr val="FF0000"/>
              </a:solidFill>
              <a:effectLst>
                <a:outerShdw blurRad="38100" dist="38100" dir="2700000" algn="tl">
                  <a:srgbClr val="000000">
                    <a:alpha val="43137"/>
                  </a:srgbClr>
                </a:outerShdw>
              </a:effectLst>
            </a:endParaRPr>
          </a:p>
        </p:txBody>
      </p:sp>
      <p:sp>
        <p:nvSpPr>
          <p:cNvPr id="5" name="Content Placeholder 4"/>
          <p:cNvSpPr>
            <a:spLocks noGrp="1"/>
          </p:cNvSpPr>
          <p:nvPr>
            <p:ph sz="quarter" idx="4"/>
          </p:nvPr>
        </p:nvSpPr>
        <p:spPr>
          <a:xfrm>
            <a:off x="6182610" y="1765184"/>
            <a:ext cx="5747621" cy="4969103"/>
          </a:xfrm>
        </p:spPr>
        <p:txBody>
          <a:bodyPr>
            <a:normAutofit/>
          </a:bodyPr>
          <a:lstStyle/>
          <a:p>
            <a:pPr algn="r"/>
            <a:r>
              <a:rPr lang="en-GB" sz="2000" dirty="0" smtClean="0">
                <a:solidFill>
                  <a:srgbClr val="002060"/>
                </a:solidFill>
              </a:rPr>
              <a:t>Coup </a:t>
            </a:r>
            <a:r>
              <a:rPr lang="en-GB" sz="2000" dirty="0">
                <a:solidFill>
                  <a:srgbClr val="002060"/>
                </a:solidFill>
              </a:rPr>
              <a:t>of 1851; empire re-established (1852)</a:t>
            </a:r>
          </a:p>
          <a:p>
            <a:pPr marL="45720" indent="0" algn="r">
              <a:buNone/>
            </a:pPr>
            <a:r>
              <a:rPr lang="en-GB" sz="2000" dirty="0">
                <a:solidFill>
                  <a:prstClr val="black"/>
                </a:solidFill>
              </a:rPr>
              <a:t>		</a:t>
            </a:r>
          </a:p>
          <a:p>
            <a:pPr algn="r"/>
            <a:r>
              <a:rPr lang="en-GB" sz="2000" dirty="0" smtClean="0">
                <a:solidFill>
                  <a:srgbClr val="FF0000"/>
                </a:solidFill>
              </a:rPr>
              <a:t>Abdication of Napoleon III, defeat in Franco-Prussian War (1870)</a:t>
            </a:r>
            <a:endParaRPr lang="en-GB" sz="2000" dirty="0">
              <a:solidFill>
                <a:srgbClr val="FF0000"/>
              </a:solidFill>
            </a:endParaRPr>
          </a:p>
          <a:p>
            <a:pPr marL="45720" indent="0" algn="r">
              <a:buNone/>
            </a:pPr>
            <a:r>
              <a:rPr lang="en-GB" sz="2000" dirty="0">
                <a:solidFill>
                  <a:prstClr val="black"/>
                </a:solidFill>
              </a:rPr>
              <a:t>		</a:t>
            </a:r>
            <a:endParaRPr lang="en-GB" sz="2000" dirty="0" smtClean="0">
              <a:solidFill>
                <a:prstClr val="black"/>
              </a:solidFill>
            </a:endParaRPr>
          </a:p>
          <a:p>
            <a:pPr algn="r"/>
            <a:r>
              <a:rPr lang="en-GB" sz="1800" b="1" dirty="0" smtClean="0">
                <a:solidFill>
                  <a:prstClr val="black"/>
                </a:solidFill>
                <a:effectLst>
                  <a:outerShdw blurRad="38100" dist="38100" dir="2700000" algn="tl">
                    <a:srgbClr val="000000">
                      <a:alpha val="43137"/>
                    </a:srgbClr>
                  </a:outerShdw>
                </a:effectLst>
              </a:rPr>
              <a:t>Paris Commune </a:t>
            </a:r>
            <a:r>
              <a:rPr lang="en-GB" sz="1800" b="1" dirty="0">
                <a:solidFill>
                  <a:prstClr val="black"/>
                </a:solidFill>
                <a:effectLst>
                  <a:outerShdw blurRad="38100" dist="38100" dir="2700000" algn="tl">
                    <a:srgbClr val="000000">
                      <a:alpha val="43137"/>
                    </a:srgbClr>
                  </a:outerShdw>
                </a:effectLst>
              </a:rPr>
              <a:t>(1871)</a:t>
            </a:r>
          </a:p>
          <a:p>
            <a:pPr algn="r"/>
            <a:endParaRPr lang="en-GB" sz="2000" dirty="0">
              <a:solidFill>
                <a:prstClr val="black"/>
              </a:solidFill>
            </a:endParaRPr>
          </a:p>
          <a:p>
            <a:pPr algn="r"/>
            <a:endParaRPr lang="en-GB" sz="2000" dirty="0" smtClean="0">
              <a:solidFill>
                <a:prstClr val="black"/>
              </a:solidFill>
            </a:endParaRPr>
          </a:p>
          <a:p>
            <a:pPr algn="r"/>
            <a:endParaRPr lang="en-GB" sz="2000" dirty="0" smtClean="0">
              <a:solidFill>
                <a:prstClr val="black"/>
              </a:solidFill>
            </a:endParaRPr>
          </a:p>
          <a:p>
            <a:pPr algn="r"/>
            <a:r>
              <a:rPr lang="en-GB" sz="1800" dirty="0" smtClean="0">
                <a:solidFill>
                  <a:prstClr val="black"/>
                </a:solidFill>
              </a:rPr>
              <a:t>Paris </a:t>
            </a:r>
            <a:r>
              <a:rPr lang="en-GB" sz="1800" dirty="0">
                <a:solidFill>
                  <a:prstClr val="black"/>
                </a:solidFill>
              </a:rPr>
              <a:t>Student riots (1968)</a:t>
            </a:r>
          </a:p>
          <a:p>
            <a:endParaRPr lang="en-US" sz="2000" dirty="0"/>
          </a:p>
        </p:txBody>
      </p:sp>
      <p:sp>
        <p:nvSpPr>
          <p:cNvPr id="6" name="Title 5"/>
          <p:cNvSpPr>
            <a:spLocks noGrp="1"/>
          </p:cNvSpPr>
          <p:nvPr>
            <p:ph type="title"/>
          </p:nvPr>
        </p:nvSpPr>
        <p:spPr/>
        <p:txBody>
          <a:bodyPr/>
          <a:lstStyle/>
          <a:p>
            <a:r>
              <a:rPr lang="en-GB" dirty="0" smtClean="0"/>
              <a:t>CHRONOLGY of French revolution(s): </a:t>
            </a:r>
            <a:br>
              <a:rPr lang="en-GB" dirty="0" smtClean="0"/>
            </a:br>
            <a:r>
              <a:rPr lang="en-GB" dirty="0" smtClean="0"/>
              <a:t>beyond the age of revolution</a:t>
            </a:r>
            <a:endParaRPr lang="en-US" dirty="0"/>
          </a:p>
        </p:txBody>
      </p:sp>
    </p:spTree>
    <p:extLst>
      <p:ext uri="{BB962C8B-B14F-4D97-AF65-F5344CB8AC3E}">
        <p14:creationId xmlns:p14="http://schemas.microsoft.com/office/powerpoint/2010/main" val="37223697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half" idx="2"/>
          </p:nvPr>
        </p:nvSpPr>
        <p:spPr>
          <a:xfrm>
            <a:off x="288759" y="1642334"/>
            <a:ext cx="11562346" cy="5060525"/>
          </a:xfrm>
          <a:prstGeom prst="rect">
            <a:avLst/>
          </a:prstGeom>
        </p:spPr>
        <p:txBody>
          <a:bodyPr wrap="square" lIns="540000" tIns="360000" rIns="540000" bIns="360000">
            <a:spAutoFit/>
          </a:bodyPr>
          <a:lstStyle/>
          <a:p>
            <a:pPr marL="45720" indent="0">
              <a:buNone/>
            </a:pPr>
            <a:r>
              <a:rPr lang="en-GB" sz="3200" dirty="0">
                <a:solidFill>
                  <a:srgbClr val="C00000"/>
                </a:solidFill>
              </a:rPr>
              <a:t>Pre-1789</a:t>
            </a:r>
            <a:r>
              <a:rPr lang="en-GB" sz="3200" dirty="0" smtClean="0">
                <a:solidFill>
                  <a:srgbClr val="C00000"/>
                </a:solidFill>
              </a:rPr>
              <a:t>: </a:t>
            </a:r>
            <a:r>
              <a:rPr lang="en-GB" sz="3200" i="1" dirty="0" err="1" smtClean="0">
                <a:solidFill>
                  <a:srgbClr val="C00000"/>
                </a:solidFill>
              </a:rPr>
              <a:t>Ancien</a:t>
            </a:r>
            <a:r>
              <a:rPr lang="en-GB" sz="3200" i="1" dirty="0" smtClean="0">
                <a:solidFill>
                  <a:srgbClr val="C00000"/>
                </a:solidFill>
              </a:rPr>
              <a:t> </a:t>
            </a:r>
            <a:r>
              <a:rPr lang="en-GB" sz="3200" i="1" dirty="0" err="1" smtClean="0">
                <a:solidFill>
                  <a:srgbClr val="C00000"/>
                </a:solidFill>
              </a:rPr>
              <a:t>Régime</a:t>
            </a:r>
            <a:r>
              <a:rPr lang="en-GB" sz="3200" i="1" dirty="0" smtClean="0">
                <a:solidFill>
                  <a:srgbClr val="C00000"/>
                </a:solidFill>
              </a:rPr>
              <a:t>  </a:t>
            </a:r>
            <a:r>
              <a:rPr lang="en-GB" sz="3200" dirty="0" smtClean="0">
                <a:solidFill>
                  <a:srgbClr val="C00000"/>
                </a:solidFill>
              </a:rPr>
              <a:t>(lectures 2–3)</a:t>
            </a:r>
            <a:endParaRPr lang="en-GB" sz="3200" i="1" dirty="0" smtClean="0">
              <a:solidFill>
                <a:srgbClr val="C00000"/>
              </a:solidFill>
            </a:endParaRPr>
          </a:p>
          <a:p>
            <a:pPr marL="45720" indent="0">
              <a:buNone/>
            </a:pPr>
            <a:endParaRPr lang="en-GB" sz="1000" dirty="0">
              <a:solidFill>
                <a:srgbClr val="7030A0"/>
              </a:solidFill>
            </a:endParaRPr>
          </a:p>
          <a:p>
            <a:pPr marL="45720" indent="0">
              <a:buNone/>
            </a:pPr>
            <a:r>
              <a:rPr lang="en-GB" sz="3200" dirty="0" smtClean="0">
                <a:solidFill>
                  <a:srgbClr val="7030A0"/>
                </a:solidFill>
              </a:rPr>
              <a:t>1789–1792: ‘Moderate’ revolution (</a:t>
            </a:r>
            <a:r>
              <a:rPr lang="en-GB" sz="3200" dirty="0">
                <a:solidFill>
                  <a:srgbClr val="7030A0"/>
                </a:solidFill>
              </a:rPr>
              <a:t>lectures </a:t>
            </a:r>
            <a:r>
              <a:rPr lang="en-GB" sz="3200" dirty="0" smtClean="0">
                <a:solidFill>
                  <a:srgbClr val="7030A0"/>
                </a:solidFill>
              </a:rPr>
              <a:t>3–5) </a:t>
            </a:r>
          </a:p>
          <a:p>
            <a:pPr marL="45720" indent="0">
              <a:buNone/>
            </a:pPr>
            <a:endParaRPr lang="en-GB" sz="1000" dirty="0">
              <a:solidFill>
                <a:prstClr val="white"/>
              </a:solidFill>
            </a:endParaRPr>
          </a:p>
          <a:p>
            <a:pPr marL="45720" indent="0">
              <a:buNone/>
            </a:pPr>
            <a:r>
              <a:rPr lang="en-GB" sz="3200" dirty="0" smtClean="0">
                <a:solidFill>
                  <a:schemeClr val="accent1">
                    <a:lumMod val="75000"/>
                  </a:schemeClr>
                </a:solidFill>
              </a:rPr>
              <a:t>1792–1799: ‘Radical’ revolution (</a:t>
            </a:r>
            <a:r>
              <a:rPr lang="en-GB" sz="3200" dirty="0">
                <a:solidFill>
                  <a:schemeClr val="accent1">
                    <a:lumMod val="75000"/>
                  </a:schemeClr>
                </a:solidFill>
              </a:rPr>
              <a:t>lectures </a:t>
            </a:r>
            <a:r>
              <a:rPr lang="en-GB" sz="3200" dirty="0" smtClean="0">
                <a:solidFill>
                  <a:schemeClr val="accent1">
                    <a:lumMod val="75000"/>
                  </a:schemeClr>
                </a:solidFill>
              </a:rPr>
              <a:t>5–6)</a:t>
            </a:r>
          </a:p>
          <a:p>
            <a:pPr marL="45720" indent="0">
              <a:buNone/>
            </a:pPr>
            <a:r>
              <a:rPr lang="en-GB" sz="2000" dirty="0" smtClean="0">
                <a:solidFill>
                  <a:prstClr val="white"/>
                </a:solidFill>
              </a:rPr>
              <a:t>					1793–1794 Reign of Terror</a:t>
            </a:r>
          </a:p>
          <a:p>
            <a:pPr marL="45720" indent="0" algn="r">
              <a:buNone/>
            </a:pPr>
            <a:r>
              <a:rPr lang="en-GB" sz="2000" i="1" dirty="0" smtClean="0">
                <a:solidFill>
                  <a:prstClr val="white"/>
                </a:solidFill>
              </a:rPr>
              <a:t>1793–1805 French </a:t>
            </a:r>
            <a:r>
              <a:rPr lang="en-GB" sz="2000" i="1" dirty="0">
                <a:solidFill>
                  <a:prstClr val="white"/>
                </a:solidFill>
              </a:rPr>
              <a:t>Republican </a:t>
            </a:r>
            <a:r>
              <a:rPr lang="en-GB" sz="2000" i="1" dirty="0" smtClean="0">
                <a:solidFill>
                  <a:prstClr val="white"/>
                </a:solidFill>
              </a:rPr>
              <a:t>Calendar in effect</a:t>
            </a:r>
          </a:p>
          <a:p>
            <a:pPr marL="45720" indent="0">
              <a:buNone/>
            </a:pPr>
            <a:endParaRPr lang="en-GB" sz="1000" dirty="0" smtClean="0">
              <a:solidFill>
                <a:prstClr val="white"/>
              </a:solidFill>
            </a:endParaRPr>
          </a:p>
          <a:p>
            <a:pPr marL="45720" indent="0">
              <a:buNone/>
            </a:pPr>
            <a:r>
              <a:rPr lang="en-GB" sz="3200" dirty="0" smtClean="0">
                <a:solidFill>
                  <a:srgbClr val="002060"/>
                </a:solidFill>
              </a:rPr>
              <a:t>1799–1814, 1815: Napoleonic era</a:t>
            </a:r>
          </a:p>
          <a:p>
            <a:pPr marL="45720" indent="0">
              <a:buNone/>
            </a:pPr>
            <a:endParaRPr lang="en-GB" sz="1000" b="1" dirty="0" smtClean="0">
              <a:solidFill>
                <a:srgbClr val="00B050"/>
              </a:solidFill>
              <a:effectLst>
                <a:outerShdw blurRad="38100" dist="38100" dir="2700000" algn="tl">
                  <a:srgbClr val="000000">
                    <a:alpha val="43137"/>
                  </a:srgbClr>
                </a:outerShdw>
              </a:effectLst>
            </a:endParaRPr>
          </a:p>
          <a:p>
            <a:pPr marL="45720" indent="0">
              <a:buNone/>
            </a:pPr>
            <a:r>
              <a:rPr lang="en-GB" sz="3200" dirty="0" smtClean="0">
                <a:solidFill>
                  <a:srgbClr val="00B050"/>
                </a:solidFill>
              </a:rPr>
              <a:t>1815–1830: Bourbon Restoration (lectures 6, 8)</a:t>
            </a:r>
            <a:endParaRPr lang="en-GB" dirty="0">
              <a:solidFill>
                <a:srgbClr val="00B050"/>
              </a:solidFill>
            </a:endParaRPr>
          </a:p>
        </p:txBody>
      </p:sp>
      <p:sp>
        <p:nvSpPr>
          <p:cNvPr id="6" name="Title 5"/>
          <p:cNvSpPr>
            <a:spLocks noGrp="1"/>
          </p:cNvSpPr>
          <p:nvPr>
            <p:ph type="title"/>
          </p:nvPr>
        </p:nvSpPr>
        <p:spPr/>
        <p:txBody>
          <a:bodyPr/>
          <a:lstStyle/>
          <a:p>
            <a:r>
              <a:rPr lang="en-GB" dirty="0" smtClean="0"/>
              <a:t>CHRONOLGY of French revolution(s)</a:t>
            </a:r>
            <a:endParaRPr lang="en-US" dirty="0"/>
          </a:p>
        </p:txBody>
      </p:sp>
      <p:sp>
        <p:nvSpPr>
          <p:cNvPr id="2" name="AutoShape 2" descr="Haitian Revolu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51993772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507999" y="1719071"/>
            <a:ext cx="11210524" cy="4776322"/>
          </a:xfrm>
        </p:spPr>
        <p:txBody>
          <a:bodyPr>
            <a:normAutofit fontScale="85000" lnSpcReduction="20000"/>
          </a:bodyPr>
          <a:lstStyle/>
          <a:p>
            <a:pPr marL="45720" indent="0">
              <a:buNone/>
            </a:pPr>
            <a:r>
              <a:rPr lang="en-GB" u="sng" dirty="0"/>
              <a:t>Lecture 2, Tuesday </a:t>
            </a:r>
            <a:r>
              <a:rPr lang="en-GB" u="sng" dirty="0" smtClean="0"/>
              <a:t>22 </a:t>
            </a:r>
            <a:r>
              <a:rPr lang="en-GB" u="sng" dirty="0"/>
              <a:t>October</a:t>
            </a:r>
            <a:endParaRPr lang="en-GB" dirty="0"/>
          </a:p>
          <a:p>
            <a:pPr marL="45720" indent="0">
              <a:buNone/>
            </a:pPr>
            <a:r>
              <a:rPr lang="en-GB" b="1" dirty="0"/>
              <a:t>The </a:t>
            </a:r>
            <a:r>
              <a:rPr lang="en-GB" b="1" i="1" dirty="0" err="1"/>
              <a:t>Ancien</a:t>
            </a:r>
            <a:r>
              <a:rPr lang="en-GB" b="1" i="1" dirty="0"/>
              <a:t> </a:t>
            </a:r>
            <a:r>
              <a:rPr lang="en-GB" b="1" i="1" dirty="0" err="1"/>
              <a:t>Régime</a:t>
            </a:r>
            <a:endParaRPr lang="en-GB" dirty="0"/>
          </a:p>
          <a:p>
            <a:pPr marL="45720" indent="0">
              <a:buNone/>
            </a:pPr>
            <a:endParaRPr lang="en-GB" i="1" dirty="0" smtClean="0"/>
          </a:p>
          <a:p>
            <a:pPr marL="45720" indent="0">
              <a:buNone/>
            </a:pPr>
            <a:r>
              <a:rPr lang="en-GB" i="1" dirty="0" smtClean="0"/>
              <a:t>Topics </a:t>
            </a:r>
            <a:r>
              <a:rPr lang="en-GB" i="1" dirty="0"/>
              <a:t>to include:</a:t>
            </a:r>
            <a:endParaRPr lang="en-GB" dirty="0"/>
          </a:p>
          <a:p>
            <a:pPr lvl="0"/>
            <a:r>
              <a:rPr lang="en-GB" dirty="0"/>
              <a:t>France circa 1789</a:t>
            </a:r>
          </a:p>
          <a:p>
            <a:pPr lvl="0"/>
            <a:r>
              <a:rPr lang="en-GB" dirty="0"/>
              <a:t>Versailles and the Bourbons</a:t>
            </a:r>
          </a:p>
          <a:p>
            <a:pPr lvl="0"/>
            <a:r>
              <a:rPr lang="en-GB" dirty="0"/>
              <a:t>Rural and urban France</a:t>
            </a:r>
          </a:p>
          <a:p>
            <a:pPr lvl="0"/>
            <a:r>
              <a:rPr lang="en-GB" dirty="0"/>
              <a:t>The Three Estates</a:t>
            </a:r>
          </a:p>
          <a:p>
            <a:pPr marL="45720" indent="0">
              <a:buNone/>
            </a:pPr>
            <a:endParaRPr lang="en-GB" i="1" dirty="0" smtClean="0"/>
          </a:p>
          <a:p>
            <a:pPr marL="45720" indent="0">
              <a:buNone/>
            </a:pPr>
            <a:r>
              <a:rPr lang="en-GB" i="1" dirty="0" smtClean="0"/>
              <a:t>Readings:</a:t>
            </a:r>
          </a:p>
          <a:p>
            <a:pPr marL="45720" indent="0">
              <a:buNone/>
            </a:pPr>
            <a:endParaRPr lang="en-GB" dirty="0"/>
          </a:p>
          <a:p>
            <a:pPr lvl="0"/>
            <a:r>
              <a:rPr lang="en-GB" dirty="0" err="1"/>
              <a:t>Duc</a:t>
            </a:r>
            <a:r>
              <a:rPr lang="en-GB" dirty="0"/>
              <a:t> de Saint-Simon, The Court of Louis XIV (c. 1740–1755)</a:t>
            </a:r>
          </a:p>
          <a:p>
            <a:pPr lvl="0"/>
            <a:r>
              <a:rPr lang="en-GB" dirty="0"/>
              <a:t>Portraits of King Louis XIV, XV and XVI</a:t>
            </a:r>
          </a:p>
          <a:p>
            <a:pPr lvl="0"/>
            <a:r>
              <a:rPr lang="en-GB" dirty="0"/>
              <a:t>Jacob-Nicolas Moreau, ‘Principles of Monarchy’ (1773)</a:t>
            </a:r>
          </a:p>
          <a:p>
            <a:pPr lvl="0"/>
            <a:r>
              <a:rPr lang="en-GB" dirty="0" smtClean="0"/>
              <a:t>Statement </a:t>
            </a:r>
            <a:r>
              <a:rPr lang="en-GB" dirty="0"/>
              <a:t>concerning dues and burdens of inhabitants of the seigneury of </a:t>
            </a:r>
            <a:r>
              <a:rPr lang="en-GB" dirty="0" err="1"/>
              <a:t>Montjoye-Vaufrey</a:t>
            </a:r>
            <a:r>
              <a:rPr lang="en-GB" dirty="0"/>
              <a:t> (1789)</a:t>
            </a:r>
          </a:p>
          <a:p>
            <a:pPr lvl="0"/>
            <a:r>
              <a:rPr lang="en-GB" dirty="0"/>
              <a:t>Louis-</a:t>
            </a:r>
            <a:r>
              <a:rPr lang="en-GB" dirty="0" err="1"/>
              <a:t>Sébastien</a:t>
            </a:r>
            <a:r>
              <a:rPr lang="en-GB" dirty="0"/>
              <a:t> Mercier on workers in Paris (1783) </a:t>
            </a:r>
          </a:p>
          <a:p>
            <a:pPr lvl="0"/>
            <a:r>
              <a:rPr lang="en-GB" dirty="0"/>
              <a:t>Emmanuel Sieyès, ‘What Is the Third Estate?’ (1789)</a:t>
            </a:r>
          </a:p>
          <a:p>
            <a:endParaRPr lang="en-GB" dirty="0"/>
          </a:p>
        </p:txBody>
      </p:sp>
      <p:sp>
        <p:nvSpPr>
          <p:cNvPr id="6" name="Title 5"/>
          <p:cNvSpPr>
            <a:spLocks noGrp="1"/>
          </p:cNvSpPr>
          <p:nvPr>
            <p:ph type="title"/>
          </p:nvPr>
        </p:nvSpPr>
        <p:spPr/>
        <p:txBody>
          <a:bodyPr/>
          <a:lstStyle/>
          <a:p>
            <a:r>
              <a:rPr lang="en-GB" dirty="0" smtClean="0"/>
              <a:t>Tomorrow’s class</a:t>
            </a:r>
            <a:endParaRPr lang="en-GB" dirty="0"/>
          </a:p>
        </p:txBody>
      </p:sp>
    </p:spTree>
    <p:extLst>
      <p:ext uri="{BB962C8B-B14F-4D97-AF65-F5344CB8AC3E}">
        <p14:creationId xmlns:p14="http://schemas.microsoft.com/office/powerpoint/2010/main" val="34054511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60557"/>
          </a:xfrm>
        </p:spPr>
        <p:txBody>
          <a:bodyPr>
            <a:normAutofit fontScale="92500" lnSpcReduction="20000"/>
          </a:bodyPr>
          <a:lstStyle/>
          <a:p>
            <a:pPr lvl="0"/>
            <a:r>
              <a:rPr lang="en-GB" b="1" dirty="0"/>
              <a:t>Gobbet 1: due Sunday 27 October 23.59  </a:t>
            </a:r>
            <a:endParaRPr lang="en-GB" dirty="0"/>
          </a:p>
          <a:p>
            <a:pPr lvl="0"/>
            <a:endParaRPr lang="en-GB" b="1" dirty="0"/>
          </a:p>
          <a:p>
            <a:pPr lvl="0"/>
            <a:r>
              <a:rPr lang="en-GB" b="1" dirty="0" smtClean="0"/>
              <a:t>Gobbet </a:t>
            </a:r>
            <a:r>
              <a:rPr lang="en-GB" b="1" dirty="0"/>
              <a:t>2: due Sunday 17 November, 23:59  </a:t>
            </a:r>
            <a:endParaRPr lang="en-GB" dirty="0"/>
          </a:p>
          <a:p>
            <a:pPr lvl="0"/>
            <a:endParaRPr lang="en-GB" b="1" dirty="0"/>
          </a:p>
          <a:p>
            <a:pPr lvl="0"/>
            <a:r>
              <a:rPr lang="en-GB" b="1" dirty="0"/>
              <a:t>Gobbet 3: due Sunday 17 November, 23:59 </a:t>
            </a:r>
            <a:endParaRPr lang="en-GB" dirty="0"/>
          </a:p>
          <a:p>
            <a:pPr marL="45720" indent="0">
              <a:buNone/>
            </a:pPr>
            <a:endParaRPr lang="en-GB" dirty="0" smtClean="0"/>
          </a:p>
          <a:p>
            <a:pPr marL="45720" indent="0">
              <a:buNone/>
            </a:pPr>
            <a:r>
              <a:rPr lang="en-GB" dirty="0" smtClean="0"/>
              <a:t>Students </a:t>
            </a:r>
            <a:r>
              <a:rPr lang="en-GB" dirty="0"/>
              <a:t>are tasked with producing three gobbet analyses (i.e. critical appraisals of assigned sources). These analyses will be based on extracts from assigned primary texts and/or images. The total word count for this task is 2000 words, comprising one word-processed gobbet, due on Thursday Week 2, plus two handwritten gobbets. The latter are completed in-class during the final lecture, and relate to sources on the Industrial and Haitian Revolutions, whereas the former will be based on a source relating to the French Revolution. Each of the gobbets will be graded using the standard FHPA marking criteria; however, </a:t>
            </a:r>
            <a:r>
              <a:rPr lang="en-GB" u="sng" dirty="0"/>
              <a:t>the final grade comprise only the two gobbets with the highest grades.</a:t>
            </a:r>
            <a:r>
              <a:rPr lang="en-GB" dirty="0"/>
              <a:t> This is to allow for formative assessment. Students will be permitted to use written notes during the in-class assessment. Each gobbet should be no more than 700 words in length.</a:t>
            </a:r>
          </a:p>
          <a:p>
            <a:pPr marL="45720" indent="0">
              <a:buNone/>
            </a:pPr>
            <a:r>
              <a:rPr lang="en-GB" dirty="0"/>
              <a:t> </a:t>
            </a:r>
          </a:p>
          <a:p>
            <a:pPr marL="45720" indent="0">
              <a:buNone/>
            </a:pPr>
            <a:endParaRPr lang="en-GB" dirty="0"/>
          </a:p>
        </p:txBody>
      </p:sp>
      <p:sp>
        <p:nvSpPr>
          <p:cNvPr id="3" name="Title 2"/>
          <p:cNvSpPr>
            <a:spLocks noGrp="1"/>
          </p:cNvSpPr>
          <p:nvPr>
            <p:ph type="title"/>
          </p:nvPr>
        </p:nvSpPr>
        <p:spPr/>
        <p:txBody>
          <a:bodyPr/>
          <a:lstStyle/>
          <a:p>
            <a:r>
              <a:rPr lang="en-GB" dirty="0" smtClean="0"/>
              <a:t>Assessment one: gobbets</a:t>
            </a:r>
            <a:endParaRPr lang="en-GB" dirty="0"/>
          </a:p>
        </p:txBody>
      </p:sp>
    </p:spTree>
    <p:extLst>
      <p:ext uri="{BB962C8B-B14F-4D97-AF65-F5344CB8AC3E}">
        <p14:creationId xmlns:p14="http://schemas.microsoft.com/office/powerpoint/2010/main" val="66792649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60557"/>
          </a:xfrm>
        </p:spPr>
        <p:txBody>
          <a:bodyPr>
            <a:normAutofit/>
          </a:bodyPr>
          <a:lstStyle/>
          <a:p>
            <a:r>
              <a:rPr lang="en-GB" dirty="0"/>
              <a:t>When writing their gobbets, students should address the following areas:</a:t>
            </a:r>
          </a:p>
          <a:p>
            <a:pPr marL="45720" lvl="0" indent="0">
              <a:buNone/>
            </a:pPr>
            <a:endParaRPr lang="en-GB" b="1" u="sng" dirty="0" smtClean="0"/>
          </a:p>
          <a:p>
            <a:pPr marL="45720" lvl="0" indent="0" algn="ctr">
              <a:buNone/>
            </a:pPr>
            <a:r>
              <a:rPr lang="en-GB" sz="4000" b="1" u="sng" dirty="0" smtClean="0"/>
              <a:t>Context</a:t>
            </a:r>
            <a:endParaRPr lang="en-GB" sz="4000" dirty="0"/>
          </a:p>
          <a:p>
            <a:pPr marL="45720" lvl="0" indent="0" algn="ctr">
              <a:buNone/>
            </a:pPr>
            <a:endParaRPr lang="en-GB" sz="4000" b="1" u="sng" dirty="0"/>
          </a:p>
          <a:p>
            <a:pPr marL="45720" lvl="0" indent="0" algn="ctr">
              <a:buNone/>
            </a:pPr>
            <a:r>
              <a:rPr lang="en-GB" sz="4000" b="1" u="sng" dirty="0" smtClean="0"/>
              <a:t>Content</a:t>
            </a:r>
            <a:endParaRPr lang="en-GB" sz="4000" dirty="0"/>
          </a:p>
          <a:p>
            <a:pPr marL="45720" indent="0" algn="ctr">
              <a:buNone/>
            </a:pPr>
            <a:r>
              <a:rPr lang="en-GB" sz="4000" dirty="0"/>
              <a:t> </a:t>
            </a:r>
          </a:p>
          <a:p>
            <a:pPr marL="45720" lvl="0" indent="0" algn="ctr">
              <a:buNone/>
            </a:pPr>
            <a:r>
              <a:rPr lang="en-GB" sz="4000" b="1" u="sng" dirty="0"/>
              <a:t>Significance</a:t>
            </a:r>
            <a:endParaRPr lang="en-GB" sz="4000"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Assessment one: gobbets</a:t>
            </a:r>
            <a:endParaRPr lang="en-GB" dirty="0"/>
          </a:p>
        </p:txBody>
      </p:sp>
    </p:spTree>
    <p:extLst>
      <p:ext uri="{BB962C8B-B14F-4D97-AF65-F5344CB8AC3E}">
        <p14:creationId xmlns:p14="http://schemas.microsoft.com/office/powerpoint/2010/main" val="382065873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60557"/>
          </a:xfrm>
        </p:spPr>
        <p:txBody>
          <a:bodyPr>
            <a:normAutofit/>
          </a:bodyPr>
          <a:lstStyle/>
          <a:p>
            <a:pPr marL="45720" indent="0">
              <a:buNone/>
            </a:pPr>
            <a:r>
              <a:rPr lang="en-GB" sz="2800" b="1" u="sng" dirty="0"/>
              <a:t>Context</a:t>
            </a:r>
            <a:endParaRPr lang="en-GB" sz="2800" dirty="0"/>
          </a:p>
          <a:p>
            <a:pPr marL="45720" lvl="0" indent="0">
              <a:buNone/>
            </a:pPr>
            <a:endParaRPr lang="en-GB" sz="2800" dirty="0" smtClean="0"/>
          </a:p>
          <a:p>
            <a:pPr lvl="0"/>
            <a:r>
              <a:rPr lang="en-GB" sz="2800" dirty="0" smtClean="0"/>
              <a:t>Who </a:t>
            </a:r>
            <a:r>
              <a:rPr lang="en-GB" sz="2800" dirty="0"/>
              <a:t>is the author/producer of the source, and does this affect interpretation of it?</a:t>
            </a:r>
          </a:p>
          <a:p>
            <a:pPr lvl="0"/>
            <a:r>
              <a:rPr lang="en-GB" sz="2800" dirty="0"/>
              <a:t>When and where was the source produced, and what impact do these factors have on interpretation of it?</a:t>
            </a:r>
          </a:p>
          <a:p>
            <a:pPr lvl="0"/>
            <a:r>
              <a:rPr lang="en-GB" sz="2800" dirty="0"/>
              <a:t>What type of audience might the source have had originally, and does this affect interpretation of it? </a:t>
            </a:r>
          </a:p>
          <a:p>
            <a:pPr marL="45720" indent="0">
              <a:buNone/>
            </a:pPr>
            <a:endParaRPr lang="en-GB" dirty="0"/>
          </a:p>
          <a:p>
            <a:pPr marL="45720" lvl="0" indent="0">
              <a:buNone/>
            </a:pPr>
            <a:endParaRPr lang="en-GB" b="1" u="sng" dirty="0" smtClean="0"/>
          </a:p>
          <a:p>
            <a:pPr marL="45720" lvl="0" indent="0" algn="ctr">
              <a:buNone/>
            </a:pPr>
            <a:endParaRPr lang="en-GB" sz="4000" b="1" u="sng"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Assessment one: gobbets</a:t>
            </a:r>
            <a:endParaRPr lang="en-GB" dirty="0"/>
          </a:p>
        </p:txBody>
      </p:sp>
    </p:spTree>
    <p:extLst>
      <p:ext uri="{BB962C8B-B14F-4D97-AF65-F5344CB8AC3E}">
        <p14:creationId xmlns:p14="http://schemas.microsoft.com/office/powerpoint/2010/main" val="283233068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60557"/>
          </a:xfrm>
        </p:spPr>
        <p:txBody>
          <a:bodyPr>
            <a:normAutofit/>
          </a:bodyPr>
          <a:lstStyle/>
          <a:p>
            <a:pPr marL="45720" indent="0">
              <a:buNone/>
            </a:pPr>
            <a:r>
              <a:rPr lang="en-GB" sz="2800" b="1" u="sng" dirty="0" smtClean="0"/>
              <a:t>Content</a:t>
            </a:r>
            <a:endParaRPr lang="en-GB" sz="2800" dirty="0"/>
          </a:p>
          <a:p>
            <a:pPr marL="45720" lvl="0" indent="0">
              <a:buNone/>
            </a:pPr>
            <a:endParaRPr lang="en-GB" sz="2800" dirty="0" smtClean="0"/>
          </a:p>
          <a:p>
            <a:pPr lvl="0"/>
            <a:r>
              <a:rPr lang="en-GB" sz="2800" dirty="0"/>
              <a:t> </a:t>
            </a:r>
            <a:r>
              <a:rPr lang="en-GB" sz="2800" dirty="0" smtClean="0"/>
              <a:t>What </a:t>
            </a:r>
            <a:r>
              <a:rPr lang="en-GB" sz="2800" dirty="0"/>
              <a:t>are the source’s key features? What details or aspects stand out the most?</a:t>
            </a:r>
          </a:p>
          <a:p>
            <a:pPr lvl="0"/>
            <a:r>
              <a:rPr lang="en-GB" sz="2800" dirty="0" smtClean="0"/>
              <a:t> Are </a:t>
            </a:r>
            <a:r>
              <a:rPr lang="en-GB" sz="2800" dirty="0"/>
              <a:t>there any particularly quotable lines from the source? </a:t>
            </a:r>
          </a:p>
          <a:p>
            <a:pPr lvl="0"/>
            <a:r>
              <a:rPr lang="en-GB" sz="2800" dirty="0" smtClean="0"/>
              <a:t> Are </a:t>
            </a:r>
            <a:r>
              <a:rPr lang="en-GB" sz="2800" dirty="0"/>
              <a:t>there any key points that the author wanted to express? </a:t>
            </a:r>
          </a:p>
          <a:p>
            <a:pPr lvl="0"/>
            <a:r>
              <a:rPr lang="en-GB" sz="2800" dirty="0" smtClean="0"/>
              <a:t> Is there anything notable about the language, style, rhetorical or artistic techniques used in the source?</a:t>
            </a:r>
          </a:p>
          <a:p>
            <a:pPr marL="45720" indent="0">
              <a:buNone/>
            </a:pPr>
            <a:endParaRPr lang="en-GB" dirty="0"/>
          </a:p>
          <a:p>
            <a:pPr marL="45720" lvl="0" indent="0">
              <a:buNone/>
            </a:pPr>
            <a:endParaRPr lang="en-GB" b="1" u="sng" dirty="0" smtClean="0"/>
          </a:p>
          <a:p>
            <a:pPr marL="45720" lvl="0" indent="0" algn="ctr">
              <a:buNone/>
            </a:pPr>
            <a:endParaRPr lang="en-GB" sz="4000" b="1" u="sng"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Assessment one: gobbets</a:t>
            </a:r>
            <a:endParaRPr lang="en-GB" dirty="0"/>
          </a:p>
        </p:txBody>
      </p:sp>
    </p:spTree>
    <p:extLst>
      <p:ext uri="{BB962C8B-B14F-4D97-AF65-F5344CB8AC3E}">
        <p14:creationId xmlns:p14="http://schemas.microsoft.com/office/powerpoint/2010/main" val="227905585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7999" y="1719070"/>
            <a:ext cx="11210524" cy="4760557"/>
          </a:xfrm>
        </p:spPr>
        <p:txBody>
          <a:bodyPr>
            <a:normAutofit lnSpcReduction="10000"/>
          </a:bodyPr>
          <a:lstStyle/>
          <a:p>
            <a:pPr marL="45720" indent="0">
              <a:buNone/>
            </a:pPr>
            <a:r>
              <a:rPr lang="en-GB" sz="2800" b="1" u="sng" dirty="0" smtClean="0"/>
              <a:t>Significance</a:t>
            </a:r>
            <a:endParaRPr lang="en-GB" sz="2800" dirty="0"/>
          </a:p>
          <a:p>
            <a:pPr marL="45720" lvl="0" indent="0">
              <a:buNone/>
            </a:pPr>
            <a:endParaRPr lang="en-GB" sz="2800" dirty="0" smtClean="0"/>
          </a:p>
          <a:p>
            <a:pPr lvl="0"/>
            <a:r>
              <a:rPr lang="en-GB" sz="2800" dirty="0"/>
              <a:t>What is the historical significance of this particular source? What gives it historical renown? What role did it play in particular historical events?</a:t>
            </a:r>
          </a:p>
          <a:p>
            <a:pPr lvl="0"/>
            <a:r>
              <a:rPr lang="en-GB" sz="2800" dirty="0"/>
              <a:t>What does the source tell us about out the specific events depicted and the broader themes explore on the module? Why might this source have been chosen as an exemplar of the module’s themes?</a:t>
            </a:r>
          </a:p>
          <a:p>
            <a:pPr lvl="0"/>
            <a:r>
              <a:rPr lang="en-GB" sz="2800" dirty="0"/>
              <a:t>What have other commentators said about the source? How have historians evaluated its significance?</a:t>
            </a:r>
          </a:p>
          <a:p>
            <a:pPr marL="45720" indent="0">
              <a:buNone/>
            </a:pPr>
            <a:endParaRPr lang="en-GB" dirty="0"/>
          </a:p>
          <a:p>
            <a:pPr marL="45720" lvl="0" indent="0">
              <a:buNone/>
            </a:pPr>
            <a:endParaRPr lang="en-GB" b="1" u="sng" dirty="0" smtClean="0"/>
          </a:p>
          <a:p>
            <a:pPr marL="45720" lvl="0" indent="0" algn="ctr">
              <a:buNone/>
            </a:pPr>
            <a:endParaRPr lang="en-GB" sz="4000" b="1" u="sng" dirty="0"/>
          </a:p>
          <a:p>
            <a:pPr marL="45720" indent="0">
              <a:buNone/>
            </a:pPr>
            <a:endParaRPr lang="en-GB" dirty="0"/>
          </a:p>
          <a:p>
            <a:pPr marL="45720" indent="0">
              <a:buNone/>
            </a:pPr>
            <a:endParaRPr lang="en-GB" dirty="0"/>
          </a:p>
          <a:p>
            <a:pPr marL="45720" indent="0">
              <a:buNone/>
            </a:pPr>
            <a:endParaRPr lang="en-GB" dirty="0"/>
          </a:p>
        </p:txBody>
      </p:sp>
      <p:sp>
        <p:nvSpPr>
          <p:cNvPr id="3" name="Title 2"/>
          <p:cNvSpPr>
            <a:spLocks noGrp="1"/>
          </p:cNvSpPr>
          <p:nvPr>
            <p:ph type="title"/>
          </p:nvPr>
        </p:nvSpPr>
        <p:spPr/>
        <p:txBody>
          <a:bodyPr/>
          <a:lstStyle/>
          <a:p>
            <a:r>
              <a:rPr lang="en-GB" dirty="0" smtClean="0"/>
              <a:t>Assessment one: gobbets</a:t>
            </a:r>
            <a:endParaRPr lang="en-GB" dirty="0"/>
          </a:p>
        </p:txBody>
      </p:sp>
    </p:spTree>
    <p:extLst>
      <p:ext uri="{BB962C8B-B14F-4D97-AF65-F5344CB8AC3E}">
        <p14:creationId xmlns:p14="http://schemas.microsoft.com/office/powerpoint/2010/main" val="58430537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984</TotalTime>
  <Words>2425</Words>
  <Application>Microsoft Office PowerPoint</Application>
  <PresentationFormat>Widescreen</PresentationFormat>
  <Paragraphs>348</Paragraphs>
  <Slides>36</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36</vt:i4>
      </vt:variant>
    </vt:vector>
  </HeadingPairs>
  <TitlesOfParts>
    <vt:vector size="45" baseType="lpstr">
      <vt:lpstr>Franklin Gothic Medium</vt:lpstr>
      <vt:lpstr>Times New Roman</vt:lpstr>
      <vt:lpstr>Georgia</vt:lpstr>
      <vt:lpstr>Symbol</vt:lpstr>
      <vt:lpstr>Arial</vt:lpstr>
      <vt:lpstr>Calibri</vt:lpstr>
      <vt:lpstr>Wingdings 2</vt:lpstr>
      <vt:lpstr>Wingdings</vt:lpstr>
      <vt:lpstr>1_Grid</vt:lpstr>
      <vt:lpstr>HPHI4005 Age of Revolution: Transformation and Change in Europe and Beyond,  c. 1789–1848 lecture 1 Introduction to ‘the Age of Revolution’</vt:lpstr>
      <vt:lpstr>Outline of module</vt:lpstr>
      <vt:lpstr>Outline of module</vt:lpstr>
      <vt:lpstr>Assessment</vt:lpstr>
      <vt:lpstr>PowerPoint Presentation</vt:lpstr>
      <vt:lpstr> </vt:lpstr>
      <vt:lpstr>PowerPoint Presentation</vt:lpstr>
      <vt:lpstr>reading</vt:lpstr>
      <vt:lpstr>Eric hobsbawm, The Age of Revolution</vt:lpstr>
      <vt:lpstr>Eric hobsbawm, The Age of Revolution</vt:lpstr>
      <vt:lpstr>Hobsbawm’s ages of modern history</vt:lpstr>
      <vt:lpstr>Hobsbawm’s ages of modern history</vt:lpstr>
      <vt:lpstr>HISTORIOGRAPHY</vt:lpstr>
      <vt:lpstr>HISTORIOGRAPHY</vt:lpstr>
      <vt:lpstr>History/historiography </vt:lpstr>
      <vt:lpstr>History </vt:lpstr>
      <vt:lpstr>History/historiography</vt:lpstr>
      <vt:lpstr>History/historiography</vt:lpstr>
      <vt:lpstr>History/historiography</vt:lpstr>
      <vt:lpstr>History/historiography</vt:lpstr>
      <vt:lpstr>ASSESSMENT TWO: ESSAY</vt:lpstr>
      <vt:lpstr>HPHI4005 Age of Revolution: Transformation and Change in Europe and Beyond, c. 1789–1848   lecture 1 PART 2 Overview of the French Revolution and its Origins </vt:lpstr>
      <vt:lpstr>Eric hobsbawm, The Age of Revolution</vt:lpstr>
      <vt:lpstr>An Age of Revolution, c. 1789–1848</vt:lpstr>
      <vt:lpstr>French revolution (1789–1799) – key details</vt:lpstr>
      <vt:lpstr>PowerPoint Presentation</vt:lpstr>
      <vt:lpstr>French revolution (1799–1815) – key details</vt:lpstr>
      <vt:lpstr>CHRONOLGY of French revolution(s):  The Age of Revolution</vt:lpstr>
      <vt:lpstr>CHRONOLGY of French revolution(s):  beyond the age of revolution</vt:lpstr>
      <vt:lpstr>CHRONOLGY of French revolution(s)</vt:lpstr>
      <vt:lpstr>Tomorrow’s class</vt:lpstr>
      <vt:lpstr>Assessment one: gobbets</vt:lpstr>
      <vt:lpstr>Assessment one: gobbets</vt:lpstr>
      <vt:lpstr>Assessment one: gobbets</vt:lpstr>
      <vt:lpstr>Assessment one: gobbets</vt:lpstr>
      <vt:lpstr>Assessment one: gobbets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AHHI4001 Ages of revolution and extremes: key themes in modern history Week 1 lecture 1 The Age of Reason:  the Enlightenment and the Origins and Causes of the French Revolution</dc:title>
  <dc:creator>Alexander Scott</dc:creator>
  <cp:lastModifiedBy>Alexander Scott</cp:lastModifiedBy>
  <cp:revision>39</cp:revision>
  <cp:lastPrinted>2018-10-22T08:16:17Z</cp:lastPrinted>
  <dcterms:created xsi:type="dcterms:W3CDTF">2017-09-18T13:44:33Z</dcterms:created>
  <dcterms:modified xsi:type="dcterms:W3CDTF">2019-10-21T12:37:12Z</dcterms:modified>
</cp:coreProperties>
</file>