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Default Extension="tiff" ContentType="image/tif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slides/slide119.xml" ContentType="application/vnd.openxmlformats-officedocument.presentationml.slide+xml"/>
  <Override PartName="/ppt/slides/slide120.xml" ContentType="application/vnd.openxmlformats-officedocument.presentationml.slide+xml"/>
  <Override PartName="/ppt/slides/slide121.xml" ContentType="application/vnd.openxmlformats-officedocument.presentationml.slide+xml"/>
  <Override PartName="/ppt/slides/slide122.xml" ContentType="application/vnd.openxmlformats-officedocument.presentationml.slide+xml"/>
  <Override PartName="/ppt/slides/slide123.xml" ContentType="application/vnd.openxmlformats-officedocument.presentationml.slide+xml"/>
  <Override PartName="/ppt/slides/slide124.xml" ContentType="application/vnd.openxmlformats-officedocument.presentationml.slide+xml"/>
  <Override PartName="/ppt/slides/slide125.xml" ContentType="application/vnd.openxmlformats-officedocument.presentationml.slide+xml"/>
  <Override PartName="/ppt/slides/slide126.xml" ContentType="application/vnd.openxmlformats-officedocument.presentationml.slide+xml"/>
  <Override PartName="/ppt/slides/slide127.xml" ContentType="application/vnd.openxmlformats-officedocument.presentationml.slide+xml"/>
  <Override PartName="/ppt/slides/slide128.xml" ContentType="application/vnd.openxmlformats-officedocument.presentationml.slide+xml"/>
  <Override PartName="/ppt/slides/slide129.xml" ContentType="application/vnd.openxmlformats-officedocument.presentationml.slide+xml"/>
  <Override PartName="/ppt/slides/slide130.xml" ContentType="application/vnd.openxmlformats-officedocument.presentationml.slide+xml"/>
  <Override PartName="/ppt/slides/slide131.xml" ContentType="application/vnd.openxmlformats-officedocument.presentationml.slide+xml"/>
  <Override PartName="/ppt/slides/slide132.xml" ContentType="application/vnd.openxmlformats-officedocument.presentationml.slide+xml"/>
  <Override PartName="/ppt/slides/slide133.xml" ContentType="application/vnd.openxmlformats-officedocument.presentationml.slide+xml"/>
  <Override PartName="/ppt/slides/slide134.xml" ContentType="application/vnd.openxmlformats-officedocument.presentationml.slide+xml"/>
  <Override PartName="/ppt/slides/slide135.xml" ContentType="application/vnd.openxmlformats-officedocument.presentationml.slide+xml"/>
  <Override PartName="/ppt/slides/slide136.xml" ContentType="application/vnd.openxmlformats-officedocument.presentationml.slide+xml"/>
  <Override PartName="/ppt/slides/slide137.xml" ContentType="application/vnd.openxmlformats-officedocument.presentationml.slide+xml"/>
  <Override PartName="/ppt/slides/slide138.xml" ContentType="application/vnd.openxmlformats-officedocument.presentationml.slide+xml"/>
  <Override PartName="/ppt/slides/slide139.xml" ContentType="application/vnd.openxmlformats-officedocument.presentationml.slide+xml"/>
  <Override PartName="/ppt/slides/slide140.xml" ContentType="application/vnd.openxmlformats-officedocument.presentationml.slide+xml"/>
  <Override PartName="/ppt/slides/slide141.xml" ContentType="application/vnd.openxmlformats-officedocument.presentationml.slide+xml"/>
  <Override PartName="/ppt/slides/slide142.xml" ContentType="application/vnd.openxmlformats-officedocument.presentationml.slide+xml"/>
  <Override PartName="/ppt/slides/slide143.xml" ContentType="application/vnd.openxmlformats-officedocument.presentationml.slide+xml"/>
  <Override PartName="/ppt/slides/slide144.xml" ContentType="application/vnd.openxmlformats-officedocument.presentationml.slide+xml"/>
  <Override PartName="/ppt/slides/slide145.xml" ContentType="application/vnd.openxmlformats-officedocument.presentationml.slide+xml"/>
  <Override PartName="/ppt/slides/slide146.xml" ContentType="application/vnd.openxmlformats-officedocument.presentationml.slide+xml"/>
  <Override PartName="/ppt/slides/slide147.xml" ContentType="application/vnd.openxmlformats-officedocument.presentationml.slide+xml"/>
  <Override PartName="/ppt/slides/slide148.xml" ContentType="application/vnd.openxmlformats-officedocument.presentationml.slide+xml"/>
  <Override PartName="/ppt/slides/slide149.xml" ContentType="application/vnd.openxmlformats-officedocument.presentationml.slide+xml"/>
  <Override PartName="/ppt/slides/slide150.xml" ContentType="application/vnd.openxmlformats-officedocument.presentationml.slide+xml"/>
  <Override PartName="/ppt/slides/slide151.xml" ContentType="application/vnd.openxmlformats-officedocument.presentationml.slide+xml"/>
  <Override PartName="/ppt/slides/slide152.xml" ContentType="application/vnd.openxmlformats-officedocument.presentationml.slide+xml"/>
  <Override PartName="/ppt/slides/slide153.xml" ContentType="application/vnd.openxmlformats-officedocument.presentationml.slide+xml"/>
  <Override PartName="/ppt/slides/slide154.xml" ContentType="application/vnd.openxmlformats-officedocument.presentationml.slide+xml"/>
  <Override PartName="/ppt/slides/slide155.xml" ContentType="application/vnd.openxmlformats-officedocument.presentationml.slide+xml"/>
  <Override PartName="/ppt/slides/slide156.xml" ContentType="application/vnd.openxmlformats-officedocument.presentationml.slide+xml"/>
  <Override PartName="/ppt/slides/slide157.xml" ContentType="application/vnd.openxmlformats-officedocument.presentationml.slide+xml"/>
  <Override PartName="/ppt/slides/slide158.xml" ContentType="application/vnd.openxmlformats-officedocument.presentationml.slide+xml"/>
  <Override PartName="/ppt/slides/slide159.xml" ContentType="application/vnd.openxmlformats-officedocument.presentationml.slide+xml"/>
  <Override PartName="/ppt/slides/slide160.xml" ContentType="application/vnd.openxmlformats-officedocument.presentationml.slide+xml"/>
  <Override PartName="/ppt/slides/slide161.xml" ContentType="application/vnd.openxmlformats-officedocument.presentationml.slide+xml"/>
  <Override PartName="/ppt/slides/slide162.xml" ContentType="application/vnd.openxmlformats-officedocument.presentationml.slide+xml"/>
  <Override PartName="/ppt/slides/slide163.xml" ContentType="application/vnd.openxmlformats-officedocument.presentationml.slide+xml"/>
  <Override PartName="/ppt/slides/slide16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840" r:id="rId1"/>
  </p:sldMasterIdLst>
  <p:notesMasterIdLst>
    <p:notesMasterId r:id="rId166"/>
  </p:notesMasterIdLst>
  <p:sldIdLst>
    <p:sldId id="256" r:id="rId2"/>
    <p:sldId id="314" r:id="rId3"/>
    <p:sldId id="315" r:id="rId4"/>
    <p:sldId id="259" r:id="rId5"/>
    <p:sldId id="441" r:id="rId6"/>
    <p:sldId id="257" r:id="rId7"/>
    <p:sldId id="260" r:id="rId8"/>
    <p:sldId id="261" r:id="rId9"/>
    <p:sldId id="302" r:id="rId10"/>
    <p:sldId id="303" r:id="rId11"/>
    <p:sldId id="304" r:id="rId12"/>
    <p:sldId id="307" r:id="rId13"/>
    <p:sldId id="308" r:id="rId14"/>
    <p:sldId id="442" r:id="rId15"/>
    <p:sldId id="443" r:id="rId16"/>
    <p:sldId id="444" r:id="rId17"/>
    <p:sldId id="263" r:id="rId18"/>
    <p:sldId id="265" r:id="rId19"/>
    <p:sldId id="269" r:id="rId20"/>
    <p:sldId id="270" r:id="rId21"/>
    <p:sldId id="271" r:id="rId22"/>
    <p:sldId id="272" r:id="rId23"/>
    <p:sldId id="273" r:id="rId24"/>
    <p:sldId id="274" r:id="rId25"/>
    <p:sldId id="266" r:id="rId26"/>
    <p:sldId id="268" r:id="rId27"/>
    <p:sldId id="275" r:id="rId28"/>
    <p:sldId id="276" r:id="rId29"/>
    <p:sldId id="278" r:id="rId30"/>
    <p:sldId id="279" r:id="rId31"/>
    <p:sldId id="280" r:id="rId32"/>
    <p:sldId id="281" r:id="rId33"/>
    <p:sldId id="282" r:id="rId34"/>
    <p:sldId id="283" r:id="rId35"/>
    <p:sldId id="290" r:id="rId36"/>
    <p:sldId id="292" r:id="rId37"/>
    <p:sldId id="293" r:id="rId38"/>
    <p:sldId id="294" r:id="rId39"/>
    <p:sldId id="296" r:id="rId40"/>
    <p:sldId id="300" r:id="rId41"/>
    <p:sldId id="297" r:id="rId42"/>
    <p:sldId id="298" r:id="rId43"/>
    <p:sldId id="299" r:id="rId44"/>
    <p:sldId id="295" r:id="rId45"/>
    <p:sldId id="284" r:id="rId46"/>
    <p:sldId id="287" r:id="rId47"/>
    <p:sldId id="301" r:id="rId48"/>
    <p:sldId id="288" r:id="rId49"/>
    <p:sldId id="291" r:id="rId50"/>
    <p:sldId id="289" r:id="rId51"/>
    <p:sldId id="309" r:id="rId52"/>
    <p:sldId id="310" r:id="rId53"/>
    <p:sldId id="312" r:id="rId54"/>
    <p:sldId id="316" r:id="rId55"/>
    <p:sldId id="313" r:id="rId56"/>
    <p:sldId id="319" r:id="rId57"/>
    <p:sldId id="320" r:id="rId58"/>
    <p:sldId id="321" r:id="rId59"/>
    <p:sldId id="428" r:id="rId60"/>
    <p:sldId id="323" r:id="rId61"/>
    <p:sldId id="429" r:id="rId62"/>
    <p:sldId id="430" r:id="rId63"/>
    <p:sldId id="431" r:id="rId64"/>
    <p:sldId id="432" r:id="rId65"/>
    <p:sldId id="433" r:id="rId66"/>
    <p:sldId id="434" r:id="rId67"/>
    <p:sldId id="435" r:id="rId68"/>
    <p:sldId id="437" r:id="rId69"/>
    <p:sldId id="438" r:id="rId70"/>
    <p:sldId id="330" r:id="rId71"/>
    <p:sldId id="331" r:id="rId72"/>
    <p:sldId id="332" r:id="rId73"/>
    <p:sldId id="333" r:id="rId74"/>
    <p:sldId id="334" r:id="rId75"/>
    <p:sldId id="335" r:id="rId76"/>
    <p:sldId id="336" r:id="rId77"/>
    <p:sldId id="337" r:id="rId78"/>
    <p:sldId id="338" r:id="rId79"/>
    <p:sldId id="339" r:id="rId80"/>
    <p:sldId id="439" r:id="rId81"/>
    <p:sldId id="341" r:id="rId82"/>
    <p:sldId id="343" r:id="rId83"/>
    <p:sldId id="445" r:id="rId84"/>
    <p:sldId id="446" r:id="rId85"/>
    <p:sldId id="447" r:id="rId86"/>
    <p:sldId id="448" r:id="rId87"/>
    <p:sldId id="449" r:id="rId88"/>
    <p:sldId id="450" r:id="rId89"/>
    <p:sldId id="451" r:id="rId90"/>
    <p:sldId id="452" r:id="rId91"/>
    <p:sldId id="453" r:id="rId92"/>
    <p:sldId id="357" r:id="rId93"/>
    <p:sldId id="454" r:id="rId94"/>
    <p:sldId id="455" r:id="rId95"/>
    <p:sldId id="457" r:id="rId96"/>
    <p:sldId id="458" r:id="rId97"/>
    <p:sldId id="459" r:id="rId98"/>
    <p:sldId id="460" r:id="rId99"/>
    <p:sldId id="461" r:id="rId100"/>
    <p:sldId id="462" r:id="rId101"/>
    <p:sldId id="463" r:id="rId102"/>
    <p:sldId id="456" r:id="rId103"/>
    <p:sldId id="464" r:id="rId104"/>
    <p:sldId id="465" r:id="rId105"/>
    <p:sldId id="364" r:id="rId106"/>
    <p:sldId id="365" r:id="rId107"/>
    <p:sldId id="366" r:id="rId108"/>
    <p:sldId id="367" r:id="rId109"/>
    <p:sldId id="368" r:id="rId110"/>
    <p:sldId id="466" r:id="rId111"/>
    <p:sldId id="467" r:id="rId112"/>
    <p:sldId id="372" r:id="rId113"/>
    <p:sldId id="468" r:id="rId114"/>
    <p:sldId id="374" r:id="rId115"/>
    <p:sldId id="487" r:id="rId116"/>
    <p:sldId id="375" r:id="rId117"/>
    <p:sldId id="376" r:id="rId118"/>
    <p:sldId id="469" r:id="rId119"/>
    <p:sldId id="470" r:id="rId120"/>
    <p:sldId id="471" r:id="rId121"/>
    <p:sldId id="472" r:id="rId122"/>
    <p:sldId id="473" r:id="rId123"/>
    <p:sldId id="474" r:id="rId124"/>
    <p:sldId id="475" r:id="rId125"/>
    <p:sldId id="385" r:id="rId126"/>
    <p:sldId id="386" r:id="rId127"/>
    <p:sldId id="387" r:id="rId128"/>
    <p:sldId id="388" r:id="rId129"/>
    <p:sldId id="389" r:id="rId130"/>
    <p:sldId id="390" r:id="rId131"/>
    <p:sldId id="476" r:id="rId132"/>
    <p:sldId id="477" r:id="rId133"/>
    <p:sldId id="393" r:id="rId134"/>
    <p:sldId id="394" r:id="rId135"/>
    <p:sldId id="396" r:id="rId136"/>
    <p:sldId id="397" r:id="rId137"/>
    <p:sldId id="398" r:id="rId138"/>
    <p:sldId id="478" r:id="rId139"/>
    <p:sldId id="479" r:id="rId140"/>
    <p:sldId id="480" r:id="rId141"/>
    <p:sldId id="481" r:id="rId142"/>
    <p:sldId id="482" r:id="rId143"/>
    <p:sldId id="399" r:id="rId144"/>
    <p:sldId id="400" r:id="rId145"/>
    <p:sldId id="405" r:id="rId146"/>
    <p:sldId id="406" r:id="rId147"/>
    <p:sldId id="407" r:id="rId148"/>
    <p:sldId id="483" r:id="rId149"/>
    <p:sldId id="408" r:id="rId150"/>
    <p:sldId id="409" r:id="rId151"/>
    <p:sldId id="412" r:id="rId152"/>
    <p:sldId id="413" r:id="rId153"/>
    <p:sldId id="484" r:id="rId154"/>
    <p:sldId id="485" r:id="rId155"/>
    <p:sldId id="414" r:id="rId156"/>
    <p:sldId id="415" r:id="rId157"/>
    <p:sldId id="419" r:id="rId158"/>
    <p:sldId id="420" r:id="rId159"/>
    <p:sldId id="423" r:id="rId160"/>
    <p:sldId id="424" r:id="rId161"/>
    <p:sldId id="425" r:id="rId162"/>
    <p:sldId id="426" r:id="rId163"/>
    <p:sldId id="486" r:id="rId164"/>
    <p:sldId id="427" r:id="rId16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588"/>
    <p:restoredTop sz="83694"/>
  </p:normalViewPr>
  <p:slideViewPr>
    <p:cSldViewPr snapToGrid="0" snapToObjects="1">
      <p:cViewPr varScale="1">
        <p:scale>
          <a:sx n="86" d="100"/>
          <a:sy n="86" d="100"/>
        </p:scale>
        <p:origin x="660"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117" Type="http://schemas.openxmlformats.org/officeDocument/2006/relationships/slide" Target="slides/slide116.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slide" Target="slides/slide83.xml"/><Relationship Id="rId89" Type="http://schemas.openxmlformats.org/officeDocument/2006/relationships/slide" Target="slides/slide88.xml"/><Relationship Id="rId112" Type="http://schemas.openxmlformats.org/officeDocument/2006/relationships/slide" Target="slides/slide111.xml"/><Relationship Id="rId133" Type="http://schemas.openxmlformats.org/officeDocument/2006/relationships/slide" Target="slides/slide132.xml"/><Relationship Id="rId138" Type="http://schemas.openxmlformats.org/officeDocument/2006/relationships/slide" Target="slides/slide137.xml"/><Relationship Id="rId154" Type="http://schemas.openxmlformats.org/officeDocument/2006/relationships/slide" Target="slides/slide153.xml"/><Relationship Id="rId159" Type="http://schemas.openxmlformats.org/officeDocument/2006/relationships/slide" Target="slides/slide158.xml"/><Relationship Id="rId170" Type="http://schemas.openxmlformats.org/officeDocument/2006/relationships/tableStyles" Target="tableStyles.xml"/><Relationship Id="rId16" Type="http://schemas.openxmlformats.org/officeDocument/2006/relationships/slide" Target="slides/slide15.xml"/><Relationship Id="rId107" Type="http://schemas.openxmlformats.org/officeDocument/2006/relationships/slide" Target="slides/slide106.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102" Type="http://schemas.openxmlformats.org/officeDocument/2006/relationships/slide" Target="slides/slide101.xml"/><Relationship Id="rId123" Type="http://schemas.openxmlformats.org/officeDocument/2006/relationships/slide" Target="slides/slide122.xml"/><Relationship Id="rId128" Type="http://schemas.openxmlformats.org/officeDocument/2006/relationships/slide" Target="slides/slide127.xml"/><Relationship Id="rId144" Type="http://schemas.openxmlformats.org/officeDocument/2006/relationships/slide" Target="slides/slide143.xml"/><Relationship Id="rId149" Type="http://schemas.openxmlformats.org/officeDocument/2006/relationships/slide" Target="slides/slide148.xml"/><Relationship Id="rId5" Type="http://schemas.openxmlformats.org/officeDocument/2006/relationships/slide" Target="slides/slide4.xml"/><Relationship Id="rId90" Type="http://schemas.openxmlformats.org/officeDocument/2006/relationships/slide" Target="slides/slide89.xml"/><Relationship Id="rId95" Type="http://schemas.openxmlformats.org/officeDocument/2006/relationships/slide" Target="slides/slide94.xml"/><Relationship Id="rId160" Type="http://schemas.openxmlformats.org/officeDocument/2006/relationships/slide" Target="slides/slide159.xml"/><Relationship Id="rId165" Type="http://schemas.openxmlformats.org/officeDocument/2006/relationships/slide" Target="slides/slide164.xml"/><Relationship Id="rId22" Type="http://schemas.openxmlformats.org/officeDocument/2006/relationships/slide" Target="slides/slide21.xml"/><Relationship Id="rId27" Type="http://schemas.openxmlformats.org/officeDocument/2006/relationships/slide" Target="slides/slide26.xml"/><Relationship Id="rId43" Type="http://schemas.openxmlformats.org/officeDocument/2006/relationships/slide" Target="slides/slide42.xml"/><Relationship Id="rId48" Type="http://schemas.openxmlformats.org/officeDocument/2006/relationships/slide" Target="slides/slide47.xml"/><Relationship Id="rId64" Type="http://schemas.openxmlformats.org/officeDocument/2006/relationships/slide" Target="slides/slide63.xml"/><Relationship Id="rId69" Type="http://schemas.openxmlformats.org/officeDocument/2006/relationships/slide" Target="slides/slide68.xml"/><Relationship Id="rId113" Type="http://schemas.openxmlformats.org/officeDocument/2006/relationships/slide" Target="slides/slide112.xml"/><Relationship Id="rId118" Type="http://schemas.openxmlformats.org/officeDocument/2006/relationships/slide" Target="slides/slide117.xml"/><Relationship Id="rId134" Type="http://schemas.openxmlformats.org/officeDocument/2006/relationships/slide" Target="slides/slide133.xml"/><Relationship Id="rId139" Type="http://schemas.openxmlformats.org/officeDocument/2006/relationships/slide" Target="slides/slide138.xml"/><Relationship Id="rId80" Type="http://schemas.openxmlformats.org/officeDocument/2006/relationships/slide" Target="slides/slide79.xml"/><Relationship Id="rId85" Type="http://schemas.openxmlformats.org/officeDocument/2006/relationships/slide" Target="slides/slide84.xml"/><Relationship Id="rId150" Type="http://schemas.openxmlformats.org/officeDocument/2006/relationships/slide" Target="slides/slide149.xml"/><Relationship Id="rId155" Type="http://schemas.openxmlformats.org/officeDocument/2006/relationships/slide" Target="slides/slide154.xml"/><Relationship Id="rId12" Type="http://schemas.openxmlformats.org/officeDocument/2006/relationships/slide" Target="slides/slide11.xml"/><Relationship Id="rId17" Type="http://schemas.openxmlformats.org/officeDocument/2006/relationships/slide" Target="slides/slide16.xml"/><Relationship Id="rId33" Type="http://schemas.openxmlformats.org/officeDocument/2006/relationships/slide" Target="slides/slide32.xml"/><Relationship Id="rId38" Type="http://schemas.openxmlformats.org/officeDocument/2006/relationships/slide" Target="slides/slide37.xml"/><Relationship Id="rId59" Type="http://schemas.openxmlformats.org/officeDocument/2006/relationships/slide" Target="slides/slide58.xml"/><Relationship Id="rId103" Type="http://schemas.openxmlformats.org/officeDocument/2006/relationships/slide" Target="slides/slide102.xml"/><Relationship Id="rId108" Type="http://schemas.openxmlformats.org/officeDocument/2006/relationships/slide" Target="slides/slide107.xml"/><Relationship Id="rId124" Type="http://schemas.openxmlformats.org/officeDocument/2006/relationships/slide" Target="slides/slide123.xml"/><Relationship Id="rId129" Type="http://schemas.openxmlformats.org/officeDocument/2006/relationships/slide" Target="slides/slide128.xml"/><Relationship Id="rId54" Type="http://schemas.openxmlformats.org/officeDocument/2006/relationships/slide" Target="slides/slide53.xml"/><Relationship Id="rId70" Type="http://schemas.openxmlformats.org/officeDocument/2006/relationships/slide" Target="slides/slide69.xml"/><Relationship Id="rId75" Type="http://schemas.openxmlformats.org/officeDocument/2006/relationships/slide" Target="slides/slide74.xml"/><Relationship Id="rId91" Type="http://schemas.openxmlformats.org/officeDocument/2006/relationships/slide" Target="slides/slide90.xml"/><Relationship Id="rId96" Type="http://schemas.openxmlformats.org/officeDocument/2006/relationships/slide" Target="slides/slide95.xml"/><Relationship Id="rId140" Type="http://schemas.openxmlformats.org/officeDocument/2006/relationships/slide" Target="slides/slide139.xml"/><Relationship Id="rId145" Type="http://schemas.openxmlformats.org/officeDocument/2006/relationships/slide" Target="slides/slide144.xml"/><Relationship Id="rId161" Type="http://schemas.openxmlformats.org/officeDocument/2006/relationships/slide" Target="slides/slide160.xml"/><Relationship Id="rId166"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6" Type="http://schemas.openxmlformats.org/officeDocument/2006/relationships/slide" Target="slides/slide105.xml"/><Relationship Id="rId114" Type="http://schemas.openxmlformats.org/officeDocument/2006/relationships/slide" Target="slides/slide113.xml"/><Relationship Id="rId119" Type="http://schemas.openxmlformats.org/officeDocument/2006/relationships/slide" Target="slides/slide118.xml"/><Relationship Id="rId127" Type="http://schemas.openxmlformats.org/officeDocument/2006/relationships/slide" Target="slides/slide12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slide" Target="slides/slide85.xml"/><Relationship Id="rId94" Type="http://schemas.openxmlformats.org/officeDocument/2006/relationships/slide" Target="slides/slide93.xml"/><Relationship Id="rId99" Type="http://schemas.openxmlformats.org/officeDocument/2006/relationships/slide" Target="slides/slide98.xml"/><Relationship Id="rId101" Type="http://schemas.openxmlformats.org/officeDocument/2006/relationships/slide" Target="slides/slide100.xml"/><Relationship Id="rId122" Type="http://schemas.openxmlformats.org/officeDocument/2006/relationships/slide" Target="slides/slide121.xml"/><Relationship Id="rId130" Type="http://schemas.openxmlformats.org/officeDocument/2006/relationships/slide" Target="slides/slide129.xml"/><Relationship Id="rId135" Type="http://schemas.openxmlformats.org/officeDocument/2006/relationships/slide" Target="slides/slide134.xml"/><Relationship Id="rId143" Type="http://schemas.openxmlformats.org/officeDocument/2006/relationships/slide" Target="slides/slide142.xml"/><Relationship Id="rId148" Type="http://schemas.openxmlformats.org/officeDocument/2006/relationships/slide" Target="slides/slide147.xml"/><Relationship Id="rId151" Type="http://schemas.openxmlformats.org/officeDocument/2006/relationships/slide" Target="slides/slide150.xml"/><Relationship Id="rId156" Type="http://schemas.openxmlformats.org/officeDocument/2006/relationships/slide" Target="slides/slide155.xml"/><Relationship Id="rId164" Type="http://schemas.openxmlformats.org/officeDocument/2006/relationships/slide" Target="slides/slide163.xml"/><Relationship Id="rId16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109" Type="http://schemas.openxmlformats.org/officeDocument/2006/relationships/slide" Target="slides/slide10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slide" Target="slides/slide96.xml"/><Relationship Id="rId104" Type="http://schemas.openxmlformats.org/officeDocument/2006/relationships/slide" Target="slides/slide103.xml"/><Relationship Id="rId120" Type="http://schemas.openxmlformats.org/officeDocument/2006/relationships/slide" Target="slides/slide119.xml"/><Relationship Id="rId125" Type="http://schemas.openxmlformats.org/officeDocument/2006/relationships/slide" Target="slides/slide124.xml"/><Relationship Id="rId141" Type="http://schemas.openxmlformats.org/officeDocument/2006/relationships/slide" Target="slides/slide140.xml"/><Relationship Id="rId146" Type="http://schemas.openxmlformats.org/officeDocument/2006/relationships/slide" Target="slides/slide145.xml"/><Relationship Id="rId167" Type="http://schemas.openxmlformats.org/officeDocument/2006/relationships/presProps" Target="presProps.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 Id="rId162" Type="http://schemas.openxmlformats.org/officeDocument/2006/relationships/slide" Target="slides/slide161.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slide" Target="slides/slide86.xml"/><Relationship Id="rId110" Type="http://schemas.openxmlformats.org/officeDocument/2006/relationships/slide" Target="slides/slide109.xml"/><Relationship Id="rId115" Type="http://schemas.openxmlformats.org/officeDocument/2006/relationships/slide" Target="slides/slide114.xml"/><Relationship Id="rId131" Type="http://schemas.openxmlformats.org/officeDocument/2006/relationships/slide" Target="slides/slide130.xml"/><Relationship Id="rId136" Type="http://schemas.openxmlformats.org/officeDocument/2006/relationships/slide" Target="slides/slide135.xml"/><Relationship Id="rId157" Type="http://schemas.openxmlformats.org/officeDocument/2006/relationships/slide" Target="slides/slide156.xml"/><Relationship Id="rId61" Type="http://schemas.openxmlformats.org/officeDocument/2006/relationships/slide" Target="slides/slide60.xml"/><Relationship Id="rId82" Type="http://schemas.openxmlformats.org/officeDocument/2006/relationships/slide" Target="slides/slide81.xml"/><Relationship Id="rId152" Type="http://schemas.openxmlformats.org/officeDocument/2006/relationships/slide" Target="slides/slide151.xml"/><Relationship Id="rId19" Type="http://schemas.openxmlformats.org/officeDocument/2006/relationships/slide" Target="slides/slide18.xml"/><Relationship Id="rId14" Type="http://schemas.openxmlformats.org/officeDocument/2006/relationships/slide" Target="slides/slide13.xml"/><Relationship Id="rId30" Type="http://schemas.openxmlformats.org/officeDocument/2006/relationships/slide" Target="slides/slide29.xml"/><Relationship Id="rId35" Type="http://schemas.openxmlformats.org/officeDocument/2006/relationships/slide" Target="slides/slide34.xml"/><Relationship Id="rId56" Type="http://schemas.openxmlformats.org/officeDocument/2006/relationships/slide" Target="slides/slide55.xml"/><Relationship Id="rId77" Type="http://schemas.openxmlformats.org/officeDocument/2006/relationships/slide" Target="slides/slide76.xml"/><Relationship Id="rId100" Type="http://schemas.openxmlformats.org/officeDocument/2006/relationships/slide" Target="slides/slide99.xml"/><Relationship Id="rId105" Type="http://schemas.openxmlformats.org/officeDocument/2006/relationships/slide" Target="slides/slide104.xml"/><Relationship Id="rId126" Type="http://schemas.openxmlformats.org/officeDocument/2006/relationships/slide" Target="slides/slide125.xml"/><Relationship Id="rId147" Type="http://schemas.openxmlformats.org/officeDocument/2006/relationships/slide" Target="slides/slide146.xml"/><Relationship Id="rId168" Type="http://schemas.openxmlformats.org/officeDocument/2006/relationships/viewProps" Target="viewProps.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93" Type="http://schemas.openxmlformats.org/officeDocument/2006/relationships/slide" Target="slides/slide92.xml"/><Relationship Id="rId98" Type="http://schemas.openxmlformats.org/officeDocument/2006/relationships/slide" Target="slides/slide97.xml"/><Relationship Id="rId121" Type="http://schemas.openxmlformats.org/officeDocument/2006/relationships/slide" Target="slides/slide120.xml"/><Relationship Id="rId142" Type="http://schemas.openxmlformats.org/officeDocument/2006/relationships/slide" Target="slides/slide141.xml"/><Relationship Id="rId163" Type="http://schemas.openxmlformats.org/officeDocument/2006/relationships/slide" Target="slides/slide162.xml"/><Relationship Id="rId3" Type="http://schemas.openxmlformats.org/officeDocument/2006/relationships/slide" Target="slides/slide2.xml"/><Relationship Id="rId25" Type="http://schemas.openxmlformats.org/officeDocument/2006/relationships/slide" Target="slides/slide24.xml"/><Relationship Id="rId46" Type="http://schemas.openxmlformats.org/officeDocument/2006/relationships/slide" Target="slides/slide45.xml"/><Relationship Id="rId67" Type="http://schemas.openxmlformats.org/officeDocument/2006/relationships/slide" Target="slides/slide66.xml"/><Relationship Id="rId116" Type="http://schemas.openxmlformats.org/officeDocument/2006/relationships/slide" Target="slides/slide115.xml"/><Relationship Id="rId137" Type="http://schemas.openxmlformats.org/officeDocument/2006/relationships/slide" Target="slides/slide136.xml"/><Relationship Id="rId158" Type="http://schemas.openxmlformats.org/officeDocument/2006/relationships/slide" Target="slides/slide157.xml"/><Relationship Id="rId20" Type="http://schemas.openxmlformats.org/officeDocument/2006/relationships/slide" Target="slides/slide19.xml"/><Relationship Id="rId41" Type="http://schemas.openxmlformats.org/officeDocument/2006/relationships/slide" Target="slides/slide40.xml"/><Relationship Id="rId62" Type="http://schemas.openxmlformats.org/officeDocument/2006/relationships/slide" Target="slides/slide61.xml"/><Relationship Id="rId83" Type="http://schemas.openxmlformats.org/officeDocument/2006/relationships/slide" Target="slides/slide82.xml"/><Relationship Id="rId88" Type="http://schemas.openxmlformats.org/officeDocument/2006/relationships/slide" Target="slides/slide87.xml"/><Relationship Id="rId111" Type="http://schemas.openxmlformats.org/officeDocument/2006/relationships/slide" Target="slides/slide110.xml"/><Relationship Id="rId132" Type="http://schemas.openxmlformats.org/officeDocument/2006/relationships/slide" Target="slides/slide131.xml"/><Relationship Id="rId153" Type="http://schemas.openxmlformats.org/officeDocument/2006/relationships/slide" Target="slides/slide15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6066ECB-EA76-C047-AD0E-E52C287128E0}" type="datetimeFigureOut">
              <a:rPr lang="en-US" smtClean="0"/>
              <a:t>3/21/2019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CC59815-34C4-BF4E-86D3-56DAC26113BB}" type="slidenum">
              <a:rPr lang="en-US" smtClean="0"/>
              <a:t>‹#›</a:t>
            </a:fld>
            <a:endParaRPr lang="en-US"/>
          </a:p>
        </p:txBody>
      </p:sp>
    </p:spTree>
    <p:extLst>
      <p:ext uri="{BB962C8B-B14F-4D97-AF65-F5344CB8AC3E}">
        <p14:creationId xmlns:p14="http://schemas.microsoft.com/office/powerpoint/2010/main" val="797076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a:t>
            </a:r>
            <a:r>
              <a:rPr lang="en-US" dirty="0" err="1"/>
              <a:t>books.google.co.uk</a:t>
            </a:r>
            <a:r>
              <a:rPr lang="en-US" dirty="0"/>
              <a:t>/</a:t>
            </a:r>
            <a:r>
              <a:rPr lang="en-US" dirty="0" err="1"/>
              <a:t>books?id</a:t>
            </a:r>
            <a:r>
              <a:rPr lang="en-US" dirty="0"/>
              <a:t>=</a:t>
            </a:r>
            <a:r>
              <a:rPr lang="en-US" dirty="0" err="1"/>
              <a:t>jrPnDQAAQBAJ&amp;dq</a:t>
            </a:r>
            <a:r>
              <a:rPr lang="en-US" dirty="0"/>
              <a:t>=WTF:+</a:t>
            </a:r>
            <a:r>
              <a:rPr lang="en-US" dirty="0" err="1"/>
              <a:t>What’s+the+Future+and+Why+It’s+Up+To+Us&amp;hl</a:t>
            </a:r>
            <a:r>
              <a:rPr lang="en-US" dirty="0"/>
              <a:t>=</a:t>
            </a:r>
            <a:r>
              <a:rPr lang="en-US" dirty="0" err="1"/>
              <a:t>en&amp;sa</a:t>
            </a:r>
            <a:r>
              <a:rPr lang="en-US" dirty="0"/>
              <a:t>=</a:t>
            </a:r>
            <a:r>
              <a:rPr lang="en-US" dirty="0" err="1"/>
              <a:t>X&amp;ved</a:t>
            </a:r>
            <a:r>
              <a:rPr lang="en-US" dirty="0"/>
              <a:t>=0ahUKEwiB3YCl6YfaAhUkMuwKHdqODM8Q6AEINDAC</a:t>
            </a:r>
          </a:p>
        </p:txBody>
      </p:sp>
      <p:sp>
        <p:nvSpPr>
          <p:cNvPr id="4" name="Slide Number Placeholder 3"/>
          <p:cNvSpPr>
            <a:spLocks noGrp="1"/>
          </p:cNvSpPr>
          <p:nvPr>
            <p:ph type="sldNum" sz="quarter" idx="5"/>
          </p:nvPr>
        </p:nvSpPr>
        <p:spPr/>
        <p:txBody>
          <a:bodyPr/>
          <a:lstStyle/>
          <a:p>
            <a:fld id="{4CC59815-34C4-BF4E-86D3-56DAC26113BB}" type="slidenum">
              <a:rPr lang="en-US" smtClean="0"/>
              <a:t>46</a:t>
            </a:fld>
            <a:endParaRPr lang="en-US"/>
          </a:p>
        </p:txBody>
      </p:sp>
    </p:spTree>
    <p:extLst>
      <p:ext uri="{BB962C8B-B14F-4D97-AF65-F5344CB8AC3E}">
        <p14:creationId xmlns:p14="http://schemas.microsoft.com/office/powerpoint/2010/main" val="163895056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CC59815-34C4-BF4E-86D3-56DAC26113BB}" type="slidenum">
              <a:rPr lang="en-US" smtClean="0"/>
              <a:t>49</a:t>
            </a:fld>
            <a:endParaRPr lang="en-US"/>
          </a:p>
        </p:txBody>
      </p:sp>
    </p:spTree>
    <p:extLst>
      <p:ext uri="{BB962C8B-B14F-4D97-AF65-F5344CB8AC3E}">
        <p14:creationId xmlns:p14="http://schemas.microsoft.com/office/powerpoint/2010/main" val="7519736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Google’s response to Chinese censorship has been examined in detail (</a:t>
            </a:r>
            <a:r>
              <a:rPr lang="en-GB" dirty="0" err="1" smtClean="0"/>
              <a:t>Brenkert</a:t>
            </a:r>
            <a:r>
              <a:rPr lang="en-GB" dirty="0" smtClean="0"/>
              <a:t>, 2009; Dann &amp; </a:t>
            </a:r>
            <a:r>
              <a:rPr lang="en-GB" dirty="0" err="1" smtClean="0"/>
              <a:t>Haddow</a:t>
            </a:r>
            <a:r>
              <a:rPr lang="en-GB" dirty="0" smtClean="0"/>
              <a:t>, 2008) </a:t>
            </a:r>
          </a:p>
          <a:p>
            <a:endParaRPr lang="en-GB" dirty="0"/>
          </a:p>
        </p:txBody>
      </p:sp>
      <p:sp>
        <p:nvSpPr>
          <p:cNvPr id="4" name="Slide Number Placeholder 3"/>
          <p:cNvSpPr>
            <a:spLocks noGrp="1"/>
          </p:cNvSpPr>
          <p:nvPr>
            <p:ph type="sldNum" sz="quarter" idx="10"/>
          </p:nvPr>
        </p:nvSpPr>
        <p:spPr/>
        <p:txBody>
          <a:bodyPr/>
          <a:lstStyle/>
          <a:p>
            <a:fld id="{4CC59815-34C4-BF4E-86D3-56DAC26113BB}" type="slidenum">
              <a:rPr lang="en-US" smtClean="0"/>
              <a:t>60</a:t>
            </a:fld>
            <a:endParaRPr lang="en-US"/>
          </a:p>
        </p:txBody>
      </p:sp>
    </p:spTree>
    <p:extLst>
      <p:ext uri="{BB962C8B-B14F-4D97-AF65-F5344CB8AC3E}">
        <p14:creationId xmlns:p14="http://schemas.microsoft.com/office/powerpoint/2010/main" val="315422351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69848" y="1298448"/>
            <a:ext cx="7315200" cy="3255264"/>
          </a:xfrm>
        </p:spPr>
        <p:txBody>
          <a:bodyPr anchor="b">
            <a:normAutofit/>
          </a:bodyPr>
          <a:lstStyle>
            <a:lvl1pPr algn="l">
              <a:defRPr sz="5900" spc="-100"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1100015" y="4670246"/>
            <a:ext cx="7315200" cy="914400"/>
          </a:xfrm>
        </p:spPr>
        <p:txBody>
          <a:bodyPr anchor="t">
            <a:normAutofit/>
          </a:bodyPr>
          <a:lstStyle>
            <a:lvl1pPr marL="0" indent="0" algn="l">
              <a:buNone/>
              <a:defRPr sz="2200" cap="none" spc="0" baseline="0">
                <a:solidFill>
                  <a:schemeClr val="accent1">
                    <a:lumMod val="20000"/>
                    <a:lumOff val="80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586B75A-687E-405C-8A0B-8D00578BA2C3}" type="datetimeFigureOut">
              <a:rPr lang="en-US" dirty="0"/>
              <a:pPr/>
              <a:t>3/21/2019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86B75A-687E-405C-8A0B-8D00578BA2C3}" type="datetimeFigureOut">
              <a:rPr lang="en-US" dirty="0"/>
              <a:pPr/>
              <a:t>3/21/2019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867912" y="1298448"/>
            <a:ext cx="7315200" cy="3255264"/>
          </a:xfrm>
        </p:spPr>
        <p:txBody>
          <a:bodyPr anchor="b">
            <a:normAutofit/>
          </a:bodyPr>
          <a:lstStyle>
            <a:lvl1pPr>
              <a:defRPr sz="5900" b="0" spc="-100" baseline="0">
                <a:solidFill>
                  <a:schemeClr val="tx1">
                    <a:lumMod val="65000"/>
                    <a:lumOff val="3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3886200" y="4672584"/>
            <a:ext cx="7315200" cy="914400"/>
          </a:xfrm>
        </p:spPr>
        <p:txBody>
          <a:bodyPr anchor="t">
            <a:normAutofit/>
          </a:bodyPr>
          <a:lstStyle>
            <a:lvl1pPr marL="0" indent="0">
              <a:buNone/>
              <a:defRPr sz="2200" cap="none" spc="0" baseline="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586B75A-687E-405C-8A0B-8D00578BA2C3}" type="datetimeFigureOut">
              <a:rPr lang="en-US" dirty="0"/>
              <a:pPr/>
              <a:t>3/21/2019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3867912"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818120"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5586B75A-687E-405C-8A0B-8D00578BA2C3}" type="datetimeFigureOut">
              <a:rPr lang="en-US" dirty="0"/>
              <a:pPr/>
              <a:t>3/21/2019</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3867912" y="1023586"/>
            <a:ext cx="3474720" cy="807720"/>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3867912"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818463" y="1023586"/>
            <a:ext cx="3474720" cy="813171"/>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818463"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p:cNvSpPr>
            <a:spLocks noGrp="1"/>
          </p:cNvSpPr>
          <p:nvPr>
            <p:ph type="dt" sz="half" idx="10"/>
          </p:nvPr>
        </p:nvSpPr>
        <p:spPr/>
        <p:txBody>
          <a:bodyPr/>
          <a:lstStyle/>
          <a:p>
            <a:fld id="{5586B75A-687E-405C-8A0B-8D00578BA2C3}" type="datetimeFigureOut">
              <a:rPr lang="en-US" dirty="0"/>
              <a:pPr/>
              <a:t>3/21/2019</a:t>
            </a:fld>
            <a:endParaRPr lang="en-US" dirty="0"/>
          </a:p>
        </p:txBody>
      </p:sp>
      <p:sp>
        <p:nvSpPr>
          <p:cNvPr id="11" name="Footer Placeholder 10"/>
          <p:cNvSpPr>
            <a:spLocks noGrp="1"/>
          </p:cNvSpPr>
          <p:nvPr>
            <p:ph type="ftr" sz="quarter" idx="11"/>
          </p:nvPr>
        </p:nvSpPr>
        <p:spPr/>
        <p:txBody>
          <a:bodyPr/>
          <a:lstStyle/>
          <a:p>
            <a:endParaRPr lang="en-US" dirty="0"/>
          </a:p>
        </p:txBody>
      </p:sp>
      <p:sp>
        <p:nvSpPr>
          <p:cNvPr id="12" name="Slide Number Placeholder 11"/>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2" name="Date Placeholder 1"/>
          <p:cNvSpPr>
            <a:spLocks noGrp="1"/>
          </p:cNvSpPr>
          <p:nvPr>
            <p:ph type="dt" sz="half" idx="10"/>
          </p:nvPr>
        </p:nvSpPr>
        <p:spPr/>
        <p:txBody>
          <a:bodyPr/>
          <a:lstStyle/>
          <a:p>
            <a:fld id="{5586B75A-687E-405C-8A0B-8D00578BA2C3}" type="datetimeFigureOut">
              <a:rPr lang="en-US" dirty="0"/>
              <a:pPr/>
              <a:t>3/21/2019</a:t>
            </a:fld>
            <a:endParaRPr lang="en-US" dirty="0"/>
          </a:p>
        </p:txBody>
      </p:sp>
      <p:sp>
        <p:nvSpPr>
          <p:cNvPr id="7" name="Footer Placeholder 6"/>
          <p:cNvSpPr>
            <a:spLocks noGrp="1"/>
          </p:cNvSpPr>
          <p:nvPr>
            <p:ph type="ftr" sz="quarter" idx="11"/>
          </p:nvPr>
        </p:nvSpPr>
        <p:spPr/>
        <p:txBody>
          <a:bodyPr/>
          <a:lstStyle/>
          <a:p>
            <a:endParaRPr lang="en-US" dirty="0"/>
          </a:p>
        </p:txBody>
      </p:sp>
      <p:sp>
        <p:nvSpPr>
          <p:cNvPr id="8" name="Slide Number Placeholder 7"/>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5586B75A-687E-405C-8A0B-8D00578BA2C3}" type="datetimeFigureOut">
              <a:rPr lang="en-US" dirty="0"/>
              <a:pPr/>
              <a:t>3/21/2019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baseline="0"/>
            </a:lvl1pPr>
          </a:lstStyle>
          <a:p>
            <a:r>
              <a:rPr lang="en-US"/>
              <a:t>Click to edit Master title style</a:t>
            </a:r>
            <a:endParaRPr lang="en-US" dirty="0"/>
          </a:p>
        </p:txBody>
      </p:sp>
      <p:sp>
        <p:nvSpPr>
          <p:cNvPr id="3" name="Content Placeholder 2"/>
          <p:cNvSpPr>
            <a:spLocks noGrp="1"/>
          </p:cNvSpPr>
          <p:nvPr>
            <p:ph idx="1"/>
          </p:nvPr>
        </p:nvSpPr>
        <p:spPr>
          <a:xfrm>
            <a:off x="3867912" y="868680"/>
            <a:ext cx="731520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6032" y="3494176"/>
            <a:ext cx="2834640" cy="2321990"/>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5586B75A-687E-405C-8A0B-8D00578BA2C3}" type="datetimeFigureOut">
              <a:rPr lang="en-US" dirty="0"/>
              <a:pPr/>
              <a:t>3/21/2019</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3570644" y="767419"/>
            <a:ext cx="8115230" cy="5330952"/>
          </a:xfrm>
          <a:solidFill>
            <a:schemeClr val="bg1">
              <a:lumMod val="75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256032" y="3493008"/>
            <a:ext cx="2834640" cy="2322576"/>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5586B75A-687E-405C-8A0B-8D00578BA2C3}" type="datetimeFigureOut">
              <a:rPr lang="en-US" dirty="0"/>
              <a:pPr/>
              <a:t>3/21/2019</a:t>
            </a:fld>
            <a:endParaRPr lang="en-US" dirty="0"/>
          </a:p>
        </p:txBody>
      </p:sp>
      <p:sp>
        <p:nvSpPr>
          <p:cNvPr id="9" name="Footer Placeholder 8"/>
          <p:cNvSpPr>
            <a:spLocks noGrp="1"/>
          </p:cNvSpPr>
          <p:nvPr>
            <p:ph type="ftr" sz="quarter" idx="11"/>
          </p:nvPr>
        </p:nvSpPr>
        <p:spPr>
          <a:xfrm>
            <a:off x="3499101" y="6356350"/>
            <a:ext cx="5911517" cy="365125"/>
          </a:xfrm>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586B75A-687E-405C-8A0B-8D00578BA2C3}" type="datetimeFigureOut">
              <a:rPr lang="en-US" dirty="0"/>
              <a:pPr/>
              <a:t>3/21/2019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81000" y="990600"/>
            <a:ext cx="2819400" cy="4953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3867912" y="868680"/>
            <a:ext cx="7315200" cy="512064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586B75A-687E-405C-8A0B-8D00578BA2C3}" type="datetimeFigureOut">
              <a:rPr lang="en-US" dirty="0"/>
              <a:pPr/>
              <a:t>3/21/2019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65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GB" dirty="0"/>
          </a:p>
        </p:txBody>
      </p:sp>
    </p:spTree>
    <p:extLst>
      <p:ext uri="{BB962C8B-B14F-4D97-AF65-F5344CB8AC3E}">
        <p14:creationId xmlns:p14="http://schemas.microsoft.com/office/powerpoint/2010/main" val="2255399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52919" y="1123837"/>
            <a:ext cx="2947482" cy="460118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8" name="Rectangle 37"/>
          <p:cNvSpPr/>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 Placeholder 2"/>
          <p:cNvSpPr>
            <a:spLocks noGrp="1"/>
          </p:cNvSpPr>
          <p:nvPr>
            <p:ph type="body" idx="1"/>
          </p:nvPr>
        </p:nvSpPr>
        <p:spPr>
          <a:xfrm>
            <a:off x="3869268" y="864108"/>
            <a:ext cx="7315200" cy="5120640"/>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62465" y="6356350"/>
            <a:ext cx="2743200"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fld id="{5586B75A-687E-405C-8A0B-8D00578BA2C3}" type="datetimeFigureOut">
              <a:rPr lang="en-US" dirty="0"/>
              <a:pPr/>
              <a:t>3/21/2019</a:t>
            </a:fld>
            <a:endParaRPr lang="en-US" dirty="0"/>
          </a:p>
        </p:txBody>
      </p:sp>
      <p:sp>
        <p:nvSpPr>
          <p:cNvPr id="5" name="Footer Placeholder 4"/>
          <p:cNvSpPr>
            <a:spLocks noGrp="1"/>
          </p:cNvSpPr>
          <p:nvPr>
            <p:ph type="ftr" sz="quarter" idx="3"/>
          </p:nvPr>
        </p:nvSpPr>
        <p:spPr>
          <a:xfrm>
            <a:off x="3869268" y="6356350"/>
            <a:ext cx="5911517"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endParaRPr lang="en-US" dirty="0"/>
          </a:p>
        </p:txBody>
      </p:sp>
      <p:sp>
        <p:nvSpPr>
          <p:cNvPr id="6" name="Slide Number Placeholder 5"/>
          <p:cNvSpPr>
            <a:spLocks noGrp="1"/>
          </p:cNvSpPr>
          <p:nvPr>
            <p:ph type="sldNum" sz="quarter" idx="4"/>
          </p:nvPr>
        </p:nvSpPr>
        <p:spPr>
          <a:xfrm>
            <a:off x="10634135" y="6356350"/>
            <a:ext cx="1530927" cy="365125"/>
          </a:xfrm>
          <a:prstGeom prst="rect">
            <a:avLst/>
          </a:prstGeom>
        </p:spPr>
        <p:txBody>
          <a:bodyPr vert="horz" lIns="91440" tIns="45720" rIns="91440" bIns="45720" rtlCol="0" anchor="ctr"/>
          <a:lstStyle>
            <a:lvl1pPr algn="r">
              <a:defRPr sz="1200" b="1">
                <a:solidFill>
                  <a:schemeClr val="accent1"/>
                </a:solidFill>
              </a:defRPr>
            </a:lvl1pPr>
          </a:lstStyle>
          <a:p>
            <a:fld id="{4FAB73BC-B049-4115-A692-8D63A059BFB8}"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841" r:id="rId1"/>
    <p:sldLayoutId id="2147483842" r:id="rId2"/>
    <p:sldLayoutId id="2147483843" r:id="rId3"/>
    <p:sldLayoutId id="2147483844" r:id="rId4"/>
    <p:sldLayoutId id="2147483845" r:id="rId5"/>
    <p:sldLayoutId id="2147483846" r:id="rId6"/>
    <p:sldLayoutId id="2147483847" r:id="rId7"/>
    <p:sldLayoutId id="2147483848" r:id="rId8"/>
    <p:sldLayoutId id="2147483849" r:id="rId9"/>
    <p:sldLayoutId id="2147483850" r:id="rId10"/>
    <p:sldLayoutId id="2147483851" r:id="rId11"/>
    <p:sldLayoutId id="2147483852" r:id="rId12"/>
  </p:sldLayoutIdLst>
  <p:hf sldNum="0" hdr="0" ftr="0" dt="0"/>
  <p:txStyles>
    <p:titleStyle>
      <a:lvl1pPr algn="l" defTabSz="914400" rtl="0" eaLnBrk="1" latinLnBrk="0" hangingPunct="1">
        <a:lnSpc>
          <a:spcPct val="90000"/>
        </a:lnSpc>
        <a:spcBef>
          <a:spcPct val="0"/>
        </a:spcBef>
        <a:buNone/>
        <a:defRPr sz="3600" kern="1200" spc="-60" baseline="0">
          <a:solidFill>
            <a:srgbClr val="FFFFFF"/>
          </a:solid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buClr>
        <a:buFont typeface="Wingdings 2" pitchFamily="18" charset="2"/>
        <a:buChar char=""/>
        <a:defRPr sz="2000" kern="1200">
          <a:solidFill>
            <a:schemeClr val="tx1">
              <a:lumMod val="65000"/>
              <a:lumOff val="3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800" kern="1200">
          <a:solidFill>
            <a:schemeClr val="tx1">
              <a:lumMod val="65000"/>
              <a:lumOff val="3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600" kern="1200">
          <a:solidFill>
            <a:schemeClr val="tx1">
              <a:lumMod val="65000"/>
              <a:lumOff val="3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2.tiff"/><Relationship Id="rId2" Type="http://schemas.openxmlformats.org/officeDocument/2006/relationships/image" Target="../media/image1.tiff"/><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7.tiff"/><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8.tiff"/><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9.tiff"/><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image" Target="../media/image10.tiff"/><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11.tiff"/><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2" Type="http://schemas.openxmlformats.org/officeDocument/2006/relationships/image" Target="../media/image12.tiff"/><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13.tiff"/><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image" Target="../media/image14.tiff"/><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2" Type="http://schemas.openxmlformats.org/officeDocument/2006/relationships/image" Target="../media/image15.tiff"/><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image" Target="../media/image16.tiff"/><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7.tiff"/><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18.tiff"/><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19.tiff"/><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20.tiff"/><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21.tiff"/><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hyperlink" Target="https://www.bbc.co.uk/news/technology-42342216" TargetMode="Externa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22.tiff"/><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3" Type="http://schemas.openxmlformats.org/officeDocument/2006/relationships/image" Target="../media/image24.tiff"/><Relationship Id="rId2" Type="http://schemas.openxmlformats.org/officeDocument/2006/relationships/image" Target="../media/image23.tiff"/><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2" Type="http://schemas.openxmlformats.org/officeDocument/2006/relationships/image" Target="../media/image25.tiff"/><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2" Type="http://schemas.openxmlformats.org/officeDocument/2006/relationships/image" Target="../media/image26.tiff"/><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2" Type="http://schemas.openxmlformats.org/officeDocument/2006/relationships/image" Target="../media/image27.tiff"/><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2.xml.rels><?xml version="1.0" encoding="UTF-8" standalone="yes"?>
<Relationships xmlns="http://schemas.openxmlformats.org/package/2006/relationships"><Relationship Id="rId2" Type="http://schemas.openxmlformats.org/officeDocument/2006/relationships/image" Target="../media/image28.tiff"/><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2" Type="http://schemas.openxmlformats.org/officeDocument/2006/relationships/image" Target="../media/image29.tiff"/><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2" Type="http://schemas.openxmlformats.org/officeDocument/2006/relationships/hyperlink" Target="https://www.nytimes.com/2017/11/15/world/europe/russia-brexit-twitter-facebook.html" TargetMode="Externa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hyperlink" Target="https://www.bbc.co.uk/news/magazine-38005844" TargetMode="Externa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hyperlink" Target="https://en.wikipedia.org/wiki/Big_Five_personality_traits" TargetMode="Externa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7.xml"/></Relationships>
</file>

<file path=ppt/slides/_rels/slide53.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7.xml"/></Relationships>
</file>

<file path=ppt/slides/_rels/slide54.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7.xml"/></Relationships>
</file>

<file path=ppt/slides/_rels/slide55.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7.xml"/></Relationships>
</file>

<file path=ppt/slides/_rels/slide56.xml.rels><?xml version="1.0" encoding="UTF-8" standalone="yes"?>
<Relationships xmlns="http://schemas.openxmlformats.org/package/2006/relationships"><Relationship Id="rId2" Type="http://schemas.openxmlformats.org/officeDocument/2006/relationships/image" Target="../media/image35.jpg"/><Relationship Id="rId1" Type="http://schemas.openxmlformats.org/officeDocument/2006/relationships/slideLayout" Target="../slideLayouts/slideLayout4.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3" Type="http://schemas.openxmlformats.org/officeDocument/2006/relationships/image" Target="../media/image36.tiff"/><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7.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0.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7.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3" Type="http://schemas.openxmlformats.org/officeDocument/2006/relationships/image" Target="../media/image41.tiff"/><Relationship Id="rId2" Type="http://schemas.openxmlformats.org/officeDocument/2006/relationships/hyperlink" Target="https://www.theguardian.com/news/series/cambridge-analytica-files" TargetMode="External"/><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2.xml"/></Relationships>
</file>

<file path=ppt/slides/_rels/slide8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7.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2.xml"/></Relationships>
</file>

<file path=ppt/slides/_rels/slide8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1.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2.xml"/></Relationships>
</file>

<file path=ppt/slides/_rels/slide9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4.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7.xml"/></Relationships>
</file>

<file path=ppt/slides/_rels/slide115.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7.xml"/></Relationships>
</file>

<file path=ppt/slides/_rels/slide1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7.xml.rels><?xml version="1.0" encoding="UTF-8" standalone="yes"?>
<Relationships xmlns="http://schemas.openxmlformats.org/package/2006/relationships"><Relationship Id="rId2" Type="http://schemas.openxmlformats.org/officeDocument/2006/relationships/image" Target="../media/image47.tiff"/><Relationship Id="rId1" Type="http://schemas.openxmlformats.org/officeDocument/2006/relationships/slideLayout" Target="../slideLayouts/slideLayout2.xml"/></Relationships>
</file>

<file path=ppt/slides/_rels/slide118.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7.xml"/></Relationships>
</file>

<file path=ppt/slides/_rels/slide1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9.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7.xml"/></Relationships>
</file>

<file path=ppt/slides/_rels/slide130.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7.xml"/></Relationships>
</file>

<file path=ppt/slides/_rels/slide131.xml.rels><?xml version="1.0" encoding="UTF-8" standalone="yes"?>
<Relationships xmlns="http://schemas.openxmlformats.org/package/2006/relationships"><Relationship Id="rId2" Type="http://schemas.openxmlformats.org/officeDocument/2006/relationships/image" Target="../media/image51.png"/><Relationship Id="rId1" Type="http://schemas.openxmlformats.org/officeDocument/2006/relationships/slideLayout" Target="../slideLayouts/slideLayout7.xml"/></Relationships>
</file>

<file path=ppt/slides/_rels/slide132.xml.rels><?xml version="1.0" encoding="UTF-8" standalone="yes"?>
<Relationships xmlns="http://schemas.openxmlformats.org/package/2006/relationships"><Relationship Id="rId2" Type="http://schemas.openxmlformats.org/officeDocument/2006/relationships/image" Target="../media/image52.png"/><Relationship Id="rId1" Type="http://schemas.openxmlformats.org/officeDocument/2006/relationships/slideLayout" Target="../slideLayouts/slideLayout7.xml"/></Relationships>
</file>

<file path=ppt/slides/_rels/slide133.xml.rels><?xml version="1.0" encoding="UTF-8" standalone="yes"?>
<Relationships xmlns="http://schemas.openxmlformats.org/package/2006/relationships"><Relationship Id="rId2" Type="http://schemas.openxmlformats.org/officeDocument/2006/relationships/image" Target="../media/image53.png"/><Relationship Id="rId1" Type="http://schemas.openxmlformats.org/officeDocument/2006/relationships/slideLayout" Target="../slideLayouts/slideLayout7.xml"/></Relationships>
</file>

<file path=ppt/slides/_rels/slide134.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Layout" Target="../slideLayouts/slideLayout7.xml"/></Relationships>
</file>

<file path=ppt/slides/_rels/slide135.xml.rels><?xml version="1.0" encoding="UTF-8" standalone="yes"?>
<Relationships xmlns="http://schemas.openxmlformats.org/package/2006/relationships"><Relationship Id="rId2" Type="http://schemas.openxmlformats.org/officeDocument/2006/relationships/image" Target="../media/image55.png"/><Relationship Id="rId1" Type="http://schemas.openxmlformats.org/officeDocument/2006/relationships/slideLayout" Target="../slideLayouts/slideLayout7.xml"/></Relationships>
</file>

<file path=ppt/slides/_rels/slide136.xml.rels><?xml version="1.0" encoding="UTF-8" standalone="yes"?>
<Relationships xmlns="http://schemas.openxmlformats.org/package/2006/relationships"><Relationship Id="rId2" Type="http://schemas.openxmlformats.org/officeDocument/2006/relationships/image" Target="../media/image56.png"/><Relationship Id="rId1" Type="http://schemas.openxmlformats.org/officeDocument/2006/relationships/slideLayout" Target="../slideLayouts/slideLayout7.xml"/></Relationships>
</file>

<file path=ppt/slides/_rels/slide137.xml.rels><?xml version="1.0" encoding="UTF-8" standalone="yes"?>
<Relationships xmlns="http://schemas.openxmlformats.org/package/2006/relationships"><Relationship Id="rId2" Type="http://schemas.openxmlformats.org/officeDocument/2006/relationships/image" Target="../media/image57.png"/><Relationship Id="rId1" Type="http://schemas.openxmlformats.org/officeDocument/2006/relationships/slideLayout" Target="../slideLayouts/slideLayout7.xml"/></Relationships>
</file>

<file path=ppt/slides/_rels/slide138.xml.rels><?xml version="1.0" encoding="UTF-8" standalone="yes"?>
<Relationships xmlns="http://schemas.openxmlformats.org/package/2006/relationships"><Relationship Id="rId2" Type="http://schemas.openxmlformats.org/officeDocument/2006/relationships/image" Target="../media/image58.png"/><Relationship Id="rId1" Type="http://schemas.openxmlformats.org/officeDocument/2006/relationships/slideLayout" Target="../slideLayouts/slideLayout7.xml"/></Relationships>
</file>

<file path=ppt/slides/_rels/slide139.xml.rels><?xml version="1.0" encoding="UTF-8" standalone="yes"?>
<Relationships xmlns="http://schemas.openxmlformats.org/package/2006/relationships"><Relationship Id="rId2" Type="http://schemas.openxmlformats.org/officeDocument/2006/relationships/image" Target="../media/image59.png"/><Relationship Id="rId1" Type="http://schemas.openxmlformats.org/officeDocument/2006/relationships/slideLayout" Target="../slideLayouts/slideLayout7.xml"/></Relationships>
</file>

<file path=ppt/slides/_rels/slide140.xml.rels><?xml version="1.0" encoding="UTF-8" standalone="yes"?>
<Relationships xmlns="http://schemas.openxmlformats.org/package/2006/relationships"><Relationship Id="rId2" Type="http://schemas.openxmlformats.org/officeDocument/2006/relationships/image" Target="../media/image60.png"/><Relationship Id="rId1" Type="http://schemas.openxmlformats.org/officeDocument/2006/relationships/slideLayout" Target="../slideLayouts/slideLayout7.xml"/></Relationships>
</file>

<file path=ppt/slides/_rels/slide141.xml.rels><?xml version="1.0" encoding="UTF-8" standalone="yes"?>
<Relationships xmlns="http://schemas.openxmlformats.org/package/2006/relationships"><Relationship Id="rId2" Type="http://schemas.openxmlformats.org/officeDocument/2006/relationships/image" Target="../media/image61.png"/><Relationship Id="rId1" Type="http://schemas.openxmlformats.org/officeDocument/2006/relationships/slideLayout" Target="../slideLayouts/slideLayout7.xml"/></Relationships>
</file>

<file path=ppt/slides/_rels/slide14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3.xml.rels><?xml version="1.0" encoding="UTF-8" standalone="yes"?>
<Relationships xmlns="http://schemas.openxmlformats.org/package/2006/relationships"><Relationship Id="rId2" Type="http://schemas.openxmlformats.org/officeDocument/2006/relationships/image" Target="../media/image62.png"/><Relationship Id="rId1" Type="http://schemas.openxmlformats.org/officeDocument/2006/relationships/slideLayout" Target="../slideLayouts/slideLayout7.xml"/></Relationships>
</file>

<file path=ppt/slides/_rels/slide154.xml.rels><?xml version="1.0" encoding="UTF-8" standalone="yes"?>
<Relationships xmlns="http://schemas.openxmlformats.org/package/2006/relationships"><Relationship Id="rId2" Type="http://schemas.openxmlformats.org/officeDocument/2006/relationships/image" Target="../media/image63.png"/><Relationship Id="rId1" Type="http://schemas.openxmlformats.org/officeDocument/2006/relationships/slideLayout" Target="../slideLayouts/slideLayout7.xml"/></Relationships>
</file>

<file path=ppt/slides/_rels/slide1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7.xml.rels><?xml version="1.0" encoding="UTF-8" standalone="yes"?>
<Relationships xmlns="http://schemas.openxmlformats.org/package/2006/relationships"><Relationship Id="rId2" Type="http://schemas.openxmlformats.org/officeDocument/2006/relationships/image" Target="../media/image64.png"/><Relationship Id="rId1" Type="http://schemas.openxmlformats.org/officeDocument/2006/relationships/slideLayout" Target="../slideLayouts/slideLayout7.xml"/></Relationships>
</file>

<file path=ppt/slides/_rels/slide158.xml.rels><?xml version="1.0" encoding="UTF-8" standalone="yes"?>
<Relationships xmlns="http://schemas.openxmlformats.org/package/2006/relationships"><Relationship Id="rId2" Type="http://schemas.openxmlformats.org/officeDocument/2006/relationships/image" Target="../media/image65.png"/><Relationship Id="rId1" Type="http://schemas.openxmlformats.org/officeDocument/2006/relationships/slideLayout" Target="../slideLayouts/slideLayout7.xml"/></Relationships>
</file>

<file path=ppt/slides/_rels/slide1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0.xml.rels><?xml version="1.0" encoding="UTF-8" standalone="yes"?>
<Relationships xmlns="http://schemas.openxmlformats.org/package/2006/relationships"><Relationship Id="rId2" Type="http://schemas.openxmlformats.org/officeDocument/2006/relationships/image" Target="../media/image66.png"/><Relationship Id="rId1" Type="http://schemas.openxmlformats.org/officeDocument/2006/relationships/slideLayout" Target="../slideLayouts/slideLayout12.xml"/></Relationships>
</file>

<file path=ppt/slides/_rels/slide161.xml.rels><?xml version="1.0" encoding="UTF-8" standalone="yes"?>
<Relationships xmlns="http://schemas.openxmlformats.org/package/2006/relationships"><Relationship Id="rId2" Type="http://schemas.openxmlformats.org/officeDocument/2006/relationships/image" Target="../media/image67.png"/><Relationship Id="rId1" Type="http://schemas.openxmlformats.org/officeDocument/2006/relationships/slideLayout" Target="../slideLayouts/slideLayout7.xml"/></Relationships>
</file>

<file path=ppt/slides/_rels/slide162.xml.rels><?xml version="1.0" encoding="UTF-8" standalone="yes"?>
<Relationships xmlns="http://schemas.openxmlformats.org/package/2006/relationships"><Relationship Id="rId2" Type="http://schemas.openxmlformats.org/officeDocument/2006/relationships/image" Target="../media/image68.png"/><Relationship Id="rId1" Type="http://schemas.openxmlformats.org/officeDocument/2006/relationships/slideLayout" Target="../slideLayouts/slideLayout7.xml"/></Relationships>
</file>

<file path=ppt/slides/_rels/slide163.xml.rels><?xml version="1.0" encoding="UTF-8" standalone="yes"?>
<Relationships xmlns="http://schemas.openxmlformats.org/package/2006/relationships"><Relationship Id="rId2" Type="http://schemas.openxmlformats.org/officeDocument/2006/relationships/image" Target="../media/image69.png"/><Relationship Id="rId1" Type="http://schemas.openxmlformats.org/officeDocument/2006/relationships/slideLayout" Target="../slideLayouts/slideLayout7.xml"/></Relationships>
</file>

<file path=ppt/slides/_rels/slide1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7D1EFCE-F783-5D4A-98FF-47DD93D6EBCB}"/>
              </a:ext>
            </a:extLst>
          </p:cNvPr>
          <p:cNvSpPr>
            <a:spLocks noGrp="1"/>
          </p:cNvSpPr>
          <p:nvPr>
            <p:ph type="ctrTitle"/>
          </p:nvPr>
        </p:nvSpPr>
        <p:spPr/>
        <p:txBody>
          <a:bodyPr/>
          <a:lstStyle/>
          <a:p>
            <a:r>
              <a:rPr lang="en-US" dirty="0"/>
              <a:t>Critical Perspectives on Management</a:t>
            </a:r>
            <a:br>
              <a:rPr lang="en-US" dirty="0"/>
            </a:br>
            <a:r>
              <a:rPr lang="en-US" dirty="0"/>
              <a:t>Assignment 2</a:t>
            </a:r>
          </a:p>
        </p:txBody>
      </p:sp>
      <p:sp>
        <p:nvSpPr>
          <p:cNvPr id="3" name="Subtitle 2">
            <a:extLst>
              <a:ext uri="{FF2B5EF4-FFF2-40B4-BE49-F238E27FC236}">
                <a16:creationId xmlns:a16="http://schemas.microsoft.com/office/drawing/2014/main" xmlns="" id="{8C3D9142-E902-9D4C-8486-2C50D96A1192}"/>
              </a:ext>
            </a:extLst>
          </p:cNvPr>
          <p:cNvSpPr>
            <a:spLocks noGrp="1"/>
          </p:cNvSpPr>
          <p:nvPr>
            <p:ph type="subTitle" idx="1"/>
          </p:nvPr>
        </p:nvSpPr>
        <p:spPr/>
        <p:txBody>
          <a:bodyPr/>
          <a:lstStyle/>
          <a:p>
            <a:r>
              <a:rPr lang="en-US" dirty="0" err="1"/>
              <a:t>Dr</a:t>
            </a:r>
            <a:r>
              <a:rPr lang="en-US" dirty="0"/>
              <a:t> Caroline Jawad 2019</a:t>
            </a:r>
          </a:p>
        </p:txBody>
      </p:sp>
    </p:spTree>
    <p:extLst>
      <p:ext uri="{BB962C8B-B14F-4D97-AF65-F5344CB8AC3E}">
        <p14:creationId xmlns:p14="http://schemas.microsoft.com/office/powerpoint/2010/main" val="408979912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Assignment 2</a:t>
            </a:r>
            <a:endParaRPr lang="en-GB" dirty="0"/>
          </a:p>
        </p:txBody>
      </p:sp>
      <p:sp>
        <p:nvSpPr>
          <p:cNvPr id="3" name="Content Placeholder 2"/>
          <p:cNvSpPr>
            <a:spLocks noGrp="1"/>
          </p:cNvSpPr>
          <p:nvPr>
            <p:ph idx="1"/>
          </p:nvPr>
        </p:nvSpPr>
        <p:spPr/>
        <p:txBody>
          <a:bodyPr/>
          <a:lstStyle/>
          <a:p>
            <a:r>
              <a:rPr lang="en-GB" dirty="0" smtClean="0"/>
              <a:t>1.Critically </a:t>
            </a:r>
            <a:r>
              <a:rPr lang="en-GB" dirty="0"/>
              <a:t>evaluate how CSR models can relate to social media sites. You are required to analyse the CSR engagement of social media companies and establish their responsibilities.  50</a:t>
            </a:r>
            <a:r>
              <a:rPr lang="en-GB" dirty="0" smtClean="0"/>
              <a:t>%</a:t>
            </a:r>
            <a:endParaRPr lang="en-GB" dirty="0"/>
          </a:p>
          <a:p>
            <a:r>
              <a:rPr lang="en-GB" dirty="0" smtClean="0"/>
              <a:t>2.Choose </a:t>
            </a:r>
            <a:r>
              <a:rPr lang="en-GB" dirty="0"/>
              <a:t>a case of interest. Negotiate with your tutor </a:t>
            </a:r>
            <a:r>
              <a:rPr lang="en-GB" dirty="0" smtClean="0"/>
              <a:t>asap, </a:t>
            </a:r>
            <a:r>
              <a:rPr lang="en-GB" dirty="0"/>
              <a:t>a focus for your analysis, thereafter derive a logical set of recommendations, which could improve ethical performance. 50</a:t>
            </a:r>
            <a:r>
              <a:rPr lang="en-GB" dirty="0" smtClean="0"/>
              <a:t>%</a:t>
            </a:r>
          </a:p>
          <a:p>
            <a:r>
              <a:rPr lang="en-GB" dirty="0" smtClean="0"/>
              <a:t>2500 words</a:t>
            </a:r>
            <a:endParaRPr lang="en-GB" dirty="0"/>
          </a:p>
          <a:p>
            <a:endParaRPr lang="en-GB" dirty="0"/>
          </a:p>
        </p:txBody>
      </p:sp>
    </p:spTree>
    <p:extLst>
      <p:ext uri="{BB962C8B-B14F-4D97-AF65-F5344CB8AC3E}">
        <p14:creationId xmlns:p14="http://schemas.microsoft.com/office/powerpoint/2010/main" val="200860217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Your focus</a:t>
            </a:r>
            <a:endParaRPr lang="en-GB" dirty="0"/>
          </a:p>
        </p:txBody>
      </p:sp>
      <p:sp>
        <p:nvSpPr>
          <p:cNvPr id="3" name="Content Placeholder 2"/>
          <p:cNvSpPr>
            <a:spLocks noGrp="1"/>
          </p:cNvSpPr>
          <p:nvPr>
            <p:ph idx="1"/>
          </p:nvPr>
        </p:nvSpPr>
        <p:spPr/>
        <p:txBody>
          <a:bodyPr/>
          <a:lstStyle/>
          <a:p>
            <a:r>
              <a:rPr lang="en-GB" dirty="0"/>
              <a:t>Social media has enormous popularity and it has triggered new ethical issues including risks of deception, social grooming, cyber-bullying, surveillance and ???</a:t>
            </a:r>
          </a:p>
          <a:p>
            <a:r>
              <a:rPr lang="en-GB" dirty="0"/>
              <a:t>This assignment seeks to examine the CSR engagement of social media companies and to establish their responsibilities.</a:t>
            </a:r>
          </a:p>
          <a:p>
            <a:r>
              <a:rPr lang="en-GB" dirty="0"/>
              <a:t>Google, Twitter, Facebook.</a:t>
            </a:r>
          </a:p>
          <a:p>
            <a:pPr marL="0" indent="0">
              <a:buNone/>
            </a:pPr>
            <a:endParaRPr lang="en-GB" dirty="0"/>
          </a:p>
        </p:txBody>
      </p:sp>
    </p:spTree>
    <p:extLst>
      <p:ext uri="{BB962C8B-B14F-4D97-AF65-F5344CB8AC3E}">
        <p14:creationId xmlns:p14="http://schemas.microsoft.com/office/powerpoint/2010/main" val="23999491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FA31B42-89F5-F844-BA9F-7BCA6D67F16C}"/>
              </a:ext>
            </a:extLst>
          </p:cNvPr>
          <p:cNvSpPr>
            <a:spLocks noGrp="1"/>
          </p:cNvSpPr>
          <p:nvPr>
            <p:ph type="title"/>
          </p:nvPr>
        </p:nvSpPr>
        <p:spPr/>
        <p:txBody>
          <a:bodyPr/>
          <a:lstStyle/>
          <a:p>
            <a:r>
              <a:rPr lang="en-US" dirty="0"/>
              <a:t>Video</a:t>
            </a:r>
          </a:p>
        </p:txBody>
      </p:sp>
      <p:sp>
        <p:nvSpPr>
          <p:cNvPr id="3" name="Content Placeholder 2">
            <a:extLst>
              <a:ext uri="{FF2B5EF4-FFF2-40B4-BE49-F238E27FC236}">
                <a16:creationId xmlns:a16="http://schemas.microsoft.com/office/drawing/2014/main" xmlns="" id="{D8FF7653-9544-3F4F-83F3-41D3057179AA}"/>
              </a:ext>
            </a:extLst>
          </p:cNvPr>
          <p:cNvSpPr>
            <a:spLocks noGrp="1"/>
          </p:cNvSpPr>
          <p:nvPr>
            <p:ph idx="1"/>
          </p:nvPr>
        </p:nvSpPr>
        <p:spPr/>
        <p:txBody>
          <a:bodyPr/>
          <a:lstStyle/>
          <a:p>
            <a:r>
              <a:rPr lang="en-US" dirty="0" smtClean="0"/>
              <a:t>https://www.youtube.com/watch?v=E0NkGtNU_9w</a:t>
            </a:r>
            <a:endParaRPr lang="en-US" dirty="0"/>
          </a:p>
        </p:txBody>
      </p:sp>
    </p:spTree>
    <p:extLst>
      <p:ext uri="{BB962C8B-B14F-4D97-AF65-F5344CB8AC3E}">
        <p14:creationId xmlns:p14="http://schemas.microsoft.com/office/powerpoint/2010/main" val="255108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Social responsibility</a:t>
            </a:r>
            <a:endParaRPr lang="en-GB" dirty="0"/>
          </a:p>
        </p:txBody>
      </p:sp>
      <p:sp>
        <p:nvSpPr>
          <p:cNvPr id="3" name="Content Placeholder 2"/>
          <p:cNvSpPr>
            <a:spLocks noGrp="1"/>
          </p:cNvSpPr>
          <p:nvPr>
            <p:ph idx="1"/>
          </p:nvPr>
        </p:nvSpPr>
        <p:spPr/>
        <p:txBody>
          <a:bodyPr/>
          <a:lstStyle/>
          <a:p>
            <a:r>
              <a:rPr lang="en-GB" dirty="0" smtClean="0"/>
              <a:t>Every organisation has a responsibility to act in a manner that is beneficial to society and not solely to the organisation (Jawad, 2016).</a:t>
            </a:r>
            <a:endParaRPr lang="en-GB" dirty="0"/>
          </a:p>
        </p:txBody>
      </p:sp>
    </p:spTree>
    <p:extLst>
      <p:ext uri="{BB962C8B-B14F-4D97-AF65-F5344CB8AC3E}">
        <p14:creationId xmlns:p14="http://schemas.microsoft.com/office/powerpoint/2010/main" val="254761434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32E48EF-C396-904B-84EA-9C6EC57FC328}"/>
              </a:ext>
            </a:extLst>
          </p:cNvPr>
          <p:cNvSpPr>
            <a:spLocks noGrp="1"/>
          </p:cNvSpPr>
          <p:nvPr>
            <p:ph type="title"/>
          </p:nvPr>
        </p:nvSpPr>
        <p:spPr/>
        <p:txBody>
          <a:bodyPr/>
          <a:lstStyle/>
          <a:p>
            <a:r>
              <a:rPr lang="en-GB" dirty="0"/>
              <a:t>SOME WORDS SOCIAL MEDIA IS IN DIRECT</a:t>
            </a:r>
            <a:br>
              <a:rPr lang="en-GB" dirty="0"/>
            </a:br>
            <a:r>
              <a:rPr lang="en-GB" dirty="0"/>
              <a:t>CONFLICT WITH</a:t>
            </a:r>
            <a:r>
              <a:rPr lang="en-US" dirty="0"/>
              <a:t/>
            </a:r>
            <a:br>
              <a:rPr lang="en-US" dirty="0"/>
            </a:br>
            <a:endParaRPr lang="en-US" dirty="0"/>
          </a:p>
        </p:txBody>
      </p:sp>
      <p:sp>
        <p:nvSpPr>
          <p:cNvPr id="3" name="Content Placeholder 2">
            <a:extLst>
              <a:ext uri="{FF2B5EF4-FFF2-40B4-BE49-F238E27FC236}">
                <a16:creationId xmlns:a16="http://schemas.microsoft.com/office/drawing/2014/main" xmlns="" id="{CB27D54C-26EB-E941-9BE3-EA6EFC9BA68E}"/>
              </a:ext>
            </a:extLst>
          </p:cNvPr>
          <p:cNvSpPr>
            <a:spLocks noGrp="1"/>
          </p:cNvSpPr>
          <p:nvPr>
            <p:ph idx="1"/>
          </p:nvPr>
        </p:nvSpPr>
        <p:spPr/>
        <p:txBody>
          <a:bodyPr/>
          <a:lstStyle/>
          <a:p>
            <a:r>
              <a:rPr lang="en-GB" dirty="0"/>
              <a:t>POWER CONCENTRATION</a:t>
            </a:r>
          </a:p>
          <a:p>
            <a:r>
              <a:rPr lang="en-GB" dirty="0"/>
              <a:t>ABSOLUTE CONTROL</a:t>
            </a:r>
          </a:p>
          <a:p>
            <a:r>
              <a:rPr lang="en-GB" dirty="0"/>
              <a:t>LACK OF TRANSPARENCY</a:t>
            </a:r>
          </a:p>
        </p:txBody>
      </p:sp>
    </p:spTree>
    <p:extLst>
      <p:ext uri="{BB962C8B-B14F-4D97-AF65-F5344CB8AC3E}">
        <p14:creationId xmlns:p14="http://schemas.microsoft.com/office/powerpoint/2010/main" val="386951804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xmlns="" id="{B3875682-0790-427D-9A23-4B7265F0FA5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xmlns="" id="{6EDE4AAE-4785-4EA7-95DB-45200F5B809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15" name="Rectangle 14">
            <a:extLst>
              <a:ext uri="{FF2B5EF4-FFF2-40B4-BE49-F238E27FC236}">
                <a16:creationId xmlns:a16="http://schemas.microsoft.com/office/drawing/2014/main" xmlns="" id="{EB8AA617-0537-4ED7-91B6-66511A64750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xmlns="" id="{C2E8BF1F-CE61-45C5-92AC-552D23176C0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4367639"/>
            <a:ext cx="11707367" cy="185218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xmlns="" id="{B646BBB8-B677-D042-8E01-85C34CB18670}"/>
              </a:ext>
            </a:extLst>
          </p:cNvPr>
          <p:cNvSpPr>
            <a:spLocks noGrp="1"/>
          </p:cNvSpPr>
          <p:nvPr>
            <p:ph type="title"/>
          </p:nvPr>
        </p:nvSpPr>
        <p:spPr>
          <a:xfrm>
            <a:off x="1069848" y="4590661"/>
            <a:ext cx="10210862" cy="1065690"/>
          </a:xfrm>
        </p:spPr>
        <p:txBody>
          <a:bodyPr vert="horz" lIns="91440" tIns="45720" rIns="91440" bIns="45720" rtlCol="0" anchor="b">
            <a:noAutofit/>
          </a:bodyPr>
          <a:lstStyle/>
          <a:p>
            <a:r>
              <a:rPr lang="en-US" sz="2800" spc="-100" dirty="0"/>
              <a:t>Cambridge Analytica at the </a:t>
            </a:r>
            <a:r>
              <a:rPr lang="en-US" sz="2800" spc="-100" dirty="0" err="1"/>
              <a:t>centre</a:t>
            </a:r>
            <a:r>
              <a:rPr lang="en-US" sz="2800" spc="-100" dirty="0"/>
              <a:t> of a huge Facebook data breach, has come under scrutiny for its role in interfering with democratic processes, meddling in Brexit Referendum and Donald Trump’s election.</a:t>
            </a:r>
          </a:p>
        </p:txBody>
      </p:sp>
      <p:pic>
        <p:nvPicPr>
          <p:cNvPr id="4" name="Content Placeholder 3">
            <a:extLst>
              <a:ext uri="{FF2B5EF4-FFF2-40B4-BE49-F238E27FC236}">
                <a16:creationId xmlns:a16="http://schemas.microsoft.com/office/drawing/2014/main" xmlns="" id="{D036279D-972C-F649-B918-453A0F7A8E81}"/>
              </a:ext>
            </a:extLst>
          </p:cNvPr>
          <p:cNvPicPr>
            <a:picLocks noGrp="1" noChangeAspect="1"/>
          </p:cNvPicPr>
          <p:nvPr>
            <p:ph idx="1"/>
          </p:nvPr>
        </p:nvPicPr>
        <p:blipFill rotWithShape="1">
          <a:blip r:embed="rId2"/>
          <a:srcRect l="9157" r="8410" b="3"/>
          <a:stretch/>
        </p:blipFill>
        <p:spPr>
          <a:xfrm>
            <a:off x="1069848" y="470170"/>
            <a:ext cx="5236194" cy="3557016"/>
          </a:xfrm>
          <a:prstGeom prst="rect">
            <a:avLst/>
          </a:prstGeom>
        </p:spPr>
      </p:pic>
      <p:pic>
        <p:nvPicPr>
          <p:cNvPr id="6" name="Picture 5">
            <a:extLst>
              <a:ext uri="{FF2B5EF4-FFF2-40B4-BE49-F238E27FC236}">
                <a16:creationId xmlns:a16="http://schemas.microsoft.com/office/drawing/2014/main" xmlns="" id="{71EDE137-0B01-5C47-98AA-69A8231F4BE4}"/>
              </a:ext>
            </a:extLst>
          </p:cNvPr>
          <p:cNvPicPr>
            <a:picLocks noChangeAspect="1"/>
          </p:cNvPicPr>
          <p:nvPr/>
        </p:nvPicPr>
        <p:blipFill rotWithShape="1">
          <a:blip r:embed="rId3"/>
          <a:srcRect l="7989"/>
          <a:stretch/>
        </p:blipFill>
        <p:spPr>
          <a:xfrm>
            <a:off x="6466908" y="470172"/>
            <a:ext cx="5236194" cy="3556755"/>
          </a:xfrm>
          <a:prstGeom prst="rect">
            <a:avLst/>
          </a:prstGeom>
        </p:spPr>
      </p:pic>
    </p:spTree>
    <p:extLst>
      <p:ext uri="{BB962C8B-B14F-4D97-AF65-F5344CB8AC3E}">
        <p14:creationId xmlns:p14="http://schemas.microsoft.com/office/powerpoint/2010/main" val="228637105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A547BC87-EBD5-C14A-B640-DD86F2317453}"/>
              </a:ext>
            </a:extLst>
          </p:cNvPr>
          <p:cNvSpPr>
            <a:spLocks noGrp="1"/>
          </p:cNvSpPr>
          <p:nvPr>
            <p:ph type="title"/>
          </p:nvPr>
        </p:nvSpPr>
        <p:spPr/>
        <p:txBody>
          <a:bodyPr/>
          <a:lstStyle/>
          <a:p>
            <a:r>
              <a:rPr lang="en-GB" b="1" dirty="0"/>
              <a:t>Irresponsible behaviour of social-media corporations</a:t>
            </a:r>
            <a:r>
              <a:rPr lang="en-GB" dirty="0"/>
              <a:t/>
            </a:r>
            <a:br>
              <a:rPr lang="en-GB" dirty="0"/>
            </a:br>
            <a:endParaRPr lang="en-US" dirty="0"/>
          </a:p>
        </p:txBody>
      </p:sp>
      <p:sp>
        <p:nvSpPr>
          <p:cNvPr id="3" name="Content Placeholder 2">
            <a:extLst>
              <a:ext uri="{FF2B5EF4-FFF2-40B4-BE49-F238E27FC236}">
                <a16:creationId xmlns:a16="http://schemas.microsoft.com/office/drawing/2014/main" xmlns="" id="{16872175-9B69-1048-9B57-48FEE4ACE0D5}"/>
              </a:ext>
            </a:extLst>
          </p:cNvPr>
          <p:cNvSpPr>
            <a:spLocks noGrp="1"/>
          </p:cNvSpPr>
          <p:nvPr>
            <p:ph idx="1"/>
          </p:nvPr>
        </p:nvSpPr>
        <p:spPr/>
        <p:txBody>
          <a:bodyPr/>
          <a:lstStyle/>
          <a:p>
            <a:r>
              <a:rPr lang="en-GB" sz="2400" dirty="0"/>
              <a:t>The Cambridge Analytica scandal demonstrated for the umpteenth time that social-media companies have adopted an irresponsible business model. </a:t>
            </a:r>
          </a:p>
          <a:p>
            <a:r>
              <a:rPr lang="en-GB" sz="2400" dirty="0"/>
              <a:t>Companies like Facebook have become incredibly powerful because of the combination of their addictive-by-design nature and the capability of collecting data about the users’ behaviours.</a:t>
            </a:r>
          </a:p>
          <a:p>
            <a:endParaRPr lang="en-US" dirty="0"/>
          </a:p>
        </p:txBody>
      </p:sp>
    </p:spTree>
    <p:extLst>
      <p:ext uri="{BB962C8B-B14F-4D97-AF65-F5344CB8AC3E}">
        <p14:creationId xmlns:p14="http://schemas.microsoft.com/office/powerpoint/2010/main" val="686338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Cambridge </a:t>
            </a:r>
            <a:r>
              <a:rPr lang="en-GB" dirty="0" err="1"/>
              <a:t>Analytica</a:t>
            </a:r>
            <a:r>
              <a:rPr lang="en-GB" dirty="0"/>
              <a:t> </a:t>
            </a:r>
          </a:p>
        </p:txBody>
      </p:sp>
      <p:sp>
        <p:nvSpPr>
          <p:cNvPr id="3" name="Content Placeholder 2"/>
          <p:cNvSpPr>
            <a:spLocks noGrp="1"/>
          </p:cNvSpPr>
          <p:nvPr>
            <p:ph idx="1"/>
          </p:nvPr>
        </p:nvSpPr>
        <p:spPr/>
        <p:txBody>
          <a:bodyPr/>
          <a:lstStyle/>
          <a:p>
            <a:r>
              <a:rPr lang="en-GB" dirty="0" smtClean="0"/>
              <a:t>A </a:t>
            </a:r>
            <a:r>
              <a:rPr lang="en-GB" dirty="0"/>
              <a:t>British political consulting firm </a:t>
            </a:r>
            <a:r>
              <a:rPr lang="en-GB" dirty="0" smtClean="0"/>
              <a:t>specializes </a:t>
            </a:r>
            <a:r>
              <a:rPr lang="en-GB" dirty="0"/>
              <a:t>in “psychographic” </a:t>
            </a:r>
            <a:r>
              <a:rPr lang="en-GB" dirty="0" smtClean="0"/>
              <a:t>profiling.</a:t>
            </a:r>
            <a:endParaRPr lang="en-GB" dirty="0"/>
          </a:p>
          <a:p>
            <a:r>
              <a:rPr lang="en-GB" dirty="0" smtClean="0"/>
              <a:t>Involves </a:t>
            </a:r>
            <a:r>
              <a:rPr lang="en-GB" dirty="0"/>
              <a:t>tracking the preferences of each user &amp; </a:t>
            </a:r>
          </a:p>
          <a:p>
            <a:r>
              <a:rPr lang="en-GB" dirty="0" smtClean="0"/>
              <a:t>Targeting </a:t>
            </a:r>
            <a:r>
              <a:rPr lang="en-GB" dirty="0"/>
              <a:t>them with specific messages which appeals to their individual profiles. </a:t>
            </a:r>
          </a:p>
        </p:txBody>
      </p:sp>
    </p:spTree>
    <p:extLst>
      <p:ext uri="{BB962C8B-B14F-4D97-AF65-F5344CB8AC3E}">
        <p14:creationId xmlns:p14="http://schemas.microsoft.com/office/powerpoint/2010/main" val="160400703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Continued</a:t>
            </a:r>
            <a:endParaRPr lang="en-GB" dirty="0"/>
          </a:p>
        </p:txBody>
      </p:sp>
      <p:sp>
        <p:nvSpPr>
          <p:cNvPr id="3" name="Content Placeholder 2"/>
          <p:cNvSpPr>
            <a:spLocks noGrp="1"/>
          </p:cNvSpPr>
          <p:nvPr>
            <p:ph idx="1"/>
          </p:nvPr>
        </p:nvSpPr>
        <p:spPr/>
        <p:txBody>
          <a:bodyPr/>
          <a:lstStyle/>
          <a:p>
            <a:r>
              <a:rPr lang="en-GB" dirty="0" err="1"/>
              <a:t>Aleksandr</a:t>
            </a:r>
            <a:r>
              <a:rPr lang="en-GB" dirty="0"/>
              <a:t> </a:t>
            </a:r>
            <a:r>
              <a:rPr lang="en-GB" dirty="0" err="1"/>
              <a:t>Kogan</a:t>
            </a:r>
            <a:r>
              <a:rPr lang="en-GB" dirty="0"/>
              <a:t>, a Russian-American academic at Cambridge University. </a:t>
            </a:r>
            <a:endParaRPr lang="en-GB" dirty="0" smtClean="0"/>
          </a:p>
          <a:p>
            <a:r>
              <a:rPr lang="en-GB" dirty="0" smtClean="0"/>
              <a:t>App </a:t>
            </a:r>
            <a:r>
              <a:rPr lang="en-GB" dirty="0"/>
              <a:t>“</a:t>
            </a:r>
            <a:r>
              <a:rPr lang="en-GB" dirty="0" err="1"/>
              <a:t>thisismydigitallife</a:t>
            </a:r>
            <a:r>
              <a:rPr lang="en-GB" dirty="0"/>
              <a:t>,” was a personality quiz Facebook users could take</a:t>
            </a:r>
            <a:r>
              <a:rPr lang="en-GB" dirty="0" smtClean="0"/>
              <a:t>.</a:t>
            </a:r>
          </a:p>
          <a:p>
            <a:r>
              <a:rPr lang="en-GB" dirty="0" smtClean="0"/>
              <a:t>Got </a:t>
            </a:r>
            <a:r>
              <a:rPr lang="en-GB" dirty="0"/>
              <a:t>permission to pull the data only for academic purposes, not for commercial purposes</a:t>
            </a:r>
          </a:p>
        </p:txBody>
      </p:sp>
    </p:spTree>
    <p:extLst>
      <p:ext uri="{BB962C8B-B14F-4D97-AF65-F5344CB8AC3E}">
        <p14:creationId xmlns:p14="http://schemas.microsoft.com/office/powerpoint/2010/main" val="272833547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2"/>
          <a:stretch>
            <a:fillRect/>
          </a:stretch>
        </p:blipFill>
        <p:spPr>
          <a:xfrm>
            <a:off x="2062977" y="24754"/>
            <a:ext cx="7571678" cy="7109557"/>
          </a:xfrm>
          <a:prstGeom prst="rect">
            <a:avLst/>
          </a:prstGeom>
        </p:spPr>
      </p:pic>
    </p:spTree>
    <p:extLst>
      <p:ext uri="{BB962C8B-B14F-4D97-AF65-F5344CB8AC3E}">
        <p14:creationId xmlns:p14="http://schemas.microsoft.com/office/powerpoint/2010/main" val="128775194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591015" y="450557"/>
            <a:ext cx="10671717" cy="5773876"/>
          </a:xfrm>
          <a:prstGeom prst="rect">
            <a:avLst/>
          </a:prstGeom>
        </p:spPr>
      </p:pic>
    </p:spTree>
    <p:extLst>
      <p:ext uri="{BB962C8B-B14F-4D97-AF65-F5344CB8AC3E}">
        <p14:creationId xmlns:p14="http://schemas.microsoft.com/office/powerpoint/2010/main" val="92491779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2286000" y="571500"/>
            <a:ext cx="7620000" cy="5715000"/>
          </a:xfrm>
          <a:prstGeom prst="rect">
            <a:avLst/>
          </a:prstGeom>
        </p:spPr>
      </p:pic>
    </p:spTree>
    <p:extLst>
      <p:ext uri="{BB962C8B-B14F-4D97-AF65-F5344CB8AC3E}">
        <p14:creationId xmlns:p14="http://schemas.microsoft.com/office/powerpoint/2010/main" val="169916020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333500" y="852487"/>
            <a:ext cx="9525000" cy="5153025"/>
          </a:xfrm>
          <a:prstGeom prst="rect">
            <a:avLst/>
          </a:prstGeom>
        </p:spPr>
      </p:pic>
    </p:spTree>
    <p:extLst>
      <p:ext uri="{BB962C8B-B14F-4D97-AF65-F5344CB8AC3E}">
        <p14:creationId xmlns:p14="http://schemas.microsoft.com/office/powerpoint/2010/main" val="394824754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San Bernardino shooting</a:t>
            </a:r>
            <a:endParaRPr lang="en-GB" dirty="0"/>
          </a:p>
        </p:txBody>
      </p:sp>
      <p:sp>
        <p:nvSpPr>
          <p:cNvPr id="3" name="Content Placeholder 2"/>
          <p:cNvSpPr>
            <a:spLocks noGrp="1"/>
          </p:cNvSpPr>
          <p:nvPr>
            <p:ph idx="1"/>
          </p:nvPr>
        </p:nvSpPr>
        <p:spPr/>
        <p:txBody>
          <a:bodyPr/>
          <a:lstStyle/>
          <a:p>
            <a:r>
              <a:rPr lang="en-GB" dirty="0"/>
              <a:t>On December 2, 2015, 14 people were killed and 22 others were seriously injured in a terrorist attack consisting of a mass shooting and an attempted bombing at the Inland Regional </a:t>
            </a:r>
            <a:r>
              <a:rPr lang="en-GB" dirty="0" smtClean="0"/>
              <a:t>Centre </a:t>
            </a:r>
            <a:r>
              <a:rPr lang="en-GB" dirty="0"/>
              <a:t>in San Bernardino, California. </a:t>
            </a:r>
            <a:endParaRPr lang="en-GB" dirty="0" smtClean="0"/>
          </a:p>
          <a:p>
            <a:r>
              <a:rPr lang="en-GB" dirty="0" smtClean="0"/>
              <a:t>The </a:t>
            </a:r>
            <a:r>
              <a:rPr lang="en-GB" dirty="0"/>
              <a:t>perpetrators, Syed </a:t>
            </a:r>
            <a:r>
              <a:rPr lang="en-GB" dirty="0" err="1"/>
              <a:t>Rizwan</a:t>
            </a:r>
            <a:r>
              <a:rPr lang="en-GB" dirty="0"/>
              <a:t> </a:t>
            </a:r>
            <a:r>
              <a:rPr lang="en-GB" dirty="0" err="1"/>
              <a:t>Farook</a:t>
            </a:r>
            <a:r>
              <a:rPr lang="en-GB" dirty="0"/>
              <a:t> and </a:t>
            </a:r>
            <a:r>
              <a:rPr lang="en-GB" dirty="0" err="1"/>
              <a:t>Tashfeen</a:t>
            </a:r>
            <a:r>
              <a:rPr lang="en-GB" dirty="0"/>
              <a:t> Malik, a married couple living in the city of Redlands, targeted a San Bernardino County Department of Public Health training event and Christmas party of about 80 employees in a rented banquet room. </a:t>
            </a:r>
          </a:p>
        </p:txBody>
      </p:sp>
    </p:spTree>
    <p:extLst>
      <p:ext uri="{BB962C8B-B14F-4D97-AF65-F5344CB8AC3E}">
        <p14:creationId xmlns:p14="http://schemas.microsoft.com/office/powerpoint/2010/main" val="410646899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See case study</a:t>
            </a:r>
            <a:endParaRPr lang="en-GB" dirty="0"/>
          </a:p>
        </p:txBody>
      </p:sp>
      <p:sp>
        <p:nvSpPr>
          <p:cNvPr id="3" name="Content Placeholder 2"/>
          <p:cNvSpPr>
            <a:spLocks noGrp="1"/>
          </p:cNvSpPr>
          <p:nvPr>
            <p:ph idx="1"/>
          </p:nvPr>
        </p:nvSpPr>
        <p:spPr/>
        <p:txBody>
          <a:bodyPr/>
          <a:lstStyle/>
          <a:p>
            <a:r>
              <a:rPr lang="en-GB" dirty="0"/>
              <a:t>The FBI &amp; Apple Security vs. Privacy</a:t>
            </a:r>
          </a:p>
        </p:txBody>
      </p:sp>
    </p:spTree>
    <p:extLst>
      <p:ext uri="{BB962C8B-B14F-4D97-AF65-F5344CB8AC3E}">
        <p14:creationId xmlns:p14="http://schemas.microsoft.com/office/powerpoint/2010/main" val="291269110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8" name="Rectangle 27">
            <a:extLst>
              <a:ext uri="{FF2B5EF4-FFF2-40B4-BE49-F238E27FC236}">
                <a16:creationId xmlns:a16="http://schemas.microsoft.com/office/drawing/2014/main" xmlns="" id="{06D370DD-716B-4528-B475-331F84CEA5A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758953"/>
            <a:ext cx="7052486"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xmlns="" id="{668C4F9F-E823-D843-AA41-8ED31C51592A}"/>
              </a:ext>
            </a:extLst>
          </p:cNvPr>
          <p:cNvSpPr>
            <a:spLocks noGrp="1"/>
          </p:cNvSpPr>
          <p:nvPr>
            <p:ph idx="1"/>
          </p:nvPr>
        </p:nvSpPr>
        <p:spPr>
          <a:xfrm>
            <a:off x="289248" y="1051560"/>
            <a:ext cx="6451109" cy="4733421"/>
          </a:xfrm>
        </p:spPr>
        <p:txBody>
          <a:bodyPr anchor="t">
            <a:normAutofit/>
          </a:bodyPr>
          <a:lstStyle/>
          <a:p>
            <a:r>
              <a:rPr lang="en-GB" sz="2400" dirty="0">
                <a:solidFill>
                  <a:srgbClr val="FFFFFF"/>
                </a:solidFill>
              </a:rPr>
              <a:t>Introduced in 2009, the ’like’ button enables users to interact with the content present on the platform, Facebook has an unrivalled capability of gathering information about personal preferences and recording every single endorsement of its users. </a:t>
            </a:r>
          </a:p>
          <a:p>
            <a:r>
              <a:rPr lang="en-GB" sz="2400" dirty="0">
                <a:solidFill>
                  <a:srgbClr val="FFFFFF"/>
                </a:solidFill>
              </a:rPr>
              <a:t>In 2016, Facebook rolled out ‘reaction buttons’  - five new emotions – Love, Angry, Sad, </a:t>
            </a:r>
            <a:r>
              <a:rPr lang="en-GB" sz="2400" dirty="0" err="1">
                <a:solidFill>
                  <a:srgbClr val="FFFFFF"/>
                </a:solidFill>
              </a:rPr>
              <a:t>Haha</a:t>
            </a:r>
            <a:r>
              <a:rPr lang="en-GB" sz="2400" dirty="0">
                <a:solidFill>
                  <a:srgbClr val="FFFFFF"/>
                </a:solidFill>
              </a:rPr>
              <a:t> and Wow – gives FB greater and more detailed access to users’ personal preferences or feelings. </a:t>
            </a:r>
          </a:p>
          <a:p>
            <a:r>
              <a:rPr lang="en-GB" sz="2400" dirty="0">
                <a:solidFill>
                  <a:srgbClr val="FFFFFF"/>
                </a:solidFill>
              </a:rPr>
              <a:t>The issue - vast majority of users are unaware this more accurate information may be used to manipulate their own behaviour.</a:t>
            </a:r>
            <a:endParaRPr lang="en-US" sz="2400" dirty="0">
              <a:solidFill>
                <a:srgbClr val="FFFFFF"/>
              </a:solidFill>
            </a:endParaRPr>
          </a:p>
        </p:txBody>
      </p:sp>
      <p:pic>
        <p:nvPicPr>
          <p:cNvPr id="8" name="Picture 7">
            <a:extLst>
              <a:ext uri="{FF2B5EF4-FFF2-40B4-BE49-F238E27FC236}">
                <a16:creationId xmlns:a16="http://schemas.microsoft.com/office/drawing/2014/main" xmlns="" id="{80F89488-BA69-AF4A-BEF7-2F33F166737C}"/>
              </a:ext>
            </a:extLst>
          </p:cNvPr>
          <p:cNvPicPr>
            <a:picLocks noChangeAspect="1"/>
          </p:cNvPicPr>
          <p:nvPr/>
        </p:nvPicPr>
        <p:blipFill>
          <a:blip r:embed="rId2"/>
          <a:stretch>
            <a:fillRect/>
          </a:stretch>
        </p:blipFill>
        <p:spPr>
          <a:xfrm>
            <a:off x="7552944" y="2362820"/>
            <a:ext cx="3778286" cy="2122916"/>
          </a:xfrm>
          <a:prstGeom prst="rect">
            <a:avLst/>
          </a:prstGeom>
        </p:spPr>
      </p:pic>
    </p:spTree>
    <p:extLst>
      <p:ext uri="{BB962C8B-B14F-4D97-AF65-F5344CB8AC3E}">
        <p14:creationId xmlns:p14="http://schemas.microsoft.com/office/powerpoint/2010/main" val="281034298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xmlns="" id="{06D370DD-716B-4528-B475-331F84CEA5A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758953"/>
            <a:ext cx="7052486"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xmlns="" id="{23F74622-7F2A-FB42-AD96-E8ECAD0834E5}"/>
              </a:ext>
            </a:extLst>
          </p:cNvPr>
          <p:cNvSpPr>
            <a:spLocks noGrp="1"/>
          </p:cNvSpPr>
          <p:nvPr>
            <p:ph idx="1"/>
          </p:nvPr>
        </p:nvSpPr>
        <p:spPr>
          <a:xfrm>
            <a:off x="289248" y="1112520"/>
            <a:ext cx="6451109" cy="4672461"/>
          </a:xfrm>
        </p:spPr>
        <p:txBody>
          <a:bodyPr anchor="t">
            <a:normAutofit fontScale="92500" lnSpcReduction="10000"/>
          </a:bodyPr>
          <a:lstStyle/>
          <a:p>
            <a:r>
              <a:rPr lang="en-GB" sz="2400" dirty="0">
                <a:solidFill>
                  <a:srgbClr val="FFFFFF"/>
                </a:solidFill>
              </a:rPr>
              <a:t>This is irresponsible corporate conduct of social-media corporations because the access to this incredibly valuable information has not been accompanied by the adoption of adequate measures to avoid any possible misuse of the platform, and to raise the awareness of users about the risks connected with the use of social media. </a:t>
            </a:r>
          </a:p>
          <a:p>
            <a:r>
              <a:rPr lang="en-GB" sz="2400" dirty="0">
                <a:solidFill>
                  <a:srgbClr val="FFFFFF"/>
                </a:solidFill>
              </a:rPr>
              <a:t>1. Risks are related to the possible exploitation of such platforms to spread fake news by disinformation operators, who are typically indistinguishable from any other user. </a:t>
            </a:r>
          </a:p>
          <a:p>
            <a:r>
              <a:rPr lang="en-GB" sz="2400" dirty="0">
                <a:solidFill>
                  <a:srgbClr val="FFFFFF"/>
                </a:solidFill>
              </a:rPr>
              <a:t>2. Risk that third parties may obtain the personal data gathered by social-media companies and use them in improper ways as it occurred in the Cambridge Analytica case.</a:t>
            </a:r>
            <a:endParaRPr lang="en-US" sz="2400" dirty="0">
              <a:solidFill>
                <a:srgbClr val="FFFFFF"/>
              </a:solidFill>
            </a:endParaRPr>
          </a:p>
          <a:p>
            <a:endParaRPr lang="en-US" sz="1700" dirty="0">
              <a:solidFill>
                <a:srgbClr val="FFFFFF"/>
              </a:solidFill>
            </a:endParaRPr>
          </a:p>
        </p:txBody>
      </p:sp>
      <p:pic>
        <p:nvPicPr>
          <p:cNvPr id="4" name="Picture 3">
            <a:extLst>
              <a:ext uri="{FF2B5EF4-FFF2-40B4-BE49-F238E27FC236}">
                <a16:creationId xmlns:a16="http://schemas.microsoft.com/office/drawing/2014/main" xmlns="" id="{D0B8C88F-67A5-5747-8520-89702379CF41}"/>
              </a:ext>
            </a:extLst>
          </p:cNvPr>
          <p:cNvPicPr>
            <a:picLocks noChangeAspect="1"/>
          </p:cNvPicPr>
          <p:nvPr/>
        </p:nvPicPr>
        <p:blipFill>
          <a:blip r:embed="rId2"/>
          <a:stretch>
            <a:fillRect/>
          </a:stretch>
        </p:blipFill>
        <p:spPr>
          <a:xfrm>
            <a:off x="7552944" y="2371081"/>
            <a:ext cx="3778286" cy="2106394"/>
          </a:xfrm>
          <a:prstGeom prst="rect">
            <a:avLst/>
          </a:prstGeom>
        </p:spPr>
      </p:pic>
    </p:spTree>
    <p:extLst>
      <p:ext uri="{BB962C8B-B14F-4D97-AF65-F5344CB8AC3E}">
        <p14:creationId xmlns:p14="http://schemas.microsoft.com/office/powerpoint/2010/main" val="407242867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xmlns="" id="{F658A2FE-C00E-CC4A-906F-A66D68C65372}"/>
              </a:ext>
            </a:extLst>
          </p:cNvPr>
          <p:cNvPicPr>
            <a:picLocks noChangeAspect="1"/>
          </p:cNvPicPr>
          <p:nvPr/>
        </p:nvPicPr>
        <p:blipFill rotWithShape="1">
          <a:blip r:embed="rId2"/>
          <a:srcRect t="1859" b="22127"/>
          <a:stretch/>
        </p:blipFill>
        <p:spPr>
          <a:xfrm>
            <a:off x="20" y="10"/>
            <a:ext cx="12191980" cy="6857990"/>
          </a:xfrm>
          <a:prstGeom prst="rect">
            <a:avLst/>
          </a:prstGeom>
        </p:spPr>
      </p:pic>
    </p:spTree>
    <p:extLst>
      <p:ext uri="{BB962C8B-B14F-4D97-AF65-F5344CB8AC3E}">
        <p14:creationId xmlns:p14="http://schemas.microsoft.com/office/powerpoint/2010/main" val="12195042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xmlns="" id="{8560B02F-08DE-894D-AE42-4BB09F6D6DB4}"/>
              </a:ext>
            </a:extLst>
          </p:cNvPr>
          <p:cNvPicPr>
            <a:picLocks noChangeAspect="1"/>
          </p:cNvPicPr>
          <p:nvPr/>
        </p:nvPicPr>
        <p:blipFill rotWithShape="1">
          <a:blip r:embed="rId2"/>
          <a:srcRect t="13408" b="18410"/>
          <a:stretch/>
        </p:blipFill>
        <p:spPr>
          <a:xfrm>
            <a:off x="20" y="10"/>
            <a:ext cx="12191980" cy="6857990"/>
          </a:xfrm>
          <a:prstGeom prst="rect">
            <a:avLst/>
          </a:prstGeom>
        </p:spPr>
      </p:pic>
    </p:spTree>
    <p:extLst>
      <p:ext uri="{BB962C8B-B14F-4D97-AF65-F5344CB8AC3E}">
        <p14:creationId xmlns:p14="http://schemas.microsoft.com/office/powerpoint/2010/main" val="210724863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xmlns="" id="{DC461AE4-6C96-ED43-8E81-A8A2AF653DAB}"/>
              </a:ext>
            </a:extLst>
          </p:cNvPr>
          <p:cNvPicPr>
            <a:picLocks noChangeAspect="1"/>
          </p:cNvPicPr>
          <p:nvPr/>
        </p:nvPicPr>
        <p:blipFill rotWithShape="1">
          <a:blip r:embed="rId2"/>
          <a:srcRect t="4459" b="15184"/>
          <a:stretch/>
        </p:blipFill>
        <p:spPr>
          <a:xfrm>
            <a:off x="20" y="10"/>
            <a:ext cx="12191980" cy="6857990"/>
          </a:xfrm>
          <a:prstGeom prst="rect">
            <a:avLst/>
          </a:prstGeom>
        </p:spPr>
      </p:pic>
    </p:spTree>
    <p:extLst>
      <p:ext uri="{BB962C8B-B14F-4D97-AF65-F5344CB8AC3E}">
        <p14:creationId xmlns:p14="http://schemas.microsoft.com/office/powerpoint/2010/main" val="263337355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xmlns="" id="{8F7C61B1-F96A-CC44-AC32-887727025FBB}"/>
              </a:ext>
            </a:extLst>
          </p:cNvPr>
          <p:cNvPicPr>
            <a:picLocks noChangeAspect="1"/>
          </p:cNvPicPr>
          <p:nvPr/>
        </p:nvPicPr>
        <p:blipFill rotWithShape="1">
          <a:blip r:embed="rId2"/>
          <a:srcRect t="1724" b="20690"/>
          <a:stretch/>
        </p:blipFill>
        <p:spPr>
          <a:xfrm>
            <a:off x="20" y="10"/>
            <a:ext cx="12191980" cy="6857990"/>
          </a:xfrm>
          <a:prstGeom prst="rect">
            <a:avLst/>
          </a:prstGeom>
        </p:spPr>
      </p:pic>
    </p:spTree>
    <p:extLst>
      <p:ext uri="{BB962C8B-B14F-4D97-AF65-F5344CB8AC3E}">
        <p14:creationId xmlns:p14="http://schemas.microsoft.com/office/powerpoint/2010/main" val="281321710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xmlns="" id="{EB908806-A620-5342-B9BC-ABA1852801DA}"/>
              </a:ext>
            </a:extLst>
          </p:cNvPr>
          <p:cNvPicPr>
            <a:picLocks noChangeAspect="1"/>
          </p:cNvPicPr>
          <p:nvPr/>
        </p:nvPicPr>
        <p:blipFill rotWithShape="1">
          <a:blip r:embed="rId2"/>
          <a:srcRect t="6238" b="16707"/>
          <a:stretch/>
        </p:blipFill>
        <p:spPr>
          <a:xfrm>
            <a:off x="20" y="10"/>
            <a:ext cx="12191980" cy="6857990"/>
          </a:xfrm>
          <a:prstGeom prst="rect">
            <a:avLst/>
          </a:prstGeom>
        </p:spPr>
      </p:pic>
    </p:spTree>
    <p:extLst>
      <p:ext uri="{BB962C8B-B14F-4D97-AF65-F5344CB8AC3E}">
        <p14:creationId xmlns:p14="http://schemas.microsoft.com/office/powerpoint/2010/main" val="422369899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xmlns="" id="{DE01EB41-56E4-7F42-A578-D80CBC15686C}"/>
              </a:ext>
            </a:extLst>
          </p:cNvPr>
          <p:cNvPicPr>
            <a:picLocks noChangeAspect="1"/>
          </p:cNvPicPr>
          <p:nvPr/>
        </p:nvPicPr>
        <p:blipFill rotWithShape="1">
          <a:blip r:embed="rId2"/>
          <a:srcRect t="12147" b="9182"/>
          <a:stretch/>
        </p:blipFill>
        <p:spPr>
          <a:xfrm>
            <a:off x="20" y="10"/>
            <a:ext cx="12191980" cy="6857990"/>
          </a:xfrm>
          <a:prstGeom prst="rect">
            <a:avLst/>
          </a:prstGeom>
        </p:spPr>
      </p:pic>
    </p:spTree>
    <p:extLst>
      <p:ext uri="{BB962C8B-B14F-4D97-AF65-F5344CB8AC3E}">
        <p14:creationId xmlns:p14="http://schemas.microsoft.com/office/powerpoint/2010/main" val="388349738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C5126DC-0FD6-E742-A839-5DE6B17A877F}"/>
              </a:ext>
            </a:extLst>
          </p:cNvPr>
          <p:cNvSpPr>
            <a:spLocks noGrp="1"/>
          </p:cNvSpPr>
          <p:nvPr>
            <p:ph type="title"/>
          </p:nvPr>
        </p:nvSpPr>
        <p:spPr/>
        <p:txBody>
          <a:bodyPr/>
          <a:lstStyle/>
          <a:p>
            <a:r>
              <a:rPr lang="en-US" dirty="0"/>
              <a:t>Controversies</a:t>
            </a:r>
          </a:p>
        </p:txBody>
      </p:sp>
    </p:spTree>
    <p:extLst>
      <p:ext uri="{BB962C8B-B14F-4D97-AF65-F5344CB8AC3E}">
        <p14:creationId xmlns:p14="http://schemas.microsoft.com/office/powerpoint/2010/main" val="286518017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xmlns="" id="{C658B6F1-7C45-B64F-90EF-3A12AF0AFB93}"/>
              </a:ext>
            </a:extLst>
          </p:cNvPr>
          <p:cNvPicPr>
            <a:picLocks noChangeAspect="1"/>
          </p:cNvPicPr>
          <p:nvPr/>
        </p:nvPicPr>
        <p:blipFill rotWithShape="1">
          <a:blip r:embed="rId2"/>
          <a:srcRect t="7688" b="8043"/>
          <a:stretch/>
        </p:blipFill>
        <p:spPr>
          <a:xfrm>
            <a:off x="20" y="10"/>
            <a:ext cx="12191980" cy="6857990"/>
          </a:xfrm>
          <a:prstGeom prst="rect">
            <a:avLst/>
          </a:prstGeom>
        </p:spPr>
      </p:pic>
    </p:spTree>
    <p:extLst>
      <p:ext uri="{BB962C8B-B14F-4D97-AF65-F5344CB8AC3E}">
        <p14:creationId xmlns:p14="http://schemas.microsoft.com/office/powerpoint/2010/main" val="70118717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xmlns="" id="{DB8424AB-D56B-4256-866A-5B54DE93C20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a:extLst>
              <a:ext uri="{FF2B5EF4-FFF2-40B4-BE49-F238E27FC236}">
                <a16:creationId xmlns:a16="http://schemas.microsoft.com/office/drawing/2014/main" xmlns="" id="{FC999C28-AD33-4EB7-A5F1-C06D10A5FDF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12" name="Rectangle 11">
            <a:extLst>
              <a:ext uri="{FF2B5EF4-FFF2-40B4-BE49-F238E27FC236}">
                <a16:creationId xmlns:a16="http://schemas.microsoft.com/office/drawing/2014/main" xmlns="" id="{0864E5C9-52C9-4572-AC75-548B9B9C264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xmlns="" id="{45CC6500-4DBD-4C34-BC14-2387FB483BE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 y="761999"/>
            <a:ext cx="4642228"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itle 2">
            <a:extLst>
              <a:ext uri="{FF2B5EF4-FFF2-40B4-BE49-F238E27FC236}">
                <a16:creationId xmlns:a16="http://schemas.microsoft.com/office/drawing/2014/main" xmlns="" id="{D49DE833-A8A5-A74E-BAC7-F81F1DD35D46}"/>
              </a:ext>
            </a:extLst>
          </p:cNvPr>
          <p:cNvSpPr>
            <a:spLocks noGrp="1"/>
          </p:cNvSpPr>
          <p:nvPr>
            <p:ph type="title"/>
          </p:nvPr>
        </p:nvSpPr>
        <p:spPr>
          <a:xfrm>
            <a:off x="1069849" y="1298448"/>
            <a:ext cx="3258688" cy="3255264"/>
          </a:xfrm>
        </p:spPr>
        <p:txBody>
          <a:bodyPr vert="horz" lIns="91440" tIns="45720" rIns="91440" bIns="45720" rtlCol="0" anchor="b">
            <a:normAutofit/>
          </a:bodyPr>
          <a:lstStyle/>
          <a:p>
            <a:r>
              <a:rPr lang="en-US" sz="4600" spc="-100"/>
              <a:t>If you were …</a:t>
            </a:r>
            <a:br>
              <a:rPr lang="en-US" sz="4600" spc="-100"/>
            </a:br>
            <a:r>
              <a:rPr lang="en-US" sz="4600" spc="-100"/>
              <a:t>Someone who “likes” patriotism</a:t>
            </a:r>
            <a:br>
              <a:rPr lang="en-US" sz="4600" spc="-100"/>
            </a:br>
            <a:endParaRPr lang="en-US" sz="4600" spc="-100"/>
          </a:p>
        </p:txBody>
      </p:sp>
      <p:pic>
        <p:nvPicPr>
          <p:cNvPr id="2" name="Picture 1">
            <a:extLst>
              <a:ext uri="{FF2B5EF4-FFF2-40B4-BE49-F238E27FC236}">
                <a16:creationId xmlns:a16="http://schemas.microsoft.com/office/drawing/2014/main" xmlns="" id="{2F12C739-6BDE-354C-9079-349BB05DB517}"/>
              </a:ext>
            </a:extLst>
          </p:cNvPr>
          <p:cNvPicPr>
            <a:picLocks noChangeAspect="1"/>
          </p:cNvPicPr>
          <p:nvPr/>
        </p:nvPicPr>
        <p:blipFill>
          <a:blip r:embed="rId2"/>
          <a:stretch>
            <a:fillRect/>
          </a:stretch>
        </p:blipFill>
        <p:spPr>
          <a:xfrm>
            <a:off x="5667704" y="-78825"/>
            <a:ext cx="5198416" cy="6908194"/>
          </a:xfrm>
          <a:prstGeom prst="rect">
            <a:avLst/>
          </a:prstGeom>
        </p:spPr>
      </p:pic>
      <p:sp>
        <p:nvSpPr>
          <p:cNvPr id="16" name="Rectangle 15">
            <a:extLst>
              <a:ext uri="{FF2B5EF4-FFF2-40B4-BE49-F238E27FC236}">
                <a16:creationId xmlns:a16="http://schemas.microsoft.com/office/drawing/2014/main" xmlns="" id="{4E34A3B6-BAD2-4156-BDC6-4736248BFDE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21471826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xmlns="" id="{DB8424AB-D56B-4256-866A-5B54DE93C20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a:extLst>
              <a:ext uri="{FF2B5EF4-FFF2-40B4-BE49-F238E27FC236}">
                <a16:creationId xmlns:a16="http://schemas.microsoft.com/office/drawing/2014/main" xmlns="" id="{FC999C28-AD33-4EB7-A5F1-C06D10A5FDF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13" name="Rectangle 12">
            <a:extLst>
              <a:ext uri="{FF2B5EF4-FFF2-40B4-BE49-F238E27FC236}">
                <a16:creationId xmlns:a16="http://schemas.microsoft.com/office/drawing/2014/main" xmlns="" id="{0864E5C9-52C9-4572-AC75-548B9B9C264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xmlns="" id="{45CC6500-4DBD-4C34-BC14-2387FB483BE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 y="761999"/>
            <a:ext cx="4642228"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xmlns="" id="{96FBC9F1-A7E9-A94F-A336-C73FBE79F3E9}"/>
              </a:ext>
            </a:extLst>
          </p:cNvPr>
          <p:cNvSpPr>
            <a:spLocks noGrp="1"/>
          </p:cNvSpPr>
          <p:nvPr>
            <p:ph type="title"/>
          </p:nvPr>
        </p:nvSpPr>
        <p:spPr>
          <a:xfrm>
            <a:off x="1069849" y="1298448"/>
            <a:ext cx="3258688" cy="3255264"/>
          </a:xfrm>
        </p:spPr>
        <p:txBody>
          <a:bodyPr vert="horz" lIns="91440" tIns="45720" rIns="91440" bIns="45720" rtlCol="0" anchor="b">
            <a:normAutofit/>
          </a:bodyPr>
          <a:lstStyle/>
          <a:p>
            <a:r>
              <a:rPr lang="en-US" sz="3200" spc="-100"/>
              <a:t>If you were …</a:t>
            </a:r>
            <a:br>
              <a:rPr lang="en-US" sz="3200" spc="-100"/>
            </a:br>
            <a:r>
              <a:rPr lang="en-US" sz="3200" spc="-100"/>
              <a:t>A Bernie Sanders supporter</a:t>
            </a:r>
            <a:br>
              <a:rPr lang="en-US" sz="3200" spc="-100"/>
            </a:br>
            <a:r>
              <a:rPr lang="en-US" sz="3200" spc="-100"/>
              <a:t/>
            </a:r>
            <a:br>
              <a:rPr lang="en-US" sz="3200" spc="-100"/>
            </a:br>
            <a:r>
              <a:rPr lang="en-US" sz="3200" spc="-100"/>
              <a:t/>
            </a:r>
            <a:br>
              <a:rPr lang="en-US" sz="3200" spc="-100"/>
            </a:br>
            <a:endParaRPr lang="en-US" sz="3200" spc="-100"/>
          </a:p>
        </p:txBody>
      </p:sp>
      <p:pic>
        <p:nvPicPr>
          <p:cNvPr id="4" name="Content Placeholder 3">
            <a:extLst>
              <a:ext uri="{FF2B5EF4-FFF2-40B4-BE49-F238E27FC236}">
                <a16:creationId xmlns:a16="http://schemas.microsoft.com/office/drawing/2014/main" xmlns="" id="{E4CAC94D-61D0-5A4E-8E95-A2191F3572D5}"/>
              </a:ext>
            </a:extLst>
          </p:cNvPr>
          <p:cNvPicPr>
            <a:picLocks noGrp="1" noChangeAspect="1"/>
          </p:cNvPicPr>
          <p:nvPr>
            <p:ph idx="1"/>
          </p:nvPr>
        </p:nvPicPr>
        <p:blipFill>
          <a:blip r:embed="rId2"/>
          <a:stretch>
            <a:fillRect/>
          </a:stretch>
        </p:blipFill>
        <p:spPr>
          <a:xfrm>
            <a:off x="5398385" y="-76150"/>
            <a:ext cx="5692139" cy="6857999"/>
          </a:xfrm>
          <a:prstGeom prst="rect">
            <a:avLst/>
          </a:prstGeom>
        </p:spPr>
      </p:pic>
      <p:sp>
        <p:nvSpPr>
          <p:cNvPr id="17" name="Rectangle 16">
            <a:extLst>
              <a:ext uri="{FF2B5EF4-FFF2-40B4-BE49-F238E27FC236}">
                <a16:creationId xmlns:a16="http://schemas.microsoft.com/office/drawing/2014/main" xmlns="" id="{4E34A3B6-BAD2-4156-BDC6-4736248BFDE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55689861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xmlns="" id="{DB8424AB-D56B-4256-866A-5B54DE93C20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a:extLst>
              <a:ext uri="{FF2B5EF4-FFF2-40B4-BE49-F238E27FC236}">
                <a16:creationId xmlns:a16="http://schemas.microsoft.com/office/drawing/2014/main" xmlns="" id="{FC999C28-AD33-4EB7-A5F1-C06D10A5FDF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13" name="Rectangle 12">
            <a:extLst>
              <a:ext uri="{FF2B5EF4-FFF2-40B4-BE49-F238E27FC236}">
                <a16:creationId xmlns:a16="http://schemas.microsoft.com/office/drawing/2014/main" xmlns="" id="{0864E5C9-52C9-4572-AC75-548B9B9C264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xmlns="" id="{45CC6500-4DBD-4C34-BC14-2387FB483BE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 y="761999"/>
            <a:ext cx="4642228"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xmlns="" id="{EAA04148-D5C3-CE4A-A75D-250D8EED3EB9}"/>
              </a:ext>
            </a:extLst>
          </p:cNvPr>
          <p:cNvSpPr>
            <a:spLocks noGrp="1"/>
          </p:cNvSpPr>
          <p:nvPr>
            <p:ph type="title"/>
          </p:nvPr>
        </p:nvSpPr>
        <p:spPr>
          <a:xfrm>
            <a:off x="1069849" y="1298448"/>
            <a:ext cx="3258688" cy="3255264"/>
          </a:xfrm>
        </p:spPr>
        <p:txBody>
          <a:bodyPr vert="horz" lIns="91440" tIns="45720" rIns="91440" bIns="45720" rtlCol="0" anchor="b">
            <a:normAutofit/>
          </a:bodyPr>
          <a:lstStyle/>
          <a:p>
            <a:r>
              <a:rPr lang="en-US" spc="-100" dirty="0"/>
              <a:t>If you were …</a:t>
            </a:r>
            <a:br>
              <a:rPr lang="en-US" spc="-100" dirty="0"/>
            </a:br>
            <a:r>
              <a:rPr lang="en-US" spc="-100" dirty="0"/>
              <a:t>A Texan</a:t>
            </a:r>
            <a:r>
              <a:rPr lang="en-US" sz="5500" spc="-100" dirty="0"/>
              <a:t/>
            </a:r>
            <a:br>
              <a:rPr lang="en-US" sz="5500" spc="-100" dirty="0"/>
            </a:br>
            <a:endParaRPr lang="en-US" sz="5500" spc="-100" dirty="0"/>
          </a:p>
        </p:txBody>
      </p:sp>
      <p:pic>
        <p:nvPicPr>
          <p:cNvPr id="4" name="Content Placeholder 3">
            <a:extLst>
              <a:ext uri="{FF2B5EF4-FFF2-40B4-BE49-F238E27FC236}">
                <a16:creationId xmlns:a16="http://schemas.microsoft.com/office/drawing/2014/main" xmlns="" id="{E84FF66F-F5E5-5C49-93BE-7EA3DDBB65E2}"/>
              </a:ext>
            </a:extLst>
          </p:cNvPr>
          <p:cNvPicPr>
            <a:picLocks noGrp="1" noChangeAspect="1"/>
          </p:cNvPicPr>
          <p:nvPr>
            <p:ph idx="1"/>
          </p:nvPr>
        </p:nvPicPr>
        <p:blipFill>
          <a:blip r:embed="rId2"/>
          <a:stretch>
            <a:fillRect/>
          </a:stretch>
        </p:blipFill>
        <p:spPr>
          <a:xfrm>
            <a:off x="5417095" y="863600"/>
            <a:ext cx="4218486" cy="5121275"/>
          </a:xfrm>
          <a:prstGeom prst="rect">
            <a:avLst/>
          </a:prstGeom>
        </p:spPr>
      </p:pic>
      <p:sp>
        <p:nvSpPr>
          <p:cNvPr id="17" name="Rectangle 16">
            <a:extLst>
              <a:ext uri="{FF2B5EF4-FFF2-40B4-BE49-F238E27FC236}">
                <a16:creationId xmlns:a16="http://schemas.microsoft.com/office/drawing/2014/main" xmlns="" id="{4E34A3B6-BAD2-4156-BDC6-4736248BFDE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46529719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98662F4-4D3C-554E-A720-A4F840D3BCFA}"/>
              </a:ext>
            </a:extLst>
          </p:cNvPr>
          <p:cNvSpPr>
            <a:spLocks noGrp="1"/>
          </p:cNvSpPr>
          <p:nvPr>
            <p:ph type="title"/>
          </p:nvPr>
        </p:nvSpPr>
        <p:spPr/>
        <p:txBody>
          <a:bodyPr/>
          <a:lstStyle/>
          <a:p>
            <a:r>
              <a:rPr lang="en-GB" dirty="0"/>
              <a:t>If you were …</a:t>
            </a:r>
            <a:br>
              <a:rPr lang="en-GB" dirty="0"/>
            </a:br>
            <a:r>
              <a:rPr lang="en-GB" dirty="0"/>
              <a:t>A person in Ferguson, Mo.</a:t>
            </a:r>
            <a:br>
              <a:rPr lang="en-GB" dirty="0"/>
            </a:br>
            <a:endParaRPr lang="en-US" dirty="0"/>
          </a:p>
        </p:txBody>
      </p:sp>
      <p:pic>
        <p:nvPicPr>
          <p:cNvPr id="4" name="Content Placeholder 3">
            <a:extLst>
              <a:ext uri="{FF2B5EF4-FFF2-40B4-BE49-F238E27FC236}">
                <a16:creationId xmlns:a16="http://schemas.microsoft.com/office/drawing/2014/main" xmlns="" id="{A28564F2-9BDB-DF49-93BA-D36A5F6EE1B3}"/>
              </a:ext>
            </a:extLst>
          </p:cNvPr>
          <p:cNvPicPr>
            <a:picLocks noGrp="1" noChangeAspect="1"/>
          </p:cNvPicPr>
          <p:nvPr>
            <p:ph idx="1"/>
          </p:nvPr>
        </p:nvPicPr>
        <p:blipFill>
          <a:blip r:embed="rId2"/>
          <a:stretch>
            <a:fillRect/>
          </a:stretch>
        </p:blipFill>
        <p:spPr>
          <a:xfrm>
            <a:off x="4164052" y="863600"/>
            <a:ext cx="6724571" cy="5121275"/>
          </a:xfrm>
          <a:prstGeom prst="rect">
            <a:avLst/>
          </a:prstGeom>
        </p:spPr>
      </p:pic>
    </p:spTree>
    <p:extLst>
      <p:ext uri="{BB962C8B-B14F-4D97-AF65-F5344CB8AC3E}">
        <p14:creationId xmlns:p14="http://schemas.microsoft.com/office/powerpoint/2010/main" val="260170099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C572186-F325-6546-BD58-9869493D3AF4}"/>
              </a:ext>
            </a:extLst>
          </p:cNvPr>
          <p:cNvSpPr>
            <a:spLocks noGrp="1"/>
          </p:cNvSpPr>
          <p:nvPr>
            <p:ph type="title"/>
          </p:nvPr>
        </p:nvSpPr>
        <p:spPr/>
        <p:txBody>
          <a:bodyPr/>
          <a:lstStyle/>
          <a:p>
            <a:r>
              <a:rPr lang="en-US" dirty="0"/>
              <a:t>Continued</a:t>
            </a:r>
          </a:p>
        </p:txBody>
      </p:sp>
      <p:sp>
        <p:nvSpPr>
          <p:cNvPr id="3" name="Content Placeholder 2">
            <a:extLst>
              <a:ext uri="{FF2B5EF4-FFF2-40B4-BE49-F238E27FC236}">
                <a16:creationId xmlns:a16="http://schemas.microsoft.com/office/drawing/2014/main" xmlns="" id="{F57C1A5E-4CBA-0B44-839D-4AFD953359DD}"/>
              </a:ext>
            </a:extLst>
          </p:cNvPr>
          <p:cNvSpPr>
            <a:spLocks noGrp="1"/>
          </p:cNvSpPr>
          <p:nvPr>
            <p:ph idx="1"/>
          </p:nvPr>
        </p:nvSpPr>
        <p:spPr/>
        <p:txBody>
          <a:bodyPr/>
          <a:lstStyle/>
          <a:p>
            <a:r>
              <a:rPr lang="en-GB" dirty="0">
                <a:solidFill>
                  <a:srgbClr val="2A2A2A"/>
                </a:solidFill>
                <a:latin typeface="FranklinITCProBold"/>
              </a:rPr>
              <a:t>783,116 impressions, 55,761 clicks</a:t>
            </a:r>
          </a:p>
          <a:p>
            <a:r>
              <a:rPr lang="en-GB" cap="all" dirty="0">
                <a:solidFill>
                  <a:srgbClr val="6E6E6E"/>
                </a:solidFill>
                <a:latin typeface="inherit"/>
              </a:rPr>
              <a:t>FIRST RUN</a:t>
            </a:r>
          </a:p>
          <a:p>
            <a:r>
              <a:rPr lang="en-GB" dirty="0">
                <a:solidFill>
                  <a:srgbClr val="2A2A2A"/>
                </a:solidFill>
                <a:latin typeface="FranklinITCProLight"/>
              </a:rPr>
              <a:t>July 13, 2015</a:t>
            </a:r>
          </a:p>
          <a:p>
            <a:r>
              <a:rPr lang="en-GB" cap="all" dirty="0">
                <a:solidFill>
                  <a:srgbClr val="6E6E6E"/>
                </a:solidFill>
                <a:latin typeface="inherit"/>
              </a:rPr>
              <a:t>GROUPS TARGETED</a:t>
            </a:r>
          </a:p>
          <a:p>
            <a:r>
              <a:rPr lang="en-GB" dirty="0">
                <a:solidFill>
                  <a:srgbClr val="2A2A2A"/>
                </a:solidFill>
                <a:latin typeface="FranklinITCProLight"/>
              </a:rPr>
              <a:t>Ages 18-65+</a:t>
            </a:r>
          </a:p>
          <a:p>
            <a:r>
              <a:rPr lang="en-GB" cap="all" dirty="0">
                <a:solidFill>
                  <a:srgbClr val="6E6E6E"/>
                </a:solidFill>
                <a:latin typeface="inherit"/>
              </a:rPr>
              <a:t>INTERESTS TARGETED</a:t>
            </a:r>
          </a:p>
          <a:p>
            <a:r>
              <a:rPr lang="en-GB" dirty="0">
                <a:solidFill>
                  <a:srgbClr val="2A2A2A"/>
                </a:solidFill>
                <a:latin typeface="FranklinITCProLight"/>
              </a:rPr>
              <a:t>Martin Luther King Jr., African-American Civil Rights Movement, African-American history, Malcolm X, </a:t>
            </a:r>
            <a:r>
              <a:rPr lang="en-GB" dirty="0" err="1">
                <a:solidFill>
                  <a:srgbClr val="2A2A2A"/>
                </a:solidFill>
                <a:latin typeface="FranklinITCProLight"/>
              </a:rPr>
              <a:t>blacknews.com</a:t>
            </a:r>
            <a:r>
              <a:rPr lang="en-GB" dirty="0">
                <a:solidFill>
                  <a:srgbClr val="2A2A2A"/>
                </a:solidFill>
                <a:latin typeface="FranklinITCProLight"/>
              </a:rPr>
              <a:t> or HuffPost Black Voices, African American</a:t>
            </a:r>
          </a:p>
          <a:p>
            <a:r>
              <a:rPr lang="en-GB" cap="all" dirty="0">
                <a:solidFill>
                  <a:srgbClr val="6E6E6E"/>
                </a:solidFill>
                <a:latin typeface="inherit"/>
              </a:rPr>
              <a:t>LOCATIONS TARGETED</a:t>
            </a:r>
          </a:p>
          <a:p>
            <a:r>
              <a:rPr lang="en-GB" dirty="0">
                <a:solidFill>
                  <a:srgbClr val="2A2A2A"/>
                </a:solidFill>
                <a:latin typeface="FranklinITCProLight"/>
              </a:rPr>
              <a:t>Atlanta, Maryland, Ferguson, Mo., St. Louis, Virginia</a:t>
            </a:r>
          </a:p>
          <a:p>
            <a:endParaRPr lang="en-US" dirty="0"/>
          </a:p>
        </p:txBody>
      </p:sp>
    </p:spTree>
    <p:extLst>
      <p:ext uri="{BB962C8B-B14F-4D97-AF65-F5344CB8AC3E}">
        <p14:creationId xmlns:p14="http://schemas.microsoft.com/office/powerpoint/2010/main" val="321326109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4FDEECC-AEDD-B041-B1FD-5018C2D6145F}"/>
              </a:ext>
            </a:extLst>
          </p:cNvPr>
          <p:cNvSpPr>
            <a:spLocks noGrp="1"/>
          </p:cNvSpPr>
          <p:nvPr>
            <p:ph type="title"/>
          </p:nvPr>
        </p:nvSpPr>
        <p:spPr/>
        <p:txBody>
          <a:bodyPr/>
          <a:lstStyle/>
          <a:p>
            <a:r>
              <a:rPr lang="en-GB" dirty="0"/>
              <a:t>If you were … A New Yorker supporting a group that mimicked Black Lives Matter</a:t>
            </a:r>
            <a:br>
              <a:rPr lang="en-GB" dirty="0"/>
            </a:br>
            <a:endParaRPr lang="en-US" dirty="0"/>
          </a:p>
        </p:txBody>
      </p:sp>
      <p:pic>
        <p:nvPicPr>
          <p:cNvPr id="4" name="Content Placeholder 3">
            <a:extLst>
              <a:ext uri="{FF2B5EF4-FFF2-40B4-BE49-F238E27FC236}">
                <a16:creationId xmlns:a16="http://schemas.microsoft.com/office/drawing/2014/main" xmlns="" id="{DD6CCBA1-CD2A-1841-8091-DD10AF399731}"/>
              </a:ext>
            </a:extLst>
          </p:cNvPr>
          <p:cNvPicPr>
            <a:picLocks noGrp="1" noChangeAspect="1"/>
          </p:cNvPicPr>
          <p:nvPr>
            <p:ph idx="1"/>
          </p:nvPr>
        </p:nvPicPr>
        <p:blipFill>
          <a:blip r:embed="rId2"/>
          <a:stretch>
            <a:fillRect/>
          </a:stretch>
        </p:blipFill>
        <p:spPr>
          <a:xfrm>
            <a:off x="5178701" y="863600"/>
            <a:ext cx="4695273" cy="5121275"/>
          </a:xfrm>
          <a:prstGeom prst="rect">
            <a:avLst/>
          </a:prstGeom>
        </p:spPr>
      </p:pic>
    </p:spTree>
    <p:extLst>
      <p:ext uri="{BB962C8B-B14F-4D97-AF65-F5344CB8AC3E}">
        <p14:creationId xmlns:p14="http://schemas.microsoft.com/office/powerpoint/2010/main" val="285933478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03F75C1F-447D-194A-BC6B-D47C40805496}"/>
              </a:ext>
            </a:extLst>
          </p:cNvPr>
          <p:cNvSpPr>
            <a:spLocks noGrp="1"/>
          </p:cNvSpPr>
          <p:nvPr>
            <p:ph type="title"/>
          </p:nvPr>
        </p:nvSpPr>
        <p:spPr/>
        <p:txBody>
          <a:bodyPr/>
          <a:lstStyle/>
          <a:p>
            <a:r>
              <a:rPr lang="en-US" dirty="0"/>
              <a:t>Continued</a:t>
            </a:r>
          </a:p>
        </p:txBody>
      </p:sp>
      <p:sp>
        <p:nvSpPr>
          <p:cNvPr id="3" name="Content Placeholder 2">
            <a:extLst>
              <a:ext uri="{FF2B5EF4-FFF2-40B4-BE49-F238E27FC236}">
                <a16:creationId xmlns:a16="http://schemas.microsoft.com/office/drawing/2014/main" xmlns="" id="{DA631342-975D-A84F-9A9E-1AFE84CACB6D}"/>
              </a:ext>
            </a:extLst>
          </p:cNvPr>
          <p:cNvSpPr>
            <a:spLocks noGrp="1"/>
          </p:cNvSpPr>
          <p:nvPr>
            <p:ph idx="1"/>
          </p:nvPr>
        </p:nvSpPr>
        <p:spPr/>
        <p:txBody>
          <a:bodyPr/>
          <a:lstStyle/>
          <a:p>
            <a:r>
              <a:rPr lang="en-GB" dirty="0"/>
              <a:t>188 impressions, 26 clicks</a:t>
            </a:r>
          </a:p>
          <a:p>
            <a:r>
              <a:rPr lang="en-GB" cap="all" dirty="0"/>
              <a:t>FIRST RUN</a:t>
            </a:r>
          </a:p>
          <a:p>
            <a:r>
              <a:rPr lang="en-GB" dirty="0"/>
              <a:t>Nov. 9, 2016</a:t>
            </a:r>
          </a:p>
          <a:p>
            <a:r>
              <a:rPr lang="en-GB" cap="all" dirty="0"/>
              <a:t>GROUPS TARGETED</a:t>
            </a:r>
          </a:p>
          <a:p>
            <a:r>
              <a:rPr lang="en-GB" dirty="0"/>
              <a:t>Ages 18-65+</a:t>
            </a:r>
          </a:p>
          <a:p>
            <a:r>
              <a:rPr lang="en-GB" cap="all" dirty="0"/>
              <a:t>INTERESTS TARGETED</a:t>
            </a:r>
          </a:p>
          <a:p>
            <a:r>
              <a:rPr lang="en-GB" dirty="0"/>
              <a:t>BM, friends of people who are connected to BM</a:t>
            </a:r>
          </a:p>
          <a:p>
            <a:r>
              <a:rPr lang="en-GB" cap="all" dirty="0"/>
              <a:t>LOCATIONS TARGETED</a:t>
            </a:r>
          </a:p>
          <a:p>
            <a:r>
              <a:rPr lang="en-GB" dirty="0"/>
              <a:t>New York City</a:t>
            </a:r>
          </a:p>
          <a:p>
            <a:endParaRPr lang="en-US" dirty="0"/>
          </a:p>
        </p:txBody>
      </p:sp>
    </p:spTree>
    <p:extLst>
      <p:ext uri="{BB962C8B-B14F-4D97-AF65-F5344CB8AC3E}">
        <p14:creationId xmlns:p14="http://schemas.microsoft.com/office/powerpoint/2010/main" val="51822471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E46598B-0771-5E4A-9486-2F8CF99D4160}"/>
              </a:ext>
            </a:extLst>
          </p:cNvPr>
          <p:cNvSpPr>
            <a:spLocks noGrp="1"/>
          </p:cNvSpPr>
          <p:nvPr>
            <p:ph type="title"/>
          </p:nvPr>
        </p:nvSpPr>
        <p:spPr/>
        <p:txBody>
          <a:bodyPr/>
          <a:lstStyle/>
          <a:p>
            <a:r>
              <a:rPr lang="en-US" dirty="0"/>
              <a:t>If you were … </a:t>
            </a:r>
            <a:r>
              <a:rPr lang="en-GB" dirty="0"/>
              <a:t>A New Yorker supporting Trump</a:t>
            </a:r>
            <a:br>
              <a:rPr lang="en-GB" dirty="0"/>
            </a:br>
            <a:endParaRPr lang="en-US" dirty="0"/>
          </a:p>
        </p:txBody>
      </p:sp>
      <p:pic>
        <p:nvPicPr>
          <p:cNvPr id="4" name="Content Placeholder 3">
            <a:extLst>
              <a:ext uri="{FF2B5EF4-FFF2-40B4-BE49-F238E27FC236}">
                <a16:creationId xmlns:a16="http://schemas.microsoft.com/office/drawing/2014/main" xmlns="" id="{616C31C5-439B-4A4E-9351-63CACD5DB5D5}"/>
              </a:ext>
            </a:extLst>
          </p:cNvPr>
          <p:cNvPicPr>
            <a:picLocks noGrp="1" noChangeAspect="1"/>
          </p:cNvPicPr>
          <p:nvPr>
            <p:ph idx="1"/>
          </p:nvPr>
        </p:nvPicPr>
        <p:blipFill>
          <a:blip r:embed="rId2"/>
          <a:stretch>
            <a:fillRect/>
          </a:stretch>
        </p:blipFill>
        <p:spPr>
          <a:xfrm>
            <a:off x="4433294" y="0"/>
            <a:ext cx="6489290" cy="6705600"/>
          </a:xfrm>
          <a:prstGeom prst="rect">
            <a:avLst/>
          </a:prstGeom>
        </p:spPr>
      </p:pic>
    </p:spTree>
    <p:extLst>
      <p:ext uri="{BB962C8B-B14F-4D97-AF65-F5344CB8AC3E}">
        <p14:creationId xmlns:p14="http://schemas.microsoft.com/office/powerpoint/2010/main" val="155442416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EF6C6657-29C4-F141-AC29-B61FEA6484D3}"/>
              </a:ext>
            </a:extLst>
          </p:cNvPr>
          <p:cNvSpPr>
            <a:spLocks noGrp="1"/>
          </p:cNvSpPr>
          <p:nvPr>
            <p:ph type="title"/>
          </p:nvPr>
        </p:nvSpPr>
        <p:spPr/>
        <p:txBody>
          <a:bodyPr/>
          <a:lstStyle/>
          <a:p>
            <a:r>
              <a:rPr lang="en-US" dirty="0"/>
              <a:t>Brexit </a:t>
            </a:r>
          </a:p>
        </p:txBody>
      </p:sp>
      <p:sp>
        <p:nvSpPr>
          <p:cNvPr id="3" name="Content Placeholder 2">
            <a:extLst>
              <a:ext uri="{FF2B5EF4-FFF2-40B4-BE49-F238E27FC236}">
                <a16:creationId xmlns:a16="http://schemas.microsoft.com/office/drawing/2014/main" xmlns="" id="{8119D8B9-B89B-0A4F-9992-F86A545465B4}"/>
              </a:ext>
            </a:extLst>
          </p:cNvPr>
          <p:cNvSpPr>
            <a:spLocks noGrp="1"/>
          </p:cNvSpPr>
          <p:nvPr>
            <p:ph idx="1"/>
          </p:nvPr>
        </p:nvSpPr>
        <p:spPr/>
        <p:txBody>
          <a:bodyPr/>
          <a:lstStyle/>
          <a:p>
            <a:r>
              <a:rPr lang="en-US" dirty="0">
                <a:hlinkClick r:id="rId2"/>
              </a:rPr>
              <a:t>https://www.bbc.co.uk/news/technology-42342216</a:t>
            </a:r>
            <a:endParaRPr lang="en-US" dirty="0"/>
          </a:p>
          <a:p>
            <a:r>
              <a:rPr lang="en-US" dirty="0"/>
              <a:t>https://</a:t>
            </a:r>
            <a:r>
              <a:rPr lang="en-US" dirty="0" err="1"/>
              <a:t>www.newstatesman.com</a:t>
            </a:r>
            <a:r>
              <a:rPr lang="en-US" dirty="0"/>
              <a:t>/politics/elections/2018/10/we-don-t-know-who-just-spent-250k-pro-brexit-facebook-ads-should-worry-us</a:t>
            </a:r>
          </a:p>
        </p:txBody>
      </p:sp>
    </p:spTree>
    <p:extLst>
      <p:ext uri="{BB962C8B-B14F-4D97-AF65-F5344CB8AC3E}">
        <p14:creationId xmlns:p14="http://schemas.microsoft.com/office/powerpoint/2010/main" val="33043993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xmlns="" id="{3314067A-5E5D-BD4B-BE3A-D5709336C89B}"/>
              </a:ext>
            </a:extLst>
          </p:cNvPr>
          <p:cNvPicPr>
            <a:picLocks noChangeAspect="1"/>
          </p:cNvPicPr>
          <p:nvPr/>
        </p:nvPicPr>
        <p:blipFill rotWithShape="1">
          <a:blip r:embed="rId2"/>
          <a:srcRect t="427" b="15304"/>
          <a:stretch/>
        </p:blipFill>
        <p:spPr>
          <a:xfrm>
            <a:off x="20" y="10"/>
            <a:ext cx="12191980" cy="6857990"/>
          </a:xfrm>
          <a:prstGeom prst="rect">
            <a:avLst/>
          </a:prstGeom>
        </p:spPr>
      </p:pic>
    </p:spTree>
    <p:extLst>
      <p:ext uri="{BB962C8B-B14F-4D97-AF65-F5344CB8AC3E}">
        <p14:creationId xmlns:p14="http://schemas.microsoft.com/office/powerpoint/2010/main" val="213924559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xmlns="" id="{CC842D17-E14E-4882-8C0E-500860C0610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70" y="758952"/>
            <a:ext cx="262395"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3" name="Picture 2">
            <a:extLst>
              <a:ext uri="{FF2B5EF4-FFF2-40B4-BE49-F238E27FC236}">
                <a16:creationId xmlns:a16="http://schemas.microsoft.com/office/drawing/2014/main" xmlns="" id="{1AA81755-2DB2-2742-8FDD-6CA604EE84CD}"/>
              </a:ext>
            </a:extLst>
          </p:cNvPr>
          <p:cNvPicPr>
            <a:picLocks noChangeAspect="1"/>
          </p:cNvPicPr>
          <p:nvPr/>
        </p:nvPicPr>
        <p:blipFill rotWithShape="1">
          <a:blip r:embed="rId2"/>
          <a:srcRect l="5266" r="22114"/>
          <a:stretch/>
        </p:blipFill>
        <p:spPr>
          <a:xfrm>
            <a:off x="423331" y="758952"/>
            <a:ext cx="5535397" cy="4287610"/>
          </a:xfrm>
          <a:prstGeom prst="rect">
            <a:avLst/>
          </a:prstGeom>
        </p:spPr>
      </p:pic>
      <p:sp>
        <p:nvSpPr>
          <p:cNvPr id="10" name="Rectangle 9">
            <a:extLst>
              <a:ext uri="{FF2B5EF4-FFF2-40B4-BE49-F238E27FC236}">
                <a16:creationId xmlns:a16="http://schemas.microsoft.com/office/drawing/2014/main" xmlns="" id="{2E71D009-CC72-45E6-8D1C-42189C5D3DE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6119594" y="758951"/>
            <a:ext cx="5535397" cy="88247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xmlns="" id="{2FC54905-BA4B-4491-B960-ED60CA7AA4D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23330" y="5207429"/>
            <a:ext cx="5535397" cy="88247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xmlns="" id="{283BA5D5-77CC-2042-AFF6-76AB34F07C8B}"/>
              </a:ext>
            </a:extLst>
          </p:cNvPr>
          <p:cNvPicPr>
            <a:picLocks noChangeAspect="1"/>
          </p:cNvPicPr>
          <p:nvPr/>
        </p:nvPicPr>
        <p:blipFill rotWithShape="1">
          <a:blip r:embed="rId3"/>
          <a:srcRect l="9306" r="-3" b="-3"/>
          <a:stretch/>
        </p:blipFill>
        <p:spPr>
          <a:xfrm>
            <a:off x="6119594" y="1802294"/>
            <a:ext cx="5535397" cy="4287610"/>
          </a:xfrm>
          <a:prstGeom prst="rect">
            <a:avLst/>
          </a:prstGeom>
        </p:spPr>
      </p:pic>
      <p:sp>
        <p:nvSpPr>
          <p:cNvPr id="14" name="Rectangle 13">
            <a:extLst>
              <a:ext uri="{FF2B5EF4-FFF2-40B4-BE49-F238E27FC236}">
                <a16:creationId xmlns:a16="http://schemas.microsoft.com/office/drawing/2014/main" xmlns="" id="{FB7BB494-9ECF-401D-A865-D03E511C262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1918210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xmlns="" id="{BFD987ED-CB9F-164A-BF4C-E4AB9E5986B9}"/>
              </a:ext>
            </a:extLst>
          </p:cNvPr>
          <p:cNvPicPr>
            <a:picLocks noChangeAspect="1"/>
          </p:cNvPicPr>
          <p:nvPr/>
        </p:nvPicPr>
        <p:blipFill>
          <a:blip r:embed="rId2"/>
          <a:stretch>
            <a:fillRect/>
          </a:stretch>
        </p:blipFill>
        <p:spPr>
          <a:xfrm>
            <a:off x="4191000" y="2362200"/>
            <a:ext cx="3810000" cy="2133600"/>
          </a:xfrm>
          <a:prstGeom prst="rect">
            <a:avLst/>
          </a:prstGeom>
        </p:spPr>
      </p:pic>
    </p:spTree>
    <p:extLst>
      <p:ext uri="{BB962C8B-B14F-4D97-AF65-F5344CB8AC3E}">
        <p14:creationId xmlns:p14="http://schemas.microsoft.com/office/powerpoint/2010/main" val="313268692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xmlns="" id="{DB481DAF-47FD-9B44-BDB4-BE9260B22EDD}"/>
              </a:ext>
            </a:extLst>
          </p:cNvPr>
          <p:cNvPicPr>
            <a:picLocks noChangeAspect="1"/>
          </p:cNvPicPr>
          <p:nvPr/>
        </p:nvPicPr>
        <p:blipFill>
          <a:blip r:embed="rId2"/>
          <a:stretch>
            <a:fillRect/>
          </a:stretch>
        </p:blipFill>
        <p:spPr>
          <a:xfrm>
            <a:off x="952500" y="0"/>
            <a:ext cx="10287000" cy="6858000"/>
          </a:xfrm>
          <a:prstGeom prst="rect">
            <a:avLst/>
          </a:prstGeom>
        </p:spPr>
      </p:pic>
    </p:spTree>
    <p:extLst>
      <p:ext uri="{BB962C8B-B14F-4D97-AF65-F5344CB8AC3E}">
        <p14:creationId xmlns:p14="http://schemas.microsoft.com/office/powerpoint/2010/main" val="109149787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xmlns="" id="{00DA5ECF-554D-B54F-9107-863EE0A748EC}"/>
              </a:ext>
            </a:extLst>
          </p:cNvPr>
          <p:cNvPicPr>
            <a:picLocks noChangeAspect="1"/>
          </p:cNvPicPr>
          <p:nvPr/>
        </p:nvPicPr>
        <p:blipFill rotWithShape="1">
          <a:blip r:embed="rId2"/>
          <a:srcRect b="6250"/>
          <a:stretch/>
        </p:blipFill>
        <p:spPr>
          <a:xfrm>
            <a:off x="20" y="10"/>
            <a:ext cx="12191980" cy="6857990"/>
          </a:xfrm>
          <a:prstGeom prst="rect">
            <a:avLst/>
          </a:prstGeom>
        </p:spPr>
      </p:pic>
    </p:spTree>
    <p:extLst>
      <p:ext uri="{BB962C8B-B14F-4D97-AF65-F5344CB8AC3E}">
        <p14:creationId xmlns:p14="http://schemas.microsoft.com/office/powerpoint/2010/main" val="414871215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7574D49-36E0-0146-85B0-E3A0923D24F3}"/>
              </a:ext>
            </a:extLst>
          </p:cNvPr>
          <p:cNvSpPr>
            <a:spLocks noGrp="1"/>
          </p:cNvSpPr>
          <p:nvPr>
            <p:ph type="title"/>
          </p:nvPr>
        </p:nvSpPr>
        <p:spPr/>
        <p:txBody>
          <a:bodyPr/>
          <a:lstStyle/>
          <a:p>
            <a:r>
              <a:rPr lang="en-GB" dirty="0"/>
              <a:t>Talk of a second Brexit referendum has created a surge in sketchy Facebook ads</a:t>
            </a:r>
            <a:br>
              <a:rPr lang="en-GB" dirty="0"/>
            </a:br>
            <a:endParaRPr lang="en-US" dirty="0"/>
          </a:p>
        </p:txBody>
      </p:sp>
    </p:spTree>
    <p:extLst>
      <p:ext uri="{BB962C8B-B14F-4D97-AF65-F5344CB8AC3E}">
        <p14:creationId xmlns:p14="http://schemas.microsoft.com/office/powerpoint/2010/main" val="335858168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xmlns="" id="{5260CA79-5D97-D24C-9DC7-BC200B03DE2C}"/>
              </a:ext>
            </a:extLst>
          </p:cNvPr>
          <p:cNvPicPr>
            <a:picLocks noChangeAspect="1"/>
          </p:cNvPicPr>
          <p:nvPr/>
        </p:nvPicPr>
        <p:blipFill rotWithShape="1">
          <a:blip r:embed="rId2"/>
          <a:srcRect t="11045" b="4685"/>
          <a:stretch/>
        </p:blipFill>
        <p:spPr>
          <a:xfrm>
            <a:off x="20" y="10"/>
            <a:ext cx="12191980" cy="6857990"/>
          </a:xfrm>
          <a:prstGeom prst="rect">
            <a:avLst/>
          </a:prstGeom>
        </p:spPr>
      </p:pic>
    </p:spTree>
    <p:extLst>
      <p:ext uri="{BB962C8B-B14F-4D97-AF65-F5344CB8AC3E}">
        <p14:creationId xmlns:p14="http://schemas.microsoft.com/office/powerpoint/2010/main" val="51282112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xmlns="" id="{63169E45-7A43-6E47-BED9-1D58C2EF2134}"/>
              </a:ext>
            </a:extLst>
          </p:cNvPr>
          <p:cNvPicPr>
            <a:picLocks noChangeAspect="1"/>
          </p:cNvPicPr>
          <p:nvPr/>
        </p:nvPicPr>
        <p:blipFill>
          <a:blip r:embed="rId2"/>
          <a:stretch>
            <a:fillRect/>
          </a:stretch>
        </p:blipFill>
        <p:spPr>
          <a:xfrm>
            <a:off x="2140862" y="131737"/>
            <a:ext cx="8128414" cy="6726263"/>
          </a:xfrm>
          <a:prstGeom prst="rect">
            <a:avLst/>
          </a:prstGeom>
        </p:spPr>
      </p:pic>
    </p:spTree>
    <p:extLst>
      <p:ext uri="{BB962C8B-B14F-4D97-AF65-F5344CB8AC3E}">
        <p14:creationId xmlns:p14="http://schemas.microsoft.com/office/powerpoint/2010/main" val="392738935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CA510E9-DB51-A243-8BFC-2B1C5497C0E4}"/>
              </a:ext>
            </a:extLst>
          </p:cNvPr>
          <p:cNvSpPr>
            <a:spLocks noGrp="1"/>
          </p:cNvSpPr>
          <p:nvPr>
            <p:ph type="title"/>
          </p:nvPr>
        </p:nvSpPr>
        <p:spPr/>
        <p:txBody>
          <a:bodyPr/>
          <a:lstStyle/>
          <a:p>
            <a:r>
              <a:rPr lang="en-US" dirty="0"/>
              <a:t>Links</a:t>
            </a:r>
          </a:p>
        </p:txBody>
      </p:sp>
      <p:sp>
        <p:nvSpPr>
          <p:cNvPr id="3" name="Content Placeholder 2">
            <a:extLst>
              <a:ext uri="{FF2B5EF4-FFF2-40B4-BE49-F238E27FC236}">
                <a16:creationId xmlns:a16="http://schemas.microsoft.com/office/drawing/2014/main" xmlns="" id="{B0A372E8-4365-5A43-A54F-413E6D74A020}"/>
              </a:ext>
            </a:extLst>
          </p:cNvPr>
          <p:cNvSpPr>
            <a:spLocks noGrp="1"/>
          </p:cNvSpPr>
          <p:nvPr>
            <p:ph idx="1"/>
          </p:nvPr>
        </p:nvSpPr>
        <p:spPr/>
        <p:txBody>
          <a:bodyPr/>
          <a:lstStyle/>
          <a:p>
            <a:r>
              <a:rPr lang="en-US" dirty="0">
                <a:hlinkClick r:id="rId2"/>
              </a:rPr>
              <a:t>https://www.nytimes.com/2017/11/15/world/europe/russia-brexit-twitter-facebook.html</a:t>
            </a:r>
            <a:endParaRPr lang="en-US" dirty="0"/>
          </a:p>
          <a:p>
            <a:r>
              <a:rPr lang="en-US" dirty="0"/>
              <a:t>https://</a:t>
            </a:r>
            <a:r>
              <a:rPr lang="en-US" dirty="0" err="1"/>
              <a:t>www.wired.co.uk</a:t>
            </a:r>
            <a:r>
              <a:rPr lang="en-US" dirty="0"/>
              <a:t>/article/</a:t>
            </a:r>
            <a:r>
              <a:rPr lang="en-US" dirty="0" err="1"/>
              <a:t>brexit</a:t>
            </a:r>
            <a:r>
              <a:rPr lang="en-US" dirty="0"/>
              <a:t>-second-referendum-</a:t>
            </a:r>
            <a:r>
              <a:rPr lang="en-US" dirty="0" err="1"/>
              <a:t>facebook</a:t>
            </a:r>
            <a:r>
              <a:rPr lang="en-US" dirty="0"/>
              <a:t>-adverts-money</a:t>
            </a:r>
          </a:p>
        </p:txBody>
      </p:sp>
    </p:spTree>
    <p:extLst>
      <p:ext uri="{BB962C8B-B14F-4D97-AF65-F5344CB8AC3E}">
        <p14:creationId xmlns:p14="http://schemas.microsoft.com/office/powerpoint/2010/main" val="2128290891"/>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AF6BB20-DB0D-3449-8121-704D0022160C}"/>
              </a:ext>
            </a:extLst>
          </p:cNvPr>
          <p:cNvSpPr>
            <a:spLocks noGrp="1"/>
          </p:cNvSpPr>
          <p:nvPr>
            <p:ph type="title"/>
          </p:nvPr>
        </p:nvSpPr>
        <p:spPr/>
        <p:txBody>
          <a:bodyPr/>
          <a:lstStyle/>
          <a:p>
            <a:r>
              <a:rPr lang="en-US" dirty="0"/>
              <a:t>Continued</a:t>
            </a:r>
          </a:p>
        </p:txBody>
      </p:sp>
      <p:sp>
        <p:nvSpPr>
          <p:cNvPr id="3" name="Content Placeholder 2">
            <a:extLst>
              <a:ext uri="{FF2B5EF4-FFF2-40B4-BE49-F238E27FC236}">
                <a16:creationId xmlns:a16="http://schemas.microsoft.com/office/drawing/2014/main" xmlns="" id="{C011A420-298A-8D42-BD02-3F52208A65F5}"/>
              </a:ext>
            </a:extLst>
          </p:cNvPr>
          <p:cNvSpPr>
            <a:spLocks noGrp="1"/>
          </p:cNvSpPr>
          <p:nvPr>
            <p:ph idx="1"/>
          </p:nvPr>
        </p:nvSpPr>
        <p:spPr/>
        <p:txBody>
          <a:bodyPr/>
          <a:lstStyle/>
          <a:p>
            <a:r>
              <a:rPr lang="en-GB" dirty="0"/>
              <a:t>15,255 impressions, 1,312 clicks</a:t>
            </a:r>
          </a:p>
          <a:p>
            <a:r>
              <a:rPr lang="en-GB" cap="all" dirty="0"/>
              <a:t>FIRST RUN</a:t>
            </a:r>
          </a:p>
          <a:p>
            <a:r>
              <a:rPr lang="en-GB" dirty="0"/>
              <a:t>July 12, 2016</a:t>
            </a:r>
          </a:p>
          <a:p>
            <a:r>
              <a:rPr lang="en-GB" cap="all" dirty="0"/>
              <a:t>GROUPS TARGETED</a:t>
            </a:r>
          </a:p>
          <a:p>
            <a:r>
              <a:rPr lang="en-GB" dirty="0"/>
              <a:t>Ages 18-65+</a:t>
            </a:r>
          </a:p>
          <a:p>
            <a:r>
              <a:rPr lang="en-GB" cap="all" dirty="0"/>
              <a:t>INTERESTS TARGETED</a:t>
            </a:r>
          </a:p>
          <a:p>
            <a:r>
              <a:rPr lang="en-GB" dirty="0"/>
              <a:t>Donald Trump, Donald Trump for President, Donald Trump Jr. </a:t>
            </a:r>
          </a:p>
          <a:p>
            <a:r>
              <a:rPr lang="en-GB" cap="all" dirty="0"/>
              <a:t>LOCATIONS TARGETED</a:t>
            </a:r>
          </a:p>
          <a:p>
            <a:r>
              <a:rPr lang="en-GB" dirty="0"/>
              <a:t>New York City</a:t>
            </a:r>
          </a:p>
          <a:p>
            <a:endParaRPr lang="en-US" dirty="0"/>
          </a:p>
        </p:txBody>
      </p:sp>
    </p:spTree>
    <p:extLst>
      <p:ext uri="{BB962C8B-B14F-4D97-AF65-F5344CB8AC3E}">
        <p14:creationId xmlns:p14="http://schemas.microsoft.com/office/powerpoint/2010/main" val="2290392671"/>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20B2EFE-877A-2746-B771-0D217A006665}"/>
              </a:ext>
            </a:extLst>
          </p:cNvPr>
          <p:cNvSpPr>
            <a:spLocks noGrp="1"/>
          </p:cNvSpPr>
          <p:nvPr>
            <p:ph type="title"/>
          </p:nvPr>
        </p:nvSpPr>
        <p:spPr/>
        <p:txBody>
          <a:bodyPr/>
          <a:lstStyle/>
          <a:p>
            <a:r>
              <a:rPr lang="en-US" dirty="0"/>
              <a:t>Fake news not just social media …</a:t>
            </a:r>
          </a:p>
        </p:txBody>
      </p:sp>
      <p:sp>
        <p:nvSpPr>
          <p:cNvPr id="3" name="Content Placeholder 2">
            <a:extLst>
              <a:ext uri="{FF2B5EF4-FFF2-40B4-BE49-F238E27FC236}">
                <a16:creationId xmlns:a16="http://schemas.microsoft.com/office/drawing/2014/main" xmlns="" id="{5E0991AC-F39D-2C43-85E8-B18C74777A73}"/>
              </a:ext>
            </a:extLst>
          </p:cNvPr>
          <p:cNvSpPr>
            <a:spLocks noGrp="1"/>
          </p:cNvSpPr>
          <p:nvPr>
            <p:ph idx="1"/>
          </p:nvPr>
        </p:nvSpPr>
        <p:spPr/>
        <p:txBody>
          <a:bodyPr/>
          <a:lstStyle/>
          <a:p>
            <a:r>
              <a:rPr lang="en-GB" dirty="0"/>
              <a:t>TV, radio can be used to spread fake news. </a:t>
            </a:r>
          </a:p>
          <a:p>
            <a:r>
              <a:rPr lang="en-GB" dirty="0"/>
              <a:t>But social-media platforms have extraordinary influence on our democratic societies. </a:t>
            </a:r>
          </a:p>
          <a:p>
            <a:r>
              <a:rPr lang="en-GB" dirty="0"/>
              <a:t>Americans touch their smartphones on average more than 2,600 times a day and that users in America click the “like” button on Facebook about 4m times per minute.</a:t>
            </a:r>
            <a:endParaRPr lang="en-GB" b="1" dirty="0"/>
          </a:p>
          <a:p>
            <a:r>
              <a:rPr lang="en-GB" dirty="0"/>
              <a:t>“</a:t>
            </a:r>
            <a:r>
              <a:rPr lang="en-GB" i="1" dirty="0"/>
              <a:t>Another big difference between the web and traditional well-controlled collections is that there is virtually no control over what people can put on the web. Couple this flexibility to publish anything with the enormous influence of search engines to route traffic, and companies which deliberately manipulate search engines for profit become a serious problem.</a:t>
            </a:r>
            <a:r>
              <a:rPr lang="en-GB" dirty="0"/>
              <a:t>” Reilly (2017).</a:t>
            </a:r>
            <a:endParaRPr lang="en-US" dirty="0"/>
          </a:p>
        </p:txBody>
      </p:sp>
    </p:spTree>
    <p:extLst>
      <p:ext uri="{BB962C8B-B14F-4D97-AF65-F5344CB8AC3E}">
        <p14:creationId xmlns:p14="http://schemas.microsoft.com/office/powerpoint/2010/main" val="3825617514"/>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7156C77-0E88-CD47-A0C6-04BD7167B339}"/>
              </a:ext>
            </a:extLst>
          </p:cNvPr>
          <p:cNvSpPr>
            <a:spLocks noGrp="1"/>
          </p:cNvSpPr>
          <p:nvPr>
            <p:ph type="title"/>
          </p:nvPr>
        </p:nvSpPr>
        <p:spPr/>
        <p:txBody>
          <a:bodyPr/>
          <a:lstStyle/>
          <a:p>
            <a:r>
              <a:rPr lang="en-US" dirty="0"/>
              <a:t>Take the test</a:t>
            </a:r>
          </a:p>
        </p:txBody>
      </p:sp>
      <p:sp>
        <p:nvSpPr>
          <p:cNvPr id="3" name="Content Placeholder 2">
            <a:extLst>
              <a:ext uri="{FF2B5EF4-FFF2-40B4-BE49-F238E27FC236}">
                <a16:creationId xmlns:a16="http://schemas.microsoft.com/office/drawing/2014/main" xmlns="" id="{56D3F01E-D484-1542-A951-31C3A7F0A39C}"/>
              </a:ext>
            </a:extLst>
          </p:cNvPr>
          <p:cNvSpPr>
            <a:spLocks noGrp="1"/>
          </p:cNvSpPr>
          <p:nvPr>
            <p:ph idx="1"/>
          </p:nvPr>
        </p:nvSpPr>
        <p:spPr/>
        <p:txBody>
          <a:bodyPr>
            <a:normAutofit/>
          </a:bodyPr>
          <a:lstStyle/>
          <a:p>
            <a:r>
              <a:rPr lang="en-US" dirty="0">
                <a:hlinkClick r:id="rId2"/>
              </a:rPr>
              <a:t>https://www.bbc.co.uk/news/magazine-38005844</a:t>
            </a:r>
            <a:endParaRPr lang="en-US" dirty="0"/>
          </a:p>
          <a:p>
            <a:endParaRPr lang="en-US" dirty="0"/>
          </a:p>
          <a:p>
            <a:endParaRPr lang="en-US" dirty="0"/>
          </a:p>
        </p:txBody>
      </p:sp>
    </p:spTree>
    <p:extLst>
      <p:ext uri="{BB962C8B-B14F-4D97-AF65-F5344CB8AC3E}">
        <p14:creationId xmlns:p14="http://schemas.microsoft.com/office/powerpoint/2010/main" val="239137633"/>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5EBD815D-E375-0E43-82ED-48318541F546}"/>
              </a:ext>
            </a:extLst>
          </p:cNvPr>
          <p:cNvSpPr>
            <a:spLocks noGrp="1"/>
          </p:cNvSpPr>
          <p:nvPr>
            <p:ph type="title"/>
          </p:nvPr>
        </p:nvSpPr>
        <p:spPr/>
        <p:txBody>
          <a:bodyPr>
            <a:normAutofit fontScale="90000"/>
          </a:bodyPr>
          <a:lstStyle/>
          <a:p>
            <a:r>
              <a:rPr lang="en-GB" dirty="0"/>
              <a:t>According to a survey, the average Brit checks their phone 28 times a day. That’s at least once an hour… and more than 10,000 times a year (Barr, 2017).</a:t>
            </a:r>
            <a:endParaRPr lang="en-US" dirty="0"/>
          </a:p>
        </p:txBody>
      </p:sp>
      <p:sp>
        <p:nvSpPr>
          <p:cNvPr id="3" name="Content Placeholder 2">
            <a:extLst>
              <a:ext uri="{FF2B5EF4-FFF2-40B4-BE49-F238E27FC236}">
                <a16:creationId xmlns:a16="http://schemas.microsoft.com/office/drawing/2014/main" xmlns="" id="{5F1526E5-7B78-1F45-ADBA-BCB0ABEAA177}"/>
              </a:ext>
            </a:extLst>
          </p:cNvPr>
          <p:cNvSpPr>
            <a:spLocks noGrp="1"/>
          </p:cNvSpPr>
          <p:nvPr>
            <p:ph idx="1"/>
          </p:nvPr>
        </p:nvSpPr>
        <p:spPr/>
        <p:txBody>
          <a:bodyPr/>
          <a:lstStyle/>
          <a:p>
            <a:r>
              <a:rPr lang="en-US" dirty="0"/>
              <a:t>Hyman, 2018</a:t>
            </a:r>
          </a:p>
          <a:p>
            <a:r>
              <a:rPr lang="en-GB" dirty="0"/>
              <a:t>The average person in the UK spends more than a day a week online, according to a landmark report on the impact of the “decade of the smartphone”.</a:t>
            </a:r>
          </a:p>
          <a:p>
            <a:r>
              <a:rPr lang="en-GB" dirty="0"/>
              <a:t>People are on average online for 24 hours a week, twice as long as 10 years ago, with one in five of all adults spending as much as 40 hours a week on the web. </a:t>
            </a:r>
          </a:p>
          <a:p>
            <a:r>
              <a:rPr lang="en-GB" dirty="0"/>
              <a:t>This is partly due to the rise in use by those aged 16 to 24, who average 34.3 hours a week on the internet. And for the first time women are spending more time online than men, fuelled by a rise in internet use by those aged 18 to 34 and the explosion in social media. They spend half an hour a week longer online than men of the same age.</a:t>
            </a:r>
          </a:p>
          <a:p>
            <a:r>
              <a:rPr lang="en-GB" dirty="0"/>
              <a:t>What about you ?</a:t>
            </a:r>
            <a:br>
              <a:rPr lang="en-GB" dirty="0"/>
            </a:br>
            <a:endParaRPr lang="en-US" dirty="0"/>
          </a:p>
        </p:txBody>
      </p:sp>
    </p:spTree>
    <p:extLst>
      <p:ext uri="{BB962C8B-B14F-4D97-AF65-F5344CB8AC3E}">
        <p14:creationId xmlns:p14="http://schemas.microsoft.com/office/powerpoint/2010/main" val="2813011921"/>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xmlns="" id="{DB8424AB-D56B-4256-866A-5B54DE93C20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Rectangle 19">
            <a:extLst>
              <a:ext uri="{FF2B5EF4-FFF2-40B4-BE49-F238E27FC236}">
                <a16:creationId xmlns:a16="http://schemas.microsoft.com/office/drawing/2014/main" xmlns="" id="{FC999C28-AD33-4EB7-A5F1-C06D10A5FDF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22" name="Rectangle 21">
            <a:extLst>
              <a:ext uri="{FF2B5EF4-FFF2-40B4-BE49-F238E27FC236}">
                <a16:creationId xmlns:a16="http://schemas.microsoft.com/office/drawing/2014/main" xmlns="" id="{0864E5C9-52C9-4572-AC75-548B9B9C264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xmlns="" id="{45CC6500-4DBD-4C34-BC14-2387FB483BE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 y="761999"/>
            <a:ext cx="4642228"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Title 5">
            <a:extLst>
              <a:ext uri="{FF2B5EF4-FFF2-40B4-BE49-F238E27FC236}">
                <a16:creationId xmlns:a16="http://schemas.microsoft.com/office/drawing/2014/main" xmlns="" id="{7D463C01-51C2-3140-9F66-D50BF9352370}"/>
              </a:ext>
            </a:extLst>
          </p:cNvPr>
          <p:cNvSpPr>
            <a:spLocks noGrp="1"/>
          </p:cNvSpPr>
          <p:nvPr>
            <p:ph type="title"/>
          </p:nvPr>
        </p:nvSpPr>
        <p:spPr>
          <a:xfrm>
            <a:off x="1069849" y="1298448"/>
            <a:ext cx="3258688" cy="3255264"/>
          </a:xfrm>
        </p:spPr>
        <p:txBody>
          <a:bodyPr vert="horz" lIns="91440" tIns="45720" rIns="91440" bIns="45720" rtlCol="0" anchor="b">
            <a:normAutofit/>
          </a:bodyPr>
          <a:lstStyle/>
          <a:p>
            <a:r>
              <a:rPr lang="en-US" sz="5000" spc="-100"/>
              <a:t>A decade of the smartphone</a:t>
            </a:r>
          </a:p>
        </p:txBody>
      </p:sp>
      <p:pic>
        <p:nvPicPr>
          <p:cNvPr id="13" name="Content Placeholder 12">
            <a:extLst>
              <a:ext uri="{FF2B5EF4-FFF2-40B4-BE49-F238E27FC236}">
                <a16:creationId xmlns:a16="http://schemas.microsoft.com/office/drawing/2014/main" xmlns="" id="{77504EF0-C479-5E4F-8264-721F7BE7E3BD}"/>
              </a:ext>
            </a:extLst>
          </p:cNvPr>
          <p:cNvPicPr>
            <a:picLocks noGrp="1" noChangeAspect="1"/>
          </p:cNvPicPr>
          <p:nvPr>
            <p:ph idx="1"/>
          </p:nvPr>
        </p:nvPicPr>
        <p:blipFill rotWithShape="1">
          <a:blip r:embed="rId3"/>
          <a:srcRect t="9494" r="52429" b="9286"/>
          <a:stretch/>
        </p:blipFill>
        <p:spPr>
          <a:xfrm>
            <a:off x="5240337" y="401621"/>
            <a:ext cx="5665555" cy="6045614"/>
          </a:xfrm>
          <a:prstGeom prst="rect">
            <a:avLst/>
          </a:prstGeom>
        </p:spPr>
      </p:pic>
      <p:sp>
        <p:nvSpPr>
          <p:cNvPr id="26" name="Rectangle 25">
            <a:extLst>
              <a:ext uri="{FF2B5EF4-FFF2-40B4-BE49-F238E27FC236}">
                <a16:creationId xmlns:a16="http://schemas.microsoft.com/office/drawing/2014/main" xmlns="" id="{4E34A3B6-BAD2-4156-BDC6-4736248BFDE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19140523"/>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5A020550-AB80-D743-84A5-FBA33A334224}"/>
              </a:ext>
            </a:extLst>
          </p:cNvPr>
          <p:cNvSpPr>
            <a:spLocks noGrp="1"/>
          </p:cNvSpPr>
          <p:nvPr>
            <p:ph type="title"/>
          </p:nvPr>
        </p:nvSpPr>
        <p:spPr/>
        <p:txBody>
          <a:bodyPr/>
          <a:lstStyle/>
          <a:p>
            <a:r>
              <a:rPr lang="en-US" dirty="0"/>
              <a:t>Link</a:t>
            </a:r>
          </a:p>
        </p:txBody>
      </p:sp>
      <p:sp>
        <p:nvSpPr>
          <p:cNvPr id="3" name="Content Placeholder 2">
            <a:extLst>
              <a:ext uri="{FF2B5EF4-FFF2-40B4-BE49-F238E27FC236}">
                <a16:creationId xmlns:a16="http://schemas.microsoft.com/office/drawing/2014/main" xmlns="" id="{2B1EC43C-ACFB-1344-BC43-4567966C999D}"/>
              </a:ext>
            </a:extLst>
          </p:cNvPr>
          <p:cNvSpPr>
            <a:spLocks noGrp="1"/>
          </p:cNvSpPr>
          <p:nvPr>
            <p:ph idx="1"/>
          </p:nvPr>
        </p:nvSpPr>
        <p:spPr/>
        <p:txBody>
          <a:bodyPr/>
          <a:lstStyle/>
          <a:p>
            <a:r>
              <a:rPr lang="en-US" dirty="0"/>
              <a:t>https://</a:t>
            </a:r>
            <a:r>
              <a:rPr lang="en-US" dirty="0" err="1"/>
              <a:t>www.telegraph.co.uk</a:t>
            </a:r>
            <a:r>
              <a:rPr lang="en-US" dirty="0"/>
              <a:t>/news/2018/08/01/decade-smartphones-now-spend-entire-day-every-week-online/</a:t>
            </a:r>
          </a:p>
        </p:txBody>
      </p:sp>
    </p:spTree>
    <p:extLst>
      <p:ext uri="{BB962C8B-B14F-4D97-AF65-F5344CB8AC3E}">
        <p14:creationId xmlns:p14="http://schemas.microsoft.com/office/powerpoint/2010/main" val="1446241230"/>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Back to Cambridge </a:t>
            </a:r>
            <a:r>
              <a:rPr lang="en-GB" dirty="0" err="1" smtClean="0"/>
              <a:t>Analytica</a:t>
            </a:r>
            <a:endParaRPr lang="en-GB" dirty="0"/>
          </a:p>
        </p:txBody>
      </p:sp>
      <p:sp>
        <p:nvSpPr>
          <p:cNvPr id="3" name="Content Placeholder 2"/>
          <p:cNvSpPr>
            <a:spLocks noGrp="1"/>
          </p:cNvSpPr>
          <p:nvPr>
            <p:ph idx="1"/>
          </p:nvPr>
        </p:nvSpPr>
        <p:spPr/>
        <p:txBody>
          <a:bodyPr/>
          <a:lstStyle/>
          <a:p>
            <a:pPr marL="285750" indent="-285750">
              <a:buFont typeface="Arial" panose="020B0604020202020204" pitchFamily="34" charset="0"/>
              <a:buChar char="•"/>
            </a:pPr>
            <a:r>
              <a:rPr lang="en-US" dirty="0"/>
              <a:t>Demographics: age, education, sex, …</a:t>
            </a:r>
          </a:p>
          <a:p>
            <a:pPr marL="285750" indent="-285750">
              <a:buFont typeface="Arial" panose="020B0604020202020204" pitchFamily="34" charset="0"/>
              <a:buChar char="•"/>
            </a:pPr>
            <a:r>
              <a:rPr lang="en-US" dirty="0"/>
              <a:t>Psychographics: interests, opinions, values, …</a:t>
            </a:r>
          </a:p>
          <a:p>
            <a:pPr marL="285750" indent="-285750">
              <a:buFont typeface="Arial" panose="020B0604020202020204" pitchFamily="34" charset="0"/>
              <a:buChar char="•"/>
            </a:pPr>
            <a:r>
              <a:rPr lang="en-US" dirty="0">
                <a:hlinkClick r:id="rId2"/>
              </a:rPr>
              <a:t>Five personality traits</a:t>
            </a:r>
            <a:r>
              <a:rPr lang="en-US" dirty="0"/>
              <a:t>: openness to experience, conscientiousness, extraversion, agreeableness, and neuroticism</a:t>
            </a:r>
          </a:p>
          <a:p>
            <a:endParaRPr lang="en-GB" dirty="0" smtClean="0"/>
          </a:p>
          <a:p>
            <a:r>
              <a:rPr lang="en-GB" dirty="0" smtClean="0"/>
              <a:t> And we now know how they gather information</a:t>
            </a:r>
          </a:p>
          <a:p>
            <a:endParaRPr lang="en-GB" dirty="0"/>
          </a:p>
        </p:txBody>
      </p:sp>
    </p:spTree>
    <p:extLst>
      <p:ext uri="{BB962C8B-B14F-4D97-AF65-F5344CB8AC3E}">
        <p14:creationId xmlns:p14="http://schemas.microsoft.com/office/powerpoint/2010/main" val="1776943094"/>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2605737" y="816637"/>
            <a:ext cx="6980525" cy="5224725"/>
          </a:xfrm>
          <a:prstGeom prst="rect">
            <a:avLst/>
          </a:prstGeom>
        </p:spPr>
      </p:pic>
    </p:spTree>
    <p:extLst>
      <p:ext uri="{BB962C8B-B14F-4D97-AF65-F5344CB8AC3E}">
        <p14:creationId xmlns:p14="http://schemas.microsoft.com/office/powerpoint/2010/main" val="3509988898"/>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423746" y="192357"/>
            <a:ext cx="11453541" cy="6442618"/>
          </a:xfrm>
          <a:prstGeom prst="rect">
            <a:avLst/>
          </a:prstGeom>
        </p:spPr>
      </p:pic>
    </p:spTree>
    <p:extLst>
      <p:ext uri="{BB962C8B-B14F-4D97-AF65-F5344CB8AC3E}">
        <p14:creationId xmlns:p14="http://schemas.microsoft.com/office/powerpoint/2010/main" val="1786902229"/>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658471" y="0"/>
            <a:ext cx="8875059" cy="6858000"/>
          </a:xfrm>
          <a:prstGeom prst="rect">
            <a:avLst/>
          </a:prstGeom>
        </p:spPr>
      </p:pic>
    </p:spTree>
    <p:extLst>
      <p:ext uri="{BB962C8B-B14F-4D97-AF65-F5344CB8AC3E}">
        <p14:creationId xmlns:p14="http://schemas.microsoft.com/office/powerpoint/2010/main" val="1993580553"/>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3723645" y="0"/>
            <a:ext cx="4744709" cy="6858000"/>
          </a:xfrm>
          <a:prstGeom prst="rect">
            <a:avLst/>
          </a:prstGeom>
        </p:spPr>
      </p:pic>
    </p:spTree>
    <p:extLst>
      <p:ext uri="{BB962C8B-B14F-4D97-AF65-F5344CB8AC3E}">
        <p14:creationId xmlns:p14="http://schemas.microsoft.com/office/powerpoint/2010/main" val="3131917267"/>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Social media - business world</a:t>
            </a:r>
            <a:endParaRPr lang="en-GB" dirty="0"/>
          </a:p>
        </p:txBody>
      </p:sp>
      <p:pic>
        <p:nvPicPr>
          <p:cNvPr id="5" name="Content Placeholder 4"/>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4375944" y="2500313"/>
            <a:ext cx="2457450" cy="1857375"/>
          </a:xfrm>
        </p:spPr>
      </p:pic>
      <p:sp>
        <p:nvSpPr>
          <p:cNvPr id="2" name="Content Placeholder 1"/>
          <p:cNvSpPr>
            <a:spLocks noGrp="1"/>
          </p:cNvSpPr>
          <p:nvPr>
            <p:ph sz="half" idx="2"/>
          </p:nvPr>
        </p:nvSpPr>
        <p:spPr/>
        <p:txBody>
          <a:bodyPr/>
          <a:lstStyle/>
          <a:p>
            <a:r>
              <a:rPr lang="en-GB" b="1" dirty="0" smtClean="0">
                <a:solidFill>
                  <a:schemeClr val="accent5"/>
                </a:solidFill>
              </a:rPr>
              <a:t>Positive </a:t>
            </a:r>
            <a:r>
              <a:rPr lang="en-GB" b="1" dirty="0">
                <a:solidFill>
                  <a:schemeClr val="accent5"/>
                </a:solidFill>
              </a:rPr>
              <a:t>opportunities</a:t>
            </a:r>
          </a:p>
          <a:p>
            <a:r>
              <a:rPr lang="en-GB" b="1" dirty="0">
                <a:solidFill>
                  <a:schemeClr val="accent5"/>
                </a:solidFill>
              </a:rPr>
              <a:t>Networking</a:t>
            </a:r>
          </a:p>
          <a:p>
            <a:r>
              <a:rPr lang="en-GB" b="1" dirty="0">
                <a:solidFill>
                  <a:schemeClr val="accent5"/>
                </a:solidFill>
              </a:rPr>
              <a:t>Research</a:t>
            </a:r>
          </a:p>
          <a:p>
            <a:r>
              <a:rPr lang="en-GB" b="1" dirty="0">
                <a:solidFill>
                  <a:schemeClr val="accent5"/>
                </a:solidFill>
              </a:rPr>
              <a:t>Marketing</a:t>
            </a:r>
          </a:p>
          <a:p>
            <a:r>
              <a:rPr lang="en-GB" b="1" dirty="0">
                <a:solidFill>
                  <a:schemeClr val="accent5"/>
                </a:solidFill>
              </a:rPr>
              <a:t>Information </a:t>
            </a:r>
            <a:r>
              <a:rPr lang="en-GB" b="1" dirty="0" smtClean="0">
                <a:solidFill>
                  <a:schemeClr val="accent5"/>
                </a:solidFill>
              </a:rPr>
              <a:t>exchange</a:t>
            </a:r>
          </a:p>
          <a:p>
            <a:r>
              <a:rPr lang="en-GB" b="1" dirty="0" smtClean="0">
                <a:solidFill>
                  <a:schemeClr val="accent4">
                    <a:lumMod val="75000"/>
                  </a:schemeClr>
                </a:solidFill>
              </a:rPr>
              <a:t>Negative </a:t>
            </a:r>
            <a:r>
              <a:rPr lang="en-GB" b="1" dirty="0">
                <a:solidFill>
                  <a:schemeClr val="accent4">
                    <a:lumMod val="75000"/>
                  </a:schemeClr>
                </a:solidFill>
              </a:rPr>
              <a:t>opportunities </a:t>
            </a:r>
          </a:p>
          <a:p>
            <a:r>
              <a:rPr lang="en-GB" b="1" dirty="0">
                <a:solidFill>
                  <a:schemeClr val="accent4">
                    <a:lumMod val="75000"/>
                  </a:schemeClr>
                </a:solidFill>
              </a:rPr>
              <a:t>Unwary </a:t>
            </a:r>
            <a:r>
              <a:rPr lang="en-GB" b="1" dirty="0" smtClean="0">
                <a:solidFill>
                  <a:schemeClr val="accent4">
                    <a:lumMod val="75000"/>
                  </a:schemeClr>
                </a:solidFill>
              </a:rPr>
              <a:t>- engaging </a:t>
            </a:r>
            <a:r>
              <a:rPr lang="en-GB" b="1" dirty="0">
                <a:solidFill>
                  <a:schemeClr val="accent4">
                    <a:lumMod val="75000"/>
                  </a:schemeClr>
                </a:solidFill>
              </a:rPr>
              <a:t>in professional </a:t>
            </a:r>
            <a:r>
              <a:rPr lang="en-GB" b="1" dirty="0" smtClean="0">
                <a:solidFill>
                  <a:schemeClr val="accent4">
                    <a:lumMod val="75000"/>
                  </a:schemeClr>
                </a:solidFill>
              </a:rPr>
              <a:t>misconduct</a:t>
            </a:r>
            <a:endParaRPr lang="en-GB" b="1" dirty="0">
              <a:solidFill>
                <a:schemeClr val="accent4">
                  <a:lumMod val="75000"/>
                </a:schemeClr>
              </a:solidFill>
            </a:endParaRPr>
          </a:p>
          <a:p>
            <a:endParaRPr lang="en-GB" b="1" dirty="0">
              <a:solidFill>
                <a:schemeClr val="accent5"/>
              </a:solidFill>
            </a:endParaRPr>
          </a:p>
          <a:p>
            <a:endParaRPr lang="en-GB" dirty="0"/>
          </a:p>
        </p:txBody>
      </p:sp>
    </p:spTree>
    <p:extLst>
      <p:ext uri="{BB962C8B-B14F-4D97-AF65-F5344CB8AC3E}">
        <p14:creationId xmlns:p14="http://schemas.microsoft.com/office/powerpoint/2010/main" val="209619927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Theoretical context</a:t>
            </a:r>
            <a:endParaRPr lang="en-GB" dirty="0"/>
          </a:p>
        </p:txBody>
      </p:sp>
      <p:sp>
        <p:nvSpPr>
          <p:cNvPr id="3" name="Content Placeholder 2"/>
          <p:cNvSpPr>
            <a:spLocks noGrp="1"/>
          </p:cNvSpPr>
          <p:nvPr>
            <p:ph idx="1"/>
          </p:nvPr>
        </p:nvSpPr>
        <p:spPr/>
        <p:txBody>
          <a:bodyPr/>
          <a:lstStyle/>
          <a:p>
            <a:r>
              <a:rPr lang="en-GB" dirty="0" smtClean="0"/>
              <a:t>Concept of CSR.</a:t>
            </a:r>
          </a:p>
          <a:p>
            <a:r>
              <a:rPr lang="en-GB" dirty="0" smtClean="0"/>
              <a:t>Corporate Citizenship (Crane and Matten, 2016, 2008, 2005).</a:t>
            </a:r>
          </a:p>
          <a:p>
            <a:r>
              <a:rPr lang="en-GB" dirty="0" smtClean="0"/>
              <a:t>Political CSR.</a:t>
            </a:r>
            <a:endParaRPr lang="en-GB" dirty="0"/>
          </a:p>
        </p:txBody>
      </p:sp>
    </p:spTree>
    <p:extLst>
      <p:ext uri="{BB962C8B-B14F-4D97-AF65-F5344CB8AC3E}">
        <p14:creationId xmlns:p14="http://schemas.microsoft.com/office/powerpoint/2010/main" val="3670008208"/>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AC42F1F5-5BB2-D845-97D0-AA4FD05CBFFF}"/>
              </a:ext>
            </a:extLst>
          </p:cNvPr>
          <p:cNvSpPr>
            <a:spLocks noGrp="1"/>
          </p:cNvSpPr>
          <p:nvPr>
            <p:ph type="title"/>
          </p:nvPr>
        </p:nvSpPr>
        <p:spPr/>
        <p:txBody>
          <a:bodyPr/>
          <a:lstStyle/>
          <a:p>
            <a:r>
              <a:rPr lang="en-US" dirty="0"/>
              <a:t>Case studies</a:t>
            </a:r>
          </a:p>
        </p:txBody>
      </p:sp>
      <p:sp>
        <p:nvSpPr>
          <p:cNvPr id="4" name="Content Placeholder 3"/>
          <p:cNvSpPr>
            <a:spLocks noGrp="1"/>
          </p:cNvSpPr>
          <p:nvPr>
            <p:ph idx="1"/>
          </p:nvPr>
        </p:nvSpPr>
        <p:spPr/>
        <p:txBody>
          <a:bodyPr/>
          <a:lstStyle/>
          <a:p>
            <a:r>
              <a:rPr lang="en-GB" dirty="0"/>
              <a:t>http://ethicsunwrapped.utexas.edu/case-study/cyber-harassment</a:t>
            </a:r>
          </a:p>
          <a:p>
            <a:r>
              <a:rPr lang="en-GB" dirty="0"/>
              <a:t>https://moody.utexas.edu/sites/default/files/sites/communication.utexas.edu/files/attachments/tpsm/cs_Sacking_Social_Media_in_College_Sports.pdf</a:t>
            </a:r>
          </a:p>
          <a:p>
            <a:pPr marL="0" indent="0">
              <a:buNone/>
            </a:pPr>
            <a:endParaRPr lang="en-GB" dirty="0"/>
          </a:p>
        </p:txBody>
      </p:sp>
    </p:spTree>
    <p:extLst>
      <p:ext uri="{BB962C8B-B14F-4D97-AF65-F5344CB8AC3E}">
        <p14:creationId xmlns:p14="http://schemas.microsoft.com/office/powerpoint/2010/main" val="2215149103"/>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Going back to social media and business</a:t>
            </a:r>
          </a:p>
        </p:txBody>
      </p:sp>
      <p:sp>
        <p:nvSpPr>
          <p:cNvPr id="3" name="Content Placeholder 2"/>
          <p:cNvSpPr>
            <a:spLocks noGrp="1"/>
          </p:cNvSpPr>
          <p:nvPr>
            <p:ph idx="1"/>
          </p:nvPr>
        </p:nvSpPr>
        <p:spPr/>
        <p:txBody>
          <a:bodyPr/>
          <a:lstStyle/>
          <a:p>
            <a:r>
              <a:rPr lang="en-GB" dirty="0"/>
              <a:t>Problem areas affect users and challenge the role of technology and social media providers that are profit-oriented companies</a:t>
            </a:r>
            <a:r>
              <a:rPr lang="en-GB" dirty="0" smtClean="0"/>
              <a:t>.</a:t>
            </a:r>
          </a:p>
          <a:p>
            <a:r>
              <a:rPr lang="en-GB" dirty="0"/>
              <a:t>Also there is an argument that social media sites have responsibilities towards users and broader society. </a:t>
            </a:r>
            <a:endParaRPr lang="en-GB" dirty="0" smtClean="0"/>
          </a:p>
          <a:p>
            <a:r>
              <a:rPr lang="en-GB" dirty="0"/>
              <a:t>The questions of what the responsibilities of social media sites are is the core of this part of the module. </a:t>
            </a:r>
          </a:p>
          <a:p>
            <a:endParaRPr lang="en-GB" dirty="0"/>
          </a:p>
          <a:p>
            <a:endParaRPr lang="en-GB" dirty="0"/>
          </a:p>
        </p:txBody>
      </p:sp>
    </p:spTree>
    <p:extLst>
      <p:ext uri="{BB962C8B-B14F-4D97-AF65-F5344CB8AC3E}">
        <p14:creationId xmlns:p14="http://schemas.microsoft.com/office/powerpoint/2010/main" val="416789221"/>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 xmlns:a16="http://schemas.microsoft.com/office/drawing/2014/main" id="{D24B4E18-D571-D74F-9919-B8044A04ED83}"/>
              </a:ext>
            </a:extLst>
          </p:cNvPr>
          <p:cNvPicPr>
            <a:picLocks noChangeAspect="1"/>
          </p:cNvPicPr>
          <p:nvPr/>
        </p:nvPicPr>
        <p:blipFill>
          <a:blip r:embed="rId3"/>
          <a:stretch>
            <a:fillRect/>
          </a:stretch>
        </p:blipFill>
        <p:spPr>
          <a:xfrm>
            <a:off x="5256701" y="1770837"/>
            <a:ext cx="5433229" cy="2966828"/>
          </a:xfrm>
          <a:prstGeom prst="rect">
            <a:avLst/>
          </a:prstGeom>
        </p:spPr>
      </p:pic>
      <p:sp>
        <p:nvSpPr>
          <p:cNvPr id="3" name="Content Placeholder 2">
            <a:extLst>
              <a:ext uri="{FF2B5EF4-FFF2-40B4-BE49-F238E27FC236}">
                <a16:creationId xmlns="" xmlns:a16="http://schemas.microsoft.com/office/drawing/2014/main" id="{416CD320-8586-EC48-BD88-64D58A08398A}"/>
              </a:ext>
            </a:extLst>
          </p:cNvPr>
          <p:cNvSpPr>
            <a:spLocks noGrp="1"/>
          </p:cNvSpPr>
          <p:nvPr>
            <p:ph idx="1"/>
          </p:nvPr>
        </p:nvSpPr>
        <p:spPr>
          <a:xfrm>
            <a:off x="821515" y="2121762"/>
            <a:ext cx="4911827" cy="3626917"/>
          </a:xfrm>
        </p:spPr>
        <p:txBody>
          <a:bodyPr>
            <a:normAutofit/>
          </a:bodyPr>
          <a:lstStyle/>
          <a:p>
            <a:endParaRPr lang="en-GB" sz="2400" dirty="0"/>
          </a:p>
          <a:p>
            <a:endParaRPr lang="en-US" sz="2400" dirty="0"/>
          </a:p>
        </p:txBody>
      </p:sp>
      <p:sp>
        <p:nvSpPr>
          <p:cNvPr id="7" name="Title 6"/>
          <p:cNvSpPr>
            <a:spLocks noGrp="1"/>
          </p:cNvSpPr>
          <p:nvPr>
            <p:ph type="title"/>
          </p:nvPr>
        </p:nvSpPr>
        <p:spPr/>
        <p:txBody>
          <a:bodyPr>
            <a:normAutofit fontScale="90000"/>
          </a:bodyPr>
          <a:lstStyle/>
          <a:p>
            <a:r>
              <a:rPr lang="en-GB" dirty="0"/>
              <a:t>Google’s response to Chinese censorship has been examined in detail (</a:t>
            </a:r>
            <a:r>
              <a:rPr lang="en-GB" dirty="0" err="1"/>
              <a:t>Brenkert</a:t>
            </a:r>
            <a:r>
              <a:rPr lang="en-GB" dirty="0"/>
              <a:t>, 2009; Dann &amp; </a:t>
            </a:r>
            <a:r>
              <a:rPr lang="en-GB" dirty="0" err="1"/>
              <a:t>Haddow</a:t>
            </a:r>
            <a:r>
              <a:rPr lang="en-GB" dirty="0"/>
              <a:t>, 2008) </a:t>
            </a:r>
            <a:br>
              <a:rPr lang="en-GB" dirty="0"/>
            </a:br>
            <a:endParaRPr lang="en-GB" dirty="0"/>
          </a:p>
        </p:txBody>
      </p:sp>
    </p:spTree>
    <p:extLst>
      <p:ext uri="{BB962C8B-B14F-4D97-AF65-F5344CB8AC3E}">
        <p14:creationId xmlns:p14="http://schemas.microsoft.com/office/powerpoint/2010/main" val="694322050"/>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Why did Google turn away from China ?</a:t>
            </a:r>
            <a:br>
              <a:rPr lang="en-GB" dirty="0"/>
            </a:br>
            <a:endParaRPr lang="en-GB" dirty="0"/>
          </a:p>
        </p:txBody>
      </p:sp>
      <p:sp>
        <p:nvSpPr>
          <p:cNvPr id="3" name="Content Placeholder 2"/>
          <p:cNvSpPr>
            <a:spLocks noGrp="1"/>
          </p:cNvSpPr>
          <p:nvPr>
            <p:ph idx="1"/>
          </p:nvPr>
        </p:nvSpPr>
        <p:spPr/>
        <p:txBody>
          <a:bodyPr/>
          <a:lstStyle/>
          <a:p>
            <a:r>
              <a:rPr lang="en-GB" dirty="0"/>
              <a:t>When Google shut down its Chinese search engine in 2010, it gave up access to an enormous market. </a:t>
            </a:r>
          </a:p>
          <a:p>
            <a:r>
              <a:rPr lang="en-GB" dirty="0"/>
              <a:t>There are more than twice as many people on the Internet in China as there are residents in the U.S., and the number of Chinese Internet users is growing at a rate that far surpasses that of any other country. </a:t>
            </a:r>
          </a:p>
          <a:p>
            <a:pPr marL="0" indent="0">
              <a:buNone/>
            </a:pPr>
            <a:endParaRPr lang="en-GB" dirty="0"/>
          </a:p>
        </p:txBody>
      </p:sp>
    </p:spTree>
    <p:extLst>
      <p:ext uri="{BB962C8B-B14F-4D97-AF65-F5344CB8AC3E}">
        <p14:creationId xmlns:p14="http://schemas.microsoft.com/office/powerpoint/2010/main" val="191010096"/>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Censorship is why </a:t>
            </a:r>
          </a:p>
        </p:txBody>
      </p:sp>
      <p:sp>
        <p:nvSpPr>
          <p:cNvPr id="3" name="Content Placeholder 2"/>
          <p:cNvSpPr>
            <a:spLocks noGrp="1"/>
          </p:cNvSpPr>
          <p:nvPr>
            <p:ph idx="1"/>
          </p:nvPr>
        </p:nvSpPr>
        <p:spPr/>
        <p:txBody>
          <a:bodyPr/>
          <a:lstStyle/>
          <a:p>
            <a:r>
              <a:rPr lang="en-GB" dirty="0"/>
              <a:t>Google effectively shut down its Chinese operations after it discovered a cyberattack from within the country that targeted it and dozens of other companies. </a:t>
            </a:r>
          </a:p>
          <a:p>
            <a:r>
              <a:rPr lang="en-GB" dirty="0"/>
              <a:t>And while investigating the attack, Google found that the Gmail accounts of a number of Chinese human-rights activists had been hacked.</a:t>
            </a:r>
          </a:p>
          <a:p>
            <a:pPr marL="0" indent="0">
              <a:buNone/>
            </a:pPr>
            <a:endParaRPr lang="en-GB" dirty="0"/>
          </a:p>
        </p:txBody>
      </p:sp>
    </p:spTree>
    <p:extLst>
      <p:ext uri="{BB962C8B-B14F-4D97-AF65-F5344CB8AC3E}">
        <p14:creationId xmlns:p14="http://schemas.microsoft.com/office/powerpoint/2010/main" val="3781652790"/>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Google had set up in China 2005-6</a:t>
            </a:r>
          </a:p>
        </p:txBody>
      </p:sp>
      <p:sp>
        <p:nvSpPr>
          <p:cNvPr id="3" name="Content Placeholder 2"/>
          <p:cNvSpPr>
            <a:spLocks noGrp="1"/>
          </p:cNvSpPr>
          <p:nvPr>
            <p:ph idx="1"/>
          </p:nvPr>
        </p:nvSpPr>
        <p:spPr/>
        <p:txBody>
          <a:bodyPr/>
          <a:lstStyle/>
          <a:p>
            <a:r>
              <a:rPr lang="en-GB" dirty="0"/>
              <a:t>It offered a version of its services that conformed to the government’s oppressive censorship policies. </a:t>
            </a:r>
          </a:p>
          <a:p>
            <a:r>
              <a:rPr lang="en-GB" dirty="0"/>
              <a:t>At the time, Google officials said they had decided that the most ethical option was to offer some services—albeit restricted by China’s censors—to the enormous Chinese market, rather than leave millions of Internet users with limited access to information.</a:t>
            </a:r>
          </a:p>
          <a:p>
            <a:pPr marL="0" indent="0">
              <a:buNone/>
            </a:pPr>
            <a:endParaRPr lang="en-GB" dirty="0"/>
          </a:p>
        </p:txBody>
      </p:sp>
    </p:spTree>
    <p:extLst>
      <p:ext uri="{BB962C8B-B14F-4D97-AF65-F5344CB8AC3E}">
        <p14:creationId xmlns:p14="http://schemas.microsoft.com/office/powerpoint/2010/main" val="4262790169"/>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2010 attacks prompted Google to reverse course</a:t>
            </a:r>
          </a:p>
        </p:txBody>
      </p:sp>
      <p:sp>
        <p:nvSpPr>
          <p:cNvPr id="3" name="Content Placeholder 2"/>
          <p:cNvSpPr>
            <a:spLocks noGrp="1"/>
          </p:cNvSpPr>
          <p:nvPr>
            <p:ph idx="1"/>
          </p:nvPr>
        </p:nvSpPr>
        <p:spPr/>
        <p:txBody>
          <a:bodyPr/>
          <a:lstStyle/>
          <a:p>
            <a:r>
              <a:rPr lang="en-GB" dirty="0"/>
              <a:t>Instead of complying with government requests to filter its search results, Google directed all of its Chinese traffic to the uncensored Hong Kong version of its search engine, a move that left the company vulnerable to being completely shut down in China. Indeed, Google’s services became inaccessible to most Chinese users within months.</a:t>
            </a:r>
          </a:p>
          <a:p>
            <a:endParaRPr lang="en-GB" dirty="0"/>
          </a:p>
        </p:txBody>
      </p:sp>
    </p:spTree>
    <p:extLst>
      <p:ext uri="{BB962C8B-B14F-4D97-AF65-F5344CB8AC3E}">
        <p14:creationId xmlns:p14="http://schemas.microsoft.com/office/powerpoint/2010/main" val="3346388320"/>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Cultural relativism</a:t>
            </a:r>
          </a:p>
        </p:txBody>
      </p:sp>
      <p:sp>
        <p:nvSpPr>
          <p:cNvPr id="3" name="Content Placeholder 2"/>
          <p:cNvSpPr>
            <a:spLocks noGrp="1"/>
          </p:cNvSpPr>
          <p:nvPr>
            <p:ph idx="1"/>
          </p:nvPr>
        </p:nvSpPr>
        <p:spPr/>
        <p:txBody>
          <a:bodyPr/>
          <a:lstStyle/>
          <a:p>
            <a:r>
              <a:rPr lang="en-GB" dirty="0"/>
              <a:t>Google’s move to pull the plug in China is an extreme example of the kinds of decisions Internet companies operating abroad are often up against: If they want to do business, they have to abide by local laws, which can include restrictions on speech. </a:t>
            </a:r>
          </a:p>
          <a:p>
            <a:r>
              <a:rPr lang="en-GB" dirty="0"/>
              <a:t>And since the U.S. has some of the most permissive freedom-of-speech laws in the world, American companies must adapt in order to do business even in parts of the world that are culturally very similar to the U.S.</a:t>
            </a:r>
          </a:p>
          <a:p>
            <a:endParaRPr lang="en-GB" dirty="0"/>
          </a:p>
        </p:txBody>
      </p:sp>
    </p:spTree>
    <p:extLst>
      <p:ext uri="{BB962C8B-B14F-4D97-AF65-F5344CB8AC3E}">
        <p14:creationId xmlns:p14="http://schemas.microsoft.com/office/powerpoint/2010/main" val="297953278"/>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Cultural relativism</a:t>
            </a:r>
            <a:endParaRPr lang="en-GB" dirty="0"/>
          </a:p>
        </p:txBody>
      </p:sp>
      <p:sp>
        <p:nvSpPr>
          <p:cNvPr id="3" name="Content Placeholder 2"/>
          <p:cNvSpPr>
            <a:spLocks noGrp="1"/>
          </p:cNvSpPr>
          <p:nvPr>
            <p:ph idx="1"/>
          </p:nvPr>
        </p:nvSpPr>
        <p:spPr/>
        <p:txBody>
          <a:bodyPr/>
          <a:lstStyle/>
          <a:p>
            <a:r>
              <a:rPr lang="en-GB" dirty="0" smtClean="0"/>
              <a:t>Case study</a:t>
            </a:r>
            <a:endParaRPr lang="en-GB" dirty="0"/>
          </a:p>
        </p:txBody>
      </p:sp>
    </p:spTree>
    <p:extLst>
      <p:ext uri="{BB962C8B-B14F-4D97-AF65-F5344CB8AC3E}">
        <p14:creationId xmlns:p14="http://schemas.microsoft.com/office/powerpoint/2010/main" val="348631576"/>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Censorship around the world</a:t>
            </a:r>
          </a:p>
        </p:txBody>
      </p:sp>
      <p:sp>
        <p:nvSpPr>
          <p:cNvPr id="3" name="Content Placeholder 2"/>
          <p:cNvSpPr>
            <a:spLocks noGrp="1"/>
          </p:cNvSpPr>
          <p:nvPr>
            <p:ph idx="1"/>
          </p:nvPr>
        </p:nvSpPr>
        <p:spPr/>
        <p:txBody>
          <a:bodyPr/>
          <a:lstStyle/>
          <a:p>
            <a:r>
              <a:rPr lang="en-GB" dirty="0"/>
              <a:t>Germany, where distributing swastikas is considered hate speech and is illegal, regulators recently investigated a complaint that Facebook was not adequately enforcing national hate-speech law.</a:t>
            </a:r>
          </a:p>
          <a:p>
            <a:r>
              <a:rPr lang="en-GB" dirty="0"/>
              <a:t>In Russia, Kuwait, Saudi Arabia speaking ill of public officials can lead to costly punishments.</a:t>
            </a:r>
          </a:p>
          <a:p>
            <a:r>
              <a:rPr lang="en-GB" dirty="0"/>
              <a:t>“Insulting </a:t>
            </a:r>
            <a:r>
              <a:rPr lang="en-GB" dirty="0" err="1"/>
              <a:t>Turkishness</a:t>
            </a:r>
            <a:r>
              <a:rPr lang="en-GB" dirty="0"/>
              <a:t>” is punishable by fines and jail time.</a:t>
            </a:r>
          </a:p>
          <a:p>
            <a:endParaRPr lang="en-GB" dirty="0"/>
          </a:p>
          <a:p>
            <a:endParaRPr lang="en-GB" dirty="0"/>
          </a:p>
        </p:txBody>
      </p:sp>
    </p:spTree>
    <p:extLst>
      <p:ext uri="{BB962C8B-B14F-4D97-AF65-F5344CB8AC3E}">
        <p14:creationId xmlns:p14="http://schemas.microsoft.com/office/powerpoint/2010/main" val="1484302043"/>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2754601" y="1292167"/>
            <a:ext cx="6236749" cy="4273666"/>
          </a:xfrm>
          <a:prstGeom prst="rect">
            <a:avLst/>
          </a:prstGeom>
        </p:spPr>
      </p:pic>
    </p:spTree>
    <p:extLst>
      <p:ext uri="{BB962C8B-B14F-4D97-AF65-F5344CB8AC3E}">
        <p14:creationId xmlns:p14="http://schemas.microsoft.com/office/powerpoint/2010/main" val="2742794913"/>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Back to Cambridge </a:t>
            </a:r>
            <a:r>
              <a:rPr lang="en-GB" dirty="0" err="1"/>
              <a:t>A</a:t>
            </a:r>
            <a:r>
              <a:rPr lang="en-GB" dirty="0" err="1" smtClean="0"/>
              <a:t>nalytica</a:t>
            </a:r>
            <a:endParaRPr lang="en-GB" dirty="0"/>
          </a:p>
        </p:txBody>
      </p:sp>
    </p:spTree>
    <p:extLst>
      <p:ext uri="{BB962C8B-B14F-4D97-AF65-F5344CB8AC3E}">
        <p14:creationId xmlns:p14="http://schemas.microsoft.com/office/powerpoint/2010/main" val="545687292"/>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
            </a:r>
            <a:br>
              <a:rPr lang="en-GB" dirty="0"/>
            </a:br>
            <a:r>
              <a:rPr lang="en-GB" dirty="0"/>
              <a:t>Cambridge </a:t>
            </a:r>
            <a:r>
              <a:rPr lang="en-GB" dirty="0" err="1"/>
              <a:t>Analytica</a:t>
            </a:r>
            <a:r>
              <a:rPr lang="en-GB" dirty="0"/>
              <a:t> </a:t>
            </a:r>
            <a:r>
              <a:rPr lang="en-GB" dirty="0" smtClean="0"/>
              <a:t>–private </a:t>
            </a:r>
            <a:r>
              <a:rPr lang="en-GB" dirty="0"/>
              <a:t>data for marketing purposes</a:t>
            </a:r>
            <a:br>
              <a:rPr lang="en-GB" dirty="0"/>
            </a:br>
            <a:endParaRPr lang="en-GB" dirty="0"/>
          </a:p>
        </p:txBody>
      </p:sp>
      <p:pic>
        <p:nvPicPr>
          <p:cNvPr id="7" name="Content Placeholder 6"/>
          <p:cNvPicPr>
            <a:picLocks noGrp="1" noChangeAspect="1"/>
          </p:cNvPicPr>
          <p:nvPr>
            <p:ph idx="1"/>
          </p:nvPr>
        </p:nvPicPr>
        <p:blipFill>
          <a:blip r:embed="rId2"/>
          <a:stretch>
            <a:fillRect/>
          </a:stretch>
        </p:blipFill>
        <p:spPr>
          <a:xfrm>
            <a:off x="4623900" y="1724299"/>
            <a:ext cx="5435983" cy="3137634"/>
          </a:xfrm>
          <a:prstGeom prst="rect">
            <a:avLst/>
          </a:prstGeom>
        </p:spPr>
      </p:pic>
    </p:spTree>
    <p:extLst>
      <p:ext uri="{BB962C8B-B14F-4D97-AF65-F5344CB8AC3E}">
        <p14:creationId xmlns:p14="http://schemas.microsoft.com/office/powerpoint/2010/main" val="2841729172"/>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Link</a:t>
            </a:r>
            <a:endParaRPr lang="en-GB" dirty="0"/>
          </a:p>
        </p:txBody>
      </p:sp>
      <p:sp>
        <p:nvSpPr>
          <p:cNvPr id="3" name="Content Placeholder 2"/>
          <p:cNvSpPr>
            <a:spLocks noGrp="1"/>
          </p:cNvSpPr>
          <p:nvPr>
            <p:ph idx="1"/>
          </p:nvPr>
        </p:nvSpPr>
        <p:spPr/>
        <p:txBody>
          <a:bodyPr/>
          <a:lstStyle/>
          <a:p>
            <a:r>
              <a:rPr lang="en-GB" dirty="0" smtClean="0"/>
              <a:t>Diagram</a:t>
            </a:r>
          </a:p>
          <a:p>
            <a:r>
              <a:rPr lang="en-GB" dirty="0" smtClean="0"/>
              <a:t>https</a:t>
            </a:r>
            <a:r>
              <a:rPr lang="en-GB" dirty="0"/>
              <a:t>://www.vox.com/policy-and-politics/2018/3/23/17151916/facebook-cambridge-analytica-trump-diagram</a:t>
            </a:r>
          </a:p>
        </p:txBody>
      </p:sp>
    </p:spTree>
    <p:extLst>
      <p:ext uri="{BB962C8B-B14F-4D97-AF65-F5344CB8AC3E}">
        <p14:creationId xmlns:p14="http://schemas.microsoft.com/office/powerpoint/2010/main" val="2257090790"/>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What are the allegations against Cambridge </a:t>
            </a:r>
            <a:r>
              <a:rPr lang="en-GB" dirty="0" err="1"/>
              <a:t>Analytica</a:t>
            </a:r>
            <a:r>
              <a:rPr lang="en-GB" dirty="0"/>
              <a:t>?</a:t>
            </a:r>
            <a:br>
              <a:rPr lang="en-GB" dirty="0"/>
            </a:br>
            <a:endParaRPr lang="en-GB" dirty="0"/>
          </a:p>
        </p:txBody>
      </p:sp>
      <p:sp>
        <p:nvSpPr>
          <p:cNvPr id="3" name="Content Placeholder 2"/>
          <p:cNvSpPr>
            <a:spLocks noGrp="1"/>
          </p:cNvSpPr>
          <p:nvPr>
            <p:ph idx="1"/>
          </p:nvPr>
        </p:nvSpPr>
        <p:spPr/>
        <p:txBody>
          <a:bodyPr/>
          <a:lstStyle/>
          <a:p>
            <a:r>
              <a:rPr lang="en-GB" dirty="0" smtClean="0"/>
              <a:t>The </a:t>
            </a:r>
            <a:r>
              <a:rPr lang="en-GB" dirty="0"/>
              <a:t>data analytics firm used personal information harvested from more than 50 million Facebook profiles without permission to build a system that could target US voters with personalised political advertisements based on their psychological profile, according to Christopher Wylie, a former Cambridge </a:t>
            </a:r>
            <a:r>
              <a:rPr lang="en-GB" dirty="0" err="1"/>
              <a:t>Analytica</a:t>
            </a:r>
            <a:r>
              <a:rPr lang="en-GB" dirty="0"/>
              <a:t> contractor who helped build the algorithm. </a:t>
            </a:r>
            <a:endParaRPr lang="en-GB" dirty="0" smtClean="0"/>
          </a:p>
          <a:p>
            <a:r>
              <a:rPr lang="en-GB" dirty="0" smtClean="0"/>
              <a:t>Employees </a:t>
            </a:r>
            <a:r>
              <a:rPr lang="en-GB" dirty="0"/>
              <a:t>of Cambridge </a:t>
            </a:r>
            <a:r>
              <a:rPr lang="en-GB" dirty="0" err="1"/>
              <a:t>Analytica</a:t>
            </a:r>
            <a:r>
              <a:rPr lang="en-GB" dirty="0"/>
              <a:t>, including the suspended CEO Alexander Nix, were also filmed boasting of using manufactured sex scandals, fake news and dirty tricks to swing elections around the world.</a:t>
            </a:r>
          </a:p>
        </p:txBody>
      </p:sp>
    </p:spTree>
    <p:extLst>
      <p:ext uri="{BB962C8B-B14F-4D97-AF65-F5344CB8AC3E}">
        <p14:creationId xmlns:p14="http://schemas.microsoft.com/office/powerpoint/2010/main" val="1006164555"/>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How is Facebook involved in the scandal?</a:t>
            </a:r>
            <a:br>
              <a:rPr lang="en-GB" dirty="0"/>
            </a:br>
            <a:endParaRPr lang="en-GB" dirty="0"/>
          </a:p>
        </p:txBody>
      </p:sp>
      <p:sp>
        <p:nvSpPr>
          <p:cNvPr id="3" name="Content Placeholder 2"/>
          <p:cNvSpPr>
            <a:spLocks noGrp="1"/>
          </p:cNvSpPr>
          <p:nvPr>
            <p:ph idx="1"/>
          </p:nvPr>
        </p:nvSpPr>
        <p:spPr/>
        <p:txBody>
          <a:bodyPr>
            <a:normAutofit/>
          </a:bodyPr>
          <a:lstStyle/>
          <a:p>
            <a:r>
              <a:rPr lang="en-GB" dirty="0" smtClean="0"/>
              <a:t>The </a:t>
            </a:r>
            <a:r>
              <a:rPr lang="en-GB" dirty="0"/>
              <a:t>social media company has received a number of warnings about its data security policies in recent years and had known about the Cambridge </a:t>
            </a:r>
            <a:r>
              <a:rPr lang="en-GB" dirty="0" err="1"/>
              <a:t>Analytica</a:t>
            </a:r>
            <a:r>
              <a:rPr lang="en-GB" dirty="0"/>
              <a:t> data breach since 2015, but only suspended the firm and the Cambridge university researcher who harvested user data from Facebook earlier this month. </a:t>
            </a:r>
            <a:endParaRPr lang="en-GB" dirty="0" smtClean="0"/>
          </a:p>
          <a:p>
            <a:r>
              <a:rPr lang="en-GB" dirty="0" smtClean="0"/>
              <a:t>A </a:t>
            </a:r>
            <a:r>
              <a:rPr lang="en-GB" dirty="0"/>
              <a:t>former Facebook manager has warned that hundreds of millions of users are likely to have had their private information used by private companies in the same way. </a:t>
            </a:r>
            <a:endParaRPr lang="en-GB" dirty="0" smtClean="0"/>
          </a:p>
          <a:p>
            <a:r>
              <a:rPr lang="en-GB" dirty="0" smtClean="0"/>
              <a:t>On </a:t>
            </a:r>
            <a:r>
              <a:rPr lang="en-GB" dirty="0"/>
              <a:t>Sunday, Facebook ran adverts in several major UK and US newspapers apologising for the data breach, and said it was investigating other applications that had access to large amounts of user data.</a:t>
            </a:r>
          </a:p>
        </p:txBody>
      </p:sp>
    </p:spTree>
    <p:extLst>
      <p:ext uri="{BB962C8B-B14F-4D97-AF65-F5344CB8AC3E}">
        <p14:creationId xmlns:p14="http://schemas.microsoft.com/office/powerpoint/2010/main" val="3295761079"/>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1591293" y="1181095"/>
            <a:ext cx="8904485" cy="4749059"/>
          </a:xfrm>
          <a:prstGeom prst="rect">
            <a:avLst/>
          </a:prstGeom>
        </p:spPr>
      </p:pic>
    </p:spTree>
    <p:extLst>
      <p:ext uri="{BB962C8B-B14F-4D97-AF65-F5344CB8AC3E}">
        <p14:creationId xmlns:p14="http://schemas.microsoft.com/office/powerpoint/2010/main" val="457205975"/>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What has been the reaction to the scandal?</a:t>
            </a:r>
            <a:br>
              <a:rPr lang="en-GB" dirty="0"/>
            </a:br>
            <a:endParaRPr lang="en-GB" dirty="0"/>
          </a:p>
        </p:txBody>
      </p:sp>
      <p:sp>
        <p:nvSpPr>
          <p:cNvPr id="3" name="Content Placeholder 2"/>
          <p:cNvSpPr>
            <a:spLocks noGrp="1"/>
          </p:cNvSpPr>
          <p:nvPr>
            <p:ph idx="1"/>
          </p:nvPr>
        </p:nvSpPr>
        <p:spPr/>
        <p:txBody>
          <a:bodyPr/>
          <a:lstStyle/>
          <a:p>
            <a:r>
              <a:rPr lang="en-GB" dirty="0" smtClean="0"/>
              <a:t>Investigators </a:t>
            </a:r>
            <a:r>
              <a:rPr lang="en-GB" dirty="0"/>
              <a:t>from Britain’s data watchdog raided Cambridge </a:t>
            </a:r>
            <a:r>
              <a:rPr lang="en-GB" dirty="0" err="1"/>
              <a:t>Analytica’s</a:t>
            </a:r>
            <a:r>
              <a:rPr lang="en-GB" dirty="0"/>
              <a:t> London offices over Friday night, and the main consumer protection body in the US is reported to have opened an investigation into whether Facebook has violated privacy agreements. </a:t>
            </a:r>
          </a:p>
          <a:p>
            <a:r>
              <a:rPr lang="en-GB" dirty="0" smtClean="0"/>
              <a:t>Billions </a:t>
            </a:r>
            <a:r>
              <a:rPr lang="en-GB" dirty="0"/>
              <a:t>of dollars have been wiped off Facebook’s stock market valuation this week as a growing #</a:t>
            </a:r>
            <a:r>
              <a:rPr lang="en-GB" dirty="0" err="1"/>
              <a:t>DeleteFacebook</a:t>
            </a:r>
            <a:r>
              <a:rPr lang="en-GB" dirty="0"/>
              <a:t> movement and regulatory fears have spooked investors.</a:t>
            </a:r>
          </a:p>
        </p:txBody>
      </p:sp>
    </p:spTree>
    <p:extLst>
      <p:ext uri="{BB962C8B-B14F-4D97-AF65-F5344CB8AC3E}">
        <p14:creationId xmlns:p14="http://schemas.microsoft.com/office/powerpoint/2010/main" val="3258765942"/>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What is the Brexit link?</a:t>
            </a:r>
            <a:br>
              <a:rPr lang="en-GB" dirty="0"/>
            </a:br>
            <a:endParaRPr lang="en-GB" dirty="0"/>
          </a:p>
        </p:txBody>
      </p:sp>
      <p:sp>
        <p:nvSpPr>
          <p:cNvPr id="3" name="Content Placeholder 2"/>
          <p:cNvSpPr>
            <a:spLocks noGrp="1"/>
          </p:cNvSpPr>
          <p:nvPr>
            <p:ph idx="1"/>
          </p:nvPr>
        </p:nvSpPr>
        <p:spPr/>
        <p:txBody>
          <a:bodyPr/>
          <a:lstStyle/>
          <a:p>
            <a:r>
              <a:rPr lang="en-GB" dirty="0" smtClean="0"/>
              <a:t>During </a:t>
            </a:r>
            <a:r>
              <a:rPr lang="en-GB" dirty="0"/>
              <a:t>the Brexit referendum, a digital services firm linked to Cambridge </a:t>
            </a:r>
            <a:r>
              <a:rPr lang="en-GB" dirty="0" err="1"/>
              <a:t>Analytica</a:t>
            </a:r>
            <a:r>
              <a:rPr lang="en-GB" dirty="0"/>
              <a:t> received a £625,000 payment from a pro-Brexit campaign organisation which had been given the money by Vote Leave, potentially violating referendum spending </a:t>
            </a:r>
            <a:r>
              <a:rPr lang="en-GB" dirty="0" smtClean="0"/>
              <a:t>rules.</a:t>
            </a:r>
          </a:p>
          <a:p>
            <a:r>
              <a:rPr lang="en-GB" dirty="0" err="1" smtClean="0"/>
              <a:t>Shahmir</a:t>
            </a:r>
            <a:r>
              <a:rPr lang="en-GB" dirty="0" smtClean="0"/>
              <a:t> </a:t>
            </a:r>
            <a:r>
              <a:rPr lang="en-GB" dirty="0"/>
              <a:t>Sanni, a pro-Brexit </a:t>
            </a:r>
            <a:r>
              <a:rPr lang="en-GB" dirty="0" err="1"/>
              <a:t>whistleblower</a:t>
            </a:r>
            <a:r>
              <a:rPr lang="en-GB" dirty="0"/>
              <a:t>, told the Observer newspaper that he had passed evidence supporting his claims to the police and the Electoral Commission.</a:t>
            </a:r>
          </a:p>
        </p:txBody>
      </p:sp>
    </p:spTree>
    <p:extLst>
      <p:ext uri="{BB962C8B-B14F-4D97-AF65-F5344CB8AC3E}">
        <p14:creationId xmlns:p14="http://schemas.microsoft.com/office/powerpoint/2010/main" val="126512137"/>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Continued</a:t>
            </a:r>
            <a:endParaRPr lang="en-GB" dirty="0"/>
          </a:p>
        </p:txBody>
      </p:sp>
      <p:sp>
        <p:nvSpPr>
          <p:cNvPr id="3" name="Content Placeholder 2"/>
          <p:cNvSpPr>
            <a:spLocks noGrp="1"/>
          </p:cNvSpPr>
          <p:nvPr>
            <p:ph idx="1"/>
          </p:nvPr>
        </p:nvSpPr>
        <p:spPr/>
        <p:txBody>
          <a:bodyPr/>
          <a:lstStyle/>
          <a:p>
            <a:r>
              <a:rPr lang="en-GB" dirty="0"/>
              <a:t>Separately, around £3.4m was spent by different Brexit Leave campaigns with Canadian data firm </a:t>
            </a:r>
            <a:r>
              <a:rPr lang="en-GB" dirty="0" err="1"/>
              <a:t>AggregateIQ</a:t>
            </a:r>
            <a:r>
              <a:rPr lang="en-GB" dirty="0"/>
              <a:t> during the run up to the EU referendum, including £2.7m by the official Vote Leave campaign (40% of their total budget). </a:t>
            </a:r>
            <a:endParaRPr lang="en-GB" dirty="0" smtClean="0"/>
          </a:p>
          <a:p>
            <a:r>
              <a:rPr lang="en-GB" dirty="0" smtClean="0"/>
              <a:t>Christopher </a:t>
            </a:r>
            <a:r>
              <a:rPr lang="en-GB" dirty="0"/>
              <a:t>Wylie says he played a role in setting up AIQ in 2013, around same time he worked for Cambridge </a:t>
            </a:r>
            <a:r>
              <a:rPr lang="en-GB" dirty="0" err="1"/>
              <a:t>Analytica</a:t>
            </a:r>
            <a:r>
              <a:rPr lang="en-GB" dirty="0"/>
              <a:t>. </a:t>
            </a:r>
            <a:endParaRPr lang="en-GB" dirty="0" smtClean="0"/>
          </a:p>
          <a:p>
            <a:r>
              <a:rPr lang="en-GB" dirty="0" smtClean="0"/>
              <a:t>AIQ </a:t>
            </a:r>
            <a:r>
              <a:rPr lang="en-GB" dirty="0"/>
              <a:t>have say they have never entered into a contract with Cambridge </a:t>
            </a:r>
            <a:r>
              <a:rPr lang="en-GB" dirty="0" err="1"/>
              <a:t>Analytica</a:t>
            </a:r>
            <a:r>
              <a:rPr lang="en-GB" dirty="0"/>
              <a:t> and had no communications with them during the referendum campaign.</a:t>
            </a:r>
          </a:p>
        </p:txBody>
      </p:sp>
    </p:spTree>
    <p:extLst>
      <p:ext uri="{BB962C8B-B14F-4D97-AF65-F5344CB8AC3E}">
        <p14:creationId xmlns:p14="http://schemas.microsoft.com/office/powerpoint/2010/main" val="572938134"/>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Why is the Electoral Commission involved?</a:t>
            </a:r>
            <a:br>
              <a:rPr lang="en-GB" dirty="0"/>
            </a:br>
            <a:endParaRPr lang="en-GB" dirty="0"/>
          </a:p>
        </p:txBody>
      </p:sp>
      <p:sp>
        <p:nvSpPr>
          <p:cNvPr id="3" name="Content Placeholder 2"/>
          <p:cNvSpPr>
            <a:spLocks noGrp="1"/>
          </p:cNvSpPr>
          <p:nvPr>
            <p:ph idx="1"/>
          </p:nvPr>
        </p:nvSpPr>
        <p:spPr/>
        <p:txBody>
          <a:bodyPr>
            <a:normAutofit/>
          </a:bodyPr>
          <a:lstStyle/>
          <a:p>
            <a:r>
              <a:rPr lang="en-GB" dirty="0" smtClean="0"/>
              <a:t>British </a:t>
            </a:r>
            <a:r>
              <a:rPr lang="en-GB" dirty="0"/>
              <a:t>electoral law forbids co-ordination between different campaign groups, which must all comply with strict spending limits. If they plan tactics or co-ordinate together, the organisations must share a cap on spending.</a:t>
            </a:r>
          </a:p>
          <a:p>
            <a:pPr marL="0" indent="0">
              <a:buNone/>
            </a:pPr>
            <a:endParaRPr lang="en-GB" dirty="0"/>
          </a:p>
        </p:txBody>
      </p:sp>
    </p:spTree>
    <p:extLst>
      <p:ext uri="{BB962C8B-B14F-4D97-AF65-F5344CB8AC3E}">
        <p14:creationId xmlns:p14="http://schemas.microsoft.com/office/powerpoint/2010/main" val="1238702549"/>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Continued</a:t>
            </a:r>
            <a:endParaRPr lang="en-GB" dirty="0"/>
          </a:p>
        </p:txBody>
      </p:sp>
      <p:sp>
        <p:nvSpPr>
          <p:cNvPr id="3" name="Content Placeholder 2"/>
          <p:cNvSpPr>
            <a:spLocks noGrp="1"/>
          </p:cNvSpPr>
          <p:nvPr>
            <p:ph idx="1"/>
          </p:nvPr>
        </p:nvSpPr>
        <p:spPr/>
        <p:txBody>
          <a:bodyPr>
            <a:normAutofit/>
          </a:bodyPr>
          <a:lstStyle/>
          <a:p>
            <a:r>
              <a:rPr lang="en-GB" dirty="0"/>
              <a:t>Sanni has alleged that key figures in the Vote Leave campaign may have violated referendum spending rules and then attempted to destroy evidence. </a:t>
            </a:r>
            <a:endParaRPr lang="en-GB" dirty="0" smtClean="0"/>
          </a:p>
          <a:p>
            <a:r>
              <a:rPr lang="en-GB" dirty="0" smtClean="0"/>
              <a:t>According </a:t>
            </a:r>
            <a:r>
              <a:rPr lang="en-GB" dirty="0"/>
              <a:t>to him, the £625,000 donation Vote Leave made to a pro-Brexit youth campaign group, who then spent the money on digital campaigning services with a Cambridge </a:t>
            </a:r>
            <a:r>
              <a:rPr lang="en-GB" dirty="0" err="1"/>
              <a:t>Analytica</a:t>
            </a:r>
            <a:r>
              <a:rPr lang="en-GB" dirty="0"/>
              <a:t>-linked firm, was not a genuine donation. </a:t>
            </a:r>
            <a:endParaRPr lang="en-GB" dirty="0" smtClean="0"/>
          </a:p>
          <a:p>
            <a:r>
              <a:rPr lang="en-GB" dirty="0" smtClean="0"/>
              <a:t>Sanni </a:t>
            </a:r>
            <a:r>
              <a:rPr lang="en-GB" dirty="0"/>
              <a:t>also alleges that when the commission opened an investigation into Vote Leave last March, key Vote Leave figures tried to hide the possible co-ordination by removing themselves from the Google drive both campaign groups shared.</a:t>
            </a:r>
          </a:p>
          <a:p>
            <a:endParaRPr lang="en-GB" dirty="0"/>
          </a:p>
        </p:txBody>
      </p:sp>
    </p:spTree>
    <p:extLst>
      <p:ext uri="{BB962C8B-B14F-4D97-AF65-F5344CB8AC3E}">
        <p14:creationId xmlns:p14="http://schemas.microsoft.com/office/powerpoint/2010/main" val="4027167520"/>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He who pays the piper calls the tune</a:t>
            </a:r>
            <a:endParaRPr lang="en-GB" dirty="0"/>
          </a:p>
        </p:txBody>
      </p:sp>
      <p:pic>
        <p:nvPicPr>
          <p:cNvPr id="4" name="Content Placeholder 3"/>
          <p:cNvPicPr>
            <a:picLocks noGrp="1" noChangeAspect="1"/>
          </p:cNvPicPr>
          <p:nvPr>
            <p:ph idx="1"/>
          </p:nvPr>
        </p:nvPicPr>
        <p:blipFill>
          <a:blip r:embed="rId2"/>
          <a:stretch>
            <a:fillRect/>
          </a:stretch>
        </p:blipFill>
        <p:spPr>
          <a:xfrm>
            <a:off x="5477904" y="2147015"/>
            <a:ext cx="4096867" cy="2554445"/>
          </a:xfrm>
          <a:prstGeom prst="rect">
            <a:avLst/>
          </a:prstGeom>
        </p:spPr>
      </p:pic>
    </p:spTree>
    <p:extLst>
      <p:ext uri="{BB962C8B-B14F-4D97-AF65-F5344CB8AC3E}">
        <p14:creationId xmlns:p14="http://schemas.microsoft.com/office/powerpoint/2010/main" val="2726456102"/>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7DC51BE9-23E2-4F40-B947-88B00736D9B9}"/>
              </a:ext>
            </a:extLst>
          </p:cNvPr>
          <p:cNvSpPr>
            <a:spLocks noGrp="1"/>
          </p:cNvSpPr>
          <p:nvPr>
            <p:ph type="title"/>
          </p:nvPr>
        </p:nvSpPr>
        <p:spPr/>
        <p:txBody>
          <a:bodyPr>
            <a:normAutofit/>
          </a:bodyPr>
          <a:lstStyle/>
          <a:p>
            <a:r>
              <a:rPr lang="en-US" dirty="0">
                <a:hlinkClick r:id="rId2"/>
              </a:rPr>
              <a:t/>
            </a:r>
            <a:br>
              <a:rPr lang="en-US" dirty="0">
                <a:hlinkClick r:id="rId2"/>
              </a:rPr>
            </a:br>
            <a:r>
              <a:rPr lang="en-US" dirty="0"/>
              <a:t>https://www.theguardian.com/news/series/cambridge-analytica-files</a:t>
            </a:r>
            <a:br>
              <a:rPr lang="en-US" dirty="0"/>
            </a:br>
            <a:r>
              <a:rPr lang="en-US" dirty="0"/>
              <a:t/>
            </a:r>
            <a:br>
              <a:rPr lang="en-US" dirty="0"/>
            </a:br>
            <a:endParaRPr lang="en-US" dirty="0"/>
          </a:p>
        </p:txBody>
      </p:sp>
      <p:sp>
        <p:nvSpPr>
          <p:cNvPr id="3" name="Content Placeholder 2">
            <a:extLst>
              <a:ext uri="{FF2B5EF4-FFF2-40B4-BE49-F238E27FC236}">
                <a16:creationId xmlns="" xmlns:a16="http://schemas.microsoft.com/office/drawing/2014/main" id="{452A61F3-8A01-644D-A7DF-3474E7B26B4D}"/>
              </a:ext>
            </a:extLst>
          </p:cNvPr>
          <p:cNvSpPr>
            <a:spLocks noGrp="1"/>
          </p:cNvSpPr>
          <p:nvPr>
            <p:ph idx="1"/>
          </p:nvPr>
        </p:nvSpPr>
        <p:spPr/>
        <p:txBody>
          <a:bodyPr/>
          <a:lstStyle/>
          <a:p>
            <a:endParaRPr lang="en-US" dirty="0" smtClean="0"/>
          </a:p>
          <a:p>
            <a:endParaRPr lang="en-US" dirty="0"/>
          </a:p>
          <a:p>
            <a:endParaRPr lang="en-US" dirty="0" smtClean="0"/>
          </a:p>
          <a:p>
            <a:endParaRPr lang="en-US" dirty="0"/>
          </a:p>
          <a:p>
            <a:endParaRPr lang="en-US" dirty="0" smtClean="0"/>
          </a:p>
          <a:p>
            <a:endParaRPr lang="en-US" dirty="0"/>
          </a:p>
          <a:p>
            <a:r>
              <a:rPr lang="en-US" dirty="0" err="1" smtClean="0"/>
              <a:t>Shahmir</a:t>
            </a:r>
            <a:r>
              <a:rPr lang="en-US" dirty="0" smtClean="0"/>
              <a:t> </a:t>
            </a:r>
            <a:r>
              <a:rPr lang="en-US" dirty="0" err="1" smtClean="0"/>
              <a:t>Sanni</a:t>
            </a:r>
            <a:endParaRPr lang="en-US" dirty="0" smtClean="0"/>
          </a:p>
          <a:p>
            <a:r>
              <a:rPr lang="en-GB" dirty="0" err="1"/>
              <a:t>Whistleblower</a:t>
            </a:r>
            <a:r>
              <a:rPr lang="en-GB" dirty="0"/>
              <a:t> alleges that electoral spending rules could have been manipulated over controversial donation and that Vote Leave ‘tried to delete’ key evidence </a:t>
            </a:r>
            <a:endParaRPr lang="en-US" dirty="0"/>
          </a:p>
        </p:txBody>
      </p:sp>
      <p:pic>
        <p:nvPicPr>
          <p:cNvPr id="4" name="Picture 3">
            <a:extLst>
              <a:ext uri="{FF2B5EF4-FFF2-40B4-BE49-F238E27FC236}">
                <a16:creationId xmlns="" xmlns:a16="http://schemas.microsoft.com/office/drawing/2014/main" id="{830D7BF0-8734-4844-9F52-EEDA5F95F005}"/>
              </a:ext>
            </a:extLst>
          </p:cNvPr>
          <p:cNvPicPr>
            <a:picLocks noChangeAspect="1"/>
          </p:cNvPicPr>
          <p:nvPr/>
        </p:nvPicPr>
        <p:blipFill>
          <a:blip r:embed="rId3"/>
          <a:stretch>
            <a:fillRect/>
          </a:stretch>
        </p:blipFill>
        <p:spPr>
          <a:xfrm>
            <a:off x="6213590" y="1123837"/>
            <a:ext cx="4686300" cy="2811780"/>
          </a:xfrm>
          <a:prstGeom prst="rect">
            <a:avLst/>
          </a:prstGeom>
        </p:spPr>
      </p:pic>
    </p:spTree>
    <p:extLst>
      <p:ext uri="{BB962C8B-B14F-4D97-AF65-F5344CB8AC3E}">
        <p14:creationId xmlns:p14="http://schemas.microsoft.com/office/powerpoint/2010/main" val="581882288"/>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D5282E63-C048-A94F-9CAA-6EB12DF160A5}"/>
              </a:ext>
            </a:extLst>
          </p:cNvPr>
          <p:cNvSpPr>
            <a:spLocks noGrp="1"/>
          </p:cNvSpPr>
          <p:nvPr>
            <p:ph type="title"/>
          </p:nvPr>
        </p:nvSpPr>
        <p:spPr/>
        <p:txBody>
          <a:bodyPr/>
          <a:lstStyle/>
          <a:p>
            <a:r>
              <a:rPr lang="en-US" dirty="0"/>
              <a:t>Google, Facebook, Twitter</a:t>
            </a:r>
          </a:p>
        </p:txBody>
      </p:sp>
      <p:sp>
        <p:nvSpPr>
          <p:cNvPr id="3" name="Content Placeholder 2">
            <a:extLst>
              <a:ext uri="{FF2B5EF4-FFF2-40B4-BE49-F238E27FC236}">
                <a16:creationId xmlns="" xmlns:a16="http://schemas.microsoft.com/office/drawing/2014/main" id="{AF28023C-5D28-CC4B-A8E4-5206C7D20A83}"/>
              </a:ext>
            </a:extLst>
          </p:cNvPr>
          <p:cNvSpPr>
            <a:spLocks noGrp="1"/>
          </p:cNvSpPr>
          <p:nvPr>
            <p:ph idx="1"/>
          </p:nvPr>
        </p:nvSpPr>
        <p:spPr/>
        <p:txBody>
          <a:bodyPr/>
          <a:lstStyle/>
          <a:p>
            <a:r>
              <a:rPr lang="en-GB" dirty="0"/>
              <a:t> Publish a detailed annual transparency report, where they show the number and type of content-takedown or user-information requests they received, and the number they complied with, from each country where they operate. </a:t>
            </a:r>
          </a:p>
          <a:p>
            <a:r>
              <a:rPr lang="en-GB" dirty="0"/>
              <a:t>Lay out their rationale for dealing with these requests: Facebook, for example, says it checks every incoming request for “legal sufficiency” and “reject[s] or require[s] greater specificity on requests that are overly broad or vague.” </a:t>
            </a:r>
          </a:p>
          <a:p>
            <a:r>
              <a:rPr lang="en-GB" dirty="0"/>
              <a:t>Can be difficult to access in the countries where the reported censorship is taking place.</a:t>
            </a:r>
            <a:endParaRPr lang="en-US" dirty="0"/>
          </a:p>
        </p:txBody>
      </p:sp>
    </p:spTree>
    <p:extLst>
      <p:ext uri="{BB962C8B-B14F-4D97-AF65-F5344CB8AC3E}">
        <p14:creationId xmlns:p14="http://schemas.microsoft.com/office/powerpoint/2010/main" val="198348314"/>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January 2018 Google back in China</a:t>
            </a:r>
            <a:br>
              <a:rPr lang="en-GB" dirty="0"/>
            </a:br>
            <a:r>
              <a:rPr lang="en-GB" dirty="0"/>
              <a:t>Missing out on billions of </a:t>
            </a:r>
            <a:r>
              <a:rPr lang="en-GB" dirty="0" smtClean="0"/>
              <a:t>dollars</a:t>
            </a:r>
            <a:r>
              <a:rPr lang="en-GB" dirty="0"/>
              <a:t/>
            </a:r>
            <a:br>
              <a:rPr lang="en-GB" dirty="0"/>
            </a:br>
            <a:endParaRPr lang="en-GB" dirty="0"/>
          </a:p>
        </p:txBody>
      </p:sp>
      <p:pic>
        <p:nvPicPr>
          <p:cNvPr id="5" name="Content Placeholder 4"/>
          <p:cNvPicPr>
            <a:picLocks noGrp="1" noChangeAspect="1"/>
          </p:cNvPicPr>
          <p:nvPr>
            <p:ph idx="1"/>
          </p:nvPr>
        </p:nvPicPr>
        <p:blipFill>
          <a:blip r:embed="rId2"/>
          <a:stretch>
            <a:fillRect/>
          </a:stretch>
        </p:blipFill>
        <p:spPr>
          <a:xfrm>
            <a:off x="4346998" y="1305694"/>
            <a:ext cx="6358679" cy="4237087"/>
          </a:xfrm>
          <a:prstGeom prst="rect">
            <a:avLst/>
          </a:prstGeom>
        </p:spPr>
      </p:pic>
    </p:spTree>
    <p:extLst>
      <p:ext uri="{BB962C8B-B14F-4D97-AF65-F5344CB8AC3E}">
        <p14:creationId xmlns:p14="http://schemas.microsoft.com/office/powerpoint/2010/main" val="1929804376"/>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And CSR has offered little</a:t>
            </a:r>
          </a:p>
        </p:txBody>
      </p:sp>
      <p:sp>
        <p:nvSpPr>
          <p:cNvPr id="3" name="Content Placeholder 2"/>
          <p:cNvSpPr>
            <a:spLocks noGrp="1"/>
          </p:cNvSpPr>
          <p:nvPr>
            <p:ph idx="1"/>
          </p:nvPr>
        </p:nvSpPr>
        <p:spPr/>
        <p:txBody>
          <a:bodyPr/>
          <a:lstStyle/>
          <a:p>
            <a:r>
              <a:rPr lang="en-GB" dirty="0"/>
              <a:t>This is unfortunate since the degree to which social media sites </a:t>
            </a:r>
            <a:r>
              <a:rPr lang="en-GB" dirty="0" err="1"/>
              <a:t>fulfill</a:t>
            </a:r>
            <a:r>
              <a:rPr lang="en-GB" dirty="0"/>
              <a:t> their responsibilities impacts on numerous users and society as a whole. </a:t>
            </a:r>
          </a:p>
          <a:p>
            <a:pPr marL="0" indent="0">
              <a:buNone/>
            </a:pPr>
            <a:endParaRPr lang="en-GB" dirty="0"/>
          </a:p>
        </p:txBody>
      </p:sp>
    </p:spTree>
    <p:extLst>
      <p:ext uri="{BB962C8B-B14F-4D97-AF65-F5344CB8AC3E}">
        <p14:creationId xmlns:p14="http://schemas.microsoft.com/office/powerpoint/2010/main" val="599629584"/>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CSR</a:t>
            </a:r>
            <a:endParaRPr lang="en-GB" dirty="0"/>
          </a:p>
        </p:txBody>
      </p:sp>
      <p:sp>
        <p:nvSpPr>
          <p:cNvPr id="3" name="Content Placeholder 2"/>
          <p:cNvSpPr>
            <a:spLocks noGrp="1"/>
          </p:cNvSpPr>
          <p:nvPr>
            <p:ph idx="1"/>
          </p:nvPr>
        </p:nvSpPr>
        <p:spPr/>
        <p:txBody>
          <a:bodyPr/>
          <a:lstStyle/>
          <a:p>
            <a:r>
              <a:rPr lang="en-GB" dirty="0"/>
              <a:t>CSR has attained a high profile in recent years: many companies have learnt to understand that business policies and strategies should not only be profitable but also be desirable in terms of the objectives and values of society. </a:t>
            </a:r>
          </a:p>
          <a:p>
            <a:r>
              <a:rPr lang="en-GB" dirty="0"/>
              <a:t>The CSR engagement of social media sites has rarely been in the focus of academic literature, although the ethical challenges of social networking sites have been recognized by some scholars. </a:t>
            </a:r>
          </a:p>
          <a:p>
            <a:endParaRPr lang="en-GB" dirty="0"/>
          </a:p>
        </p:txBody>
      </p:sp>
    </p:spTree>
    <p:extLst>
      <p:ext uri="{BB962C8B-B14F-4D97-AF65-F5344CB8AC3E}">
        <p14:creationId xmlns:p14="http://schemas.microsoft.com/office/powerpoint/2010/main" val="3252287182"/>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Examples you could consider</a:t>
            </a:r>
          </a:p>
        </p:txBody>
      </p:sp>
      <p:sp>
        <p:nvSpPr>
          <p:cNvPr id="3" name="Content Placeholder 2"/>
          <p:cNvSpPr>
            <a:spLocks noGrp="1"/>
          </p:cNvSpPr>
          <p:nvPr>
            <p:ph idx="1"/>
          </p:nvPr>
        </p:nvSpPr>
        <p:spPr/>
        <p:txBody>
          <a:bodyPr/>
          <a:lstStyle/>
          <a:p>
            <a:r>
              <a:rPr lang="en-GB" dirty="0"/>
              <a:t>Ethical issues of Internet technology have become the focus of applied ethics under the headline ‘Internet ethics’, ‘cyber ethics’ or ‘information ethics’ (Moore, 2005; </a:t>
            </a:r>
            <a:r>
              <a:rPr lang="en-GB" dirty="0" err="1"/>
              <a:t>Spinello</a:t>
            </a:r>
            <a:r>
              <a:rPr lang="en-GB" dirty="0"/>
              <a:t> &amp; </a:t>
            </a:r>
            <a:r>
              <a:rPr lang="en-GB" dirty="0" err="1"/>
              <a:t>Tavani</a:t>
            </a:r>
            <a:r>
              <a:rPr lang="en-GB" dirty="0"/>
              <a:t>, 2004). </a:t>
            </a:r>
          </a:p>
          <a:p>
            <a:r>
              <a:rPr lang="en-GB" dirty="0"/>
              <a:t>Includes data disclosure and lack of privacy (Smith, </a:t>
            </a:r>
            <a:r>
              <a:rPr lang="en-GB" dirty="0" err="1"/>
              <a:t>Dinev</a:t>
            </a:r>
            <a:r>
              <a:rPr lang="en-GB" dirty="0"/>
              <a:t>, &amp; Xu, 2011). </a:t>
            </a:r>
            <a:endParaRPr lang="en-GB" dirty="0" smtClean="0"/>
          </a:p>
          <a:p>
            <a:r>
              <a:rPr lang="en-GB" dirty="0" smtClean="0"/>
              <a:t>And so much more.</a:t>
            </a:r>
            <a:endParaRPr lang="en-GB" dirty="0"/>
          </a:p>
          <a:p>
            <a:pPr marL="0" indent="0">
              <a:buNone/>
            </a:pPr>
            <a:endParaRPr lang="en-GB" dirty="0"/>
          </a:p>
        </p:txBody>
      </p:sp>
    </p:spTree>
    <p:extLst>
      <p:ext uri="{BB962C8B-B14F-4D97-AF65-F5344CB8AC3E}">
        <p14:creationId xmlns:p14="http://schemas.microsoft.com/office/powerpoint/2010/main" val="2296907251"/>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Behaviour of users (e.g. Li, 2007)</a:t>
            </a:r>
            <a:br>
              <a:rPr lang="en-GB" dirty="0"/>
            </a:br>
            <a:endParaRPr lang="en-GB" dirty="0"/>
          </a:p>
        </p:txBody>
      </p:sp>
      <p:sp>
        <p:nvSpPr>
          <p:cNvPr id="3" name="Content Placeholder 2"/>
          <p:cNvSpPr>
            <a:spLocks noGrp="1"/>
          </p:cNvSpPr>
          <p:nvPr>
            <p:ph idx="1"/>
          </p:nvPr>
        </p:nvSpPr>
        <p:spPr>
          <a:xfrm>
            <a:off x="3869268" y="-26541"/>
            <a:ext cx="7315200" cy="5120640"/>
          </a:xfrm>
        </p:spPr>
        <p:txBody>
          <a:bodyPr/>
          <a:lstStyle/>
          <a:p>
            <a:r>
              <a:rPr lang="en-GB" dirty="0"/>
              <a:t>Stealing copyright/ IP</a:t>
            </a:r>
          </a:p>
          <a:p>
            <a:r>
              <a:rPr lang="en-GB" dirty="0"/>
              <a:t>Intercepting private email</a:t>
            </a:r>
          </a:p>
          <a:p>
            <a:r>
              <a:rPr lang="en-GB" dirty="0"/>
              <a:t>Display of pornography</a:t>
            </a:r>
          </a:p>
          <a:p>
            <a:r>
              <a:rPr lang="en-GB" dirty="0"/>
              <a:t>Deliberate public </a:t>
            </a:r>
            <a:r>
              <a:rPr lang="en-GB" dirty="0" err="1"/>
              <a:t>mis</a:t>
            </a:r>
            <a:r>
              <a:rPr lang="en-GB" dirty="0"/>
              <a:t>-information</a:t>
            </a:r>
          </a:p>
          <a:p>
            <a:r>
              <a:rPr lang="en-GB" dirty="0"/>
              <a:t>Stealing credit </a:t>
            </a:r>
            <a:r>
              <a:rPr lang="en-GB" dirty="0" smtClean="0"/>
              <a:t>information</a:t>
            </a:r>
          </a:p>
          <a:p>
            <a:endParaRPr lang="en-GB" dirty="0"/>
          </a:p>
          <a:p>
            <a:pPr marL="0" indent="0">
              <a:buNone/>
            </a:pPr>
            <a:endParaRPr lang="en-GB" dirty="0"/>
          </a:p>
        </p:txBody>
      </p:sp>
      <p:pic>
        <p:nvPicPr>
          <p:cNvPr id="4" name="Picture 3"/>
          <p:cNvPicPr>
            <a:picLocks noChangeAspect="1"/>
          </p:cNvPicPr>
          <p:nvPr/>
        </p:nvPicPr>
        <p:blipFill>
          <a:blip r:embed="rId2"/>
          <a:stretch>
            <a:fillRect/>
          </a:stretch>
        </p:blipFill>
        <p:spPr>
          <a:xfrm>
            <a:off x="6032663" y="3455721"/>
            <a:ext cx="5426603" cy="3017574"/>
          </a:xfrm>
          <a:prstGeom prst="rect">
            <a:avLst/>
          </a:prstGeom>
        </p:spPr>
      </p:pic>
    </p:spTree>
    <p:extLst>
      <p:ext uri="{BB962C8B-B14F-4D97-AF65-F5344CB8AC3E}">
        <p14:creationId xmlns:p14="http://schemas.microsoft.com/office/powerpoint/2010/main" val="331702784"/>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Role of technology (Light &amp; McGrath, 2010) </a:t>
            </a:r>
            <a:br>
              <a:rPr lang="en-GB" dirty="0"/>
            </a:br>
            <a:endParaRPr lang="en-GB" dirty="0"/>
          </a:p>
        </p:txBody>
      </p:sp>
      <p:sp>
        <p:nvSpPr>
          <p:cNvPr id="3" name="Content Placeholder 2"/>
          <p:cNvSpPr>
            <a:spLocks noGrp="1"/>
          </p:cNvSpPr>
          <p:nvPr>
            <p:ph idx="1"/>
          </p:nvPr>
        </p:nvSpPr>
        <p:spPr/>
        <p:txBody>
          <a:bodyPr/>
          <a:lstStyle/>
          <a:p>
            <a:r>
              <a:rPr lang="en-GB" dirty="0"/>
              <a:t>https://www.emeraldinsight.com/doi/full/10.1108/09593841011087770</a:t>
            </a:r>
          </a:p>
        </p:txBody>
      </p:sp>
    </p:spTree>
    <p:extLst>
      <p:ext uri="{BB962C8B-B14F-4D97-AF65-F5344CB8AC3E}">
        <p14:creationId xmlns:p14="http://schemas.microsoft.com/office/powerpoint/2010/main" val="2778480169"/>
      </p:ext>
    </p:extLst>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do you think ?</a:t>
            </a:r>
          </a:p>
        </p:txBody>
      </p:sp>
      <p:sp>
        <p:nvSpPr>
          <p:cNvPr id="3" name="Content Placeholder 2"/>
          <p:cNvSpPr>
            <a:spLocks noGrp="1"/>
          </p:cNvSpPr>
          <p:nvPr>
            <p:ph idx="1"/>
          </p:nvPr>
        </p:nvSpPr>
        <p:spPr/>
        <p:txBody>
          <a:bodyPr/>
          <a:lstStyle/>
          <a:p>
            <a:r>
              <a:rPr lang="en-GB" dirty="0"/>
              <a:t>Chen (2009) applied social network analysis to argue that social media sites have legal and moral responsibilities by virtue of their central position in the online world.</a:t>
            </a:r>
          </a:p>
          <a:p>
            <a:r>
              <a:rPr lang="en-GB" dirty="0"/>
              <a:t>Social media companies are more likely to be aware of the actions undertaken by other actors in the network, and therefore are to be held responsible for the wrongdoing by others simply by knowing.</a:t>
            </a:r>
          </a:p>
        </p:txBody>
      </p:sp>
    </p:spTree>
    <p:extLst>
      <p:ext uri="{BB962C8B-B14F-4D97-AF65-F5344CB8AC3E}">
        <p14:creationId xmlns:p14="http://schemas.microsoft.com/office/powerpoint/2010/main" val="3856634383"/>
      </p:ext>
    </p:extLst>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problem with CSR is …</a:t>
            </a:r>
          </a:p>
        </p:txBody>
      </p:sp>
      <p:sp>
        <p:nvSpPr>
          <p:cNvPr id="3" name="Content Placeholder 2"/>
          <p:cNvSpPr>
            <a:spLocks noGrp="1"/>
          </p:cNvSpPr>
          <p:nvPr>
            <p:ph idx="1"/>
          </p:nvPr>
        </p:nvSpPr>
        <p:spPr/>
        <p:txBody>
          <a:bodyPr/>
          <a:lstStyle/>
          <a:p>
            <a:r>
              <a:rPr lang="en-GB" dirty="0"/>
              <a:t>Agreed upon either by academics or practitioners of CSR (Carroll, 1999; Scherer &amp; Palazzo, 2007; </a:t>
            </a:r>
            <a:r>
              <a:rPr lang="en-GB" dirty="0" err="1"/>
              <a:t>Valor</a:t>
            </a:r>
            <a:r>
              <a:rPr lang="en-GB" dirty="0"/>
              <a:t>, 2005). </a:t>
            </a:r>
          </a:p>
          <a:p>
            <a:r>
              <a:rPr lang="en-GB" dirty="0"/>
              <a:t>Some elements of CSR can be easily identified, most notably the assumptions that corporations ought to consider social and environmental issues besides striving for profit, that they ought to behave ethically, and that philanthropy and community involvement is desirable (Banerjee, 2008).</a:t>
            </a:r>
            <a:br>
              <a:rPr lang="en-GB" dirty="0"/>
            </a:br>
            <a:endParaRPr lang="en-GB" dirty="0"/>
          </a:p>
        </p:txBody>
      </p:sp>
    </p:spTree>
    <p:extLst>
      <p:ext uri="{BB962C8B-B14F-4D97-AF65-F5344CB8AC3E}">
        <p14:creationId xmlns:p14="http://schemas.microsoft.com/office/powerpoint/2010/main" val="882466083"/>
      </p:ext>
    </p:extLst>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3990109" y="650451"/>
            <a:ext cx="7012353" cy="5560343"/>
          </a:xfrm>
          <a:prstGeom prst="rect">
            <a:avLst/>
          </a:prstGeom>
        </p:spPr>
      </p:pic>
      <p:sp>
        <p:nvSpPr>
          <p:cNvPr id="2" name="Title 1"/>
          <p:cNvSpPr>
            <a:spLocks noGrp="1"/>
          </p:cNvSpPr>
          <p:nvPr>
            <p:ph type="title"/>
          </p:nvPr>
        </p:nvSpPr>
        <p:spPr/>
        <p:txBody>
          <a:bodyPr>
            <a:noAutofit/>
          </a:bodyPr>
          <a:lstStyle/>
          <a:p>
            <a:r>
              <a:rPr lang="en-GB" sz="2400" dirty="0"/>
              <a:t>One of the most accepted and widely used CSR concepts is Archie Carroll’s model conceptualizing four types of responsibilities for the corporation that are presented as consecutive, interrelated layers within a pyramid (Carroll, 1979, 1991; Carroll &amp; </a:t>
            </a:r>
            <a:r>
              <a:rPr lang="en-GB" sz="2400" dirty="0" err="1"/>
              <a:t>Buchholtz</a:t>
            </a:r>
            <a:r>
              <a:rPr lang="en-GB" sz="2400" dirty="0"/>
              <a:t>, 2012).</a:t>
            </a:r>
            <a:br>
              <a:rPr lang="en-GB" sz="2400" dirty="0"/>
            </a:br>
            <a:endParaRPr lang="en-GB" sz="2400" dirty="0"/>
          </a:p>
        </p:txBody>
      </p:sp>
    </p:spTree>
    <p:extLst>
      <p:ext uri="{BB962C8B-B14F-4D97-AF65-F5344CB8AC3E}">
        <p14:creationId xmlns:p14="http://schemas.microsoft.com/office/powerpoint/2010/main" val="958143669"/>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968CD0A2-F502-2C40-A669-61F60D402792}"/>
              </a:ext>
            </a:extLst>
          </p:cNvPr>
          <p:cNvSpPr>
            <a:spLocks noGrp="1"/>
          </p:cNvSpPr>
          <p:nvPr>
            <p:ph type="title"/>
          </p:nvPr>
        </p:nvSpPr>
        <p:spPr/>
        <p:txBody>
          <a:bodyPr/>
          <a:lstStyle/>
          <a:p>
            <a:r>
              <a:rPr lang="en-US" dirty="0"/>
              <a:t>PELE</a:t>
            </a:r>
          </a:p>
        </p:txBody>
      </p:sp>
      <p:sp>
        <p:nvSpPr>
          <p:cNvPr id="3" name="Content Placeholder 2">
            <a:extLst>
              <a:ext uri="{FF2B5EF4-FFF2-40B4-BE49-F238E27FC236}">
                <a16:creationId xmlns="" xmlns:a16="http://schemas.microsoft.com/office/drawing/2014/main" id="{A7BE4545-EF8D-7D41-95B5-F7BC3A627128}"/>
              </a:ext>
            </a:extLst>
          </p:cNvPr>
          <p:cNvSpPr>
            <a:spLocks noGrp="1"/>
          </p:cNvSpPr>
          <p:nvPr>
            <p:ph idx="1"/>
          </p:nvPr>
        </p:nvSpPr>
        <p:spPr/>
        <p:txBody>
          <a:bodyPr/>
          <a:lstStyle/>
          <a:p>
            <a:r>
              <a:rPr lang="en-GB" dirty="0"/>
              <a:t>The model depicts </a:t>
            </a:r>
            <a:r>
              <a:rPr lang="en-GB" dirty="0">
                <a:highlight>
                  <a:srgbClr val="FF0000"/>
                </a:highlight>
              </a:rPr>
              <a:t>e</a:t>
            </a:r>
            <a:r>
              <a:rPr lang="en-GB" dirty="0"/>
              <a:t>conomic responsibility as the basis for all subsequent responsibilities, i.e. the responsibility to produce goods and services that society wants 35 and to sell them at a profit. </a:t>
            </a:r>
          </a:p>
          <a:p>
            <a:r>
              <a:rPr lang="en-GB" dirty="0">
                <a:highlight>
                  <a:srgbClr val="FF0000"/>
                </a:highlight>
              </a:rPr>
              <a:t>L</a:t>
            </a:r>
            <a:r>
              <a:rPr lang="en-GB" dirty="0"/>
              <a:t>egal responsibility refers to the obligation to </a:t>
            </a:r>
            <a:r>
              <a:rPr lang="en-GB" dirty="0" err="1"/>
              <a:t>fulfill</a:t>
            </a:r>
            <a:r>
              <a:rPr lang="en-GB" dirty="0"/>
              <a:t> the economic mission within the framework of legal and regulatory requirements.</a:t>
            </a:r>
          </a:p>
          <a:p>
            <a:r>
              <a:rPr lang="en-GB" dirty="0"/>
              <a:t>The </a:t>
            </a:r>
            <a:r>
              <a:rPr lang="en-GB" dirty="0">
                <a:highlight>
                  <a:srgbClr val="FF0000"/>
                </a:highlight>
              </a:rPr>
              <a:t>e</a:t>
            </a:r>
            <a:r>
              <a:rPr lang="en-GB" dirty="0"/>
              <a:t>thical responsibility describes the obligation to do what is right, just, and fair. </a:t>
            </a:r>
          </a:p>
          <a:p>
            <a:r>
              <a:rPr lang="en-GB" dirty="0">
                <a:highlight>
                  <a:srgbClr val="FFFF00"/>
                </a:highlight>
              </a:rPr>
              <a:t>Discretionary</a:t>
            </a:r>
            <a:r>
              <a:rPr lang="en-GB" dirty="0"/>
              <a:t>/</a:t>
            </a:r>
            <a:r>
              <a:rPr lang="en-GB" dirty="0">
                <a:highlight>
                  <a:srgbClr val="FF0000"/>
                </a:highlight>
              </a:rPr>
              <a:t>p</a:t>
            </a:r>
            <a:r>
              <a:rPr lang="en-GB" dirty="0">
                <a:highlight>
                  <a:srgbClr val="00FFFF"/>
                </a:highlight>
              </a:rPr>
              <a:t>hilanthropic</a:t>
            </a:r>
            <a:r>
              <a:rPr lang="en-GB" dirty="0"/>
              <a:t> responsibility is where an organization goes beyond its everyday expected duties, e.g. by making donations. </a:t>
            </a:r>
          </a:p>
          <a:p>
            <a:endParaRPr lang="en-US" dirty="0"/>
          </a:p>
        </p:txBody>
      </p:sp>
    </p:spTree>
    <p:extLst>
      <p:ext uri="{BB962C8B-B14F-4D97-AF65-F5344CB8AC3E}">
        <p14:creationId xmlns:p14="http://schemas.microsoft.com/office/powerpoint/2010/main" val="3149402384"/>
      </p:ext>
    </p:extLst>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Carroll’s model is pragmatic but </a:t>
            </a:r>
            <a:br>
              <a:rPr lang="en-GB" dirty="0"/>
            </a:br>
            <a:endParaRPr lang="en-GB" dirty="0"/>
          </a:p>
        </p:txBody>
      </p:sp>
      <p:sp>
        <p:nvSpPr>
          <p:cNvPr id="3" name="Content Placeholder 2"/>
          <p:cNvSpPr>
            <a:spLocks noGrp="1"/>
          </p:cNvSpPr>
          <p:nvPr>
            <p:ph idx="1"/>
          </p:nvPr>
        </p:nvSpPr>
        <p:spPr/>
        <p:txBody>
          <a:bodyPr/>
          <a:lstStyle/>
          <a:p>
            <a:r>
              <a:rPr lang="en-GB" dirty="0"/>
              <a:t>In many contexts it is a useful model for describing and explaining CSR, but it has its limitations that apply also in the case of SNS providers.</a:t>
            </a:r>
          </a:p>
          <a:p>
            <a:r>
              <a:rPr lang="en-GB" dirty="0"/>
              <a:t>(1) The static, hierarchical pyramid is too simplistic to capture the complexity of CSR in practice (Crane &amp; Matten, 2010</a:t>
            </a:r>
            <a:r>
              <a:rPr lang="en-GB" dirty="0" smtClean="0"/>
              <a:t>).</a:t>
            </a:r>
          </a:p>
          <a:p>
            <a:r>
              <a:rPr lang="en-GB" dirty="0"/>
              <a:t> (2) Neither variation of CSR approaches across regions and nations are taken into account (</a:t>
            </a:r>
            <a:r>
              <a:rPr lang="en-GB" dirty="0" err="1"/>
              <a:t>Visser</a:t>
            </a:r>
            <a:r>
              <a:rPr lang="en-GB" dirty="0"/>
              <a:t>, 2006), nor the pluralism of legal and moral systems that many globally operating companies are confronted with. </a:t>
            </a:r>
          </a:p>
          <a:p>
            <a:pPr marL="0" indent="0">
              <a:buNone/>
            </a:pPr>
            <a:endParaRPr lang="en-GB" dirty="0"/>
          </a:p>
        </p:txBody>
      </p:sp>
    </p:spTree>
    <p:extLst>
      <p:ext uri="{BB962C8B-B14F-4D97-AF65-F5344CB8AC3E}">
        <p14:creationId xmlns:p14="http://schemas.microsoft.com/office/powerpoint/2010/main" val="1835974063"/>
      </p:ext>
    </p:extLst>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Continued</a:t>
            </a:r>
            <a:endParaRPr lang="en-GB" dirty="0"/>
          </a:p>
        </p:txBody>
      </p:sp>
      <p:sp>
        <p:nvSpPr>
          <p:cNvPr id="3" name="Content Placeholder 2"/>
          <p:cNvSpPr>
            <a:spLocks noGrp="1"/>
          </p:cNvSpPr>
          <p:nvPr>
            <p:ph idx="1"/>
          </p:nvPr>
        </p:nvSpPr>
        <p:spPr/>
        <p:txBody>
          <a:bodyPr/>
          <a:lstStyle/>
          <a:p>
            <a:r>
              <a:rPr lang="en-GB" dirty="0"/>
              <a:t>(3) Carroll’s model has not been able to incorporate changed expectations towards business, e.g. regarding environmental responsibilities (</a:t>
            </a:r>
            <a:r>
              <a:rPr lang="en-GB" dirty="0" err="1"/>
              <a:t>Visser</a:t>
            </a:r>
            <a:r>
              <a:rPr lang="en-GB" dirty="0"/>
              <a:t>, 2006). </a:t>
            </a:r>
            <a:endParaRPr lang="en-GB" dirty="0" smtClean="0"/>
          </a:p>
          <a:p>
            <a:r>
              <a:rPr lang="en-GB" dirty="0"/>
              <a:t>(4) The model neglects the political role of corporations that has to be recognized in light of a diminishing role of the nation government and increased power of corporations.</a:t>
            </a:r>
          </a:p>
          <a:p>
            <a:pPr marL="0" indent="0">
              <a:buNone/>
            </a:pPr>
            <a:r>
              <a:rPr lang="en-GB" dirty="0"/>
              <a:t/>
            </a:r>
            <a:br>
              <a:rPr lang="en-GB" dirty="0"/>
            </a:br>
            <a:endParaRPr lang="en-GB" dirty="0"/>
          </a:p>
          <a:p>
            <a:endParaRPr lang="en-GB" dirty="0"/>
          </a:p>
        </p:txBody>
      </p:sp>
    </p:spTree>
    <p:extLst>
      <p:ext uri="{BB962C8B-B14F-4D97-AF65-F5344CB8AC3E}">
        <p14:creationId xmlns:p14="http://schemas.microsoft.com/office/powerpoint/2010/main" val="2833974780"/>
      </p:ext>
    </p:extLst>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1151266010"/>
      </p:ext>
    </p:extLst>
  </p:cSld>
  <p:clrMapOvr>
    <a:masterClrMapping/>
  </p:clrMapOvr>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Theories of </a:t>
            </a:r>
            <a:r>
              <a:rPr lang="en-GB" dirty="0" err="1" smtClean="0"/>
              <a:t>csr</a:t>
            </a:r>
            <a:endParaRPr lang="en-GB" dirty="0"/>
          </a:p>
        </p:txBody>
      </p:sp>
      <p:sp>
        <p:nvSpPr>
          <p:cNvPr id="3" name="Content Placeholder 2"/>
          <p:cNvSpPr>
            <a:spLocks noGrp="1"/>
          </p:cNvSpPr>
          <p:nvPr>
            <p:ph idx="1"/>
          </p:nvPr>
        </p:nvSpPr>
        <p:spPr/>
        <p:txBody>
          <a:bodyPr/>
          <a:lstStyle/>
          <a:p>
            <a:r>
              <a:rPr lang="en-GB" dirty="0" err="1" smtClean="0"/>
              <a:t>Carrega</a:t>
            </a:r>
            <a:r>
              <a:rPr lang="en-GB" dirty="0" smtClean="0"/>
              <a:t> and </a:t>
            </a:r>
            <a:r>
              <a:rPr lang="en-GB" dirty="0" err="1" smtClean="0"/>
              <a:t>Mele</a:t>
            </a:r>
            <a:r>
              <a:rPr lang="en-GB" dirty="0" smtClean="0"/>
              <a:t> (2004) categorise </a:t>
            </a:r>
            <a:r>
              <a:rPr lang="en-GB" b="1" dirty="0" smtClean="0">
                <a:solidFill>
                  <a:srgbClr val="FF0000"/>
                </a:solidFill>
              </a:rPr>
              <a:t>4 main groups</a:t>
            </a:r>
          </a:p>
          <a:p>
            <a:r>
              <a:rPr lang="en-GB" dirty="0"/>
              <a:t>https://link.springer.com/article/10.1023/B:BUSI.0000039399.90587.34</a:t>
            </a:r>
          </a:p>
        </p:txBody>
      </p:sp>
    </p:spTree>
    <p:extLst>
      <p:ext uri="{BB962C8B-B14F-4D97-AF65-F5344CB8AC3E}">
        <p14:creationId xmlns:p14="http://schemas.microsoft.com/office/powerpoint/2010/main" val="1657674228"/>
      </p:ext>
    </p:extLst>
  </p:cSld>
  <p:clrMapOvr>
    <a:masterClrMapping/>
  </p:clrMapOvr>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1. Instrumental theories</a:t>
            </a:r>
            <a:endParaRPr lang="en-GB" dirty="0">
              <a:solidFill>
                <a:schemeClr val="bg1"/>
              </a:solidFill>
            </a:endParaRPr>
          </a:p>
        </p:txBody>
      </p:sp>
      <p:sp>
        <p:nvSpPr>
          <p:cNvPr id="3" name="Content Placeholder 2"/>
          <p:cNvSpPr>
            <a:spLocks noGrp="1"/>
          </p:cNvSpPr>
          <p:nvPr>
            <p:ph idx="1"/>
          </p:nvPr>
        </p:nvSpPr>
        <p:spPr/>
        <p:txBody>
          <a:bodyPr/>
          <a:lstStyle/>
          <a:p>
            <a:r>
              <a:rPr lang="en-GB" dirty="0" smtClean="0"/>
              <a:t>The </a:t>
            </a:r>
            <a:r>
              <a:rPr lang="en-GB" dirty="0"/>
              <a:t>first group of theories assume that organisations are instruments for wealth creation which is their single </a:t>
            </a:r>
            <a:r>
              <a:rPr lang="en-GB" dirty="0" smtClean="0"/>
              <a:t>social responsibility.</a:t>
            </a:r>
          </a:p>
          <a:p>
            <a:r>
              <a:rPr lang="en-GB" dirty="0" smtClean="0"/>
              <a:t> </a:t>
            </a:r>
            <a:r>
              <a:rPr lang="en-GB" dirty="0"/>
              <a:t>The interactions between organisations and society are economic and social activity is only permissible if it is consistent with wealth creation. </a:t>
            </a:r>
            <a:endParaRPr lang="en-GB" dirty="0" smtClean="0"/>
          </a:p>
          <a:p>
            <a:r>
              <a:rPr lang="en-GB" dirty="0" smtClean="0"/>
              <a:t>These </a:t>
            </a:r>
            <a:r>
              <a:rPr lang="en-GB" dirty="0"/>
              <a:t>are instrumental theories and understand CSR the means to generating profits, the ends. </a:t>
            </a:r>
            <a:endParaRPr lang="en-GB" dirty="0" smtClean="0"/>
          </a:p>
          <a:p>
            <a:r>
              <a:rPr lang="en-GB" dirty="0" smtClean="0"/>
              <a:t>This </a:t>
            </a:r>
            <a:r>
              <a:rPr lang="en-GB" dirty="0"/>
              <a:t>resonates with Friedman’s (1970) stockholder theory, a narrow and traditional emphasis of CSR. </a:t>
            </a:r>
          </a:p>
          <a:p>
            <a:endParaRPr lang="en-GB" dirty="0"/>
          </a:p>
        </p:txBody>
      </p:sp>
    </p:spTree>
    <p:extLst>
      <p:ext uri="{BB962C8B-B14F-4D97-AF65-F5344CB8AC3E}">
        <p14:creationId xmlns:p14="http://schemas.microsoft.com/office/powerpoint/2010/main" val="363844861"/>
      </p:ext>
    </p:extLst>
  </p:cSld>
  <p:clrMapOvr>
    <a:masterClrMapping/>
  </p:clrMapOvr>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2. Political theories</a:t>
            </a:r>
            <a:endParaRPr lang="en-GB" dirty="0"/>
          </a:p>
        </p:txBody>
      </p:sp>
      <p:sp>
        <p:nvSpPr>
          <p:cNvPr id="3" name="Content Placeholder 2"/>
          <p:cNvSpPr>
            <a:spLocks noGrp="1"/>
          </p:cNvSpPr>
          <p:nvPr>
            <p:ph idx="1"/>
          </p:nvPr>
        </p:nvSpPr>
        <p:spPr/>
        <p:txBody>
          <a:bodyPr>
            <a:normAutofit/>
          </a:bodyPr>
          <a:lstStyle/>
          <a:p>
            <a:r>
              <a:rPr lang="en-GB" dirty="0"/>
              <a:t>The second group of theories emphasises the organisation’s social power in its relationship with society and the political responsibility connected to this power. </a:t>
            </a:r>
            <a:r>
              <a:rPr lang="en-GB" dirty="0" smtClean="0"/>
              <a:t> </a:t>
            </a:r>
          </a:p>
          <a:p>
            <a:r>
              <a:rPr lang="en-GB" dirty="0" smtClean="0"/>
              <a:t>Resonates </a:t>
            </a:r>
            <a:r>
              <a:rPr lang="en-GB" dirty="0"/>
              <a:t>with the </a:t>
            </a:r>
            <a:r>
              <a:rPr lang="en-GB" dirty="0" smtClean="0"/>
              <a:t>Corporate Citizenship (CC) approach </a:t>
            </a:r>
            <a:r>
              <a:rPr lang="en-GB" dirty="0"/>
              <a:t>of Crane and Matten (</a:t>
            </a:r>
            <a:r>
              <a:rPr lang="en-GB" dirty="0" smtClean="0"/>
              <a:t>2010) - has </a:t>
            </a:r>
            <a:r>
              <a:rPr lang="en-GB" dirty="0"/>
              <a:t>a strong sense of business responsibility to the community. </a:t>
            </a:r>
            <a:endParaRPr lang="en-GB" dirty="0" smtClean="0"/>
          </a:p>
          <a:p>
            <a:r>
              <a:rPr lang="en-GB" dirty="0" smtClean="0"/>
              <a:t>Crane </a:t>
            </a:r>
            <a:r>
              <a:rPr lang="en-GB" dirty="0"/>
              <a:t>and Matten (ibid) discuss three types of </a:t>
            </a:r>
            <a:r>
              <a:rPr lang="en-GB" dirty="0" smtClean="0"/>
              <a:t>CC:</a:t>
            </a:r>
            <a:endParaRPr lang="en-GB" dirty="0"/>
          </a:p>
        </p:txBody>
      </p:sp>
    </p:spTree>
    <p:extLst>
      <p:ext uri="{BB962C8B-B14F-4D97-AF65-F5344CB8AC3E}">
        <p14:creationId xmlns:p14="http://schemas.microsoft.com/office/powerpoint/2010/main" val="2145393007"/>
      </p:ext>
    </p:extLst>
  </p:cSld>
  <p:clrMapOvr>
    <a:masterClrMapping/>
  </p:clrMapOvr>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Corporate Citizenship (CC)</a:t>
            </a:r>
            <a:endParaRPr lang="en-GB" dirty="0"/>
          </a:p>
        </p:txBody>
      </p:sp>
      <p:sp>
        <p:nvSpPr>
          <p:cNvPr id="3" name="Content Placeholder 2"/>
          <p:cNvSpPr>
            <a:spLocks noGrp="1"/>
          </p:cNvSpPr>
          <p:nvPr>
            <p:ph idx="1"/>
          </p:nvPr>
        </p:nvSpPr>
        <p:spPr/>
        <p:txBody>
          <a:bodyPr>
            <a:normAutofit/>
          </a:bodyPr>
          <a:lstStyle/>
          <a:p>
            <a:r>
              <a:rPr lang="en-GB" dirty="0"/>
              <a:t>The limited view of CC is charitable donations or philanthropy in the local community. It is about business putting something back and is fuelled by issues of organisational self-interest. </a:t>
            </a:r>
            <a:endParaRPr lang="en-GB" dirty="0" smtClean="0"/>
          </a:p>
          <a:p>
            <a:r>
              <a:rPr lang="en-GB" dirty="0" smtClean="0"/>
              <a:t>The </a:t>
            </a:r>
            <a:r>
              <a:rPr lang="en-GB" dirty="0"/>
              <a:t>equivalent view of CC is about meeting Carroll’s economic, legal, ethical and philanthropic responsibilities and Carroll will be discussed shortly. </a:t>
            </a:r>
            <a:endParaRPr lang="en-GB" dirty="0" smtClean="0"/>
          </a:p>
          <a:p>
            <a:r>
              <a:rPr lang="en-GB" dirty="0" smtClean="0"/>
              <a:t>The </a:t>
            </a:r>
            <a:r>
              <a:rPr lang="en-GB" dirty="0"/>
              <a:t>extended view of CC defines citizenship as a set of organisations’ </a:t>
            </a:r>
            <a:r>
              <a:rPr lang="en-GB" dirty="0" smtClean="0"/>
              <a:t>rights;</a:t>
            </a:r>
          </a:p>
          <a:p>
            <a:pPr lvl="1"/>
            <a:r>
              <a:rPr lang="en-GB" dirty="0" smtClean="0"/>
              <a:t>Civil </a:t>
            </a:r>
            <a:r>
              <a:rPr lang="en-GB" dirty="0"/>
              <a:t>rights which ensure freedom from abuses, mainly government abuses and includes the right to own property. </a:t>
            </a:r>
            <a:endParaRPr lang="en-GB" dirty="0" smtClean="0"/>
          </a:p>
          <a:p>
            <a:pPr lvl="1"/>
            <a:r>
              <a:rPr lang="en-GB" dirty="0" smtClean="0"/>
              <a:t>Social </a:t>
            </a:r>
            <a:r>
              <a:rPr lang="en-GB" dirty="0"/>
              <a:t>rights are about entitlement where CC goes beyond compliance which may be unrealistic for operators to go beyond complying with what they are required to do. </a:t>
            </a:r>
            <a:endParaRPr lang="en-GB" dirty="0" smtClean="0"/>
          </a:p>
          <a:p>
            <a:pPr lvl="1"/>
            <a:r>
              <a:rPr lang="en-GB" dirty="0"/>
              <a:t>P</a:t>
            </a:r>
            <a:r>
              <a:rPr lang="en-GB" dirty="0" smtClean="0"/>
              <a:t>olitical </a:t>
            </a:r>
            <a:r>
              <a:rPr lang="en-GB" dirty="0"/>
              <a:t>rights are the right to participate in the process of objective-setting. This is reflected in globalisation which has reshaped demands on organisations where organisations may carry out actions from which governments have retreated.</a:t>
            </a:r>
          </a:p>
          <a:p>
            <a:endParaRPr lang="en-GB" dirty="0"/>
          </a:p>
        </p:txBody>
      </p:sp>
    </p:spTree>
    <p:extLst>
      <p:ext uri="{BB962C8B-B14F-4D97-AF65-F5344CB8AC3E}">
        <p14:creationId xmlns:p14="http://schemas.microsoft.com/office/powerpoint/2010/main" val="3694302006"/>
      </p:ext>
    </p:extLst>
  </p:cSld>
  <p:clrMapOvr>
    <a:masterClrMapping/>
  </p:clrMapOvr>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3. Integrative theories</a:t>
            </a:r>
            <a:endParaRPr lang="en-GB" dirty="0">
              <a:solidFill>
                <a:schemeClr val="bg1"/>
              </a:solidFill>
            </a:endParaRPr>
          </a:p>
        </p:txBody>
      </p:sp>
      <p:sp>
        <p:nvSpPr>
          <p:cNvPr id="3" name="Content Placeholder 2"/>
          <p:cNvSpPr>
            <a:spLocks noGrp="1"/>
          </p:cNvSpPr>
          <p:nvPr>
            <p:ph idx="1"/>
          </p:nvPr>
        </p:nvSpPr>
        <p:spPr/>
        <p:txBody>
          <a:bodyPr>
            <a:normAutofit/>
          </a:bodyPr>
          <a:lstStyle/>
          <a:p>
            <a:r>
              <a:rPr lang="en-GB" dirty="0"/>
              <a:t>The third group of theories argue that organisations must integrate social demands and that business depends on society for its continuity and growth as well as for its very existence. </a:t>
            </a:r>
            <a:endParaRPr lang="en-GB" dirty="0" smtClean="0"/>
          </a:p>
          <a:p>
            <a:r>
              <a:rPr lang="en-GB" dirty="0" smtClean="0"/>
              <a:t>These </a:t>
            </a:r>
            <a:r>
              <a:rPr lang="en-GB" dirty="0"/>
              <a:t>are integrative theories and include Freeman’s (1984) stakeholder theory. CSR as stakeholder management happens when social concerns are not external to an organisation but are integral to its being (Freeman, 1984). </a:t>
            </a:r>
            <a:endParaRPr lang="en-GB" dirty="0" smtClean="0"/>
          </a:p>
          <a:p>
            <a:r>
              <a:rPr lang="en-GB" dirty="0" smtClean="0"/>
              <a:t>Stakeholder </a:t>
            </a:r>
            <a:r>
              <a:rPr lang="en-GB" dirty="0"/>
              <a:t>management determines how an organisation can serve its customers and be profitable as well as serving other stakeholders including suppliers, employees and communities. </a:t>
            </a:r>
            <a:endParaRPr lang="en-GB" dirty="0" smtClean="0"/>
          </a:p>
          <a:p>
            <a:r>
              <a:rPr lang="en-GB" dirty="0" smtClean="0"/>
              <a:t>It </a:t>
            </a:r>
            <a:r>
              <a:rPr lang="en-GB" dirty="0"/>
              <a:t>is this view of stakeholder theory that has dominated the CSR debate questioning the legitimacy and authority of corporate power and forced the moral aspect of decisions made by management into the background (</a:t>
            </a:r>
            <a:r>
              <a:rPr lang="en-GB" dirty="0" err="1"/>
              <a:t>Hockerts</a:t>
            </a:r>
            <a:r>
              <a:rPr lang="en-GB" dirty="0"/>
              <a:t> and </a:t>
            </a:r>
            <a:r>
              <a:rPr lang="en-GB" dirty="0" err="1"/>
              <a:t>Morsing</a:t>
            </a:r>
            <a:r>
              <a:rPr lang="en-GB" dirty="0"/>
              <a:t>, 2008). </a:t>
            </a:r>
          </a:p>
          <a:p>
            <a:endParaRPr lang="en-GB" dirty="0"/>
          </a:p>
        </p:txBody>
      </p:sp>
    </p:spTree>
    <p:extLst>
      <p:ext uri="{BB962C8B-B14F-4D97-AF65-F5344CB8AC3E}">
        <p14:creationId xmlns:p14="http://schemas.microsoft.com/office/powerpoint/2010/main" val="3994284926"/>
      </p:ext>
    </p:extLst>
  </p:cSld>
  <p:clrMapOvr>
    <a:masterClrMapping/>
  </p:clrMapOvr>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4. Ethical theories</a:t>
            </a:r>
            <a:endParaRPr lang="en-GB" dirty="0"/>
          </a:p>
        </p:txBody>
      </p:sp>
      <p:sp>
        <p:nvSpPr>
          <p:cNvPr id="3" name="Content Placeholder 2"/>
          <p:cNvSpPr>
            <a:spLocks noGrp="1"/>
          </p:cNvSpPr>
          <p:nvPr>
            <p:ph idx="1"/>
          </p:nvPr>
        </p:nvSpPr>
        <p:spPr/>
        <p:txBody>
          <a:bodyPr>
            <a:normAutofit/>
          </a:bodyPr>
          <a:lstStyle/>
          <a:p>
            <a:r>
              <a:rPr lang="en-GB" dirty="0" smtClean="0"/>
              <a:t>Fourth </a:t>
            </a:r>
            <a:r>
              <a:rPr lang="en-GB" dirty="0"/>
              <a:t>group of theories believes that the relationship between business and society is embedded with ethical values and leads CSR from an ethical perspective. </a:t>
            </a:r>
            <a:endParaRPr lang="en-GB" dirty="0" smtClean="0"/>
          </a:p>
          <a:p>
            <a:r>
              <a:rPr lang="en-GB" dirty="0" smtClean="0"/>
              <a:t>Therefore</a:t>
            </a:r>
            <a:r>
              <a:rPr lang="en-GB" dirty="0"/>
              <a:t>, organisations must accept social responsibilities as an ethical duty above any other considerations. </a:t>
            </a:r>
            <a:endParaRPr lang="en-GB" dirty="0" smtClean="0"/>
          </a:p>
          <a:p>
            <a:r>
              <a:rPr lang="en-GB" dirty="0" smtClean="0"/>
              <a:t>This </a:t>
            </a:r>
            <a:r>
              <a:rPr lang="en-GB" dirty="0"/>
              <a:t>is the naturalistic group of ethical theories where there are objective moral properties that can be determined by empirical knowledge and reducible to natural or ethical properties such as needs, wants or pleasures. </a:t>
            </a:r>
          </a:p>
        </p:txBody>
      </p:sp>
    </p:spTree>
    <p:extLst>
      <p:ext uri="{BB962C8B-B14F-4D97-AF65-F5344CB8AC3E}">
        <p14:creationId xmlns:p14="http://schemas.microsoft.com/office/powerpoint/2010/main" val="1498092065"/>
      </p:ext>
    </p:extLst>
  </p:cSld>
  <p:clrMapOvr>
    <a:masterClrMapping/>
  </p:clrMapOvr>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Corporate citizenship CC</a:t>
            </a:r>
          </a:p>
        </p:txBody>
      </p:sp>
      <p:sp>
        <p:nvSpPr>
          <p:cNvPr id="3" name="Content Placeholder 2"/>
          <p:cNvSpPr>
            <a:spLocks noGrp="1"/>
          </p:cNvSpPr>
          <p:nvPr>
            <p:ph idx="1"/>
          </p:nvPr>
        </p:nvSpPr>
        <p:spPr/>
        <p:txBody>
          <a:bodyPr/>
          <a:lstStyle/>
          <a:p>
            <a:r>
              <a:rPr lang="en-GB" dirty="0"/>
              <a:t>Matten and Crane’s (2005) article argued that in the changing environment of a globalized world, boundaries between the government, business and civil actors are blurred and some companies have begun to assume a government-like role. </a:t>
            </a:r>
          </a:p>
          <a:p>
            <a:r>
              <a:rPr lang="en-GB" dirty="0"/>
              <a:t>Matten and Crane conceptualize CC in an extended view, going beyond the limited view that identifies CC with strategic corporate philanthropy with the equivalent view of CC that conceptualizes CC almost synonymous to existing conceptions of CSR. </a:t>
            </a:r>
          </a:p>
          <a:p>
            <a:pPr marL="0" indent="0">
              <a:buNone/>
            </a:pPr>
            <a:endParaRPr lang="en-GB" dirty="0"/>
          </a:p>
        </p:txBody>
      </p:sp>
    </p:spTree>
    <p:extLst>
      <p:ext uri="{BB962C8B-B14F-4D97-AF65-F5344CB8AC3E}">
        <p14:creationId xmlns:p14="http://schemas.microsoft.com/office/powerpoint/2010/main" val="407855608"/>
      </p:ext>
    </p:extLst>
  </p:cSld>
  <p:clrMapOvr>
    <a:masterClrMapping/>
  </p:clrMapOvr>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Corporate citizenship CC</a:t>
            </a:r>
          </a:p>
        </p:txBody>
      </p:sp>
      <p:sp>
        <p:nvSpPr>
          <p:cNvPr id="3" name="Content Placeholder 2"/>
          <p:cNvSpPr>
            <a:spLocks noGrp="1"/>
          </p:cNvSpPr>
          <p:nvPr>
            <p:ph idx="1"/>
          </p:nvPr>
        </p:nvSpPr>
        <p:spPr/>
        <p:txBody>
          <a:bodyPr/>
          <a:lstStyle/>
          <a:p>
            <a:r>
              <a:rPr lang="en-GB" dirty="0"/>
              <a:t>Matten and Crane’s (2005) article argued that in the changing environment of a globalized world, boundaries between the government, business and civil actors are blurred and some companies have begun to assume a government-like role. </a:t>
            </a:r>
          </a:p>
          <a:p>
            <a:r>
              <a:rPr lang="en-GB" dirty="0"/>
              <a:t>Matten and Crane conceptualize CC in an extended view, going beyond the limited view that identifies CC with strategic corporate philanthropy with the equivalent view of CC that conceptualizes CC almost synonymous to existing conceptions of CSR. </a:t>
            </a:r>
          </a:p>
          <a:p>
            <a:pPr marL="0" indent="0">
              <a:buNone/>
            </a:pPr>
            <a:endParaRPr lang="en-GB" dirty="0"/>
          </a:p>
        </p:txBody>
      </p:sp>
    </p:spTree>
    <p:extLst>
      <p:ext uri="{BB962C8B-B14F-4D97-AF65-F5344CB8AC3E}">
        <p14:creationId xmlns:p14="http://schemas.microsoft.com/office/powerpoint/2010/main" val="510912124"/>
      </p:ext>
    </p:extLst>
  </p:cSld>
  <p:clrMapOvr>
    <a:masterClrMapping/>
  </p:clrMapOvr>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Continued</a:t>
            </a:r>
          </a:p>
        </p:txBody>
      </p:sp>
      <p:sp>
        <p:nvSpPr>
          <p:cNvPr id="3" name="Content Placeholder 2"/>
          <p:cNvSpPr>
            <a:spLocks noGrp="1"/>
          </p:cNvSpPr>
          <p:nvPr>
            <p:ph idx="1"/>
          </p:nvPr>
        </p:nvSpPr>
        <p:spPr/>
        <p:txBody>
          <a:bodyPr/>
          <a:lstStyle/>
          <a:p>
            <a:r>
              <a:rPr lang="en-GB" dirty="0"/>
              <a:t>They argue that governments fail to provide citizenship rights ever more, and accordingly corporations play an increasing role (Matten &amp; Crane, 2005). </a:t>
            </a:r>
          </a:p>
          <a:p>
            <a:endParaRPr lang="en-GB" dirty="0"/>
          </a:p>
        </p:txBody>
      </p:sp>
    </p:spTree>
    <p:extLst>
      <p:ext uri="{BB962C8B-B14F-4D97-AF65-F5344CB8AC3E}">
        <p14:creationId xmlns:p14="http://schemas.microsoft.com/office/powerpoint/2010/main" val="399712677"/>
      </p:ext>
    </p:extLst>
  </p:cSld>
  <p:clrMapOvr>
    <a:masterClrMapping/>
  </p:clrMapOvr>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D51A5F38-CE96-1E4D-969B-CF755C272970}"/>
              </a:ext>
            </a:extLst>
          </p:cNvPr>
          <p:cNvSpPr>
            <a:spLocks noGrp="1"/>
          </p:cNvSpPr>
          <p:nvPr>
            <p:ph type="title"/>
          </p:nvPr>
        </p:nvSpPr>
        <p:spPr/>
        <p:txBody>
          <a:bodyPr/>
          <a:lstStyle/>
          <a:p>
            <a:r>
              <a:rPr lang="en-US" dirty="0"/>
              <a:t>Corporations assume a political role in 3 different ways</a:t>
            </a:r>
          </a:p>
        </p:txBody>
      </p:sp>
      <p:sp>
        <p:nvSpPr>
          <p:cNvPr id="3" name="Content Placeholder 2">
            <a:extLst>
              <a:ext uri="{FF2B5EF4-FFF2-40B4-BE49-F238E27FC236}">
                <a16:creationId xmlns="" xmlns:a16="http://schemas.microsoft.com/office/drawing/2014/main" id="{375A800C-CDF5-BD42-871D-5A9852FB2560}"/>
              </a:ext>
            </a:extLst>
          </p:cNvPr>
          <p:cNvSpPr>
            <a:spLocks noGrp="1"/>
          </p:cNvSpPr>
          <p:nvPr>
            <p:ph idx="1"/>
          </p:nvPr>
        </p:nvSpPr>
        <p:spPr/>
        <p:txBody>
          <a:bodyPr>
            <a:normAutofit/>
          </a:bodyPr>
          <a:lstStyle/>
          <a:p>
            <a:r>
              <a:rPr lang="en-GB" dirty="0"/>
              <a:t>Where government ceases to administer </a:t>
            </a:r>
            <a:r>
              <a:rPr lang="en-GB" dirty="0" smtClean="0"/>
              <a:t>rights.</a:t>
            </a:r>
            <a:endParaRPr lang="en-GB" dirty="0"/>
          </a:p>
          <a:p>
            <a:r>
              <a:rPr lang="en-GB" dirty="0"/>
              <a:t>Where government has not as yet administered </a:t>
            </a:r>
            <a:r>
              <a:rPr lang="en-GB" dirty="0" smtClean="0"/>
              <a:t>rights. </a:t>
            </a:r>
            <a:endParaRPr lang="en-GB" dirty="0"/>
          </a:p>
          <a:p>
            <a:r>
              <a:rPr lang="en-GB" dirty="0"/>
              <a:t>Where the administration of </a:t>
            </a:r>
            <a:r>
              <a:rPr lang="en-GB" dirty="0" smtClean="0"/>
              <a:t>rights </a:t>
            </a:r>
            <a:r>
              <a:rPr lang="en-GB" dirty="0"/>
              <a:t>is beyond the reach of the </a:t>
            </a:r>
            <a:r>
              <a:rPr lang="en-GB" dirty="0" smtClean="0"/>
              <a:t>government </a:t>
            </a:r>
            <a:r>
              <a:rPr lang="en-GB" dirty="0"/>
              <a:t>(Matten &amp; Crane, 2005). </a:t>
            </a:r>
          </a:p>
          <a:p>
            <a:r>
              <a:rPr lang="en-GB" dirty="0"/>
              <a:t>CC points to new corporate responsibilities, specifically to questions about accountability and potential threats to democracy. </a:t>
            </a:r>
          </a:p>
          <a:p>
            <a:pPr marL="0" indent="0">
              <a:buNone/>
            </a:pPr>
            <a:endParaRPr lang="en-GB" dirty="0"/>
          </a:p>
          <a:p>
            <a:endParaRPr lang="en-US" dirty="0"/>
          </a:p>
        </p:txBody>
      </p:sp>
    </p:spTree>
    <p:extLst>
      <p:ext uri="{BB962C8B-B14F-4D97-AF65-F5344CB8AC3E}">
        <p14:creationId xmlns:p14="http://schemas.microsoft.com/office/powerpoint/2010/main" val="237634958"/>
      </p:ext>
    </p:extLst>
  </p:cSld>
  <p:clrMapOvr>
    <a:masterClrMapping/>
  </p:clrMapOvr>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096E0458-38EC-6E44-9E74-4F18BEFDEF1F}"/>
              </a:ext>
            </a:extLst>
          </p:cNvPr>
          <p:cNvSpPr>
            <a:spLocks noGrp="1"/>
          </p:cNvSpPr>
          <p:nvPr>
            <p:ph type="title"/>
          </p:nvPr>
        </p:nvSpPr>
        <p:spPr/>
        <p:txBody>
          <a:bodyPr/>
          <a:lstStyle/>
          <a:p>
            <a:r>
              <a:rPr lang="en-US" dirty="0"/>
              <a:t>CSR and social media sites</a:t>
            </a:r>
          </a:p>
        </p:txBody>
      </p:sp>
    </p:spTree>
    <p:extLst>
      <p:ext uri="{BB962C8B-B14F-4D97-AF65-F5344CB8AC3E}">
        <p14:creationId xmlns:p14="http://schemas.microsoft.com/office/powerpoint/2010/main" val="2680606315"/>
      </p:ext>
    </p:extLst>
  </p:cSld>
  <p:clrMapOvr>
    <a:masterClrMapping/>
  </p:clrMapOvr>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331AE590-D525-B648-B9AB-DEC8526CE5F3}"/>
              </a:ext>
            </a:extLst>
          </p:cNvPr>
          <p:cNvSpPr>
            <a:spLocks noGrp="1"/>
          </p:cNvSpPr>
          <p:nvPr>
            <p:ph type="title"/>
          </p:nvPr>
        </p:nvSpPr>
        <p:spPr/>
        <p:txBody>
          <a:bodyPr/>
          <a:lstStyle/>
          <a:p>
            <a:r>
              <a:rPr lang="en-US" dirty="0"/>
              <a:t>Facebook</a:t>
            </a:r>
          </a:p>
        </p:txBody>
      </p:sp>
      <p:sp>
        <p:nvSpPr>
          <p:cNvPr id="3" name="Content Placeholder 2">
            <a:extLst>
              <a:ext uri="{FF2B5EF4-FFF2-40B4-BE49-F238E27FC236}">
                <a16:creationId xmlns="" xmlns:a16="http://schemas.microsoft.com/office/drawing/2014/main" id="{FC651348-F478-4C42-A999-7A05F1570231}"/>
              </a:ext>
            </a:extLst>
          </p:cNvPr>
          <p:cNvSpPr>
            <a:spLocks noGrp="1"/>
          </p:cNvSpPr>
          <p:nvPr>
            <p:ph idx="1"/>
          </p:nvPr>
        </p:nvSpPr>
        <p:spPr/>
        <p:txBody>
          <a:bodyPr>
            <a:normAutofit/>
          </a:bodyPr>
          <a:lstStyle/>
          <a:p>
            <a:r>
              <a:rPr lang="en-GB" dirty="0"/>
              <a:t>Founded in </a:t>
            </a:r>
            <a:r>
              <a:rPr lang="en-GB" dirty="0" smtClean="0"/>
              <a:t>2004. </a:t>
            </a:r>
          </a:p>
          <a:p>
            <a:r>
              <a:rPr lang="en-GB" dirty="0" smtClean="0"/>
              <a:t>Facebook </a:t>
            </a:r>
            <a:r>
              <a:rPr lang="en-GB" dirty="0"/>
              <a:t>is deeply integrated in the online world, e.g. many websites have implemented Facebook’s ‘Like Button’. </a:t>
            </a:r>
            <a:endParaRPr lang="en-GB" dirty="0" smtClean="0"/>
          </a:p>
          <a:p>
            <a:r>
              <a:rPr lang="en-GB" dirty="0" smtClean="0"/>
              <a:t>Subscription </a:t>
            </a:r>
            <a:r>
              <a:rPr lang="en-GB" dirty="0"/>
              <a:t>to Facebook is </a:t>
            </a:r>
            <a:r>
              <a:rPr lang="en-GB" dirty="0" smtClean="0"/>
              <a:t>free and the </a:t>
            </a:r>
            <a:r>
              <a:rPr lang="en-GB" dirty="0"/>
              <a:t>business model depends on advertising. </a:t>
            </a:r>
            <a:endParaRPr lang="en-GB" dirty="0" smtClean="0"/>
          </a:p>
          <a:p>
            <a:r>
              <a:rPr lang="en-GB" dirty="0" smtClean="0"/>
              <a:t>Anyone </a:t>
            </a:r>
            <a:r>
              <a:rPr lang="en-GB" dirty="0"/>
              <a:t>who claims to be at least 13 years old has been allowed to become a registered user </a:t>
            </a:r>
            <a:r>
              <a:rPr lang="en-GB" dirty="0" smtClean="0"/>
              <a:t>though </a:t>
            </a:r>
            <a:r>
              <a:rPr lang="en-GB" dirty="0"/>
              <a:t>variations exist in this </a:t>
            </a:r>
            <a:r>
              <a:rPr lang="en-GB" dirty="0" smtClean="0"/>
              <a:t>depending </a:t>
            </a:r>
            <a:r>
              <a:rPr lang="en-GB" dirty="0"/>
              <a:t>on local </a:t>
            </a:r>
            <a:r>
              <a:rPr lang="en-GB" dirty="0" smtClean="0"/>
              <a:t>laws.</a:t>
            </a:r>
          </a:p>
          <a:p>
            <a:r>
              <a:rPr lang="en-GB" dirty="0" smtClean="0"/>
              <a:t>Criticisms of FB.</a:t>
            </a:r>
            <a:r>
              <a:rPr lang="en-GB" dirty="0"/>
              <a:t/>
            </a:r>
            <a:br>
              <a:rPr lang="en-GB" dirty="0"/>
            </a:br>
            <a:endParaRPr lang="en-GB" dirty="0"/>
          </a:p>
          <a:p>
            <a:endParaRPr lang="en-US" dirty="0"/>
          </a:p>
        </p:txBody>
      </p:sp>
    </p:spTree>
    <p:extLst>
      <p:ext uri="{BB962C8B-B14F-4D97-AF65-F5344CB8AC3E}">
        <p14:creationId xmlns:p14="http://schemas.microsoft.com/office/powerpoint/2010/main" val="959025893"/>
      </p:ext>
    </p:extLst>
  </p:cSld>
  <p:clrMapOvr>
    <a:masterClrMapping/>
  </p:clrMapOvr>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910C5721-578B-7042-A02B-822EC18C6CC7}"/>
              </a:ext>
            </a:extLst>
          </p:cNvPr>
          <p:cNvSpPr>
            <a:spLocks noGrp="1"/>
          </p:cNvSpPr>
          <p:nvPr>
            <p:ph type="title"/>
          </p:nvPr>
        </p:nvSpPr>
        <p:spPr/>
        <p:txBody>
          <a:bodyPr/>
          <a:lstStyle/>
          <a:p>
            <a:r>
              <a:rPr lang="en-US" dirty="0"/>
              <a:t>Google</a:t>
            </a:r>
          </a:p>
        </p:txBody>
      </p:sp>
      <p:sp>
        <p:nvSpPr>
          <p:cNvPr id="3" name="Content Placeholder 2">
            <a:extLst>
              <a:ext uri="{FF2B5EF4-FFF2-40B4-BE49-F238E27FC236}">
                <a16:creationId xmlns="" xmlns:a16="http://schemas.microsoft.com/office/drawing/2014/main" id="{D3DB0A80-B386-0447-9083-8D47B3874F60}"/>
              </a:ext>
            </a:extLst>
          </p:cNvPr>
          <p:cNvSpPr>
            <a:spLocks noGrp="1"/>
          </p:cNvSpPr>
          <p:nvPr>
            <p:ph idx="1"/>
          </p:nvPr>
        </p:nvSpPr>
        <p:spPr/>
        <p:txBody>
          <a:bodyPr>
            <a:normAutofit lnSpcReduction="10000"/>
          </a:bodyPr>
          <a:lstStyle/>
          <a:p>
            <a:r>
              <a:rPr lang="en-GB" dirty="0"/>
              <a:t>Founded in 1998, has its headquarters in Mountain View, </a:t>
            </a:r>
            <a:r>
              <a:rPr lang="en-GB" dirty="0" smtClean="0"/>
              <a:t>California. </a:t>
            </a:r>
          </a:p>
          <a:p>
            <a:r>
              <a:rPr lang="en-GB" dirty="0" smtClean="0"/>
              <a:t>Google’s </a:t>
            </a:r>
            <a:r>
              <a:rPr lang="en-GB" dirty="0"/>
              <a:t>success started with its web search engine, but now the company offers a multitude of online services and products. In 2011, Google created the networking tool Google+ that shares many functionalities with other social </a:t>
            </a:r>
            <a:r>
              <a:rPr lang="en-GB" dirty="0" smtClean="0"/>
              <a:t>networks. </a:t>
            </a:r>
          </a:p>
          <a:p>
            <a:r>
              <a:rPr lang="en-GB" dirty="0" smtClean="0"/>
              <a:t>Google </a:t>
            </a:r>
            <a:r>
              <a:rPr lang="en-GB" dirty="0"/>
              <a:t>is one of the most profitable Internet </a:t>
            </a:r>
            <a:r>
              <a:rPr lang="en-GB" dirty="0" smtClean="0"/>
              <a:t>companies.</a:t>
            </a:r>
          </a:p>
          <a:p>
            <a:r>
              <a:rPr lang="en-GB" dirty="0" smtClean="0"/>
              <a:t>A </a:t>
            </a:r>
            <a:r>
              <a:rPr lang="en-GB" dirty="0"/>
              <a:t>code of conduct governs its business practice (Google Inc., 2009), including the famous mission </a:t>
            </a:r>
            <a:r>
              <a:rPr lang="en-GB" dirty="0" smtClean="0"/>
              <a:t>statement </a:t>
            </a:r>
            <a:r>
              <a:rPr lang="en-GB" dirty="0"/>
              <a:t>‘Don’t Be Evil’. Google has a reputation for its innovative corporate culture and has been ranked as one of the best employers (Greene, 2012). </a:t>
            </a:r>
            <a:endParaRPr lang="en-GB" dirty="0" smtClean="0"/>
          </a:p>
          <a:p>
            <a:r>
              <a:rPr lang="en-GB" dirty="0" smtClean="0"/>
              <a:t>The </a:t>
            </a:r>
            <a:r>
              <a:rPr lang="en-GB" dirty="0"/>
              <a:t>company is engaged in philanthropy through the Google.org branch</a:t>
            </a:r>
            <a:r>
              <a:rPr lang="en-GB" dirty="0" smtClean="0"/>
              <a:t>.</a:t>
            </a:r>
          </a:p>
          <a:p>
            <a:r>
              <a:rPr lang="en-GB" dirty="0" smtClean="0"/>
              <a:t> </a:t>
            </a:r>
            <a:r>
              <a:rPr lang="en-GB" dirty="0"/>
              <a:t>Critics of Google have complained about a variety of nuisances like the possible misuse and manipulation of search results, censorship issues, copyright violations and privacy concerns. </a:t>
            </a:r>
          </a:p>
          <a:p>
            <a:endParaRPr lang="en-US" dirty="0"/>
          </a:p>
        </p:txBody>
      </p:sp>
    </p:spTree>
    <p:extLst>
      <p:ext uri="{BB962C8B-B14F-4D97-AF65-F5344CB8AC3E}">
        <p14:creationId xmlns:p14="http://schemas.microsoft.com/office/powerpoint/2010/main" val="1565781690"/>
      </p:ext>
    </p:extLst>
  </p:cSld>
  <p:clrMapOvr>
    <a:masterClrMapping/>
  </p:clrMapOvr>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79A1ABB9-4BD0-7A49-B35F-7E5122794F61}"/>
              </a:ext>
            </a:extLst>
          </p:cNvPr>
          <p:cNvSpPr>
            <a:spLocks noGrp="1"/>
          </p:cNvSpPr>
          <p:nvPr>
            <p:ph type="title"/>
          </p:nvPr>
        </p:nvSpPr>
        <p:spPr/>
        <p:txBody>
          <a:bodyPr/>
          <a:lstStyle/>
          <a:p>
            <a:r>
              <a:rPr lang="en-US" dirty="0"/>
              <a:t>Twitter</a:t>
            </a:r>
          </a:p>
        </p:txBody>
      </p:sp>
      <p:sp>
        <p:nvSpPr>
          <p:cNvPr id="3" name="Content Placeholder 2">
            <a:extLst>
              <a:ext uri="{FF2B5EF4-FFF2-40B4-BE49-F238E27FC236}">
                <a16:creationId xmlns="" xmlns:a16="http://schemas.microsoft.com/office/drawing/2014/main" id="{B0D07FC1-8347-1440-9230-31D0FC02B255}"/>
              </a:ext>
            </a:extLst>
          </p:cNvPr>
          <p:cNvSpPr>
            <a:spLocks noGrp="1"/>
          </p:cNvSpPr>
          <p:nvPr>
            <p:ph idx="1"/>
          </p:nvPr>
        </p:nvSpPr>
        <p:spPr/>
        <p:txBody>
          <a:bodyPr>
            <a:normAutofit/>
          </a:bodyPr>
          <a:lstStyle/>
          <a:p>
            <a:r>
              <a:rPr lang="en-GB" dirty="0"/>
              <a:t>Founded in 2006, is based in San Francisco, </a:t>
            </a:r>
            <a:r>
              <a:rPr lang="en-GB" dirty="0" smtClean="0"/>
              <a:t>California. </a:t>
            </a:r>
          </a:p>
          <a:p>
            <a:r>
              <a:rPr lang="en-GB" dirty="0" smtClean="0"/>
              <a:t>The </a:t>
            </a:r>
            <a:r>
              <a:rPr lang="en-GB" dirty="0"/>
              <a:t>micro-blogging </a:t>
            </a:r>
            <a:r>
              <a:rPr lang="en-GB" dirty="0" smtClean="0"/>
              <a:t>service.</a:t>
            </a:r>
          </a:p>
          <a:p>
            <a:r>
              <a:rPr lang="en-GB" dirty="0"/>
              <a:t>F</a:t>
            </a:r>
            <a:r>
              <a:rPr lang="en-GB" dirty="0" smtClean="0"/>
              <a:t>ree </a:t>
            </a:r>
            <a:r>
              <a:rPr lang="en-GB" dirty="0"/>
              <a:t>for registered users and  does not provide any advertising policy. </a:t>
            </a:r>
          </a:p>
          <a:p>
            <a:r>
              <a:rPr lang="en-GB" dirty="0" smtClean="0"/>
              <a:t>One </a:t>
            </a:r>
            <a:r>
              <a:rPr lang="en-GB" dirty="0"/>
              <a:t>of its operating principles is ‘Be a force for good’ (Diaz-Ortiz &amp; Stone, 2011, p. 3). </a:t>
            </a:r>
            <a:r>
              <a:rPr lang="en-GB" dirty="0" smtClean="0"/>
              <a:t>I</a:t>
            </a:r>
          </a:p>
          <a:p>
            <a:r>
              <a:rPr lang="en-GB" dirty="0" smtClean="0"/>
              <a:t>t </a:t>
            </a:r>
            <a:r>
              <a:rPr lang="en-GB" dirty="0"/>
              <a:t>positions itself as an altruistic company that supports charity, e.g., by supporting NGOs to use Twitter for social causes. </a:t>
            </a:r>
            <a:endParaRPr lang="en-GB" dirty="0" smtClean="0"/>
          </a:p>
          <a:p>
            <a:r>
              <a:rPr lang="en-GB" dirty="0" smtClean="0"/>
              <a:t>Twitter </a:t>
            </a:r>
            <a:r>
              <a:rPr lang="en-GB" dirty="0"/>
              <a:t>has been </a:t>
            </a:r>
            <a:r>
              <a:rPr lang="en-GB" dirty="0" smtClean="0"/>
              <a:t>the </a:t>
            </a:r>
            <a:r>
              <a:rPr lang="en-GB" dirty="0"/>
              <a:t>target of criticism, although it has also faced SNS-typical problems like abusive use. </a:t>
            </a:r>
          </a:p>
          <a:p>
            <a:endParaRPr lang="en-US" dirty="0"/>
          </a:p>
        </p:txBody>
      </p:sp>
    </p:spTree>
    <p:extLst>
      <p:ext uri="{BB962C8B-B14F-4D97-AF65-F5344CB8AC3E}">
        <p14:creationId xmlns:p14="http://schemas.microsoft.com/office/powerpoint/2010/main" val="2375621006"/>
      </p:ext>
    </p:extLst>
  </p:cSld>
  <p:clrMapOvr>
    <a:masterClrMapping/>
  </p:clrMapOvr>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Power of corporations</a:t>
            </a:r>
          </a:p>
        </p:txBody>
      </p:sp>
      <p:sp>
        <p:nvSpPr>
          <p:cNvPr id="3" name="Content Placeholder 2"/>
          <p:cNvSpPr>
            <a:spLocks noGrp="1"/>
          </p:cNvSpPr>
          <p:nvPr>
            <p:ph idx="1"/>
          </p:nvPr>
        </p:nvSpPr>
        <p:spPr/>
        <p:txBody>
          <a:bodyPr/>
          <a:lstStyle/>
          <a:p>
            <a:r>
              <a:rPr lang="en-GB" dirty="0"/>
              <a:t>In the wake of globalization, deregulation and privatization, the power of corporations, especially large multinational corporations (MNCs), has heavily increased in recent years (see, e.g., </a:t>
            </a:r>
            <a:r>
              <a:rPr lang="en-GB" dirty="0" err="1"/>
              <a:t>Bonanno</a:t>
            </a:r>
            <a:r>
              <a:rPr lang="en-GB" dirty="0"/>
              <a:t> &amp; Constance, 2010; 23 Chandler &amp; </a:t>
            </a:r>
            <a:r>
              <a:rPr lang="en-GB" dirty="0" err="1"/>
              <a:t>Mazlish</a:t>
            </a:r>
            <a:r>
              <a:rPr lang="en-GB" dirty="0"/>
              <a:t>, 2005; Cowling &amp; Tomlinson, 2005). </a:t>
            </a:r>
            <a:endParaRPr lang="en-GB" dirty="0" smtClean="0"/>
          </a:p>
          <a:p>
            <a:r>
              <a:rPr lang="en-GB" dirty="0"/>
              <a:t>Ability of companies to influence prices (Motta, 2004, p. 40).</a:t>
            </a:r>
          </a:p>
          <a:p>
            <a:r>
              <a:rPr lang="en-GB" dirty="0"/>
              <a:t>Corporate power rests on huge resources, revenues and the global reach of corporate activities, and becomes visible by the potential influence of corporations on people’s lives, most notably by providing jobs, products and wealth, but also on policy-making and the public debate. </a:t>
            </a:r>
          </a:p>
          <a:p>
            <a:pPr marL="0" indent="0">
              <a:buNone/>
            </a:pPr>
            <a:endParaRPr lang="en-GB" dirty="0"/>
          </a:p>
          <a:p>
            <a:endParaRPr lang="en-GB" dirty="0"/>
          </a:p>
        </p:txBody>
      </p:sp>
    </p:spTree>
    <p:extLst>
      <p:ext uri="{BB962C8B-B14F-4D97-AF65-F5344CB8AC3E}">
        <p14:creationId xmlns:p14="http://schemas.microsoft.com/office/powerpoint/2010/main" val="2166122131"/>
      </p:ext>
    </p:extLst>
  </p:cSld>
  <p:clrMapOvr>
    <a:masterClrMapping/>
  </p:clrMapOvr>
</p:sld>
</file>

<file path=ppt/slides/slide1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Implications</a:t>
            </a:r>
            <a:endParaRPr lang="en-GB" dirty="0"/>
          </a:p>
        </p:txBody>
      </p:sp>
      <p:sp>
        <p:nvSpPr>
          <p:cNvPr id="3" name="Content Placeholder 2"/>
          <p:cNvSpPr>
            <a:spLocks noGrp="1"/>
          </p:cNvSpPr>
          <p:nvPr>
            <p:ph idx="1"/>
          </p:nvPr>
        </p:nvSpPr>
        <p:spPr/>
        <p:txBody>
          <a:bodyPr/>
          <a:lstStyle/>
          <a:p>
            <a:r>
              <a:rPr lang="en-GB" dirty="0" smtClean="0"/>
              <a:t>Increased </a:t>
            </a:r>
            <a:r>
              <a:rPr lang="en-GB" dirty="0"/>
              <a:t>power implies increased responsibility (Davis, 1960), and companies may not only use their power to advance their own interests, but also the interests of wider society, e.g. human rights (</a:t>
            </a:r>
            <a:r>
              <a:rPr lang="en-GB" dirty="0" err="1"/>
              <a:t>Cragg</a:t>
            </a:r>
            <a:r>
              <a:rPr lang="en-GB" dirty="0"/>
              <a:t>, 2010; Nolan &amp; Taylor, 2009; </a:t>
            </a:r>
            <a:r>
              <a:rPr lang="en-GB" dirty="0" err="1"/>
              <a:t>Wettstein</a:t>
            </a:r>
            <a:r>
              <a:rPr lang="en-GB" dirty="0"/>
              <a:t>, 2012; Wood, 2012).</a:t>
            </a:r>
            <a:br>
              <a:rPr lang="en-GB" dirty="0"/>
            </a:br>
            <a:endParaRPr lang="en-GB" dirty="0"/>
          </a:p>
        </p:txBody>
      </p:sp>
    </p:spTree>
    <p:extLst>
      <p:ext uri="{BB962C8B-B14F-4D97-AF65-F5344CB8AC3E}">
        <p14:creationId xmlns:p14="http://schemas.microsoft.com/office/powerpoint/2010/main" val="3107347420"/>
      </p:ext>
    </p:extLst>
  </p:cSld>
  <p:clrMapOvr>
    <a:masterClrMapping/>
  </p:clrMapOvr>
</p:sld>
</file>

<file path=ppt/slides/slide1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56161787-359A-BF4E-AF3B-6D6D0F19670D}"/>
              </a:ext>
            </a:extLst>
          </p:cNvPr>
          <p:cNvSpPr>
            <a:spLocks noGrp="1"/>
          </p:cNvSpPr>
          <p:nvPr>
            <p:ph type="title"/>
          </p:nvPr>
        </p:nvSpPr>
        <p:spPr/>
        <p:txBody>
          <a:bodyPr/>
          <a:lstStyle/>
          <a:p>
            <a:r>
              <a:rPr lang="en-US" dirty="0"/>
              <a:t>Internet and power</a:t>
            </a:r>
          </a:p>
        </p:txBody>
      </p:sp>
      <p:sp>
        <p:nvSpPr>
          <p:cNvPr id="3" name="Content Placeholder 2">
            <a:extLst>
              <a:ext uri="{FF2B5EF4-FFF2-40B4-BE49-F238E27FC236}">
                <a16:creationId xmlns="" xmlns:a16="http://schemas.microsoft.com/office/drawing/2014/main" id="{DBC6139A-90A5-E240-867E-D8EC58C5B2CF}"/>
              </a:ext>
            </a:extLst>
          </p:cNvPr>
          <p:cNvSpPr>
            <a:spLocks noGrp="1"/>
          </p:cNvSpPr>
          <p:nvPr>
            <p:ph idx="1"/>
          </p:nvPr>
        </p:nvSpPr>
        <p:spPr/>
        <p:txBody>
          <a:bodyPr>
            <a:normAutofit fontScale="92500"/>
          </a:bodyPr>
          <a:lstStyle/>
          <a:p>
            <a:r>
              <a:rPr lang="en-GB" sz="3200" dirty="0"/>
              <a:t>The Internet industry is no exception to the phenomenon of growing corporate power. </a:t>
            </a:r>
            <a:endParaRPr lang="en-GB" sz="3200" dirty="0" smtClean="0"/>
          </a:p>
          <a:p>
            <a:r>
              <a:rPr lang="en-GB" sz="3200" dirty="0" smtClean="0"/>
              <a:t>Its </a:t>
            </a:r>
            <a:r>
              <a:rPr lang="en-GB" sz="3200" dirty="0"/>
              <a:t>commercial era begun with the sudden rise of many newly created start-ups – the dotcoms (</a:t>
            </a:r>
            <a:r>
              <a:rPr lang="en-GB" sz="3200" dirty="0" err="1"/>
              <a:t>Zook</a:t>
            </a:r>
            <a:r>
              <a:rPr lang="en-GB" sz="3200" dirty="0"/>
              <a:t>, 2005).</a:t>
            </a:r>
          </a:p>
          <a:p>
            <a:r>
              <a:rPr lang="en-GB" sz="3200" dirty="0"/>
              <a:t> Created large, globally operating companies that increasingly dominate significant market segments. </a:t>
            </a:r>
          </a:p>
          <a:p>
            <a:r>
              <a:rPr lang="en-GB" sz="3200" dirty="0"/>
              <a:t>Most notably, the growing market power of Google has been investigated over antitrust in US and the EU. </a:t>
            </a:r>
          </a:p>
          <a:p>
            <a:endParaRPr lang="en-US" dirty="0"/>
          </a:p>
        </p:txBody>
      </p:sp>
    </p:spTree>
    <p:extLst>
      <p:ext uri="{BB962C8B-B14F-4D97-AF65-F5344CB8AC3E}">
        <p14:creationId xmlns:p14="http://schemas.microsoft.com/office/powerpoint/2010/main" val="4184920517"/>
      </p:ext>
    </p:extLst>
  </p:cSld>
  <p:clrMapOvr>
    <a:masterClrMapping/>
  </p:clrMapOvr>
</p:sld>
</file>

<file path=ppt/slides/slide1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Anti-trust </a:t>
            </a:r>
          </a:p>
        </p:txBody>
      </p:sp>
      <p:sp>
        <p:nvSpPr>
          <p:cNvPr id="3" name="Content Placeholder 2"/>
          <p:cNvSpPr>
            <a:spLocks noGrp="1"/>
          </p:cNvSpPr>
          <p:nvPr>
            <p:ph idx="1"/>
          </p:nvPr>
        </p:nvSpPr>
        <p:spPr/>
        <p:txBody>
          <a:bodyPr/>
          <a:lstStyle/>
          <a:p>
            <a:r>
              <a:rPr lang="en-GB" dirty="0"/>
              <a:t>EU fined Google over its multi-billion dollar advertising empire.</a:t>
            </a:r>
          </a:p>
          <a:p>
            <a:r>
              <a:rPr lang="en-GB" dirty="0"/>
              <a:t>Google </a:t>
            </a:r>
            <a:r>
              <a:rPr lang="en-GB" dirty="0" smtClean="0"/>
              <a:t>used its </a:t>
            </a:r>
            <a:r>
              <a:rPr lang="en-GB" dirty="0"/>
              <a:t>Android mobile operating system to crush </a:t>
            </a:r>
            <a:r>
              <a:rPr lang="en-GB" dirty="0" smtClean="0"/>
              <a:t>rivals and block </a:t>
            </a:r>
            <a:r>
              <a:rPr lang="en-GB" dirty="0"/>
              <a:t>rivals in online search advertising. </a:t>
            </a:r>
          </a:p>
        </p:txBody>
      </p:sp>
    </p:spTree>
    <p:extLst>
      <p:ext uri="{BB962C8B-B14F-4D97-AF65-F5344CB8AC3E}">
        <p14:creationId xmlns:p14="http://schemas.microsoft.com/office/powerpoint/2010/main" val="2014870781"/>
      </p:ext>
    </p:extLst>
  </p:cSld>
  <p:clrMapOvr>
    <a:masterClrMapping/>
  </p:clrMapOvr>
</p:sld>
</file>

<file path=ppt/slides/slide1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9F6AA11D-AFFD-3543-9221-945B28639EE8}"/>
              </a:ext>
            </a:extLst>
          </p:cNvPr>
          <p:cNvSpPr>
            <a:spLocks noGrp="1"/>
          </p:cNvSpPr>
          <p:nvPr>
            <p:ph type="title" idx="4294967295"/>
          </p:nvPr>
        </p:nvSpPr>
        <p:spPr>
          <a:xfrm>
            <a:off x="0" y="1123950"/>
            <a:ext cx="2947988" cy="4600575"/>
          </a:xfrm>
        </p:spPr>
        <p:txBody>
          <a:bodyPr/>
          <a:lstStyle/>
          <a:p>
            <a:r>
              <a:rPr lang="en-US" dirty="0"/>
              <a:t>Example</a:t>
            </a:r>
          </a:p>
        </p:txBody>
      </p:sp>
      <p:pic>
        <p:nvPicPr>
          <p:cNvPr id="5" name="Picture 4"/>
          <p:cNvPicPr>
            <a:picLocks noChangeAspect="1"/>
          </p:cNvPicPr>
          <p:nvPr/>
        </p:nvPicPr>
        <p:blipFill>
          <a:blip r:embed="rId2"/>
          <a:stretch>
            <a:fillRect/>
          </a:stretch>
        </p:blipFill>
        <p:spPr>
          <a:xfrm>
            <a:off x="2084484" y="1252539"/>
            <a:ext cx="8023031" cy="4352921"/>
          </a:xfrm>
          <a:prstGeom prst="rect">
            <a:avLst/>
          </a:prstGeom>
        </p:spPr>
      </p:pic>
    </p:spTree>
    <p:extLst>
      <p:ext uri="{BB962C8B-B14F-4D97-AF65-F5344CB8AC3E}">
        <p14:creationId xmlns:p14="http://schemas.microsoft.com/office/powerpoint/2010/main" val="1146288347"/>
      </p:ext>
    </p:extLst>
  </p:cSld>
  <p:clrMapOvr>
    <a:masterClrMapping/>
  </p:clrMapOvr>
</p:sld>
</file>

<file path=ppt/slides/slide1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315844" y="6457898"/>
            <a:ext cx="8240751" cy="369332"/>
          </a:xfrm>
          <a:prstGeom prst="rect">
            <a:avLst/>
          </a:prstGeom>
        </p:spPr>
        <p:txBody>
          <a:bodyPr wrap="square">
            <a:spAutoFit/>
          </a:bodyPr>
          <a:lstStyle/>
          <a:p>
            <a:r>
              <a:rPr lang="en-GB" dirty="0"/>
              <a:t>https://www.cnbc.com/2019/03/20/eu-vestager-hits-google-with-fine-for.html</a:t>
            </a:r>
          </a:p>
        </p:txBody>
      </p:sp>
      <p:pic>
        <p:nvPicPr>
          <p:cNvPr id="5" name="Picture 4"/>
          <p:cNvPicPr>
            <a:picLocks noChangeAspect="1"/>
          </p:cNvPicPr>
          <p:nvPr/>
        </p:nvPicPr>
        <p:blipFill rotWithShape="1">
          <a:blip r:embed="rId2"/>
          <a:srcRect l="63384" t="23679" r="16494" b="15996"/>
          <a:stretch/>
        </p:blipFill>
        <p:spPr>
          <a:xfrm>
            <a:off x="2274849" y="0"/>
            <a:ext cx="6947209" cy="6276629"/>
          </a:xfrm>
          <a:prstGeom prst="rect">
            <a:avLst/>
          </a:prstGeom>
        </p:spPr>
      </p:pic>
    </p:spTree>
    <p:extLst>
      <p:ext uri="{BB962C8B-B14F-4D97-AF65-F5344CB8AC3E}">
        <p14:creationId xmlns:p14="http://schemas.microsoft.com/office/powerpoint/2010/main" val="325848592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1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CE0F1B0D-2B06-1443-997B-76917A834025}"/>
              </a:ext>
            </a:extLst>
          </p:cNvPr>
          <p:cNvSpPr>
            <a:spLocks noGrp="1"/>
          </p:cNvSpPr>
          <p:nvPr>
            <p:ph type="title"/>
          </p:nvPr>
        </p:nvSpPr>
        <p:spPr/>
        <p:txBody>
          <a:bodyPr/>
          <a:lstStyle/>
          <a:p>
            <a:r>
              <a:rPr lang="en-US" dirty="0"/>
              <a:t>Power and social media</a:t>
            </a:r>
          </a:p>
        </p:txBody>
      </p:sp>
      <p:sp>
        <p:nvSpPr>
          <p:cNvPr id="3" name="Content Placeholder 2">
            <a:extLst>
              <a:ext uri="{FF2B5EF4-FFF2-40B4-BE49-F238E27FC236}">
                <a16:creationId xmlns="" xmlns:a16="http://schemas.microsoft.com/office/drawing/2014/main" id="{FF8224B8-1C1A-4745-89CF-69D795BC68B1}"/>
              </a:ext>
            </a:extLst>
          </p:cNvPr>
          <p:cNvSpPr>
            <a:spLocks noGrp="1"/>
          </p:cNvSpPr>
          <p:nvPr>
            <p:ph idx="1"/>
          </p:nvPr>
        </p:nvSpPr>
        <p:spPr/>
        <p:txBody>
          <a:bodyPr>
            <a:normAutofit/>
          </a:bodyPr>
          <a:lstStyle/>
          <a:p>
            <a:r>
              <a:rPr lang="en-GB" dirty="0"/>
              <a:t>Reflected in impressive user rates and market shares. </a:t>
            </a:r>
            <a:endParaRPr lang="en-GB" dirty="0" smtClean="0"/>
          </a:p>
          <a:p>
            <a:r>
              <a:rPr lang="en-GB" dirty="0" smtClean="0"/>
              <a:t>Power of big organisations discussed earlier in module.</a:t>
            </a:r>
          </a:p>
          <a:p>
            <a:pPr marL="0" indent="0">
              <a:buNone/>
            </a:pPr>
            <a:r>
              <a:rPr lang="en-GB" dirty="0"/>
              <a:t/>
            </a:r>
            <a:br>
              <a:rPr lang="en-GB" dirty="0"/>
            </a:br>
            <a:endParaRPr lang="en-GB" dirty="0"/>
          </a:p>
          <a:p>
            <a:endParaRPr lang="en-US" dirty="0"/>
          </a:p>
        </p:txBody>
      </p:sp>
    </p:spTree>
    <p:extLst>
      <p:ext uri="{BB962C8B-B14F-4D97-AF65-F5344CB8AC3E}">
        <p14:creationId xmlns:p14="http://schemas.microsoft.com/office/powerpoint/2010/main" val="4051927687"/>
      </p:ext>
    </p:extLst>
  </p:cSld>
  <p:clrMapOvr>
    <a:masterClrMapping/>
  </p:clrMapOvr>
</p:sld>
</file>

<file path=ppt/slides/slide1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233F6408-E1FB-40EE-933F-488D38CCC73F}"/>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Freeform 23">
            <a:extLst>
              <a:ext uri="{FF2B5EF4-FFF2-40B4-BE49-F238E27FC236}">
                <a16:creationId xmlns="" xmlns:a16="http://schemas.microsoft.com/office/drawing/2014/main" id="{F055C0C5-567C-4C02-83F3-B427BC740697}"/>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bwMode="white">
          <a:xfrm>
            <a:off x="0" y="0"/>
            <a:ext cx="4637005" cy="6858000"/>
          </a:xfrm>
          <a:custGeom>
            <a:avLst/>
            <a:gdLst>
              <a:gd name="connsiteX0" fmla="*/ 0 w 4637005"/>
              <a:gd name="connsiteY0" fmla="*/ 0 h 6858000"/>
              <a:gd name="connsiteX1" fmla="*/ 4637005 w 4637005"/>
              <a:gd name="connsiteY1" fmla="*/ 0 h 6858000"/>
              <a:gd name="connsiteX2" fmla="*/ 4637005 w 4637005"/>
              <a:gd name="connsiteY2" fmla="*/ 1900238 h 6858000"/>
              <a:gd name="connsiteX3" fmla="*/ 4266589 w 4637005"/>
              <a:gd name="connsiteY3" fmla="*/ 2178050 h 6858000"/>
              <a:gd name="connsiteX4" fmla="*/ 4262355 w 4637005"/>
              <a:gd name="connsiteY4" fmla="*/ 2184400 h 6858000"/>
              <a:gd name="connsiteX5" fmla="*/ 4256005 w 4637005"/>
              <a:gd name="connsiteY5" fmla="*/ 2193925 h 6858000"/>
              <a:gd name="connsiteX6" fmla="*/ 4249655 w 4637005"/>
              <a:gd name="connsiteY6" fmla="*/ 2201863 h 6858000"/>
              <a:gd name="connsiteX7" fmla="*/ 4249655 w 4637005"/>
              <a:gd name="connsiteY7" fmla="*/ 2211388 h 6858000"/>
              <a:gd name="connsiteX8" fmla="*/ 4249655 w 4637005"/>
              <a:gd name="connsiteY8" fmla="*/ 2220913 h 6858000"/>
              <a:gd name="connsiteX9" fmla="*/ 4256005 w 4637005"/>
              <a:gd name="connsiteY9" fmla="*/ 2228850 h 6858000"/>
              <a:gd name="connsiteX10" fmla="*/ 4262355 w 4637005"/>
              <a:gd name="connsiteY10" fmla="*/ 2238375 h 6858000"/>
              <a:gd name="connsiteX11" fmla="*/ 4266589 w 4637005"/>
              <a:gd name="connsiteY11" fmla="*/ 2244725 h 6858000"/>
              <a:gd name="connsiteX12" fmla="*/ 4637005 w 4637005"/>
              <a:gd name="connsiteY12" fmla="*/ 2522538 h 6858000"/>
              <a:gd name="connsiteX13" fmla="*/ 4637005 w 4637005"/>
              <a:gd name="connsiteY13" fmla="*/ 6858000 h 6858000"/>
              <a:gd name="connsiteX14" fmla="*/ 0 w 4637005"/>
              <a:gd name="connsiteY1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637005" h="6858000">
                <a:moveTo>
                  <a:pt x="0" y="0"/>
                </a:moveTo>
                <a:lnTo>
                  <a:pt x="4637005" y="0"/>
                </a:lnTo>
                <a:lnTo>
                  <a:pt x="4637005" y="1900238"/>
                </a:lnTo>
                <a:lnTo>
                  <a:pt x="4266589" y="2178050"/>
                </a:lnTo>
                <a:lnTo>
                  <a:pt x="4262355" y="2184400"/>
                </a:lnTo>
                <a:lnTo>
                  <a:pt x="4256005" y="2193925"/>
                </a:lnTo>
                <a:lnTo>
                  <a:pt x="4249655" y="2201863"/>
                </a:lnTo>
                <a:lnTo>
                  <a:pt x="4249655" y="2211388"/>
                </a:lnTo>
                <a:lnTo>
                  <a:pt x="4249655" y="2220913"/>
                </a:lnTo>
                <a:lnTo>
                  <a:pt x="4256005" y="2228850"/>
                </a:lnTo>
                <a:lnTo>
                  <a:pt x="4262355" y="2238375"/>
                </a:lnTo>
                <a:lnTo>
                  <a:pt x="4266589" y="2244725"/>
                </a:lnTo>
                <a:lnTo>
                  <a:pt x="4637005" y="2522538"/>
                </a:lnTo>
                <a:lnTo>
                  <a:pt x="4637005"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Rounded Rectangle 17">
            <a:extLst>
              <a:ext uri="{FF2B5EF4-FFF2-40B4-BE49-F238E27FC236}">
                <a16:creationId xmlns="" xmlns:a16="http://schemas.microsoft.com/office/drawing/2014/main" id="{E48B6BD6-5DED-4B86-A4B3-D35037F68FC4}"/>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5278945" y="958640"/>
            <a:ext cx="6269591" cy="4945244"/>
          </a:xfrm>
          <a:prstGeom prst="roundRect">
            <a:avLst>
              <a:gd name="adj" fmla="val 3513"/>
            </a:avLst>
          </a:prstGeom>
          <a:solidFill>
            <a:srgbClr val="FFFFFF"/>
          </a:solidFill>
          <a:ln>
            <a:solidFill>
              <a:schemeClr val="accent1"/>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 xmlns:a16="http://schemas.microsoft.com/office/drawing/2014/main" id="{E685F9A5-C606-B747-A2A9-2B23230D40FF}"/>
              </a:ext>
            </a:extLst>
          </p:cNvPr>
          <p:cNvPicPr>
            <a:picLocks noChangeAspect="1"/>
          </p:cNvPicPr>
          <p:nvPr/>
        </p:nvPicPr>
        <p:blipFill rotWithShape="1">
          <a:blip r:embed="rId2"/>
          <a:srcRect r="6244" b="4"/>
          <a:stretch/>
        </p:blipFill>
        <p:spPr>
          <a:xfrm>
            <a:off x="5603706" y="1258529"/>
            <a:ext cx="5638853" cy="4330205"/>
          </a:xfrm>
          <a:prstGeom prst="rect">
            <a:avLst/>
          </a:prstGeom>
        </p:spPr>
      </p:pic>
      <p:sp>
        <p:nvSpPr>
          <p:cNvPr id="2" name="Title 1">
            <a:extLst>
              <a:ext uri="{FF2B5EF4-FFF2-40B4-BE49-F238E27FC236}">
                <a16:creationId xmlns="" xmlns:a16="http://schemas.microsoft.com/office/drawing/2014/main" id="{A539061F-D590-C64F-8CE3-48E599AAF8A5}"/>
              </a:ext>
            </a:extLst>
          </p:cNvPr>
          <p:cNvSpPr>
            <a:spLocks noGrp="1"/>
          </p:cNvSpPr>
          <p:nvPr>
            <p:ph type="title"/>
          </p:nvPr>
        </p:nvSpPr>
        <p:spPr>
          <a:xfrm>
            <a:off x="838200" y="365125"/>
            <a:ext cx="3200400" cy="1325563"/>
          </a:xfrm>
        </p:spPr>
        <p:txBody>
          <a:bodyPr>
            <a:normAutofit/>
          </a:bodyPr>
          <a:lstStyle/>
          <a:p>
            <a:r>
              <a:rPr lang="en-US" sz="3200"/>
              <a:t>Continued</a:t>
            </a:r>
          </a:p>
        </p:txBody>
      </p:sp>
      <p:sp>
        <p:nvSpPr>
          <p:cNvPr id="3" name="Content Placeholder 2">
            <a:extLst>
              <a:ext uri="{FF2B5EF4-FFF2-40B4-BE49-F238E27FC236}">
                <a16:creationId xmlns="" xmlns:a16="http://schemas.microsoft.com/office/drawing/2014/main" id="{99AD7803-4FCF-514D-8574-3587F2A94ED0}"/>
              </a:ext>
            </a:extLst>
          </p:cNvPr>
          <p:cNvSpPr>
            <a:spLocks noGrp="1"/>
          </p:cNvSpPr>
          <p:nvPr>
            <p:ph idx="1"/>
          </p:nvPr>
        </p:nvSpPr>
        <p:spPr>
          <a:xfrm>
            <a:off x="838201" y="1519881"/>
            <a:ext cx="3200400" cy="4657082"/>
          </a:xfrm>
        </p:spPr>
        <p:txBody>
          <a:bodyPr>
            <a:normAutofit lnSpcReduction="10000"/>
          </a:bodyPr>
          <a:lstStyle/>
          <a:p>
            <a:r>
              <a:rPr lang="en-GB" sz="2400" dirty="0"/>
              <a:t>Power is also constituted by the decisive role social media companies play within </a:t>
            </a:r>
            <a:r>
              <a:rPr lang="en-GB" sz="2400" dirty="0" smtClean="0"/>
              <a:t>networks.</a:t>
            </a:r>
          </a:p>
          <a:p>
            <a:r>
              <a:rPr lang="en-GB" sz="2400" dirty="0" smtClean="0"/>
              <a:t>Due </a:t>
            </a:r>
            <a:r>
              <a:rPr lang="en-GB" sz="2400" dirty="0"/>
              <a:t>to the central position of the social media provider </a:t>
            </a:r>
            <a:r>
              <a:rPr lang="en-GB" sz="2400" dirty="0" smtClean="0"/>
              <a:t>their power </a:t>
            </a:r>
            <a:r>
              <a:rPr lang="en-GB" sz="2400" dirty="0"/>
              <a:t>and accordingly also responsibilities are immense, since considerable influence may be exerted over users (Chen, 2009).</a:t>
            </a:r>
          </a:p>
          <a:p>
            <a:endParaRPr lang="en-US" sz="1800" dirty="0"/>
          </a:p>
        </p:txBody>
      </p:sp>
    </p:spTree>
    <p:extLst>
      <p:ext uri="{BB962C8B-B14F-4D97-AF65-F5344CB8AC3E}">
        <p14:creationId xmlns:p14="http://schemas.microsoft.com/office/powerpoint/2010/main" val="3006324071"/>
      </p:ext>
    </p:extLst>
  </p:cSld>
  <p:clrMapOvr>
    <a:masterClrMapping/>
  </p:clrMapOvr>
</p:sld>
</file>

<file path=ppt/slides/slide1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2952750" y="1662112"/>
            <a:ext cx="6286500" cy="3533775"/>
          </a:xfrm>
          <a:prstGeom prst="rect">
            <a:avLst/>
          </a:prstGeom>
        </p:spPr>
      </p:pic>
    </p:spTree>
    <p:extLst>
      <p:ext uri="{BB962C8B-B14F-4D97-AF65-F5344CB8AC3E}">
        <p14:creationId xmlns:p14="http://schemas.microsoft.com/office/powerpoint/2010/main" val="591499351"/>
      </p:ext>
    </p:extLst>
  </p:cSld>
  <p:clrMapOvr>
    <a:masterClrMapping/>
  </p:clrMapOvr>
</p:sld>
</file>

<file path=ppt/slides/slide1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Christchuch</a:t>
            </a:r>
            <a:r>
              <a:rPr lang="en-GB" dirty="0" smtClean="0"/>
              <a:t> and Facebook</a:t>
            </a:r>
            <a:endParaRPr lang="en-GB" dirty="0"/>
          </a:p>
        </p:txBody>
      </p:sp>
      <p:sp>
        <p:nvSpPr>
          <p:cNvPr id="3" name="Content Placeholder 2"/>
          <p:cNvSpPr>
            <a:spLocks noGrp="1"/>
          </p:cNvSpPr>
          <p:nvPr>
            <p:ph idx="1"/>
          </p:nvPr>
        </p:nvSpPr>
        <p:spPr/>
        <p:txBody>
          <a:bodyPr/>
          <a:lstStyle/>
          <a:p>
            <a:r>
              <a:rPr lang="en-GB" dirty="0"/>
              <a:t>The original live video of last week's Christchurch attacks was viewed </a:t>
            </a:r>
            <a:r>
              <a:rPr lang="en-GB" dirty="0" smtClean="0"/>
              <a:t>1.5m times </a:t>
            </a:r>
            <a:r>
              <a:rPr lang="en-GB" dirty="0"/>
              <a:t>before it was removed, Facebook has said</a:t>
            </a:r>
            <a:r>
              <a:rPr lang="en-GB" dirty="0" smtClean="0"/>
              <a:t>.</a:t>
            </a:r>
            <a:endParaRPr lang="en-GB" dirty="0"/>
          </a:p>
          <a:p>
            <a:r>
              <a:rPr lang="en-GB" dirty="0"/>
              <a:t>On </a:t>
            </a:r>
            <a:r>
              <a:rPr lang="en-GB" dirty="0" smtClean="0"/>
              <a:t>Friday, </a:t>
            </a:r>
            <a:r>
              <a:rPr lang="en-GB" dirty="0"/>
              <a:t>a gunman live-streamed for 17 minutes the attack on two mosques that killed 50 people</a:t>
            </a:r>
            <a:r>
              <a:rPr lang="en-GB" dirty="0" smtClean="0"/>
              <a:t>.</a:t>
            </a:r>
            <a:endParaRPr lang="en-GB" dirty="0"/>
          </a:p>
          <a:p>
            <a:r>
              <a:rPr lang="en-GB" dirty="0"/>
              <a:t>Fewer than 200 people had watched it live and the first user report of the video had come 12 minutes after it had ended, Facebook said</a:t>
            </a:r>
            <a:r>
              <a:rPr lang="en-GB" dirty="0" smtClean="0"/>
              <a:t>.</a:t>
            </a:r>
            <a:endParaRPr lang="en-GB" dirty="0"/>
          </a:p>
          <a:p>
            <a:r>
              <a:rPr lang="en-GB" dirty="0"/>
              <a:t>But by then a copy had been placed on alt-right file-sharing site 8chan.</a:t>
            </a:r>
          </a:p>
        </p:txBody>
      </p:sp>
    </p:spTree>
    <p:extLst>
      <p:ext uri="{BB962C8B-B14F-4D97-AF65-F5344CB8AC3E}">
        <p14:creationId xmlns:p14="http://schemas.microsoft.com/office/powerpoint/2010/main" val="2519892688"/>
      </p:ext>
    </p:extLst>
  </p:cSld>
  <p:clrMapOvr>
    <a:masterClrMapping/>
  </p:clrMapOvr>
</p:sld>
</file>

<file path=ppt/slides/slide1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Power over users</a:t>
            </a:r>
          </a:p>
        </p:txBody>
      </p:sp>
      <p:sp>
        <p:nvSpPr>
          <p:cNvPr id="3" name="Content Placeholder 2"/>
          <p:cNvSpPr>
            <a:spLocks noGrp="1"/>
          </p:cNvSpPr>
          <p:nvPr>
            <p:ph idx="1"/>
          </p:nvPr>
        </p:nvSpPr>
        <p:spPr/>
        <p:txBody>
          <a:bodyPr/>
          <a:lstStyle/>
          <a:p>
            <a:r>
              <a:rPr lang="en-GB" dirty="0"/>
              <a:t>Well ? Who is responsible </a:t>
            </a:r>
            <a:r>
              <a:rPr lang="en-GB" dirty="0" smtClean="0"/>
              <a:t>?</a:t>
            </a:r>
          </a:p>
          <a:p>
            <a:endParaRPr lang="en-GB" dirty="0"/>
          </a:p>
        </p:txBody>
      </p:sp>
    </p:spTree>
    <p:extLst>
      <p:ext uri="{BB962C8B-B14F-4D97-AF65-F5344CB8AC3E}">
        <p14:creationId xmlns:p14="http://schemas.microsoft.com/office/powerpoint/2010/main" val="1145957124"/>
      </p:ext>
    </p:extLst>
  </p:cSld>
  <p:clrMapOvr>
    <a:masterClrMapping/>
  </p:clrMapOvr>
</p:sld>
</file>

<file path=ppt/slides/slide1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Power + self-regulation = danger</a:t>
            </a:r>
          </a:p>
        </p:txBody>
      </p:sp>
      <p:sp>
        <p:nvSpPr>
          <p:cNvPr id="3" name="Content Placeholder 2"/>
          <p:cNvSpPr>
            <a:spLocks noGrp="1"/>
          </p:cNvSpPr>
          <p:nvPr>
            <p:ph idx="1"/>
          </p:nvPr>
        </p:nvSpPr>
        <p:spPr/>
        <p:txBody>
          <a:bodyPr/>
          <a:lstStyle/>
          <a:p>
            <a:r>
              <a:rPr lang="en-GB" dirty="0" smtClean="0"/>
              <a:t>Big organisation </a:t>
            </a:r>
            <a:r>
              <a:rPr lang="en-GB" dirty="0"/>
              <a:t>activities and issues of global reach such as climate change have challenged the regulatory capacity  of governments and constitute a new role of corporations in governance (Crane, et al., 2008a; Levy &amp; Kaplan, 2008; Scherer &amp; Palazzo, 2007). </a:t>
            </a:r>
          </a:p>
          <a:p>
            <a:r>
              <a:rPr lang="en-GB" dirty="0"/>
              <a:t>Greater pressure by society towards companies to engage in self-regulation. </a:t>
            </a:r>
          </a:p>
          <a:p>
            <a:endParaRPr lang="en-GB" dirty="0"/>
          </a:p>
        </p:txBody>
      </p:sp>
    </p:spTree>
    <p:extLst>
      <p:ext uri="{BB962C8B-B14F-4D97-AF65-F5344CB8AC3E}">
        <p14:creationId xmlns:p14="http://schemas.microsoft.com/office/powerpoint/2010/main" val="2865708140"/>
      </p:ext>
    </p:extLst>
  </p:cSld>
  <p:clrMapOvr>
    <a:masterClrMapping/>
  </p:clrMapOvr>
</p:sld>
</file>

<file path=ppt/slides/slide1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Legislation</a:t>
            </a:r>
            <a:br>
              <a:rPr lang="en-GB" dirty="0" smtClean="0"/>
            </a:br>
            <a:r>
              <a:rPr lang="en-GB" dirty="0" smtClean="0"/>
              <a:t>Hard </a:t>
            </a:r>
            <a:r>
              <a:rPr lang="en-GB" dirty="0"/>
              <a:t>law</a:t>
            </a:r>
          </a:p>
        </p:txBody>
      </p:sp>
      <p:sp>
        <p:nvSpPr>
          <p:cNvPr id="3" name="Content Placeholder 2"/>
          <p:cNvSpPr>
            <a:spLocks noGrp="1"/>
          </p:cNvSpPr>
          <p:nvPr>
            <p:ph idx="1"/>
          </p:nvPr>
        </p:nvSpPr>
        <p:spPr/>
        <p:txBody>
          <a:bodyPr/>
          <a:lstStyle/>
          <a:p>
            <a:r>
              <a:rPr lang="en-GB" dirty="0"/>
              <a:t>Complemented or replaced by soft law, by codes of ethics and international guidelines such as the principles developed by the UN Global Compact (</a:t>
            </a:r>
            <a:r>
              <a:rPr lang="en-GB" dirty="0" err="1"/>
              <a:t>Rasche</a:t>
            </a:r>
            <a:r>
              <a:rPr lang="en-GB" dirty="0"/>
              <a:t>, 2012). </a:t>
            </a:r>
          </a:p>
          <a:p>
            <a:r>
              <a:rPr lang="en-GB" dirty="0"/>
              <a:t>Government is not completely on the retreat, but together with corporations and society have started to globally regulate issues (</a:t>
            </a:r>
            <a:r>
              <a:rPr lang="en-GB" dirty="0" err="1"/>
              <a:t>Detomasi</a:t>
            </a:r>
            <a:r>
              <a:rPr lang="en-GB" dirty="0"/>
              <a:t>, 2007; </a:t>
            </a:r>
            <a:r>
              <a:rPr lang="en-GB" dirty="0" err="1"/>
              <a:t>Kobrin</a:t>
            </a:r>
            <a:r>
              <a:rPr lang="en-GB" dirty="0"/>
              <a:t>, 2009).</a:t>
            </a:r>
          </a:p>
          <a:p>
            <a:endParaRPr lang="en-GB" dirty="0"/>
          </a:p>
        </p:txBody>
      </p:sp>
    </p:spTree>
    <p:extLst>
      <p:ext uri="{BB962C8B-B14F-4D97-AF65-F5344CB8AC3E}">
        <p14:creationId xmlns:p14="http://schemas.microsoft.com/office/powerpoint/2010/main" val="2970168861"/>
      </p:ext>
    </p:extLst>
  </p:cSld>
  <p:clrMapOvr>
    <a:masterClrMapping/>
  </p:clrMapOvr>
</p:sld>
</file>

<file path=ppt/slides/slide1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Inappropriate regulation of social media sites</a:t>
            </a:r>
          </a:p>
        </p:txBody>
      </p:sp>
      <p:sp>
        <p:nvSpPr>
          <p:cNvPr id="3" name="Content Placeholder 2"/>
          <p:cNvSpPr>
            <a:spLocks noGrp="1"/>
          </p:cNvSpPr>
          <p:nvPr>
            <p:ph idx="1"/>
          </p:nvPr>
        </p:nvSpPr>
        <p:spPr/>
        <p:txBody>
          <a:bodyPr/>
          <a:lstStyle/>
          <a:p>
            <a:r>
              <a:rPr lang="en-GB" dirty="0"/>
              <a:t>The difficulties of governments to define appropriate regulation applies to social media. The Internet has created a number of governance issues including copyright, security, information privacy and surveillance.</a:t>
            </a:r>
          </a:p>
          <a:p>
            <a:r>
              <a:rPr lang="en-GB" dirty="0"/>
              <a:t>Information technologies are complex, its impacts far-reaching and changes are developing rapidly.</a:t>
            </a:r>
          </a:p>
          <a:p>
            <a:endParaRPr lang="en-GB" dirty="0"/>
          </a:p>
          <a:p>
            <a:endParaRPr lang="en-GB" dirty="0"/>
          </a:p>
        </p:txBody>
      </p:sp>
    </p:spTree>
    <p:extLst>
      <p:ext uri="{BB962C8B-B14F-4D97-AF65-F5344CB8AC3E}">
        <p14:creationId xmlns:p14="http://schemas.microsoft.com/office/powerpoint/2010/main" val="2026968329"/>
      </p:ext>
    </p:extLst>
  </p:cSld>
  <p:clrMapOvr>
    <a:masterClrMapping/>
  </p:clrMapOvr>
</p:sld>
</file>

<file path=ppt/slides/slide1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Problem is </a:t>
            </a:r>
          </a:p>
        </p:txBody>
      </p:sp>
      <p:sp>
        <p:nvSpPr>
          <p:cNvPr id="3" name="Content Placeholder 2"/>
          <p:cNvSpPr>
            <a:spLocks noGrp="1"/>
          </p:cNvSpPr>
          <p:nvPr>
            <p:ph idx="1"/>
          </p:nvPr>
        </p:nvSpPr>
        <p:spPr/>
        <p:txBody>
          <a:bodyPr/>
          <a:lstStyle/>
          <a:p>
            <a:r>
              <a:rPr lang="en-GB" dirty="0"/>
              <a:t>Difficult for national regulators to define and implement sufficient legislation (</a:t>
            </a:r>
            <a:r>
              <a:rPr lang="en-GB" dirty="0" err="1"/>
              <a:t>Werle</a:t>
            </a:r>
            <a:r>
              <a:rPr lang="en-GB" dirty="0"/>
              <a:t> &amp; </a:t>
            </a:r>
            <a:r>
              <a:rPr lang="en-GB" dirty="0" err="1"/>
              <a:t>Feick</a:t>
            </a:r>
            <a:r>
              <a:rPr lang="en-GB" dirty="0"/>
              <a:t>, 2010). </a:t>
            </a:r>
          </a:p>
          <a:p>
            <a:r>
              <a:rPr lang="en-GB" dirty="0"/>
              <a:t>Governments are not giving up their responsibility to regulate technology many governments are currently drawing stricter rules but initiatives for self-regulation are increasingly encouraged, for instance regarding data protection and child privacy (De-Miguel-Molina et al, 2010). </a:t>
            </a:r>
          </a:p>
          <a:p>
            <a:pPr marL="0" indent="0">
              <a:buNone/>
            </a:pPr>
            <a:endParaRPr lang="en-GB" dirty="0"/>
          </a:p>
        </p:txBody>
      </p:sp>
    </p:spTree>
    <p:extLst>
      <p:ext uri="{BB962C8B-B14F-4D97-AF65-F5344CB8AC3E}">
        <p14:creationId xmlns:p14="http://schemas.microsoft.com/office/powerpoint/2010/main" val="1552640231"/>
      </p:ext>
    </p:extLst>
  </p:cSld>
  <p:clrMapOvr>
    <a:masterClrMapping/>
  </p:clrMapOvr>
</p:sld>
</file>

<file path=ppt/slides/slide1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p:txBody>
          <a:bodyPr>
            <a:normAutofit/>
          </a:bodyPr>
          <a:lstStyle/>
          <a:p>
            <a:pPr eaLnBrk="1" hangingPunct="1">
              <a:defRPr/>
            </a:pPr>
            <a:r>
              <a:rPr lang="nb-NO" altLang="en-US" sz="3000" b="1" dirty="0"/>
              <a:t/>
            </a:r>
            <a:br>
              <a:rPr lang="nb-NO" altLang="en-US" sz="3000" b="1" dirty="0"/>
            </a:br>
            <a:r>
              <a:rPr lang="nb-NO" altLang="en-US" sz="3000" b="1" dirty="0"/>
              <a:t>Example</a:t>
            </a:r>
            <a:r>
              <a:rPr lang="nb-NO" altLang="en-US" sz="3000" dirty="0"/>
              <a:t/>
            </a:r>
            <a:br>
              <a:rPr lang="nb-NO" altLang="en-US" sz="3000" dirty="0"/>
            </a:br>
            <a:endParaRPr lang="nb-NO" altLang="en-US" sz="3000" dirty="0"/>
          </a:p>
        </p:txBody>
      </p:sp>
      <p:sp>
        <p:nvSpPr>
          <p:cNvPr id="19459" name="Rectangle 3"/>
          <p:cNvSpPr>
            <a:spLocks noGrp="1" noChangeArrowheads="1"/>
          </p:cNvSpPr>
          <p:nvPr>
            <p:ph idx="1"/>
          </p:nvPr>
        </p:nvSpPr>
        <p:spPr/>
        <p:txBody>
          <a:bodyPr/>
          <a:lstStyle/>
          <a:p>
            <a:pPr eaLnBrk="1" hangingPunct="1">
              <a:buFont typeface="Wingdings" panose="05000000000000000000" pitchFamily="2" charset="2"/>
              <a:buNone/>
            </a:pPr>
            <a:r>
              <a:rPr lang="nb-NO" altLang="en-US" dirty="0" smtClean="0">
                <a:ea typeface="ＭＳ Ｐゴシック" panose="020B0600070205080204" pitchFamily="34" charset="-128"/>
              </a:rPr>
              <a:t>	</a:t>
            </a:r>
            <a:r>
              <a:rPr lang="nb-NO" altLang="en-US" sz="2100" dirty="0">
                <a:ea typeface="ＭＳ Ｐゴシック" panose="020B0600070205080204" pitchFamily="34" charset="-128"/>
              </a:rPr>
              <a:t>Mobile phones with cameras. Pupils at school take photos of other pupils in the shower, and publish the pictures on the Internet.</a:t>
            </a:r>
          </a:p>
          <a:p>
            <a:pPr eaLnBrk="1" hangingPunct="1">
              <a:buFont typeface="Wingdings" panose="05000000000000000000" pitchFamily="2" charset="2"/>
              <a:buNone/>
            </a:pPr>
            <a:endParaRPr lang="nb-NO" altLang="en-US" dirty="0">
              <a:ea typeface="ＭＳ Ｐゴシック" panose="020B0600070205080204" pitchFamily="34" charset="-128"/>
            </a:endParaRPr>
          </a:p>
          <a:p>
            <a:pPr lvl="1" eaLnBrk="1" hangingPunct="1"/>
            <a:r>
              <a:rPr lang="nb-NO" altLang="en-US" sz="2800" b="1" dirty="0">
                <a:ea typeface="ＭＳ Ｐゴシック" panose="020B0600070205080204" pitchFamily="34" charset="-128"/>
              </a:rPr>
              <a:t>Discuss</a:t>
            </a:r>
            <a:r>
              <a:rPr lang="nb-NO" altLang="en-US" sz="2800" dirty="0">
                <a:ea typeface="ＭＳ Ｐゴシック" panose="020B0600070205080204" pitchFamily="34" charset="-128"/>
              </a:rPr>
              <a:t>. How to deal with this?</a:t>
            </a:r>
          </a:p>
        </p:txBody>
      </p:sp>
      <p:sp>
        <p:nvSpPr>
          <p:cNvPr id="19460" name="Slide Number Placeholder 5"/>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Calibri" panose="020F0502020204030204" pitchFamily="34" charset="0"/>
                <a:ea typeface="ＭＳ Ｐゴシック" panose="020B0600070205080204" pitchFamily="34" charset="-128"/>
              </a:defRPr>
            </a:lvl1pPr>
            <a:lvl2pPr marL="28448794" indent="-28105894">
              <a:spcBef>
                <a:spcPct val="20000"/>
              </a:spcBef>
              <a:buFont typeface="Arial" panose="020B0604020202020204" pitchFamily="34" charset="0"/>
              <a:buChar char="–"/>
              <a:defRPr sz="2100">
                <a:solidFill>
                  <a:schemeClr val="tx1"/>
                </a:solidFill>
                <a:latin typeface="Calibri" panose="020F0502020204030204" pitchFamily="34" charset="0"/>
                <a:ea typeface="ＭＳ Ｐゴシック" panose="020B0600070205080204" pitchFamily="34" charset="-128"/>
              </a:defRPr>
            </a:lvl2pPr>
            <a:lvl3pPr marL="857250" indent="-171450">
              <a:spcBef>
                <a:spcPct val="20000"/>
              </a:spcBef>
              <a:buFont typeface="Arial" panose="020B0604020202020204" pitchFamily="34" charset="0"/>
              <a:buChar char="•"/>
              <a:defRPr sz="1800">
                <a:solidFill>
                  <a:schemeClr val="tx1"/>
                </a:solidFill>
                <a:latin typeface="Calibri" panose="020F0502020204030204" pitchFamily="34" charset="0"/>
                <a:ea typeface="ＭＳ Ｐゴシック" panose="020B0600070205080204" pitchFamily="34" charset="-128"/>
              </a:defRPr>
            </a:lvl3pPr>
            <a:lvl4pPr marL="1200150" indent="-171450">
              <a:spcBef>
                <a:spcPct val="20000"/>
              </a:spcBef>
              <a:buFont typeface="Arial" panose="020B0604020202020204" pitchFamily="34" charset="0"/>
              <a:buChar char="–"/>
              <a:defRPr sz="1500">
                <a:solidFill>
                  <a:schemeClr val="tx1"/>
                </a:solidFill>
                <a:latin typeface="Calibri" panose="020F0502020204030204" pitchFamily="34" charset="0"/>
                <a:ea typeface="ＭＳ Ｐゴシック" panose="020B0600070205080204" pitchFamily="34" charset="-128"/>
              </a:defRPr>
            </a:lvl4pPr>
            <a:lvl5pPr marL="1543050" indent="-171450">
              <a:spcBef>
                <a:spcPct val="20000"/>
              </a:spcBef>
              <a:buFont typeface="Arial" panose="020B0604020202020204" pitchFamily="34" charset="0"/>
              <a:buChar char="»"/>
              <a:defRPr sz="1500">
                <a:solidFill>
                  <a:schemeClr val="tx1"/>
                </a:solidFill>
                <a:latin typeface="Calibri" panose="020F0502020204030204" pitchFamily="34" charset="0"/>
                <a:ea typeface="ＭＳ Ｐゴシック" panose="020B0600070205080204" pitchFamily="34" charset="-128"/>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Calibri" panose="020F0502020204030204" pitchFamily="34" charset="0"/>
                <a:ea typeface="ＭＳ Ｐゴシック" panose="020B0600070205080204" pitchFamily="34" charset="-128"/>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Calibri" panose="020F0502020204030204" pitchFamily="34" charset="0"/>
                <a:ea typeface="ＭＳ Ｐゴシック" panose="020B0600070205080204" pitchFamily="34" charset="-128"/>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Calibri" panose="020F0502020204030204" pitchFamily="34" charset="0"/>
                <a:ea typeface="ＭＳ Ｐゴシック" panose="020B0600070205080204" pitchFamily="34" charset="-128"/>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Calibri" panose="020F0502020204030204" pitchFamily="34" charset="0"/>
                <a:ea typeface="ＭＳ Ｐゴシック" panose="020B0600070205080204" pitchFamily="34" charset="-128"/>
              </a:defRPr>
            </a:lvl9pPr>
          </a:lstStyle>
          <a:p>
            <a:pPr>
              <a:spcBef>
                <a:spcPct val="0"/>
              </a:spcBef>
              <a:buFontTx/>
              <a:buNone/>
            </a:pPr>
            <a:fld id="{4A40285F-2725-4E6C-923E-6F80A4F4C475}" type="slidenum">
              <a:rPr lang="en-US" altLang="en-US" sz="900">
                <a:solidFill>
                  <a:srgbClr val="898989"/>
                </a:solidFill>
                <a:latin typeface="Times New Roman" panose="02020603050405020304" pitchFamily="18" charset="0"/>
              </a:rPr>
              <a:pPr>
                <a:spcBef>
                  <a:spcPct val="0"/>
                </a:spcBef>
                <a:buFontTx/>
                <a:buNone/>
              </a:pPr>
              <a:t>125</a:t>
            </a:fld>
            <a:endParaRPr lang="en-US" altLang="en-US" sz="900">
              <a:solidFill>
                <a:srgbClr val="898989"/>
              </a:solidFill>
              <a:latin typeface="Times New Roman" panose="02020603050405020304" pitchFamily="18" charset="0"/>
            </a:endParaRPr>
          </a:p>
        </p:txBody>
      </p:sp>
    </p:spTree>
    <p:extLst>
      <p:ext uri="{BB962C8B-B14F-4D97-AF65-F5344CB8AC3E}">
        <p14:creationId xmlns:p14="http://schemas.microsoft.com/office/powerpoint/2010/main" val="219104864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1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p:cNvSpPr>
            <a:spLocks noGrp="1"/>
          </p:cNvSpPr>
          <p:nvPr>
            <p:ph type="title"/>
          </p:nvPr>
        </p:nvSpPr>
        <p:spPr/>
        <p:txBody>
          <a:bodyPr/>
          <a:lstStyle/>
          <a:p>
            <a:pPr eaLnBrk="1" hangingPunct="1"/>
            <a:r>
              <a:rPr lang="en-US" altLang="en-US" smtClean="0">
                <a:ea typeface="ＭＳ Ｐゴシック" panose="020B0600070205080204" pitchFamily="34" charset="-128"/>
              </a:rPr>
              <a:t>Social Media</a:t>
            </a:r>
          </a:p>
        </p:txBody>
      </p:sp>
      <p:sp>
        <p:nvSpPr>
          <p:cNvPr id="20483" name="Content Placeholder 2"/>
          <p:cNvSpPr>
            <a:spLocks noGrp="1"/>
          </p:cNvSpPr>
          <p:nvPr>
            <p:ph idx="1"/>
          </p:nvPr>
        </p:nvSpPr>
        <p:spPr/>
        <p:txBody>
          <a:bodyPr>
            <a:normAutofit/>
          </a:bodyPr>
          <a:lstStyle/>
          <a:p>
            <a:pPr>
              <a:lnSpc>
                <a:spcPct val="80000"/>
              </a:lnSpc>
            </a:pPr>
            <a:r>
              <a:rPr lang="en-GB" altLang="en-US" sz="1875" dirty="0">
                <a:ea typeface="ＭＳ Ｐゴシック" panose="020B0600070205080204" pitchFamily="34" charset="-128"/>
              </a:rPr>
              <a:t>Unique characteristics when compared to traditional media forms. </a:t>
            </a:r>
          </a:p>
          <a:p>
            <a:pPr>
              <a:lnSpc>
                <a:spcPct val="80000"/>
              </a:lnSpc>
            </a:pPr>
            <a:r>
              <a:rPr lang="en-GB" altLang="en-US" sz="1875" dirty="0">
                <a:ea typeface="ＭＳ Ｐゴシック" panose="020B0600070205080204" pitchFamily="34" charset="-128"/>
              </a:rPr>
              <a:t>Its speed  and scope means that once content is published it is available instantaneously, to a potentially global audience. </a:t>
            </a:r>
          </a:p>
          <a:p>
            <a:pPr>
              <a:lnSpc>
                <a:spcPct val="80000"/>
              </a:lnSpc>
            </a:pPr>
            <a:r>
              <a:rPr lang="en-GB" altLang="en-US" sz="1875" dirty="0">
                <a:ea typeface="ＭＳ Ｐゴシック" panose="020B0600070205080204" pitchFamily="34" charset="-128"/>
              </a:rPr>
              <a:t>Social media tools tend to be free or available at a very low cost relative to other forms of media and do not require users to have much technical knowledge. </a:t>
            </a:r>
          </a:p>
          <a:p>
            <a:pPr>
              <a:lnSpc>
                <a:spcPct val="80000"/>
              </a:lnSpc>
            </a:pPr>
            <a:r>
              <a:rPr lang="en-GB" altLang="en-US" sz="1875" dirty="0">
                <a:ea typeface="ＭＳ Ｐゴシック" panose="020B0600070205080204" pitchFamily="34" charset="-128"/>
              </a:rPr>
              <a:t>This allows larger numbers of individuals to access and publish material than with traditional media forms. </a:t>
            </a:r>
          </a:p>
          <a:p>
            <a:pPr>
              <a:lnSpc>
                <a:spcPct val="80000"/>
              </a:lnSpc>
            </a:pPr>
            <a:r>
              <a:rPr lang="en-GB" altLang="en-US" sz="1875" dirty="0">
                <a:ea typeface="ＭＳ Ｐゴシック" panose="020B0600070205080204" pitchFamily="34" charset="-128"/>
              </a:rPr>
              <a:t>Social media is usually interactive in a way that traditional media is not, so users can comment on and edit published material, making it difficult to control content. </a:t>
            </a:r>
            <a:endParaRPr lang="en-US" altLang="en-US" sz="1875" dirty="0">
              <a:ea typeface="ＭＳ Ｐゴシック" panose="020B0600070205080204" pitchFamily="34" charset="-128"/>
            </a:endParaRPr>
          </a:p>
          <a:p>
            <a:pPr eaLnBrk="1" hangingPunct="1">
              <a:lnSpc>
                <a:spcPct val="80000"/>
              </a:lnSpc>
              <a:buFont typeface="Arial" panose="020B0604020202020204" pitchFamily="34" charset="0"/>
              <a:buNone/>
            </a:pPr>
            <a:endParaRPr lang="en-US" altLang="en-US" sz="1875" dirty="0">
              <a:ea typeface="ＭＳ Ｐゴシック" panose="020B0600070205080204" pitchFamily="34" charset="-128"/>
            </a:endParaRPr>
          </a:p>
          <a:p>
            <a:pPr eaLnBrk="1" hangingPunct="1">
              <a:lnSpc>
                <a:spcPct val="80000"/>
              </a:lnSpc>
            </a:pPr>
            <a:endParaRPr lang="en-US" altLang="en-US" sz="1875" dirty="0">
              <a:ea typeface="ＭＳ Ｐゴシック" panose="020B0600070205080204" pitchFamily="34" charset="-128"/>
            </a:endParaRPr>
          </a:p>
        </p:txBody>
      </p:sp>
    </p:spTree>
    <p:extLst>
      <p:ext uri="{BB962C8B-B14F-4D97-AF65-F5344CB8AC3E}">
        <p14:creationId xmlns:p14="http://schemas.microsoft.com/office/powerpoint/2010/main" val="81108260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1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p:cNvSpPr>
            <a:spLocks noGrp="1"/>
          </p:cNvSpPr>
          <p:nvPr>
            <p:ph type="title"/>
          </p:nvPr>
        </p:nvSpPr>
        <p:spPr/>
        <p:txBody>
          <a:bodyPr/>
          <a:lstStyle/>
          <a:p>
            <a:pPr eaLnBrk="1" hangingPunct="1"/>
            <a:r>
              <a:rPr lang="en-US" altLang="en-US" smtClean="0">
                <a:ea typeface="ＭＳ Ｐゴシック" panose="020B0600070205080204" pitchFamily="34" charset="-128"/>
              </a:rPr>
              <a:t>Continued</a:t>
            </a:r>
          </a:p>
        </p:txBody>
      </p:sp>
      <p:sp>
        <p:nvSpPr>
          <p:cNvPr id="3" name="Content Placeholder 2"/>
          <p:cNvSpPr>
            <a:spLocks noGrp="1"/>
          </p:cNvSpPr>
          <p:nvPr>
            <p:ph idx="1"/>
          </p:nvPr>
        </p:nvSpPr>
        <p:spPr/>
        <p:txBody>
          <a:bodyPr rtlCol="0">
            <a:normAutofit/>
          </a:bodyPr>
          <a:lstStyle/>
          <a:p>
            <a:pPr>
              <a:buFont typeface="Arial"/>
              <a:buChar char="•"/>
              <a:defRPr/>
            </a:pPr>
            <a:r>
              <a:rPr lang="en-US" dirty="0" smtClean="0">
                <a:ea typeface="+mn-ea"/>
              </a:rPr>
              <a:t>Social media blurs private/public boundaries when individuals’ personal information and opinions enter the public domain. </a:t>
            </a:r>
          </a:p>
          <a:p>
            <a:pPr>
              <a:buFont typeface="Arial"/>
              <a:buChar char="•"/>
              <a:defRPr/>
            </a:pPr>
            <a:r>
              <a:rPr lang="en-US" dirty="0" smtClean="0">
                <a:ea typeface="+mn-ea"/>
              </a:rPr>
              <a:t>The boundaries between personal and work life also become blurred as companies make use of social media (originally designed for personal use) for business purposes, and likewise employees access personal sites while at work. </a:t>
            </a:r>
          </a:p>
          <a:p>
            <a:pPr>
              <a:buFont typeface="Arial"/>
              <a:buChar char="•"/>
              <a:defRPr/>
            </a:pPr>
            <a:r>
              <a:rPr lang="en-US" dirty="0"/>
              <a:t>https://www.dailymail.co.uk/news/article-4441930/Employees-spend-two-hours-shopping-work.html</a:t>
            </a:r>
            <a:endParaRPr lang="en-US" dirty="0" smtClean="0">
              <a:ea typeface="+mn-ea"/>
            </a:endParaRPr>
          </a:p>
        </p:txBody>
      </p:sp>
    </p:spTree>
    <p:extLst>
      <p:ext uri="{BB962C8B-B14F-4D97-AF65-F5344CB8AC3E}">
        <p14:creationId xmlns:p14="http://schemas.microsoft.com/office/powerpoint/2010/main" val="390669513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1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normAutofit/>
          </a:bodyPr>
          <a:lstStyle/>
          <a:p>
            <a:pPr>
              <a:defRPr/>
            </a:pPr>
            <a:r>
              <a:rPr lang="en-US" dirty="0" smtClean="0">
                <a:ea typeface="+mj-ea"/>
              </a:rPr>
              <a:t>Recent headlines relating to social media</a:t>
            </a:r>
          </a:p>
        </p:txBody>
      </p:sp>
      <p:sp>
        <p:nvSpPr>
          <p:cNvPr id="22531" name="Content Placeholder 2"/>
          <p:cNvSpPr>
            <a:spLocks noGrp="1"/>
          </p:cNvSpPr>
          <p:nvPr>
            <p:ph idx="1"/>
          </p:nvPr>
        </p:nvSpPr>
        <p:spPr/>
        <p:txBody>
          <a:bodyPr/>
          <a:lstStyle/>
          <a:p>
            <a:pPr eaLnBrk="1" hangingPunct="1"/>
            <a:r>
              <a:rPr lang="en-US" altLang="en-US" smtClean="0">
                <a:ea typeface="ＭＳ Ｐゴシック" panose="020B0600070205080204" pitchFamily="34" charset="-128"/>
              </a:rPr>
              <a:t>‘Cyber bullying more harmful’</a:t>
            </a:r>
          </a:p>
          <a:p>
            <a:pPr eaLnBrk="1" hangingPunct="1"/>
            <a:r>
              <a:rPr lang="en-US" altLang="en-US" smtClean="0">
                <a:ea typeface="ＭＳ Ｐゴシック" panose="020B0600070205080204" pitchFamily="34" charset="-128"/>
              </a:rPr>
              <a:t>‘Online monitoring of job candidates raises disturbing questions’</a:t>
            </a:r>
          </a:p>
          <a:p>
            <a:pPr eaLnBrk="1" hangingPunct="1"/>
            <a:r>
              <a:rPr lang="en-US" altLang="en-US" smtClean="0">
                <a:ea typeface="ＭＳ Ｐゴシック" panose="020B0600070205080204" pitchFamily="34" charset="-128"/>
              </a:rPr>
              <a:t>‘Third of firms forced to discipline workers over social media tweets and updates’</a:t>
            </a:r>
          </a:p>
          <a:p>
            <a:pPr eaLnBrk="1" hangingPunct="1"/>
            <a:endParaRPr lang="en-US" altLang="en-US" smtClean="0">
              <a:ea typeface="ＭＳ Ｐゴシック" panose="020B0600070205080204" pitchFamily="34" charset="-128"/>
            </a:endParaRPr>
          </a:p>
        </p:txBody>
      </p:sp>
    </p:spTree>
    <p:extLst>
      <p:ext uri="{BB962C8B-B14F-4D97-AF65-F5344CB8AC3E}">
        <p14:creationId xmlns:p14="http://schemas.microsoft.com/office/powerpoint/2010/main" val="343621385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1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554" name="Picture 3" descr="Screen Shot 2015-03-08 at 22.20.31.png"/>
          <p:cNvPicPr>
            <a:picLocks noChangeAspect="1"/>
          </p:cNvPicPr>
          <p:nvPr/>
        </p:nvPicPr>
        <p:blipFill rotWithShape="1">
          <a:blip r:embed="rId2">
            <a:extLst>
              <a:ext uri="{28A0092B-C50C-407E-A947-70E740481C1C}">
                <a14:useLocalDpi xmlns:a14="http://schemas.microsoft.com/office/drawing/2010/main" val="0"/>
              </a:ext>
            </a:extLst>
          </a:blip>
          <a:srcRect t="11360"/>
          <a:stretch/>
        </p:blipFill>
        <p:spPr bwMode="auto">
          <a:xfrm>
            <a:off x="864973" y="889686"/>
            <a:ext cx="10282469" cy="56964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6961758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578" name="Picture 1" descr="Screen Shot 2015-03-08 at 22.22.34.png"/>
          <p:cNvPicPr>
            <a:picLocks noChangeAspect="1"/>
          </p:cNvPicPr>
          <p:nvPr/>
        </p:nvPicPr>
        <p:blipFill rotWithShape="1">
          <a:blip r:embed="rId2">
            <a:extLst>
              <a:ext uri="{28A0092B-C50C-407E-A947-70E740481C1C}">
                <a14:useLocalDpi xmlns:a14="http://schemas.microsoft.com/office/drawing/2010/main" val="0"/>
              </a:ext>
            </a:extLst>
          </a:blip>
          <a:srcRect t="11782"/>
          <a:stretch/>
        </p:blipFill>
        <p:spPr bwMode="auto">
          <a:xfrm>
            <a:off x="615778" y="1000896"/>
            <a:ext cx="9998675" cy="55129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7294210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a:srcRect l="61364" t="19469"/>
          <a:stretch/>
        </p:blipFill>
        <p:spPr>
          <a:xfrm>
            <a:off x="1033154" y="-257673"/>
            <a:ext cx="10838212" cy="7261146"/>
          </a:xfrm>
          <a:prstGeom prst="rect">
            <a:avLst/>
          </a:prstGeom>
        </p:spPr>
      </p:pic>
    </p:spTree>
    <p:extLst>
      <p:ext uri="{BB962C8B-B14F-4D97-AF65-F5344CB8AC3E}">
        <p14:creationId xmlns:p14="http://schemas.microsoft.com/office/powerpoint/2010/main" val="1292305865"/>
      </p:ext>
    </p:extLst>
  </p:cSld>
  <p:clrMapOvr>
    <a:masterClrMapping/>
  </p:clrMapOvr>
</p:sld>
</file>

<file path=ppt/slides/slide1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a:srcRect l="57273" t="14622"/>
          <a:stretch/>
        </p:blipFill>
        <p:spPr>
          <a:xfrm>
            <a:off x="510639" y="0"/>
            <a:ext cx="11277599" cy="7243456"/>
          </a:xfrm>
          <a:prstGeom prst="rect">
            <a:avLst/>
          </a:prstGeom>
        </p:spPr>
      </p:pic>
    </p:spTree>
    <p:extLst>
      <p:ext uri="{BB962C8B-B14F-4D97-AF65-F5344CB8AC3E}">
        <p14:creationId xmlns:p14="http://schemas.microsoft.com/office/powerpoint/2010/main" val="1731331830"/>
      </p:ext>
    </p:extLst>
  </p:cSld>
  <p:clrMapOvr>
    <a:masterClrMapping/>
  </p:clrMapOvr>
</p:sld>
</file>

<file path=ppt/slides/slide1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7650"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t="11254"/>
          <a:stretch/>
        </p:blipFill>
        <p:spPr bwMode="auto">
          <a:xfrm>
            <a:off x="1456038" y="366069"/>
            <a:ext cx="9144000" cy="649193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3057633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8674"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t="15984"/>
          <a:stretch/>
        </p:blipFill>
        <p:spPr bwMode="auto">
          <a:xfrm>
            <a:off x="1443681" y="321276"/>
            <a:ext cx="9144000" cy="614594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684689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22"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t="10916"/>
          <a:stretch/>
        </p:blipFill>
        <p:spPr bwMode="auto">
          <a:xfrm>
            <a:off x="1468395" y="341355"/>
            <a:ext cx="9144000" cy="651664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7079241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1746"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l="3784" t="11761" r="-3784" b="-1182"/>
          <a:stretch/>
        </p:blipFill>
        <p:spPr bwMode="auto">
          <a:xfrm>
            <a:off x="1456038" y="469557"/>
            <a:ext cx="9144000" cy="654135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9062120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2770"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t="7538"/>
          <a:stretch/>
        </p:blipFill>
        <p:spPr bwMode="auto">
          <a:xfrm>
            <a:off x="1740244" y="395416"/>
            <a:ext cx="9144000" cy="676378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8500614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952500" y="0"/>
            <a:ext cx="10287000" cy="6858000"/>
          </a:xfrm>
          <a:prstGeom prst="rect">
            <a:avLst/>
          </a:prstGeom>
        </p:spPr>
      </p:pic>
    </p:spTree>
    <p:extLst>
      <p:ext uri="{BB962C8B-B14F-4D97-AF65-F5344CB8AC3E}">
        <p14:creationId xmlns:p14="http://schemas.microsoft.com/office/powerpoint/2010/main" val="4169937645"/>
      </p:ext>
    </p:extLst>
  </p:cSld>
  <p:clrMapOvr>
    <a:masterClrMapping/>
  </p:clrMapOvr>
</p:sld>
</file>

<file path=ppt/slides/slide1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407299255"/>
      </p:ext>
    </p:extLst>
  </p:cSld>
  <p:clrMapOvr>
    <a:masterClrMapping/>
  </p:clrMapOvr>
</p:sld>
</file>

<file path=ppt/slides/slide1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947854" y="549387"/>
            <a:ext cx="10241806" cy="5728750"/>
          </a:xfrm>
          <a:prstGeom prst="rect">
            <a:avLst/>
          </a:prstGeom>
        </p:spPr>
      </p:pic>
    </p:spTree>
    <p:extLst>
      <p:ext uri="{BB962C8B-B14F-4D97-AF65-F5344CB8AC3E}">
        <p14:creationId xmlns:p14="http://schemas.microsoft.com/office/powerpoint/2010/main" val="173807474"/>
      </p:ext>
    </p:extLst>
  </p:cSld>
  <p:clrMapOvr>
    <a:masterClrMapping/>
  </p:clrMapOvr>
</p:sld>
</file>

<file path=ppt/slides/slide1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822002643"/>
      </p:ext>
    </p:extLst>
  </p:cSld>
  <p:clrMapOvr>
    <a:masterClrMapping/>
  </p:clrMapOvr>
</p:sld>
</file>

<file path=ppt/slides/slide1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Who to </a:t>
            </a:r>
            <a:br>
              <a:rPr lang="en-GB" dirty="0" smtClean="0"/>
            </a:br>
            <a:r>
              <a:rPr lang="en-GB" dirty="0" smtClean="0"/>
              <a:t>blame ?</a:t>
            </a:r>
            <a:endParaRPr lang="en-GB" dirty="0"/>
          </a:p>
        </p:txBody>
      </p:sp>
    </p:spTree>
    <p:extLst>
      <p:ext uri="{BB962C8B-B14F-4D97-AF65-F5344CB8AC3E}">
        <p14:creationId xmlns:p14="http://schemas.microsoft.com/office/powerpoint/2010/main" val="2387419937"/>
      </p:ext>
    </p:extLst>
  </p:cSld>
  <p:clrMapOvr>
    <a:masterClrMapping/>
  </p:clrMapOvr>
</p:sld>
</file>

<file path=ppt/slides/slide1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itle 1"/>
          <p:cNvSpPr>
            <a:spLocks noGrp="1"/>
          </p:cNvSpPr>
          <p:nvPr>
            <p:ph type="title"/>
          </p:nvPr>
        </p:nvSpPr>
        <p:spPr/>
        <p:txBody>
          <a:bodyPr/>
          <a:lstStyle/>
          <a:p>
            <a:pPr eaLnBrk="1" hangingPunct="1"/>
            <a:r>
              <a:rPr lang="en-US" altLang="en-US" smtClean="0">
                <a:ea typeface="ＭＳ Ｐゴシック" panose="020B0600070205080204" pitchFamily="34" charset="-128"/>
              </a:rPr>
              <a:t>Ethical Challenges</a:t>
            </a:r>
          </a:p>
        </p:txBody>
      </p:sp>
      <p:sp>
        <p:nvSpPr>
          <p:cNvPr id="33795" name="Content Placeholder 2"/>
          <p:cNvSpPr>
            <a:spLocks noGrp="1"/>
          </p:cNvSpPr>
          <p:nvPr>
            <p:ph idx="1"/>
          </p:nvPr>
        </p:nvSpPr>
        <p:spPr/>
        <p:txBody>
          <a:bodyPr/>
          <a:lstStyle/>
          <a:p>
            <a:pPr eaLnBrk="1" hangingPunct="1"/>
            <a:r>
              <a:rPr lang="en-US" altLang="en-US" smtClean="0">
                <a:ea typeface="ＭＳ Ｐゴシック" panose="020B0600070205080204" pitchFamily="34" charset="-128"/>
              </a:rPr>
              <a:t>In an IBE survey of large companies 6 of 7 respondents identified integrity risk as the main ethical challenge with regard to social media. When an employee uses social media in an irresponsible way either on behalf of the company or through their personal social media account, it can undermine the company’s commitment to ethical practice and expose it to integrity risk.</a:t>
            </a:r>
          </a:p>
          <a:p>
            <a:pPr eaLnBrk="1" hangingPunct="1"/>
            <a:endParaRPr lang="en-US" altLang="en-US" smtClean="0">
              <a:ea typeface="ＭＳ Ｐゴシック" panose="020B0600070205080204" pitchFamily="34" charset="-128"/>
            </a:endParaRPr>
          </a:p>
        </p:txBody>
      </p:sp>
    </p:spTree>
    <p:extLst>
      <p:ext uri="{BB962C8B-B14F-4D97-AF65-F5344CB8AC3E}">
        <p14:creationId xmlns:p14="http://schemas.microsoft.com/office/powerpoint/2010/main" val="274645669"/>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1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itle 1"/>
          <p:cNvSpPr>
            <a:spLocks noGrp="1"/>
          </p:cNvSpPr>
          <p:nvPr>
            <p:ph type="title"/>
          </p:nvPr>
        </p:nvSpPr>
        <p:spPr/>
        <p:txBody>
          <a:bodyPr/>
          <a:lstStyle/>
          <a:p>
            <a:pPr eaLnBrk="1" hangingPunct="1"/>
            <a:r>
              <a:rPr lang="en-US" altLang="en-US" smtClean="0">
                <a:ea typeface="ＭＳ Ｐゴシック" panose="020B0600070205080204" pitchFamily="34" charset="-128"/>
              </a:rPr>
              <a:t>Nestle</a:t>
            </a:r>
          </a:p>
        </p:txBody>
      </p:sp>
      <p:sp>
        <p:nvSpPr>
          <p:cNvPr id="34819" name="Content Placeholder 2"/>
          <p:cNvSpPr>
            <a:spLocks noGrp="1"/>
          </p:cNvSpPr>
          <p:nvPr>
            <p:ph idx="1"/>
          </p:nvPr>
        </p:nvSpPr>
        <p:spPr/>
        <p:txBody>
          <a:bodyPr>
            <a:normAutofit/>
          </a:bodyPr>
          <a:lstStyle/>
          <a:p>
            <a:pPr eaLnBrk="1" hangingPunct="1">
              <a:lnSpc>
                <a:spcPct val="90000"/>
              </a:lnSpc>
            </a:pPr>
            <a:r>
              <a:rPr lang="en-US" altLang="en-US" sz="2025">
                <a:ea typeface="ＭＳ Ｐゴシック" panose="020B0600070205080204" pitchFamily="34" charset="-128"/>
              </a:rPr>
              <a:t>In March 2011, an employee who was managing content on the  company’s Facebook Fan Page posted offensive comments in response to negative remarks by fans. </a:t>
            </a:r>
          </a:p>
          <a:p>
            <a:pPr eaLnBrk="1" hangingPunct="1">
              <a:lnSpc>
                <a:spcPct val="90000"/>
              </a:lnSpc>
            </a:pPr>
            <a:r>
              <a:rPr lang="en-US" altLang="en-US" sz="2025">
                <a:ea typeface="ＭＳ Ｐゴシック" panose="020B0600070205080204" pitchFamily="34" charset="-128"/>
              </a:rPr>
              <a:t>The employee’s behaviour violated the company’s business principle of integrity and their commitment to “avoid any conduct that could damage or risk Nestlé or its reputation” and provoked a consumer backlash. </a:t>
            </a:r>
          </a:p>
          <a:p>
            <a:pPr eaLnBrk="1" hangingPunct="1">
              <a:lnSpc>
                <a:spcPct val="90000"/>
              </a:lnSpc>
            </a:pPr>
            <a:r>
              <a:rPr lang="en-US" altLang="en-US" sz="2025">
                <a:ea typeface="ＭＳ Ｐゴシック" panose="020B0600070205080204" pitchFamily="34" charset="-128"/>
              </a:rPr>
              <a:t>Amidst calls to boycott Nestlé, members of the general public also joined the Fan Page specifically to criticise the Company.</a:t>
            </a:r>
          </a:p>
          <a:p>
            <a:pPr eaLnBrk="1" hangingPunct="1">
              <a:lnSpc>
                <a:spcPct val="90000"/>
              </a:lnSpc>
            </a:pPr>
            <a:endParaRPr lang="en-US" altLang="en-US" sz="2025">
              <a:ea typeface="ＭＳ Ｐゴシック" panose="020B0600070205080204" pitchFamily="34" charset="-128"/>
            </a:endParaRPr>
          </a:p>
        </p:txBody>
      </p:sp>
    </p:spTree>
    <p:extLst>
      <p:ext uri="{BB962C8B-B14F-4D97-AF65-F5344CB8AC3E}">
        <p14:creationId xmlns:p14="http://schemas.microsoft.com/office/powerpoint/2010/main" val="48354269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1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normAutofit/>
          </a:bodyPr>
          <a:lstStyle/>
          <a:p>
            <a:pPr>
              <a:defRPr/>
            </a:pPr>
            <a:r>
              <a:rPr lang="en-US" dirty="0" smtClean="0">
                <a:ea typeface="+mj-ea"/>
              </a:rPr>
              <a:t>Advertising and marketing practices</a:t>
            </a:r>
          </a:p>
        </p:txBody>
      </p:sp>
      <p:sp>
        <p:nvSpPr>
          <p:cNvPr id="39939" name="Content Placeholder 2"/>
          <p:cNvSpPr>
            <a:spLocks noGrp="1"/>
          </p:cNvSpPr>
          <p:nvPr>
            <p:ph idx="1"/>
          </p:nvPr>
        </p:nvSpPr>
        <p:spPr/>
        <p:txBody>
          <a:bodyPr>
            <a:normAutofit/>
          </a:bodyPr>
          <a:lstStyle/>
          <a:p>
            <a:pPr eaLnBrk="1" hangingPunct="1">
              <a:lnSpc>
                <a:spcPct val="90000"/>
              </a:lnSpc>
            </a:pPr>
            <a:r>
              <a:rPr lang="en-US" altLang="en-US" sz="2250">
                <a:ea typeface="ＭＳ Ｐゴシック" panose="020B0600070205080204" pitchFamily="34" charset="-128"/>
              </a:rPr>
              <a:t>The scope and speed of social media make it an effective medium through which companies market themselves and their products/services. </a:t>
            </a:r>
          </a:p>
          <a:p>
            <a:pPr eaLnBrk="1" hangingPunct="1">
              <a:lnSpc>
                <a:spcPct val="90000"/>
              </a:lnSpc>
            </a:pPr>
            <a:r>
              <a:rPr lang="en-US" altLang="en-US" sz="2250">
                <a:ea typeface="ＭＳ Ｐゴシック" panose="020B0600070205080204" pitchFamily="34" charset="-128"/>
              </a:rPr>
              <a:t>With any form of marketing, companies have a duty to market responsibly. </a:t>
            </a:r>
          </a:p>
          <a:p>
            <a:pPr eaLnBrk="1" hangingPunct="1">
              <a:lnSpc>
                <a:spcPct val="90000"/>
              </a:lnSpc>
            </a:pPr>
            <a:r>
              <a:rPr lang="en-US" altLang="en-US" sz="2250">
                <a:ea typeface="ＭＳ Ｐゴシック" panose="020B0600070205080204" pitchFamily="34" charset="-128"/>
              </a:rPr>
              <a:t>The interactive nature of social media provides companies with the ability to engage with customers more directly than other forms of media. </a:t>
            </a:r>
          </a:p>
          <a:p>
            <a:pPr eaLnBrk="1" hangingPunct="1">
              <a:lnSpc>
                <a:spcPct val="90000"/>
              </a:lnSpc>
            </a:pPr>
            <a:r>
              <a:rPr lang="en-US" altLang="en-US" sz="2250">
                <a:ea typeface="ＭＳ Ｐゴシック" panose="020B0600070205080204" pitchFamily="34" charset="-128"/>
              </a:rPr>
              <a:t>This poses new ethical challenges.</a:t>
            </a:r>
          </a:p>
          <a:p>
            <a:pPr eaLnBrk="1" hangingPunct="1">
              <a:lnSpc>
                <a:spcPct val="90000"/>
              </a:lnSpc>
            </a:pPr>
            <a:endParaRPr lang="en-US" altLang="en-US" sz="2250">
              <a:ea typeface="ＭＳ Ｐゴシック" panose="020B0600070205080204" pitchFamily="34" charset="-128"/>
            </a:endParaRPr>
          </a:p>
        </p:txBody>
      </p:sp>
    </p:spTree>
    <p:extLst>
      <p:ext uri="{BB962C8B-B14F-4D97-AF65-F5344CB8AC3E}">
        <p14:creationId xmlns:p14="http://schemas.microsoft.com/office/powerpoint/2010/main" val="28700466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1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itle 1"/>
          <p:cNvSpPr>
            <a:spLocks noGrp="1"/>
          </p:cNvSpPr>
          <p:nvPr>
            <p:ph type="title"/>
          </p:nvPr>
        </p:nvSpPr>
        <p:spPr/>
        <p:txBody>
          <a:bodyPr/>
          <a:lstStyle/>
          <a:p>
            <a:pPr eaLnBrk="1" hangingPunct="1"/>
            <a:r>
              <a:rPr lang="en-US" altLang="en-US" smtClean="0">
                <a:ea typeface="ＭＳ Ｐゴシック" panose="020B0600070205080204" pitchFamily="34" charset="-128"/>
              </a:rPr>
              <a:t>Continued</a:t>
            </a:r>
          </a:p>
        </p:txBody>
      </p:sp>
      <p:sp>
        <p:nvSpPr>
          <p:cNvPr id="40963" name="Content Placeholder 2"/>
          <p:cNvSpPr>
            <a:spLocks noGrp="1"/>
          </p:cNvSpPr>
          <p:nvPr>
            <p:ph idx="1"/>
          </p:nvPr>
        </p:nvSpPr>
        <p:spPr/>
        <p:txBody>
          <a:bodyPr>
            <a:normAutofit/>
          </a:bodyPr>
          <a:lstStyle/>
          <a:p>
            <a:pPr eaLnBrk="1" hangingPunct="1">
              <a:lnSpc>
                <a:spcPct val="80000"/>
              </a:lnSpc>
            </a:pPr>
            <a:r>
              <a:rPr lang="en-US" altLang="en-US" dirty="0">
                <a:ea typeface="ＭＳ Ｐゴシック" panose="020B0600070205080204" pitchFamily="34" charset="-128"/>
              </a:rPr>
              <a:t>It has become common practice for companies to create profiles on social networking sites to advertise their goods and services. </a:t>
            </a:r>
          </a:p>
          <a:p>
            <a:pPr eaLnBrk="1" hangingPunct="1">
              <a:lnSpc>
                <a:spcPct val="80000"/>
              </a:lnSpc>
            </a:pPr>
            <a:r>
              <a:rPr lang="en-US" altLang="en-US" dirty="0">
                <a:ea typeface="ＭＳ Ｐゴシック" panose="020B0600070205080204" pitchFamily="34" charset="-128"/>
              </a:rPr>
              <a:t>To avoid misleading consumers, employees can declare that they are representing/have an interest in the company e.g. if writing product reviews.</a:t>
            </a:r>
          </a:p>
          <a:p>
            <a:pPr eaLnBrk="1" hangingPunct="1">
              <a:lnSpc>
                <a:spcPct val="80000"/>
              </a:lnSpc>
            </a:pPr>
            <a:r>
              <a:rPr lang="en-US" altLang="en-US" dirty="0">
                <a:ea typeface="ＭＳ Ｐゴシック" panose="020B0600070205080204" pitchFamily="34" charset="-128"/>
              </a:rPr>
              <a:t>A company’s ability to meet fair competition guidelines can be </a:t>
            </a:r>
            <a:r>
              <a:rPr lang="en-US" altLang="en-US" dirty="0" err="1">
                <a:ea typeface="ＭＳ Ｐゴシック" panose="020B0600070205080204" pitchFamily="34" charset="-128"/>
              </a:rPr>
              <a:t>jeopardised</a:t>
            </a:r>
            <a:r>
              <a:rPr lang="en-US" altLang="en-US" dirty="0">
                <a:ea typeface="ＭＳ Ｐゴシック" panose="020B0600070205080204" pitchFamily="34" charset="-128"/>
              </a:rPr>
              <a:t> by employees using social media on behalf of the company; for example, if an employee, whilst representing the company, takes matters into their own hands and uses social media unethically, to discredit the reputation of their employer’s competitors. </a:t>
            </a:r>
          </a:p>
          <a:p>
            <a:pPr eaLnBrk="1" hangingPunct="1">
              <a:lnSpc>
                <a:spcPct val="80000"/>
              </a:lnSpc>
            </a:pPr>
            <a:endParaRPr lang="en-US" altLang="en-US" sz="1875" dirty="0">
              <a:ea typeface="ＭＳ Ｐゴシック" panose="020B0600070205080204" pitchFamily="34" charset="-128"/>
            </a:endParaRPr>
          </a:p>
        </p:txBody>
      </p:sp>
    </p:spTree>
    <p:extLst>
      <p:ext uri="{BB962C8B-B14F-4D97-AF65-F5344CB8AC3E}">
        <p14:creationId xmlns:p14="http://schemas.microsoft.com/office/powerpoint/2010/main" val="372947040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1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itle 1"/>
          <p:cNvSpPr>
            <a:spLocks noGrp="1"/>
          </p:cNvSpPr>
          <p:nvPr>
            <p:ph type="title"/>
          </p:nvPr>
        </p:nvSpPr>
        <p:spPr/>
        <p:txBody>
          <a:bodyPr/>
          <a:lstStyle/>
          <a:p>
            <a:pPr eaLnBrk="1" hangingPunct="1"/>
            <a:r>
              <a:rPr lang="en-US" altLang="en-US" smtClean="0">
                <a:ea typeface="ＭＳ Ｐゴシック" panose="020B0600070205080204" pitchFamily="34" charset="-128"/>
              </a:rPr>
              <a:t>Recruitment practices</a:t>
            </a:r>
          </a:p>
        </p:txBody>
      </p:sp>
      <p:sp>
        <p:nvSpPr>
          <p:cNvPr id="41987" name="Content Placeholder 2"/>
          <p:cNvSpPr>
            <a:spLocks noGrp="1"/>
          </p:cNvSpPr>
          <p:nvPr>
            <p:ph idx="1"/>
          </p:nvPr>
        </p:nvSpPr>
        <p:spPr/>
        <p:txBody>
          <a:bodyPr>
            <a:normAutofit/>
          </a:bodyPr>
          <a:lstStyle/>
          <a:p>
            <a:pPr eaLnBrk="1" hangingPunct="1">
              <a:lnSpc>
                <a:spcPct val="80000"/>
              </a:lnSpc>
            </a:pPr>
            <a:r>
              <a:rPr lang="en-US" altLang="en-US" sz="2400" dirty="0" smtClean="0">
                <a:ea typeface="ＭＳ Ｐゴシック" panose="020B0600070205080204" pitchFamily="34" charset="-128"/>
              </a:rPr>
              <a:t>Recruiters </a:t>
            </a:r>
            <a:r>
              <a:rPr lang="en-US" altLang="en-US" sz="2400" dirty="0">
                <a:ea typeface="ＭＳ Ｐゴシック" panose="020B0600070205080204" pitchFamily="34" charset="-128"/>
              </a:rPr>
              <a:t>and HR professionals found that 64% make use of two or more social networks as part of their assessment practices when recruiting employees. </a:t>
            </a:r>
          </a:p>
          <a:p>
            <a:pPr eaLnBrk="1" hangingPunct="1">
              <a:lnSpc>
                <a:spcPct val="80000"/>
              </a:lnSpc>
            </a:pPr>
            <a:r>
              <a:rPr lang="en-US" altLang="en-US" sz="2400" dirty="0">
                <a:ea typeface="ＭＳ Ｐゴシック" panose="020B0600070205080204" pitchFamily="34" charset="-128"/>
              </a:rPr>
              <a:t>There are also specialist </a:t>
            </a:r>
            <a:r>
              <a:rPr lang="en-US" altLang="en-US" sz="2400" dirty="0" err="1">
                <a:ea typeface="ＭＳ Ｐゴシック" panose="020B0600070205080204" pitchFamily="34" charset="-128"/>
              </a:rPr>
              <a:t>organisations</a:t>
            </a:r>
            <a:r>
              <a:rPr lang="en-US" altLang="en-US" sz="2400" dirty="0">
                <a:ea typeface="ＭＳ Ｐゴシック" panose="020B0600070205080204" pitchFamily="34" charset="-128"/>
              </a:rPr>
              <a:t> that provide social media employment screening services. </a:t>
            </a:r>
          </a:p>
          <a:p>
            <a:pPr eaLnBrk="1" hangingPunct="1">
              <a:lnSpc>
                <a:spcPct val="80000"/>
              </a:lnSpc>
            </a:pPr>
            <a:r>
              <a:rPr lang="en-US" altLang="en-US" sz="2400" dirty="0">
                <a:ea typeface="ＭＳ Ｐゴシック" panose="020B0600070205080204" pitchFamily="34" charset="-128"/>
              </a:rPr>
              <a:t>This raises ethical challenges for employers around employees’ right to privacy and fairness. Is it ethical or fair to judge an individual’s ability to fulfill their employee responsibilities based on information about their personal lives, gained from their social media profile? </a:t>
            </a:r>
          </a:p>
          <a:p>
            <a:pPr eaLnBrk="1" hangingPunct="1">
              <a:lnSpc>
                <a:spcPct val="80000"/>
              </a:lnSpc>
            </a:pPr>
            <a:r>
              <a:rPr lang="en-US" altLang="en-US" sz="2400" dirty="0">
                <a:ea typeface="ＭＳ Ｐゴシック" panose="020B0600070205080204" pitchFamily="34" charset="-128"/>
              </a:rPr>
              <a:t>In some cases, the information may relate to past activities in a job candidate’s personal life.</a:t>
            </a:r>
          </a:p>
          <a:p>
            <a:pPr eaLnBrk="1" hangingPunct="1">
              <a:lnSpc>
                <a:spcPct val="80000"/>
              </a:lnSpc>
            </a:pPr>
            <a:endParaRPr lang="en-US" altLang="en-US" sz="1875" dirty="0">
              <a:ea typeface="ＭＳ Ｐゴシック" panose="020B0600070205080204" pitchFamily="34" charset="-128"/>
            </a:endParaRPr>
          </a:p>
          <a:p>
            <a:pPr eaLnBrk="1" hangingPunct="1">
              <a:lnSpc>
                <a:spcPct val="80000"/>
              </a:lnSpc>
            </a:pPr>
            <a:endParaRPr lang="en-US" altLang="en-US" sz="1875" dirty="0">
              <a:ea typeface="ＭＳ Ｐゴシック" panose="020B0600070205080204" pitchFamily="34" charset="-128"/>
            </a:endParaRPr>
          </a:p>
        </p:txBody>
      </p:sp>
    </p:spTree>
    <p:extLst>
      <p:ext uri="{BB962C8B-B14F-4D97-AF65-F5344CB8AC3E}">
        <p14:creationId xmlns:p14="http://schemas.microsoft.com/office/powerpoint/2010/main" val="208381687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1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Article</a:t>
            </a:r>
            <a:endParaRPr lang="en-GB" dirty="0"/>
          </a:p>
        </p:txBody>
      </p:sp>
      <p:sp>
        <p:nvSpPr>
          <p:cNvPr id="3" name="Content Placeholder 2"/>
          <p:cNvSpPr>
            <a:spLocks noGrp="1"/>
          </p:cNvSpPr>
          <p:nvPr>
            <p:ph idx="1"/>
          </p:nvPr>
        </p:nvSpPr>
        <p:spPr/>
        <p:txBody>
          <a:bodyPr/>
          <a:lstStyle/>
          <a:p>
            <a:endParaRPr lang="en-GB" dirty="0"/>
          </a:p>
          <a:p>
            <a:r>
              <a:rPr lang="en-GB" dirty="0"/>
              <a:t>Social Media as a Personnel </a:t>
            </a:r>
            <a:r>
              <a:rPr lang="en-GB" dirty="0" smtClean="0"/>
              <a:t>Selection and </a:t>
            </a:r>
            <a:r>
              <a:rPr lang="en-GB" dirty="0"/>
              <a:t>Hiring Resource: </a:t>
            </a:r>
            <a:r>
              <a:rPr lang="en-GB" dirty="0" smtClean="0"/>
              <a:t>Reservations and </a:t>
            </a:r>
            <a:r>
              <a:rPr lang="en-GB" dirty="0"/>
              <a:t>Recommendations</a:t>
            </a:r>
          </a:p>
          <a:p>
            <a:r>
              <a:rPr lang="en-GB" dirty="0"/>
              <a:t>H. </a:t>
            </a:r>
            <a:r>
              <a:rPr lang="en-GB" dirty="0" err="1"/>
              <a:t>Kristl</a:t>
            </a:r>
            <a:r>
              <a:rPr lang="en-GB" dirty="0"/>
              <a:t> Davison , Mark N. Bing , Donald H. </a:t>
            </a:r>
            <a:r>
              <a:rPr lang="en-GB" dirty="0" err="1"/>
              <a:t>Kluemper</a:t>
            </a:r>
            <a:r>
              <a:rPr lang="en-GB" dirty="0"/>
              <a:t> , and Philip L. </a:t>
            </a:r>
            <a:r>
              <a:rPr lang="en-GB" dirty="0" smtClean="0"/>
              <a:t>Roth</a:t>
            </a:r>
          </a:p>
          <a:p>
            <a:r>
              <a:rPr lang="en-GB" dirty="0" smtClean="0"/>
              <a:t>2016</a:t>
            </a:r>
          </a:p>
          <a:p>
            <a:endParaRPr lang="en-GB" dirty="0"/>
          </a:p>
          <a:p>
            <a:r>
              <a:rPr lang="en-GB" dirty="0"/>
              <a:t>https://www.robertwalters.com/content/dam/robert-walters/corporate/news-and-pr/files/whitepapers/using-social-media-in-the-recruitment-process.pdf</a:t>
            </a:r>
          </a:p>
        </p:txBody>
      </p:sp>
    </p:spTree>
    <p:extLst>
      <p:ext uri="{BB962C8B-B14F-4D97-AF65-F5344CB8AC3E}">
        <p14:creationId xmlns:p14="http://schemas.microsoft.com/office/powerpoint/2010/main" val="3551386167"/>
      </p:ext>
    </p:extLst>
  </p:cSld>
  <p:clrMapOvr>
    <a:masterClrMapping/>
  </p:clrMapOvr>
</p:sld>
</file>

<file path=ppt/slides/slide1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Title 1"/>
          <p:cNvSpPr>
            <a:spLocks noGrp="1"/>
          </p:cNvSpPr>
          <p:nvPr>
            <p:ph type="title"/>
          </p:nvPr>
        </p:nvSpPr>
        <p:spPr/>
        <p:txBody>
          <a:bodyPr/>
          <a:lstStyle/>
          <a:p>
            <a:pPr eaLnBrk="1" hangingPunct="1"/>
            <a:r>
              <a:rPr lang="en-US" altLang="en-US" smtClean="0">
                <a:ea typeface="ＭＳ Ｐゴシック" panose="020B0600070205080204" pitchFamily="34" charset="-128"/>
              </a:rPr>
              <a:t>Continued</a:t>
            </a:r>
          </a:p>
        </p:txBody>
      </p:sp>
      <p:sp>
        <p:nvSpPr>
          <p:cNvPr id="43011" name="Content Placeholder 2"/>
          <p:cNvSpPr>
            <a:spLocks noGrp="1"/>
          </p:cNvSpPr>
          <p:nvPr>
            <p:ph idx="1"/>
          </p:nvPr>
        </p:nvSpPr>
        <p:spPr/>
        <p:txBody>
          <a:bodyPr/>
          <a:lstStyle/>
          <a:p>
            <a:pPr eaLnBrk="1" hangingPunct="1">
              <a:lnSpc>
                <a:spcPct val="90000"/>
              </a:lnSpc>
            </a:pPr>
            <a:r>
              <a:rPr lang="en-US" altLang="en-US" smtClean="0">
                <a:ea typeface="ＭＳ Ｐゴシック" panose="020B0600070205080204" pitchFamily="34" charset="-128"/>
              </a:rPr>
              <a:t>An Ethikos article cited a case where an individual was denied a job due to his activities posted online 20 years previously.</a:t>
            </a:r>
          </a:p>
          <a:p>
            <a:pPr eaLnBrk="1" hangingPunct="1">
              <a:lnSpc>
                <a:spcPct val="90000"/>
              </a:lnSpc>
            </a:pPr>
            <a:r>
              <a:rPr lang="en-US" altLang="en-US" smtClean="0">
                <a:ea typeface="ＭＳ Ｐゴシック" panose="020B0600070205080204" pitchFamily="34" charset="-128"/>
              </a:rPr>
              <a:t>Where an employer does use social media in recruitment screening/assessment of potential employees, whether this is done directly or outsourced, the company should have a clear policy and be open about it. </a:t>
            </a:r>
          </a:p>
          <a:p>
            <a:pPr eaLnBrk="1" hangingPunct="1">
              <a:lnSpc>
                <a:spcPct val="90000"/>
              </a:lnSpc>
            </a:pPr>
            <a:r>
              <a:rPr lang="en-US" altLang="en-US" smtClean="0">
                <a:ea typeface="ＭＳ Ｐゴシック" panose="020B0600070205080204" pitchFamily="34" charset="-128"/>
              </a:rPr>
              <a:t>Do you agree ?</a:t>
            </a:r>
          </a:p>
          <a:p>
            <a:pPr eaLnBrk="1" hangingPunct="1">
              <a:lnSpc>
                <a:spcPct val="90000"/>
              </a:lnSpc>
            </a:pPr>
            <a:endParaRPr lang="en-US" altLang="en-US" smtClean="0">
              <a:ea typeface="ＭＳ Ｐゴシック" panose="020B0600070205080204" pitchFamily="34" charset="-128"/>
            </a:endParaRPr>
          </a:p>
        </p:txBody>
      </p:sp>
    </p:spTree>
    <p:extLst>
      <p:ext uri="{BB962C8B-B14F-4D97-AF65-F5344CB8AC3E}">
        <p14:creationId xmlns:p14="http://schemas.microsoft.com/office/powerpoint/2010/main" val="169730920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1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Title 1"/>
          <p:cNvSpPr>
            <a:spLocks noGrp="1"/>
          </p:cNvSpPr>
          <p:nvPr>
            <p:ph type="title"/>
          </p:nvPr>
        </p:nvSpPr>
        <p:spPr/>
        <p:txBody>
          <a:bodyPr/>
          <a:lstStyle/>
          <a:p>
            <a:pPr eaLnBrk="1" hangingPunct="1"/>
            <a:r>
              <a:rPr lang="en-US" altLang="en-US" smtClean="0">
                <a:ea typeface="ＭＳ Ｐゴシック" panose="020B0600070205080204" pitchFamily="34" charset="-128"/>
              </a:rPr>
              <a:t>Duty of care</a:t>
            </a:r>
          </a:p>
        </p:txBody>
      </p:sp>
      <p:sp>
        <p:nvSpPr>
          <p:cNvPr id="44035" name="Content Placeholder 2"/>
          <p:cNvSpPr>
            <a:spLocks noGrp="1"/>
          </p:cNvSpPr>
          <p:nvPr>
            <p:ph idx="1"/>
          </p:nvPr>
        </p:nvSpPr>
        <p:spPr/>
        <p:txBody>
          <a:bodyPr>
            <a:normAutofit lnSpcReduction="10000"/>
          </a:bodyPr>
          <a:lstStyle/>
          <a:p>
            <a:pPr eaLnBrk="1" hangingPunct="1"/>
            <a:r>
              <a:rPr lang="en-US" altLang="en-US" sz="3200" dirty="0">
                <a:ea typeface="ＭＳ Ｐゴシック" panose="020B0600070205080204" pitchFamily="34" charset="-128"/>
              </a:rPr>
              <a:t>As highlighted previously, social media blurs the boundaries between personal and work life. </a:t>
            </a:r>
          </a:p>
          <a:p>
            <a:pPr eaLnBrk="1" hangingPunct="1"/>
            <a:r>
              <a:rPr lang="en-US" altLang="en-US" sz="3200" dirty="0">
                <a:ea typeface="ＭＳ Ｐゴシック" panose="020B0600070205080204" pitchFamily="34" charset="-128"/>
              </a:rPr>
              <a:t>When personal opinions expressed through social media (either on a personal profile or an online forum) refer to a company, it raises an ethical challenge. </a:t>
            </a:r>
          </a:p>
          <a:p>
            <a:pPr eaLnBrk="1" hangingPunct="1"/>
            <a:r>
              <a:rPr lang="en-US" altLang="en-US" sz="3200" dirty="0">
                <a:ea typeface="ＭＳ Ｐゴシック" panose="020B0600070205080204" pitchFamily="34" charset="-128"/>
              </a:rPr>
              <a:t>It is unclear what control, if any, the company has over comments communicated in this way and what action it can/should take. </a:t>
            </a:r>
          </a:p>
          <a:p>
            <a:pPr eaLnBrk="1" hangingPunct="1"/>
            <a:endParaRPr lang="en-US" altLang="en-US" sz="2250" dirty="0">
              <a:ea typeface="ＭＳ Ｐゴシック" panose="020B0600070205080204" pitchFamily="34" charset="-128"/>
            </a:endParaRPr>
          </a:p>
        </p:txBody>
      </p:sp>
    </p:spTree>
    <p:extLst>
      <p:ext uri="{BB962C8B-B14F-4D97-AF65-F5344CB8AC3E}">
        <p14:creationId xmlns:p14="http://schemas.microsoft.com/office/powerpoint/2010/main" val="253230071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1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Title 1"/>
          <p:cNvSpPr>
            <a:spLocks noGrp="1"/>
          </p:cNvSpPr>
          <p:nvPr>
            <p:ph type="title"/>
          </p:nvPr>
        </p:nvSpPr>
        <p:spPr/>
        <p:txBody>
          <a:bodyPr/>
          <a:lstStyle/>
          <a:p>
            <a:pPr eaLnBrk="1" hangingPunct="1"/>
            <a:r>
              <a:rPr lang="en-US" altLang="en-US" smtClean="0">
                <a:ea typeface="ＭＳ Ｐゴシック" panose="020B0600070205080204" pitchFamily="34" charset="-128"/>
              </a:rPr>
              <a:t>Continued</a:t>
            </a:r>
          </a:p>
        </p:txBody>
      </p:sp>
      <p:sp>
        <p:nvSpPr>
          <p:cNvPr id="47107" name="Content Placeholder 2"/>
          <p:cNvSpPr>
            <a:spLocks noGrp="1"/>
          </p:cNvSpPr>
          <p:nvPr>
            <p:ph idx="1"/>
          </p:nvPr>
        </p:nvSpPr>
        <p:spPr/>
        <p:txBody>
          <a:bodyPr/>
          <a:lstStyle/>
          <a:p>
            <a:pPr eaLnBrk="1" hangingPunct="1"/>
            <a:r>
              <a:rPr lang="en-US" altLang="en-US" smtClean="0">
                <a:ea typeface="ＭＳ Ｐゴシック" panose="020B0600070205080204" pitchFamily="34" charset="-128"/>
              </a:rPr>
              <a:t>Companies which choose to monitor employees’ personal use of social media need to communicate their policy to employees so that they are aware of the practice, what it means for employees, and why it is necessary. </a:t>
            </a:r>
          </a:p>
          <a:p>
            <a:pPr eaLnBrk="1" hangingPunct="1"/>
            <a:r>
              <a:rPr lang="en-US" altLang="en-US" smtClean="0">
                <a:ea typeface="ＭＳ Ｐゴシック" panose="020B0600070205080204" pitchFamily="34" charset="-128"/>
              </a:rPr>
              <a:t>Clear guidance is needed to help regulate monitoring and set its boundaries to avoid potential abuses. </a:t>
            </a:r>
          </a:p>
          <a:p>
            <a:pPr eaLnBrk="1" hangingPunct="1"/>
            <a:endParaRPr lang="en-US" altLang="en-US" smtClean="0">
              <a:ea typeface="ＭＳ Ｐゴシック" panose="020B0600070205080204" pitchFamily="34" charset="-128"/>
            </a:endParaRPr>
          </a:p>
        </p:txBody>
      </p:sp>
    </p:spTree>
    <p:extLst>
      <p:ext uri="{BB962C8B-B14F-4D97-AF65-F5344CB8AC3E}">
        <p14:creationId xmlns:p14="http://schemas.microsoft.com/office/powerpoint/2010/main" val="200307060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1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Title 1"/>
          <p:cNvSpPr>
            <a:spLocks noGrp="1"/>
          </p:cNvSpPr>
          <p:nvPr>
            <p:ph type="title"/>
          </p:nvPr>
        </p:nvSpPr>
        <p:spPr/>
        <p:txBody>
          <a:bodyPr/>
          <a:lstStyle/>
          <a:p>
            <a:pPr eaLnBrk="1" hangingPunct="1"/>
            <a:r>
              <a:rPr lang="en-GB" altLang="en-US" smtClean="0">
                <a:ea typeface="ＭＳ Ｐゴシック" panose="020B0600070205080204" pitchFamily="34" charset="-128"/>
              </a:rPr>
              <a:t>Cyberbullying stats 2014</a:t>
            </a:r>
          </a:p>
        </p:txBody>
      </p:sp>
      <p:sp>
        <p:nvSpPr>
          <p:cNvPr id="48131" name="Content Placeholder 2"/>
          <p:cNvSpPr>
            <a:spLocks noGrp="1"/>
          </p:cNvSpPr>
          <p:nvPr>
            <p:ph idx="1"/>
          </p:nvPr>
        </p:nvSpPr>
        <p:spPr/>
        <p:txBody>
          <a:bodyPr>
            <a:normAutofit/>
          </a:bodyPr>
          <a:lstStyle/>
          <a:p>
            <a:pPr eaLnBrk="1" hangingPunct="1"/>
            <a:r>
              <a:rPr lang="en-GB" altLang="en-US">
                <a:ea typeface="ＭＳ Ｐゴシック" panose="020B0600070205080204" pitchFamily="34" charset="-128"/>
              </a:rPr>
              <a:t>25 percent of teenagers report that they have experienced repeated bullying via their cell phone or on the internet.</a:t>
            </a:r>
          </a:p>
          <a:p>
            <a:pPr eaLnBrk="1" hangingPunct="1"/>
            <a:r>
              <a:rPr lang="en-GB" altLang="en-US">
                <a:ea typeface="ＭＳ Ｐゴシック" panose="020B0600070205080204" pitchFamily="34" charset="-128"/>
              </a:rPr>
              <a:t>Over half (52 percent) off young people report being cyber bullied.</a:t>
            </a:r>
          </a:p>
          <a:p>
            <a:pPr eaLnBrk="1" hangingPunct="1"/>
            <a:r>
              <a:rPr lang="en-GB" altLang="en-US">
                <a:ea typeface="ＭＳ Ｐゴシック" panose="020B0600070205080204" pitchFamily="34" charset="-128"/>
              </a:rPr>
              <a:t>Embarrassing or damaging photographs taken without the knowledge or consent of the subject has been reported by 11 percent of adolescents and teens.</a:t>
            </a:r>
          </a:p>
          <a:p>
            <a:pPr eaLnBrk="1" hangingPunct="1"/>
            <a:r>
              <a:rPr lang="en-GB" altLang="en-US">
                <a:ea typeface="ＭＳ Ｐゴシック" panose="020B0600070205080204" pitchFamily="34" charset="-128"/>
              </a:rPr>
              <a:t>Of the young people who reported cyber bullying incidents against them, one-third (33 percent) of them reported that their bullies issued online threats.</a:t>
            </a:r>
          </a:p>
        </p:txBody>
      </p:sp>
    </p:spTree>
    <p:extLst>
      <p:ext uri="{BB962C8B-B14F-4D97-AF65-F5344CB8AC3E}">
        <p14:creationId xmlns:p14="http://schemas.microsoft.com/office/powerpoint/2010/main" val="2940573109"/>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1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914400" y="182740"/>
            <a:ext cx="9834121" cy="6351875"/>
          </a:xfrm>
          <a:prstGeom prst="rect">
            <a:avLst/>
          </a:prstGeom>
        </p:spPr>
      </p:pic>
    </p:spTree>
    <p:extLst>
      <p:ext uri="{BB962C8B-B14F-4D97-AF65-F5344CB8AC3E}">
        <p14:creationId xmlns:p14="http://schemas.microsoft.com/office/powerpoint/2010/main" val="1185008729"/>
      </p:ext>
    </p:extLst>
  </p:cSld>
  <p:clrMapOvr>
    <a:masterClrMapping/>
  </p:clrMapOvr>
</p:sld>
</file>

<file path=ppt/slides/slide1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219200" y="990600"/>
            <a:ext cx="9753600" cy="4876800"/>
          </a:xfrm>
          <a:prstGeom prst="rect">
            <a:avLst/>
          </a:prstGeom>
        </p:spPr>
      </p:pic>
    </p:spTree>
    <p:extLst>
      <p:ext uri="{BB962C8B-B14F-4D97-AF65-F5344CB8AC3E}">
        <p14:creationId xmlns:p14="http://schemas.microsoft.com/office/powerpoint/2010/main" val="2004258220"/>
      </p:ext>
    </p:extLst>
  </p:cSld>
  <p:clrMapOvr>
    <a:masterClrMapping/>
  </p:clrMapOvr>
</p:sld>
</file>

<file path=ppt/slides/slide1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Title 1"/>
          <p:cNvSpPr>
            <a:spLocks noGrp="1"/>
          </p:cNvSpPr>
          <p:nvPr>
            <p:ph type="title"/>
          </p:nvPr>
        </p:nvSpPr>
        <p:spPr/>
        <p:txBody>
          <a:bodyPr/>
          <a:lstStyle/>
          <a:p>
            <a:pPr eaLnBrk="1" hangingPunct="1"/>
            <a:r>
              <a:rPr lang="en-GB" altLang="en-US" smtClean="0">
                <a:ea typeface="ＭＳ Ｐゴシック" panose="020B0600070205080204" pitchFamily="34" charset="-128"/>
              </a:rPr>
              <a:t>Continued</a:t>
            </a:r>
          </a:p>
        </p:txBody>
      </p:sp>
      <p:sp>
        <p:nvSpPr>
          <p:cNvPr id="49155" name="Content Placeholder 2"/>
          <p:cNvSpPr>
            <a:spLocks noGrp="1"/>
          </p:cNvSpPr>
          <p:nvPr>
            <p:ph idx="1"/>
          </p:nvPr>
        </p:nvSpPr>
        <p:spPr/>
        <p:txBody>
          <a:bodyPr>
            <a:normAutofit/>
          </a:bodyPr>
          <a:lstStyle/>
          <a:p>
            <a:pPr eaLnBrk="1" hangingPunct="1"/>
            <a:r>
              <a:rPr lang="en-GB" altLang="en-US" dirty="0">
                <a:ea typeface="ＭＳ Ｐゴシック" panose="020B0600070205080204" pitchFamily="34" charset="-128"/>
              </a:rPr>
              <a:t>Often, both bullies and cyber bullies turn to hate speech to victimize their target. One-tenth of all middle school and high school students have been on the receiving end of ‘hate terms’ hurled against them.</a:t>
            </a:r>
          </a:p>
          <a:p>
            <a:pPr eaLnBrk="1" hangingPunct="1"/>
            <a:r>
              <a:rPr lang="en-GB" altLang="en-US" dirty="0">
                <a:ea typeface="ＭＳ Ｐゴシック" panose="020B0600070205080204" pitchFamily="34" charset="-128"/>
              </a:rPr>
              <a:t>Over half (55%) of all teens who use social media have witnessed outright bullying via that medium.</a:t>
            </a:r>
          </a:p>
          <a:p>
            <a:pPr eaLnBrk="1" hangingPunct="1"/>
            <a:r>
              <a:rPr lang="en-GB" altLang="en-US" dirty="0">
                <a:ea typeface="ＭＳ Ｐゴシック" panose="020B0600070205080204" pitchFamily="34" charset="-128"/>
              </a:rPr>
              <a:t>An astounding 95% of teens who witnessed bullying on social media report that others, like them, have ignored the behaviour.</a:t>
            </a:r>
          </a:p>
        </p:txBody>
      </p:sp>
    </p:spTree>
    <p:extLst>
      <p:ext uri="{BB962C8B-B14F-4D97-AF65-F5344CB8AC3E}">
        <p14:creationId xmlns:p14="http://schemas.microsoft.com/office/powerpoint/2010/main" val="332447617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1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Title 1"/>
          <p:cNvSpPr>
            <a:spLocks noGrp="1"/>
          </p:cNvSpPr>
          <p:nvPr>
            <p:ph type="title"/>
          </p:nvPr>
        </p:nvSpPr>
        <p:spPr/>
        <p:txBody>
          <a:bodyPr/>
          <a:lstStyle/>
          <a:p>
            <a:pPr eaLnBrk="1" hangingPunct="1"/>
            <a:r>
              <a:rPr lang="en-GB" altLang="en-US" smtClean="0">
                <a:ea typeface="ＭＳ Ｐゴシック" panose="020B0600070205080204" pitchFamily="34" charset="-128"/>
              </a:rPr>
              <a:t>Continued</a:t>
            </a:r>
          </a:p>
        </p:txBody>
      </p:sp>
      <p:sp>
        <p:nvSpPr>
          <p:cNvPr id="50179" name="Content Placeholder 2"/>
          <p:cNvSpPr>
            <a:spLocks noGrp="1"/>
          </p:cNvSpPr>
          <p:nvPr>
            <p:ph idx="1"/>
          </p:nvPr>
        </p:nvSpPr>
        <p:spPr/>
        <p:txBody>
          <a:bodyPr>
            <a:normAutofit/>
          </a:bodyPr>
          <a:lstStyle/>
          <a:p>
            <a:pPr eaLnBrk="1" hangingPunct="1"/>
            <a:r>
              <a:rPr lang="en-GB" altLang="en-US" dirty="0">
                <a:ea typeface="ＭＳ Ｐゴシック" panose="020B0600070205080204" pitchFamily="34" charset="-128"/>
              </a:rPr>
              <a:t>Unfortunately, victims of cyber bullying sometimes, in an attempt to fight back, can shift roles, becoming the aggressor. Often, this happens as a sort of back-and-forth between victim and aggressor which tends to continue the behaviour.</a:t>
            </a:r>
          </a:p>
          <a:p>
            <a:pPr eaLnBrk="1" hangingPunct="1"/>
            <a:r>
              <a:rPr lang="en-GB" altLang="en-US" dirty="0">
                <a:ea typeface="ＭＳ Ｐゴシック" panose="020B0600070205080204" pitchFamily="34" charset="-128"/>
              </a:rPr>
              <a:t>More than half of young people surveyed say that they never confide in their parents when cyber bullying happens to them.</a:t>
            </a:r>
          </a:p>
          <a:p>
            <a:pPr eaLnBrk="1" hangingPunct="1"/>
            <a:r>
              <a:rPr lang="en-GB" altLang="en-US" dirty="0">
                <a:ea typeface="ＭＳ Ｐゴシック" panose="020B0600070205080204" pitchFamily="34" charset="-128"/>
              </a:rPr>
              <a:t>Only one out of every six parents of adolescents and teens are even aware of the scope and intensity involved with cyber bullying.</a:t>
            </a:r>
          </a:p>
        </p:txBody>
      </p:sp>
    </p:spTree>
    <p:extLst>
      <p:ext uri="{BB962C8B-B14F-4D97-AF65-F5344CB8AC3E}">
        <p14:creationId xmlns:p14="http://schemas.microsoft.com/office/powerpoint/2010/main" val="156315077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1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4274"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t="10916"/>
          <a:stretch/>
        </p:blipFill>
        <p:spPr bwMode="auto">
          <a:xfrm>
            <a:off x="1184190" y="135923"/>
            <a:ext cx="9144000" cy="651664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117968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5298"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t="9396"/>
          <a:stretch/>
        </p:blipFill>
        <p:spPr bwMode="auto">
          <a:xfrm>
            <a:off x="1623602" y="230110"/>
            <a:ext cx="9144000" cy="662789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9595138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Title 1"/>
          <p:cNvSpPr>
            <a:spLocks noGrp="1"/>
          </p:cNvSpPr>
          <p:nvPr>
            <p:ph type="title"/>
          </p:nvPr>
        </p:nvSpPr>
        <p:spPr/>
        <p:txBody>
          <a:bodyPr/>
          <a:lstStyle/>
          <a:p>
            <a:pPr eaLnBrk="1" hangingPunct="1"/>
            <a:r>
              <a:rPr lang="en-US" altLang="en-US" smtClean="0">
                <a:ea typeface="ＭＳ Ｐゴシック" panose="020B0600070205080204" pitchFamily="34" charset="-128"/>
              </a:rPr>
              <a:t>Argos</a:t>
            </a:r>
          </a:p>
        </p:txBody>
      </p:sp>
      <p:sp>
        <p:nvSpPr>
          <p:cNvPr id="58371" name="Content Placeholder 2"/>
          <p:cNvSpPr>
            <a:spLocks noGrp="1"/>
          </p:cNvSpPr>
          <p:nvPr>
            <p:ph idx="1"/>
          </p:nvPr>
        </p:nvSpPr>
        <p:spPr/>
        <p:txBody>
          <a:bodyPr/>
          <a:lstStyle/>
          <a:p>
            <a:pPr eaLnBrk="1" hangingPunct="1">
              <a:lnSpc>
                <a:spcPct val="90000"/>
              </a:lnSpc>
            </a:pPr>
            <a:r>
              <a:rPr lang="en-US" altLang="en-US" smtClean="0">
                <a:ea typeface="ＭＳ Ｐゴシック" panose="020B0600070205080204" pitchFamily="34" charset="-128"/>
              </a:rPr>
              <a:t>In August 2011 Argos, the catalogue retail company, fired an employee for gross misconduct after he complained about his job on his Facebook page. </a:t>
            </a:r>
          </a:p>
          <a:p>
            <a:pPr eaLnBrk="1" hangingPunct="1">
              <a:lnSpc>
                <a:spcPct val="90000"/>
              </a:lnSpc>
            </a:pPr>
            <a:r>
              <a:rPr lang="en-US" altLang="en-US" smtClean="0">
                <a:ea typeface="ＭＳ Ｐゴシック" panose="020B0600070205080204" pitchFamily="34" charset="-128"/>
              </a:rPr>
              <a:t>The employee did not mention his employer in the comments, but the Company maintained the comments breach the Argos social networking policy and could “damage the reputation of the company".</a:t>
            </a:r>
          </a:p>
          <a:p>
            <a:pPr eaLnBrk="1" hangingPunct="1">
              <a:lnSpc>
                <a:spcPct val="90000"/>
              </a:lnSpc>
            </a:pPr>
            <a:endParaRPr lang="en-US" altLang="en-US" smtClean="0">
              <a:ea typeface="ＭＳ Ｐゴシック" panose="020B0600070205080204" pitchFamily="34" charset="-128"/>
            </a:endParaRPr>
          </a:p>
        </p:txBody>
      </p:sp>
    </p:spTree>
    <p:extLst>
      <p:ext uri="{BB962C8B-B14F-4D97-AF65-F5344CB8AC3E}">
        <p14:creationId xmlns:p14="http://schemas.microsoft.com/office/powerpoint/2010/main" val="122465519"/>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1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9394"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l="1288" t="5218" r="-1288" b="-5218"/>
          <a:stretch/>
        </p:blipFill>
        <p:spPr bwMode="auto">
          <a:xfrm>
            <a:off x="1224045" y="152950"/>
            <a:ext cx="9144000" cy="73152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4695679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0418"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l="1319" t="14380" r="-1319" b="-2747"/>
          <a:stretch/>
        </p:blipFill>
        <p:spPr bwMode="auto">
          <a:xfrm>
            <a:off x="1199941" y="502418"/>
            <a:ext cx="9144000" cy="646423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1716203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42" name="Picture 4" descr="Screen Shot 2015-03-08 at 22.29.08.png"/>
          <p:cNvPicPr>
            <a:picLocks noChangeAspect="1"/>
          </p:cNvPicPr>
          <p:nvPr/>
        </p:nvPicPr>
        <p:blipFill rotWithShape="1">
          <a:blip r:embed="rId2">
            <a:extLst>
              <a:ext uri="{28A0092B-C50C-407E-A947-70E740481C1C}">
                <a14:useLocalDpi xmlns:a14="http://schemas.microsoft.com/office/drawing/2010/main" val="0"/>
              </a:ext>
            </a:extLst>
          </a:blip>
          <a:srcRect t="13839"/>
          <a:stretch/>
        </p:blipFill>
        <p:spPr bwMode="auto">
          <a:xfrm>
            <a:off x="1320521" y="793819"/>
            <a:ext cx="9209114" cy="4959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2289910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234177" y="567844"/>
            <a:ext cx="12337701" cy="5576477"/>
          </a:xfrm>
          <a:prstGeom prst="rect">
            <a:avLst/>
          </a:prstGeom>
        </p:spPr>
      </p:pic>
    </p:spTree>
    <p:extLst>
      <p:ext uri="{BB962C8B-B14F-4D97-AF65-F5344CB8AC3E}">
        <p14:creationId xmlns:p14="http://schemas.microsoft.com/office/powerpoint/2010/main" val="1445492191"/>
      </p:ext>
    </p:extLst>
  </p:cSld>
  <p:clrMapOvr>
    <a:masterClrMapping/>
  </p:clrMapOvr>
</p:sld>
</file>

<file path=ppt/slides/slide1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Title 1"/>
          <p:cNvSpPr>
            <a:spLocks noGrp="1"/>
          </p:cNvSpPr>
          <p:nvPr>
            <p:ph type="title"/>
          </p:nvPr>
        </p:nvSpPr>
        <p:spPr/>
        <p:txBody>
          <a:bodyPr/>
          <a:lstStyle/>
          <a:p>
            <a:r>
              <a:rPr lang="en-GB" altLang="en-US" smtClean="0">
                <a:ea typeface="ＭＳ Ｐゴシック" panose="020B0600070205080204" pitchFamily="34" charset="-128"/>
              </a:rPr>
              <a:t>To conclude</a:t>
            </a:r>
          </a:p>
        </p:txBody>
      </p:sp>
      <p:sp>
        <p:nvSpPr>
          <p:cNvPr id="3" name="Content Placeholder 2"/>
          <p:cNvSpPr>
            <a:spLocks noGrp="1"/>
          </p:cNvSpPr>
          <p:nvPr>
            <p:ph idx="1"/>
          </p:nvPr>
        </p:nvSpPr>
        <p:spPr/>
        <p:txBody>
          <a:bodyPr/>
          <a:lstStyle/>
          <a:p>
            <a:pPr>
              <a:defRPr/>
            </a:pPr>
            <a:r>
              <a:rPr lang="en-GB" dirty="0" smtClean="0"/>
              <a:t>What responsibilities do organisations have ?</a:t>
            </a:r>
          </a:p>
          <a:p>
            <a:pPr>
              <a:defRPr/>
            </a:pPr>
            <a:r>
              <a:rPr lang="en-GB" dirty="0" smtClean="0"/>
              <a:t>To make as much money </a:t>
            </a:r>
            <a:r>
              <a:rPr lang="en-GB" smtClean="0"/>
              <a:t>as possible ?</a:t>
            </a:r>
          </a:p>
          <a:p>
            <a:pPr marL="0" indent="0">
              <a:buNone/>
              <a:defRPr/>
            </a:pPr>
            <a:endParaRPr lang="en-GB"/>
          </a:p>
        </p:txBody>
      </p:sp>
    </p:spTree>
    <p:extLst>
      <p:ext uri="{BB962C8B-B14F-4D97-AF65-F5344CB8AC3E}">
        <p14:creationId xmlns:p14="http://schemas.microsoft.com/office/powerpoint/2010/main" val="59046893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theme/theme1.xml><?xml version="1.0" encoding="utf-8"?>
<a:theme xmlns:a="http://schemas.openxmlformats.org/drawingml/2006/main" name="Frame">
  <a:themeElements>
    <a:clrScheme name="Frame">
      <a:dk1>
        <a:srgbClr val="000000"/>
      </a:dk1>
      <a:lt1>
        <a:srgbClr val="FFFFFF"/>
      </a:lt1>
      <a:dk2>
        <a:srgbClr val="545454"/>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Frame">
      <a:maj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Frame">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Frame" id="{F226E7A2-7162-461C-9490-D27D9DC04E43}" vid="{629A0216-3BBD-45C0-B63F-2683BEA18F6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14313</TotalTime>
  <Words>5764</Words>
  <Application>Microsoft Office PowerPoint</Application>
  <PresentationFormat>Widescreen</PresentationFormat>
  <Paragraphs>413</Paragraphs>
  <Slides>164</Slides>
  <Notes>3</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164</vt:i4>
      </vt:variant>
    </vt:vector>
  </HeadingPairs>
  <TitlesOfParts>
    <vt:vector size="175" baseType="lpstr">
      <vt:lpstr>ＭＳ Ｐゴシック</vt:lpstr>
      <vt:lpstr>Arial</vt:lpstr>
      <vt:lpstr>Calibri</vt:lpstr>
      <vt:lpstr>Corbel</vt:lpstr>
      <vt:lpstr>FranklinITCProBold</vt:lpstr>
      <vt:lpstr>FranklinITCProLight</vt:lpstr>
      <vt:lpstr>inherit</vt:lpstr>
      <vt:lpstr>Times New Roman</vt:lpstr>
      <vt:lpstr>Wingdings</vt:lpstr>
      <vt:lpstr>Wingdings 2</vt:lpstr>
      <vt:lpstr>Frame</vt:lpstr>
      <vt:lpstr>Critical Perspectives on Management Assignment 2</vt:lpstr>
      <vt:lpstr>Assignment 2</vt:lpstr>
      <vt:lpstr>Your focus</vt:lpstr>
      <vt:lpstr>Video</vt:lpstr>
      <vt:lpstr>Social responsibility</vt:lpstr>
      <vt:lpstr>SOME WORDS SOCIAL MEDIA IS IN DIRECT CONFLICT WITH </vt:lpstr>
      <vt:lpstr>Cambridge Analytica at the centre of a huge Facebook data breach, has come under scrutiny for its role in interfering with democratic processes, meddling in Brexit Referendum and Donald Trump’s election.</vt:lpstr>
      <vt:lpstr>Irresponsible behaviour of social-media corporations </vt:lpstr>
      <vt:lpstr>Cambridge Analytica </vt:lpstr>
      <vt:lpstr>Continued</vt:lpstr>
      <vt:lpstr>PowerPoint Presentation</vt:lpstr>
      <vt:lpstr>PowerPoint Presentation</vt:lpstr>
      <vt:lpstr>PowerPoint Presentation</vt:lpstr>
      <vt:lpstr>PowerPoint Presentation</vt:lpstr>
      <vt:lpstr>San Bernardino shooting</vt:lpstr>
      <vt:lpstr>See case study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Controversies</vt:lpstr>
      <vt:lpstr>PowerPoint Presentation</vt:lpstr>
      <vt:lpstr>If you were … Someone who “likes” patriotism </vt:lpstr>
      <vt:lpstr>If you were … A Bernie Sanders supporter   </vt:lpstr>
      <vt:lpstr>If you were … A Texan </vt:lpstr>
      <vt:lpstr>If you were … A person in Ferguson, Mo. </vt:lpstr>
      <vt:lpstr>Continued</vt:lpstr>
      <vt:lpstr>If you were … A New Yorker supporting a group that mimicked Black Lives Matter </vt:lpstr>
      <vt:lpstr>Continued</vt:lpstr>
      <vt:lpstr>If you were … A New Yorker supporting Trump </vt:lpstr>
      <vt:lpstr>Brexit </vt:lpstr>
      <vt:lpstr>PowerPoint Presentation</vt:lpstr>
      <vt:lpstr>PowerPoint Presentation</vt:lpstr>
      <vt:lpstr>PowerPoint Presentation</vt:lpstr>
      <vt:lpstr>PowerPoint Presentation</vt:lpstr>
      <vt:lpstr>PowerPoint Presentation</vt:lpstr>
      <vt:lpstr>Talk of a second Brexit referendum has created a surge in sketchy Facebook ads </vt:lpstr>
      <vt:lpstr>PowerPoint Presentation</vt:lpstr>
      <vt:lpstr>PowerPoint Presentation</vt:lpstr>
      <vt:lpstr>Links</vt:lpstr>
      <vt:lpstr>Continued</vt:lpstr>
      <vt:lpstr>Fake news not just social media …</vt:lpstr>
      <vt:lpstr>Take the test</vt:lpstr>
      <vt:lpstr>According to a survey, the average Brit checks their phone 28 times a day. That’s at least once an hour… and more than 10,000 times a year (Barr, 2017).</vt:lpstr>
      <vt:lpstr>A decade of the smartphone</vt:lpstr>
      <vt:lpstr>Link</vt:lpstr>
      <vt:lpstr>Back to Cambridge Analytica</vt:lpstr>
      <vt:lpstr>PowerPoint Presentation</vt:lpstr>
      <vt:lpstr>PowerPoint Presentation</vt:lpstr>
      <vt:lpstr>PowerPoint Presentation</vt:lpstr>
      <vt:lpstr>PowerPoint Presentation</vt:lpstr>
      <vt:lpstr>Social media - business world</vt:lpstr>
      <vt:lpstr>Theoretical context</vt:lpstr>
      <vt:lpstr>Case studies</vt:lpstr>
      <vt:lpstr>Going back to social media and business</vt:lpstr>
      <vt:lpstr>Google’s response to Chinese censorship has been examined in detail (Brenkert, 2009; Dann &amp; Haddow, 2008)  </vt:lpstr>
      <vt:lpstr>Why did Google turn away from China ? </vt:lpstr>
      <vt:lpstr>Censorship is why </vt:lpstr>
      <vt:lpstr>Google had set up in China 2005-6</vt:lpstr>
      <vt:lpstr>2010 attacks prompted Google to reverse course</vt:lpstr>
      <vt:lpstr>Cultural relativism</vt:lpstr>
      <vt:lpstr>Cultural relativism</vt:lpstr>
      <vt:lpstr>Censorship around the world</vt:lpstr>
      <vt:lpstr>PowerPoint Presentation</vt:lpstr>
      <vt:lpstr>Back to Cambridge Analytica</vt:lpstr>
      <vt:lpstr> Cambridge Analytica –private data for marketing purposes </vt:lpstr>
      <vt:lpstr>Link</vt:lpstr>
      <vt:lpstr>What are the allegations against Cambridge Analytica? </vt:lpstr>
      <vt:lpstr>How is Facebook involved in the scandal? </vt:lpstr>
      <vt:lpstr>PowerPoint Presentation</vt:lpstr>
      <vt:lpstr>What has been the reaction to the scandal? </vt:lpstr>
      <vt:lpstr>What is the Brexit link? </vt:lpstr>
      <vt:lpstr>Continued</vt:lpstr>
      <vt:lpstr>Why is the Electoral Commission involved? </vt:lpstr>
      <vt:lpstr>Continued</vt:lpstr>
      <vt:lpstr>He who pays the piper calls the tune</vt:lpstr>
      <vt:lpstr> https://www.theguardian.com/news/series/cambridge-analytica-files  </vt:lpstr>
      <vt:lpstr>Google, Facebook, Twitter</vt:lpstr>
      <vt:lpstr>January 2018 Google back in China Missing out on billions of dollars </vt:lpstr>
      <vt:lpstr>And CSR has offered little</vt:lpstr>
      <vt:lpstr>CSR</vt:lpstr>
      <vt:lpstr>Examples you could consider</vt:lpstr>
      <vt:lpstr>Behaviour of users (e.g. Li, 2007) </vt:lpstr>
      <vt:lpstr>Role of technology (Light &amp; McGrath, 2010)  </vt:lpstr>
      <vt:lpstr>What do you think ?</vt:lpstr>
      <vt:lpstr>The problem with CSR is …</vt:lpstr>
      <vt:lpstr>One of the most accepted and widely used CSR concepts is Archie Carroll’s model conceptualizing four types of responsibilities for the corporation that are presented as consecutive, interrelated layers within a pyramid (Carroll, 1979, 1991; Carroll &amp; Buchholtz, 2012). </vt:lpstr>
      <vt:lpstr>PELE</vt:lpstr>
      <vt:lpstr>Carroll’s model is pragmatic but  </vt:lpstr>
      <vt:lpstr>Continued</vt:lpstr>
      <vt:lpstr>PowerPoint Presentation</vt:lpstr>
      <vt:lpstr>Theories of csr</vt:lpstr>
      <vt:lpstr>1. Instrumental theories</vt:lpstr>
      <vt:lpstr>2. Political theories</vt:lpstr>
      <vt:lpstr>Corporate Citizenship (CC)</vt:lpstr>
      <vt:lpstr>3. Integrative theories</vt:lpstr>
      <vt:lpstr>4. Ethical theories</vt:lpstr>
      <vt:lpstr>Corporate citizenship CC</vt:lpstr>
      <vt:lpstr>Corporate citizenship CC</vt:lpstr>
      <vt:lpstr>Continued</vt:lpstr>
      <vt:lpstr>Corporations assume a political role in 3 different ways</vt:lpstr>
      <vt:lpstr>CSR and social media sites</vt:lpstr>
      <vt:lpstr>Facebook</vt:lpstr>
      <vt:lpstr>Google</vt:lpstr>
      <vt:lpstr>Twitter</vt:lpstr>
      <vt:lpstr>Power of corporations</vt:lpstr>
      <vt:lpstr>Implications</vt:lpstr>
      <vt:lpstr>Internet and power</vt:lpstr>
      <vt:lpstr>Anti-trust </vt:lpstr>
      <vt:lpstr>Example</vt:lpstr>
      <vt:lpstr>PowerPoint Presentation</vt:lpstr>
      <vt:lpstr>Power and social media</vt:lpstr>
      <vt:lpstr>Continued</vt:lpstr>
      <vt:lpstr>PowerPoint Presentation</vt:lpstr>
      <vt:lpstr>Christchuch and Facebook</vt:lpstr>
      <vt:lpstr>Power over users</vt:lpstr>
      <vt:lpstr>Power + self-regulation = danger</vt:lpstr>
      <vt:lpstr>Legislation Hard law</vt:lpstr>
      <vt:lpstr>Inappropriate regulation of social media sites</vt:lpstr>
      <vt:lpstr>Problem is </vt:lpstr>
      <vt:lpstr> Example </vt:lpstr>
      <vt:lpstr>Social Media</vt:lpstr>
      <vt:lpstr>Continued</vt:lpstr>
      <vt:lpstr>Recent headlines relating to social media</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Who to  blame ?</vt:lpstr>
      <vt:lpstr>Ethical Challenges</vt:lpstr>
      <vt:lpstr>Nestle</vt:lpstr>
      <vt:lpstr>Advertising and marketing practices</vt:lpstr>
      <vt:lpstr>Continued</vt:lpstr>
      <vt:lpstr>Recruitment practices</vt:lpstr>
      <vt:lpstr>Article</vt:lpstr>
      <vt:lpstr>Continued</vt:lpstr>
      <vt:lpstr>Duty of care</vt:lpstr>
      <vt:lpstr>Continued</vt:lpstr>
      <vt:lpstr>Cyberbullying stats 2014</vt:lpstr>
      <vt:lpstr>PowerPoint Presentation</vt:lpstr>
      <vt:lpstr>PowerPoint Presentation</vt:lpstr>
      <vt:lpstr>Continued</vt:lpstr>
      <vt:lpstr>Continued</vt:lpstr>
      <vt:lpstr>PowerPoint Presentation</vt:lpstr>
      <vt:lpstr>PowerPoint Presentation</vt:lpstr>
      <vt:lpstr>Argos</vt:lpstr>
      <vt:lpstr>PowerPoint Presentation</vt:lpstr>
      <vt:lpstr>PowerPoint Presentation</vt:lpstr>
      <vt:lpstr>PowerPoint Presentation</vt:lpstr>
      <vt:lpstr>PowerPoint Presentation</vt:lpstr>
      <vt:lpstr>To conclude</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Critical Perspectives on Management Assignment 2</dc:title>
  <dc:creator>caroline jawad</dc:creator>
  <cp:lastModifiedBy>Caroline Jawad</cp:lastModifiedBy>
  <cp:revision>10</cp:revision>
  <dcterms:created xsi:type="dcterms:W3CDTF">2019-03-03T14:27:04Z</dcterms:created>
  <dcterms:modified xsi:type="dcterms:W3CDTF">2019-03-21T08:36:30Z</dcterms:modified>
</cp:coreProperties>
</file>