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62" r:id="rId3"/>
    <p:sldId id="264" r:id="rId4"/>
    <p:sldId id="258" r:id="rId5"/>
    <p:sldId id="259" r:id="rId6"/>
    <p:sldId id="260" r:id="rId7"/>
    <p:sldId id="266" r:id="rId8"/>
    <p:sldId id="265" r:id="rId9"/>
    <p:sldId id="261" r:id="rId10"/>
    <p:sldId id="263" r:id="rId11"/>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4" autoAdjust="0"/>
    <p:restoredTop sz="94660"/>
  </p:normalViewPr>
  <p:slideViewPr>
    <p:cSldViewPr snapToGrid="0">
      <p:cViewPr varScale="1">
        <p:scale>
          <a:sx n="87" d="100"/>
          <a:sy n="87" d="100"/>
        </p:scale>
        <p:origin x="1524" y="96"/>
      </p:cViewPr>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7D734E8A-24C5-479C-AB0A-99C0D1E36EF7}" type="datetimeFigureOut">
              <a:rPr lang="en-GB" smtClean="0"/>
              <a:t>12/02/2022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0CC6E5E-D889-4383-B81C-28DDA28FECC8}" type="slidenum">
              <a:rPr lang="en-GB" smtClean="0"/>
              <a:t>‹#›</a:t>
            </a:fld>
            <a:endParaRPr lang="en-GB"/>
          </a:p>
        </p:txBody>
      </p:sp>
    </p:spTree>
    <p:extLst>
      <p:ext uri="{BB962C8B-B14F-4D97-AF65-F5344CB8AC3E}">
        <p14:creationId xmlns:p14="http://schemas.microsoft.com/office/powerpoint/2010/main" val="412860089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D734E8A-24C5-479C-AB0A-99C0D1E36EF7}" type="datetimeFigureOut">
              <a:rPr lang="en-GB" smtClean="0"/>
              <a:t>12/02/2022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0CC6E5E-D889-4383-B81C-28DDA28FECC8}" type="slidenum">
              <a:rPr lang="en-GB" smtClean="0"/>
              <a:t>‹#›</a:t>
            </a:fld>
            <a:endParaRPr lang="en-GB"/>
          </a:p>
        </p:txBody>
      </p:sp>
    </p:spTree>
    <p:extLst>
      <p:ext uri="{BB962C8B-B14F-4D97-AF65-F5344CB8AC3E}">
        <p14:creationId xmlns:p14="http://schemas.microsoft.com/office/powerpoint/2010/main" val="267617992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D734E8A-24C5-479C-AB0A-99C0D1E36EF7}" type="datetimeFigureOut">
              <a:rPr lang="en-GB" smtClean="0"/>
              <a:t>12/02/2022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0CC6E5E-D889-4383-B81C-28DDA28FECC8}" type="slidenum">
              <a:rPr lang="en-GB" smtClean="0"/>
              <a:t>‹#›</a:t>
            </a:fld>
            <a:endParaRPr lang="en-GB"/>
          </a:p>
        </p:txBody>
      </p:sp>
    </p:spTree>
    <p:extLst>
      <p:ext uri="{BB962C8B-B14F-4D97-AF65-F5344CB8AC3E}">
        <p14:creationId xmlns:p14="http://schemas.microsoft.com/office/powerpoint/2010/main" val="160349924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D734E8A-24C5-479C-AB0A-99C0D1E36EF7}" type="datetimeFigureOut">
              <a:rPr lang="en-GB" smtClean="0"/>
              <a:t>12/02/2022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0CC6E5E-D889-4383-B81C-28DDA28FECC8}" type="slidenum">
              <a:rPr lang="en-GB" smtClean="0"/>
              <a:t>‹#›</a:t>
            </a:fld>
            <a:endParaRPr lang="en-GB"/>
          </a:p>
        </p:txBody>
      </p:sp>
    </p:spTree>
    <p:extLst>
      <p:ext uri="{BB962C8B-B14F-4D97-AF65-F5344CB8AC3E}">
        <p14:creationId xmlns:p14="http://schemas.microsoft.com/office/powerpoint/2010/main" val="285006632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D734E8A-24C5-479C-AB0A-99C0D1E36EF7}" type="datetimeFigureOut">
              <a:rPr lang="en-GB" smtClean="0"/>
              <a:t>12/02/2022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0CC6E5E-D889-4383-B81C-28DDA28FECC8}" type="slidenum">
              <a:rPr lang="en-GB" smtClean="0"/>
              <a:t>‹#›</a:t>
            </a:fld>
            <a:endParaRPr lang="en-GB"/>
          </a:p>
        </p:txBody>
      </p:sp>
    </p:spTree>
    <p:extLst>
      <p:ext uri="{BB962C8B-B14F-4D97-AF65-F5344CB8AC3E}">
        <p14:creationId xmlns:p14="http://schemas.microsoft.com/office/powerpoint/2010/main" val="263739642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D734E8A-24C5-479C-AB0A-99C0D1E36EF7}" type="datetimeFigureOut">
              <a:rPr lang="en-GB" smtClean="0"/>
              <a:t>12/02/2022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0CC6E5E-D889-4383-B81C-28DDA28FECC8}" type="slidenum">
              <a:rPr lang="en-GB" smtClean="0"/>
              <a:t>‹#›</a:t>
            </a:fld>
            <a:endParaRPr lang="en-GB"/>
          </a:p>
        </p:txBody>
      </p:sp>
    </p:spTree>
    <p:extLst>
      <p:ext uri="{BB962C8B-B14F-4D97-AF65-F5344CB8AC3E}">
        <p14:creationId xmlns:p14="http://schemas.microsoft.com/office/powerpoint/2010/main" val="9570526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D734E8A-24C5-479C-AB0A-99C0D1E36EF7}" type="datetimeFigureOut">
              <a:rPr lang="en-GB" smtClean="0"/>
              <a:t>12/02/2022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0CC6E5E-D889-4383-B81C-28DDA28FECC8}" type="slidenum">
              <a:rPr lang="en-GB" smtClean="0"/>
              <a:t>‹#›</a:t>
            </a:fld>
            <a:endParaRPr lang="en-GB"/>
          </a:p>
        </p:txBody>
      </p:sp>
    </p:spTree>
    <p:extLst>
      <p:ext uri="{BB962C8B-B14F-4D97-AF65-F5344CB8AC3E}">
        <p14:creationId xmlns:p14="http://schemas.microsoft.com/office/powerpoint/2010/main" val="28298311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D734E8A-24C5-479C-AB0A-99C0D1E36EF7}" type="datetimeFigureOut">
              <a:rPr lang="en-GB" smtClean="0"/>
              <a:t>12/02/2022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0CC6E5E-D889-4383-B81C-28DDA28FECC8}" type="slidenum">
              <a:rPr lang="en-GB" smtClean="0"/>
              <a:t>‹#›</a:t>
            </a:fld>
            <a:endParaRPr lang="en-GB"/>
          </a:p>
        </p:txBody>
      </p:sp>
    </p:spTree>
    <p:extLst>
      <p:ext uri="{BB962C8B-B14F-4D97-AF65-F5344CB8AC3E}">
        <p14:creationId xmlns:p14="http://schemas.microsoft.com/office/powerpoint/2010/main" val="150309029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D734E8A-24C5-479C-AB0A-99C0D1E36EF7}" type="datetimeFigureOut">
              <a:rPr lang="en-GB" smtClean="0"/>
              <a:t>12/02/2022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0CC6E5E-D889-4383-B81C-28DDA28FECC8}" type="slidenum">
              <a:rPr lang="en-GB" smtClean="0"/>
              <a:t>‹#›</a:t>
            </a:fld>
            <a:endParaRPr lang="en-GB"/>
          </a:p>
        </p:txBody>
      </p:sp>
    </p:spTree>
    <p:extLst>
      <p:ext uri="{BB962C8B-B14F-4D97-AF65-F5344CB8AC3E}">
        <p14:creationId xmlns:p14="http://schemas.microsoft.com/office/powerpoint/2010/main" val="12900631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D734E8A-24C5-479C-AB0A-99C0D1E36EF7}" type="datetimeFigureOut">
              <a:rPr lang="en-GB" smtClean="0"/>
              <a:t>12/02/2022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0CC6E5E-D889-4383-B81C-28DDA28FECC8}" type="slidenum">
              <a:rPr lang="en-GB" smtClean="0"/>
              <a:t>‹#›</a:t>
            </a:fld>
            <a:endParaRPr lang="en-GB"/>
          </a:p>
        </p:txBody>
      </p:sp>
    </p:spTree>
    <p:extLst>
      <p:ext uri="{BB962C8B-B14F-4D97-AF65-F5344CB8AC3E}">
        <p14:creationId xmlns:p14="http://schemas.microsoft.com/office/powerpoint/2010/main" val="256422111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D734E8A-24C5-479C-AB0A-99C0D1E36EF7}" type="datetimeFigureOut">
              <a:rPr lang="en-GB" smtClean="0"/>
              <a:t>12/02/2022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0CC6E5E-D889-4383-B81C-28DDA28FECC8}" type="slidenum">
              <a:rPr lang="en-GB" smtClean="0"/>
              <a:t>‹#›</a:t>
            </a:fld>
            <a:endParaRPr lang="en-GB"/>
          </a:p>
        </p:txBody>
      </p:sp>
    </p:spTree>
    <p:extLst>
      <p:ext uri="{BB962C8B-B14F-4D97-AF65-F5344CB8AC3E}">
        <p14:creationId xmlns:p14="http://schemas.microsoft.com/office/powerpoint/2010/main" val="380561477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D734E8A-24C5-479C-AB0A-99C0D1E36EF7}" type="datetimeFigureOut">
              <a:rPr lang="en-GB" smtClean="0"/>
              <a:t>12/02/2022</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0CC6E5E-D889-4383-B81C-28DDA28FECC8}" type="slidenum">
              <a:rPr lang="en-GB" smtClean="0"/>
              <a:t>‹#›</a:t>
            </a:fld>
            <a:endParaRPr lang="en-GB"/>
          </a:p>
        </p:txBody>
      </p:sp>
    </p:spTree>
    <p:extLst>
      <p:ext uri="{BB962C8B-B14F-4D97-AF65-F5344CB8AC3E}">
        <p14:creationId xmlns:p14="http://schemas.microsoft.com/office/powerpoint/2010/main" val="94981951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hyperlink" Target="https://www.storyboardthat.com/storyboards/-----------30614/air-pollution" TargetMode="External"/><Relationship Id="rId2" Type="http://schemas.openxmlformats.org/officeDocument/2006/relationships/hyperlink" Target="https://www.storyboardthat.com/storyboards/smartgirl777/dd-air-pollution-video-storyboard" TargetMode="External"/><Relationship Id="rId1" Type="http://schemas.openxmlformats.org/officeDocument/2006/relationships/slideLayout" Target="../slideLayouts/slideLayout7.xml"/><Relationship Id="rId6" Type="http://schemas.openxmlformats.org/officeDocument/2006/relationships/hyperlink" Target="https://www.ippr.org/files/2021-06/all-aboard-june21.pdf" TargetMode="External"/><Relationship Id="rId5" Type="http://schemas.openxmlformats.org/officeDocument/2006/relationships/hyperlink" Target="https://www.voice.wales/climate-activists-to-protest-carmageddon-in-cardiff-as-council-reopens-castle-st-to-all-traffic/" TargetMode="External"/><Relationship Id="rId4" Type="http://schemas.openxmlformats.org/officeDocument/2006/relationships/hyperlink" Target="https://wiserd.ac.uk/research/research-projects/experts-expertise-and-citizen-science-case-study-air-quality-monitoring" TargetMode="External"/></Relationships>
</file>

<file path=ppt/slides/_rels/slide7.xml.rels><?xml version="1.0" encoding="UTF-8" standalone="yes"?>
<Relationships xmlns="http://schemas.openxmlformats.org/package/2006/relationships"><Relationship Id="rId3" Type="http://schemas.openxmlformats.org/officeDocument/2006/relationships/hyperlink" Target="https://cdn.friendsoftheearth.uk/sites/default/files/downloads/FoE_Unmasked_Report_2017.pdf?origin=d-7" TargetMode="External"/><Relationship Id="rId2" Type="http://schemas.openxmlformats.org/officeDocument/2006/relationships/hyperlink" Target="https://healthyair.cymru/" TargetMode="External"/><Relationship Id="rId1" Type="http://schemas.openxmlformats.org/officeDocument/2006/relationships/slideLayout" Target="../slideLayouts/slideLayout7.xml"/><Relationship Id="rId5" Type="http://schemas.openxmlformats.org/officeDocument/2006/relationships/hyperlink" Target="https://www.geraintdavies.org.uk/stories/2019/06/13/the-government-must-clean-up-the-poison-in-our-air/" TargetMode="External"/><Relationship Id="rId4" Type="http://schemas.openxmlformats.org/officeDocument/2006/relationships/hyperlink" Target="https://www.bbc.co.uk/news/uk-wales-48183677" TargetMode="External"/></Relationships>
</file>

<file path=ppt/slides/_rels/slide8.xml.rels><?xml version="1.0" encoding="UTF-8" standalone="yes"?>
<Relationships xmlns="http://schemas.openxmlformats.org/package/2006/relationships"><Relationship Id="rId3" Type="http://schemas.openxmlformats.org/officeDocument/2006/relationships/hyperlink" Target="https://nationalfloodforum.org.uk/" TargetMode="External"/><Relationship Id="rId2" Type="http://schemas.openxmlformats.org/officeDocument/2006/relationships/hyperlink" Target="https://www.bbc.co.uk/news/uk-wales-59690009" TargetMode="External"/><Relationship Id="rId1" Type="http://schemas.openxmlformats.org/officeDocument/2006/relationships/slideLayout" Target="../slideLayouts/slideLayout7.xml"/><Relationship Id="rId5" Type="http://schemas.openxmlformats.org/officeDocument/2006/relationships/hyperlink" Target="https://www.rs21.org.uk/2014/02/13/the-floods-what-can-activists-do/" TargetMode="External"/><Relationship Id="rId4" Type="http://schemas.openxmlformats.org/officeDocument/2006/relationships/hyperlink" Target="https://www.facebook.com/groups/645659676179385/" TargetMode="External"/></Relationships>
</file>

<file path=ppt/slides/_rels/slide9.xml.rels><?xml version="1.0" encoding="UTF-8" standalone="yes"?>
<Relationships xmlns="http://schemas.openxmlformats.org/package/2006/relationships"><Relationship Id="rId3" Type="http://schemas.openxmlformats.org/officeDocument/2006/relationships/hyperlink" Target="https://foe.cymru/flooding-wales-getting-worse" TargetMode="External"/><Relationship Id="rId2" Type="http://schemas.openxmlformats.org/officeDocument/2006/relationships/hyperlink" Target="https://advocatesforyouth.org/wp-content/uploads/2019/04/Youth-Activist-Toolkit.pdf" TargetMode="External"/><Relationship Id="rId1" Type="http://schemas.openxmlformats.org/officeDocument/2006/relationships/slideLayout" Target="../slideLayouts/slideLayout7.xml"/><Relationship Id="rId4" Type="http://schemas.openxmlformats.org/officeDocument/2006/relationships/hyperlink" Target="https://www.walesonline.co.uk/news/wales-news/neath-hunger-strike-xr-london-21478966" TargetMode="External"/></Relationships>
</file>

<file path=ppt/slides/_rels/slide10.xml.rels><?xml version="1.0" encoding="UTF-8" standalone="yes"?>
<Relationships xmlns="http://schemas.openxmlformats.org/package/2006/relationships"><Relationship Id="rId3" Type="http://schemas.openxmlformats.org/officeDocument/2006/relationships/hyperlink" Target="https://www.field-studies-council.org/resources/16-18-geography/water-and-carbon/flooding/method/#exp" TargetMode="External"/><Relationship Id="rId2" Type="http://schemas.openxmlformats.org/officeDocument/2006/relationships/hyperlink" Target="https://www.field-studies-council.org/resources/16-18-geography/water-and-carbon/flooding/method/#risk" TargetMode="External"/><Relationship Id="rId1" Type="http://schemas.openxmlformats.org/officeDocument/2006/relationships/slideLayout" Target="../slideLayouts/slideLayout7.xml"/><Relationship Id="rId6" Type="http://schemas.openxmlformats.org/officeDocument/2006/relationships/hyperlink" Target="https://www.field-studies-council.org/resources/16-18-geography/water-and-carbon/flooding/method/" TargetMode="External"/><Relationship Id="rId5" Type="http://schemas.openxmlformats.org/officeDocument/2006/relationships/hyperlink" Target="https://www.field-studies-council.org/resources/16-18-geography/water-and-carbon/flooding/method/#histories" TargetMode="External"/><Relationship Id="rId4" Type="http://schemas.openxmlformats.org/officeDocument/2006/relationships/hyperlink" Target="https://www.field-studies-council.org/resources/16-18-geography/water-and-carbon/flooding/method/#interview"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F7C7115-1F9C-4219-A007-3E4ADB3AA02F}"/>
              </a:ext>
            </a:extLst>
          </p:cNvPr>
          <p:cNvSpPr txBox="1"/>
          <p:nvPr/>
        </p:nvSpPr>
        <p:spPr>
          <a:xfrm>
            <a:off x="694063" y="760164"/>
            <a:ext cx="7315200" cy="3416320"/>
          </a:xfrm>
          <a:prstGeom prst="rect">
            <a:avLst/>
          </a:prstGeom>
          <a:noFill/>
        </p:spPr>
        <p:txBody>
          <a:bodyPr wrap="square" rtlCol="0">
            <a:spAutoFit/>
          </a:bodyPr>
          <a:lstStyle/>
          <a:p>
            <a:pPr algn="ctr"/>
            <a:r>
              <a:rPr lang="en-GB" sz="5400" b="1" dirty="0">
                <a:effectLst/>
                <a:latin typeface="Arial" panose="020B0604020202020204" pitchFamily="34" charset="0"/>
                <a:ea typeface="Calibri" panose="020F0502020204030204" pitchFamily="34" charset="0"/>
                <a:cs typeface="Times New Roman" panose="02020603050405020304" pitchFamily="18" charset="0"/>
              </a:rPr>
              <a:t>Video Log Assessment</a:t>
            </a:r>
          </a:p>
          <a:p>
            <a:pPr algn="ctr"/>
            <a:endParaRPr lang="en-GB" sz="5400" b="1" dirty="0">
              <a:latin typeface="Arial" panose="020B0604020202020204" pitchFamily="34" charset="0"/>
              <a:ea typeface="Calibri" panose="020F0502020204030204" pitchFamily="34" charset="0"/>
              <a:cs typeface="Times New Roman" panose="02020603050405020304" pitchFamily="18" charset="0"/>
            </a:endParaRPr>
          </a:p>
          <a:p>
            <a:pPr algn="ctr"/>
            <a:r>
              <a:rPr lang="en-GB" sz="5400" b="1" dirty="0">
                <a:effectLst/>
                <a:latin typeface="Arial" panose="020B0604020202020204" pitchFamily="34" charset="0"/>
                <a:ea typeface="Calibri" panose="020F0502020204030204" pitchFamily="34" charset="0"/>
                <a:cs typeface="Times New Roman" panose="02020603050405020304" pitchFamily="18" charset="0"/>
              </a:rPr>
              <a:t> Making a Start </a:t>
            </a:r>
            <a:endParaRPr lang="en-GB" sz="5400" dirty="0"/>
          </a:p>
        </p:txBody>
      </p:sp>
    </p:spTree>
    <p:extLst>
      <p:ext uri="{BB962C8B-B14F-4D97-AF65-F5344CB8AC3E}">
        <p14:creationId xmlns:p14="http://schemas.microsoft.com/office/powerpoint/2010/main" val="352287371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A59E895-B5DB-4FCC-AD4F-B0A297EA8ED8}"/>
              </a:ext>
            </a:extLst>
          </p:cNvPr>
          <p:cNvSpPr txBox="1"/>
          <p:nvPr/>
        </p:nvSpPr>
        <p:spPr>
          <a:xfrm>
            <a:off x="187287" y="264403"/>
            <a:ext cx="8813494" cy="6186309"/>
          </a:xfrm>
          <a:prstGeom prst="rect">
            <a:avLst/>
          </a:prstGeom>
          <a:noFill/>
        </p:spPr>
        <p:txBody>
          <a:bodyPr wrap="square" rtlCol="0">
            <a:spAutoFit/>
          </a:bodyPr>
          <a:lstStyle/>
          <a:p>
            <a:pPr algn="ctr"/>
            <a:r>
              <a:rPr lang="en-GB" sz="3600" b="1" dirty="0"/>
              <a:t>Today’s Session:</a:t>
            </a:r>
          </a:p>
          <a:p>
            <a:pPr algn="ctr"/>
            <a:endParaRPr lang="en-GB" sz="3600" b="1" dirty="0"/>
          </a:p>
          <a:p>
            <a:pPr marL="571500" indent="-571500">
              <a:buFont typeface="Arial" panose="020B0604020202020204" pitchFamily="34" charset="0"/>
              <a:buChar char="•"/>
            </a:pPr>
            <a:r>
              <a:rPr lang="en-GB" sz="3600" b="1" dirty="0"/>
              <a:t>Start thinking about possible topics </a:t>
            </a:r>
          </a:p>
          <a:p>
            <a:pPr marL="571500" indent="-571500">
              <a:buFont typeface="Arial" panose="020B0604020202020204" pitchFamily="34" charset="0"/>
              <a:buChar char="•"/>
            </a:pPr>
            <a:endParaRPr lang="en-GB" sz="3600" b="1" dirty="0"/>
          </a:p>
          <a:p>
            <a:pPr marL="571500" indent="-571500">
              <a:buFont typeface="Arial" panose="020B0604020202020204" pitchFamily="34" charset="0"/>
              <a:buChar char="•"/>
            </a:pPr>
            <a:r>
              <a:rPr lang="en-GB" sz="3600" b="1" dirty="0"/>
              <a:t>Brainstorming of possible topics and issues </a:t>
            </a:r>
          </a:p>
          <a:p>
            <a:pPr marL="571500" indent="-571500">
              <a:buFont typeface="Arial" panose="020B0604020202020204" pitchFamily="34" charset="0"/>
              <a:buChar char="•"/>
            </a:pPr>
            <a:endParaRPr lang="en-GB" sz="3600" b="1" dirty="0"/>
          </a:p>
          <a:p>
            <a:pPr marL="571500" indent="-571500">
              <a:buFont typeface="Arial" panose="020B0604020202020204" pitchFamily="34" charset="0"/>
              <a:buChar char="•"/>
            </a:pPr>
            <a:r>
              <a:rPr lang="en-GB" sz="3600" b="1" dirty="0"/>
              <a:t>Finding sources for ideas and information for possible topics </a:t>
            </a:r>
          </a:p>
          <a:p>
            <a:pPr marL="571500" indent="-571500">
              <a:buFont typeface="Arial" panose="020B0604020202020204" pitchFamily="34" charset="0"/>
              <a:buChar char="•"/>
            </a:pPr>
            <a:endParaRPr lang="en-GB" sz="3600" b="1" dirty="0"/>
          </a:p>
          <a:p>
            <a:pPr marL="571500" indent="-571500">
              <a:buFont typeface="Arial" panose="020B0604020202020204" pitchFamily="34" charset="0"/>
              <a:buChar char="•"/>
            </a:pPr>
            <a:r>
              <a:rPr lang="en-GB" sz="3600" b="1" dirty="0"/>
              <a:t>Early stages of forming storyboards? </a:t>
            </a:r>
          </a:p>
        </p:txBody>
      </p:sp>
    </p:spTree>
    <p:extLst>
      <p:ext uri="{BB962C8B-B14F-4D97-AF65-F5344CB8AC3E}">
        <p14:creationId xmlns:p14="http://schemas.microsoft.com/office/powerpoint/2010/main" val="336778977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A59E895-B5DB-4FCC-AD4F-B0A297EA8ED8}"/>
              </a:ext>
            </a:extLst>
          </p:cNvPr>
          <p:cNvSpPr txBox="1"/>
          <p:nvPr/>
        </p:nvSpPr>
        <p:spPr>
          <a:xfrm>
            <a:off x="187287" y="209318"/>
            <a:ext cx="8813494" cy="4893647"/>
          </a:xfrm>
          <a:prstGeom prst="rect">
            <a:avLst/>
          </a:prstGeom>
          <a:noFill/>
        </p:spPr>
        <p:txBody>
          <a:bodyPr wrap="square" rtlCol="0">
            <a:spAutoFit/>
          </a:bodyPr>
          <a:lstStyle/>
          <a:p>
            <a:pPr algn="ctr"/>
            <a:r>
              <a:rPr lang="en-GB" sz="3200" b="1" dirty="0"/>
              <a:t>Early stages of forming storyboards</a:t>
            </a:r>
          </a:p>
          <a:p>
            <a:pPr marL="571500" indent="-571500">
              <a:buFont typeface="Arial" panose="020B0604020202020204" pitchFamily="34" charset="0"/>
              <a:buChar char="•"/>
            </a:pPr>
            <a:endParaRPr lang="en-GB" sz="2800" b="1" dirty="0"/>
          </a:p>
          <a:p>
            <a:pPr marL="571500" indent="-571500">
              <a:buFont typeface="Arial" panose="020B0604020202020204" pitchFamily="34" charset="0"/>
              <a:buChar char="•"/>
            </a:pPr>
            <a:r>
              <a:rPr lang="en-GB" sz="2800" b="1" dirty="0"/>
              <a:t>Play with the software – e.g. Canva (find one you like)</a:t>
            </a:r>
          </a:p>
          <a:p>
            <a:pPr marL="571500" indent="-571500">
              <a:buFont typeface="Arial" panose="020B0604020202020204" pitchFamily="34" charset="0"/>
              <a:buChar char="•"/>
            </a:pPr>
            <a:endParaRPr lang="en-GB" sz="2800" b="1" dirty="0"/>
          </a:p>
          <a:p>
            <a:pPr marL="571500" indent="-571500">
              <a:buFont typeface="Arial" panose="020B0604020202020204" pitchFamily="34" charset="0"/>
              <a:buChar char="•"/>
            </a:pPr>
            <a:r>
              <a:rPr lang="en-GB" sz="2800" b="1" dirty="0"/>
              <a:t>For practice - You could try doing a very rough version of a storyboard for an existing story (examples to follow) </a:t>
            </a:r>
          </a:p>
          <a:p>
            <a:endParaRPr lang="en-GB" sz="2800" b="1" dirty="0"/>
          </a:p>
          <a:p>
            <a:pPr marL="571500" indent="-571500">
              <a:buFont typeface="Arial" panose="020B0604020202020204" pitchFamily="34" charset="0"/>
              <a:buChar char="•"/>
            </a:pPr>
            <a:r>
              <a:rPr lang="en-GB" sz="2800" b="1" dirty="0"/>
              <a:t>Or trial a very </a:t>
            </a:r>
            <a:r>
              <a:rPr lang="en-GB" sz="2800" b="1" dirty="0" err="1"/>
              <a:t>very</a:t>
            </a:r>
            <a:r>
              <a:rPr lang="en-GB" sz="2800" b="1" dirty="0"/>
              <a:t> rough sketch of a few of the story boards for your  chosen topic e.g. the Introduction; the key issues   </a:t>
            </a:r>
          </a:p>
        </p:txBody>
      </p:sp>
    </p:spTree>
    <p:extLst>
      <p:ext uri="{BB962C8B-B14F-4D97-AF65-F5344CB8AC3E}">
        <p14:creationId xmlns:p14="http://schemas.microsoft.com/office/powerpoint/2010/main" val="15480530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9DA852A-1D65-4BC6-9B26-724223E1A6B2}"/>
              </a:ext>
            </a:extLst>
          </p:cNvPr>
          <p:cNvSpPr txBox="1"/>
          <p:nvPr/>
        </p:nvSpPr>
        <p:spPr>
          <a:xfrm>
            <a:off x="308472" y="616945"/>
            <a:ext cx="8560106" cy="5147691"/>
          </a:xfrm>
          <a:prstGeom prst="rect">
            <a:avLst/>
          </a:prstGeom>
          <a:noFill/>
        </p:spPr>
        <p:txBody>
          <a:bodyPr wrap="square" rtlCol="0">
            <a:spAutoFit/>
          </a:bodyPr>
          <a:lstStyle/>
          <a:p>
            <a:pPr>
              <a:lnSpc>
                <a:spcPct val="107000"/>
              </a:lnSpc>
              <a:spcAft>
                <a:spcPts val="800"/>
              </a:spcAft>
            </a:pPr>
            <a:r>
              <a:rPr lang="en-GB" sz="1800" b="1" dirty="0">
                <a:effectLst/>
                <a:latin typeface="Arial" panose="020B0604020202020204" pitchFamily="34" charset="0"/>
                <a:ea typeface="Calibri" panose="020F0502020204030204" pitchFamily="34" charset="0"/>
                <a:cs typeface="Times New Roman" panose="02020603050405020304" pitchFamily="18" charset="0"/>
              </a:rPr>
              <a:t>Work primarily on creating a Storyboard for your video log (video length 2 mins max). Storyboard to consist of a series of images (suggested 8 -12) that show the key part so of the video with some supportive explanatory words each image.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b="1" dirty="0">
                <a:solidFill>
                  <a:schemeClr val="bg1">
                    <a:lumMod val="65000"/>
                  </a:schemeClr>
                </a:solidFill>
                <a:effectLst/>
                <a:latin typeface="Arial" panose="020B0604020202020204" pitchFamily="34" charset="0"/>
                <a:ea typeface="Calibri" panose="020F0502020204030204" pitchFamily="34" charset="0"/>
                <a:cs typeface="Times New Roman" panose="02020603050405020304" pitchFamily="18" charset="0"/>
              </a:rPr>
              <a:t>500 words to support your storyboard in total to include: 1. A short paragraph stating why it is an important issue and key sources used to research it and create the storyboard 2. The words below the images 3. How you would disseminate / share the video more widely </a:t>
            </a:r>
            <a:endParaRPr lang="en-GB" sz="1800" dirty="0">
              <a:solidFill>
                <a:schemeClr val="bg1">
                  <a:lumMod val="65000"/>
                </a:schemeClr>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b="1" dirty="0">
                <a:solidFill>
                  <a:schemeClr val="bg1">
                    <a:lumMod val="65000"/>
                  </a:schemeClr>
                </a:solidFill>
                <a:effectLst/>
                <a:latin typeface="Arial" panose="020B0604020202020204" pitchFamily="34" charset="0"/>
                <a:ea typeface="Calibri" panose="020F0502020204030204" pitchFamily="34" charset="0"/>
                <a:cs typeface="Times New Roman" panose="02020603050405020304" pitchFamily="18" charset="0"/>
              </a:rPr>
              <a:t>This would then be submitted via </a:t>
            </a:r>
            <a:r>
              <a:rPr lang="en-GB" sz="1800" b="1" dirty="0" err="1">
                <a:solidFill>
                  <a:schemeClr val="bg1">
                    <a:lumMod val="65000"/>
                  </a:schemeClr>
                </a:solidFill>
                <a:effectLst/>
                <a:latin typeface="Arial" panose="020B0604020202020204" pitchFamily="34" charset="0"/>
                <a:ea typeface="Calibri" panose="020F0502020204030204" pitchFamily="34" charset="0"/>
                <a:cs typeface="Times New Roman" panose="02020603050405020304" pitchFamily="18" charset="0"/>
              </a:rPr>
              <a:t>TurnitIn</a:t>
            </a:r>
            <a:r>
              <a:rPr lang="en-GB" sz="1800" b="1" dirty="0">
                <a:solidFill>
                  <a:schemeClr val="bg1">
                    <a:lumMod val="65000"/>
                  </a:schemeClr>
                </a:solidFill>
                <a:effectLst/>
                <a:latin typeface="Arial" panose="020B0604020202020204" pitchFamily="34" charset="0"/>
                <a:ea typeface="Calibri" panose="020F0502020204030204" pitchFamily="34" charset="0"/>
                <a:cs typeface="Times New Roman" panose="02020603050405020304" pitchFamily="18" charset="0"/>
              </a:rPr>
              <a:t> for individually assessing academic quality of the work </a:t>
            </a:r>
            <a:endParaRPr lang="en-GB" sz="1800" dirty="0">
              <a:solidFill>
                <a:schemeClr val="bg1">
                  <a:lumMod val="65000"/>
                </a:schemeClr>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b="1" dirty="0">
                <a:effectLst/>
                <a:latin typeface="Arial" panose="020B0604020202020204" pitchFamily="34"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r>
              <a:rPr lang="en-GB" b="1" dirty="0">
                <a:latin typeface="Arial" panose="020B0604020202020204" pitchFamily="34" charset="0"/>
                <a:ea typeface="Calibri" panose="020F0502020204030204" pitchFamily="34" charset="0"/>
                <a:cs typeface="Times New Roman" panose="02020603050405020304" pitchFamily="18" charset="0"/>
              </a:rPr>
              <a:t>Work ideally in pairs (3 max) – group / paired work is to help the creative process through discussion and generating ideas </a:t>
            </a:r>
          </a:p>
          <a:p>
            <a:endParaRPr lang="en-GB" b="1" dirty="0">
              <a:latin typeface="Arial" panose="020B0604020202020204" pitchFamily="34" charset="0"/>
              <a:ea typeface="Calibri" panose="020F0502020204030204" pitchFamily="34" charset="0"/>
              <a:cs typeface="Times New Roman" panose="02020603050405020304" pitchFamily="18" charset="0"/>
            </a:endParaRPr>
          </a:p>
          <a:p>
            <a:r>
              <a:rPr lang="en-GB" b="1" dirty="0">
                <a:latin typeface="Arial" panose="020B0604020202020204" pitchFamily="34" charset="0"/>
                <a:ea typeface="Calibri" panose="020F0502020204030204" pitchFamily="34" charset="0"/>
                <a:cs typeface="Times New Roman" panose="02020603050405020304" pitchFamily="18" charset="0"/>
              </a:rPr>
              <a:t>TODAY FOCUS ON IDEAS; POSSIBLE IMAGES; SOURCES OF INFORMATION  </a:t>
            </a:r>
            <a:endParaRPr lang="en-GB" dirty="0">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410465585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15CF000-C28D-48E4-8C04-D56F57233A5C}"/>
              </a:ext>
            </a:extLst>
          </p:cNvPr>
          <p:cNvSpPr txBox="1"/>
          <p:nvPr/>
        </p:nvSpPr>
        <p:spPr>
          <a:xfrm>
            <a:off x="253388" y="154232"/>
            <a:ext cx="8681291" cy="6734088"/>
          </a:xfrm>
          <a:prstGeom prst="rect">
            <a:avLst/>
          </a:prstGeom>
          <a:noFill/>
        </p:spPr>
        <p:txBody>
          <a:bodyPr wrap="square" rtlCol="0">
            <a:spAutoFit/>
          </a:bodyPr>
          <a:lstStyle/>
          <a:p>
            <a:pPr algn="ctr">
              <a:lnSpc>
                <a:spcPct val="107000"/>
              </a:lnSpc>
              <a:spcAft>
                <a:spcPts val="800"/>
              </a:spcAft>
            </a:pPr>
            <a:r>
              <a:rPr lang="en-GB" sz="1800" b="1" dirty="0">
                <a:effectLst/>
                <a:latin typeface="Arial" panose="020B0604020202020204" pitchFamily="34" charset="0"/>
                <a:ea typeface="Calibri" panose="020F0502020204030204" pitchFamily="34" charset="0"/>
                <a:cs typeface="Times New Roman" panose="02020603050405020304" pitchFamily="18" charset="0"/>
              </a:rPr>
              <a:t> </a:t>
            </a:r>
            <a:r>
              <a:rPr lang="en-GB" sz="2400" b="1" dirty="0">
                <a:effectLst/>
                <a:latin typeface="Arial" panose="020B0604020202020204" pitchFamily="34" charset="0"/>
                <a:ea typeface="Calibri" panose="020F0502020204030204" pitchFamily="34" charset="0"/>
                <a:cs typeface="Times New Roman" panose="02020603050405020304" pitchFamily="18" charset="0"/>
              </a:rPr>
              <a:t>The presentation about the video log should include:</a:t>
            </a:r>
            <a:r>
              <a:rPr lang="en-GB" sz="1800" b="1" dirty="0">
                <a:effectLst/>
                <a:latin typeface="Arial" panose="020B0604020202020204" pitchFamily="34"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457200" lvl="0" indent="-342900">
              <a:spcAft>
                <a:spcPts val="0"/>
              </a:spcAft>
              <a:buFont typeface="Symbol" panose="05050102010706020507" pitchFamily="18" charset="2"/>
              <a:buChar char=""/>
            </a:pPr>
            <a:r>
              <a:rPr lang="en-GB" sz="1800" b="1" dirty="0">
                <a:solidFill>
                  <a:schemeClr val="bg1">
                    <a:lumMod val="50000"/>
                  </a:schemeClr>
                </a:solidFill>
                <a:effectLst/>
                <a:latin typeface="Arial" panose="020B0604020202020204" pitchFamily="34" charset="0"/>
                <a:ea typeface="Times New Roman" panose="02020603050405020304" pitchFamily="18" charset="0"/>
              </a:rPr>
              <a:t>Brief introduction to the issue, and why it’s important</a:t>
            </a:r>
            <a:endParaRPr lang="en-GB" sz="1800" dirty="0">
              <a:solidFill>
                <a:schemeClr val="bg1">
                  <a:lumMod val="50000"/>
                </a:schemeClr>
              </a:solidFill>
              <a:effectLst/>
              <a:latin typeface="Times New Roman" panose="02020603050405020304" pitchFamily="18" charset="0"/>
              <a:ea typeface="Times New Roman" panose="02020603050405020304" pitchFamily="18" charset="0"/>
            </a:endParaRPr>
          </a:p>
          <a:p>
            <a:pPr marL="342900" marR="457200" lvl="0" indent="-342900">
              <a:spcAft>
                <a:spcPts val="0"/>
              </a:spcAft>
              <a:buFont typeface="Symbol" panose="05050102010706020507" pitchFamily="18" charset="2"/>
              <a:buChar char=""/>
            </a:pPr>
            <a:r>
              <a:rPr lang="en-GB" sz="1800" b="1" dirty="0">
                <a:solidFill>
                  <a:schemeClr val="bg1">
                    <a:lumMod val="50000"/>
                  </a:schemeClr>
                </a:solidFill>
                <a:effectLst/>
                <a:latin typeface="Arial" panose="020B0604020202020204" pitchFamily="34" charset="0"/>
                <a:ea typeface="Times New Roman" panose="02020603050405020304" pitchFamily="18" charset="0"/>
              </a:rPr>
              <a:t>Explanation of how the storyboard for your video log explores the issue</a:t>
            </a:r>
            <a:endParaRPr lang="en-GB" sz="1800" dirty="0">
              <a:solidFill>
                <a:schemeClr val="bg1">
                  <a:lumMod val="50000"/>
                </a:schemeClr>
              </a:solidFill>
              <a:effectLst/>
              <a:latin typeface="Times New Roman" panose="02020603050405020304" pitchFamily="18" charset="0"/>
              <a:ea typeface="Times New Roman" panose="02020603050405020304" pitchFamily="18" charset="0"/>
            </a:endParaRPr>
          </a:p>
          <a:p>
            <a:pPr marL="342900" marR="457200" lvl="0" indent="-342900">
              <a:spcAft>
                <a:spcPts val="0"/>
              </a:spcAft>
              <a:buFont typeface="Symbol" panose="05050102010706020507" pitchFamily="18" charset="2"/>
              <a:buChar char=""/>
            </a:pPr>
            <a:r>
              <a:rPr lang="en-GB" sz="1800" b="1" dirty="0">
                <a:solidFill>
                  <a:schemeClr val="bg1">
                    <a:lumMod val="50000"/>
                  </a:schemeClr>
                </a:solidFill>
                <a:effectLst/>
                <a:latin typeface="Arial" panose="020B0604020202020204" pitchFamily="34" charset="0"/>
                <a:ea typeface="Times New Roman" panose="02020603050405020304" pitchFamily="18" charset="0"/>
              </a:rPr>
              <a:t>Outline of the sources used to create the storyboard for your video log</a:t>
            </a:r>
            <a:endParaRPr lang="en-GB" sz="1800" dirty="0">
              <a:solidFill>
                <a:schemeClr val="bg1">
                  <a:lumMod val="50000"/>
                </a:schemeClr>
              </a:solidFill>
              <a:effectLst/>
              <a:latin typeface="Times New Roman" panose="02020603050405020304" pitchFamily="18" charset="0"/>
              <a:ea typeface="Times New Roman" panose="02020603050405020304" pitchFamily="18" charset="0"/>
            </a:endParaRPr>
          </a:p>
          <a:p>
            <a:pPr marL="342900" marR="457200" lvl="0" indent="-342900">
              <a:spcAft>
                <a:spcPts val="0"/>
              </a:spcAft>
              <a:buFont typeface="Symbol" panose="05050102010706020507" pitchFamily="18" charset="2"/>
              <a:buChar char=""/>
            </a:pPr>
            <a:r>
              <a:rPr lang="en-GB" sz="1800" b="1" dirty="0">
                <a:solidFill>
                  <a:schemeClr val="bg1">
                    <a:lumMod val="50000"/>
                  </a:schemeClr>
                </a:solidFill>
                <a:effectLst/>
                <a:latin typeface="Arial" panose="020B0604020202020204" pitchFamily="34" charset="0"/>
                <a:ea typeface="Times New Roman" panose="02020603050405020304" pitchFamily="18" charset="0"/>
              </a:rPr>
              <a:t>Outline of the processes used to create the video log storyboard</a:t>
            </a:r>
            <a:endParaRPr lang="en-GB" sz="1800" dirty="0">
              <a:solidFill>
                <a:schemeClr val="bg1">
                  <a:lumMod val="50000"/>
                </a:schemeClr>
              </a:solidFill>
              <a:effectLst/>
              <a:latin typeface="Times New Roman" panose="02020603050405020304" pitchFamily="18" charset="0"/>
              <a:ea typeface="Times New Roman" panose="02020603050405020304" pitchFamily="18" charset="0"/>
            </a:endParaRPr>
          </a:p>
          <a:p>
            <a:pPr marL="342900" marR="457200" lvl="0" indent="-342900">
              <a:spcAft>
                <a:spcPts val="0"/>
              </a:spcAft>
              <a:buFont typeface="Symbol" panose="05050102010706020507" pitchFamily="18" charset="2"/>
              <a:buChar char=""/>
            </a:pPr>
            <a:r>
              <a:rPr lang="en-GB" sz="1800" b="1" dirty="0">
                <a:solidFill>
                  <a:schemeClr val="bg1">
                    <a:lumMod val="50000"/>
                  </a:schemeClr>
                </a:solidFill>
                <a:effectLst/>
                <a:latin typeface="Arial" panose="020B0604020202020204" pitchFamily="34" charset="0"/>
                <a:ea typeface="Times New Roman" panose="02020603050405020304" pitchFamily="18" charset="0"/>
              </a:rPr>
              <a:t>Demonstration of possible supporting materials to show how you would disseminate the video log to a wider audience (e.g., if you intended to make or post on a website, describe it; if you intended to make social media accounts, give details of what these would be; etc)</a:t>
            </a:r>
            <a:endParaRPr lang="en-GB" sz="1800" dirty="0">
              <a:solidFill>
                <a:schemeClr val="bg1">
                  <a:lumMod val="50000"/>
                </a:schemeClr>
              </a:solidFill>
              <a:effectLst/>
              <a:latin typeface="Times New Roman" panose="02020603050405020304" pitchFamily="18" charset="0"/>
              <a:ea typeface="Times New Roman" panose="02020603050405020304" pitchFamily="18" charset="0"/>
            </a:endParaRPr>
          </a:p>
          <a:p>
            <a:pPr>
              <a:lnSpc>
                <a:spcPct val="107000"/>
              </a:lnSpc>
              <a:spcAft>
                <a:spcPts val="800"/>
              </a:spcAft>
            </a:pPr>
            <a:r>
              <a:rPr lang="en-GB" sz="1800" b="1" dirty="0">
                <a:effectLst/>
                <a:latin typeface="Arial" panose="020B0604020202020204" pitchFamily="34"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b="1" dirty="0">
                <a:solidFill>
                  <a:schemeClr val="bg1">
                    <a:lumMod val="65000"/>
                  </a:schemeClr>
                </a:solidFill>
                <a:effectLst/>
                <a:latin typeface="Arial" panose="020B0604020202020204" pitchFamily="34" charset="0"/>
                <a:ea typeface="Calibri" panose="020F0502020204030204" pitchFamily="34" charset="0"/>
                <a:cs typeface="Times New Roman" panose="02020603050405020304" pitchFamily="18" charset="0"/>
              </a:rPr>
              <a:t>You CAN if you WANT also make the actual video log to show at the start of your presentation </a:t>
            </a:r>
            <a:r>
              <a:rPr lang="en-GB" sz="1800" b="1" dirty="0">
                <a:effectLst/>
                <a:latin typeface="Arial" panose="020B0604020202020204" pitchFamily="34" charset="0"/>
                <a:ea typeface="Calibri" panose="020F0502020204030204" pitchFamily="34" charset="0"/>
                <a:cs typeface="Times New Roman" panose="02020603050405020304" pitchFamily="18" charset="0"/>
              </a:rPr>
              <a:t>– the marking is based on the creation of the storyboard and its supporting explanatory text  - so this is an opportunity to practice / enhance your creative media skills if you want (there are no extra </a:t>
            </a:r>
            <a:r>
              <a:rPr lang="en-GB" sz="1800" b="1" dirty="0" err="1">
                <a:effectLst/>
                <a:latin typeface="Arial" panose="020B0604020202020204" pitchFamily="34" charset="0"/>
                <a:ea typeface="Calibri" panose="020F0502020204030204" pitchFamily="34" charset="0"/>
                <a:cs typeface="Times New Roman" panose="02020603050405020304" pitchFamily="18" charset="0"/>
              </a:rPr>
              <a:t>marKs</a:t>
            </a:r>
            <a:r>
              <a:rPr lang="en-GB" sz="1800" b="1" dirty="0">
                <a:effectLst/>
                <a:latin typeface="Arial" panose="020B0604020202020204" pitchFamily="34" charset="0"/>
                <a:ea typeface="Calibri" panose="020F0502020204030204" pitchFamily="34" charset="0"/>
                <a:cs typeface="Times New Roman" panose="02020603050405020304" pitchFamily="18" charset="0"/>
              </a:rPr>
              <a:t> for making the video and no penalty if you don’t) </a:t>
            </a:r>
          </a:p>
          <a:p>
            <a:pPr>
              <a:lnSpc>
                <a:spcPct val="107000"/>
              </a:lnSpc>
              <a:spcAft>
                <a:spcPts val="800"/>
              </a:spcAft>
            </a:pPr>
            <a:r>
              <a:rPr lang="en-GB" b="1" dirty="0">
                <a:solidFill>
                  <a:srgbClr val="FF0000"/>
                </a:solidFill>
                <a:latin typeface="Arial" panose="020B0604020202020204" pitchFamily="34" charset="0"/>
                <a:ea typeface="Calibri" panose="020F0502020204030204" pitchFamily="34" charset="0"/>
                <a:cs typeface="Times New Roman" panose="02020603050405020304" pitchFamily="18" charset="0"/>
              </a:rPr>
              <a:t>KEEP NOTES OF THE PROCESS – WHAT HAPPENED EACH TIME YOU WORKED ON IT INDIVIDUALLY OR IN PAIRS / THREES IN RELATION TO CREATING IT </a:t>
            </a:r>
          </a:p>
          <a:p>
            <a:pPr>
              <a:lnSpc>
                <a:spcPct val="107000"/>
              </a:lnSpc>
              <a:spcAft>
                <a:spcPts val="800"/>
              </a:spcAft>
            </a:pPr>
            <a:r>
              <a:rPr lang="en-GB" sz="1800" b="1" dirty="0">
                <a:solidFill>
                  <a:schemeClr val="bg1">
                    <a:lumMod val="50000"/>
                  </a:schemeClr>
                </a:solidFill>
                <a:effectLst/>
                <a:latin typeface="Arial" panose="020B0604020202020204" pitchFamily="34" charset="0"/>
                <a:ea typeface="Calibri" panose="020F0502020204030204" pitchFamily="34" charset="0"/>
                <a:cs typeface="Times New Roman" panose="02020603050405020304" pitchFamily="18" charset="0"/>
              </a:rPr>
              <a:t>Submission date 25</a:t>
            </a:r>
            <a:r>
              <a:rPr lang="en-GB" sz="1800" b="1" baseline="30000" dirty="0">
                <a:solidFill>
                  <a:schemeClr val="bg1">
                    <a:lumMod val="50000"/>
                  </a:schemeClr>
                </a:solidFill>
                <a:effectLst/>
                <a:latin typeface="Arial" panose="020B0604020202020204" pitchFamily="34" charset="0"/>
                <a:ea typeface="Calibri" panose="020F0502020204030204" pitchFamily="34" charset="0"/>
                <a:cs typeface="Times New Roman" panose="02020603050405020304" pitchFamily="18" charset="0"/>
              </a:rPr>
              <a:t>th</a:t>
            </a:r>
            <a:r>
              <a:rPr lang="en-GB" sz="1800" b="1" dirty="0">
                <a:solidFill>
                  <a:schemeClr val="bg1">
                    <a:lumMod val="50000"/>
                  </a:schemeClr>
                </a:solidFill>
                <a:effectLst/>
                <a:latin typeface="Arial" panose="020B0604020202020204" pitchFamily="34" charset="0"/>
                <a:ea typeface="Calibri" panose="020F0502020204030204" pitchFamily="34" charset="0"/>
                <a:cs typeface="Times New Roman" panose="02020603050405020304" pitchFamily="18" charset="0"/>
              </a:rPr>
              <a:t> April </a:t>
            </a:r>
            <a:endParaRPr lang="en-GB" sz="1800" dirty="0">
              <a:solidFill>
                <a:schemeClr val="bg1">
                  <a:lumMod val="50000"/>
                </a:schemeClr>
              </a:solidFill>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127380192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85AE99A-FAAE-4D3B-95C2-B5D302D1C17D}"/>
              </a:ext>
            </a:extLst>
          </p:cNvPr>
          <p:cNvSpPr txBox="1"/>
          <p:nvPr/>
        </p:nvSpPr>
        <p:spPr>
          <a:xfrm>
            <a:off x="220338" y="198303"/>
            <a:ext cx="8780443" cy="9986388"/>
          </a:xfrm>
          <a:prstGeom prst="rect">
            <a:avLst/>
          </a:prstGeom>
          <a:noFill/>
        </p:spPr>
        <p:txBody>
          <a:bodyPr wrap="square" rtlCol="0">
            <a:spAutoFit/>
          </a:bodyPr>
          <a:lstStyle/>
          <a:p>
            <a:pPr algn="ctr"/>
            <a:r>
              <a:rPr lang="en-GB" sz="3200" b="1" dirty="0"/>
              <a:t>Storyboard Possible Topics So Far:</a:t>
            </a:r>
          </a:p>
          <a:p>
            <a:r>
              <a:rPr lang="en-GB" sz="2400" b="1" u="sng" dirty="0"/>
              <a:t>Air Pollution </a:t>
            </a:r>
            <a:r>
              <a:rPr lang="en-GB" sz="3200" b="1" u="sng" dirty="0"/>
              <a:t> </a:t>
            </a:r>
          </a:p>
          <a:p>
            <a:r>
              <a:rPr lang="en-GB" dirty="0">
                <a:hlinkClick r:id="rId2"/>
              </a:rPr>
              <a:t>air pollution video storyboard</a:t>
            </a:r>
            <a:endParaRPr lang="en-GB" dirty="0"/>
          </a:p>
          <a:p>
            <a:r>
              <a:rPr lang="en-GB" dirty="0">
                <a:hlinkClick r:id="rId3"/>
              </a:rPr>
              <a:t>Air Pollution</a:t>
            </a:r>
            <a:endParaRPr lang="en-GB" dirty="0"/>
          </a:p>
          <a:p>
            <a:endParaRPr lang="en-GB" dirty="0"/>
          </a:p>
          <a:p>
            <a:pPr>
              <a:lnSpc>
                <a:spcPct val="107000"/>
              </a:lnSpc>
              <a:spcAft>
                <a:spcPts val="800"/>
              </a:spcAft>
            </a:pPr>
            <a:r>
              <a:rPr lang="en-GB" dirty="0"/>
              <a:t> </a:t>
            </a:r>
            <a:r>
              <a:rPr lang="en-GB" sz="1600" dirty="0">
                <a:effectLst/>
                <a:latin typeface="Calibri" panose="020F0502020204030204" pitchFamily="34" charset="0"/>
                <a:ea typeface="Calibri" panose="020F0502020204030204" pitchFamily="34" charset="0"/>
                <a:cs typeface="Times New Roman" panose="02020603050405020304" pitchFamily="18" charset="0"/>
              </a:rPr>
              <a:t>WISERD </a:t>
            </a:r>
            <a:r>
              <a:rPr lang="en-GB" sz="1600" b="1" dirty="0">
                <a:solidFill>
                  <a:srgbClr val="666666"/>
                </a:solidFill>
                <a:effectLst/>
                <a:latin typeface="Arial" panose="020B0604020202020204" pitchFamily="34" charset="0"/>
                <a:ea typeface="Calibri" panose="020F0502020204030204" pitchFamily="34" charset="0"/>
                <a:cs typeface="Times New Roman" panose="02020603050405020304" pitchFamily="18" charset="0"/>
              </a:rPr>
              <a:t>Wales Institute of Social and Economic Research and Data</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600" dirty="0">
                <a:effectLst/>
                <a:latin typeface="Calibri" panose="020F0502020204030204" pitchFamily="34" charset="0"/>
                <a:ea typeface="Calibri" panose="020F0502020204030204" pitchFamily="34" charset="0"/>
                <a:cs typeface="Times New Roman" panose="02020603050405020304" pitchFamily="18" charset="0"/>
              </a:rPr>
              <a:t>Experts, expertise and citizen science: a case study of air quality monitoring </a:t>
            </a:r>
            <a:r>
              <a:rPr lang="en-GB" sz="16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4"/>
              </a:rPr>
              <a:t>https://wiserd.ac.uk/research/research-projects/experts-expertise-and-citizen-science-case-study-air-quality-monitoring</a:t>
            </a:r>
            <a:r>
              <a:rPr lang="en-GB" sz="16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6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600" dirty="0">
                <a:effectLst/>
                <a:latin typeface="Calibri" panose="020F0502020204030204" pitchFamily="34" charset="0"/>
                <a:ea typeface="Calibri" panose="020F0502020204030204" pitchFamily="34" charset="0"/>
                <a:cs typeface="Times New Roman" panose="02020603050405020304" pitchFamily="18" charset="0"/>
              </a:rPr>
              <a:t>Climate Activists To Protest ‘</a:t>
            </a:r>
            <a:r>
              <a:rPr lang="en-GB" sz="1600" dirty="0" err="1">
                <a:effectLst/>
                <a:latin typeface="Calibri" panose="020F0502020204030204" pitchFamily="34" charset="0"/>
                <a:ea typeface="Calibri" panose="020F0502020204030204" pitchFamily="34" charset="0"/>
                <a:cs typeface="Times New Roman" panose="02020603050405020304" pitchFamily="18" charset="0"/>
              </a:rPr>
              <a:t>Carmageddon</a:t>
            </a:r>
            <a:r>
              <a:rPr lang="en-GB" sz="1600" dirty="0">
                <a:effectLst/>
                <a:latin typeface="Calibri" panose="020F0502020204030204" pitchFamily="34" charset="0"/>
                <a:ea typeface="Calibri" panose="020F0502020204030204" pitchFamily="34" charset="0"/>
                <a:cs typeface="Times New Roman" panose="02020603050405020304" pitchFamily="18" charset="0"/>
              </a:rPr>
              <a:t>’ In Cardiff – As Council Reopens Castle St To All Traffic June 2021 </a:t>
            </a:r>
            <a:r>
              <a:rPr lang="en-GB" sz="16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5"/>
              </a:rPr>
              <a:t>https://www.voice.wales/climate-activists-to-protest-carmageddon-in-cardiff-as-council-reopens-castle-st-to-all-traffic/</a:t>
            </a:r>
            <a:r>
              <a:rPr lang="en-GB" sz="16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6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600" dirty="0">
                <a:effectLst/>
                <a:latin typeface="Calibri" panose="020F0502020204030204" pitchFamily="34" charset="0"/>
                <a:ea typeface="Calibri" panose="020F0502020204030204" pitchFamily="34" charset="0"/>
                <a:cs typeface="Times New Roman" panose="02020603050405020304" pitchFamily="18" charset="0"/>
              </a:rPr>
              <a:t>Think Tank needed in Wales!? IPPR ALL ABOARD A PLAN FOR FAIRLY DECARBONISING HOW PEOPLE TRAVEL </a:t>
            </a:r>
            <a:r>
              <a:rPr lang="en-GB" sz="16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6"/>
              </a:rPr>
              <a:t>https://www.ippr.org/files/2021-06/all-aboard-june21.pdf</a:t>
            </a:r>
            <a:r>
              <a:rPr lang="en-GB" sz="1600" dirty="0">
                <a:effectLst/>
                <a:latin typeface="Calibri" panose="020F0502020204030204" pitchFamily="34" charset="0"/>
                <a:ea typeface="Calibri" panose="020F0502020204030204" pitchFamily="34" charset="0"/>
                <a:cs typeface="Times New Roman" panose="02020603050405020304" pitchFamily="18" charset="0"/>
              </a:rPr>
              <a:t> IPPR, the Institute for Public Policy Research, is the UK’s leading progressive think tank. We are an independent charitable organisation with our main offices in London. IPPR North, IPPR’s dedicated think tank for the North of England, operates out of offices in Manchester and Newcastle, and IPPR Scotland, our dedicated think tank for Scotland, is based in Edinburgh</a:t>
            </a:r>
            <a:r>
              <a:rPr lang="en-GB" sz="1800" dirty="0">
                <a:effectLst/>
                <a:latin typeface="Calibri" panose="020F0502020204030204" pitchFamily="34" charset="0"/>
                <a:ea typeface="Calibri" panose="020F0502020204030204" pitchFamily="34" charset="0"/>
                <a:cs typeface="Times New Roman" panose="02020603050405020304" pitchFamily="18" charset="0"/>
              </a:rPr>
              <a:t>.</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endParaRPr lang="en-GB" u="sng" dirty="0">
              <a:solidFill>
                <a:srgbClr val="0563C1"/>
              </a:solidFill>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2000" dirty="0"/>
          </a:p>
          <a:p>
            <a:endParaRPr lang="en-GB" sz="2000" dirty="0"/>
          </a:p>
          <a:p>
            <a:endParaRPr lang="en-GB" sz="2400" b="1" u="sng" dirty="0"/>
          </a:p>
          <a:p>
            <a:endParaRPr lang="en-GB" sz="2400" b="1" u="sng" dirty="0"/>
          </a:p>
          <a:p>
            <a:endParaRPr lang="en-GB" sz="2400" b="1" u="sng" dirty="0"/>
          </a:p>
          <a:p>
            <a:endParaRPr lang="en-GB" sz="2400" dirty="0"/>
          </a:p>
          <a:p>
            <a:endParaRPr lang="en-GB" dirty="0"/>
          </a:p>
        </p:txBody>
      </p:sp>
    </p:spTree>
    <p:extLst>
      <p:ext uri="{BB962C8B-B14F-4D97-AF65-F5344CB8AC3E}">
        <p14:creationId xmlns:p14="http://schemas.microsoft.com/office/powerpoint/2010/main" val="546608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7" end="7"/>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2">
                                            <p:txEl>
                                              <p:pRg st="8" end="8"/>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2">
                                            <p:txEl>
                                              <p:pRg st="9" end="9"/>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2">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85AE99A-FAAE-4D3B-95C2-B5D302D1C17D}"/>
              </a:ext>
            </a:extLst>
          </p:cNvPr>
          <p:cNvSpPr txBox="1"/>
          <p:nvPr/>
        </p:nvSpPr>
        <p:spPr>
          <a:xfrm>
            <a:off x="220338" y="198303"/>
            <a:ext cx="8780443" cy="9329285"/>
          </a:xfrm>
          <a:prstGeom prst="rect">
            <a:avLst/>
          </a:prstGeom>
          <a:noFill/>
        </p:spPr>
        <p:txBody>
          <a:bodyPr wrap="square" rtlCol="0">
            <a:spAutoFit/>
          </a:bodyPr>
          <a:lstStyle/>
          <a:p>
            <a:pPr algn="ctr"/>
            <a:r>
              <a:rPr lang="en-GB" sz="1600" b="1" dirty="0"/>
              <a:t>Storyboard Possible Topics So Far:</a:t>
            </a:r>
          </a:p>
          <a:p>
            <a:r>
              <a:rPr lang="en-GB" sz="1600" b="1" u="sng" dirty="0"/>
              <a:t>Air Pollution  </a:t>
            </a:r>
          </a:p>
          <a:p>
            <a:pPr>
              <a:lnSpc>
                <a:spcPct val="107000"/>
              </a:lnSpc>
              <a:spcAft>
                <a:spcPts val="80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600" dirty="0">
                <a:effectLst/>
                <a:latin typeface="Calibri" panose="020F0502020204030204" pitchFamily="34" charset="0"/>
                <a:ea typeface="Calibri" panose="020F0502020204030204" pitchFamily="34" charset="0"/>
                <a:cs typeface="Times New Roman" panose="02020603050405020304" pitchFamily="18" charset="0"/>
              </a:rPr>
              <a:t> HEALTHY AIR CYMRU Air pollution in Wales harms our health and causes thousands of premature deaths every year. The air we breathe on the way to work, school and in our communities across Wales has illegal levels of pollution and we are calling on the Welsh Government to take urgent action on air pollution </a:t>
            </a:r>
            <a:r>
              <a:rPr lang="en-GB" sz="16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2"/>
              </a:rPr>
              <a:t>https://healthyair.cymru/</a:t>
            </a:r>
            <a:r>
              <a:rPr lang="en-GB" sz="16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6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600" dirty="0">
                <a:effectLst/>
                <a:latin typeface="Calibri" panose="020F0502020204030204" pitchFamily="34" charset="0"/>
                <a:ea typeface="Calibri" panose="020F0502020204030204" pitchFamily="34" charset="0"/>
                <a:cs typeface="Times New Roman" panose="02020603050405020304" pitchFamily="18" charset="0"/>
              </a:rPr>
              <a:t>Friends of the Earth: Unmasked: the true story of the air you’re breathing </a:t>
            </a:r>
            <a:r>
              <a:rPr lang="en-GB" sz="16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3"/>
              </a:rPr>
              <a:t>https://cdn.friendsoftheearth.uk/sites/default/files/downloads/FoE_Unmasked_Report_2017.pdf?origin=d-7</a:t>
            </a:r>
            <a:r>
              <a:rPr lang="en-GB" sz="16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600" dirty="0">
                <a:effectLst/>
                <a:latin typeface="Calibri" panose="020F0502020204030204" pitchFamily="34" charset="0"/>
                <a:ea typeface="Calibri" panose="020F0502020204030204" pitchFamily="34" charset="0"/>
                <a:cs typeface="Times New Roman" panose="02020603050405020304" pitchFamily="18" charset="0"/>
              </a:rPr>
              <a:t> </a:t>
            </a:r>
          </a:p>
          <a:p>
            <a:pPr fontAlgn="base">
              <a:lnSpc>
                <a:spcPct val="107000"/>
              </a:lnSpc>
              <a:spcAft>
                <a:spcPts val="800"/>
              </a:spcAft>
            </a:pPr>
            <a:r>
              <a:rPr lang="en-GB" sz="1600" kern="1800" dirty="0">
                <a:solidFill>
                  <a:srgbClr val="3F3F42"/>
                </a:solidFill>
                <a:effectLst/>
                <a:latin typeface="Helvetica" panose="020B0604020202020204" pitchFamily="34" charset="0"/>
                <a:ea typeface="Times New Roman" panose="02020603050405020304" pitchFamily="18" charset="0"/>
                <a:cs typeface="Times New Roman" panose="02020603050405020304" pitchFamily="18" charset="0"/>
              </a:rPr>
              <a:t>Waste incinerator rejected after Extinction Rebellion protest  2019 </a:t>
            </a:r>
            <a:r>
              <a:rPr lang="en-GB" sz="1600" u="sng" kern="1800" dirty="0">
                <a:solidFill>
                  <a:srgbClr val="000000"/>
                </a:solidFill>
                <a:effectLst/>
                <a:latin typeface="Helvetica" panose="020B0604020202020204" pitchFamily="34" charset="0"/>
                <a:ea typeface="Times New Roman" panose="02020603050405020304" pitchFamily="18" charset="0"/>
                <a:cs typeface="Times New Roman" panose="02020603050405020304" pitchFamily="18" charset="0"/>
                <a:hlinkClick r:id="rId4"/>
              </a:rPr>
              <a:t>https://www.bbc.co.uk/news/uk-wales-48183677</a:t>
            </a:r>
            <a:r>
              <a:rPr lang="en-GB" sz="1600" kern="1800" dirty="0">
                <a:solidFill>
                  <a:srgbClr val="3F3F42"/>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fontAlgn="base">
              <a:lnSpc>
                <a:spcPct val="107000"/>
              </a:lnSpc>
              <a:spcAft>
                <a:spcPts val="800"/>
              </a:spcAft>
            </a:pPr>
            <a:r>
              <a:rPr lang="en-GB" sz="1600" kern="1800" dirty="0">
                <a:solidFill>
                  <a:srgbClr val="3F3F42"/>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fontAlgn="base">
              <a:lnSpc>
                <a:spcPct val="107000"/>
              </a:lnSpc>
              <a:spcAft>
                <a:spcPts val="800"/>
              </a:spcAft>
            </a:pPr>
            <a:r>
              <a:rPr lang="en-GB" sz="1600" kern="1800" dirty="0">
                <a:solidFill>
                  <a:srgbClr val="3F3F42"/>
                </a:solidFill>
                <a:effectLst/>
                <a:latin typeface="Helvetica" panose="020B0604020202020204" pitchFamily="34" charset="0"/>
                <a:ea typeface="Times New Roman" panose="02020603050405020304" pitchFamily="18" charset="0"/>
                <a:cs typeface="Times New Roman" panose="02020603050405020304" pitchFamily="18" charset="0"/>
              </a:rPr>
              <a:t>Geraint Davies </a:t>
            </a:r>
            <a:r>
              <a:rPr lang="en-GB" sz="1600" dirty="0">
                <a:solidFill>
                  <a:srgbClr val="4D5156"/>
                </a:solidFill>
                <a:effectLst/>
                <a:latin typeface="Arial" panose="020B0604020202020204" pitchFamily="34" charset="0"/>
                <a:ea typeface="Calibri" panose="020F0502020204030204" pitchFamily="34" charset="0"/>
                <a:cs typeface="Times New Roman" panose="02020603050405020304" pitchFamily="18" charset="0"/>
              </a:rPr>
              <a:t>politician who is the Labour Co-op Member of Parliament for Swansea West.</a:t>
            </a:r>
            <a:r>
              <a:rPr lang="en-GB" sz="1600" kern="1800" dirty="0">
                <a:solidFill>
                  <a:srgbClr val="3F3F42"/>
                </a:solidFill>
                <a:effectLst/>
                <a:latin typeface="Helvetica" panose="020B0604020202020204" pitchFamily="34" charset="0"/>
                <a:ea typeface="Times New Roman" panose="02020603050405020304" pitchFamily="18" charset="0"/>
                <a:cs typeface="Times New Roman" panose="02020603050405020304" pitchFamily="18" charset="0"/>
              </a:rPr>
              <a:t> Clean air Act The government must clean up the poison in our air – Prospect </a:t>
            </a:r>
            <a:r>
              <a:rPr lang="en-GB" sz="1600" u="sng" kern="1800" dirty="0">
                <a:solidFill>
                  <a:srgbClr val="000000"/>
                </a:solidFill>
                <a:effectLst/>
                <a:latin typeface="Helvetica" panose="020B0604020202020204" pitchFamily="34" charset="0"/>
                <a:ea typeface="Times New Roman" panose="02020603050405020304" pitchFamily="18" charset="0"/>
                <a:cs typeface="Times New Roman" panose="02020603050405020304" pitchFamily="18" charset="0"/>
                <a:hlinkClick r:id="rId5"/>
              </a:rPr>
              <a:t>https://www.geraintdavies.org.uk/stories/2019/06/13/the-government-must-clean-up-the-poison-in-our-air/</a:t>
            </a:r>
            <a:r>
              <a:rPr lang="en-GB" sz="1600" kern="1800" dirty="0">
                <a:solidFill>
                  <a:srgbClr val="3F3F42"/>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u="sng" dirty="0">
              <a:solidFill>
                <a:srgbClr val="0563C1"/>
              </a:solidFill>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2000" dirty="0"/>
          </a:p>
          <a:p>
            <a:endParaRPr lang="en-GB" sz="2000" dirty="0"/>
          </a:p>
          <a:p>
            <a:endParaRPr lang="en-GB" sz="2400" b="1" u="sng" dirty="0"/>
          </a:p>
          <a:p>
            <a:endParaRPr lang="en-GB" sz="2400" b="1" u="sng" dirty="0"/>
          </a:p>
          <a:p>
            <a:endParaRPr lang="en-GB" sz="2400" b="1" u="sng" dirty="0"/>
          </a:p>
          <a:p>
            <a:endParaRPr lang="en-GB" sz="2400" dirty="0"/>
          </a:p>
          <a:p>
            <a:endParaRPr lang="en-GB" dirty="0"/>
          </a:p>
        </p:txBody>
      </p:sp>
    </p:spTree>
    <p:extLst>
      <p:ext uri="{BB962C8B-B14F-4D97-AF65-F5344CB8AC3E}">
        <p14:creationId xmlns:p14="http://schemas.microsoft.com/office/powerpoint/2010/main" val="6624290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7" end="7"/>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2">
                                            <p:txEl>
                                              <p:pRg st="8" end="8"/>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2">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85AE99A-FAAE-4D3B-95C2-B5D302D1C17D}"/>
              </a:ext>
            </a:extLst>
          </p:cNvPr>
          <p:cNvSpPr txBox="1"/>
          <p:nvPr/>
        </p:nvSpPr>
        <p:spPr>
          <a:xfrm>
            <a:off x="220338" y="198303"/>
            <a:ext cx="8780443" cy="9293698"/>
          </a:xfrm>
          <a:prstGeom prst="rect">
            <a:avLst/>
          </a:prstGeom>
          <a:noFill/>
        </p:spPr>
        <p:txBody>
          <a:bodyPr wrap="square" rtlCol="0">
            <a:spAutoFit/>
          </a:bodyPr>
          <a:lstStyle/>
          <a:p>
            <a:pPr algn="ctr"/>
            <a:r>
              <a:rPr lang="en-GB" sz="3200" b="1" dirty="0"/>
              <a:t>Storyboard Possible Topics So Far:</a:t>
            </a:r>
          </a:p>
          <a:p>
            <a:endParaRPr lang="en-GB" dirty="0"/>
          </a:p>
          <a:p>
            <a:r>
              <a:rPr lang="en-GB" dirty="0"/>
              <a:t> </a:t>
            </a:r>
            <a:r>
              <a:rPr lang="en-GB" sz="2400" b="1" u="sng" dirty="0"/>
              <a:t>Flooding </a:t>
            </a:r>
          </a:p>
          <a:p>
            <a:r>
              <a:rPr lang="en-GB" sz="2400" dirty="0"/>
              <a:t>Places to get ideas and information:</a:t>
            </a:r>
          </a:p>
          <a:p>
            <a:endParaRPr lang="en-GB" sz="2400" dirty="0"/>
          </a:p>
          <a:p>
            <a:r>
              <a:rPr lang="en-GB" sz="2400" b="1" dirty="0"/>
              <a:t>News Stories</a:t>
            </a:r>
            <a:r>
              <a:rPr lang="en-GB" sz="2400" dirty="0"/>
              <a:t>: e.g. Climate change: Young activists snub award</a:t>
            </a:r>
          </a:p>
          <a:p>
            <a:r>
              <a:rPr lang="en-GB" sz="2400" dirty="0"/>
              <a:t>By Matthew Murray BBC News Published17 December 2021 </a:t>
            </a:r>
            <a:r>
              <a:rPr lang="en-GB" sz="2400" dirty="0">
                <a:hlinkClick r:id="rId2"/>
              </a:rPr>
              <a:t>https://www.bbc.co.uk/news/uk-wales-59690009</a:t>
            </a:r>
            <a:r>
              <a:rPr lang="en-GB" sz="2400" dirty="0"/>
              <a:t> </a:t>
            </a:r>
          </a:p>
          <a:p>
            <a:endParaRPr lang="en-GB" sz="2400" dirty="0"/>
          </a:p>
          <a:p>
            <a:pPr>
              <a:lnSpc>
                <a:spcPct val="107000"/>
              </a:lnSpc>
              <a:spcAft>
                <a:spcPts val="800"/>
              </a:spcAft>
            </a:pPr>
            <a:r>
              <a:rPr lang="en-GB" sz="2400" dirty="0">
                <a:effectLst/>
                <a:latin typeface="Calibri" panose="020F0502020204030204" pitchFamily="34" charset="0"/>
                <a:ea typeface="Calibri" panose="020F0502020204030204" pitchFamily="34" charset="0"/>
                <a:cs typeface="Times New Roman" panose="02020603050405020304" pitchFamily="18" charset="0"/>
              </a:rPr>
              <a:t>Flood Action Forum </a:t>
            </a:r>
            <a:r>
              <a:rPr lang="en-GB" sz="24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3"/>
              </a:rPr>
              <a:t>https://nationalfloodforum.org.uk/</a:t>
            </a:r>
            <a:endParaRPr lang="en-GB" sz="24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2400" dirty="0">
                <a:effectLst/>
                <a:latin typeface="Calibri" panose="020F0502020204030204" pitchFamily="34" charset="0"/>
                <a:ea typeface="Calibri" panose="020F0502020204030204" pitchFamily="34" charset="0"/>
                <a:cs typeface="Times New Roman" panose="02020603050405020304" pitchFamily="18" charset="0"/>
              </a:rPr>
              <a:t>Flood Action Group e.g. Llanrwst Flood Action Group Facebook </a:t>
            </a:r>
            <a:r>
              <a:rPr lang="en-GB" sz="24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4"/>
              </a:rPr>
              <a:t>https://www.facebook.com/groups/645659676179385/</a:t>
            </a:r>
            <a:r>
              <a:rPr lang="en-GB" sz="24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2400" dirty="0">
                <a:effectLst/>
                <a:latin typeface="Calibri" panose="020F0502020204030204" pitchFamily="34" charset="0"/>
                <a:ea typeface="Calibri" panose="020F0502020204030204" pitchFamily="34" charset="0"/>
                <a:cs typeface="Times New Roman" panose="02020603050405020304" pitchFamily="18" charset="0"/>
              </a:rPr>
              <a:t>The floods: what can activists do? By Jonathan Neale -13 February 2014 </a:t>
            </a:r>
            <a:r>
              <a:rPr lang="en-GB" sz="2400" dirty="0">
                <a:effectLst/>
                <a:latin typeface="Calibri" panose="020F0502020204030204" pitchFamily="34" charset="0"/>
                <a:ea typeface="Calibri" panose="020F0502020204030204" pitchFamily="34" charset="0"/>
                <a:cs typeface="Times New Roman" panose="02020603050405020304" pitchFamily="18" charset="0"/>
                <a:hlinkClick r:id="rId5"/>
              </a:rPr>
              <a:t>https://www.rs21.org.uk/2014/02/13/the-floods-what-can-activists-do/</a:t>
            </a:r>
            <a:r>
              <a:rPr lang="en-GB" sz="2400" dirty="0">
                <a:effectLst/>
                <a:latin typeface="Calibri" panose="020F0502020204030204" pitchFamily="34" charset="0"/>
                <a:ea typeface="Calibri" panose="020F0502020204030204" pitchFamily="34" charset="0"/>
                <a:cs typeface="Times New Roman" panose="02020603050405020304" pitchFamily="18" charset="0"/>
              </a:rPr>
              <a:t>  (NB this is a left political site)</a:t>
            </a:r>
          </a:p>
          <a:p>
            <a:pPr>
              <a:lnSpc>
                <a:spcPct val="107000"/>
              </a:lnSpc>
              <a:spcAft>
                <a:spcPts val="800"/>
              </a:spcAft>
            </a:pPr>
            <a:endParaRPr lang="en-GB" u="sng" dirty="0">
              <a:solidFill>
                <a:srgbClr val="0563C1"/>
              </a:solidFill>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2000" dirty="0"/>
          </a:p>
          <a:p>
            <a:endParaRPr lang="en-GB" sz="2000" dirty="0"/>
          </a:p>
          <a:p>
            <a:endParaRPr lang="en-GB" sz="2400" b="1" u="sng" dirty="0"/>
          </a:p>
          <a:p>
            <a:endParaRPr lang="en-GB" sz="2400" b="1" u="sng" dirty="0"/>
          </a:p>
          <a:p>
            <a:endParaRPr lang="en-GB" sz="2400" b="1" u="sng" dirty="0"/>
          </a:p>
          <a:p>
            <a:endParaRPr lang="en-GB" sz="2400" dirty="0"/>
          </a:p>
          <a:p>
            <a:endParaRPr lang="en-GB" dirty="0"/>
          </a:p>
        </p:txBody>
      </p:sp>
    </p:spTree>
    <p:extLst>
      <p:ext uri="{BB962C8B-B14F-4D97-AF65-F5344CB8AC3E}">
        <p14:creationId xmlns:p14="http://schemas.microsoft.com/office/powerpoint/2010/main" val="39882151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8" end="8"/>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2">
                                            <p:txEl>
                                              <p:pRg st="9" end="9"/>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2">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5D5DD9A-4A9A-4E12-A04C-BA1366A76AC4}"/>
              </a:ext>
            </a:extLst>
          </p:cNvPr>
          <p:cNvSpPr txBox="1"/>
          <p:nvPr/>
        </p:nvSpPr>
        <p:spPr>
          <a:xfrm>
            <a:off x="242372" y="506776"/>
            <a:ext cx="8736376" cy="4981364"/>
          </a:xfrm>
          <a:prstGeom prst="rect">
            <a:avLst/>
          </a:prstGeom>
          <a:noFill/>
        </p:spPr>
        <p:txBody>
          <a:bodyPr wrap="square" rtlCol="0">
            <a:spAutoFit/>
          </a:bodyPr>
          <a:lstStyle/>
          <a:p>
            <a:r>
              <a:rPr lang="en-GB" sz="2800" b="1" dirty="0"/>
              <a:t>More resources:</a:t>
            </a:r>
          </a:p>
          <a:p>
            <a:endParaRPr lang="en-GB" dirty="0"/>
          </a:p>
          <a:p>
            <a:r>
              <a:rPr lang="en-GB" dirty="0"/>
              <a:t>Who is your target audience – everyone? Or a specific age group / section of the population / stakeholders </a:t>
            </a:r>
          </a:p>
          <a:p>
            <a:endParaRPr lang="en-GB" dirty="0"/>
          </a:p>
          <a:p>
            <a:r>
              <a:rPr lang="en-GB" dirty="0">
                <a:hlinkClick r:id="rId2"/>
              </a:rPr>
              <a:t>YOUTH ACTIVIST TOOLKIT </a:t>
            </a:r>
            <a:endParaRPr lang="en-GB" dirty="0"/>
          </a:p>
          <a:p>
            <a:endParaRPr lang="en-GB" dirty="0"/>
          </a:p>
          <a:p>
            <a:r>
              <a:rPr lang="en-GB" dirty="0"/>
              <a:t>Friends of the Earth Cymru Is flooding in Wales getting worse? </a:t>
            </a:r>
            <a:r>
              <a:rPr lang="en-GB" dirty="0">
                <a:hlinkClick r:id="rId3"/>
              </a:rPr>
              <a:t>https://foe.cymru/flooding-wales-getting-worse</a:t>
            </a:r>
            <a:r>
              <a:rPr lang="en-GB" dirty="0"/>
              <a:t> </a:t>
            </a:r>
          </a:p>
          <a:p>
            <a:endParaRPr lang="en-GB" dirty="0"/>
          </a:p>
          <a:p>
            <a:r>
              <a:rPr lang="en-GB" sz="1800" dirty="0">
                <a:effectLst/>
                <a:latin typeface="Calibri" panose="020F0502020204030204" pitchFamily="34" charset="0"/>
                <a:ea typeface="Calibri" panose="020F0502020204030204" pitchFamily="34" charset="0"/>
                <a:cs typeface="Times New Roman" panose="02020603050405020304" pitchFamily="18" charset="0"/>
              </a:rPr>
              <a:t>The Welshman who has spent two weeks starving himself outside Parliament because of the climate crisis The Extinction Rebellion activist was compelled to act by his experience of flooding during Storm Dennis By Emily Withers Trainee Reporter 12 SEP 2021 </a:t>
            </a:r>
            <a:r>
              <a:rPr lang="en-GB" sz="18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4"/>
              </a:rPr>
              <a:t>https://www.walesonline.co.uk/news/wales-news/neath-hunger-strike-xr-london-21478966</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endParaRPr lang="en-GB" dirty="0"/>
          </a:p>
          <a:p>
            <a:endParaRPr lang="en-GB" dirty="0"/>
          </a:p>
          <a:p>
            <a:endParaRPr lang="en-GB" dirty="0"/>
          </a:p>
        </p:txBody>
      </p:sp>
    </p:spTree>
    <p:extLst>
      <p:ext uri="{BB962C8B-B14F-4D97-AF65-F5344CB8AC3E}">
        <p14:creationId xmlns:p14="http://schemas.microsoft.com/office/powerpoint/2010/main" val="20648512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0D597548-2011-4B0E-ABA3-CAFCFF2FE1A0}"/>
              </a:ext>
            </a:extLst>
          </p:cNvPr>
          <p:cNvGraphicFramePr>
            <a:graphicFrameLocks noGrp="1"/>
          </p:cNvGraphicFramePr>
          <p:nvPr>
            <p:extLst>
              <p:ext uri="{D42A27DB-BD31-4B8C-83A1-F6EECF244321}">
                <p14:modId xmlns:p14="http://schemas.microsoft.com/office/powerpoint/2010/main" val="3387258119"/>
              </p:ext>
            </p:extLst>
          </p:nvPr>
        </p:nvGraphicFramePr>
        <p:xfrm>
          <a:off x="264405" y="1046599"/>
          <a:ext cx="8615190" cy="2044762"/>
        </p:xfrm>
        <a:graphic>
          <a:graphicData uri="http://schemas.openxmlformats.org/drawingml/2006/table">
            <a:tbl>
              <a:tblPr firstRow="1" firstCol="1" bandRow="1"/>
              <a:tblGrid>
                <a:gridCol w="2871730">
                  <a:extLst>
                    <a:ext uri="{9D8B030D-6E8A-4147-A177-3AD203B41FA5}">
                      <a16:colId xmlns:a16="http://schemas.microsoft.com/office/drawing/2014/main" val="3313310012"/>
                    </a:ext>
                  </a:extLst>
                </a:gridCol>
                <a:gridCol w="2871730">
                  <a:extLst>
                    <a:ext uri="{9D8B030D-6E8A-4147-A177-3AD203B41FA5}">
                      <a16:colId xmlns:a16="http://schemas.microsoft.com/office/drawing/2014/main" val="80147706"/>
                    </a:ext>
                  </a:extLst>
                </a:gridCol>
                <a:gridCol w="2871730">
                  <a:extLst>
                    <a:ext uri="{9D8B030D-6E8A-4147-A177-3AD203B41FA5}">
                      <a16:colId xmlns:a16="http://schemas.microsoft.com/office/drawing/2014/main" val="1386960944"/>
                    </a:ext>
                  </a:extLst>
                </a:gridCol>
              </a:tblGrid>
              <a:tr h="653668">
                <a:tc>
                  <a:txBody>
                    <a:bodyPr/>
                    <a:lstStyle/>
                    <a:p>
                      <a:pPr algn="ctr">
                        <a:lnSpc>
                          <a:spcPct val="107000"/>
                        </a:lnSpc>
                        <a:spcAft>
                          <a:spcPts val="800"/>
                        </a:spcAft>
                      </a:pPr>
                      <a:r>
                        <a:rPr lang="en-GB" sz="2000" b="1" dirty="0">
                          <a:solidFill>
                            <a:srgbClr val="444444"/>
                          </a:solidFill>
                          <a:effectLst/>
                          <a:latin typeface="Arial" panose="020B0604020202020204" pitchFamily="34" charset="0"/>
                          <a:ea typeface="Times New Roman" panose="02020603050405020304" pitchFamily="18" charset="0"/>
                          <a:cs typeface="Times New Roman" panose="02020603050405020304" pitchFamily="18" charset="0"/>
                        </a:rPr>
                        <a:t>Type of data</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07000"/>
                        </a:lnSpc>
                        <a:spcAft>
                          <a:spcPts val="800"/>
                        </a:spcAft>
                      </a:pPr>
                      <a:r>
                        <a:rPr lang="en-GB" sz="2000" b="1" dirty="0">
                          <a:solidFill>
                            <a:srgbClr val="444444"/>
                          </a:solidFill>
                          <a:effectLst/>
                          <a:latin typeface="Arial" panose="020B0604020202020204" pitchFamily="34" charset="0"/>
                          <a:ea typeface="Times New Roman" panose="02020603050405020304" pitchFamily="18" charset="0"/>
                          <a:cs typeface="Times New Roman" panose="02020603050405020304" pitchFamily="18" charset="0"/>
                        </a:rPr>
                        <a:t>Primary data collection technique</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07000"/>
                        </a:lnSpc>
                        <a:spcAft>
                          <a:spcPts val="800"/>
                        </a:spcAft>
                      </a:pPr>
                      <a:r>
                        <a:rPr lang="en-GB" sz="2000" b="1">
                          <a:solidFill>
                            <a:srgbClr val="444444"/>
                          </a:solidFill>
                          <a:effectLst/>
                          <a:latin typeface="Arial" panose="020B0604020202020204" pitchFamily="34" charset="0"/>
                          <a:ea typeface="Times New Roman" panose="02020603050405020304" pitchFamily="18" charset="0"/>
                          <a:cs typeface="Times New Roman" panose="02020603050405020304" pitchFamily="18" charset="0"/>
                        </a:rPr>
                        <a:t>Secondary data collection source</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691724870"/>
                  </a:ext>
                </a:extLst>
              </a:tr>
              <a:tr h="653668">
                <a:tc>
                  <a:txBody>
                    <a:bodyPr/>
                    <a:lstStyle/>
                    <a:p>
                      <a:pPr>
                        <a:lnSpc>
                          <a:spcPct val="107000"/>
                        </a:lnSpc>
                        <a:spcAft>
                          <a:spcPts val="800"/>
                        </a:spcAft>
                      </a:pPr>
                      <a:r>
                        <a:rPr lang="en-GB" sz="2000" dirty="0">
                          <a:solidFill>
                            <a:srgbClr val="444444"/>
                          </a:solidFill>
                          <a:effectLst/>
                          <a:latin typeface="Arial" panose="020B0604020202020204" pitchFamily="34" charset="0"/>
                          <a:ea typeface="Times New Roman" panose="02020603050405020304" pitchFamily="18" charset="0"/>
                          <a:cs typeface="Times New Roman" panose="02020603050405020304" pitchFamily="18" charset="0"/>
                        </a:rPr>
                        <a:t>Risk and vulnerability</a:t>
                      </a:r>
                    </a:p>
                    <a:p>
                      <a:pPr>
                        <a:lnSpc>
                          <a:spcPct val="107000"/>
                        </a:lnSpc>
                        <a:spcAft>
                          <a:spcPts val="800"/>
                        </a:spcAft>
                      </a:pPr>
                      <a:r>
                        <a:rPr lang="en-GB" sz="1400" dirty="0">
                          <a:solidFill>
                            <a:srgbClr val="444444"/>
                          </a:solidFill>
                          <a:effectLst/>
                          <a:latin typeface="Arial" panose="020B0604020202020204" pitchFamily="34" charset="0"/>
                          <a:ea typeface="Calibri" panose="020F0502020204030204" pitchFamily="34" charset="0"/>
                          <a:cs typeface="Times New Roman" panose="02020603050405020304" pitchFamily="18" charset="0"/>
                        </a:rPr>
                        <a:t>Fear of possible flooding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800"/>
                        </a:spcAft>
                      </a:pPr>
                      <a:r>
                        <a:rPr lang="en-GB" sz="2000" u="sng">
                          <a:solidFill>
                            <a:srgbClr val="007477"/>
                          </a:solidFill>
                          <a:effectLst/>
                          <a:latin typeface="Arial" panose="020B0604020202020204" pitchFamily="34" charset="0"/>
                          <a:ea typeface="Times New Roman" panose="02020603050405020304" pitchFamily="18" charset="0"/>
                          <a:cs typeface="Times New Roman" panose="02020603050405020304" pitchFamily="18" charset="0"/>
                          <a:hlinkClick r:id="rId2"/>
                        </a:rPr>
                        <a:t>Risk mapping</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800"/>
                        </a:spcAft>
                      </a:pPr>
                      <a:r>
                        <a:rPr lang="en-GB" sz="2000" u="sng" dirty="0">
                          <a:solidFill>
                            <a:srgbClr val="007477"/>
                          </a:solidFill>
                          <a:effectLst/>
                          <a:latin typeface="Arial" panose="020B0604020202020204" pitchFamily="34" charset="0"/>
                          <a:ea typeface="Times New Roman" panose="02020603050405020304" pitchFamily="18" charset="0"/>
                          <a:cs typeface="Times New Roman" panose="02020603050405020304" pitchFamily="18" charset="0"/>
                          <a:hlinkClick r:id="rId3"/>
                        </a:rPr>
                        <a:t>People’s experiences of flooding</a:t>
                      </a:r>
                      <a:r>
                        <a:rPr lang="en-GB" sz="2000" u="sng" dirty="0">
                          <a:solidFill>
                            <a:srgbClr val="007477"/>
                          </a:solidFill>
                          <a:effectLst/>
                          <a:latin typeface="Arial" panose="020B0604020202020204" pitchFamily="34" charset="0"/>
                          <a:ea typeface="Times New Roman" panose="02020603050405020304" pitchFamily="18" charset="0"/>
                          <a:cs typeface="Times New Roman" panose="02020603050405020304" pitchFamily="18" charset="0"/>
                        </a:rPr>
                        <a:t> </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889994069"/>
                  </a:ext>
                </a:extLst>
              </a:tr>
              <a:tr h="653668">
                <a:tc>
                  <a:txBody>
                    <a:bodyPr/>
                    <a:lstStyle/>
                    <a:p>
                      <a:pPr>
                        <a:lnSpc>
                          <a:spcPct val="107000"/>
                        </a:lnSpc>
                        <a:spcAft>
                          <a:spcPts val="800"/>
                        </a:spcAft>
                      </a:pPr>
                      <a:r>
                        <a:rPr lang="en-GB" sz="2000" dirty="0">
                          <a:solidFill>
                            <a:srgbClr val="444444"/>
                          </a:solidFill>
                          <a:effectLst/>
                          <a:latin typeface="Arial" panose="020B0604020202020204" pitchFamily="34" charset="0"/>
                          <a:ea typeface="Times New Roman" panose="02020603050405020304" pitchFamily="18" charset="0"/>
                          <a:cs typeface="Times New Roman" panose="02020603050405020304" pitchFamily="18" charset="0"/>
                        </a:rPr>
                        <a:t>People’s experiences of flooding (impact)</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800"/>
                        </a:spcAft>
                      </a:pPr>
                      <a:r>
                        <a:rPr lang="en-GB" sz="2000" u="sng" dirty="0">
                          <a:solidFill>
                            <a:srgbClr val="007477"/>
                          </a:solidFill>
                          <a:effectLst/>
                          <a:latin typeface="Arial" panose="020B0604020202020204" pitchFamily="34" charset="0"/>
                          <a:ea typeface="Times New Roman" panose="02020603050405020304" pitchFamily="18" charset="0"/>
                          <a:cs typeface="Times New Roman" panose="02020603050405020304" pitchFamily="18" charset="0"/>
                          <a:hlinkClick r:id="rId4"/>
                        </a:rPr>
                        <a:t>Interviews</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2000" u="sng" dirty="0">
                          <a:solidFill>
                            <a:srgbClr val="007477"/>
                          </a:solidFill>
                          <a:effectLst/>
                          <a:latin typeface="Arial" panose="020B0604020202020204" pitchFamily="34" charset="0"/>
                          <a:ea typeface="Times New Roman" panose="02020603050405020304" pitchFamily="18" charset="0"/>
                          <a:cs typeface="Times New Roman" panose="02020603050405020304" pitchFamily="18" charset="0"/>
                          <a:hlinkClick r:id="rId5"/>
                        </a:rPr>
                        <a:t>Oral histories</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800"/>
                        </a:spcAft>
                      </a:pPr>
                      <a:r>
                        <a:rPr lang="en-GB" sz="2000" u="sng" dirty="0">
                          <a:solidFill>
                            <a:srgbClr val="007477"/>
                          </a:solidFill>
                          <a:effectLst/>
                          <a:latin typeface="Arial" panose="020B0604020202020204" pitchFamily="34" charset="0"/>
                          <a:ea typeface="Times New Roman" panose="02020603050405020304" pitchFamily="18" charset="0"/>
                          <a:cs typeface="Times New Roman" panose="02020603050405020304" pitchFamily="18" charset="0"/>
                          <a:hlinkClick r:id="rId3"/>
                        </a:rPr>
                        <a:t>People’s experiences of flooding</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4224725579"/>
                  </a:ext>
                </a:extLst>
              </a:tr>
            </a:tbl>
          </a:graphicData>
        </a:graphic>
      </p:graphicFrame>
      <p:sp>
        <p:nvSpPr>
          <p:cNvPr id="3" name="TextBox 2">
            <a:extLst>
              <a:ext uri="{FF2B5EF4-FFF2-40B4-BE49-F238E27FC236}">
                <a16:creationId xmlns:a16="http://schemas.microsoft.com/office/drawing/2014/main" id="{FCE88B03-8B56-4305-A19F-B683D64886A5}"/>
              </a:ext>
            </a:extLst>
          </p:cNvPr>
          <p:cNvSpPr txBox="1"/>
          <p:nvPr/>
        </p:nvSpPr>
        <p:spPr>
          <a:xfrm>
            <a:off x="154236" y="143219"/>
            <a:ext cx="8725359" cy="800219"/>
          </a:xfrm>
          <a:prstGeom prst="rect">
            <a:avLst/>
          </a:prstGeom>
          <a:noFill/>
        </p:spPr>
        <p:txBody>
          <a:bodyPr wrap="square" rtlCol="0">
            <a:spAutoFit/>
          </a:bodyPr>
          <a:lstStyle/>
          <a:p>
            <a:pPr algn="ctr"/>
            <a:r>
              <a:rPr lang="en-GB" sz="2400" b="1" dirty="0"/>
              <a:t>Evaluating the Human Dimension of Flooding</a:t>
            </a:r>
          </a:p>
          <a:p>
            <a:r>
              <a:rPr lang="en-GB" sz="2200" dirty="0"/>
              <a:t>Links to Methods of Evaluation for Flooding  </a:t>
            </a:r>
            <a:r>
              <a:rPr lang="en-GB" sz="2200" dirty="0">
                <a:hlinkClick r:id="rId6"/>
              </a:rPr>
              <a:t>Field Studies Council Guide </a:t>
            </a:r>
            <a:r>
              <a:rPr lang="en-GB" sz="2200" dirty="0"/>
              <a:t> </a:t>
            </a:r>
          </a:p>
        </p:txBody>
      </p:sp>
      <p:sp>
        <p:nvSpPr>
          <p:cNvPr id="4" name="TextBox 3">
            <a:extLst>
              <a:ext uri="{FF2B5EF4-FFF2-40B4-BE49-F238E27FC236}">
                <a16:creationId xmlns:a16="http://schemas.microsoft.com/office/drawing/2014/main" id="{790F2E67-59DA-4A49-A6EA-80679A2B687C}"/>
              </a:ext>
            </a:extLst>
          </p:cNvPr>
          <p:cNvSpPr txBox="1"/>
          <p:nvPr/>
        </p:nvSpPr>
        <p:spPr>
          <a:xfrm>
            <a:off x="264405" y="3205905"/>
            <a:ext cx="8615190" cy="3416320"/>
          </a:xfrm>
          <a:prstGeom prst="rect">
            <a:avLst/>
          </a:prstGeom>
          <a:noFill/>
        </p:spPr>
        <p:txBody>
          <a:bodyPr wrap="square" rtlCol="0">
            <a:spAutoFit/>
          </a:bodyPr>
          <a:lstStyle/>
          <a:p>
            <a:r>
              <a:rPr lang="en-GB" b="1" dirty="0"/>
              <a:t>People’s experience of flooding </a:t>
            </a:r>
            <a:r>
              <a:rPr lang="en-GB" dirty="0"/>
              <a:t>To find people’s accounts or news reports on recent flooding search for videos on You Tube or other social media. Historical photos or videos can provide a useful comparison to photos taken in the field, but you should consider the reliability of your sources</a:t>
            </a:r>
          </a:p>
          <a:p>
            <a:endParaRPr lang="en-GB" dirty="0"/>
          </a:p>
          <a:p>
            <a:r>
              <a:rPr lang="en-GB" b="1" dirty="0"/>
              <a:t>Interviews</a:t>
            </a:r>
            <a:r>
              <a:rPr lang="en-GB" dirty="0"/>
              <a:t> – you would need ethical approval – but you can use </a:t>
            </a:r>
            <a:r>
              <a:rPr lang="en-GB" b="1" dirty="0"/>
              <a:t>publicly available </a:t>
            </a:r>
            <a:r>
              <a:rPr lang="en-GB" dirty="0"/>
              <a:t>interviews posted online </a:t>
            </a:r>
          </a:p>
          <a:p>
            <a:endParaRPr lang="en-GB" dirty="0"/>
          </a:p>
          <a:p>
            <a:r>
              <a:rPr lang="en-GB" b="1" dirty="0"/>
              <a:t>Oral history </a:t>
            </a:r>
            <a:r>
              <a:rPr lang="en-GB" dirty="0"/>
              <a:t>is the recording of people’s memories, experiences and opinions. Older residents of a place which experiences flooding may be a valuable source of information. Again you would need ethical approval – but you can use </a:t>
            </a:r>
            <a:r>
              <a:rPr lang="en-GB" b="1" dirty="0"/>
              <a:t>publicly available oral histories</a:t>
            </a:r>
            <a:r>
              <a:rPr lang="en-GB" dirty="0"/>
              <a:t> posted online or from other sources (newspapers; library archives etc)  </a:t>
            </a:r>
          </a:p>
        </p:txBody>
      </p:sp>
    </p:spTree>
    <p:extLst>
      <p:ext uri="{BB962C8B-B14F-4D97-AF65-F5344CB8AC3E}">
        <p14:creationId xmlns:p14="http://schemas.microsoft.com/office/powerpoint/2010/main" val="33095342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91</TotalTime>
  <Words>1243</Words>
  <Application>Microsoft Office PowerPoint</Application>
  <PresentationFormat>On-screen Show (4:3)</PresentationFormat>
  <Paragraphs>119</Paragraphs>
  <Slides>10</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10</vt:i4>
      </vt:variant>
    </vt:vector>
  </HeadingPairs>
  <TitlesOfParts>
    <vt:vector size="17" baseType="lpstr">
      <vt:lpstr>Arial</vt:lpstr>
      <vt:lpstr>Calibri</vt:lpstr>
      <vt:lpstr>Calibri Light</vt:lpstr>
      <vt:lpstr>Helvetica</vt:lpstr>
      <vt:lpstr>Symbol</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John Leah</dc:creator>
  <cp:lastModifiedBy>John Leah</cp:lastModifiedBy>
  <cp:revision>11</cp:revision>
  <dcterms:created xsi:type="dcterms:W3CDTF">2022-01-28T12:58:35Z</dcterms:created>
  <dcterms:modified xsi:type="dcterms:W3CDTF">2022-02-12T11:56:16Z</dcterms:modified>
</cp:coreProperties>
</file>