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4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38" y="4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086D2-0AA2-41D6-AC1F-95AA519DA996}" type="datetimeFigureOut">
              <a:rPr lang="en-GB" smtClean="0"/>
              <a:t>27/02/2019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19C7-6776-4753-94A1-9DEE15838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522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086D2-0AA2-41D6-AC1F-95AA519DA996}" type="datetimeFigureOut">
              <a:rPr lang="en-GB" smtClean="0"/>
              <a:t>27/02/2019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19C7-6776-4753-94A1-9DEE15838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4336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086D2-0AA2-41D6-AC1F-95AA519DA996}" type="datetimeFigureOut">
              <a:rPr lang="en-GB" smtClean="0"/>
              <a:t>27/02/2019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19C7-6776-4753-94A1-9DEE15838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8855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086D2-0AA2-41D6-AC1F-95AA519DA996}" type="datetimeFigureOut">
              <a:rPr lang="en-GB" smtClean="0"/>
              <a:t>27/02/2019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19C7-6776-4753-94A1-9DEE15838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008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086D2-0AA2-41D6-AC1F-95AA519DA996}" type="datetimeFigureOut">
              <a:rPr lang="en-GB" smtClean="0"/>
              <a:t>27/02/2019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19C7-6776-4753-94A1-9DEE15838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631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086D2-0AA2-41D6-AC1F-95AA519DA996}" type="datetimeFigureOut">
              <a:rPr lang="en-GB" smtClean="0"/>
              <a:t>27/02/2019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19C7-6776-4753-94A1-9DEE15838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6169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086D2-0AA2-41D6-AC1F-95AA519DA996}" type="datetimeFigureOut">
              <a:rPr lang="en-GB" smtClean="0"/>
              <a:t>27/02/2019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19C7-6776-4753-94A1-9DEE15838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916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086D2-0AA2-41D6-AC1F-95AA519DA996}" type="datetimeFigureOut">
              <a:rPr lang="en-GB" smtClean="0"/>
              <a:t>27/02/2019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19C7-6776-4753-94A1-9DEE15838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1162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086D2-0AA2-41D6-AC1F-95AA519DA996}" type="datetimeFigureOut">
              <a:rPr lang="en-GB" smtClean="0"/>
              <a:t>27/02/2019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19C7-6776-4753-94A1-9DEE15838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0243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086D2-0AA2-41D6-AC1F-95AA519DA996}" type="datetimeFigureOut">
              <a:rPr lang="en-GB" smtClean="0"/>
              <a:t>27/02/2019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19C7-6776-4753-94A1-9DEE15838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429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086D2-0AA2-41D6-AC1F-95AA519DA996}" type="datetimeFigureOut">
              <a:rPr lang="en-GB" smtClean="0"/>
              <a:t>27/02/2019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19C7-6776-4753-94A1-9DEE15838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27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4086D2-0AA2-41D6-AC1F-95AA519DA996}" type="datetimeFigureOut">
              <a:rPr lang="en-GB" smtClean="0"/>
              <a:t>27/02/2019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FB19C7-6776-4753-94A1-9DEE15838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030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mailto:helen.denny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3827" y="247135"/>
            <a:ext cx="9522941" cy="1573427"/>
          </a:xfrm>
        </p:spPr>
        <p:txBody>
          <a:bodyPr>
            <a:normAutofit fontScale="90000"/>
          </a:bodyPr>
          <a:lstStyle/>
          <a:p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dirty="0"/>
              <a:t/>
            </a:r>
            <a:br>
              <a:rPr lang="en-GB" sz="4000" dirty="0"/>
            </a:br>
            <a:r>
              <a:rPr lang="en-GB" sz="4400" u="sng" dirty="0" smtClean="0"/>
              <a:t>Electives Experience /</a:t>
            </a:r>
            <a:r>
              <a:rPr lang="cy-GB" sz="4400" u="sng" dirty="0" smtClean="0"/>
              <a:t>Profiadau Dewisol</a:t>
            </a:r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dirty="0" smtClean="0"/>
              <a:t> </a:t>
            </a:r>
            <a:endParaRPr lang="en-GB" u="sng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3827" y="2529016"/>
            <a:ext cx="10000735" cy="388826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200" dirty="0" smtClean="0"/>
              <a:t>From March 18</a:t>
            </a:r>
            <a:r>
              <a:rPr lang="en-GB" sz="3200" baseline="30000" dirty="0" smtClean="0"/>
              <a:t>th</a:t>
            </a:r>
            <a:r>
              <a:rPr lang="en-GB" sz="3200" dirty="0" smtClean="0"/>
              <a:t> until March 27</a:t>
            </a:r>
            <a:r>
              <a:rPr lang="en-GB" sz="3200" baseline="30000" dirty="0" smtClean="0"/>
              <a:t>th</a:t>
            </a:r>
            <a:r>
              <a:rPr lang="en-GB" sz="3200" dirty="0" smtClean="0"/>
              <a:t> 2019.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3200" dirty="0" smtClean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cy-GB" sz="3200" dirty="0" smtClean="0"/>
              <a:t>Rhwng Mawrth 18 a Mawrth 27 2019.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cy-GB" sz="3200" u="sng" dirty="0" smtClean="0"/>
              <a:t/>
            </a:r>
            <a:br>
              <a:rPr lang="cy-GB" sz="3200" u="sng" dirty="0" smtClean="0"/>
            </a:b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14036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7881" y="1318054"/>
            <a:ext cx="10595919" cy="4858909"/>
          </a:xfrm>
        </p:spPr>
        <p:txBody>
          <a:bodyPr/>
          <a:lstStyle/>
          <a:p>
            <a:r>
              <a:rPr lang="en-GB" dirty="0" smtClean="0"/>
              <a:t>The electives experience is a professional development opportunity for students to spend eight days in a school/ setting gaining a deeper knowledge and understanding of an area/ subject or theme of interest by means of observations, professional dialogue, some research and data collection.</a:t>
            </a:r>
          </a:p>
          <a:p>
            <a:pPr marL="0" indent="0">
              <a:buNone/>
            </a:pPr>
            <a:r>
              <a:rPr lang="en-GB" dirty="0" smtClean="0"/>
              <a:t> </a:t>
            </a:r>
          </a:p>
          <a:p>
            <a:r>
              <a:rPr lang="cy-GB" dirty="0" smtClean="0"/>
              <a:t>Mae’r profiadau dewisol yn gyfleoedd datblygu proffesiynol i fyfyrwyr dreulio pythefnos mewn ysgol/lleoliad yn meithrin gwybodaeth a dealltwriaeth ddyfnach o faes/pwnc neu themâu o ddiddordeb trwy gyfrwng arsylwadau, deialog broffesiynol, ymchwil a chasglu data.  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6994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4565073" cy="3328266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Student Role:</a:t>
            </a:r>
          </a:p>
          <a:p>
            <a:pPr lvl="0"/>
            <a:r>
              <a:rPr lang="en-GB" dirty="0"/>
              <a:t>to look at the key themes emerging from relevant literature  for  the elective area. </a:t>
            </a:r>
          </a:p>
          <a:p>
            <a:pPr lvl="0"/>
            <a:r>
              <a:rPr lang="en-GB" dirty="0"/>
              <a:t>to engage fully with the electives experience in order to enhance their knowledge and understanding of the area in practice.</a:t>
            </a:r>
          </a:p>
          <a:p>
            <a:pPr lvl="0"/>
            <a:r>
              <a:rPr lang="en-GB" dirty="0"/>
              <a:t>to undertake some personal research linked to the area/ subject </a:t>
            </a:r>
          </a:p>
          <a:p>
            <a:pPr lvl="0"/>
            <a:r>
              <a:rPr lang="en-GB" dirty="0"/>
              <a:t>to share the experience via a report or a presentation.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458465" y="1825624"/>
            <a:ext cx="4662615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/>
              <a:t>Rôl y Myfyriwr: </a:t>
            </a:r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paratoi rhesymwaith am y dewis o brofiad dewisol</a:t>
            </a:r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ymwneud yn llawn â’r profiad dewisol er mwyn cyfoethogi’u gwybodaeth a’u dealltwriaeth</a:t>
            </a:r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ymgymryd ag ymchwil personol yn gysylltiedig â’r maes / pwnc </a:t>
            </a:r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Rhannu'r profiad trwy adroddiad fydd yn cael ei rannu gyda'r ysgol a'r tiwtor perthnasol neu gyflwyniad.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98969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526881"/>
              </p:ext>
            </p:extLst>
          </p:nvPr>
        </p:nvGraphicFramePr>
        <p:xfrm>
          <a:off x="593125" y="822326"/>
          <a:ext cx="4872494" cy="535463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91837"/>
                <a:gridCol w="1045533"/>
                <a:gridCol w="1131637"/>
                <a:gridCol w="1062960"/>
                <a:gridCol w="840527"/>
              </a:tblGrid>
              <a:tr h="73311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Day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Date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Focus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Staff member</a:t>
                      </a:r>
                      <a:endParaRPr lang="en-GB" sz="80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Activity focus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</a:tr>
              <a:tr h="48839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18/03/19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Induction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Meeting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</a:tr>
              <a:tr h="138343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2 &amp; 3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19/03/19-20/03/19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Getting to know the school and an overview of specific area.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Meeting/ Testing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</a:tr>
              <a:tr h="92732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4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21/03/19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Reflection day</a:t>
                      </a:r>
                      <a:endParaRPr lang="en-GB" sz="80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Testing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</a:tr>
              <a:tr h="91118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5 - 7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22/03/19- 26/03/19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Focussed area data capture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Meeting/ Testing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</a:tr>
              <a:tr h="91118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8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27/03/19</a:t>
                      </a:r>
                      <a:endParaRPr lang="en-GB" sz="80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Reflection and Sharing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Sharing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697" marR="45697" marT="0" marB="0"/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6080712"/>
              </p:ext>
            </p:extLst>
          </p:nvPr>
        </p:nvGraphicFramePr>
        <p:xfrm>
          <a:off x="5980921" y="822325"/>
          <a:ext cx="5082494" cy="535463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76134"/>
                <a:gridCol w="1022928"/>
                <a:gridCol w="1108904"/>
                <a:gridCol w="999534"/>
                <a:gridCol w="1174994"/>
              </a:tblGrid>
              <a:tr h="76137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 dirty="0">
                          <a:effectLst/>
                        </a:rPr>
                        <a:t>Diwrnod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Dyddiad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Ffocws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Aelod Staff </a:t>
                      </a:r>
                      <a:endParaRPr lang="en-GB" sz="70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Ffocws y Gweithgaredd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</a:tr>
              <a:tr h="40374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18/03/19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Cynefino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Cwrdd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</a:tr>
              <a:tr h="114271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2 &amp; 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19/03/19-20/03/19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Dod i adnabod yr ysgol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Cwrdd/ Profi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</a:tr>
              <a:tr h="114271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21/03/19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Diwrnod adfyfyrio</a:t>
                      </a:r>
                      <a:endParaRPr lang="en-GB" sz="70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Profi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</a:tr>
              <a:tr h="114271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5 – 7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22/03/19- 26/03/19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Casglu data am y maes ffocws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Cwrdd/ Profi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</a:tr>
              <a:tr h="76137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8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27/03/19</a:t>
                      </a:r>
                      <a:endParaRPr lang="en-GB" sz="70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Rhannu ac Adfyfyrio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900" dirty="0">
                          <a:effectLst/>
                        </a:rPr>
                        <a:t>Rhannu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816" marR="37816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0180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9557" y="222423"/>
            <a:ext cx="10884243" cy="1468266"/>
          </a:xfrm>
        </p:spPr>
        <p:txBody>
          <a:bodyPr>
            <a:noAutofit/>
          </a:bodyPr>
          <a:lstStyle/>
          <a:p>
            <a:r>
              <a:rPr lang="en-GB" sz="3200" b="1" u="sng" dirty="0" smtClean="0"/>
              <a:t>Elective placements - primary schools, secondary schools, special schools</a:t>
            </a:r>
            <a:r>
              <a:rPr lang="en-GB" sz="3200" dirty="0" smtClean="0"/>
              <a:t/>
            </a:r>
            <a:br>
              <a:rPr lang="en-GB" sz="3200" dirty="0" smtClean="0"/>
            </a:b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557" y="1013254"/>
            <a:ext cx="10884243" cy="5163709"/>
          </a:xfrm>
        </p:spPr>
        <p:txBody>
          <a:bodyPr>
            <a:normAutofit fontScale="25000" lnSpcReduction="20000"/>
          </a:bodyPr>
          <a:lstStyle/>
          <a:p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sz="4500" dirty="0" smtClean="0"/>
              <a:t>ALN</a:t>
            </a:r>
            <a:endParaRPr lang="en-GB" sz="4500" dirty="0"/>
          </a:p>
          <a:p>
            <a:r>
              <a:rPr lang="en-GB" sz="4500" dirty="0"/>
              <a:t>EAL</a:t>
            </a:r>
          </a:p>
          <a:p>
            <a:r>
              <a:rPr lang="en-GB" sz="4500" dirty="0"/>
              <a:t>Deaf pupils</a:t>
            </a:r>
          </a:p>
          <a:p>
            <a:r>
              <a:rPr lang="en-GB" sz="4500" dirty="0"/>
              <a:t>Vertical tutoring</a:t>
            </a:r>
          </a:p>
          <a:p>
            <a:r>
              <a:rPr lang="en-GB" sz="4500" dirty="0"/>
              <a:t>Using data</a:t>
            </a:r>
          </a:p>
          <a:p>
            <a:r>
              <a:rPr lang="en-GB" sz="4500" dirty="0"/>
              <a:t>Performing Arts</a:t>
            </a:r>
          </a:p>
          <a:p>
            <a:r>
              <a:rPr lang="en-GB" sz="4500" dirty="0"/>
              <a:t>PE</a:t>
            </a:r>
          </a:p>
          <a:p>
            <a:r>
              <a:rPr lang="en-GB" sz="4500" dirty="0"/>
              <a:t>Sixth </a:t>
            </a:r>
            <a:r>
              <a:rPr lang="en-GB" sz="4500" dirty="0" smtClean="0"/>
              <a:t>form</a:t>
            </a:r>
          </a:p>
          <a:p>
            <a:r>
              <a:rPr lang="en-GB" sz="4500" dirty="0" smtClean="0"/>
              <a:t>Pupils </a:t>
            </a:r>
            <a:r>
              <a:rPr lang="en-GB" sz="4500" dirty="0"/>
              <a:t>well-being </a:t>
            </a:r>
            <a:endParaRPr lang="en-GB" sz="4500" dirty="0" smtClean="0"/>
          </a:p>
          <a:p>
            <a:r>
              <a:rPr lang="en-GB" sz="4500" dirty="0" smtClean="0"/>
              <a:t>PE Digital </a:t>
            </a:r>
            <a:r>
              <a:rPr lang="en-GB" sz="4500" dirty="0"/>
              <a:t>Competency </a:t>
            </a:r>
          </a:p>
          <a:p>
            <a:r>
              <a:rPr lang="en-GB" sz="4500" dirty="0" smtClean="0"/>
              <a:t>Literacy </a:t>
            </a:r>
          </a:p>
          <a:p>
            <a:r>
              <a:rPr lang="en-GB" sz="4500" dirty="0" smtClean="0"/>
              <a:t>Implementing </a:t>
            </a:r>
            <a:r>
              <a:rPr lang="en-GB" sz="4500" dirty="0"/>
              <a:t>the new curriculum</a:t>
            </a:r>
          </a:p>
          <a:p>
            <a:pPr lvl="0"/>
            <a:r>
              <a:rPr lang="en-GB" sz="4500" dirty="0"/>
              <a:t>The role of research in </a:t>
            </a:r>
            <a:r>
              <a:rPr lang="en-GB" sz="4500" dirty="0" smtClean="0"/>
              <a:t>teaching</a:t>
            </a:r>
          </a:p>
          <a:p>
            <a:pPr marL="0" lvl="0" indent="0">
              <a:buNone/>
            </a:pPr>
            <a:endParaRPr lang="en-GB" dirty="0" smtClean="0"/>
          </a:p>
          <a:p>
            <a:pPr marL="0" lvl="0" indent="0">
              <a:buNone/>
            </a:pPr>
            <a:endParaRPr lang="en-GB" sz="5800" b="1" dirty="0"/>
          </a:p>
          <a:p>
            <a:pPr marL="0" lvl="0" indent="0">
              <a:buNone/>
            </a:pPr>
            <a:r>
              <a:rPr lang="en-GB" sz="8000" b="1" dirty="0" smtClean="0"/>
              <a:t>*Note: You will be able to sign up for your chosen elective and placement at 5pm on March 7</a:t>
            </a:r>
            <a:r>
              <a:rPr lang="en-GB" sz="8000" b="1" baseline="30000" dirty="0" smtClean="0"/>
              <a:t>th</a:t>
            </a:r>
            <a:r>
              <a:rPr lang="en-GB" sz="8000" b="1" dirty="0" smtClean="0"/>
              <a:t>. *</a:t>
            </a:r>
            <a:r>
              <a:rPr lang="en-GB" sz="5800" b="1" dirty="0" smtClean="0"/>
              <a:t/>
            </a:r>
            <a:br>
              <a:rPr lang="en-GB" sz="5800" b="1" dirty="0" smtClean="0"/>
            </a:br>
            <a:endParaRPr lang="en-GB" sz="5800" b="1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3073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However you will have the opportunity to arrange your own placement.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Examples of settings you could visit:</a:t>
            </a:r>
            <a:endParaRPr lang="en-GB" dirty="0"/>
          </a:p>
          <a:p>
            <a:r>
              <a:rPr lang="en-GB" dirty="0" smtClean="0"/>
              <a:t>International schools</a:t>
            </a:r>
          </a:p>
          <a:p>
            <a:r>
              <a:rPr lang="en-GB" dirty="0" smtClean="0"/>
              <a:t>Museums and galleries</a:t>
            </a:r>
          </a:p>
          <a:p>
            <a:r>
              <a:rPr lang="en-GB" dirty="0" smtClean="0"/>
              <a:t>Sixth form colleges</a:t>
            </a:r>
          </a:p>
          <a:p>
            <a:r>
              <a:rPr lang="en-GB" dirty="0" smtClean="0"/>
              <a:t>Prisons</a:t>
            </a:r>
          </a:p>
          <a:p>
            <a:r>
              <a:rPr lang="en-GB" dirty="0" smtClean="0"/>
              <a:t>Nurseries</a:t>
            </a:r>
          </a:p>
          <a:p>
            <a:r>
              <a:rPr lang="en-GB" dirty="0" smtClean="0"/>
              <a:t>Schools in England</a:t>
            </a:r>
          </a:p>
          <a:p>
            <a:r>
              <a:rPr lang="en-GB" dirty="0" smtClean="0"/>
              <a:t>Private/ Independent schools</a:t>
            </a:r>
          </a:p>
          <a:p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5159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2422" y="365125"/>
            <a:ext cx="11131378" cy="862313"/>
          </a:xfrm>
        </p:spPr>
        <p:txBody>
          <a:bodyPr/>
          <a:lstStyle/>
          <a:p>
            <a:r>
              <a:rPr lang="en-GB" dirty="0" smtClean="0"/>
              <a:t>Electives placement proposal form.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941" y="1458098"/>
            <a:ext cx="10974859" cy="4718866"/>
          </a:xfrm>
        </p:spPr>
        <p:txBody>
          <a:bodyPr>
            <a:normAutofit lnSpcReduction="10000"/>
          </a:bodyPr>
          <a:lstStyle/>
          <a:p>
            <a:r>
              <a:rPr lang="en-GB" sz="2200" dirty="0"/>
              <a:t>Name of </a:t>
            </a:r>
            <a:r>
              <a:rPr lang="en-GB" sz="2200" dirty="0" smtClean="0"/>
              <a:t>Student /</a:t>
            </a:r>
            <a:r>
              <a:rPr lang="en-GB" sz="2200" dirty="0" err="1" smtClean="0"/>
              <a:t>Enw’r</a:t>
            </a:r>
            <a:r>
              <a:rPr lang="en-GB" sz="2200" dirty="0" smtClean="0"/>
              <a:t> </a:t>
            </a:r>
            <a:r>
              <a:rPr lang="en-GB" sz="2200" dirty="0" err="1" smtClean="0"/>
              <a:t>myfyriwr</a:t>
            </a:r>
            <a:r>
              <a:rPr lang="en-GB" sz="2200" dirty="0" smtClean="0"/>
              <a:t> :</a:t>
            </a:r>
            <a:endParaRPr lang="en-GB" sz="2200" dirty="0"/>
          </a:p>
          <a:p>
            <a:r>
              <a:rPr lang="en-GB" sz="2200" dirty="0" smtClean="0"/>
              <a:t>Subject/ </a:t>
            </a:r>
            <a:r>
              <a:rPr lang="en-GB" sz="2200" dirty="0" err="1" smtClean="0"/>
              <a:t>Pwnc</a:t>
            </a:r>
            <a:r>
              <a:rPr lang="en-GB" sz="2200" dirty="0" smtClean="0"/>
              <a:t>:</a:t>
            </a:r>
            <a:endParaRPr lang="en-GB" sz="2200" dirty="0"/>
          </a:p>
          <a:p>
            <a:r>
              <a:rPr lang="en-GB" sz="2200" dirty="0"/>
              <a:t>Setting details (address &amp; phone/email</a:t>
            </a:r>
            <a:r>
              <a:rPr lang="en-GB" sz="2200" dirty="0" smtClean="0"/>
              <a:t>) / </a:t>
            </a:r>
            <a:r>
              <a:rPr lang="en-GB" sz="2200" dirty="0" err="1" smtClean="0"/>
              <a:t>Gosod</a:t>
            </a:r>
            <a:r>
              <a:rPr lang="en-GB" sz="2200" dirty="0" smtClean="0"/>
              <a:t> </a:t>
            </a:r>
            <a:r>
              <a:rPr lang="en-GB" sz="2200" dirty="0" err="1" smtClean="0"/>
              <a:t>manylion</a:t>
            </a:r>
            <a:r>
              <a:rPr lang="en-GB" sz="2200" dirty="0" smtClean="0"/>
              <a:t> (</a:t>
            </a:r>
            <a:r>
              <a:rPr lang="en-GB" sz="2200" dirty="0" err="1" smtClean="0"/>
              <a:t>Cyfeiriad</a:t>
            </a:r>
            <a:r>
              <a:rPr lang="en-GB" sz="2200" dirty="0" smtClean="0"/>
              <a:t> a </a:t>
            </a:r>
            <a:r>
              <a:rPr lang="en-GB" sz="2200" dirty="0" err="1" smtClean="0"/>
              <a:t>rhif</a:t>
            </a:r>
            <a:r>
              <a:rPr lang="en-GB" sz="2200" dirty="0" smtClean="0"/>
              <a:t> </a:t>
            </a:r>
            <a:r>
              <a:rPr lang="en-GB" sz="2200" dirty="0" err="1" smtClean="0"/>
              <a:t>ffon</a:t>
            </a:r>
            <a:r>
              <a:rPr lang="en-GB" sz="2200" dirty="0" smtClean="0"/>
              <a:t>):</a:t>
            </a:r>
            <a:endParaRPr lang="en-GB" sz="2200" dirty="0"/>
          </a:p>
          <a:p>
            <a:r>
              <a:rPr lang="en-GB" sz="2200" dirty="0"/>
              <a:t>Named contact </a:t>
            </a:r>
            <a:r>
              <a:rPr lang="en-GB" sz="2200" dirty="0" smtClean="0"/>
              <a:t>and role </a:t>
            </a:r>
            <a:r>
              <a:rPr lang="en-GB" sz="2200" dirty="0"/>
              <a:t>within the </a:t>
            </a:r>
            <a:r>
              <a:rPr lang="en-GB" sz="2200" dirty="0" smtClean="0"/>
              <a:t>setting/</a:t>
            </a:r>
            <a:r>
              <a:rPr lang="en-GB" sz="2200" dirty="0" err="1" smtClean="0"/>
              <a:t>Enw’r</a:t>
            </a:r>
            <a:r>
              <a:rPr lang="en-GB" sz="2200" dirty="0" smtClean="0"/>
              <a:t> </a:t>
            </a:r>
            <a:r>
              <a:rPr lang="en-GB" sz="2200" dirty="0" err="1" smtClean="0"/>
              <a:t>cyswllt</a:t>
            </a:r>
            <a:r>
              <a:rPr lang="en-GB" sz="2200" dirty="0" smtClean="0"/>
              <a:t> o </a:t>
            </a:r>
            <a:r>
              <a:rPr lang="en-GB" sz="2200" dirty="0" err="1" smtClean="0"/>
              <a:t>fewn</a:t>
            </a:r>
            <a:r>
              <a:rPr lang="en-GB" sz="2200" dirty="0" smtClean="0"/>
              <a:t> y </a:t>
            </a:r>
            <a:r>
              <a:rPr lang="en-GB" sz="2200" dirty="0" err="1" smtClean="0"/>
              <a:t>lleoliad</a:t>
            </a:r>
            <a:r>
              <a:rPr lang="en-GB" sz="2200" dirty="0" smtClean="0"/>
              <a:t>. </a:t>
            </a:r>
            <a:endParaRPr lang="en-GB" sz="2200" dirty="0"/>
          </a:p>
          <a:p>
            <a:r>
              <a:rPr lang="en-GB" sz="2200" dirty="0"/>
              <a:t>Focus of Elective</a:t>
            </a:r>
            <a:r>
              <a:rPr lang="en-GB" sz="2200" dirty="0" smtClean="0"/>
              <a:t>: / </a:t>
            </a:r>
            <a:r>
              <a:rPr lang="en-GB" sz="2200" dirty="0" err="1" smtClean="0"/>
              <a:t>Ffocws</a:t>
            </a:r>
            <a:r>
              <a:rPr lang="en-GB" sz="2200" dirty="0" smtClean="0"/>
              <a:t> y </a:t>
            </a:r>
            <a:r>
              <a:rPr lang="en-GB" sz="2200" dirty="0" err="1" smtClean="0"/>
              <a:t>profiad</a:t>
            </a:r>
            <a:r>
              <a:rPr lang="en-GB" sz="2200" dirty="0" smtClean="0"/>
              <a:t> </a:t>
            </a:r>
            <a:r>
              <a:rPr lang="en-GB" sz="2200" dirty="0" err="1" smtClean="0"/>
              <a:t>dewisiol</a:t>
            </a:r>
            <a:endParaRPr lang="en-GB" sz="2200" dirty="0"/>
          </a:p>
          <a:p>
            <a:r>
              <a:rPr lang="en-GB" sz="2200" dirty="0"/>
              <a:t>Reason for choice of setting/What I hope to gain from the </a:t>
            </a:r>
            <a:r>
              <a:rPr lang="en-GB" sz="2200" dirty="0" smtClean="0"/>
              <a:t>experience/ </a:t>
            </a:r>
            <a:r>
              <a:rPr lang="en-GB" sz="2200" dirty="0" err="1" smtClean="0"/>
              <a:t>Rheswm</a:t>
            </a:r>
            <a:r>
              <a:rPr lang="en-GB" sz="2200" dirty="0" smtClean="0"/>
              <a:t> am </a:t>
            </a:r>
            <a:r>
              <a:rPr lang="en-GB" sz="2200" dirty="0" err="1" smtClean="0"/>
              <a:t>ddewis</a:t>
            </a:r>
            <a:r>
              <a:rPr lang="en-GB" sz="2200" dirty="0" smtClean="0"/>
              <a:t> y </a:t>
            </a:r>
            <a:r>
              <a:rPr lang="en-GB" sz="2200" dirty="0" err="1" smtClean="0"/>
              <a:t>lleoliad</a:t>
            </a:r>
            <a:r>
              <a:rPr lang="en-GB" sz="2200" dirty="0"/>
              <a:t> </a:t>
            </a:r>
            <a:r>
              <a:rPr lang="en-GB" sz="2200" dirty="0" smtClean="0"/>
              <a:t>/ Beth </a:t>
            </a:r>
            <a:r>
              <a:rPr lang="en-GB" sz="2200" dirty="0" err="1" smtClean="0"/>
              <a:t>rwyn</a:t>
            </a:r>
            <a:r>
              <a:rPr lang="en-GB" sz="2200" dirty="0" smtClean="0"/>
              <a:t> </a:t>
            </a:r>
            <a:r>
              <a:rPr lang="en-GB" sz="2200" dirty="0" err="1" smtClean="0"/>
              <a:t>gobeithio</a:t>
            </a:r>
            <a:r>
              <a:rPr lang="en-GB" sz="2200" dirty="0" smtClean="0"/>
              <a:t> </a:t>
            </a:r>
            <a:r>
              <a:rPr lang="en-GB" sz="2200" dirty="0" err="1" smtClean="0"/>
              <a:t>elwa</a:t>
            </a:r>
            <a:r>
              <a:rPr lang="en-GB" sz="2200" dirty="0" smtClean="0"/>
              <a:t> </a:t>
            </a:r>
            <a:r>
              <a:rPr lang="en-GB" sz="2200" dirty="0" err="1" smtClean="0"/>
              <a:t>o’r</a:t>
            </a:r>
            <a:r>
              <a:rPr lang="en-GB" sz="2200" dirty="0" smtClean="0"/>
              <a:t> </a:t>
            </a:r>
            <a:r>
              <a:rPr lang="en-GB" sz="2200" dirty="0" err="1" smtClean="0"/>
              <a:t>profiad</a:t>
            </a:r>
            <a:r>
              <a:rPr lang="en-GB" sz="2200" dirty="0" smtClean="0"/>
              <a:t>. </a:t>
            </a:r>
            <a:endParaRPr lang="en-GB" sz="2200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This form will be available on Moodle and </a:t>
            </a:r>
            <a:r>
              <a:rPr lang="en-GB" dirty="0" err="1" smtClean="0"/>
              <a:t>wuill</a:t>
            </a:r>
            <a:r>
              <a:rPr lang="en-GB" dirty="0" smtClean="0"/>
              <a:t> have to be completed and sent to your tutor and </a:t>
            </a:r>
            <a:r>
              <a:rPr lang="en-GB" dirty="0" smtClean="0">
                <a:hlinkClick r:id="rId2"/>
              </a:rPr>
              <a:t>helen.denny@uwtsd.ac.uk</a:t>
            </a:r>
            <a:r>
              <a:rPr lang="en-GB" dirty="0" smtClean="0"/>
              <a:t> by </a:t>
            </a:r>
            <a:r>
              <a:rPr lang="en-GB" b="1" dirty="0" smtClean="0"/>
              <a:t>5pm Wednesday March 6</a:t>
            </a:r>
            <a:r>
              <a:rPr lang="en-GB" b="1" baseline="30000" dirty="0" smtClean="0"/>
              <a:t>th</a:t>
            </a:r>
            <a:r>
              <a:rPr lang="en-GB" dirty="0" smtClean="0"/>
              <a:t>. You will hear if you are successful or not before 5pm Thursday March 7</a:t>
            </a:r>
            <a:r>
              <a:rPr lang="en-GB" baseline="30000" dirty="0" smtClean="0"/>
              <a:t>th</a:t>
            </a:r>
            <a:r>
              <a:rPr lang="en-GB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001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536</Words>
  <Application>Microsoft Office PowerPoint</Application>
  <PresentationFormat>Widescreen</PresentationFormat>
  <Paragraphs>125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Times New Roman</vt:lpstr>
      <vt:lpstr>Office Theme</vt:lpstr>
      <vt:lpstr>  Electives Experience /Profiadau Dewisol  </vt:lpstr>
      <vt:lpstr>PowerPoint Presentation</vt:lpstr>
      <vt:lpstr>PowerPoint Presentation</vt:lpstr>
      <vt:lpstr>PowerPoint Presentation</vt:lpstr>
      <vt:lpstr>Elective placements - primary schools, secondary schools, special schools </vt:lpstr>
      <vt:lpstr>However you will have the opportunity to arrange your own placement.</vt:lpstr>
      <vt:lpstr>Electives placement proposal form.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Electives experience/Profiadau Dewisol</dc:title>
  <dc:creator>Helen Denny</dc:creator>
  <cp:lastModifiedBy>Helen Denny</cp:lastModifiedBy>
  <cp:revision>2</cp:revision>
  <dcterms:created xsi:type="dcterms:W3CDTF">2019-02-27T11:07:38Z</dcterms:created>
  <dcterms:modified xsi:type="dcterms:W3CDTF">2019-02-27T12:03:53Z</dcterms:modified>
</cp:coreProperties>
</file>