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8"/>
  </p:notesMasterIdLst>
  <p:handoutMasterIdLst>
    <p:handoutMasterId r:id="rId39"/>
  </p:handoutMasterIdLst>
  <p:sldIdLst>
    <p:sldId id="256" r:id="rId2"/>
    <p:sldId id="334" r:id="rId3"/>
    <p:sldId id="444" r:id="rId4"/>
    <p:sldId id="461" r:id="rId5"/>
    <p:sldId id="446" r:id="rId6"/>
    <p:sldId id="447" r:id="rId7"/>
    <p:sldId id="448" r:id="rId8"/>
    <p:sldId id="449" r:id="rId9"/>
    <p:sldId id="450" r:id="rId10"/>
    <p:sldId id="451" r:id="rId11"/>
    <p:sldId id="452" r:id="rId12"/>
    <p:sldId id="453" r:id="rId13"/>
    <p:sldId id="454" r:id="rId14"/>
    <p:sldId id="455" r:id="rId15"/>
    <p:sldId id="456" r:id="rId16"/>
    <p:sldId id="457" r:id="rId17"/>
    <p:sldId id="458" r:id="rId18"/>
    <p:sldId id="459" r:id="rId19"/>
    <p:sldId id="435" r:id="rId20"/>
    <p:sldId id="385" r:id="rId21"/>
    <p:sldId id="460" r:id="rId22"/>
    <p:sldId id="462" r:id="rId23"/>
    <p:sldId id="463" r:id="rId24"/>
    <p:sldId id="464" r:id="rId25"/>
    <p:sldId id="465" r:id="rId26"/>
    <p:sldId id="466" r:id="rId27"/>
    <p:sldId id="467" r:id="rId28"/>
    <p:sldId id="468" r:id="rId29"/>
    <p:sldId id="469" r:id="rId30"/>
    <p:sldId id="445" r:id="rId31"/>
    <p:sldId id="470" r:id="rId32"/>
    <p:sldId id="443" r:id="rId33"/>
    <p:sldId id="396" r:id="rId34"/>
    <p:sldId id="434" r:id="rId35"/>
    <p:sldId id="282" r:id="rId36"/>
    <p:sldId id="310" r:id="rId37"/>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5706" autoAdjust="0"/>
  </p:normalViewPr>
  <p:slideViewPr>
    <p:cSldViewPr>
      <p:cViewPr varScale="1">
        <p:scale>
          <a:sx n="95" d="100"/>
          <a:sy n="95" d="100"/>
        </p:scale>
        <p:origin x="121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session will cover key methods used in investigating malware incidents, drawing on industry standards and EC‑Council material</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SzPts val="1000"/>
              <a:buFont typeface="Symbol" panose="05050102010706020507" pitchFamily="18" charset="2"/>
              <a:buChar char=""/>
              <a:tabLst>
                <a:tab pos="457200" algn="l"/>
              </a:tabLs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Content: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Define malware forensics and explain its importance.</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Identify various types of malware and their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behaviors</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forensic investigation process specific to malware incidents.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Learn key tools and techniques used in malware analysis.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Discuss legal and ethical considerations.</a:t>
            </a: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Explore emerging trends in malware research.</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3920224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Explore Password Cracking/Bypassing Techniques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20</a:t>
            </a:fld>
            <a:endParaRPr lang="en-GB" altLang="en-US"/>
          </a:p>
        </p:txBody>
      </p:sp>
    </p:spTree>
    <p:extLst>
      <p:ext uri="{BB962C8B-B14F-4D97-AF65-F5344CB8AC3E}">
        <p14:creationId xmlns:p14="http://schemas.microsoft.com/office/powerpoint/2010/main" val="3360170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1100" dirty="0">
                <a:effectLst/>
                <a:latin typeface="Calibri" panose="020F0502020204030204" pitchFamily="34" charset="0"/>
                <a:ea typeface="Calibri" panose="020F0502020204030204" pitchFamily="34" charset="0"/>
                <a:cs typeface="Times New Roman" panose="02020603050405020304" pitchFamily="18" charset="0"/>
              </a:rPr>
              <a:t>pursue certifications and explain how these credentials can boost their careers.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34</a:t>
            </a:fld>
            <a:endParaRPr lang="en-GB" altLang="en-US"/>
          </a:p>
        </p:txBody>
      </p:sp>
    </p:spTree>
    <p:extLst>
      <p:ext uri="{BB962C8B-B14F-4D97-AF65-F5344CB8AC3E}">
        <p14:creationId xmlns:p14="http://schemas.microsoft.com/office/powerpoint/2010/main" val="1209778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36</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10-11</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0821E-E434-84BD-611A-663ECD666133}"/>
              </a:ext>
            </a:extLst>
          </p:cNvPr>
          <p:cNvSpPr>
            <a:spLocks noGrp="1"/>
          </p:cNvSpPr>
          <p:nvPr>
            <p:ph type="title"/>
          </p:nvPr>
        </p:nvSpPr>
        <p:spPr>
          <a:xfrm>
            <a:off x="381000" y="1524000"/>
            <a:ext cx="8229600" cy="685800"/>
          </a:xfrm>
        </p:spPr>
        <p:txBody>
          <a:bodyPr/>
          <a:lstStyle/>
          <a:p>
            <a:r>
              <a:rPr lang="en-GB" dirty="0"/>
              <a:t>Dark Web Forensics </a:t>
            </a:r>
          </a:p>
        </p:txBody>
      </p:sp>
      <p:sp>
        <p:nvSpPr>
          <p:cNvPr id="3" name="Content Placeholder 2">
            <a:extLst>
              <a:ext uri="{FF2B5EF4-FFF2-40B4-BE49-F238E27FC236}">
                <a16:creationId xmlns:a16="http://schemas.microsoft.com/office/drawing/2014/main" id="{CA9A7595-8423-5EDB-5DF4-B86AF9E2D468}"/>
              </a:ext>
            </a:extLst>
          </p:cNvPr>
          <p:cNvSpPr>
            <a:spLocks noGrp="1"/>
          </p:cNvSpPr>
          <p:nvPr>
            <p:ph idx="1"/>
          </p:nvPr>
        </p:nvSpPr>
        <p:spPr>
          <a:xfrm>
            <a:off x="228600" y="3429000"/>
            <a:ext cx="8534400" cy="1782763"/>
          </a:xfrm>
        </p:spPr>
        <p:txBody>
          <a:bodyPr/>
          <a:lstStyle/>
          <a:p>
            <a:endParaRPr lang="en-GB" dirty="0"/>
          </a:p>
        </p:txBody>
      </p:sp>
    </p:spTree>
    <p:extLst>
      <p:ext uri="{BB962C8B-B14F-4D97-AF65-F5344CB8AC3E}">
        <p14:creationId xmlns:p14="http://schemas.microsoft.com/office/powerpoint/2010/main" val="331467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6DFD-0DB2-C843-973B-497397F41C1C}"/>
              </a:ext>
            </a:extLst>
          </p:cNvPr>
          <p:cNvSpPr>
            <a:spLocks noGrp="1"/>
          </p:cNvSpPr>
          <p:nvPr>
            <p:ph type="title"/>
          </p:nvPr>
        </p:nvSpPr>
        <p:spPr>
          <a:xfrm>
            <a:off x="457200" y="-4011"/>
            <a:ext cx="8229600" cy="537411"/>
          </a:xfrm>
        </p:spPr>
        <p:txBody>
          <a:bodyPr/>
          <a:lstStyle/>
          <a:p>
            <a:r>
              <a:rPr lang="en-GB" dirty="0"/>
              <a:t>Understanding the Dark Web </a:t>
            </a:r>
          </a:p>
        </p:txBody>
      </p:sp>
      <p:sp>
        <p:nvSpPr>
          <p:cNvPr id="3" name="Content Placeholder 2">
            <a:extLst>
              <a:ext uri="{FF2B5EF4-FFF2-40B4-BE49-F238E27FC236}">
                <a16:creationId xmlns:a16="http://schemas.microsoft.com/office/drawing/2014/main" id="{656E92BD-F8EA-4816-F201-B0DB06CAC00A}"/>
              </a:ext>
            </a:extLst>
          </p:cNvPr>
          <p:cNvSpPr>
            <a:spLocks noGrp="1"/>
          </p:cNvSpPr>
          <p:nvPr>
            <p:ph idx="1"/>
          </p:nvPr>
        </p:nvSpPr>
        <p:spPr>
          <a:xfrm>
            <a:off x="152400" y="609600"/>
            <a:ext cx="8915400" cy="5181600"/>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Surface Web</a:t>
            </a:r>
          </a:p>
          <a:p>
            <a:pPr algn="just"/>
            <a:r>
              <a:rPr lang="en-US" sz="2000" dirty="0">
                <a:latin typeface="Calibri" panose="020F0502020204030204" pitchFamily="34" charset="0"/>
                <a:ea typeface="Calibri" panose="020F0502020204030204" pitchFamily="34" charset="0"/>
                <a:cs typeface="Calibri" panose="020F0502020204030204" pitchFamily="34" charset="0"/>
              </a:rPr>
              <a:t>As the topmost layer, the surface web stores content that can be accessed as well as indexed by search engines such as Google, Yahoo, and Bing </a:t>
            </a:r>
          </a:p>
          <a:p>
            <a:pPr algn="just"/>
            <a:r>
              <a:rPr lang="en-US" sz="2000" dirty="0">
                <a:latin typeface="Calibri" panose="020F0502020204030204" pitchFamily="34" charset="0"/>
                <a:ea typeface="Calibri" panose="020F0502020204030204" pitchFamily="34" charset="0"/>
                <a:cs typeface="Calibri" panose="020F0502020204030204" pitchFamily="34" charset="0"/>
              </a:rPr>
              <a:t>Public websites such as Wikipedia, eBay, Facebook, and YouTube can be easily accessed from the surface web</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Deep Web</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layer of the web cannot be accessed by normal users because its contents are not indexed by search engines </a:t>
            </a:r>
          </a:p>
          <a:p>
            <a:pPr algn="just"/>
            <a:r>
              <a:rPr lang="en-US" sz="2000" dirty="0">
                <a:latin typeface="Calibri" panose="020F0502020204030204" pitchFamily="34" charset="0"/>
                <a:ea typeface="Calibri" panose="020F0502020204030204" pitchFamily="34" charset="0"/>
                <a:cs typeface="Calibri" panose="020F0502020204030204" pitchFamily="34" charset="0"/>
              </a:rPr>
              <a:t>Deep web information can include military data, confidential data of organizations, legal dossiers, etc.</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Dark Web</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dark web is not indexed by search engines and allows complete anonymity to its users through encryption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Cyber criminals use this to perform nefarious activities such as drug trafficking, anti-social campaigns, and the use of cryptocurrency for illegal transactions</a:t>
            </a:r>
          </a:p>
          <a:p>
            <a:endParaRPr lang="en-GB" dirty="0"/>
          </a:p>
        </p:txBody>
      </p:sp>
    </p:spTree>
    <p:extLst>
      <p:ext uri="{BB962C8B-B14F-4D97-AF65-F5344CB8AC3E}">
        <p14:creationId xmlns:p14="http://schemas.microsoft.com/office/powerpoint/2010/main" val="424112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68E05-CBFE-248B-6021-5F30D15F2AC0}"/>
              </a:ext>
            </a:extLst>
          </p:cNvPr>
          <p:cNvSpPr>
            <a:spLocks noGrp="1"/>
          </p:cNvSpPr>
          <p:nvPr>
            <p:ph type="title"/>
          </p:nvPr>
        </p:nvSpPr>
        <p:spPr>
          <a:xfrm>
            <a:off x="533400" y="92075"/>
            <a:ext cx="8229600" cy="639762"/>
          </a:xfrm>
        </p:spPr>
        <p:txBody>
          <a:bodyPr/>
          <a:lstStyle/>
          <a:p>
            <a:r>
              <a:rPr lang="en-GB" dirty="0"/>
              <a:t>Tor Relays </a:t>
            </a:r>
          </a:p>
        </p:txBody>
      </p:sp>
      <p:sp>
        <p:nvSpPr>
          <p:cNvPr id="3" name="Content Placeholder 2">
            <a:extLst>
              <a:ext uri="{FF2B5EF4-FFF2-40B4-BE49-F238E27FC236}">
                <a16:creationId xmlns:a16="http://schemas.microsoft.com/office/drawing/2014/main" id="{E4D80F6B-5C49-02F2-03E7-AC26A127653F}"/>
              </a:ext>
            </a:extLst>
          </p:cNvPr>
          <p:cNvSpPr>
            <a:spLocks noGrp="1"/>
          </p:cNvSpPr>
          <p:nvPr>
            <p:ph idx="1"/>
          </p:nvPr>
        </p:nvSpPr>
        <p:spPr>
          <a:xfrm>
            <a:off x="132347" y="838200"/>
            <a:ext cx="8534400" cy="11491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Tor relays are also referred to as routers or nodes that allow network traffic to pass through them </a:t>
            </a:r>
          </a:p>
          <a:p>
            <a:pPr marL="0" indent="0" algn="just">
              <a:buNone/>
            </a:pPr>
            <a:r>
              <a:rPr lang="en-GB" sz="2000" b="1" dirty="0">
                <a:latin typeface="Calibri" panose="020F0502020204030204" pitchFamily="34" charset="0"/>
                <a:ea typeface="Calibri" panose="020F0502020204030204" pitchFamily="34" charset="0"/>
                <a:cs typeface="Calibri" panose="020F0502020204030204" pitchFamily="34" charset="0"/>
              </a:rPr>
              <a:t>Types of Tor Relays </a:t>
            </a:r>
          </a:p>
        </p:txBody>
      </p:sp>
      <p:pic>
        <p:nvPicPr>
          <p:cNvPr id="5" name="Picture 4">
            <a:extLst>
              <a:ext uri="{FF2B5EF4-FFF2-40B4-BE49-F238E27FC236}">
                <a16:creationId xmlns:a16="http://schemas.microsoft.com/office/drawing/2014/main" id="{C9938DBC-A120-2935-A2C9-B806655715ED}"/>
              </a:ext>
            </a:extLst>
          </p:cNvPr>
          <p:cNvPicPr>
            <a:picLocks noChangeAspect="1"/>
          </p:cNvPicPr>
          <p:nvPr/>
        </p:nvPicPr>
        <p:blipFill>
          <a:blip r:embed="rId2"/>
          <a:stretch>
            <a:fillRect/>
          </a:stretch>
        </p:blipFill>
        <p:spPr>
          <a:xfrm>
            <a:off x="228600" y="1893172"/>
            <a:ext cx="8763000" cy="3440828"/>
          </a:xfrm>
          <a:prstGeom prst="rect">
            <a:avLst/>
          </a:prstGeom>
        </p:spPr>
      </p:pic>
    </p:spTree>
    <p:extLst>
      <p:ext uri="{BB962C8B-B14F-4D97-AF65-F5344CB8AC3E}">
        <p14:creationId xmlns:p14="http://schemas.microsoft.com/office/powerpoint/2010/main" val="4218873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1D689-D74A-5E8B-057E-6DDBC54117E4}"/>
              </a:ext>
            </a:extLst>
          </p:cNvPr>
          <p:cNvSpPr>
            <a:spLocks noGrp="1"/>
          </p:cNvSpPr>
          <p:nvPr>
            <p:ph type="title"/>
          </p:nvPr>
        </p:nvSpPr>
        <p:spPr>
          <a:xfrm>
            <a:off x="457200" y="0"/>
            <a:ext cx="8229600" cy="571500"/>
          </a:xfrm>
        </p:spPr>
        <p:txBody>
          <a:bodyPr/>
          <a:lstStyle/>
          <a:p>
            <a:r>
              <a:rPr lang="en-GB" dirty="0"/>
              <a:t>Working of Tor Browser</a:t>
            </a:r>
            <a:br>
              <a:rPr lang="en-GB" dirty="0"/>
            </a:br>
            <a:endParaRPr lang="en-GB" dirty="0"/>
          </a:p>
        </p:txBody>
      </p:sp>
      <p:sp>
        <p:nvSpPr>
          <p:cNvPr id="3" name="Content Placeholder 2">
            <a:extLst>
              <a:ext uri="{FF2B5EF4-FFF2-40B4-BE49-F238E27FC236}">
                <a16:creationId xmlns:a16="http://schemas.microsoft.com/office/drawing/2014/main" id="{A2F260A1-A5B9-712A-6F7C-F5B4B43942CD}"/>
              </a:ext>
            </a:extLst>
          </p:cNvPr>
          <p:cNvSpPr>
            <a:spLocks noGrp="1"/>
          </p:cNvSpPr>
          <p:nvPr>
            <p:ph idx="1"/>
          </p:nvPr>
        </p:nvSpPr>
        <p:spPr>
          <a:xfrm>
            <a:off x="160421" y="685801"/>
            <a:ext cx="8823158" cy="2819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Tor browser is based on Mozilla’s Firefox web browser and functions using the onion routing technique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this technique, the traffic is encrypted and sent through several relays within the Tor network making the user identity anonymous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Tor browser provides access to .onion websites available on the dark web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Tor’s hidden service protocol allows users to host websites anonymously with .BIT domains, and these websites can only be accessed by users on the Tor network</a:t>
            </a:r>
          </a:p>
          <a:p>
            <a:endParaRPr lang="en-GB" dirty="0"/>
          </a:p>
        </p:txBody>
      </p:sp>
      <p:pic>
        <p:nvPicPr>
          <p:cNvPr id="5" name="Picture 4">
            <a:extLst>
              <a:ext uri="{FF2B5EF4-FFF2-40B4-BE49-F238E27FC236}">
                <a16:creationId xmlns:a16="http://schemas.microsoft.com/office/drawing/2014/main" id="{7CC018AE-9381-16D3-A658-04F793850C2A}"/>
              </a:ext>
            </a:extLst>
          </p:cNvPr>
          <p:cNvPicPr>
            <a:picLocks noChangeAspect="1"/>
          </p:cNvPicPr>
          <p:nvPr/>
        </p:nvPicPr>
        <p:blipFill>
          <a:blip r:embed="rId2"/>
          <a:stretch>
            <a:fillRect/>
          </a:stretch>
        </p:blipFill>
        <p:spPr>
          <a:xfrm>
            <a:off x="-4011" y="3489960"/>
            <a:ext cx="9144000" cy="2148840"/>
          </a:xfrm>
          <a:prstGeom prst="rect">
            <a:avLst/>
          </a:prstGeom>
        </p:spPr>
      </p:pic>
    </p:spTree>
    <p:extLst>
      <p:ext uri="{BB962C8B-B14F-4D97-AF65-F5344CB8AC3E}">
        <p14:creationId xmlns:p14="http://schemas.microsoft.com/office/powerpoint/2010/main" val="2180295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1BF60-CCA5-6D64-1A73-796120BE9580}"/>
              </a:ext>
            </a:extLst>
          </p:cNvPr>
          <p:cNvSpPr>
            <a:spLocks noGrp="1"/>
          </p:cNvSpPr>
          <p:nvPr>
            <p:ph type="title"/>
          </p:nvPr>
        </p:nvSpPr>
        <p:spPr>
          <a:xfrm>
            <a:off x="457200" y="92075"/>
            <a:ext cx="8229600" cy="639762"/>
          </a:xfrm>
        </p:spPr>
        <p:txBody>
          <a:bodyPr/>
          <a:lstStyle/>
          <a:p>
            <a:r>
              <a:rPr lang="en-GB" dirty="0"/>
              <a:t>Tor Bridge Node</a:t>
            </a:r>
            <a:br>
              <a:rPr lang="en-GB" dirty="0"/>
            </a:br>
            <a:endParaRPr lang="en-GB" dirty="0"/>
          </a:p>
        </p:txBody>
      </p:sp>
      <p:sp>
        <p:nvSpPr>
          <p:cNvPr id="3" name="Content Placeholder 2">
            <a:extLst>
              <a:ext uri="{FF2B5EF4-FFF2-40B4-BE49-F238E27FC236}">
                <a16:creationId xmlns:a16="http://schemas.microsoft.com/office/drawing/2014/main" id="{D56FBA46-A55E-6DDD-8D92-F20DDE555C0F}"/>
              </a:ext>
            </a:extLst>
          </p:cNvPr>
          <p:cNvSpPr>
            <a:spLocks noGrp="1"/>
          </p:cNvSpPr>
          <p:nvPr>
            <p:ph idx="1"/>
          </p:nvPr>
        </p:nvSpPr>
        <p:spPr>
          <a:xfrm>
            <a:off x="152400" y="990601"/>
            <a:ext cx="8839200" cy="2438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Tor relay nodes are publicly available in the directory list, but the bridge node is different from relay nodes </a:t>
            </a:r>
          </a:p>
          <a:p>
            <a:pPr algn="just"/>
            <a:r>
              <a:rPr lang="en-US" sz="2000" dirty="0">
                <a:latin typeface="Calibri" panose="020F0502020204030204" pitchFamily="34" charset="0"/>
                <a:ea typeface="Calibri" panose="020F0502020204030204" pitchFamily="34" charset="0"/>
                <a:cs typeface="Calibri" panose="020F0502020204030204" pitchFamily="34" charset="0"/>
              </a:rPr>
              <a:t>Bridge nodes help circumvent the restrictions and allow users to access the Tor network</a:t>
            </a:r>
          </a:p>
          <a:p>
            <a:pPr algn="just"/>
            <a:r>
              <a:rPr lang="en-US" sz="2000" dirty="0">
                <a:latin typeface="Calibri" panose="020F0502020204030204" pitchFamily="34" charset="0"/>
                <a:ea typeface="Calibri" panose="020F0502020204030204" pitchFamily="34" charset="0"/>
                <a:cs typeface="Calibri" panose="020F0502020204030204" pitchFamily="34" charset="0"/>
              </a:rPr>
              <a:t>Bridge nodes exist as proxies in the Tor network, and not all of them are publicly listed in the Tor directory of nodes; several bridge nodes are concealed/hidden</a:t>
            </a:r>
          </a:p>
          <a:p>
            <a:endParaRPr lang="en-GB" dirty="0"/>
          </a:p>
        </p:txBody>
      </p:sp>
      <p:pic>
        <p:nvPicPr>
          <p:cNvPr id="5" name="Picture 4">
            <a:extLst>
              <a:ext uri="{FF2B5EF4-FFF2-40B4-BE49-F238E27FC236}">
                <a16:creationId xmlns:a16="http://schemas.microsoft.com/office/drawing/2014/main" id="{B8DD5BF7-9E56-0EEF-DB97-4F442C32E407}"/>
              </a:ext>
            </a:extLst>
          </p:cNvPr>
          <p:cNvPicPr>
            <a:picLocks noChangeAspect="1"/>
          </p:cNvPicPr>
          <p:nvPr/>
        </p:nvPicPr>
        <p:blipFill>
          <a:blip r:embed="rId2"/>
          <a:stretch>
            <a:fillRect/>
          </a:stretch>
        </p:blipFill>
        <p:spPr>
          <a:xfrm>
            <a:off x="0" y="3124200"/>
            <a:ext cx="9144000" cy="2599765"/>
          </a:xfrm>
          <a:prstGeom prst="rect">
            <a:avLst/>
          </a:prstGeom>
        </p:spPr>
      </p:pic>
    </p:spTree>
    <p:extLst>
      <p:ext uri="{BB962C8B-B14F-4D97-AF65-F5344CB8AC3E}">
        <p14:creationId xmlns:p14="http://schemas.microsoft.com/office/powerpoint/2010/main" val="110977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94D20-4331-D46C-F97E-F5267AAE6345}"/>
              </a:ext>
            </a:extLst>
          </p:cNvPr>
          <p:cNvSpPr>
            <a:spLocks noGrp="1"/>
          </p:cNvSpPr>
          <p:nvPr>
            <p:ph type="title"/>
          </p:nvPr>
        </p:nvSpPr>
        <p:spPr>
          <a:xfrm>
            <a:off x="457200" y="160337"/>
            <a:ext cx="8229600" cy="677863"/>
          </a:xfrm>
        </p:spPr>
        <p:txBody>
          <a:bodyPr/>
          <a:lstStyle/>
          <a:p>
            <a:r>
              <a:rPr lang="en-GB" dirty="0"/>
              <a:t>Dark Web Forensics</a:t>
            </a:r>
            <a:br>
              <a:rPr lang="en-GB" dirty="0"/>
            </a:br>
            <a:endParaRPr lang="en-GB" dirty="0"/>
          </a:p>
        </p:txBody>
      </p:sp>
      <p:sp>
        <p:nvSpPr>
          <p:cNvPr id="3" name="Content Placeholder 2">
            <a:extLst>
              <a:ext uri="{FF2B5EF4-FFF2-40B4-BE49-F238E27FC236}">
                <a16:creationId xmlns:a16="http://schemas.microsoft.com/office/drawing/2014/main" id="{43A13816-B3D7-AE97-0859-255BB99E454C}"/>
              </a:ext>
            </a:extLst>
          </p:cNvPr>
          <p:cNvSpPr>
            <a:spLocks noGrp="1"/>
          </p:cNvSpPr>
          <p:nvPr>
            <p:ph idx="1"/>
          </p:nvPr>
        </p:nvSpPr>
        <p:spPr>
          <a:xfrm>
            <a:off x="152400" y="1143000"/>
            <a:ext cx="8839200" cy="41449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Dark web forensics involves identification and investigation of illicit activities on the dark web performed by attackers/malicious users</a:t>
            </a:r>
          </a:p>
          <a:p>
            <a:pPr algn="just"/>
            <a:r>
              <a:rPr lang="en-US" dirty="0">
                <a:latin typeface="Calibri" panose="020F0502020204030204" pitchFamily="34" charset="0"/>
                <a:ea typeface="Calibri" panose="020F0502020204030204" pitchFamily="34" charset="0"/>
                <a:cs typeface="Calibri" panose="020F0502020204030204" pitchFamily="34" charset="0"/>
              </a:rPr>
              <a:t>The dark web is a part of the Internet and can only be accessed by a special browser such as Tor browser, which protects the anonymity of the users</a:t>
            </a:r>
          </a:p>
          <a:p>
            <a:pPr algn="just"/>
            <a:r>
              <a:rPr lang="en-US" dirty="0">
                <a:latin typeface="Calibri" panose="020F0502020204030204" pitchFamily="34" charset="0"/>
                <a:ea typeface="Calibri" panose="020F0502020204030204" pitchFamily="34" charset="0"/>
                <a:cs typeface="Calibri" panose="020F0502020204030204" pitchFamily="34" charset="0"/>
              </a:rPr>
              <a:t>To investigate the malicious activities performed using Tor browser, the investigator should obtain memory dumps from the suspect machine and examine them to extract valuable information such as websites browsed, emails accessed, etc.</a:t>
            </a:r>
          </a:p>
          <a:p>
            <a:endParaRPr lang="en-GB" dirty="0"/>
          </a:p>
        </p:txBody>
      </p:sp>
    </p:spTree>
    <p:extLst>
      <p:ext uri="{BB962C8B-B14F-4D97-AF65-F5344CB8AC3E}">
        <p14:creationId xmlns:p14="http://schemas.microsoft.com/office/powerpoint/2010/main" val="3453361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2521-76DA-61B5-5317-68D1389B1EE5}"/>
              </a:ext>
            </a:extLst>
          </p:cNvPr>
          <p:cNvSpPr>
            <a:spLocks noGrp="1"/>
          </p:cNvSpPr>
          <p:nvPr>
            <p:ph type="title"/>
          </p:nvPr>
        </p:nvSpPr>
        <p:spPr>
          <a:xfrm>
            <a:off x="457200" y="76200"/>
            <a:ext cx="8229600" cy="639762"/>
          </a:xfrm>
        </p:spPr>
        <p:txBody>
          <a:bodyPr/>
          <a:lstStyle/>
          <a:p>
            <a:r>
              <a:rPr lang="en-GB" dirty="0"/>
              <a:t>Dark Web Forensics Challenges </a:t>
            </a:r>
          </a:p>
        </p:txBody>
      </p:sp>
      <p:sp>
        <p:nvSpPr>
          <p:cNvPr id="3" name="Content Placeholder 2">
            <a:extLst>
              <a:ext uri="{FF2B5EF4-FFF2-40B4-BE49-F238E27FC236}">
                <a16:creationId xmlns:a16="http://schemas.microsoft.com/office/drawing/2014/main" id="{AE0195AE-C171-7CAA-496A-D0EAB878281A}"/>
              </a:ext>
            </a:extLst>
          </p:cNvPr>
          <p:cNvSpPr>
            <a:spLocks noGrp="1"/>
          </p:cNvSpPr>
          <p:nvPr>
            <p:ph idx="1"/>
          </p:nvPr>
        </p:nvSpPr>
        <p:spPr>
          <a:xfrm>
            <a:off x="228600" y="914400"/>
            <a:ext cx="8686800" cy="4724400"/>
          </a:xfrm>
        </p:spPr>
        <p:txBody>
          <a:bodyPr/>
          <a:lstStyle/>
          <a:p>
            <a:pPr marL="457200" indent="-457200" algn="just">
              <a:buFont typeface="+mj-lt"/>
              <a:buAutoNum type="arabicPeriod"/>
            </a:pPr>
            <a:r>
              <a:rPr lang="en-US" sz="1950" dirty="0">
                <a:latin typeface="Calibri" panose="020F0502020204030204" pitchFamily="34" charset="0"/>
                <a:ea typeface="Calibri" panose="020F0502020204030204" pitchFamily="34" charset="0"/>
                <a:cs typeface="Calibri" panose="020F0502020204030204" pitchFamily="34" charset="0"/>
              </a:rPr>
              <a:t>Difficult to trace the perpetrators, as dark web hides their identities</a:t>
            </a:r>
          </a:p>
          <a:p>
            <a:pPr marL="457200" indent="-457200" algn="just">
              <a:buFont typeface="+mj-lt"/>
              <a:buAutoNum type="arabicPeriod"/>
            </a:pPr>
            <a:r>
              <a:rPr lang="en-US" sz="1950" dirty="0">
                <a:latin typeface="Calibri" panose="020F0502020204030204" pitchFamily="34" charset="0"/>
                <a:ea typeface="Calibri" panose="020F0502020204030204" pitchFamily="34" charset="0"/>
                <a:cs typeface="Calibri" panose="020F0502020204030204" pitchFamily="34" charset="0"/>
              </a:rPr>
              <a:t>Tracing the physical location of the perpetrators is difficult because of the encrypted network</a:t>
            </a:r>
          </a:p>
          <a:p>
            <a:pPr marL="457200" indent="-457200" algn="just">
              <a:buFont typeface="+mj-lt"/>
              <a:buAutoNum type="arabicPeriod"/>
            </a:pPr>
            <a:r>
              <a:rPr lang="en-US" sz="1950" dirty="0">
                <a:latin typeface="Calibri" panose="020F0502020204030204" pitchFamily="34" charset="0"/>
                <a:ea typeface="Calibri" panose="020F0502020204030204" pitchFamily="34" charset="0"/>
                <a:cs typeface="Calibri" panose="020F0502020204030204" pitchFamily="34" charset="0"/>
              </a:rPr>
              <a:t>Tor browser leaves a limited number of artifacts after uninstalling from a system</a:t>
            </a:r>
          </a:p>
          <a:p>
            <a:pPr marL="457200" indent="-457200" algn="just">
              <a:buFont typeface="+mj-lt"/>
              <a:buAutoNum type="arabicPeriod"/>
            </a:pPr>
            <a:r>
              <a:rPr lang="en-US" sz="1950" dirty="0">
                <a:latin typeface="Calibri" panose="020F0502020204030204" pitchFamily="34" charset="0"/>
                <a:ea typeface="Calibri" panose="020F0502020204030204" pitchFamily="34" charset="0"/>
                <a:cs typeface="Calibri" panose="020F0502020204030204" pitchFamily="34" charset="0"/>
              </a:rPr>
              <a:t>Investigation of criminal activities on the dark web poses legal jurisdiction issues</a:t>
            </a:r>
          </a:p>
          <a:p>
            <a:pPr marL="457200" indent="-457200" algn="just">
              <a:buFont typeface="+mj-lt"/>
              <a:buAutoNum type="arabicPeriod"/>
            </a:pPr>
            <a:r>
              <a:rPr lang="en-US" sz="1950" dirty="0">
                <a:latin typeface="Calibri" panose="020F0502020204030204" pitchFamily="34" charset="0"/>
                <a:ea typeface="Calibri" panose="020F0502020204030204" pitchFamily="34" charset="0"/>
                <a:cs typeface="Calibri" panose="020F0502020204030204" pitchFamily="34" charset="0"/>
              </a:rPr>
              <a:t>Personal data of the cybercriminal in cryptocurrency transactions is not recorded</a:t>
            </a:r>
          </a:p>
          <a:p>
            <a:pPr marL="457200" indent="-457200" algn="just">
              <a:buFont typeface="+mj-lt"/>
              <a:buAutoNum type="arabicPeriod"/>
            </a:pPr>
            <a:r>
              <a:rPr lang="en-US" sz="1950" dirty="0">
                <a:latin typeface="Calibri" panose="020F0502020204030204" pitchFamily="34" charset="0"/>
                <a:ea typeface="Calibri" panose="020F0502020204030204" pitchFamily="34" charset="0"/>
                <a:cs typeface="Calibri" panose="020F0502020204030204" pitchFamily="34" charset="0"/>
              </a:rPr>
              <a:t>Lack of training and expertise in using specialized tools challenges darknet analysis</a:t>
            </a:r>
          </a:p>
          <a:p>
            <a:pPr marL="457200" indent="-457200" algn="just">
              <a:buFont typeface="+mj-lt"/>
              <a:buAutoNum type="arabicPeriod"/>
            </a:pPr>
            <a:r>
              <a:rPr lang="en-US" sz="1950" dirty="0">
                <a:latin typeface="Calibri" panose="020F0502020204030204" pitchFamily="34" charset="0"/>
                <a:ea typeface="Calibri" panose="020F0502020204030204" pitchFamily="34" charset="0"/>
                <a:cs typeface="Calibri" panose="020F0502020204030204" pitchFamily="34" charset="0"/>
              </a:rPr>
              <a:t>Difficult to obtain search warrants due to the limited evidence availability on dark web</a:t>
            </a:r>
          </a:p>
          <a:p>
            <a:pPr marL="457200" indent="-457200" algn="just">
              <a:buFont typeface="+mj-lt"/>
              <a:buAutoNum type="arabicPeriod"/>
            </a:pPr>
            <a:r>
              <a:rPr lang="en-US" sz="1950" dirty="0">
                <a:latin typeface="Calibri" panose="020F0502020204030204" pitchFamily="34" charset="0"/>
                <a:ea typeface="Calibri" panose="020F0502020204030204" pitchFamily="34" charset="0"/>
                <a:cs typeface="Calibri" panose="020F0502020204030204" pitchFamily="34" charset="0"/>
              </a:rPr>
              <a:t>Analysis of the voluminous chatroom communication logs is time-consuming</a:t>
            </a:r>
          </a:p>
          <a:p>
            <a:pPr marL="457200" indent="-457200" algn="just">
              <a:buFont typeface="+mj-lt"/>
              <a:buAutoNum type="arabicPeriod"/>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457200" indent="-457200" algn="just">
              <a:buFont typeface="+mj-lt"/>
              <a:buAutoNum type="arabicPeriod"/>
            </a:pPr>
            <a:endParaRPr lang="en-US" dirty="0"/>
          </a:p>
          <a:p>
            <a:pPr marL="457200" indent="-457200" algn="just">
              <a:buFont typeface="+mj-lt"/>
              <a:buAutoNum type="arabicPeriod"/>
            </a:pPr>
            <a:endParaRPr lang="en-GB" dirty="0"/>
          </a:p>
        </p:txBody>
      </p:sp>
    </p:spTree>
    <p:extLst>
      <p:ext uri="{BB962C8B-B14F-4D97-AF65-F5344CB8AC3E}">
        <p14:creationId xmlns:p14="http://schemas.microsoft.com/office/powerpoint/2010/main" val="354925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987D4-E321-FB44-BE78-BE1F6BB66AE2}"/>
              </a:ext>
            </a:extLst>
          </p:cNvPr>
          <p:cNvSpPr>
            <a:spLocks noGrp="1"/>
          </p:cNvSpPr>
          <p:nvPr>
            <p:ph type="title"/>
          </p:nvPr>
        </p:nvSpPr>
        <p:spPr>
          <a:xfrm>
            <a:off x="457200" y="34006"/>
            <a:ext cx="8229600" cy="727994"/>
          </a:xfrm>
        </p:spPr>
        <p:txBody>
          <a:bodyPr/>
          <a:lstStyle/>
          <a:p>
            <a:r>
              <a:rPr lang="en-GB" dirty="0"/>
              <a:t>Identifying Tor Browser Artifacts </a:t>
            </a:r>
          </a:p>
        </p:txBody>
      </p:sp>
      <p:sp>
        <p:nvSpPr>
          <p:cNvPr id="3" name="Content Placeholder 2">
            <a:extLst>
              <a:ext uri="{FF2B5EF4-FFF2-40B4-BE49-F238E27FC236}">
                <a16:creationId xmlns:a16="http://schemas.microsoft.com/office/drawing/2014/main" id="{D86BD13B-3847-C9C3-77B0-2D987E266990}"/>
              </a:ext>
            </a:extLst>
          </p:cNvPr>
          <p:cNvSpPr>
            <a:spLocks noGrp="1"/>
          </p:cNvSpPr>
          <p:nvPr>
            <p:ph idx="1"/>
          </p:nvPr>
        </p:nvSpPr>
        <p:spPr>
          <a:xfrm>
            <a:off x="152400" y="914400"/>
            <a:ext cx="8839200"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Command Prompt</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identify whether Tor browser was used on the machine using the command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netstat –</a:t>
            </a: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ano</a:t>
            </a:r>
            <a:endPar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algn="just"/>
            <a:r>
              <a:rPr lang="en-US" sz="2000" dirty="0">
                <a:latin typeface="Calibri" panose="020F0502020204030204" pitchFamily="34" charset="0"/>
                <a:ea typeface="Calibri" panose="020F0502020204030204" pitchFamily="34" charset="0"/>
                <a:cs typeface="Calibri" panose="020F0502020204030204" pitchFamily="34" charset="0"/>
              </a:rPr>
              <a:t>Tor uses port </a:t>
            </a:r>
            <a:r>
              <a:rPr lang="en-US" sz="2000" b="1" dirty="0">
                <a:solidFill>
                  <a:srgbClr val="FF0000"/>
                </a:solidFill>
                <a:latin typeface="Calibri" panose="020F0502020204030204" pitchFamily="34" charset="0"/>
                <a:ea typeface="Calibri" panose="020F0502020204030204" pitchFamily="34" charset="0"/>
                <a:cs typeface="Calibri" panose="020F0502020204030204" pitchFamily="34" charset="0"/>
              </a:rPr>
              <a:t>9150/9151</a:t>
            </a:r>
            <a:r>
              <a:rPr lang="en-US" sz="2000" dirty="0">
                <a:latin typeface="Calibri" panose="020F0502020204030204" pitchFamily="34" charset="0"/>
                <a:ea typeface="Calibri" panose="020F0502020204030204" pitchFamily="34" charset="0"/>
                <a:cs typeface="Calibri" panose="020F0502020204030204" pitchFamily="34" charset="0"/>
              </a:rPr>
              <a:t> for establishing connection via Tor nodes </a:t>
            </a:r>
          </a:p>
          <a:p>
            <a:pPr marL="0" indent="0" algn="just">
              <a:buNone/>
            </a:pPr>
            <a:r>
              <a:rPr lang="en-GB" sz="2000" dirty="0">
                <a:latin typeface="Calibri" panose="020F0502020204030204" pitchFamily="34" charset="0"/>
                <a:ea typeface="Calibri" panose="020F0502020204030204" pitchFamily="34" charset="0"/>
                <a:cs typeface="Calibri" panose="020F0502020204030204" pitchFamily="34" charset="0"/>
              </a:rPr>
              <a:t>Windows Registry</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obtain the path where Tor browser is executed in the following Registry key:</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HKEY_USERS\&lt;SID&gt;\SOFTWARE\Mozilla\Fi </a:t>
            </a:r>
            <a:r>
              <a:rPr lang="en-US" sz="1600" dirty="0" err="1">
                <a:latin typeface="Calibri" panose="020F0502020204030204" pitchFamily="34" charset="0"/>
                <a:ea typeface="Calibri" panose="020F0502020204030204" pitchFamily="34" charset="0"/>
                <a:cs typeface="Calibri" panose="020F0502020204030204" pitchFamily="34" charset="0"/>
              </a:rPr>
              <a:t>refox</a:t>
            </a:r>
            <a:r>
              <a:rPr lang="en-US" sz="1600" dirty="0">
                <a:latin typeface="Calibri" panose="020F0502020204030204" pitchFamily="34" charset="0"/>
                <a:ea typeface="Calibri" panose="020F0502020204030204" pitchFamily="34" charset="0"/>
                <a:cs typeface="Calibri" panose="020F0502020204030204" pitchFamily="34" charset="0"/>
              </a:rPr>
              <a:t>\Launcher</a:t>
            </a:r>
          </a:p>
          <a:p>
            <a:pPr algn="just"/>
            <a:r>
              <a:rPr lang="en-US" sz="2000" dirty="0">
                <a:latin typeface="Calibri" panose="020F0502020204030204" pitchFamily="34" charset="0"/>
                <a:ea typeface="Calibri" panose="020F0502020204030204" pitchFamily="34" charset="0"/>
                <a:cs typeface="Calibri" panose="020F0502020204030204" pitchFamily="34" charset="0"/>
              </a:rPr>
              <a:t>Extract last execution date and time of Tor browser:</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Investigator can analyze the </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state</a:t>
            </a:r>
            <a:r>
              <a:rPr lang="en-US" sz="1600" dirty="0">
                <a:latin typeface="Calibri" panose="020F0502020204030204" pitchFamily="34" charset="0"/>
                <a:ea typeface="Calibri" panose="020F0502020204030204" pitchFamily="34" charset="0"/>
                <a:cs typeface="Calibri" panose="020F0502020204030204" pitchFamily="34" charset="0"/>
              </a:rPr>
              <a:t> file located in the path </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\Tor Browser\Browser\</a:t>
            </a:r>
            <a:r>
              <a:rPr lang="en-US" sz="1600" dirty="0" err="1">
                <a:solidFill>
                  <a:srgbClr val="FF0000"/>
                </a:solidFill>
                <a:latin typeface="Calibri" panose="020F0502020204030204" pitchFamily="34" charset="0"/>
                <a:ea typeface="Calibri" panose="020F0502020204030204" pitchFamily="34" charset="0"/>
                <a:cs typeface="Calibri" panose="020F0502020204030204" pitchFamily="34" charset="0"/>
              </a:rPr>
              <a:t>TorBrowser</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\Data \Tor\ where Tor browser was executed</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85273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1C0BC-A82B-4AF0-DA4D-98357775CEDA}"/>
              </a:ext>
            </a:extLst>
          </p:cNvPr>
          <p:cNvSpPr>
            <a:spLocks noGrp="1"/>
          </p:cNvSpPr>
          <p:nvPr>
            <p:ph type="title"/>
          </p:nvPr>
        </p:nvSpPr>
        <p:spPr>
          <a:xfrm>
            <a:off x="152400" y="76200"/>
            <a:ext cx="8839200" cy="1143000"/>
          </a:xfrm>
        </p:spPr>
        <p:txBody>
          <a:bodyPr/>
          <a:lstStyle/>
          <a:p>
            <a:r>
              <a:rPr lang="en-US" sz="3200" dirty="0"/>
              <a:t>Identifying Tor Browser Artifacts: Prefetch Files</a:t>
            </a:r>
            <a:br>
              <a:rPr lang="en-US" dirty="0"/>
            </a:br>
            <a:endParaRPr lang="en-GB" dirty="0"/>
          </a:p>
        </p:txBody>
      </p:sp>
      <p:sp>
        <p:nvSpPr>
          <p:cNvPr id="3" name="Content Placeholder 2">
            <a:extLst>
              <a:ext uri="{FF2B5EF4-FFF2-40B4-BE49-F238E27FC236}">
                <a16:creationId xmlns:a16="http://schemas.microsoft.com/office/drawing/2014/main" id="{90BADEC5-A49E-8523-A044-4158180FD13B}"/>
              </a:ext>
            </a:extLst>
          </p:cNvPr>
          <p:cNvSpPr>
            <a:spLocks noGrp="1"/>
          </p:cNvSpPr>
          <p:nvPr>
            <p:ph idx="1"/>
          </p:nvPr>
        </p:nvSpPr>
        <p:spPr>
          <a:xfrm>
            <a:off x="144379" y="1143000"/>
            <a:ext cx="88392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examine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prefetch files </a:t>
            </a:r>
            <a:r>
              <a:rPr lang="en-US" sz="2000" dirty="0">
                <a:latin typeface="Calibri" panose="020F0502020204030204" pitchFamily="34" charset="0"/>
                <a:ea typeface="Calibri" panose="020F0502020204030204" pitchFamily="34" charset="0"/>
                <a:cs typeface="Calibri" panose="020F0502020204030204" pitchFamily="34" charset="0"/>
              </a:rPr>
              <a:t>to obtain information such as whether Tor browser was installed in the machine and installed location other than the desktop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prefetch files are located in the directory,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C:\WINDOWS\Prefetch </a:t>
            </a:r>
            <a:r>
              <a:rPr lang="en-US" sz="2000" dirty="0">
                <a:latin typeface="Calibri" panose="020F0502020204030204" pitchFamily="34" charset="0"/>
                <a:ea typeface="Calibri" panose="020F0502020204030204" pitchFamily="34" charset="0"/>
                <a:cs typeface="Calibri" panose="020F0502020204030204" pitchFamily="34" charset="0"/>
              </a:rPr>
              <a:t>on a Windows machine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use tools such as </a:t>
            </a: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WinPrefetchView</a:t>
            </a:r>
            <a:r>
              <a:rPr lang="en-US" sz="2000" dirty="0">
                <a:latin typeface="Calibri" panose="020F0502020204030204" pitchFamily="34" charset="0"/>
                <a:ea typeface="Calibri" panose="020F0502020204030204" pitchFamily="34" charset="0"/>
                <a:cs typeface="Calibri" panose="020F0502020204030204" pitchFamily="34" charset="0"/>
              </a:rPr>
              <a:t> to obtain metadata, which includes: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Browser created timestamps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Browser last run timestamps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Number of times the browser was executed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Tor browser execution directory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Filename and file size</a:t>
            </a:r>
          </a:p>
          <a:p>
            <a:endParaRPr lang="en-GB" dirty="0"/>
          </a:p>
        </p:txBody>
      </p:sp>
    </p:spTree>
    <p:extLst>
      <p:ext uri="{BB962C8B-B14F-4D97-AF65-F5344CB8AC3E}">
        <p14:creationId xmlns:p14="http://schemas.microsoft.com/office/powerpoint/2010/main" val="151969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47DE-8519-BF6C-3626-D28103CD2BE3}"/>
              </a:ext>
            </a:extLst>
          </p:cNvPr>
          <p:cNvSpPr>
            <a:spLocks noGrp="1"/>
          </p:cNvSpPr>
          <p:nvPr>
            <p:ph type="title"/>
          </p:nvPr>
        </p:nvSpPr>
        <p:spPr>
          <a:xfrm>
            <a:off x="381000" y="160337"/>
            <a:ext cx="8229600" cy="1143000"/>
          </a:xfrm>
        </p:spPr>
        <p:txBody>
          <a:bodyPr/>
          <a:lstStyle/>
          <a:p>
            <a:r>
              <a:rPr lang="en-US" sz="2800" dirty="0"/>
              <a:t>Identifying Tor Browser Artifacts: </a:t>
            </a:r>
            <a:r>
              <a:rPr lang="en-US" sz="2800" dirty="0" err="1"/>
              <a:t>places.sqlite</a:t>
            </a:r>
            <a:r>
              <a:rPr lang="en-US" sz="2800" dirty="0"/>
              <a:t> File</a:t>
            </a:r>
            <a:br>
              <a:rPr lang="en-US" dirty="0"/>
            </a:br>
            <a:endParaRPr lang="en-GB" dirty="0"/>
          </a:p>
        </p:txBody>
      </p:sp>
      <p:sp>
        <p:nvSpPr>
          <p:cNvPr id="3" name="Content Placeholder 2">
            <a:extLst>
              <a:ext uri="{FF2B5EF4-FFF2-40B4-BE49-F238E27FC236}">
                <a16:creationId xmlns:a16="http://schemas.microsoft.com/office/drawing/2014/main" id="{965A555B-BB7B-2BD2-85BB-6128774F5B04}"/>
              </a:ext>
            </a:extLst>
          </p:cNvPr>
          <p:cNvSpPr>
            <a:spLocks noGrp="1"/>
          </p:cNvSpPr>
          <p:nvPr>
            <p:ph idx="1"/>
          </p:nvPr>
        </p:nvSpPr>
        <p:spPr>
          <a:xfrm>
            <a:off x="228600" y="990600"/>
            <a:ext cx="8534400" cy="4297363"/>
          </a:xfrm>
        </p:spPr>
        <p:txBody>
          <a:bodyPr/>
          <a:lstStyle/>
          <a:p>
            <a:pPr algn="just"/>
            <a:r>
              <a:rPr lang="en-GB" dirty="0">
                <a:latin typeface="Calibri" panose="020F0502020204030204" pitchFamily="34" charset="0"/>
                <a:ea typeface="Calibri" panose="020F0502020204030204" pitchFamily="34" charset="0"/>
                <a:cs typeface="Calibri" panose="020F0502020204030204" pitchFamily="34" charset="0"/>
              </a:rPr>
              <a:t>Tor browser also stores information related to bookmarked sites, browsing history, visited websites, etc. in an SQLite file such as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places.sqlite</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located at </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\Tor Browser\Browser\</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TorBrowser</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\Data \Browser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profile.default</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p>
          <a:p>
            <a:pPr algn="just"/>
            <a:r>
              <a:rPr lang="en-GB" dirty="0">
                <a:latin typeface="Calibri" panose="020F0502020204030204" pitchFamily="34" charset="0"/>
                <a:ea typeface="Calibri" panose="020F0502020204030204" pitchFamily="34" charset="0"/>
                <a:cs typeface="Calibri" panose="020F0502020204030204" pitchFamily="34" charset="0"/>
              </a:rPr>
              <a:t>The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place.sqlite</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database file contains multiple tables such as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moz_places</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moz_historyvisits</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FF0000"/>
                </a:solidFill>
                <a:latin typeface="Calibri" panose="020F0502020204030204" pitchFamily="34" charset="0"/>
                <a:ea typeface="Calibri" panose="020F0502020204030204" pitchFamily="34" charset="0"/>
                <a:cs typeface="Calibri" panose="020F0502020204030204" pitchFamily="34" charset="0"/>
              </a:rPr>
              <a:t>moz_bookmarks</a:t>
            </a:r>
            <a:r>
              <a:rPr lang="en-GB" dirty="0">
                <a:latin typeface="Calibri" panose="020F0502020204030204" pitchFamily="34" charset="0"/>
                <a:ea typeface="Calibri" panose="020F0502020204030204" pitchFamily="34" charset="0"/>
                <a:cs typeface="Calibri" panose="020F0502020204030204" pitchFamily="34" charset="0"/>
              </a:rPr>
              <a:t>, etc. </a:t>
            </a:r>
          </a:p>
          <a:p>
            <a:pPr algn="just"/>
            <a:r>
              <a:rPr lang="en-GB" dirty="0">
                <a:latin typeface="Calibri" panose="020F0502020204030204" pitchFamily="34" charset="0"/>
                <a:ea typeface="Calibri" panose="020F0502020204030204" pitchFamily="34" charset="0"/>
                <a:cs typeface="Calibri" panose="020F0502020204030204" pitchFamily="34" charset="0"/>
              </a:rPr>
              <a:t>Investigators can use tools such as </a:t>
            </a:r>
            <a: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t>SQLite Database Recovery</a:t>
            </a:r>
            <a:r>
              <a:rPr lang="en-GB" dirty="0">
                <a:latin typeface="Calibri" panose="020F0502020204030204" pitchFamily="34" charset="0"/>
                <a:ea typeface="Calibri" panose="020F0502020204030204" pitchFamily="34" charset="0"/>
                <a:cs typeface="Calibri" panose="020F0502020204030204" pitchFamily="34" charset="0"/>
              </a:rPr>
              <a:t> to view the data stored in the database file</a:t>
            </a:r>
          </a:p>
          <a:p>
            <a:pPr marL="0" indent="0">
              <a:buNone/>
            </a:pPr>
            <a:endParaRPr lang="en-GB" dirty="0"/>
          </a:p>
        </p:txBody>
      </p:sp>
    </p:spTree>
    <p:extLst>
      <p:ext uri="{BB962C8B-B14F-4D97-AF65-F5344CB8AC3E}">
        <p14:creationId xmlns:p14="http://schemas.microsoft.com/office/powerpoint/2010/main" val="240822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79B07-19C6-B701-24A9-F2B5A6D45CDC}"/>
              </a:ext>
            </a:extLst>
          </p:cNvPr>
          <p:cNvSpPr>
            <a:spLocks noGrp="1"/>
          </p:cNvSpPr>
          <p:nvPr>
            <p:ph type="title"/>
          </p:nvPr>
        </p:nvSpPr>
        <p:spPr>
          <a:xfrm>
            <a:off x="152400" y="274638"/>
            <a:ext cx="8839200" cy="792162"/>
          </a:xfrm>
        </p:spPr>
        <p:txBody>
          <a:bodyPr/>
          <a:lstStyle/>
          <a:p>
            <a:r>
              <a:rPr lang="en-US" sz="3200" dirty="0"/>
              <a:t>Tor Browser Forensics: Memory Acquisition</a:t>
            </a:r>
            <a:br>
              <a:rPr lang="en-US" dirty="0"/>
            </a:br>
            <a:endParaRPr lang="en-GB" dirty="0"/>
          </a:p>
        </p:txBody>
      </p:sp>
      <p:sp>
        <p:nvSpPr>
          <p:cNvPr id="3" name="Content Placeholder 2">
            <a:extLst>
              <a:ext uri="{FF2B5EF4-FFF2-40B4-BE49-F238E27FC236}">
                <a16:creationId xmlns:a16="http://schemas.microsoft.com/office/drawing/2014/main" id="{A8B2AEA0-832B-DB17-305E-1BB069AF43D5}"/>
              </a:ext>
            </a:extLst>
          </p:cNvPr>
          <p:cNvSpPr>
            <a:spLocks noGrp="1"/>
          </p:cNvSpPr>
          <p:nvPr>
            <p:ph idx="1"/>
          </p:nvPr>
        </p:nvSpPr>
        <p:spPr>
          <a:xfrm>
            <a:off x="116305" y="1295400"/>
            <a:ext cx="8534400" cy="38100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Examining RAM dumps can provide deep insights regarding the actions that occurred on the system</a:t>
            </a:r>
          </a:p>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examine these dumps in an attempt to extract various Tor browser artifacts that help in reconstructing the incident</a:t>
            </a:r>
          </a:p>
          <a:p>
            <a:pPr algn="just"/>
            <a:r>
              <a:rPr lang="en-US" dirty="0">
                <a:latin typeface="Calibri" panose="020F0502020204030204" pitchFamily="34" charset="0"/>
                <a:ea typeface="Calibri" panose="020F0502020204030204" pitchFamily="34" charset="0"/>
                <a:cs typeface="Calibri" panose="020F0502020204030204" pitchFamily="34" charset="0"/>
              </a:rPr>
              <a:t>The results obtained by examining Tor browser artifacts differ based on the conditions, which are Tor Browser opened, Tor Browser closed, and Tor Browser uninstalled</a:t>
            </a:r>
          </a:p>
          <a:p>
            <a:endParaRPr lang="en-GB" dirty="0"/>
          </a:p>
        </p:txBody>
      </p:sp>
    </p:spTree>
    <p:extLst>
      <p:ext uri="{BB962C8B-B14F-4D97-AF65-F5344CB8AC3E}">
        <p14:creationId xmlns:p14="http://schemas.microsoft.com/office/powerpoint/2010/main" val="63575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85787-DE05-ECA7-7B24-E1018D65CAE1}"/>
              </a:ext>
            </a:extLst>
          </p:cNvPr>
          <p:cNvSpPr>
            <a:spLocks noGrp="1"/>
          </p:cNvSpPr>
          <p:nvPr>
            <p:ph type="title"/>
          </p:nvPr>
        </p:nvSpPr>
        <p:spPr>
          <a:xfrm>
            <a:off x="457200" y="92075"/>
            <a:ext cx="8229600" cy="639762"/>
          </a:xfrm>
        </p:spPr>
        <p:txBody>
          <a:bodyPr/>
          <a:lstStyle/>
          <a:p>
            <a:r>
              <a:rPr lang="en-GB" dirty="0"/>
              <a:t>Collecting Memory Dumps</a:t>
            </a:r>
            <a:br>
              <a:rPr lang="en-GB" dirty="0"/>
            </a:br>
            <a:endParaRPr lang="en-GB" dirty="0"/>
          </a:p>
        </p:txBody>
      </p:sp>
      <p:sp>
        <p:nvSpPr>
          <p:cNvPr id="3" name="Content Placeholder 2">
            <a:extLst>
              <a:ext uri="{FF2B5EF4-FFF2-40B4-BE49-F238E27FC236}">
                <a16:creationId xmlns:a16="http://schemas.microsoft.com/office/drawing/2014/main" id="{25B87E90-E77A-969D-18F8-6696B564CC37}"/>
              </a:ext>
            </a:extLst>
          </p:cNvPr>
          <p:cNvSpPr>
            <a:spLocks noGrp="1"/>
          </p:cNvSpPr>
          <p:nvPr>
            <p:ph idx="1"/>
          </p:nvPr>
        </p:nvSpPr>
        <p:spPr>
          <a:xfrm>
            <a:off x="228600" y="731837"/>
            <a:ext cx="8763000" cy="22860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need to acquire a memory dump of the suspect machine to begin forensic examination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Tools such as </a:t>
            </a:r>
            <a:r>
              <a:rPr lang="en-US" sz="2000" dirty="0" err="1">
                <a:latin typeface="Calibri" panose="020F0502020204030204" pitchFamily="34" charset="0"/>
                <a:ea typeface="Calibri" panose="020F0502020204030204" pitchFamily="34" charset="0"/>
                <a:cs typeface="Calibri" panose="020F0502020204030204" pitchFamily="34" charset="0"/>
              </a:rPr>
              <a:t>Belkasoft</a:t>
            </a:r>
            <a:r>
              <a:rPr lang="en-US" sz="2000" dirty="0">
                <a:latin typeface="Calibri" panose="020F0502020204030204" pitchFamily="34" charset="0"/>
                <a:ea typeface="Calibri" panose="020F0502020204030204" pitchFamily="34" charset="0"/>
                <a:cs typeface="Calibri" panose="020F0502020204030204" pitchFamily="34" charset="0"/>
              </a:rPr>
              <a:t> LIVE RAM Capturer and FTK® Imager can help capture RAM</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memory dump collected from the suspect machine not only contains artifacts related to the browser, but also all the activities that occurred on it</a:t>
            </a:r>
          </a:p>
          <a:p>
            <a:endParaRPr lang="en-GB" dirty="0"/>
          </a:p>
        </p:txBody>
      </p:sp>
      <p:pic>
        <p:nvPicPr>
          <p:cNvPr id="5" name="Picture 4">
            <a:extLst>
              <a:ext uri="{FF2B5EF4-FFF2-40B4-BE49-F238E27FC236}">
                <a16:creationId xmlns:a16="http://schemas.microsoft.com/office/drawing/2014/main" id="{200E8561-EE36-A23F-F22E-8C7A5F661782}"/>
              </a:ext>
            </a:extLst>
          </p:cNvPr>
          <p:cNvPicPr>
            <a:picLocks noChangeAspect="1"/>
          </p:cNvPicPr>
          <p:nvPr/>
        </p:nvPicPr>
        <p:blipFill>
          <a:blip r:embed="rId2"/>
          <a:stretch>
            <a:fillRect/>
          </a:stretch>
        </p:blipFill>
        <p:spPr>
          <a:xfrm>
            <a:off x="-76200" y="2898015"/>
            <a:ext cx="9144000" cy="3081680"/>
          </a:xfrm>
          <a:prstGeom prst="rect">
            <a:avLst/>
          </a:prstGeom>
        </p:spPr>
      </p:pic>
    </p:spTree>
    <p:extLst>
      <p:ext uri="{BB962C8B-B14F-4D97-AF65-F5344CB8AC3E}">
        <p14:creationId xmlns:p14="http://schemas.microsoft.com/office/powerpoint/2010/main" val="4029402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25F65-6E40-069A-10DB-EEA866F4BA30}"/>
              </a:ext>
            </a:extLst>
          </p:cNvPr>
          <p:cNvSpPr>
            <a:spLocks noGrp="1"/>
          </p:cNvSpPr>
          <p:nvPr>
            <p:ph type="title"/>
          </p:nvPr>
        </p:nvSpPr>
        <p:spPr>
          <a:xfrm>
            <a:off x="457200" y="76200"/>
            <a:ext cx="8229600" cy="601663"/>
          </a:xfrm>
        </p:spPr>
        <p:txBody>
          <a:bodyPr/>
          <a:lstStyle/>
          <a:p>
            <a:r>
              <a:rPr lang="en-US" sz="3200" dirty="0"/>
              <a:t>Memory Dump Analysis: Bulk Extractor</a:t>
            </a:r>
            <a:br>
              <a:rPr lang="en-US" dirty="0"/>
            </a:br>
            <a:endParaRPr lang="en-GB" dirty="0"/>
          </a:p>
        </p:txBody>
      </p:sp>
      <p:sp>
        <p:nvSpPr>
          <p:cNvPr id="3" name="Content Placeholder 2">
            <a:extLst>
              <a:ext uri="{FF2B5EF4-FFF2-40B4-BE49-F238E27FC236}">
                <a16:creationId xmlns:a16="http://schemas.microsoft.com/office/drawing/2014/main" id="{8268E2F1-FFF4-2C28-B97D-B3194CEBC4B9}"/>
              </a:ext>
            </a:extLst>
          </p:cNvPr>
          <p:cNvSpPr>
            <a:spLocks noGrp="1"/>
          </p:cNvSpPr>
          <p:nvPr>
            <p:ph idx="1"/>
          </p:nvPr>
        </p:nvSpPr>
        <p:spPr>
          <a:xfrm>
            <a:off x="0" y="838200"/>
            <a:ext cx="3733800" cy="4876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memory dump acquired from the machine must be examined on the forensic workstation to discover artifacts that may potentially be helpful during investigation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Tools such as Bulk Extractor help in processing these dumps and providing useful information such as the URLs browsed, email IDs used, and personally identifiable information entered in the websites</a:t>
            </a:r>
          </a:p>
          <a:p>
            <a:endParaRPr lang="en-GB" dirty="0"/>
          </a:p>
        </p:txBody>
      </p:sp>
      <p:pic>
        <p:nvPicPr>
          <p:cNvPr id="5" name="Picture 4">
            <a:extLst>
              <a:ext uri="{FF2B5EF4-FFF2-40B4-BE49-F238E27FC236}">
                <a16:creationId xmlns:a16="http://schemas.microsoft.com/office/drawing/2014/main" id="{E2FEC8AA-1284-CD06-F28C-7B3838CB3648}"/>
              </a:ext>
            </a:extLst>
          </p:cNvPr>
          <p:cNvPicPr>
            <a:picLocks noChangeAspect="1"/>
          </p:cNvPicPr>
          <p:nvPr/>
        </p:nvPicPr>
        <p:blipFill>
          <a:blip r:embed="rId2"/>
          <a:stretch>
            <a:fillRect/>
          </a:stretch>
        </p:blipFill>
        <p:spPr>
          <a:xfrm>
            <a:off x="3886200" y="1066800"/>
            <a:ext cx="5074000" cy="3962400"/>
          </a:xfrm>
          <a:prstGeom prst="rect">
            <a:avLst/>
          </a:prstGeom>
        </p:spPr>
      </p:pic>
    </p:spTree>
    <p:extLst>
      <p:ext uri="{BB962C8B-B14F-4D97-AF65-F5344CB8AC3E}">
        <p14:creationId xmlns:p14="http://schemas.microsoft.com/office/powerpoint/2010/main" val="1960983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87AD4-9E6D-42E4-0F9C-C4A25C9C40C3}"/>
              </a:ext>
            </a:extLst>
          </p:cNvPr>
          <p:cNvSpPr>
            <a:spLocks noGrp="1"/>
          </p:cNvSpPr>
          <p:nvPr>
            <p:ph type="title"/>
          </p:nvPr>
        </p:nvSpPr>
        <p:spPr>
          <a:xfrm>
            <a:off x="38100" y="76200"/>
            <a:ext cx="9067800" cy="990600"/>
          </a:xfrm>
        </p:spPr>
        <p:txBody>
          <a:bodyPr/>
          <a:lstStyle/>
          <a:p>
            <a:r>
              <a:rPr lang="en-US" sz="3200" dirty="0"/>
              <a:t>Forensic Analysis of Memory Dumps to Examine Email Artifacts (Tor Browser Open)</a:t>
            </a:r>
            <a:br>
              <a:rPr lang="en-US" sz="3200" dirty="0"/>
            </a:br>
            <a:endParaRPr lang="en-GB" sz="3200" dirty="0"/>
          </a:p>
        </p:txBody>
      </p:sp>
      <p:sp>
        <p:nvSpPr>
          <p:cNvPr id="3" name="Content Placeholder 2">
            <a:extLst>
              <a:ext uri="{FF2B5EF4-FFF2-40B4-BE49-F238E27FC236}">
                <a16:creationId xmlns:a16="http://schemas.microsoft.com/office/drawing/2014/main" id="{F586F883-F41B-4D6F-1AA8-E326F63918FF}"/>
              </a:ext>
            </a:extLst>
          </p:cNvPr>
          <p:cNvSpPr>
            <a:spLocks noGrp="1"/>
          </p:cNvSpPr>
          <p:nvPr>
            <p:ph idx="1"/>
          </p:nvPr>
        </p:nvSpPr>
        <p:spPr>
          <a:xfrm>
            <a:off x="152400" y="1143001"/>
            <a:ext cx="8839200" cy="1752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forensically analyze the memory dump taken when Tor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browser is opened</a:t>
            </a:r>
            <a:r>
              <a:rPr lang="en-US" sz="2000" dirty="0">
                <a:latin typeface="Calibri" panose="020F0502020204030204" pitchFamily="34" charset="0"/>
                <a:ea typeface="Calibri" panose="020F0502020204030204" pitchFamily="34" charset="0"/>
                <a:cs typeface="Calibri" panose="020F0502020204030204" pitchFamily="34" charset="0"/>
              </a:rPr>
              <a:t>, to examine all the email artifacts and attempt to reconstruct the email activities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must focus on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artifacts associated with emails</a:t>
            </a:r>
            <a:r>
              <a:rPr lang="en-US" sz="2000" dirty="0">
                <a:latin typeface="Calibri" panose="020F0502020204030204" pitchFamily="34" charset="0"/>
                <a:ea typeface="Calibri" panose="020F0502020204030204" pitchFamily="34" charset="0"/>
                <a:cs typeface="Calibri" panose="020F0502020204030204" pitchFamily="34" charset="0"/>
              </a:rPr>
              <a:t>, which include domain.txt, email.txt, url.txt, url_facebook-id.txt, and all their histogram files</a:t>
            </a:r>
          </a:p>
          <a:p>
            <a:endParaRPr lang="en-GB" dirty="0"/>
          </a:p>
        </p:txBody>
      </p:sp>
      <p:pic>
        <p:nvPicPr>
          <p:cNvPr id="5" name="Picture 4">
            <a:extLst>
              <a:ext uri="{FF2B5EF4-FFF2-40B4-BE49-F238E27FC236}">
                <a16:creationId xmlns:a16="http://schemas.microsoft.com/office/drawing/2014/main" id="{727735DD-E53A-9464-4389-834FF9432E29}"/>
              </a:ext>
            </a:extLst>
          </p:cNvPr>
          <p:cNvPicPr>
            <a:picLocks noChangeAspect="1"/>
          </p:cNvPicPr>
          <p:nvPr/>
        </p:nvPicPr>
        <p:blipFill>
          <a:blip r:embed="rId2"/>
          <a:stretch>
            <a:fillRect/>
          </a:stretch>
        </p:blipFill>
        <p:spPr>
          <a:xfrm>
            <a:off x="0" y="3048000"/>
            <a:ext cx="4209290" cy="2346157"/>
          </a:xfrm>
          <a:prstGeom prst="rect">
            <a:avLst/>
          </a:prstGeom>
        </p:spPr>
      </p:pic>
      <p:pic>
        <p:nvPicPr>
          <p:cNvPr id="7" name="Picture 6">
            <a:extLst>
              <a:ext uri="{FF2B5EF4-FFF2-40B4-BE49-F238E27FC236}">
                <a16:creationId xmlns:a16="http://schemas.microsoft.com/office/drawing/2014/main" id="{4E3F66BA-481D-9B54-E2C3-A25BC4CB6896}"/>
              </a:ext>
            </a:extLst>
          </p:cNvPr>
          <p:cNvPicPr>
            <a:picLocks noChangeAspect="1"/>
          </p:cNvPicPr>
          <p:nvPr/>
        </p:nvPicPr>
        <p:blipFill>
          <a:blip r:embed="rId3"/>
          <a:stretch>
            <a:fillRect/>
          </a:stretch>
        </p:blipFill>
        <p:spPr>
          <a:xfrm>
            <a:off x="4333225" y="2819400"/>
            <a:ext cx="4737138" cy="2994096"/>
          </a:xfrm>
          <a:prstGeom prst="rect">
            <a:avLst/>
          </a:prstGeom>
        </p:spPr>
      </p:pic>
    </p:spTree>
    <p:extLst>
      <p:ext uri="{BB962C8B-B14F-4D97-AF65-F5344CB8AC3E}">
        <p14:creationId xmlns:p14="http://schemas.microsoft.com/office/powerpoint/2010/main" val="183729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2F3A-6B2B-9AAC-18F7-D085580BDF1A}"/>
              </a:ext>
            </a:extLst>
          </p:cNvPr>
          <p:cNvSpPr>
            <a:spLocks noGrp="1"/>
          </p:cNvSpPr>
          <p:nvPr>
            <p:ph type="title"/>
          </p:nvPr>
        </p:nvSpPr>
        <p:spPr>
          <a:xfrm>
            <a:off x="76200" y="76200"/>
            <a:ext cx="8991600" cy="990600"/>
          </a:xfrm>
        </p:spPr>
        <p:txBody>
          <a:bodyPr/>
          <a:lstStyle/>
          <a:p>
            <a:r>
              <a:rPr lang="en-US" sz="2800" dirty="0"/>
              <a:t>Forensic Analysis of Memory Dumps to Examine Email Artifacts (Tor Browser Open) (Cont’d)</a:t>
            </a:r>
            <a:br>
              <a:rPr lang="en-US" sz="2800" dirty="0"/>
            </a:br>
            <a:endParaRPr lang="en-GB" sz="2800" dirty="0"/>
          </a:p>
        </p:txBody>
      </p:sp>
      <p:sp>
        <p:nvSpPr>
          <p:cNvPr id="3" name="Content Placeholder 2">
            <a:extLst>
              <a:ext uri="{FF2B5EF4-FFF2-40B4-BE49-F238E27FC236}">
                <a16:creationId xmlns:a16="http://schemas.microsoft.com/office/drawing/2014/main" id="{3B197900-ACDD-9529-5332-1521330DCF7C}"/>
              </a:ext>
            </a:extLst>
          </p:cNvPr>
          <p:cNvSpPr>
            <a:spLocks noGrp="1"/>
          </p:cNvSpPr>
          <p:nvPr>
            <p:ph idx="1"/>
          </p:nvPr>
        </p:nvSpPr>
        <p:spPr>
          <a:xfrm>
            <a:off x="76200" y="1066800"/>
            <a:ext cx="3505200" cy="4616116"/>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Step 2: Identify the Email IDs</a:t>
            </a:r>
          </a:p>
          <a:p>
            <a:pPr algn="just"/>
            <a:r>
              <a:rPr lang="en-US" sz="1800" dirty="0">
                <a:latin typeface="Calibri" panose="020F0502020204030204" pitchFamily="34" charset="0"/>
                <a:ea typeface="Calibri" panose="020F0502020204030204" pitchFamily="34" charset="0"/>
                <a:cs typeface="Calibri" panose="020F0502020204030204" pitchFamily="34" charset="0"/>
              </a:rPr>
              <a:t>Since a domain associated with Gmail (mail.google.com) has been found, the next step is to search for Gmail IDs recorded in the memory dump</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email.txt file lists all the Email IDs recorded in the dump; examine its entries to find any recorded Gmail IDs</a:t>
            </a:r>
          </a:p>
          <a:p>
            <a:pPr algn="just"/>
            <a:r>
              <a:rPr lang="en-US" sz="1800" dirty="0">
                <a:latin typeface="Calibri" panose="020F0502020204030204" pitchFamily="34" charset="0"/>
                <a:ea typeface="Calibri" panose="020F0502020204030204" pitchFamily="34" charset="0"/>
                <a:cs typeface="Calibri" panose="020F0502020204030204" pitchFamily="34" charset="0"/>
              </a:rPr>
              <a:t>From the screenshot, it can be observed that a suspicious Gmail ID (****ev@gmail.com) has been recorded in the memory dump</a:t>
            </a:r>
          </a:p>
          <a:p>
            <a:pPr algn="just"/>
            <a:endParaRPr lang="en-GB" dirty="0"/>
          </a:p>
        </p:txBody>
      </p:sp>
      <p:pic>
        <p:nvPicPr>
          <p:cNvPr id="7" name="Picture 6">
            <a:extLst>
              <a:ext uri="{FF2B5EF4-FFF2-40B4-BE49-F238E27FC236}">
                <a16:creationId xmlns:a16="http://schemas.microsoft.com/office/drawing/2014/main" id="{D8358551-2253-E1B4-E86B-195768F180F2}"/>
              </a:ext>
            </a:extLst>
          </p:cNvPr>
          <p:cNvPicPr>
            <a:picLocks noChangeAspect="1"/>
          </p:cNvPicPr>
          <p:nvPr/>
        </p:nvPicPr>
        <p:blipFill>
          <a:blip r:embed="rId2"/>
          <a:stretch>
            <a:fillRect/>
          </a:stretch>
        </p:blipFill>
        <p:spPr>
          <a:xfrm>
            <a:off x="3674725" y="1066800"/>
            <a:ext cx="5424183" cy="3812005"/>
          </a:xfrm>
          <a:prstGeom prst="rect">
            <a:avLst/>
          </a:prstGeom>
        </p:spPr>
      </p:pic>
    </p:spTree>
    <p:extLst>
      <p:ext uri="{BB962C8B-B14F-4D97-AF65-F5344CB8AC3E}">
        <p14:creationId xmlns:p14="http://schemas.microsoft.com/office/powerpoint/2010/main" val="190419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6DDF5-8EAE-DE63-FCDA-763585109DD1}"/>
              </a:ext>
            </a:extLst>
          </p:cNvPr>
          <p:cNvSpPr>
            <a:spLocks noGrp="1"/>
          </p:cNvSpPr>
          <p:nvPr>
            <p:ph type="title"/>
          </p:nvPr>
        </p:nvSpPr>
        <p:spPr>
          <a:xfrm>
            <a:off x="457200" y="76200"/>
            <a:ext cx="8229600" cy="1143000"/>
          </a:xfrm>
        </p:spPr>
        <p:txBody>
          <a:bodyPr/>
          <a:lstStyle/>
          <a:p>
            <a:r>
              <a:rPr lang="en-US" sz="2800" dirty="0"/>
              <a:t>Forensic Analysis of Memory Dumps to Examine Email Artifacts (Tor Browser Open) (Cont’d)</a:t>
            </a:r>
            <a:br>
              <a:rPr lang="en-US" sz="2800" dirty="0"/>
            </a:br>
            <a:endParaRPr lang="en-GB" sz="2800" dirty="0"/>
          </a:p>
        </p:txBody>
      </p:sp>
      <p:sp>
        <p:nvSpPr>
          <p:cNvPr id="3" name="Content Placeholder 2">
            <a:extLst>
              <a:ext uri="{FF2B5EF4-FFF2-40B4-BE49-F238E27FC236}">
                <a16:creationId xmlns:a16="http://schemas.microsoft.com/office/drawing/2014/main" id="{1106E200-0540-3A7A-0C07-0B4E8FB4A61E}"/>
              </a:ext>
            </a:extLst>
          </p:cNvPr>
          <p:cNvSpPr>
            <a:spLocks noGrp="1"/>
          </p:cNvSpPr>
          <p:nvPr>
            <p:ph idx="1"/>
          </p:nvPr>
        </p:nvSpPr>
        <p:spPr>
          <a:xfrm>
            <a:off x="76200" y="1219200"/>
            <a:ext cx="3505200"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Step 3: Search for Composed Emails</a:t>
            </a:r>
          </a:p>
          <a:p>
            <a:pPr algn="just"/>
            <a:r>
              <a:rPr lang="en-US" sz="1800" dirty="0">
                <a:latin typeface="Calibri" panose="020F0502020204030204" pitchFamily="34" charset="0"/>
                <a:ea typeface="Calibri" panose="020F0502020204030204" pitchFamily="34" charset="0"/>
                <a:cs typeface="Calibri" panose="020F0502020204030204" pitchFamily="34" charset="0"/>
              </a:rPr>
              <a:t>With the email ID found in the previous step, start examining the json.txt file to filter all the entries that contain the email ID</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json.txt file serves as the main source for email-related content</a:t>
            </a:r>
          </a:p>
          <a:p>
            <a:pPr algn="just"/>
            <a:r>
              <a:rPr lang="en-US" sz="1800" dirty="0">
                <a:latin typeface="Calibri" panose="020F0502020204030204" pitchFamily="34" charset="0"/>
                <a:ea typeface="Calibri" panose="020F0502020204030204" pitchFamily="34" charset="0"/>
                <a:cs typeface="Calibri" panose="020F0502020204030204" pitchFamily="34" charset="0"/>
              </a:rPr>
              <a:t>From the screenshot, it can be observed that the email composed from the browser has been successfully retrieved including its attachment</a:t>
            </a:r>
          </a:p>
          <a:p>
            <a:endParaRPr lang="en-GB" dirty="0"/>
          </a:p>
        </p:txBody>
      </p:sp>
      <p:pic>
        <p:nvPicPr>
          <p:cNvPr id="7" name="Picture 6">
            <a:extLst>
              <a:ext uri="{FF2B5EF4-FFF2-40B4-BE49-F238E27FC236}">
                <a16:creationId xmlns:a16="http://schemas.microsoft.com/office/drawing/2014/main" id="{73685E38-34B7-B75E-9C13-D024A9D9FA12}"/>
              </a:ext>
            </a:extLst>
          </p:cNvPr>
          <p:cNvPicPr>
            <a:picLocks noChangeAspect="1"/>
          </p:cNvPicPr>
          <p:nvPr/>
        </p:nvPicPr>
        <p:blipFill>
          <a:blip r:embed="rId2"/>
          <a:stretch>
            <a:fillRect/>
          </a:stretch>
        </p:blipFill>
        <p:spPr>
          <a:xfrm>
            <a:off x="3669401" y="1295400"/>
            <a:ext cx="5398399" cy="3848701"/>
          </a:xfrm>
          <a:prstGeom prst="rect">
            <a:avLst/>
          </a:prstGeom>
        </p:spPr>
      </p:pic>
    </p:spTree>
    <p:extLst>
      <p:ext uri="{BB962C8B-B14F-4D97-AF65-F5344CB8AC3E}">
        <p14:creationId xmlns:p14="http://schemas.microsoft.com/office/powerpoint/2010/main" val="2454049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C3CE-D9A5-EC5E-AA9A-573917A0C66E}"/>
              </a:ext>
            </a:extLst>
          </p:cNvPr>
          <p:cNvSpPr>
            <a:spLocks noGrp="1"/>
          </p:cNvSpPr>
          <p:nvPr>
            <p:ph type="title"/>
          </p:nvPr>
        </p:nvSpPr>
        <p:spPr>
          <a:xfrm>
            <a:off x="76200" y="76200"/>
            <a:ext cx="8991600" cy="990600"/>
          </a:xfrm>
        </p:spPr>
        <p:txBody>
          <a:bodyPr/>
          <a:lstStyle/>
          <a:p>
            <a:r>
              <a:rPr lang="en-US" sz="2800" dirty="0"/>
              <a:t>Forensic Analysis of Memory Dumps to Examine Email Artifacts (Tor Browser Open) (Cont’d)</a:t>
            </a:r>
            <a:br>
              <a:rPr lang="en-US" dirty="0"/>
            </a:br>
            <a:endParaRPr lang="en-GB" dirty="0"/>
          </a:p>
        </p:txBody>
      </p:sp>
      <p:sp>
        <p:nvSpPr>
          <p:cNvPr id="3" name="Content Placeholder 2">
            <a:extLst>
              <a:ext uri="{FF2B5EF4-FFF2-40B4-BE49-F238E27FC236}">
                <a16:creationId xmlns:a16="http://schemas.microsoft.com/office/drawing/2014/main" id="{58CA36C9-8099-8D78-0C6C-BA84C5633CAB}"/>
              </a:ext>
            </a:extLst>
          </p:cNvPr>
          <p:cNvSpPr>
            <a:spLocks noGrp="1"/>
          </p:cNvSpPr>
          <p:nvPr>
            <p:ph idx="1"/>
          </p:nvPr>
        </p:nvSpPr>
        <p:spPr>
          <a:xfrm>
            <a:off x="228600" y="990600"/>
            <a:ext cx="3352800" cy="4724400"/>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Step 4: Search for Accessed/Opened Emails</a:t>
            </a:r>
          </a:p>
          <a:p>
            <a:pPr algn="just"/>
            <a:r>
              <a:rPr lang="en-US" sz="1600" dirty="0">
                <a:latin typeface="Calibri" panose="020F0502020204030204" pitchFamily="34" charset="0"/>
                <a:ea typeface="Calibri" panose="020F0502020204030204" pitchFamily="34" charset="0"/>
                <a:cs typeface="Calibri" panose="020F0502020204030204" pitchFamily="34" charset="0"/>
              </a:rPr>
              <a:t>The memory dump not only contains the composed email(s), but also the email(s) that were opened when Tor was last accessed</a:t>
            </a:r>
          </a:p>
          <a:p>
            <a:pPr algn="just"/>
            <a:r>
              <a:rPr lang="en-US" sz="1600" dirty="0">
                <a:latin typeface="Calibri" panose="020F0502020204030204" pitchFamily="34" charset="0"/>
                <a:ea typeface="Calibri" panose="020F0502020204030204" pitchFamily="34" charset="0"/>
                <a:cs typeface="Calibri" panose="020F0502020204030204" pitchFamily="34" charset="0"/>
              </a:rPr>
              <a:t>Such emails contain subject of the email in the beginning, followed by the body, sender and receiver email IDs and ends with the uploaded attachment (if any)</a:t>
            </a:r>
          </a:p>
          <a:p>
            <a:pPr algn="just"/>
            <a:r>
              <a:rPr lang="en-US" sz="1600" dirty="0">
                <a:latin typeface="Calibri" panose="020F0502020204030204" pitchFamily="34" charset="0"/>
                <a:ea typeface="Calibri" panose="020F0502020204030204" pitchFamily="34" charset="0"/>
                <a:cs typeface="Calibri" panose="020F0502020204030204" pitchFamily="34" charset="0"/>
              </a:rPr>
              <a:t>Search for emails that contain the above pattern</a:t>
            </a:r>
          </a:p>
          <a:p>
            <a:pPr algn="just"/>
            <a:r>
              <a:rPr lang="en-US" sz="1600" dirty="0">
                <a:latin typeface="Calibri" panose="020F0502020204030204" pitchFamily="34" charset="0"/>
                <a:ea typeface="Calibri" panose="020F0502020204030204" pitchFamily="34" charset="0"/>
                <a:cs typeface="Calibri" panose="020F0502020204030204" pitchFamily="34" charset="0"/>
              </a:rPr>
              <a:t>From the screenshot, it can be observed that an email has been opened on the computer and it has an attachment</a:t>
            </a:r>
          </a:p>
        </p:txBody>
      </p:sp>
      <p:pic>
        <p:nvPicPr>
          <p:cNvPr id="5" name="Picture 4">
            <a:extLst>
              <a:ext uri="{FF2B5EF4-FFF2-40B4-BE49-F238E27FC236}">
                <a16:creationId xmlns:a16="http://schemas.microsoft.com/office/drawing/2014/main" id="{B8439749-553C-5357-AAB4-A4A495BF8793}"/>
              </a:ext>
            </a:extLst>
          </p:cNvPr>
          <p:cNvPicPr>
            <a:picLocks noChangeAspect="1"/>
          </p:cNvPicPr>
          <p:nvPr/>
        </p:nvPicPr>
        <p:blipFill>
          <a:blip r:embed="rId2"/>
          <a:stretch>
            <a:fillRect/>
          </a:stretch>
        </p:blipFill>
        <p:spPr>
          <a:xfrm>
            <a:off x="3611700" y="1295400"/>
            <a:ext cx="5401735" cy="3886200"/>
          </a:xfrm>
          <a:prstGeom prst="rect">
            <a:avLst/>
          </a:prstGeom>
        </p:spPr>
      </p:pic>
    </p:spTree>
    <p:extLst>
      <p:ext uri="{BB962C8B-B14F-4D97-AF65-F5344CB8AC3E}">
        <p14:creationId xmlns:p14="http://schemas.microsoft.com/office/powerpoint/2010/main" val="85945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4353C-85F1-0B61-269C-36149026BFB9}"/>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BA290717-F7F9-34E9-F72C-22502FA86614}"/>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rPr>
              <a:t>Participation link: https://www.menti.com/alr3skwca6ee</a:t>
            </a: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Picture 5" descr="A qr code on a white background&#10;&#10;AI-generated content may be incorrect.">
            <a:extLst>
              <a:ext uri="{FF2B5EF4-FFF2-40B4-BE49-F238E27FC236}">
                <a16:creationId xmlns:a16="http://schemas.microsoft.com/office/drawing/2014/main" id="{86FAFBAA-CE7C-9EF5-7B44-4C5C42A245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0400" y="2232193"/>
            <a:ext cx="3010903" cy="3010903"/>
          </a:xfrm>
          <a:prstGeom prst="rect">
            <a:avLst/>
          </a:prstGeom>
        </p:spPr>
      </p:pic>
    </p:spTree>
    <p:extLst>
      <p:ext uri="{BB962C8B-B14F-4D97-AF65-F5344CB8AC3E}">
        <p14:creationId xmlns:p14="http://schemas.microsoft.com/office/powerpoint/2010/main" val="1175305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
        <p:nvSpPr>
          <p:cNvPr id="3" name="Content Placeholder 2">
            <a:extLst>
              <a:ext uri="{FF2B5EF4-FFF2-40B4-BE49-F238E27FC236}">
                <a16:creationId xmlns:a16="http://schemas.microsoft.com/office/drawing/2014/main" id="{69983BEA-25CE-D91B-4808-CDA8AC176495}"/>
              </a:ext>
            </a:extLst>
          </p:cNvPr>
          <p:cNvSpPr>
            <a:spLocks noGrp="1"/>
          </p:cNvSpPr>
          <p:nvPr>
            <p:ph idx="1"/>
          </p:nvPr>
        </p:nvSpPr>
        <p:spPr>
          <a:xfrm>
            <a:off x="122208" y="3449128"/>
            <a:ext cx="8534400" cy="2163763"/>
          </a:xfrm>
        </p:spPr>
        <p:txBody>
          <a:bodyPr/>
          <a:lstStyle/>
          <a:p>
            <a:endParaRPr lang="en-GB" dirty="0"/>
          </a:p>
        </p:txBody>
      </p:sp>
    </p:spTree>
    <p:extLst>
      <p:ext uri="{BB962C8B-B14F-4D97-AF65-F5344CB8AC3E}">
        <p14:creationId xmlns:p14="http://schemas.microsoft.com/office/powerpoint/2010/main" val="3000371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5C1BE-DF7C-9866-99BE-ACE387999883}"/>
              </a:ext>
            </a:extLst>
          </p:cNvPr>
          <p:cNvSpPr>
            <a:spLocks noGrp="1"/>
          </p:cNvSpPr>
          <p:nvPr>
            <p:ph type="title"/>
          </p:nvPr>
        </p:nvSpPr>
        <p:spPr>
          <a:xfrm>
            <a:off x="76200" y="76200"/>
            <a:ext cx="8877300" cy="1143000"/>
          </a:xfrm>
        </p:spPr>
        <p:txBody>
          <a:bodyPr/>
          <a:lstStyle/>
          <a:p>
            <a:r>
              <a:rPr lang="en-US" dirty="0"/>
              <a:t>Forensic Analysis of Storage to Acquire Email Attachments (Tor Browser Open)</a:t>
            </a:r>
            <a:br>
              <a:rPr lang="en-US" dirty="0"/>
            </a:br>
            <a:endParaRPr lang="en-GB" dirty="0"/>
          </a:p>
        </p:txBody>
      </p:sp>
      <p:sp>
        <p:nvSpPr>
          <p:cNvPr id="3" name="Content Placeholder 2">
            <a:extLst>
              <a:ext uri="{FF2B5EF4-FFF2-40B4-BE49-F238E27FC236}">
                <a16:creationId xmlns:a16="http://schemas.microsoft.com/office/drawing/2014/main" id="{77BCE131-45DA-A647-F199-2BBA20FFE79C}"/>
              </a:ext>
            </a:extLst>
          </p:cNvPr>
          <p:cNvSpPr>
            <a:spLocks noGrp="1"/>
          </p:cNvSpPr>
          <p:nvPr>
            <p:ph idx="1"/>
          </p:nvPr>
        </p:nvSpPr>
        <p:spPr>
          <a:xfrm>
            <a:off x="247650" y="1447800"/>
            <a:ext cx="8534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So far, we have been successful in identifying composed and accessed emails. Since these emails contain attachments, we now attempt to retrieve these attachments by forensically examining the storage of the computer</a:t>
            </a:r>
          </a:p>
          <a:p>
            <a:pPr algn="just"/>
            <a:r>
              <a:rPr lang="en-US" sz="2000" dirty="0">
                <a:latin typeface="Calibri" panose="020F0502020204030204" pitchFamily="34" charset="0"/>
                <a:ea typeface="Calibri" panose="020F0502020204030204" pitchFamily="34" charset="0"/>
                <a:cs typeface="Calibri" panose="020F0502020204030204" pitchFamily="34" charset="0"/>
              </a:rPr>
              <a:t>Note: The storage medium varies depending on the evidence. If the evidence is a physical machine, then we need to acquire bit-by-bit copy of the computer’s local storage</a:t>
            </a:r>
          </a:p>
          <a:p>
            <a:pPr algn="just"/>
            <a:r>
              <a:rPr lang="en-US" sz="2000" dirty="0">
                <a:latin typeface="Calibri" panose="020F0502020204030204" pitchFamily="34" charset="0"/>
                <a:ea typeface="Calibri" panose="020F0502020204030204" pitchFamily="34" charset="0"/>
                <a:cs typeface="Calibri" panose="020F0502020204030204" pitchFamily="34" charset="0"/>
              </a:rPr>
              <a:t>If the evidence is a virtual machine, then we must examine virtual disk files such as VMDK, VHDX, and OVF based on the virtualization software used</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this scenario, we examine a virtual machine’s VMDK file that was acquired when the browser was kept open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use tools such as Autopsy to examine the file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8025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DB21D-080A-CEEB-DFFC-C3DACAC610FB}"/>
              </a:ext>
            </a:extLst>
          </p:cNvPr>
          <p:cNvSpPr>
            <a:spLocks noGrp="1"/>
          </p:cNvSpPr>
          <p:nvPr>
            <p:ph type="title"/>
          </p:nvPr>
        </p:nvSpPr>
        <p:spPr>
          <a:xfrm>
            <a:off x="457200" y="24063"/>
            <a:ext cx="8229600" cy="1143000"/>
          </a:xfrm>
        </p:spPr>
        <p:txBody>
          <a:bodyPr/>
          <a:lstStyle/>
          <a:p>
            <a:r>
              <a:rPr lang="en-US" sz="2800" dirty="0"/>
              <a:t>Forensic Analysis of Storage to Acquire Email Attachments (Tor Browser Open) (Cont’d)</a:t>
            </a:r>
            <a:br>
              <a:rPr lang="en-US" dirty="0"/>
            </a:br>
            <a:endParaRPr lang="en-GB" dirty="0"/>
          </a:p>
        </p:txBody>
      </p:sp>
      <p:sp>
        <p:nvSpPr>
          <p:cNvPr id="3" name="Content Placeholder 2">
            <a:extLst>
              <a:ext uri="{FF2B5EF4-FFF2-40B4-BE49-F238E27FC236}">
                <a16:creationId xmlns:a16="http://schemas.microsoft.com/office/drawing/2014/main" id="{CECEBB3B-261D-4F5B-6C74-3F9FF7D1BE7A}"/>
              </a:ext>
            </a:extLst>
          </p:cNvPr>
          <p:cNvSpPr>
            <a:spLocks noGrp="1"/>
          </p:cNvSpPr>
          <p:nvPr>
            <p:ph idx="1"/>
          </p:nvPr>
        </p:nvSpPr>
        <p:spPr>
          <a:xfrm>
            <a:off x="0" y="990600"/>
            <a:ext cx="4275221" cy="4748724"/>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Step 5: Retrieve the Uploaded File</a:t>
            </a:r>
          </a:p>
          <a:p>
            <a:pPr algn="just"/>
            <a:r>
              <a:rPr lang="en-US" sz="1800" dirty="0">
                <a:latin typeface="Calibri" panose="020F0502020204030204" pitchFamily="34" charset="0"/>
                <a:ea typeface="Calibri" panose="020F0502020204030204" pitchFamily="34" charset="0"/>
                <a:cs typeface="Calibri" panose="020F0502020204030204" pitchFamily="34" charset="0"/>
              </a:rPr>
              <a:t>Copy the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VMDK</a:t>
            </a:r>
            <a:r>
              <a:rPr lang="en-US" sz="1800" dirty="0">
                <a:latin typeface="Calibri" panose="020F0502020204030204" pitchFamily="34" charset="0"/>
                <a:ea typeface="Calibri" panose="020F0502020204030204" pitchFamily="34" charset="0"/>
                <a:cs typeface="Calibri" panose="020F0502020204030204" pitchFamily="34" charset="0"/>
              </a:rPr>
              <a:t> file onto the forensic workstation and open it in Autopsy</a:t>
            </a:r>
          </a:p>
          <a:p>
            <a:pPr algn="just"/>
            <a:r>
              <a:rPr lang="en-US" sz="1800" dirty="0">
                <a:latin typeface="Calibri" panose="020F0502020204030204" pitchFamily="34" charset="0"/>
                <a:ea typeface="Calibri" panose="020F0502020204030204" pitchFamily="34" charset="0"/>
                <a:cs typeface="Calibri" panose="020F0502020204030204" pitchFamily="34" charset="0"/>
              </a:rPr>
              <a:t>Memory dump analysis revealed that a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.zip (iamlegend.zip) </a:t>
            </a:r>
            <a:r>
              <a:rPr lang="en-US" sz="1800" dirty="0">
                <a:latin typeface="Calibri" panose="020F0502020204030204" pitchFamily="34" charset="0"/>
                <a:ea typeface="Calibri" panose="020F0502020204030204" pitchFamily="34" charset="0"/>
                <a:cs typeface="Calibri" panose="020F0502020204030204" pitchFamily="34" charset="0"/>
              </a:rPr>
              <a:t>file was uploaded and a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.txt (Secret_Credentials.txt) </a:t>
            </a:r>
            <a:r>
              <a:rPr lang="en-US" sz="1800" dirty="0">
                <a:latin typeface="Calibri" panose="020F0502020204030204" pitchFamily="34" charset="0"/>
                <a:ea typeface="Calibri" panose="020F0502020204030204" pitchFamily="34" charset="0"/>
                <a:cs typeface="Calibri" panose="020F0502020204030204" pitchFamily="34" charset="0"/>
              </a:rPr>
              <a:t>file was downloaded through the emails</a:t>
            </a:r>
          </a:p>
          <a:p>
            <a:pPr algn="just"/>
            <a:r>
              <a:rPr lang="en-US" sz="1800" dirty="0">
                <a:latin typeface="Calibri" panose="020F0502020204030204" pitchFamily="34" charset="0"/>
                <a:ea typeface="Calibri" panose="020F0502020204030204" pitchFamily="34" charset="0"/>
                <a:cs typeface="Calibri" panose="020F0502020204030204" pitchFamily="34" charset="0"/>
              </a:rPr>
              <a:t>To retrieve the zip file that was uploaded, investigator can search for iamlegend.zip in the Archives folder which can be found under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Views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 File Types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By Extension</a:t>
            </a:r>
          </a:p>
          <a:p>
            <a:pPr algn="just"/>
            <a:r>
              <a:rPr lang="en-US" sz="1800" dirty="0">
                <a:latin typeface="Calibri" panose="020F0502020204030204" pitchFamily="34" charset="0"/>
                <a:ea typeface="Calibri" panose="020F0502020204030204" pitchFamily="34" charset="0"/>
                <a:cs typeface="Calibri" panose="020F0502020204030204" pitchFamily="34" charset="0"/>
              </a:rPr>
              <a:t>On identifying the file, investigator can either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extract</a:t>
            </a:r>
            <a:r>
              <a:rPr lang="en-US" sz="1800" dirty="0">
                <a:latin typeface="Calibri" panose="020F0502020204030204" pitchFamily="34" charset="0"/>
                <a:ea typeface="Calibri" panose="020F0502020204030204" pitchFamily="34" charset="0"/>
                <a:cs typeface="Calibri" panose="020F0502020204030204" pitchFamily="34" charset="0"/>
              </a:rPr>
              <a:t> the file to the forensic workstation or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view</a:t>
            </a:r>
            <a:r>
              <a:rPr lang="en-US" sz="1800" dirty="0">
                <a:latin typeface="Calibri" panose="020F0502020204030204" pitchFamily="34" charset="0"/>
                <a:ea typeface="Calibri" panose="020F0502020204030204" pitchFamily="34" charset="0"/>
                <a:cs typeface="Calibri" panose="020F0502020204030204" pitchFamily="34" charset="0"/>
              </a:rPr>
              <a:t> its contents directly on Autopsy</a:t>
            </a:r>
          </a:p>
          <a:p>
            <a:endParaRPr lang="en-GB" dirty="0"/>
          </a:p>
        </p:txBody>
      </p:sp>
      <p:pic>
        <p:nvPicPr>
          <p:cNvPr id="5" name="Picture 4">
            <a:extLst>
              <a:ext uri="{FF2B5EF4-FFF2-40B4-BE49-F238E27FC236}">
                <a16:creationId xmlns:a16="http://schemas.microsoft.com/office/drawing/2014/main" id="{E7DC3F72-9A1A-6BEC-4A25-9488D90BA00B}"/>
              </a:ext>
            </a:extLst>
          </p:cNvPr>
          <p:cNvPicPr>
            <a:picLocks noChangeAspect="1"/>
          </p:cNvPicPr>
          <p:nvPr/>
        </p:nvPicPr>
        <p:blipFill>
          <a:blip r:embed="rId2"/>
          <a:stretch>
            <a:fillRect/>
          </a:stretch>
        </p:blipFill>
        <p:spPr>
          <a:xfrm>
            <a:off x="4419600" y="970547"/>
            <a:ext cx="4723862" cy="4748724"/>
          </a:xfrm>
          <a:prstGeom prst="rect">
            <a:avLst/>
          </a:prstGeom>
        </p:spPr>
      </p:pic>
    </p:spTree>
    <p:extLst>
      <p:ext uri="{BB962C8B-B14F-4D97-AF65-F5344CB8AC3E}">
        <p14:creationId xmlns:p14="http://schemas.microsoft.com/office/powerpoint/2010/main" val="2877143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68D78-1A4A-9E16-1A92-2BD59358B748}"/>
              </a:ext>
            </a:extLst>
          </p:cNvPr>
          <p:cNvSpPr>
            <a:spLocks noGrp="1"/>
          </p:cNvSpPr>
          <p:nvPr>
            <p:ph type="title"/>
          </p:nvPr>
        </p:nvSpPr>
        <p:spPr>
          <a:xfrm>
            <a:off x="381000" y="16042"/>
            <a:ext cx="8229600" cy="974558"/>
          </a:xfrm>
        </p:spPr>
        <p:txBody>
          <a:bodyPr/>
          <a:lstStyle/>
          <a:p>
            <a:r>
              <a:rPr lang="en-US" sz="2800" dirty="0"/>
              <a:t>Forensic Analysis of Storage to Acquire Email Attachments (Tor Browser Open) </a:t>
            </a:r>
            <a:endParaRPr lang="en-GB" sz="2800" dirty="0"/>
          </a:p>
        </p:txBody>
      </p:sp>
      <p:sp>
        <p:nvSpPr>
          <p:cNvPr id="3" name="Content Placeholder 2">
            <a:extLst>
              <a:ext uri="{FF2B5EF4-FFF2-40B4-BE49-F238E27FC236}">
                <a16:creationId xmlns:a16="http://schemas.microsoft.com/office/drawing/2014/main" id="{219FB101-50FB-4E9C-92A7-ED1ED338D8FB}"/>
              </a:ext>
            </a:extLst>
          </p:cNvPr>
          <p:cNvSpPr>
            <a:spLocks noGrp="1"/>
          </p:cNvSpPr>
          <p:nvPr>
            <p:ph idx="1"/>
          </p:nvPr>
        </p:nvSpPr>
        <p:spPr>
          <a:xfrm>
            <a:off x="0" y="1280318"/>
            <a:ext cx="3352800" cy="4297363"/>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Step 6: Retrieve the Downloaded File</a:t>
            </a:r>
          </a:p>
          <a:p>
            <a:pPr algn="just"/>
            <a:r>
              <a:rPr lang="en-US" sz="1800" dirty="0">
                <a:latin typeface="Calibri" panose="020F0502020204030204" pitchFamily="34" charset="0"/>
                <a:ea typeface="Calibri" panose="020F0502020204030204" pitchFamily="34" charset="0"/>
                <a:cs typeface="Calibri" panose="020F0502020204030204" pitchFamily="34" charset="0"/>
              </a:rPr>
              <a:t>To retrieve the .txt file that was downloaded, search for the Secret_Credentials.txt file in the Plain Text folder which can be found under Views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File Types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Documents</a:t>
            </a:r>
          </a:p>
          <a:p>
            <a:pPr algn="just"/>
            <a:r>
              <a:rPr lang="en-US" sz="1800" dirty="0">
                <a:latin typeface="Calibri" panose="020F0502020204030204" pitchFamily="34" charset="0"/>
                <a:ea typeface="Calibri" panose="020F0502020204030204" pitchFamily="34" charset="0"/>
                <a:cs typeface="Calibri" panose="020F0502020204030204" pitchFamily="34" charset="0"/>
              </a:rPr>
              <a:t>Alternatively, the investigator can also look for the downloaded file in the Web Downloads folder located under Results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 Extracted Content</a:t>
            </a:r>
          </a:p>
          <a:p>
            <a:pPr algn="just"/>
            <a:endParaRPr lang="en-GB" dirty="0"/>
          </a:p>
        </p:txBody>
      </p:sp>
      <p:pic>
        <p:nvPicPr>
          <p:cNvPr id="5" name="Picture 4">
            <a:extLst>
              <a:ext uri="{FF2B5EF4-FFF2-40B4-BE49-F238E27FC236}">
                <a16:creationId xmlns:a16="http://schemas.microsoft.com/office/drawing/2014/main" id="{1578761D-77E2-5E95-296B-58371FF366C7}"/>
              </a:ext>
            </a:extLst>
          </p:cNvPr>
          <p:cNvPicPr>
            <a:picLocks noChangeAspect="1"/>
          </p:cNvPicPr>
          <p:nvPr/>
        </p:nvPicPr>
        <p:blipFill>
          <a:blip r:embed="rId2"/>
          <a:stretch>
            <a:fillRect/>
          </a:stretch>
        </p:blipFill>
        <p:spPr>
          <a:xfrm>
            <a:off x="3446989" y="1417637"/>
            <a:ext cx="5572685" cy="4022726"/>
          </a:xfrm>
          <a:prstGeom prst="rect">
            <a:avLst/>
          </a:prstGeom>
        </p:spPr>
      </p:pic>
      <p:sp>
        <p:nvSpPr>
          <p:cNvPr id="7" name="TextBox 6">
            <a:extLst>
              <a:ext uri="{FF2B5EF4-FFF2-40B4-BE49-F238E27FC236}">
                <a16:creationId xmlns:a16="http://schemas.microsoft.com/office/drawing/2014/main" id="{9EA3BA36-3474-517A-8E58-FDCBC0301114}"/>
              </a:ext>
            </a:extLst>
          </p:cNvPr>
          <p:cNvSpPr txBox="1"/>
          <p:nvPr/>
        </p:nvSpPr>
        <p:spPr>
          <a:xfrm>
            <a:off x="124326" y="5426410"/>
            <a:ext cx="8895348" cy="276999"/>
          </a:xfrm>
          <a:prstGeom prst="rect">
            <a:avLst/>
          </a:prstGeom>
          <a:noFill/>
        </p:spPr>
        <p:txBody>
          <a:bodyPr wrap="square">
            <a:spAutoFit/>
          </a:bodyPr>
          <a:lstStyle/>
          <a:p>
            <a:r>
              <a:rPr lang="en-GB" sz="1200" b="1" dirty="0"/>
              <a:t>Note</a:t>
            </a:r>
            <a:r>
              <a:rPr lang="en-GB" sz="1200" dirty="0"/>
              <a:t>: Examine the </a:t>
            </a:r>
            <a:r>
              <a:rPr lang="en-GB" sz="1200" dirty="0">
                <a:solidFill>
                  <a:srgbClr val="FF0000"/>
                </a:solidFill>
              </a:rPr>
              <a:t>File Metadata </a:t>
            </a:r>
            <a:r>
              <a:rPr lang="en-GB" sz="1200" dirty="0"/>
              <a:t>section to retrieve the metadata of the file including the file location and filesystem type </a:t>
            </a:r>
          </a:p>
        </p:txBody>
      </p:sp>
    </p:spTree>
    <p:extLst>
      <p:ext uri="{BB962C8B-B14F-4D97-AF65-F5344CB8AC3E}">
        <p14:creationId xmlns:p14="http://schemas.microsoft.com/office/powerpoint/2010/main" val="1228328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3C17B-9004-8AA1-EA5E-FC443DCC66B5}"/>
              </a:ext>
            </a:extLst>
          </p:cNvPr>
          <p:cNvSpPr>
            <a:spLocks noGrp="1"/>
          </p:cNvSpPr>
          <p:nvPr>
            <p:ph type="title"/>
          </p:nvPr>
        </p:nvSpPr>
        <p:spPr>
          <a:xfrm>
            <a:off x="457200" y="24063"/>
            <a:ext cx="8229600" cy="966537"/>
          </a:xfrm>
        </p:spPr>
        <p:txBody>
          <a:bodyPr/>
          <a:lstStyle/>
          <a:p>
            <a:r>
              <a:rPr lang="en-US" sz="2800" dirty="0"/>
              <a:t>Forensic Analysis of Memory Dumps to Examine Email Artifacts (Tor Browser Closed)</a:t>
            </a:r>
            <a:br>
              <a:rPr lang="en-US" dirty="0"/>
            </a:br>
            <a:endParaRPr lang="en-GB" dirty="0"/>
          </a:p>
        </p:txBody>
      </p:sp>
      <p:sp>
        <p:nvSpPr>
          <p:cNvPr id="3" name="Content Placeholder 2">
            <a:extLst>
              <a:ext uri="{FF2B5EF4-FFF2-40B4-BE49-F238E27FC236}">
                <a16:creationId xmlns:a16="http://schemas.microsoft.com/office/drawing/2014/main" id="{E98EB2AF-7259-67EA-6D27-7F848F4B90D9}"/>
              </a:ext>
            </a:extLst>
          </p:cNvPr>
          <p:cNvSpPr>
            <a:spLocks noGrp="1"/>
          </p:cNvSpPr>
          <p:nvPr>
            <p:ph idx="1"/>
          </p:nvPr>
        </p:nvSpPr>
        <p:spPr>
          <a:xfrm>
            <a:off x="152400" y="990601"/>
            <a:ext cx="8839200" cy="1981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this scenario, we will be forensically analyzing the memory dump taken when the browser was closed, to examine all the email artifacts and try to reconstruct the email activities that occurred on the system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 should focus on the artifacts associated with emails, which include domain.txt, email.txt, url.txt, url_facebook-id.txt, and all their histogram files</a:t>
            </a:r>
          </a:p>
          <a:p>
            <a:endParaRPr lang="en-GB" dirty="0"/>
          </a:p>
        </p:txBody>
      </p:sp>
      <p:pic>
        <p:nvPicPr>
          <p:cNvPr id="5" name="Picture 4">
            <a:extLst>
              <a:ext uri="{FF2B5EF4-FFF2-40B4-BE49-F238E27FC236}">
                <a16:creationId xmlns:a16="http://schemas.microsoft.com/office/drawing/2014/main" id="{84A96010-C6CB-9DD2-0EA3-F9A976F5B51A}"/>
              </a:ext>
            </a:extLst>
          </p:cNvPr>
          <p:cNvPicPr>
            <a:picLocks noChangeAspect="1"/>
          </p:cNvPicPr>
          <p:nvPr/>
        </p:nvPicPr>
        <p:blipFill>
          <a:blip r:embed="rId2"/>
          <a:stretch>
            <a:fillRect/>
          </a:stretch>
        </p:blipFill>
        <p:spPr>
          <a:xfrm>
            <a:off x="0" y="2590800"/>
            <a:ext cx="9144000" cy="3042966"/>
          </a:xfrm>
          <a:prstGeom prst="rect">
            <a:avLst/>
          </a:prstGeom>
        </p:spPr>
      </p:pic>
    </p:spTree>
    <p:extLst>
      <p:ext uri="{BB962C8B-B14F-4D97-AF65-F5344CB8AC3E}">
        <p14:creationId xmlns:p14="http://schemas.microsoft.com/office/powerpoint/2010/main" val="342823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5404C-0862-DAE7-6657-2C76F72E64EC}"/>
              </a:ext>
            </a:extLst>
          </p:cNvPr>
          <p:cNvSpPr>
            <a:spLocks noGrp="1"/>
          </p:cNvSpPr>
          <p:nvPr>
            <p:ph type="title"/>
          </p:nvPr>
        </p:nvSpPr>
        <p:spPr>
          <a:xfrm>
            <a:off x="114300" y="76200"/>
            <a:ext cx="8915400" cy="1143000"/>
          </a:xfrm>
        </p:spPr>
        <p:txBody>
          <a:bodyPr/>
          <a:lstStyle/>
          <a:p>
            <a:r>
              <a:rPr lang="en-US" sz="2800" dirty="0"/>
              <a:t>Forensic Analysis of Memory Dumps to Examine Email Artifacts (Tor Browser Closed) (Cont’d)</a:t>
            </a:r>
            <a:br>
              <a:rPr lang="en-US" sz="2800" dirty="0"/>
            </a:br>
            <a:endParaRPr lang="en-GB" sz="2800" dirty="0"/>
          </a:p>
        </p:txBody>
      </p:sp>
      <p:sp>
        <p:nvSpPr>
          <p:cNvPr id="3" name="Content Placeholder 2">
            <a:extLst>
              <a:ext uri="{FF2B5EF4-FFF2-40B4-BE49-F238E27FC236}">
                <a16:creationId xmlns:a16="http://schemas.microsoft.com/office/drawing/2014/main" id="{CE6DC5A6-8B2E-52EC-DEFB-E1ECD49204DF}"/>
              </a:ext>
            </a:extLst>
          </p:cNvPr>
          <p:cNvSpPr>
            <a:spLocks noGrp="1"/>
          </p:cNvSpPr>
          <p:nvPr>
            <p:ph idx="1"/>
          </p:nvPr>
        </p:nvSpPr>
        <p:spPr>
          <a:xfrm>
            <a:off x="0" y="1219200"/>
            <a:ext cx="3657600" cy="4297363"/>
          </a:xfrm>
        </p:spPr>
        <p:txBody>
          <a:bodyPr/>
          <a:lstStyle/>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Step 2: Identify the Email IDs</a:t>
            </a:r>
          </a:p>
          <a:p>
            <a:pPr algn="just"/>
            <a:r>
              <a:rPr lang="en-US" sz="1800" dirty="0">
                <a:latin typeface="Calibri" panose="020F0502020204030204" pitchFamily="34" charset="0"/>
                <a:ea typeface="Calibri" panose="020F0502020204030204" pitchFamily="34" charset="0"/>
                <a:cs typeface="Calibri" panose="020F0502020204030204" pitchFamily="34" charset="0"/>
              </a:rPr>
              <a:t>Since domains associated with Gmail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mail.google.com</a:t>
            </a:r>
            <a:r>
              <a:rPr lang="en-US" sz="1800" dirty="0">
                <a:latin typeface="Calibri" panose="020F0502020204030204" pitchFamily="34" charset="0"/>
                <a:ea typeface="Calibri" panose="020F0502020204030204" pitchFamily="34" charset="0"/>
                <a:cs typeface="Calibri" panose="020F0502020204030204" pitchFamily="34" charset="0"/>
              </a:rPr>
              <a:t>) has been found, the next step will be to look for Gmail IDs that are recorded on the memory dump</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email.txt </a:t>
            </a:r>
            <a:r>
              <a:rPr lang="en-US" sz="1800" dirty="0">
                <a:latin typeface="Calibri" panose="020F0502020204030204" pitchFamily="34" charset="0"/>
                <a:ea typeface="Calibri" panose="020F0502020204030204" pitchFamily="34" charset="0"/>
                <a:cs typeface="Calibri" panose="020F0502020204030204" pitchFamily="34" charset="0"/>
              </a:rPr>
              <a:t>file lists all the email IDs recorded in the dump, so examine its entries to see if there are any Gmail IDs recorded</a:t>
            </a:r>
          </a:p>
          <a:p>
            <a:pPr algn="just"/>
            <a:r>
              <a:rPr lang="en-US" sz="1800" dirty="0">
                <a:latin typeface="Calibri" panose="020F0502020204030204" pitchFamily="34" charset="0"/>
                <a:ea typeface="Calibri" panose="020F0502020204030204" pitchFamily="34" charset="0"/>
                <a:cs typeface="Calibri" panose="020F0502020204030204" pitchFamily="34" charset="0"/>
              </a:rPr>
              <a:t>From the screenshot, it can be observed that a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suspicious</a:t>
            </a:r>
            <a:r>
              <a:rPr lang="en-US" sz="1800" dirty="0">
                <a:latin typeface="Calibri" panose="020F0502020204030204" pitchFamily="34" charset="0"/>
                <a:ea typeface="Calibri" panose="020F0502020204030204" pitchFamily="34" charset="0"/>
                <a:cs typeface="Calibri" panose="020F0502020204030204" pitchFamily="34" charset="0"/>
              </a:rPr>
              <a:t> Gmail ID (****ews@gmail.com) has been recorded in the memory dump</a:t>
            </a:r>
          </a:p>
          <a:p>
            <a:pPr algn="just"/>
            <a:endParaRPr lang="en-GB" dirty="0"/>
          </a:p>
        </p:txBody>
      </p:sp>
      <p:pic>
        <p:nvPicPr>
          <p:cNvPr id="5" name="Picture 4">
            <a:extLst>
              <a:ext uri="{FF2B5EF4-FFF2-40B4-BE49-F238E27FC236}">
                <a16:creationId xmlns:a16="http://schemas.microsoft.com/office/drawing/2014/main" id="{7170EEAF-F0CA-DA13-72E3-6E7F3BC3AA62}"/>
              </a:ext>
            </a:extLst>
          </p:cNvPr>
          <p:cNvPicPr>
            <a:picLocks noChangeAspect="1"/>
          </p:cNvPicPr>
          <p:nvPr/>
        </p:nvPicPr>
        <p:blipFill>
          <a:blip r:embed="rId2"/>
          <a:stretch>
            <a:fillRect/>
          </a:stretch>
        </p:blipFill>
        <p:spPr>
          <a:xfrm>
            <a:off x="3687141" y="1447800"/>
            <a:ext cx="5456859" cy="3810000"/>
          </a:xfrm>
          <a:prstGeom prst="rect">
            <a:avLst/>
          </a:prstGeom>
        </p:spPr>
      </p:pic>
    </p:spTree>
    <p:extLst>
      <p:ext uri="{BB962C8B-B14F-4D97-AF65-F5344CB8AC3E}">
        <p14:creationId xmlns:p14="http://schemas.microsoft.com/office/powerpoint/2010/main" val="2798349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68E9A-E3AF-6013-8B1A-739EEC6B580E}"/>
              </a:ext>
            </a:extLst>
          </p:cNvPr>
          <p:cNvSpPr>
            <a:spLocks noGrp="1"/>
          </p:cNvSpPr>
          <p:nvPr>
            <p:ph type="title"/>
          </p:nvPr>
        </p:nvSpPr>
        <p:spPr>
          <a:xfrm>
            <a:off x="457200" y="76200"/>
            <a:ext cx="8229600" cy="1143000"/>
          </a:xfrm>
        </p:spPr>
        <p:txBody>
          <a:bodyPr/>
          <a:lstStyle/>
          <a:p>
            <a:r>
              <a:rPr lang="en-US" sz="2800" dirty="0"/>
              <a:t>Forensic Analysis of Memory Dumps to Examine Email Artifacts (Tor Browser Closed) (Cont’d)</a:t>
            </a:r>
            <a:br>
              <a:rPr lang="en-US" dirty="0"/>
            </a:br>
            <a:endParaRPr lang="en-GB" dirty="0"/>
          </a:p>
        </p:txBody>
      </p:sp>
      <p:pic>
        <p:nvPicPr>
          <p:cNvPr id="5" name="Content Placeholder 4">
            <a:extLst>
              <a:ext uri="{FF2B5EF4-FFF2-40B4-BE49-F238E27FC236}">
                <a16:creationId xmlns:a16="http://schemas.microsoft.com/office/drawing/2014/main" id="{A0A90D56-EF8E-B211-4FAD-6A0F59EACF21}"/>
              </a:ext>
            </a:extLst>
          </p:cNvPr>
          <p:cNvPicPr>
            <a:picLocks noGrp="1" noChangeAspect="1"/>
          </p:cNvPicPr>
          <p:nvPr>
            <p:ph idx="1"/>
          </p:nvPr>
        </p:nvPicPr>
        <p:blipFill>
          <a:blip r:embed="rId2"/>
          <a:stretch>
            <a:fillRect/>
          </a:stretch>
        </p:blipFill>
        <p:spPr>
          <a:xfrm>
            <a:off x="152400" y="1143000"/>
            <a:ext cx="8534400" cy="3010936"/>
          </a:xfrm>
        </p:spPr>
      </p:pic>
      <p:pic>
        <p:nvPicPr>
          <p:cNvPr id="7" name="Picture 6">
            <a:extLst>
              <a:ext uri="{FF2B5EF4-FFF2-40B4-BE49-F238E27FC236}">
                <a16:creationId xmlns:a16="http://schemas.microsoft.com/office/drawing/2014/main" id="{C8FB0B36-CBC5-CF4F-B9E5-771679D27B43}"/>
              </a:ext>
            </a:extLst>
          </p:cNvPr>
          <p:cNvPicPr>
            <a:picLocks noChangeAspect="1"/>
          </p:cNvPicPr>
          <p:nvPr/>
        </p:nvPicPr>
        <p:blipFill>
          <a:blip r:embed="rId3"/>
          <a:stretch>
            <a:fillRect/>
          </a:stretch>
        </p:blipFill>
        <p:spPr>
          <a:xfrm>
            <a:off x="152400" y="4572000"/>
            <a:ext cx="8915400" cy="990600"/>
          </a:xfrm>
          <a:prstGeom prst="rect">
            <a:avLst/>
          </a:prstGeom>
        </p:spPr>
      </p:pic>
    </p:spTree>
    <p:extLst>
      <p:ext uri="{BB962C8B-B14F-4D97-AF65-F5344CB8AC3E}">
        <p14:creationId xmlns:p14="http://schemas.microsoft.com/office/powerpoint/2010/main" val="41753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DF388-D5C1-4CB4-C516-F3EFA7A01C59}"/>
              </a:ext>
            </a:extLst>
          </p:cNvPr>
          <p:cNvSpPr>
            <a:spLocks noGrp="1"/>
          </p:cNvSpPr>
          <p:nvPr>
            <p:ph type="title"/>
          </p:nvPr>
        </p:nvSpPr>
        <p:spPr>
          <a:xfrm>
            <a:off x="16042" y="0"/>
            <a:ext cx="8915400" cy="990600"/>
          </a:xfrm>
        </p:spPr>
        <p:txBody>
          <a:bodyPr/>
          <a:lstStyle/>
          <a:p>
            <a:r>
              <a:rPr lang="en-US" sz="2800" dirty="0"/>
              <a:t>Forensic Analysis of Storage to Acquire Email Attachments (Tor Browser Closed)</a:t>
            </a:r>
            <a:endParaRPr lang="en-GB" sz="2800" dirty="0"/>
          </a:p>
        </p:txBody>
      </p:sp>
      <p:sp>
        <p:nvSpPr>
          <p:cNvPr id="3" name="Content Placeholder 2">
            <a:extLst>
              <a:ext uri="{FF2B5EF4-FFF2-40B4-BE49-F238E27FC236}">
                <a16:creationId xmlns:a16="http://schemas.microsoft.com/office/drawing/2014/main" id="{DF1F57E5-EDB7-ACDE-B8B7-407B69D74FA3}"/>
              </a:ext>
            </a:extLst>
          </p:cNvPr>
          <p:cNvSpPr>
            <a:spLocks noGrp="1"/>
          </p:cNvSpPr>
          <p:nvPr>
            <p:ph idx="1"/>
          </p:nvPr>
        </p:nvSpPr>
        <p:spPr>
          <a:xfrm>
            <a:off x="32084" y="990600"/>
            <a:ext cx="3870158" cy="4708358"/>
          </a:xfrm>
        </p:spPr>
        <p:txBody>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Step 5: Retrieve the Uploaded File</a:t>
            </a:r>
          </a:p>
          <a:p>
            <a:pPr algn="just"/>
            <a:r>
              <a:rPr lang="en-US" sz="1800" dirty="0">
                <a:latin typeface="Calibri" panose="020F0502020204030204" pitchFamily="34" charset="0"/>
                <a:ea typeface="Calibri" panose="020F0502020204030204" pitchFamily="34" charset="0"/>
                <a:cs typeface="Calibri" panose="020F0502020204030204" pitchFamily="34" charset="0"/>
              </a:rPr>
              <a:t>Copy the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VMDK</a:t>
            </a:r>
            <a:r>
              <a:rPr lang="en-US" sz="1800" dirty="0">
                <a:latin typeface="Calibri" panose="020F0502020204030204" pitchFamily="34" charset="0"/>
                <a:ea typeface="Calibri" panose="020F0502020204030204" pitchFamily="34" charset="0"/>
                <a:cs typeface="Calibri" panose="020F0502020204030204" pitchFamily="34" charset="0"/>
              </a:rPr>
              <a:t> file onto the forensic workstation and open it in Autopsy</a:t>
            </a:r>
          </a:p>
          <a:p>
            <a:pPr algn="just"/>
            <a:r>
              <a:rPr lang="en-US" sz="1800" dirty="0">
                <a:latin typeface="Calibri" panose="020F0502020204030204" pitchFamily="34" charset="0"/>
                <a:ea typeface="Calibri" panose="020F0502020204030204" pitchFamily="34" charset="0"/>
                <a:cs typeface="Calibri" panose="020F0502020204030204" pitchFamily="34" charset="0"/>
              </a:rPr>
              <a:t>Memory dump analysis revealed that a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zip (iamlegend.zip) </a:t>
            </a:r>
            <a:r>
              <a:rPr lang="en-US" sz="1800" dirty="0">
                <a:latin typeface="Calibri" panose="020F0502020204030204" pitchFamily="34" charset="0"/>
                <a:ea typeface="Calibri" panose="020F0502020204030204" pitchFamily="34" charset="0"/>
                <a:cs typeface="Calibri" panose="020F0502020204030204" pitchFamily="34" charset="0"/>
              </a:rPr>
              <a:t>file was uploaded through the emails</a:t>
            </a:r>
          </a:p>
          <a:p>
            <a:pPr algn="just"/>
            <a:r>
              <a:rPr lang="en-US" sz="1800" dirty="0">
                <a:latin typeface="Calibri" panose="020F0502020204030204" pitchFamily="34" charset="0"/>
                <a:ea typeface="Calibri" panose="020F0502020204030204" pitchFamily="34" charset="0"/>
                <a:cs typeface="Calibri" panose="020F0502020204030204" pitchFamily="34" charset="0"/>
              </a:rPr>
              <a:t>To retrieve the .zip file that was uploaded, search for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iamlegend.zip </a:t>
            </a:r>
            <a:r>
              <a:rPr lang="en-US" sz="1800" dirty="0">
                <a:latin typeface="Calibri" panose="020F0502020204030204" pitchFamily="34" charset="0"/>
                <a:ea typeface="Calibri" panose="020F0502020204030204" pitchFamily="34" charset="0"/>
                <a:cs typeface="Calibri" panose="020F0502020204030204" pitchFamily="34" charset="0"/>
              </a:rPr>
              <a:t>in the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Archives</a:t>
            </a:r>
            <a:r>
              <a:rPr lang="en-US" sz="1800" dirty="0">
                <a:latin typeface="Calibri" panose="020F0502020204030204" pitchFamily="34" charset="0"/>
                <a:ea typeface="Calibri" panose="020F0502020204030204" pitchFamily="34" charset="0"/>
                <a:cs typeface="Calibri" panose="020F0502020204030204" pitchFamily="34" charset="0"/>
              </a:rPr>
              <a:t> folder which can be found under Views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 File Types </a:t>
            </a:r>
            <a:r>
              <a:rPr lang="en-US" sz="1800" dirty="0">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US" sz="1800" dirty="0">
                <a:latin typeface="Calibri" panose="020F0502020204030204" pitchFamily="34" charset="0"/>
                <a:ea typeface="Calibri" panose="020F0502020204030204" pitchFamily="34" charset="0"/>
                <a:cs typeface="Calibri" panose="020F0502020204030204" pitchFamily="34" charset="0"/>
              </a:rPr>
              <a:t> By Extension</a:t>
            </a:r>
          </a:p>
          <a:p>
            <a:pPr algn="just"/>
            <a:r>
              <a:rPr lang="en-US" sz="1800" dirty="0">
                <a:latin typeface="Calibri" panose="020F0502020204030204" pitchFamily="34" charset="0"/>
                <a:ea typeface="Calibri" panose="020F0502020204030204" pitchFamily="34" charset="0"/>
                <a:cs typeface="Calibri" panose="020F0502020204030204" pitchFamily="34" charset="0"/>
              </a:rPr>
              <a:t>After identifying the file, we can either extract the file to the forensic workstation or read its content directly on </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Autopsy</a:t>
            </a:r>
          </a:p>
        </p:txBody>
      </p:sp>
      <p:pic>
        <p:nvPicPr>
          <p:cNvPr id="5" name="Picture 4">
            <a:extLst>
              <a:ext uri="{FF2B5EF4-FFF2-40B4-BE49-F238E27FC236}">
                <a16:creationId xmlns:a16="http://schemas.microsoft.com/office/drawing/2014/main" id="{80791668-3CDB-C63B-E67A-47204CCDBB2F}"/>
              </a:ext>
            </a:extLst>
          </p:cNvPr>
          <p:cNvPicPr>
            <a:picLocks noChangeAspect="1"/>
          </p:cNvPicPr>
          <p:nvPr/>
        </p:nvPicPr>
        <p:blipFill>
          <a:blip r:embed="rId2"/>
          <a:stretch>
            <a:fillRect/>
          </a:stretch>
        </p:blipFill>
        <p:spPr>
          <a:xfrm>
            <a:off x="4038600" y="1447800"/>
            <a:ext cx="5051469" cy="3962400"/>
          </a:xfrm>
          <a:prstGeom prst="rect">
            <a:avLst/>
          </a:prstGeom>
        </p:spPr>
      </p:pic>
    </p:spTree>
    <p:extLst>
      <p:ext uri="{BB962C8B-B14F-4D97-AF65-F5344CB8AC3E}">
        <p14:creationId xmlns:p14="http://schemas.microsoft.com/office/powerpoint/2010/main" val="428510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516BB-10AA-EA55-C703-0323DB980D15}"/>
              </a:ext>
            </a:extLst>
          </p:cNvPr>
          <p:cNvSpPr>
            <a:spLocks noGrp="1"/>
          </p:cNvSpPr>
          <p:nvPr>
            <p:ph type="title"/>
          </p:nvPr>
        </p:nvSpPr>
        <p:spPr>
          <a:xfrm>
            <a:off x="304800" y="76200"/>
            <a:ext cx="8686800" cy="1143000"/>
          </a:xfrm>
        </p:spPr>
        <p:txBody>
          <a:bodyPr/>
          <a:lstStyle/>
          <a:p>
            <a:r>
              <a:rPr lang="en-US" sz="2800" dirty="0"/>
              <a:t>Forensic Analysis of Storage to Acquire Email Attachments (Tor Browser Closed) (Cont’d)</a:t>
            </a:r>
            <a:br>
              <a:rPr lang="en-US" sz="2800" dirty="0"/>
            </a:br>
            <a:endParaRPr lang="en-GB" sz="2800" dirty="0"/>
          </a:p>
        </p:txBody>
      </p:sp>
      <p:sp>
        <p:nvSpPr>
          <p:cNvPr id="3" name="Content Placeholder 2">
            <a:extLst>
              <a:ext uri="{FF2B5EF4-FFF2-40B4-BE49-F238E27FC236}">
                <a16:creationId xmlns:a16="http://schemas.microsoft.com/office/drawing/2014/main" id="{EBBF0737-32F7-306D-C574-137F4BC4A097}"/>
              </a:ext>
            </a:extLst>
          </p:cNvPr>
          <p:cNvSpPr>
            <a:spLocks noGrp="1"/>
          </p:cNvSpPr>
          <p:nvPr>
            <p:ph idx="1"/>
          </p:nvPr>
        </p:nvSpPr>
        <p:spPr>
          <a:xfrm>
            <a:off x="128337" y="990600"/>
            <a:ext cx="3757863" cy="4800600"/>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Step 6: Retrieve the Downloaded File</a:t>
            </a:r>
          </a:p>
          <a:p>
            <a:pPr algn="just"/>
            <a:r>
              <a:rPr lang="en-US" sz="1800" dirty="0">
                <a:latin typeface="Calibri" panose="020F0502020204030204" pitchFamily="34" charset="0"/>
                <a:ea typeface="Calibri" panose="020F0502020204030204" pitchFamily="34" charset="0"/>
                <a:cs typeface="Calibri" panose="020F0502020204030204" pitchFamily="34" charset="0"/>
              </a:rPr>
              <a:t>Data related to the accessed/opened emails are not recorded in the memory dump</a:t>
            </a:r>
          </a:p>
          <a:p>
            <a:pPr algn="just"/>
            <a:r>
              <a:rPr lang="en-US" sz="1800" dirty="0">
                <a:latin typeface="Calibri" panose="020F0502020204030204" pitchFamily="34" charset="0"/>
                <a:ea typeface="Calibri" panose="020F0502020204030204" pitchFamily="34" charset="0"/>
                <a:cs typeface="Calibri" panose="020F0502020204030204" pitchFamily="34" charset="0"/>
              </a:rPr>
              <a:t>However, the downloaded contents (including email attachments) from the web browser can be retrieved from the Web Downloads folder located under Results  Extracted Content</a:t>
            </a:r>
          </a:p>
          <a:p>
            <a:pPr algn="just"/>
            <a:r>
              <a:rPr lang="en-US" sz="1800" dirty="0">
                <a:latin typeface="Calibri" panose="020F0502020204030204" pitchFamily="34" charset="0"/>
                <a:ea typeface="Calibri" panose="020F0502020204030204" pitchFamily="34" charset="0"/>
                <a:cs typeface="Calibri" panose="020F0502020204030204" pitchFamily="34" charset="0"/>
              </a:rPr>
              <a:t>Note: Examine the File Metadata section to retrieve the metadata of the file including file location and filesystem type</a:t>
            </a:r>
          </a:p>
          <a:p>
            <a:pPr algn="just"/>
            <a:endParaRPr lang="en-GB" dirty="0"/>
          </a:p>
        </p:txBody>
      </p:sp>
      <p:pic>
        <p:nvPicPr>
          <p:cNvPr id="5" name="Picture 4">
            <a:extLst>
              <a:ext uri="{FF2B5EF4-FFF2-40B4-BE49-F238E27FC236}">
                <a16:creationId xmlns:a16="http://schemas.microsoft.com/office/drawing/2014/main" id="{66DE9411-2974-721F-71B9-0258E269F233}"/>
              </a:ext>
            </a:extLst>
          </p:cNvPr>
          <p:cNvPicPr>
            <a:picLocks noChangeAspect="1"/>
          </p:cNvPicPr>
          <p:nvPr/>
        </p:nvPicPr>
        <p:blipFill>
          <a:blip r:embed="rId2"/>
          <a:stretch>
            <a:fillRect/>
          </a:stretch>
        </p:blipFill>
        <p:spPr>
          <a:xfrm>
            <a:off x="4019845" y="1239252"/>
            <a:ext cx="5047955" cy="4018548"/>
          </a:xfrm>
          <a:prstGeom prst="rect">
            <a:avLst/>
          </a:prstGeom>
        </p:spPr>
      </p:pic>
    </p:spTree>
    <p:extLst>
      <p:ext uri="{BB962C8B-B14F-4D97-AF65-F5344CB8AC3E}">
        <p14:creationId xmlns:p14="http://schemas.microsoft.com/office/powerpoint/2010/main" val="251553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6469B-2C13-CC29-5E40-0503373630AC}"/>
              </a:ext>
            </a:extLst>
          </p:cNvPr>
          <p:cNvSpPr>
            <a:spLocks noGrp="1"/>
          </p:cNvSpPr>
          <p:nvPr>
            <p:ph type="title"/>
          </p:nvPr>
        </p:nvSpPr>
        <p:spPr>
          <a:xfrm>
            <a:off x="0" y="304800"/>
            <a:ext cx="8991600" cy="655637"/>
          </a:xfrm>
        </p:spPr>
        <p:txBody>
          <a:bodyPr/>
          <a:lstStyle/>
          <a:p>
            <a:r>
              <a:rPr lang="en-GB" sz="3200" dirty="0"/>
              <a:t>Forensic Analysis: Tor Browser Uninstalled</a:t>
            </a:r>
            <a:br>
              <a:rPr lang="en-GB" dirty="0"/>
            </a:br>
            <a:endParaRPr lang="en-GB" dirty="0"/>
          </a:p>
        </p:txBody>
      </p:sp>
      <p:sp>
        <p:nvSpPr>
          <p:cNvPr id="3" name="Content Placeholder 2">
            <a:extLst>
              <a:ext uri="{FF2B5EF4-FFF2-40B4-BE49-F238E27FC236}">
                <a16:creationId xmlns:a16="http://schemas.microsoft.com/office/drawing/2014/main" id="{F25A0544-FF67-9697-B7BA-F4A0992C142F}"/>
              </a:ext>
            </a:extLst>
          </p:cNvPr>
          <p:cNvSpPr>
            <a:spLocks noGrp="1"/>
          </p:cNvSpPr>
          <p:nvPr>
            <p:ph idx="1"/>
          </p:nvPr>
        </p:nvSpPr>
        <p:spPr>
          <a:xfrm>
            <a:off x="152400" y="10668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When a memory dump is collected from a machine in which Tor browser was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installed and uninstalled later</a:t>
            </a:r>
            <a:r>
              <a:rPr lang="en-US" dirty="0">
                <a:latin typeface="Calibri" panose="020F0502020204030204" pitchFamily="34" charset="0"/>
                <a:ea typeface="Calibri" panose="020F0502020204030204" pitchFamily="34" charset="0"/>
                <a:cs typeface="Calibri" panose="020F0502020204030204" pitchFamily="34" charset="0"/>
              </a:rPr>
              <a:t>, the memory dump does not contain any record of the events or activities performed using Tor browser on the machine</a:t>
            </a:r>
          </a:p>
          <a:p>
            <a:pPr algn="just"/>
            <a:r>
              <a:rPr lang="en-US" dirty="0">
                <a:latin typeface="Calibri" panose="020F0502020204030204" pitchFamily="34" charset="0"/>
                <a:ea typeface="Calibri" panose="020F0502020204030204" pitchFamily="34" charset="0"/>
                <a:cs typeface="Calibri" panose="020F0502020204030204" pitchFamily="34" charset="0"/>
              </a:rPr>
              <a:t>Therefore, when examining the memory dump using the Bulk Extractor tool, the investigator cannot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retrieve</a:t>
            </a:r>
            <a:r>
              <a:rPr lang="en-US" dirty="0">
                <a:latin typeface="Calibri" panose="020F0502020204030204" pitchFamily="34" charset="0"/>
                <a:ea typeface="Calibri" panose="020F0502020204030204" pitchFamily="34" charset="0"/>
                <a:cs typeface="Calibri" panose="020F0502020204030204" pitchFamily="34" charset="0"/>
              </a:rPr>
              <a:t> any artifacts related to Tor browser activity</a:t>
            </a:r>
          </a:p>
          <a:p>
            <a:pPr algn="just"/>
            <a:r>
              <a:rPr lang="en-US" dirty="0">
                <a:latin typeface="Calibri" panose="020F0502020204030204" pitchFamily="34" charset="0"/>
                <a:ea typeface="Calibri" panose="020F0502020204030204" pitchFamily="34" charset="0"/>
                <a:cs typeface="Calibri" panose="020F0502020204030204" pitchFamily="34" charset="0"/>
              </a:rPr>
              <a:t>In such a case, the investigator must analyze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prefetch files </a:t>
            </a:r>
            <a:r>
              <a:rPr lang="en-US" dirty="0">
                <a:latin typeface="Calibri" panose="020F0502020204030204" pitchFamily="34" charset="0"/>
                <a:ea typeface="Calibri" panose="020F0502020204030204" pitchFamily="34" charset="0"/>
                <a:cs typeface="Calibri" panose="020F0502020204030204" pitchFamily="34" charset="0"/>
              </a:rPr>
              <a:t>to discover Tor browser activity on the machine</a:t>
            </a:r>
          </a:p>
          <a:p>
            <a:endParaRPr lang="en-GB" dirty="0"/>
          </a:p>
        </p:txBody>
      </p:sp>
    </p:spTree>
    <p:extLst>
      <p:ext uri="{BB962C8B-B14F-4D97-AF65-F5344CB8AC3E}">
        <p14:creationId xmlns:p14="http://schemas.microsoft.com/office/powerpoint/2010/main" val="1951118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8651A-61C8-6C0C-0EB8-7C3245687E55}"/>
              </a:ext>
            </a:extLst>
          </p:cNvPr>
          <p:cNvSpPr>
            <a:spLocks noGrp="1"/>
          </p:cNvSpPr>
          <p:nvPr>
            <p:ph type="title"/>
          </p:nvPr>
        </p:nvSpPr>
        <p:spPr>
          <a:xfrm>
            <a:off x="457200" y="274638"/>
            <a:ext cx="8229600" cy="792162"/>
          </a:xfrm>
        </p:spPr>
        <p:txBody>
          <a:bodyPr/>
          <a:lstStyle/>
          <a:p>
            <a:r>
              <a:rPr lang="en-GB" dirty="0"/>
              <a:t>Emerging Trends</a:t>
            </a:r>
          </a:p>
        </p:txBody>
      </p:sp>
      <p:sp>
        <p:nvSpPr>
          <p:cNvPr id="3" name="Content Placeholder 2">
            <a:extLst>
              <a:ext uri="{FF2B5EF4-FFF2-40B4-BE49-F238E27FC236}">
                <a16:creationId xmlns:a16="http://schemas.microsoft.com/office/drawing/2014/main" id="{A804D3F9-5E53-1A45-A18C-8A9EA8ABFD0F}"/>
              </a:ext>
            </a:extLst>
          </p:cNvPr>
          <p:cNvSpPr>
            <a:spLocks noGrp="1"/>
          </p:cNvSpPr>
          <p:nvPr>
            <p:ph idx="1"/>
          </p:nvPr>
        </p:nvSpPr>
        <p:spPr>
          <a:xfrm>
            <a:off x="304800" y="1066800"/>
            <a:ext cx="8610600" cy="4419600"/>
          </a:xfrm>
        </p:spPr>
        <p:txBody>
          <a:bodyPr/>
          <a:lstStyle/>
          <a:p>
            <a:pPr marL="0" indent="0">
              <a:buNone/>
            </a:pPr>
            <a:r>
              <a:rPr lang="en-GB" sz="1800" dirty="0">
                <a:effectLst/>
                <a:latin typeface="Calibri" panose="020F0502020204030204" pitchFamily="34" charset="0"/>
                <a:ea typeface="Aptos" panose="020B0004020202020204" pitchFamily="34" charset="0"/>
              </a:rPr>
              <a:t>The dark web is the cause root of great and helpful technologies and trends coming out daily:</a:t>
            </a:r>
          </a:p>
          <a:p>
            <a:r>
              <a:rPr lang="en-US" sz="1800" dirty="0">
                <a:latin typeface="Calibri" panose="020F0502020204030204" pitchFamily="34" charset="0"/>
                <a:ea typeface="Calibri" panose="020F0502020204030204" pitchFamily="34" charset="0"/>
                <a:cs typeface="Calibri" panose="020F0502020204030204" pitchFamily="34" charset="0"/>
              </a:rPr>
              <a:t>Cyber Threat Intelligence (CTI)</a:t>
            </a:r>
          </a:p>
          <a:p>
            <a:pPr lvl="1" algn="just"/>
            <a:r>
              <a:rPr lang="en-GB" sz="1600" dirty="0">
                <a:effectLst/>
                <a:latin typeface="Calibri" panose="020F0502020204030204" pitchFamily="34" charset="0"/>
                <a:ea typeface="Aptos" panose="020B0004020202020204" pitchFamily="34" charset="0"/>
              </a:rPr>
              <a:t>Law Enforcement (preventing illegal activities )</a:t>
            </a:r>
            <a:endParaRPr lang="en-US" sz="1600" dirty="0">
              <a:effectLst/>
              <a:latin typeface="Calibri" panose="020F0502020204030204" pitchFamily="34" charset="0"/>
              <a:ea typeface="Calibri" panose="020F0502020204030204" pitchFamily="34" charset="0"/>
              <a:cs typeface="Calibri" panose="020F0502020204030204" pitchFamily="34" charset="0"/>
            </a:endParaRPr>
          </a:p>
          <a:p>
            <a:pPr lvl="1" algn="just"/>
            <a:r>
              <a:rPr lang="en-GB" sz="1600" dirty="0">
                <a:effectLst/>
                <a:latin typeface="Calibri" panose="020F0502020204030204" pitchFamily="34" charset="0"/>
                <a:ea typeface="Aptos" panose="020B0004020202020204" pitchFamily="34" charset="0"/>
              </a:rPr>
              <a:t>Hidden forums (keep their illegal business flowing and running by creating hidden forums on the dark web in order to exchange information and perform whistleblowing activities)</a:t>
            </a:r>
            <a:endParaRPr lang="en-US" sz="1600" dirty="0">
              <a:latin typeface="Calibri" panose="020F0502020204030204" pitchFamily="34" charset="0"/>
              <a:ea typeface="Calibri" panose="020F0502020204030204" pitchFamily="34" charset="0"/>
              <a:cs typeface="Calibri" panose="020F0502020204030204" pitchFamily="34" charset="0"/>
            </a:endParaRPr>
          </a:p>
          <a:p>
            <a:pPr algn="just"/>
            <a:r>
              <a:rPr lang="en-US" sz="1800" dirty="0">
                <a:latin typeface="Calibri" panose="020F0502020204030204" pitchFamily="34" charset="0"/>
                <a:ea typeface="Calibri" panose="020F0502020204030204" pitchFamily="34" charset="0"/>
                <a:cs typeface="Calibri" panose="020F0502020204030204" pitchFamily="34" charset="0"/>
              </a:rPr>
              <a:t>Artificial Intelligence (AI) and Machine Learning (ML) technologies are improving the automatic and execution of cyber attacks so cyber criminals do not have to put any effort into causing damage to someone.</a:t>
            </a:r>
          </a:p>
          <a:p>
            <a:pPr algn="just"/>
            <a:r>
              <a:rPr lang="en-US" sz="1800" dirty="0">
                <a:latin typeface="Calibri" panose="020F0502020204030204" pitchFamily="34" charset="0"/>
                <a:ea typeface="Calibri" panose="020F0502020204030204" pitchFamily="34" charset="0"/>
                <a:cs typeface="Calibri" panose="020F0502020204030204" pitchFamily="34" charset="0"/>
              </a:rPr>
              <a:t>Blockchain technology is another important aspect that originates from the dark web, it is most related to cryptocurrencies, however the applicability of blockchain goes beyond that and expands in the dark web so criminals have a safe and secure way of transmitting payments. Blockchain’s nature allows cyber criminals to stay secure and keep their privacy anonymous which leads to an increased number of illegal activities. </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2955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9160-50A5-8BAB-24A9-8121BADF8789}"/>
              </a:ext>
            </a:extLst>
          </p:cNvPr>
          <p:cNvSpPr>
            <a:spLocks noGrp="1"/>
          </p:cNvSpPr>
          <p:nvPr>
            <p:ph type="title"/>
          </p:nvPr>
        </p:nvSpPr>
        <p:spPr/>
        <p:txBody>
          <a:bodyPr/>
          <a:lstStyle/>
          <a:p>
            <a:endParaRPr lang="en-GB"/>
          </a:p>
        </p:txBody>
      </p:sp>
      <p:pic>
        <p:nvPicPr>
          <p:cNvPr id="4" name="Surfing the Dark Web so You Don’t Have to… Here’s What I Found">
            <a:hlinkClick r:id="" action="ppaction://media"/>
            <a:extLst>
              <a:ext uri="{FF2B5EF4-FFF2-40B4-BE49-F238E27FC236}">
                <a16:creationId xmlns:a16="http://schemas.microsoft.com/office/drawing/2014/main" id="{686A51F3-C9A4-2D30-5D4E-3AD947359F7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72189" y="20053"/>
            <a:ext cx="9067800" cy="5101109"/>
          </a:xfrm>
        </p:spPr>
      </p:pic>
    </p:spTree>
    <p:extLst>
      <p:ext uri="{BB962C8B-B14F-4D97-AF65-F5344CB8AC3E}">
        <p14:creationId xmlns:p14="http://schemas.microsoft.com/office/powerpoint/2010/main" val="1382411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65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3A4AF-AE34-E730-1BFC-AFE62E7B55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2A1DFB-7C70-D313-301E-86F919566CD3}"/>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6B7C9481-A4DA-CE30-4E39-87FBB072F788}"/>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rPr>
              <a:t>Participation link: https://www.menti.com/alr3skwca6ee</a:t>
            </a: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Picture 5" descr="A qr code on a white background&#10;&#10;AI-generated content may be incorrect.">
            <a:extLst>
              <a:ext uri="{FF2B5EF4-FFF2-40B4-BE49-F238E27FC236}">
                <a16:creationId xmlns:a16="http://schemas.microsoft.com/office/drawing/2014/main" id="{E67E4F6B-A42C-7661-C604-34C90F5E9D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0400" y="2032250"/>
            <a:ext cx="3448050" cy="3448050"/>
          </a:xfrm>
          <a:prstGeom prst="rect">
            <a:avLst/>
          </a:prstGeom>
        </p:spPr>
      </p:pic>
    </p:spTree>
    <p:extLst>
      <p:ext uri="{BB962C8B-B14F-4D97-AF65-F5344CB8AC3E}">
        <p14:creationId xmlns:p14="http://schemas.microsoft.com/office/powerpoint/2010/main" val="4961602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DDD9-7FD8-C7AD-A85D-FA41FF4210B2}"/>
              </a:ext>
            </a:extLst>
          </p:cNvPr>
          <p:cNvSpPr>
            <a:spLocks noGrp="1"/>
          </p:cNvSpPr>
          <p:nvPr>
            <p:ph type="title"/>
          </p:nvPr>
        </p:nvSpPr>
        <p:spPr>
          <a:xfrm>
            <a:off x="457200" y="152400"/>
            <a:ext cx="8229600" cy="792162"/>
          </a:xfrm>
        </p:spPr>
        <p:txBody>
          <a:bodyPr/>
          <a:lstStyle/>
          <a:p>
            <a:r>
              <a:rPr lang="en-GB" dirty="0"/>
              <a:t>Summary</a:t>
            </a:r>
          </a:p>
        </p:txBody>
      </p:sp>
      <p:sp>
        <p:nvSpPr>
          <p:cNvPr id="3" name="Content Placeholder 2">
            <a:extLst>
              <a:ext uri="{FF2B5EF4-FFF2-40B4-BE49-F238E27FC236}">
                <a16:creationId xmlns:a16="http://schemas.microsoft.com/office/drawing/2014/main" id="{DBC28FC9-1324-D135-A10F-11E4214692C0}"/>
              </a:ext>
            </a:extLst>
          </p:cNvPr>
          <p:cNvSpPr>
            <a:spLocks noGrp="1"/>
          </p:cNvSpPr>
          <p:nvPr>
            <p:ph idx="1"/>
          </p:nvPr>
        </p:nvSpPr>
        <p:spPr>
          <a:xfrm>
            <a:off x="228600" y="1371600"/>
            <a:ext cx="8534400" cy="387032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this lecture, we discussed the fundamentals of dark web and the importance of dark web forensics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demonstrated how to identify the traces of Tor browser during investigation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detailed discussion on how to perform Tor browser forensics</a:t>
            </a:r>
          </a:p>
        </p:txBody>
      </p:sp>
    </p:spTree>
    <p:extLst>
      <p:ext uri="{BB962C8B-B14F-4D97-AF65-F5344CB8AC3E}">
        <p14:creationId xmlns:p14="http://schemas.microsoft.com/office/powerpoint/2010/main" val="22591654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1CC5B-1C60-283C-CDB5-4988BDF107DD}"/>
              </a:ext>
            </a:extLst>
          </p:cNvPr>
          <p:cNvSpPr>
            <a:spLocks noGrp="1"/>
          </p:cNvSpPr>
          <p:nvPr>
            <p:ph type="title"/>
          </p:nvPr>
        </p:nvSpPr>
        <p:spPr/>
        <p:txBody>
          <a:bodyPr/>
          <a:lstStyle/>
          <a:p>
            <a:r>
              <a:rPr lang="en-GB" dirty="0"/>
              <a:t>Certification and Professional Development</a:t>
            </a:r>
          </a:p>
        </p:txBody>
      </p:sp>
      <p:sp>
        <p:nvSpPr>
          <p:cNvPr id="3" name="Content Placeholder 2">
            <a:extLst>
              <a:ext uri="{FF2B5EF4-FFF2-40B4-BE49-F238E27FC236}">
                <a16:creationId xmlns:a16="http://schemas.microsoft.com/office/drawing/2014/main" id="{9579155A-518D-4AF3-6C3F-862E078366B6}"/>
              </a:ext>
            </a:extLst>
          </p:cNvPr>
          <p:cNvSpPr>
            <a:spLocks noGrp="1"/>
          </p:cNvSpPr>
          <p:nvPr>
            <p:ph idx="1"/>
          </p:nvPr>
        </p:nvSpPr>
        <p:spPr>
          <a:xfrm>
            <a:off x="152400" y="2133600"/>
            <a:ext cx="8534400" cy="25908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Overview of relevant certifications (EC Council, SANS DFIR, GIAC, EnCase Certified Examiner).</a:t>
            </a:r>
          </a:p>
          <a:p>
            <a:pPr algn="just"/>
            <a:r>
              <a:rPr lang="en-US" dirty="0">
                <a:latin typeface="Calibri" panose="020F0502020204030204" pitchFamily="34" charset="0"/>
                <a:ea typeface="Calibri" panose="020F0502020204030204" pitchFamily="34" charset="0"/>
                <a:cs typeface="Calibri" panose="020F0502020204030204" pitchFamily="34" charset="0"/>
              </a:rPr>
              <a:t>Benefits of professional certifications in career advancement.</a:t>
            </a:r>
          </a:p>
          <a:p>
            <a:endParaRPr lang="en-GB" dirty="0"/>
          </a:p>
        </p:txBody>
      </p:sp>
    </p:spTree>
    <p:extLst>
      <p:ext uri="{BB962C8B-B14F-4D97-AF65-F5344CB8AC3E}">
        <p14:creationId xmlns:p14="http://schemas.microsoft.com/office/powerpoint/2010/main" val="5144074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953000"/>
          </a:xfrm>
        </p:spPr>
        <p:txBody>
          <a:bodyPr/>
          <a:lstStyle/>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a:p>
            <a:r>
              <a:rPr lang="en-US" dirty="0"/>
              <a:t>Books: Practical Malware Analysis by Sikorski &amp; Honig, The Art of Memory Forensics.</a:t>
            </a:r>
          </a:p>
          <a:p>
            <a:r>
              <a:rPr lang="en-US" dirty="0"/>
              <a:t>Websites: EC Council, SANS, Volatility Foundation.</a:t>
            </a:r>
          </a:p>
          <a:p>
            <a:r>
              <a:rPr lang="en-US" dirty="0"/>
              <a:t>Online courses and webinars.</a:t>
            </a:r>
          </a:p>
          <a:p>
            <a:endParaRPr lang="en-GB" dirty="0"/>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2749</Words>
  <Application>Microsoft Office PowerPoint</Application>
  <PresentationFormat>On-screen Show (4:3)</PresentationFormat>
  <Paragraphs>183</Paragraphs>
  <Slides>36</Slides>
  <Notes>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Comic Sans MS</vt:lpstr>
      <vt:lpstr>Courier New</vt:lpstr>
      <vt:lpstr>Symbol</vt:lpstr>
      <vt:lpstr>Times New Roman</vt:lpstr>
      <vt:lpstr>Default Design</vt:lpstr>
      <vt:lpstr>PowerPoint Presentation</vt:lpstr>
      <vt:lpstr>Dark Web Forensics </vt:lpstr>
      <vt:lpstr>Understanding the Dark Web </vt:lpstr>
      <vt:lpstr>Tor Relays </vt:lpstr>
      <vt:lpstr>Working of Tor Browser </vt:lpstr>
      <vt:lpstr>Tor Bridge Node </vt:lpstr>
      <vt:lpstr>Dark Web Forensics </vt:lpstr>
      <vt:lpstr>Dark Web Forensics Challenges </vt:lpstr>
      <vt:lpstr>Identifying Tor Browser Artifacts </vt:lpstr>
      <vt:lpstr>Identifying Tor Browser Artifacts: Prefetch Files </vt:lpstr>
      <vt:lpstr>Identifying Tor Browser Artifacts: places.sqlite File </vt:lpstr>
      <vt:lpstr>Tor Browser Forensics: Memory Acquisition </vt:lpstr>
      <vt:lpstr>Collecting Memory Dumps </vt:lpstr>
      <vt:lpstr>Memory Dump Analysis: Bulk Extractor </vt:lpstr>
      <vt:lpstr>Forensic Analysis of Memory Dumps to Examine Email Artifacts (Tor Browser Open) </vt:lpstr>
      <vt:lpstr>Forensic Analysis of Memory Dumps to Examine Email Artifacts (Tor Browser Open) (Cont’d) </vt:lpstr>
      <vt:lpstr>Forensic Analysis of Memory Dumps to Examine Email Artifacts (Tor Browser Open) (Cont’d) </vt:lpstr>
      <vt:lpstr>Forensic Analysis of Memory Dumps to Examine Email Artifacts (Tor Browser Open) (Cont’d) </vt:lpstr>
      <vt:lpstr>Mentimeter</vt:lpstr>
      <vt:lpstr>Take a break We’ll rejoin in 10 minutes</vt:lpstr>
      <vt:lpstr>Forensic Analysis of Storage to Acquire Email Attachments (Tor Browser Open) </vt:lpstr>
      <vt:lpstr>Forensic Analysis of Storage to Acquire Email Attachments (Tor Browser Open) (Cont’d) </vt:lpstr>
      <vt:lpstr>Forensic Analysis of Storage to Acquire Email Attachments (Tor Browser Open) </vt:lpstr>
      <vt:lpstr>Forensic Analysis of Memory Dumps to Examine Email Artifacts (Tor Browser Closed) </vt:lpstr>
      <vt:lpstr>Forensic Analysis of Memory Dumps to Examine Email Artifacts (Tor Browser Closed) (Cont’d) </vt:lpstr>
      <vt:lpstr>Forensic Analysis of Memory Dumps to Examine Email Artifacts (Tor Browser Closed) (Cont’d) </vt:lpstr>
      <vt:lpstr>Forensic Analysis of Storage to Acquire Email Attachments (Tor Browser Closed)</vt:lpstr>
      <vt:lpstr>Forensic Analysis of Storage to Acquire Email Attachments (Tor Browser Closed) (Cont’d) </vt:lpstr>
      <vt:lpstr>Forensic Analysis: Tor Browser Uninstalled </vt:lpstr>
      <vt:lpstr>Emerging Trends</vt:lpstr>
      <vt:lpstr>PowerPoint Presentation</vt:lpstr>
      <vt:lpstr>Mentimeter</vt:lpstr>
      <vt:lpstr>Summary</vt:lpstr>
      <vt:lpstr>Certification and Professional Development</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2025-03-08T16:40:02Z</dcterms:modified>
</cp:coreProperties>
</file>