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0809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and state that the presentation follows the interim viva guide using your uploaded project files as evidence.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this briefly to reassure the lecturer that your presentation follows the guide requirements.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problem in simple terms: information is spread across many places; Study Track provides one organised view.</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it clear that the objectives are measurable and will be used to judge whether the final project is complete.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 the four literature themes and link each one directly to a feature in the project.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show that you can critique sources rather than only describing them.</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Define methodology as how the project will be carried out. Mention primary and secondary sources clearly.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Gantt chart: early planning/research, design and build stages are completed; testing and evaluation are now the main focus.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addresses the design overview requirement. Explain the workflow and what you would demonstrate.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use case diagram shows who uses the system and what each type of user can do.</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three layers. This shows good software design because each layer has a separate responsibility.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Describe primary keys and foreign keys. Mention that the database supports the main features and evaluation section.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slide to prove that you have working code and that your slides are based on project files.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demonstrate, keep it short and controlled: home, login, dashboard, calendar, feedback and admin.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testing is the next major phase and will be used as evidence in the final report.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not hide limitations. Lecturers expect honest evaluation and a realistic plan for completing the project.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End by summarising progress and next steps. Avoid claiming the system is fully finished.</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Briefly point out the references. The detailed reference list can be expanded in the final written report.</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8FAFC"/>
        </a:solidFill>
        <a:effectLst/>
      </p:bgPr>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A"/>
        </a:solidFill>
        <a:effectLst/>
      </p:bgPr>
    </p:bg>
    <p:spTree>
      <p:nvGrpSpPr>
        <p:cNvPr id="1" name=""/>
        <p:cNvGrpSpPr/>
        <p:nvPr/>
      </p:nvGrpSpPr>
      <p:grpSpPr>
        <a:xfrm>
          <a:off x="0" y="0"/>
          <a:ext cx="0" cy="0"/>
          <a:chOff x="0" y="0"/>
          <a:chExt cx="0" cy="0"/>
        </a:xfrm>
      </p:grpSpPr>
      <p:sp>
        <p:nvSpPr>
          <p:cNvPr id="2" name="Shape 0"/>
          <p:cNvSpPr/>
          <p:nvPr/>
        </p:nvSpPr>
        <p:spPr>
          <a:xfrm>
            <a:off x="685800" y="594360"/>
            <a:ext cx="10789920" cy="0"/>
          </a:xfrm>
          <a:prstGeom prst="line">
            <a:avLst/>
          </a:prstGeom>
          <a:noFill/>
          <a:ln w="29210">
            <a:solidFill>
              <a:srgbClr val="0891B2"/>
            </a:solidFill>
            <a:prstDash val="solid"/>
          </a:ln>
        </p:spPr>
        <p:txBody>
          <a:bodyPr/>
          <a:lstStyle/>
          <a:p>
            <a:endParaRPr lang="en-GB"/>
          </a:p>
        </p:txBody>
      </p:sp>
      <p:sp>
        <p:nvSpPr>
          <p:cNvPr id="3" name="Text 1"/>
          <p:cNvSpPr/>
          <p:nvPr/>
        </p:nvSpPr>
        <p:spPr>
          <a:xfrm>
            <a:off x="685800" y="1143000"/>
            <a:ext cx="9784080" cy="685800"/>
          </a:xfrm>
          <a:prstGeom prst="rect">
            <a:avLst/>
          </a:prstGeom>
          <a:noFill/>
          <a:ln/>
        </p:spPr>
        <p:txBody>
          <a:bodyPr wrap="square" lIns="0" tIns="0" rIns="0" bIns="0" rtlCol="0" anchor="ctr"/>
          <a:lstStyle/>
          <a:p>
            <a:pPr marL="0" indent="0">
              <a:buNone/>
            </a:pPr>
            <a:r>
              <a:rPr lang="en-US" sz="5400" b="1" dirty="0">
                <a:solidFill>
                  <a:srgbClr val="FFFFFF"/>
                </a:solidFill>
                <a:latin typeface="Aptos Display" pitchFamily="34" charset="0"/>
                <a:ea typeface="Aptos Display" pitchFamily="34" charset="-122"/>
                <a:cs typeface="Aptos Display" pitchFamily="34" charset="-120"/>
              </a:rPr>
              <a:t>Study Track</a:t>
            </a:r>
            <a:endParaRPr lang="en-US" sz="5400" dirty="0"/>
          </a:p>
        </p:txBody>
      </p:sp>
      <p:sp>
        <p:nvSpPr>
          <p:cNvPr id="4" name="Text 2"/>
          <p:cNvSpPr/>
          <p:nvPr/>
        </p:nvSpPr>
        <p:spPr>
          <a:xfrm>
            <a:off x="731520" y="1965960"/>
            <a:ext cx="10424160" cy="713232"/>
          </a:xfrm>
          <a:prstGeom prst="rect">
            <a:avLst/>
          </a:prstGeom>
          <a:noFill/>
          <a:ln/>
        </p:spPr>
        <p:txBody>
          <a:bodyPr wrap="square" lIns="0" tIns="0" rIns="0" bIns="0" rtlCol="0" anchor="ctr">
            <a:normAutofit lnSpcReduction="10000"/>
          </a:bodyPr>
          <a:lstStyle/>
          <a:p>
            <a:pPr marL="0" indent="0">
              <a:buNone/>
            </a:pPr>
            <a:r>
              <a:rPr lang="en-US" sz="2400" dirty="0">
                <a:solidFill>
                  <a:srgbClr val="DCEFFF"/>
                </a:solidFill>
              </a:rPr>
              <a:t>Design and Development of a Web-Based Task and Deadline Management System for Students</a:t>
            </a:r>
            <a:endParaRPr lang="en-US" sz="2400" dirty="0"/>
          </a:p>
        </p:txBody>
      </p:sp>
      <p:sp>
        <p:nvSpPr>
          <p:cNvPr id="5" name="Text 3"/>
          <p:cNvSpPr/>
          <p:nvPr/>
        </p:nvSpPr>
        <p:spPr>
          <a:xfrm>
            <a:off x="731520" y="2907792"/>
            <a:ext cx="7315200" cy="329184"/>
          </a:xfrm>
          <a:prstGeom prst="rect">
            <a:avLst/>
          </a:prstGeom>
          <a:noFill/>
          <a:ln/>
        </p:spPr>
        <p:txBody>
          <a:bodyPr wrap="square" lIns="0" tIns="0" rIns="0" bIns="0" rtlCol="0" anchor="ctr"/>
          <a:lstStyle/>
          <a:p>
            <a:pPr marL="0" indent="0">
              <a:buNone/>
            </a:pPr>
            <a:r>
              <a:rPr lang="en-US" sz="2000" b="1" dirty="0">
                <a:solidFill>
                  <a:srgbClr val="FFFFFF"/>
                </a:solidFill>
              </a:rPr>
              <a:t>Interim Viva Presentation</a:t>
            </a:r>
            <a:endParaRPr lang="en-US" sz="2000" dirty="0"/>
          </a:p>
        </p:txBody>
      </p:sp>
      <p:sp>
        <p:nvSpPr>
          <p:cNvPr id="6" name="Text 4"/>
          <p:cNvSpPr/>
          <p:nvPr/>
        </p:nvSpPr>
        <p:spPr>
          <a:xfrm>
            <a:off x="731520" y="4297680"/>
            <a:ext cx="5760720" cy="685800"/>
          </a:xfrm>
          <a:prstGeom prst="rect">
            <a:avLst/>
          </a:prstGeom>
          <a:noFill/>
          <a:ln/>
        </p:spPr>
        <p:txBody>
          <a:bodyPr wrap="square" lIns="0" tIns="0" rIns="0" bIns="0" rtlCol="0" anchor="ctr"/>
          <a:lstStyle/>
          <a:p>
            <a:pPr marL="0" indent="0">
              <a:buNone/>
            </a:pPr>
            <a:r>
              <a:rPr lang="en-US" sz="1800" dirty="0">
                <a:solidFill>
                  <a:srgbClr val="E2E8F0"/>
                </a:solidFill>
              </a:rPr>
              <a:t>Name: Sanobia Nosheen Ahmed</a:t>
            </a:r>
            <a:endParaRPr lang="en-US" sz="1800" dirty="0"/>
          </a:p>
          <a:p>
            <a:pPr marL="0" indent="0">
              <a:buNone/>
            </a:pPr>
            <a:r>
              <a:rPr lang="en-US" sz="1800" dirty="0">
                <a:solidFill>
                  <a:srgbClr val="E2E8F0"/>
                </a:solidFill>
              </a:rPr>
              <a:t>Date: </a:t>
            </a:r>
            <a:r>
              <a:rPr lang="en-US" sz="1800">
                <a:solidFill>
                  <a:srgbClr val="E2E8F0"/>
                </a:solidFill>
              </a:rPr>
              <a:t>29 June 2026</a:t>
            </a:r>
          </a:p>
          <a:p>
            <a:pPr marL="0" indent="0">
              <a:buNone/>
            </a:pPr>
            <a:endParaRPr lang="en-US" sz="1800" dirty="0"/>
          </a:p>
        </p:txBody>
      </p:sp>
      <p:sp>
        <p:nvSpPr>
          <p:cNvPr id="7" name="Text 5"/>
          <p:cNvSpPr/>
          <p:nvPr/>
        </p:nvSpPr>
        <p:spPr>
          <a:xfrm>
            <a:off x="731520" y="5989320"/>
            <a:ext cx="8686800" cy="237744"/>
          </a:xfrm>
          <a:prstGeom prst="rect">
            <a:avLst/>
          </a:prstGeom>
          <a:noFill/>
          <a:ln/>
        </p:spPr>
        <p:txBody>
          <a:bodyPr wrap="square" lIns="0" tIns="0" rIns="0" bIns="0" rtlCol="0" anchor="ctr"/>
          <a:lstStyle/>
          <a:p>
            <a:pPr marL="0" indent="0">
              <a:buNone/>
            </a:pPr>
            <a:r>
              <a:rPr lang="en-US" sz="1450" dirty="0">
                <a:solidFill>
                  <a:srgbClr val="93C5FD"/>
                </a:solidFill>
              </a:rPr>
              <a:t>PHP • MySQL • JavaScript • Chart.js • Responsive CSS</a:t>
            </a:r>
            <a:endParaRPr lang="en-US" sz="14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Interim viva requirement coverage</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5" name="Text 3"/>
          <p:cNvSpPr/>
          <p:nvPr/>
        </p:nvSpPr>
        <p:spPr>
          <a:xfrm>
            <a:off x="502920" y="6510528"/>
            <a:ext cx="2468880" cy="201168"/>
          </a:xfrm>
          <a:prstGeom prst="rect">
            <a:avLst/>
          </a:prstGeom>
          <a:noFill/>
          <a:ln/>
        </p:spPr>
        <p:txBody>
          <a:bodyPr wrap="square" lIns="0" tIns="0" rIns="0" bIns="0" rtlCol="0" anchor="ctr"/>
          <a:lstStyle/>
          <a:p>
            <a:pPr marL="0" indent="0">
              <a:buNone/>
            </a:pPr>
            <a:endParaRPr lang="en-US" sz="850" dirty="0"/>
          </a:p>
        </p:txBody>
      </p:sp>
      <p:sp>
        <p:nvSpPr>
          <p:cNvPr id="6" name="Text 4"/>
          <p:cNvSpPr/>
          <p:nvPr/>
        </p:nvSpPr>
        <p:spPr>
          <a:xfrm>
            <a:off x="423512" y="1417320"/>
            <a:ext cx="4983480" cy="4251960"/>
          </a:xfrm>
          <a:prstGeom prst="rect">
            <a:avLst/>
          </a:prstGeom>
          <a:solidFill>
            <a:srgbClr val="FFFFFF"/>
          </a:solidFill>
          <a:ln w="10160">
            <a:solidFill>
              <a:srgbClr val="CBD5E1"/>
            </a:solidFill>
          </a:ln>
        </p:spPr>
        <p:txBody>
          <a:bodyPr wrap="square" rtlCol="0" anchor="t">
            <a:normAutofit/>
          </a:bodyPr>
          <a:lstStyle/>
          <a:p>
            <a:pPr>
              <a:lnSpc>
                <a:spcPct val="93000"/>
              </a:lnSpc>
            </a:pPr>
            <a:r>
              <a:rPr lang="en-US" sz="1750" b="1" dirty="0">
                <a:solidFill>
                  <a:srgbClr val="0B1F3A"/>
                </a:solidFill>
              </a:rPr>
              <a:t>Guide requirement</a:t>
            </a:r>
          </a:p>
          <a:p>
            <a:pPr marL="285750" indent="-285750">
              <a:lnSpc>
                <a:spcPct val="93000"/>
              </a:lnSpc>
              <a:buFont typeface="Arial" panose="020B0604020202020204" pitchFamily="34" charset="0"/>
              <a:buChar char="•"/>
            </a:pPr>
            <a:r>
              <a:rPr lang="en-US" sz="1750" b="1" dirty="0">
                <a:solidFill>
                  <a:srgbClr val="0B1F3A"/>
                </a:solidFill>
              </a:rPr>
              <a:t>
</a:t>
            </a:r>
            <a:r>
              <a:rPr lang="en-GB" sz="1750" dirty="0"/>
              <a:t>Title, name, and date on the cover page• Overview, purpose, goals, and recipients of the project•</a:t>
            </a:r>
          </a:p>
          <a:p>
            <a:pPr marL="285750" indent="-285750">
              <a:lnSpc>
                <a:spcPct val="93000"/>
              </a:lnSpc>
              <a:buFont typeface="Arial" panose="020B0604020202020204" pitchFamily="34" charset="0"/>
              <a:buChar char="•"/>
            </a:pPr>
            <a:r>
              <a:rPr lang="en-GB" sz="1750" dirty="0"/>
              <a:t> A time plan or Gantt chart• </a:t>
            </a:r>
          </a:p>
          <a:p>
            <a:pPr marL="285750" indent="-285750">
              <a:lnSpc>
                <a:spcPct val="93000"/>
              </a:lnSpc>
              <a:buFont typeface="Arial" panose="020B0604020202020204" pitchFamily="34" charset="0"/>
              <a:buChar char="•"/>
            </a:pPr>
            <a:r>
              <a:rPr lang="en-GB" sz="1750" dirty="0"/>
              <a:t>A review and critique of the literature•</a:t>
            </a:r>
          </a:p>
          <a:p>
            <a:pPr marL="285750" indent="-285750">
              <a:lnSpc>
                <a:spcPct val="93000"/>
              </a:lnSpc>
              <a:buFont typeface="Arial" panose="020B0604020202020204" pitchFamily="34" charset="0"/>
              <a:buChar char="•"/>
            </a:pPr>
            <a:r>
              <a:rPr lang="en-GB" sz="1750" dirty="0"/>
              <a:t> Using primary and secondary sources in the methodology• </a:t>
            </a:r>
          </a:p>
          <a:p>
            <a:pPr marL="285750" indent="-285750">
              <a:lnSpc>
                <a:spcPct val="93000"/>
              </a:lnSpc>
              <a:buFont typeface="Arial" panose="020B0604020202020204" pitchFamily="34" charset="0"/>
              <a:buChar char="•"/>
            </a:pPr>
            <a:r>
              <a:rPr lang="en-GB" sz="1750" dirty="0"/>
              <a:t>Plan for prototype demonstration and design overview•</a:t>
            </a:r>
          </a:p>
          <a:p>
            <a:pPr marL="285750" indent="-285750">
              <a:lnSpc>
                <a:spcPct val="93000"/>
              </a:lnSpc>
              <a:buFont typeface="Arial" panose="020B0604020202020204" pitchFamily="34" charset="0"/>
              <a:buChar char="•"/>
            </a:pPr>
            <a:r>
              <a:rPr lang="en-GB" sz="1750" dirty="0"/>
              <a:t> References and conclusion</a:t>
            </a:r>
            <a:endParaRPr lang="en-US" sz="1750" dirty="0"/>
          </a:p>
        </p:txBody>
      </p:sp>
      <p:sp>
        <p:nvSpPr>
          <p:cNvPr id="7" name="Text 5"/>
          <p:cNvSpPr/>
          <p:nvPr/>
        </p:nvSpPr>
        <p:spPr>
          <a:xfrm>
            <a:off x="5989320" y="1417320"/>
            <a:ext cx="5577840" cy="196596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How this presentation addresses it
</a:t>
            </a:r>
            <a:endParaRPr lang="en-US" sz="1750" dirty="0"/>
          </a:p>
          <a:p>
            <a:pPr>
              <a:lnSpc>
                <a:spcPct val="93000"/>
              </a:lnSpc>
            </a:pPr>
            <a:r>
              <a:rPr lang="en-GB" sz="1700" dirty="0">
                <a:solidFill>
                  <a:srgbClr val="0F172A"/>
                </a:solidFill>
              </a:rPr>
              <a:t>The order of the slides matches that of the booklet. The research justification, technique, system architecture, database design, working prototype, testing strategy, limitations, and future steps are the most crucial project evidence that I concentrate on.</a:t>
            </a:r>
            <a:endParaRPr lang="en-US" sz="1750" dirty="0"/>
          </a:p>
        </p:txBody>
      </p:sp>
      <p:sp>
        <p:nvSpPr>
          <p:cNvPr id="8" name="Text 6"/>
          <p:cNvSpPr/>
          <p:nvPr/>
        </p:nvSpPr>
        <p:spPr>
          <a:xfrm>
            <a:off x="5989320" y="3703320"/>
            <a:ext cx="5577840" cy="150876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rPr>
              <a:t>Interim viva focus
</a:t>
            </a:r>
            <a:endParaRPr lang="en-US" sz="1750" dirty="0"/>
          </a:p>
          <a:p>
            <a:pPr>
              <a:lnSpc>
                <a:spcPct val="93000"/>
              </a:lnSpc>
            </a:pPr>
            <a:r>
              <a:rPr lang="en-GB" sz="1700" dirty="0">
                <a:solidFill>
                  <a:srgbClr val="0F172A"/>
                </a:solidFill>
              </a:rPr>
              <a:t>The objective is to demonstrate that the project has a clear concept, is technically possible, has already been implemented as a prototype, and is prepared for testing, assessment, and final improvement.</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 Project overview / introduction</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5" name="Text 3"/>
          <p:cNvSpPr/>
          <p:nvPr/>
        </p:nvSpPr>
        <p:spPr>
          <a:xfrm>
            <a:off x="502920" y="6510528"/>
            <a:ext cx="2468880" cy="201168"/>
          </a:xfrm>
          <a:prstGeom prst="rect">
            <a:avLst/>
          </a:prstGeom>
          <a:noFill/>
          <a:ln/>
        </p:spPr>
        <p:txBody>
          <a:bodyPr wrap="square" lIns="0" tIns="0" rIns="0" bIns="0" rtlCol="0" anchor="ctr"/>
          <a:lstStyle/>
          <a:p>
            <a:pPr marL="0" indent="0">
              <a:buNone/>
            </a:pPr>
            <a:endParaRPr lang="en-US" sz="850" dirty="0"/>
          </a:p>
        </p:txBody>
      </p:sp>
      <p:sp>
        <p:nvSpPr>
          <p:cNvPr id="6" name="Text 4"/>
          <p:cNvSpPr/>
          <p:nvPr/>
        </p:nvSpPr>
        <p:spPr>
          <a:xfrm>
            <a:off x="594360" y="1371600"/>
            <a:ext cx="3611880" cy="205740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What is Study Track?
</a:t>
            </a:r>
            <a:endParaRPr lang="en-US" sz="1750" dirty="0"/>
          </a:p>
          <a:p>
            <a:pPr>
              <a:lnSpc>
                <a:spcPct val="93000"/>
              </a:lnSpc>
            </a:pPr>
            <a:r>
              <a:rPr lang="en-GB" sz="1620" dirty="0">
                <a:solidFill>
                  <a:srgbClr val="0F172A"/>
                </a:solidFill>
              </a:rPr>
              <a:t>An online system for managing student assignments and due dates. Module-based planning, task tracking, study-hour monitoring, urgent deadline alerts, calendar views, PDF export, and feedback are all supported.</a:t>
            </a:r>
            <a:endParaRPr lang="en-US" sz="1750" dirty="0"/>
          </a:p>
        </p:txBody>
      </p:sp>
      <p:sp>
        <p:nvSpPr>
          <p:cNvPr id="7" name="Text 5"/>
          <p:cNvSpPr/>
          <p:nvPr/>
        </p:nvSpPr>
        <p:spPr>
          <a:xfrm>
            <a:off x="4480560" y="1371600"/>
            <a:ext cx="3611880" cy="205740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Why this project?
</a:t>
            </a:r>
            <a:endParaRPr lang="en-US" sz="1750" dirty="0"/>
          </a:p>
          <a:p>
            <a:pPr>
              <a:lnSpc>
                <a:spcPct val="93000"/>
              </a:lnSpc>
            </a:pPr>
            <a:r>
              <a:rPr lang="en-GB" sz="1620" dirty="0">
                <a:solidFill>
                  <a:srgbClr val="0F172A"/>
                </a:solidFill>
              </a:rPr>
              <a:t>Students frequently use calendars, emails, learning platforms, and separate notes to manage deadlines. This raises the possibility of missing deadlines and can make the workload uncertain</a:t>
            </a:r>
            <a:endParaRPr lang="en-US" sz="1750" dirty="0"/>
          </a:p>
        </p:txBody>
      </p:sp>
      <p:sp>
        <p:nvSpPr>
          <p:cNvPr id="8" name="Text 6"/>
          <p:cNvSpPr/>
          <p:nvPr/>
        </p:nvSpPr>
        <p:spPr>
          <a:xfrm>
            <a:off x="8366760" y="1371600"/>
            <a:ext cx="3200400" cy="2057400"/>
          </a:xfrm>
          <a:prstGeom prst="rect">
            <a:avLst/>
          </a:prstGeom>
          <a:solidFill>
            <a:srgbClr val="FFFFFF"/>
          </a:solidFill>
          <a:ln w="10160">
            <a:solidFill>
              <a:srgbClr val="CBD5E1"/>
            </a:solidFill>
          </a:ln>
        </p:spPr>
        <p:txBody>
          <a:bodyPr wrap="square" rtlCol="0" anchor="t">
            <a:normAutofit lnSpcReduction="10000"/>
          </a:bodyPr>
          <a:lstStyle/>
          <a:p>
            <a:pPr>
              <a:lnSpc>
                <a:spcPct val="93000"/>
              </a:lnSpc>
            </a:pPr>
            <a:r>
              <a:rPr lang="en-US" sz="1750" b="1" dirty="0">
                <a:solidFill>
                  <a:srgbClr val="0B1F3A"/>
                </a:solidFill>
              </a:rPr>
              <a:t>What will it achieve?
</a:t>
            </a:r>
            <a:endParaRPr lang="en-US" dirty="0"/>
          </a:p>
          <a:p>
            <a:pPr>
              <a:lnSpc>
                <a:spcPct val="93000"/>
              </a:lnSpc>
            </a:pPr>
            <a:r>
              <a:rPr lang="en-US" dirty="0">
                <a:solidFill>
                  <a:srgbClr val="0F172A"/>
                </a:solidFill>
              </a:rPr>
              <a:t>The project will deliver a tested prototype that helps students see tasks, </a:t>
            </a:r>
          </a:p>
          <a:p>
            <a:pPr>
              <a:lnSpc>
                <a:spcPct val="93000"/>
              </a:lnSpc>
            </a:pPr>
            <a:r>
              <a:rPr lang="en-US" dirty="0">
                <a:solidFill>
                  <a:srgbClr val="0F172A"/>
                </a:solidFill>
              </a:rPr>
              <a:t>priority- urgent work, track progress and provide feedback for evaluation.</a:t>
            </a:r>
            <a:endParaRPr lang="en-US" dirty="0"/>
          </a:p>
        </p:txBody>
      </p:sp>
      <p:sp>
        <p:nvSpPr>
          <p:cNvPr id="9" name="Text 7"/>
          <p:cNvSpPr/>
          <p:nvPr/>
        </p:nvSpPr>
        <p:spPr>
          <a:xfrm>
            <a:off x="594360" y="3886200"/>
            <a:ext cx="10972800" cy="141732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Beneficiaries and future career link
</a:t>
            </a:r>
            <a:endParaRPr lang="en-US" sz="1750" dirty="0"/>
          </a:p>
          <a:p>
            <a:pPr>
              <a:lnSpc>
                <a:spcPct val="93000"/>
              </a:lnSpc>
            </a:pPr>
            <a:r>
              <a:rPr lang="en-GB" sz="1640" dirty="0">
                <a:solidFill>
                  <a:srgbClr val="0F172A"/>
                </a:solidFill>
              </a:rPr>
              <a:t>Improved planning and deadline awareness assist students. Feedback and usage data are useful to administrators and researchers. Through the development of full-stack web programming, database design, testing, and user evaluation abilities, the project also helps me in my future profession.</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2. Aim, research question and objectives</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5349240" cy="1234440"/>
          </a:xfrm>
          <a:prstGeom prst="rect">
            <a:avLst/>
          </a:prstGeom>
          <a:solidFill>
            <a:srgbClr val="EAF4FA"/>
          </a:solidFill>
          <a:ln w="10160">
            <a:solidFill>
              <a:srgbClr val="CBD5E1"/>
            </a:solidFill>
          </a:ln>
        </p:spPr>
        <p:txBody>
          <a:bodyPr wrap="square" rtlCol="0" anchor="t">
            <a:normAutofit fontScale="92500"/>
          </a:bodyPr>
          <a:lstStyle/>
          <a:p>
            <a:pPr marL="0" indent="0">
              <a:lnSpc>
                <a:spcPct val="93000"/>
              </a:lnSpc>
              <a:buNone/>
            </a:pPr>
            <a:r>
              <a:rPr lang="en-US" sz="1750" b="1" dirty="0">
                <a:solidFill>
                  <a:srgbClr val="0B1F3A"/>
                </a:solidFill>
              </a:rPr>
              <a:t>Research question
</a:t>
            </a:r>
            <a:endParaRPr lang="en-US" sz="1750" dirty="0"/>
          </a:p>
          <a:p>
            <a:pPr>
              <a:lnSpc>
                <a:spcPct val="93000"/>
              </a:lnSpc>
            </a:pPr>
            <a:r>
              <a:rPr lang="en-GB" sz="1650" dirty="0">
                <a:solidFill>
                  <a:srgbClr val="0F172A"/>
                </a:solidFill>
              </a:rPr>
              <a:t>In what ways might a web-based task and deadline management system help students with module planning, academic task tracking, and study progress monitoring?</a:t>
            </a:r>
            <a:endParaRPr lang="en-US" sz="1750" dirty="0"/>
          </a:p>
        </p:txBody>
      </p:sp>
      <p:sp>
        <p:nvSpPr>
          <p:cNvPr id="7" name="Text 5"/>
          <p:cNvSpPr/>
          <p:nvPr/>
        </p:nvSpPr>
        <p:spPr>
          <a:xfrm>
            <a:off x="6217920" y="1325880"/>
            <a:ext cx="5349240" cy="123444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rPr>
              <a:t>Aim
</a:t>
            </a:r>
            <a:endParaRPr lang="en-US" sz="1750" dirty="0"/>
          </a:p>
          <a:p>
            <a:pPr>
              <a:lnSpc>
                <a:spcPct val="93000"/>
              </a:lnSpc>
            </a:pPr>
            <a:r>
              <a:rPr lang="en-GB" sz="1650" dirty="0">
                <a:solidFill>
                  <a:srgbClr val="0F172A"/>
                </a:solidFill>
              </a:rPr>
              <a:t>To create, implement, and assess a web-based Study Track prototype that aids students in task organisation, progress tracking, and deadline awareness.</a:t>
            </a:r>
            <a:endParaRPr lang="en-US" sz="1750" dirty="0"/>
          </a:p>
        </p:txBody>
      </p:sp>
      <p:sp>
        <p:nvSpPr>
          <p:cNvPr id="8" name="Text 6"/>
          <p:cNvSpPr/>
          <p:nvPr/>
        </p:nvSpPr>
        <p:spPr>
          <a:xfrm>
            <a:off x="594360" y="2971800"/>
            <a:ext cx="10972800" cy="24688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Objectives
</a:t>
            </a:r>
            <a:endParaRPr lang="en-US" sz="1750" dirty="0"/>
          </a:p>
          <a:p>
            <a:pPr>
              <a:lnSpc>
                <a:spcPct val="93000"/>
              </a:lnSpc>
            </a:pPr>
            <a:r>
              <a:rPr lang="en-GB" sz="1650" dirty="0">
                <a:solidFill>
                  <a:srgbClr val="0F172A"/>
                </a:solidFill>
              </a:rPr>
              <a:t>• Determine system requirements and analyse the demands of students in terms of study management.</a:t>
            </a:r>
          </a:p>
          <a:p>
            <a:pPr>
              <a:lnSpc>
                <a:spcPct val="93000"/>
              </a:lnSpc>
            </a:pPr>
            <a:r>
              <a:rPr lang="en-GB" sz="1650" dirty="0">
                <a:solidFill>
                  <a:srgbClr val="0F172A"/>
                </a:solidFill>
              </a:rPr>
              <a:t>• Create the use case, user workflow, ERD, and system architecture.</a:t>
            </a:r>
          </a:p>
          <a:p>
            <a:pPr>
              <a:lnSpc>
                <a:spcPct val="93000"/>
              </a:lnSpc>
            </a:pPr>
            <a:r>
              <a:rPr lang="en-GB" sz="1650" dirty="0">
                <a:solidFill>
                  <a:srgbClr val="0F172A"/>
                </a:solidFill>
              </a:rPr>
              <a:t>• Use PHP, MySQL, JavaScript, Chart.js, and CSS to create the online application.</a:t>
            </a:r>
          </a:p>
          <a:p>
            <a:pPr>
              <a:lnSpc>
                <a:spcPct val="93000"/>
              </a:lnSpc>
            </a:pPr>
            <a:r>
              <a:rPr lang="en-GB" sz="1650" dirty="0">
                <a:solidFill>
                  <a:srgbClr val="0F172A"/>
                </a:solidFill>
              </a:rPr>
              <a:t>• Put in place the dashboard, modules, tasks, calendar, study hours, PDF export, authentication, and feedback.</a:t>
            </a:r>
          </a:p>
          <a:p>
            <a:pPr>
              <a:lnSpc>
                <a:spcPct val="93000"/>
              </a:lnSpc>
            </a:pPr>
            <a:r>
              <a:rPr lang="en-GB" sz="1650" dirty="0">
                <a:solidFill>
                  <a:srgbClr val="0F172A"/>
                </a:solidFill>
              </a:rPr>
              <a:t>• Use admin dashboard results and user input to test and assess the system.</a:t>
            </a:r>
            <a:endParaRPr lang="en-US" sz="1750" dirty="0"/>
          </a:p>
        </p:txBody>
      </p:sp>
      <p:sp>
        <p:nvSpPr>
          <p:cNvPr id="9" name="Text 7"/>
          <p:cNvSpPr/>
          <p:nvPr/>
        </p:nvSpPr>
        <p:spPr>
          <a:xfrm>
            <a:off x="822960" y="5715000"/>
            <a:ext cx="1325880" cy="347472"/>
          </a:xfrm>
          <a:prstGeom prst="rect">
            <a:avLst/>
          </a:prstGeom>
          <a:solidFill>
            <a:srgbClr val="2563EB"/>
          </a:solidFill>
          <a:ln>
            <a:solidFill>
              <a:srgbClr val="2563EB">
                <a:alpha val="0"/>
              </a:srgbClr>
            </a:solidFill>
          </a:ln>
        </p:spPr>
        <p:txBody>
          <a:bodyPr wrap="square" lIns="508" tIns="508" rIns="508" bIns="508" rtlCol="0" anchor="ctr">
            <a:normAutofit/>
          </a:bodyPr>
          <a:lstStyle/>
          <a:p>
            <a:pPr marL="0" indent="0" algn="ctr">
              <a:buNone/>
            </a:pPr>
            <a:r>
              <a:rPr lang="en-US" sz="1250" b="1" dirty="0">
                <a:solidFill>
                  <a:srgbClr val="FFFFFF"/>
                </a:solidFill>
              </a:rPr>
              <a:t>Research</a:t>
            </a:r>
            <a:endParaRPr lang="en-US" sz="1250" dirty="0"/>
          </a:p>
        </p:txBody>
      </p:sp>
      <p:sp>
        <p:nvSpPr>
          <p:cNvPr id="10" name="Text 8"/>
          <p:cNvSpPr/>
          <p:nvPr/>
        </p:nvSpPr>
        <p:spPr>
          <a:xfrm>
            <a:off x="2651760" y="5715000"/>
            <a:ext cx="1325880" cy="347472"/>
          </a:xfrm>
          <a:prstGeom prst="rect">
            <a:avLst/>
          </a:prstGeom>
          <a:solidFill>
            <a:srgbClr val="0891B2"/>
          </a:solidFill>
          <a:ln>
            <a:solidFill>
              <a:srgbClr val="0891B2">
                <a:alpha val="0"/>
              </a:srgbClr>
            </a:solidFill>
          </a:ln>
        </p:spPr>
        <p:txBody>
          <a:bodyPr wrap="square" lIns="508" tIns="508" rIns="508" bIns="508" rtlCol="0" anchor="ctr">
            <a:normAutofit/>
          </a:bodyPr>
          <a:lstStyle/>
          <a:p>
            <a:pPr marL="0" indent="0" algn="ctr">
              <a:buNone/>
            </a:pPr>
            <a:r>
              <a:rPr lang="en-US" sz="1250" b="1" dirty="0">
                <a:solidFill>
                  <a:srgbClr val="FFFFFF"/>
                </a:solidFill>
              </a:rPr>
              <a:t>Requirements</a:t>
            </a:r>
            <a:endParaRPr lang="en-US" sz="1250" dirty="0"/>
          </a:p>
        </p:txBody>
      </p:sp>
      <p:sp>
        <p:nvSpPr>
          <p:cNvPr id="11" name="Text 9"/>
          <p:cNvSpPr/>
          <p:nvPr/>
        </p:nvSpPr>
        <p:spPr>
          <a:xfrm>
            <a:off x="4480560" y="5715000"/>
            <a:ext cx="132588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rPr>
              <a:t>Design</a:t>
            </a:r>
            <a:endParaRPr lang="en-US" sz="1250" dirty="0"/>
          </a:p>
        </p:txBody>
      </p:sp>
      <p:sp>
        <p:nvSpPr>
          <p:cNvPr id="12" name="Text 10"/>
          <p:cNvSpPr/>
          <p:nvPr/>
        </p:nvSpPr>
        <p:spPr>
          <a:xfrm>
            <a:off x="6309360" y="5715000"/>
            <a:ext cx="1325880" cy="347472"/>
          </a:xfrm>
          <a:prstGeom prst="rect">
            <a:avLst/>
          </a:prstGeom>
          <a:solidFill>
            <a:srgbClr val="F59E0B"/>
          </a:solidFill>
          <a:ln>
            <a:solidFill>
              <a:srgbClr val="F59E0B">
                <a:alpha val="0"/>
              </a:srgbClr>
            </a:solidFill>
          </a:ln>
        </p:spPr>
        <p:txBody>
          <a:bodyPr wrap="square" lIns="508" tIns="508" rIns="508" bIns="508" rtlCol="0" anchor="ctr">
            <a:normAutofit/>
          </a:bodyPr>
          <a:lstStyle/>
          <a:p>
            <a:pPr marL="0" indent="0" algn="ctr">
              <a:buNone/>
            </a:pPr>
            <a:r>
              <a:rPr lang="en-US" sz="1250" b="1" dirty="0">
                <a:solidFill>
                  <a:srgbClr val="FFFFFF"/>
                </a:solidFill>
              </a:rPr>
              <a:t>Build</a:t>
            </a:r>
            <a:endParaRPr lang="en-US" sz="1250" dirty="0"/>
          </a:p>
        </p:txBody>
      </p:sp>
      <p:sp>
        <p:nvSpPr>
          <p:cNvPr id="13" name="Text 11"/>
          <p:cNvSpPr/>
          <p:nvPr/>
        </p:nvSpPr>
        <p:spPr>
          <a:xfrm>
            <a:off x="8138160" y="5715000"/>
            <a:ext cx="1325880" cy="347472"/>
          </a:xfrm>
          <a:prstGeom prst="rect">
            <a:avLst/>
          </a:prstGeom>
          <a:solidFill>
            <a:srgbClr val="DC2626"/>
          </a:solidFill>
          <a:ln>
            <a:solidFill>
              <a:srgbClr val="DC2626">
                <a:alpha val="0"/>
              </a:srgbClr>
            </a:solidFill>
          </a:ln>
        </p:spPr>
        <p:txBody>
          <a:bodyPr wrap="square" lIns="508" tIns="508" rIns="508" bIns="508" rtlCol="0" anchor="ctr">
            <a:normAutofit/>
          </a:bodyPr>
          <a:lstStyle/>
          <a:p>
            <a:pPr marL="0" indent="0" algn="ctr">
              <a:buNone/>
            </a:pPr>
            <a:r>
              <a:rPr lang="en-US" sz="1250" b="1" dirty="0">
                <a:solidFill>
                  <a:srgbClr val="FFFFFF"/>
                </a:solidFill>
              </a:rPr>
              <a:t>Test</a:t>
            </a:r>
            <a:endParaRPr lang="en-US" sz="1250" dirty="0"/>
          </a:p>
        </p:txBody>
      </p:sp>
      <p:sp>
        <p:nvSpPr>
          <p:cNvPr id="14" name="Text 12"/>
          <p:cNvSpPr/>
          <p:nvPr/>
        </p:nvSpPr>
        <p:spPr>
          <a:xfrm>
            <a:off x="9966960" y="5715000"/>
            <a:ext cx="1325880" cy="347472"/>
          </a:xfrm>
          <a:prstGeom prst="rect">
            <a:avLst/>
          </a:prstGeom>
          <a:solidFill>
            <a:srgbClr val="0B1F3A"/>
          </a:solidFill>
          <a:ln>
            <a:solidFill>
              <a:srgbClr val="0B1F3A">
                <a:alpha val="0"/>
              </a:srgbClr>
            </a:solidFill>
          </a:ln>
        </p:spPr>
        <p:txBody>
          <a:bodyPr wrap="square" lIns="508" tIns="508" rIns="508" bIns="508" rtlCol="0" anchor="ctr">
            <a:normAutofit/>
          </a:bodyPr>
          <a:lstStyle/>
          <a:p>
            <a:pPr marL="0" indent="0" algn="ctr">
              <a:buNone/>
            </a:pPr>
            <a:r>
              <a:rPr lang="en-US" sz="1250" b="1" dirty="0">
                <a:solidFill>
                  <a:srgbClr val="FFFFFF"/>
                </a:solidFill>
              </a:rPr>
              <a:t>Evaluate</a:t>
            </a:r>
            <a:endParaRPr lang="en-US" sz="12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850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3. Literature review: research used to guide the project</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2743200" cy="1965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Self-regulated learning
</a:t>
            </a:r>
            <a:endParaRPr lang="en-US" sz="1750" dirty="0"/>
          </a:p>
          <a:p>
            <a:pPr>
              <a:lnSpc>
                <a:spcPct val="93000"/>
              </a:lnSpc>
            </a:pPr>
            <a:r>
              <a:rPr lang="en-GB" sz="1580" dirty="0">
                <a:solidFill>
                  <a:srgbClr val="0F172A"/>
                </a:solidFill>
              </a:rPr>
              <a:t>Pupils must organise, track, and evaluate their education. The task, dashboard, and progress-monitoring functionalities are supported by this.</a:t>
            </a:r>
            <a:endParaRPr lang="en-US" sz="1750" dirty="0"/>
          </a:p>
        </p:txBody>
      </p:sp>
      <p:sp>
        <p:nvSpPr>
          <p:cNvPr id="7" name="Text 5"/>
          <p:cNvSpPr/>
          <p:nvPr/>
        </p:nvSpPr>
        <p:spPr>
          <a:xfrm>
            <a:off x="3520440" y="1325880"/>
            <a:ext cx="2743200" cy="1965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Time management
</a:t>
            </a:r>
            <a:endParaRPr lang="en-US" sz="1750" dirty="0"/>
          </a:p>
          <a:p>
            <a:pPr>
              <a:lnSpc>
                <a:spcPct val="93000"/>
              </a:lnSpc>
            </a:pPr>
            <a:r>
              <a:rPr lang="en-GB" sz="1580" dirty="0">
                <a:solidFill>
                  <a:srgbClr val="0F172A"/>
                </a:solidFill>
              </a:rPr>
              <a:t>Better study planning is supported by well-organised deadlines and workload visibility. The calendar and urgent-warning functions support this.</a:t>
            </a:r>
            <a:endParaRPr lang="en-US" sz="1750" dirty="0"/>
          </a:p>
        </p:txBody>
      </p:sp>
      <p:sp>
        <p:nvSpPr>
          <p:cNvPr id="8" name="Text 6"/>
          <p:cNvSpPr/>
          <p:nvPr/>
        </p:nvSpPr>
        <p:spPr>
          <a:xfrm>
            <a:off x="6446520" y="1325880"/>
            <a:ext cx="2560320" cy="1965960"/>
          </a:xfrm>
          <a:prstGeom prst="rect">
            <a:avLst/>
          </a:prstGeom>
          <a:solidFill>
            <a:srgbClr val="FFFFFF"/>
          </a:solidFill>
          <a:ln w="10160">
            <a:solidFill>
              <a:srgbClr val="CBD5E1"/>
            </a:solidFill>
          </a:ln>
        </p:spPr>
        <p:txBody>
          <a:bodyPr wrap="square" rtlCol="0" anchor="t">
            <a:normAutofit lnSpcReduction="10000"/>
          </a:bodyPr>
          <a:lstStyle/>
          <a:p>
            <a:pPr marL="0" indent="0">
              <a:lnSpc>
                <a:spcPct val="93000"/>
              </a:lnSpc>
              <a:buNone/>
            </a:pPr>
            <a:r>
              <a:rPr lang="en-US" sz="1750" b="1" dirty="0">
                <a:solidFill>
                  <a:srgbClr val="0B1F3A"/>
                </a:solidFill>
              </a:rPr>
              <a:t>Reminders and warnings
</a:t>
            </a:r>
            <a:endParaRPr lang="en-US" sz="1750" dirty="0"/>
          </a:p>
          <a:p>
            <a:pPr>
              <a:lnSpc>
                <a:spcPct val="93000"/>
              </a:lnSpc>
            </a:pPr>
            <a:r>
              <a:rPr lang="en-GB" sz="1580" dirty="0">
                <a:solidFill>
                  <a:srgbClr val="0F172A"/>
                </a:solidFill>
              </a:rPr>
              <a:t>It is less necessary to manually recall each next activity thanks to external clues. Indicators that are urgent, due soon, and past due are supported by this.</a:t>
            </a:r>
            <a:endParaRPr lang="en-US" sz="1750" dirty="0"/>
          </a:p>
        </p:txBody>
      </p:sp>
      <p:sp>
        <p:nvSpPr>
          <p:cNvPr id="9" name="Text 7"/>
          <p:cNvSpPr/>
          <p:nvPr/>
        </p:nvSpPr>
        <p:spPr>
          <a:xfrm>
            <a:off x="9189720" y="1325880"/>
            <a:ext cx="2423160" cy="1965960"/>
          </a:xfrm>
          <a:prstGeom prst="rect">
            <a:avLst/>
          </a:prstGeom>
          <a:solidFill>
            <a:srgbClr val="FFFFFF"/>
          </a:solidFill>
          <a:ln w="10160">
            <a:solidFill>
              <a:srgbClr val="CBD5E1"/>
            </a:solidFill>
          </a:ln>
        </p:spPr>
        <p:txBody>
          <a:bodyPr wrap="square" rtlCol="0" anchor="t">
            <a:normAutofit fontScale="92500"/>
          </a:bodyPr>
          <a:lstStyle/>
          <a:p>
            <a:pPr>
              <a:lnSpc>
                <a:spcPct val="93000"/>
              </a:lnSpc>
            </a:pPr>
            <a:r>
              <a:rPr lang="en-US" sz="1750" b="1" dirty="0">
                <a:solidFill>
                  <a:srgbClr val="0B1F3A"/>
                </a:solidFill>
              </a:rPr>
              <a:t>Learning dashboards
</a:t>
            </a:r>
            <a:r>
              <a:rPr lang="en-GB" sz="1750" dirty="0"/>
              <a:t>Students who receive clear visual feedback are better able to assess their development and make decisions. Charts and admin assessment views are supported.</a:t>
            </a:r>
            <a:endParaRPr lang="en-US" sz="1750" dirty="0"/>
          </a:p>
        </p:txBody>
      </p:sp>
      <p:sp>
        <p:nvSpPr>
          <p:cNvPr id="10" name="Text 8"/>
          <p:cNvSpPr/>
          <p:nvPr/>
        </p:nvSpPr>
        <p:spPr>
          <a:xfrm>
            <a:off x="594360" y="3886200"/>
            <a:ext cx="10972800" cy="13258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How this guides my design
</a:t>
            </a:r>
            <a:endParaRPr lang="en-US" sz="1750" dirty="0"/>
          </a:p>
          <a:p>
            <a:pPr marL="0" indent="0">
              <a:lnSpc>
                <a:spcPct val="93000"/>
              </a:lnSpc>
              <a:buNone/>
            </a:pPr>
            <a:r>
              <a:rPr lang="en-US" sz="1680" dirty="0">
                <a:solidFill>
                  <a:srgbClr val="0F172A"/>
                </a:solidFill>
              </a:rPr>
              <a:t>The literature suggests that Study Track should be simple, visual and action-focused. It should not just store tasks; it should help students identify urgent work, monitor progress and reflect through feedback.</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4. Literature critique and research gap</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20440" cy="3246120"/>
          </a:xfrm>
          <a:prstGeom prst="rect">
            <a:avLst/>
          </a:prstGeom>
          <a:solidFill>
            <a:srgbClr val="ECFDF5"/>
          </a:solidFill>
          <a:ln w="10160">
            <a:solidFill>
              <a:srgbClr val="CBD5E1"/>
            </a:solidFill>
          </a:ln>
        </p:spPr>
        <p:txBody>
          <a:bodyPr wrap="square" rtlCol="0" anchor="t">
            <a:normAutofit/>
          </a:bodyPr>
          <a:lstStyle/>
          <a:p>
            <a:pPr marL="0" indent="0">
              <a:lnSpc>
                <a:spcPct val="93000"/>
              </a:lnSpc>
              <a:buNone/>
            </a:pPr>
            <a:r>
              <a:rPr lang="en-US" sz="1750" b="1" dirty="0">
                <a:solidFill>
                  <a:srgbClr val="16A34A"/>
                </a:solidFill>
              </a:rPr>
              <a:t>Strengths from existing research
</a:t>
            </a:r>
            <a:endParaRPr lang="en-US" sz="1750" dirty="0"/>
          </a:p>
          <a:p>
            <a:pPr>
              <a:lnSpc>
                <a:spcPct val="93000"/>
              </a:lnSpc>
            </a:pPr>
            <a:r>
              <a:rPr lang="en-GB" sz="1620" dirty="0">
                <a:solidFill>
                  <a:srgbClr val="0F172A"/>
                </a:solidFill>
              </a:rPr>
              <a:t>• Planning and self-monitoring are strongly encouraged.</a:t>
            </a:r>
          </a:p>
          <a:p>
            <a:pPr>
              <a:lnSpc>
                <a:spcPct val="93000"/>
              </a:lnSpc>
            </a:pPr>
            <a:r>
              <a:rPr lang="en-GB" sz="1620" dirty="0">
                <a:solidFill>
                  <a:srgbClr val="0F172A"/>
                </a:solidFill>
              </a:rPr>
              <a:t>• Academic progress can be seen on dashboards.</a:t>
            </a:r>
          </a:p>
          <a:p>
            <a:pPr>
              <a:lnSpc>
                <a:spcPct val="93000"/>
              </a:lnSpc>
            </a:pPr>
            <a:r>
              <a:rPr lang="en-GB" sz="1620" dirty="0">
                <a:solidFill>
                  <a:srgbClr val="0F172A"/>
                </a:solidFill>
              </a:rPr>
              <a:t>• Students can learn to prioritise by using deadline cues.</a:t>
            </a:r>
          </a:p>
          <a:p>
            <a:pPr>
              <a:lnSpc>
                <a:spcPct val="93000"/>
              </a:lnSpc>
            </a:pPr>
            <a:r>
              <a:rPr lang="en-GB" sz="1620" dirty="0">
                <a:solidFill>
                  <a:srgbClr val="0F172A"/>
                </a:solidFill>
              </a:rPr>
              <a:t>• Previous systems offer helpful design concepts.</a:t>
            </a:r>
            <a:endParaRPr lang="en-US" sz="1750" dirty="0"/>
          </a:p>
        </p:txBody>
      </p:sp>
      <p:sp>
        <p:nvSpPr>
          <p:cNvPr id="7" name="Text 5"/>
          <p:cNvSpPr/>
          <p:nvPr/>
        </p:nvSpPr>
        <p:spPr>
          <a:xfrm>
            <a:off x="4343400" y="1371600"/>
            <a:ext cx="3520440" cy="3246120"/>
          </a:xfrm>
          <a:prstGeom prst="rect">
            <a:avLst/>
          </a:prstGeom>
          <a:solidFill>
            <a:srgbClr val="FFF7ED"/>
          </a:solidFill>
          <a:ln w="10160">
            <a:solidFill>
              <a:srgbClr val="CBD5E1"/>
            </a:solidFill>
          </a:ln>
        </p:spPr>
        <p:txBody>
          <a:bodyPr wrap="square" rtlCol="0" anchor="t">
            <a:normAutofit/>
          </a:bodyPr>
          <a:lstStyle/>
          <a:p>
            <a:pPr>
              <a:lnSpc>
                <a:spcPct val="93000"/>
              </a:lnSpc>
            </a:pPr>
            <a:r>
              <a:rPr lang="en-US" sz="1750" b="1" dirty="0">
                <a:solidFill>
                  <a:srgbClr val="F59E0B"/>
                </a:solidFill>
              </a:rPr>
              <a:t>Weaknesses/limitations</a:t>
            </a:r>
          </a:p>
          <a:p>
            <a:pPr>
              <a:lnSpc>
                <a:spcPct val="93000"/>
              </a:lnSpc>
            </a:pPr>
            <a:r>
              <a:rPr lang="en-US" sz="1750" b="1" dirty="0">
                <a:solidFill>
                  <a:srgbClr val="F59E0B"/>
                </a:solidFill>
              </a:rPr>
              <a:t>
</a:t>
            </a:r>
            <a:r>
              <a:rPr lang="en-GB" sz="1750" dirty="0"/>
              <a:t>• Some systems rely too heavily on LMSs.</a:t>
            </a:r>
          </a:p>
          <a:p>
            <a:pPr>
              <a:lnSpc>
                <a:spcPct val="93000"/>
              </a:lnSpc>
            </a:pPr>
            <a:r>
              <a:rPr lang="en-GB" sz="1750" dirty="0"/>
              <a:t>• Visual dashboards don't alter behaviour on their own.</a:t>
            </a:r>
          </a:p>
          <a:p>
            <a:pPr>
              <a:lnSpc>
                <a:spcPct val="93000"/>
              </a:lnSpc>
            </a:pPr>
            <a:r>
              <a:rPr lang="en-GB" sz="1750" dirty="0"/>
              <a:t>• If reminders become too frequent, they may be disregarded.</a:t>
            </a:r>
          </a:p>
          <a:p>
            <a:pPr>
              <a:lnSpc>
                <a:spcPct val="93000"/>
              </a:lnSpc>
            </a:pPr>
            <a:r>
              <a:rPr lang="en-GB" sz="1750" dirty="0"/>
              <a:t>• Local user testing is often necessary for research.</a:t>
            </a:r>
            <a:endParaRPr lang="en-US" sz="1750" dirty="0"/>
          </a:p>
        </p:txBody>
      </p:sp>
      <p:sp>
        <p:nvSpPr>
          <p:cNvPr id="8" name="Text 6"/>
          <p:cNvSpPr/>
          <p:nvPr/>
        </p:nvSpPr>
        <p:spPr>
          <a:xfrm>
            <a:off x="8092440" y="1417319"/>
            <a:ext cx="3520440" cy="3246120"/>
          </a:xfrm>
          <a:prstGeom prst="rect">
            <a:avLst/>
          </a:prstGeom>
          <a:solidFill>
            <a:srgbClr val="EFF6FF"/>
          </a:solidFill>
          <a:ln w="10160">
            <a:solidFill>
              <a:srgbClr val="CBD5E1"/>
            </a:solidFill>
          </a:ln>
        </p:spPr>
        <p:txBody>
          <a:bodyPr wrap="square" rtlCol="0" anchor="t">
            <a:normAutofit/>
          </a:bodyPr>
          <a:lstStyle/>
          <a:p>
            <a:pPr>
              <a:lnSpc>
                <a:spcPct val="93000"/>
              </a:lnSpc>
            </a:pPr>
            <a:r>
              <a:rPr lang="en-US" sz="1750" b="1" dirty="0">
                <a:solidFill>
                  <a:srgbClr val="2563EB"/>
                </a:solidFill>
              </a:rPr>
              <a:t>Research gap for Study Track
</a:t>
            </a:r>
            <a:endParaRPr lang="en-US" dirty="0"/>
          </a:p>
          <a:p>
            <a:pPr>
              <a:lnSpc>
                <a:spcPct val="93000"/>
              </a:lnSpc>
            </a:pPr>
            <a:r>
              <a:rPr lang="en-GB" dirty="0">
                <a:solidFill>
                  <a:srgbClr val="0F172A"/>
                </a:solidFill>
              </a:rPr>
              <a:t>A targeted, student-centred prototype that integrates modules, assignments, due dates, progress, study hours, and feedback into a single, lightweight web system has merit. The final assessment will determine whether users find it useful and practical.</a:t>
            </a:r>
            <a:endParaRPr lang="en-US" sz="1750" dirty="0"/>
          </a:p>
        </p:txBody>
      </p:sp>
      <p:sp>
        <p:nvSpPr>
          <p:cNvPr id="9" name="Text 7"/>
          <p:cNvSpPr/>
          <p:nvPr/>
        </p:nvSpPr>
        <p:spPr>
          <a:xfrm>
            <a:off x="594360" y="5074920"/>
            <a:ext cx="10972800" cy="685800"/>
          </a:xfrm>
          <a:prstGeom prst="rect">
            <a:avLst/>
          </a:prstGeom>
          <a:solidFill>
            <a:srgbClr val="FFFFFF"/>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rPr>
              <a:t>Critical position
</a:t>
            </a:r>
            <a:endParaRPr lang="en-US" sz="1750" dirty="0"/>
          </a:p>
          <a:p>
            <a:pPr>
              <a:lnSpc>
                <a:spcPct val="93000"/>
              </a:lnSpc>
            </a:pPr>
            <a:r>
              <a:rPr lang="en-GB" sz="1680" dirty="0">
                <a:solidFill>
                  <a:srgbClr val="0F172A"/>
                </a:solidFill>
              </a:rPr>
              <a:t>The project concept is supported by the literature, but the final report cannot claim success based solely on the system's technical functionality. User feedback and testing are essential for success.</a:t>
            </a:r>
            <a:r>
              <a:rPr lang="en-US" sz="1680" dirty="0">
                <a:solidFill>
                  <a:srgbClr val="0F172A"/>
                </a:solidFill>
              </a:rPr>
              <a:t>.</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5. Methodology</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3520440" cy="15544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Development approach
</a:t>
            </a:r>
            <a:endParaRPr lang="en-US" sz="1750" dirty="0"/>
          </a:p>
          <a:p>
            <a:pPr marL="0" indent="0">
              <a:lnSpc>
                <a:spcPct val="93000"/>
              </a:lnSpc>
              <a:buNone/>
            </a:pPr>
            <a:r>
              <a:rPr lang="en-US" sz="1640" dirty="0">
                <a:solidFill>
                  <a:srgbClr val="0F172A"/>
                </a:solidFill>
              </a:rPr>
              <a:t>Iterative prototype development: requirements analysis → design → implementation → testing → evaluation → refinement.</a:t>
            </a:r>
            <a:endParaRPr lang="en-US" sz="1750" dirty="0"/>
          </a:p>
        </p:txBody>
      </p:sp>
      <p:sp>
        <p:nvSpPr>
          <p:cNvPr id="7" name="Text 5"/>
          <p:cNvSpPr/>
          <p:nvPr/>
        </p:nvSpPr>
        <p:spPr>
          <a:xfrm>
            <a:off x="4343400" y="1325880"/>
            <a:ext cx="3520440" cy="15544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Primary sources
</a:t>
            </a:r>
            <a:endParaRPr lang="en-US" sz="1750" dirty="0"/>
          </a:p>
          <a:p>
            <a:pPr marL="0" indent="0">
              <a:lnSpc>
                <a:spcPct val="93000"/>
              </a:lnSpc>
              <a:buNone/>
            </a:pPr>
            <a:r>
              <a:rPr lang="en-US" sz="1640" dirty="0">
                <a:solidFill>
                  <a:srgbClr val="0F172A"/>
                </a:solidFill>
              </a:rPr>
              <a:t>Prototype testing using a local PHP/MySQL testbed, screenshots, functional tests, usability checks and feedback form results.</a:t>
            </a:r>
            <a:endParaRPr lang="en-US" sz="1750" dirty="0"/>
          </a:p>
        </p:txBody>
      </p:sp>
      <p:sp>
        <p:nvSpPr>
          <p:cNvPr id="8" name="Text 6"/>
          <p:cNvSpPr/>
          <p:nvPr/>
        </p:nvSpPr>
        <p:spPr>
          <a:xfrm>
            <a:off x="8092440" y="1325880"/>
            <a:ext cx="3520440" cy="15544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Secondary sources
</a:t>
            </a:r>
            <a:endParaRPr lang="en-US" sz="1750" dirty="0"/>
          </a:p>
          <a:p>
            <a:pPr marL="0" indent="0">
              <a:lnSpc>
                <a:spcPct val="93000"/>
              </a:lnSpc>
              <a:buNone/>
            </a:pPr>
            <a:r>
              <a:rPr lang="en-US" sz="1640" dirty="0">
                <a:solidFill>
                  <a:srgbClr val="0F172A"/>
                </a:solidFill>
              </a:rPr>
              <a:t>Academic papers on self-regulated learning, time management, reminders, dashboards and usability, plus technical documentation.</a:t>
            </a:r>
            <a:endParaRPr lang="en-US" sz="1750" dirty="0"/>
          </a:p>
        </p:txBody>
      </p:sp>
      <p:sp>
        <p:nvSpPr>
          <p:cNvPr id="9" name="Text 7"/>
          <p:cNvSpPr/>
          <p:nvPr/>
        </p:nvSpPr>
        <p:spPr>
          <a:xfrm>
            <a:off x="594360" y="3337560"/>
            <a:ext cx="1828800" cy="320040"/>
          </a:xfrm>
          <a:prstGeom prst="rect">
            <a:avLst/>
          </a:prstGeom>
          <a:noFill/>
          <a:ln/>
        </p:spPr>
        <p:txBody>
          <a:bodyPr wrap="square" lIns="0" tIns="0" rIns="0" bIns="0" rtlCol="0" anchor="ctr"/>
          <a:lstStyle/>
          <a:p>
            <a:pPr marL="0" indent="0">
              <a:buNone/>
            </a:pPr>
            <a:r>
              <a:rPr lang="en-US" sz="2000" b="1" dirty="0">
                <a:solidFill>
                  <a:srgbClr val="0B1F3A"/>
                </a:solidFill>
              </a:rPr>
              <a:t>Method flow</a:t>
            </a:r>
            <a:endParaRPr lang="en-US" sz="2000" dirty="0"/>
          </a:p>
        </p:txBody>
      </p:sp>
      <p:sp>
        <p:nvSpPr>
          <p:cNvPr id="10" name="Text 8"/>
          <p:cNvSpPr/>
          <p:nvPr/>
        </p:nvSpPr>
        <p:spPr>
          <a:xfrm>
            <a:off x="868680" y="3977640"/>
            <a:ext cx="1417320" cy="347472"/>
          </a:xfrm>
          <a:prstGeom prst="rect">
            <a:avLst/>
          </a:prstGeom>
          <a:solidFill>
            <a:srgbClr val="2563EB"/>
          </a:solidFill>
          <a:ln>
            <a:solidFill>
              <a:srgbClr val="2563EB">
                <a:alpha val="0"/>
              </a:srgbClr>
            </a:solidFill>
          </a:ln>
        </p:spPr>
        <p:txBody>
          <a:bodyPr wrap="square" lIns="508" tIns="508" rIns="508" bIns="508" rtlCol="0" anchor="ctr">
            <a:normAutofit/>
          </a:bodyPr>
          <a:lstStyle/>
          <a:p>
            <a:pPr marL="0" indent="0" algn="ctr">
              <a:buNone/>
            </a:pPr>
            <a:r>
              <a:rPr lang="en-US" sz="1250" b="1" dirty="0">
                <a:solidFill>
                  <a:srgbClr val="FFFFFF"/>
                </a:solidFill>
              </a:rPr>
              <a:t>Research</a:t>
            </a:r>
            <a:endParaRPr lang="en-US" sz="1250" dirty="0"/>
          </a:p>
        </p:txBody>
      </p:sp>
      <p:sp>
        <p:nvSpPr>
          <p:cNvPr id="11" name="Shape 9"/>
          <p:cNvSpPr/>
          <p:nvPr/>
        </p:nvSpPr>
        <p:spPr>
          <a:xfrm>
            <a:off x="221284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2" name="Text 10"/>
          <p:cNvSpPr/>
          <p:nvPr/>
        </p:nvSpPr>
        <p:spPr>
          <a:xfrm>
            <a:off x="2651760" y="3977640"/>
            <a:ext cx="1417320" cy="347472"/>
          </a:xfrm>
          <a:prstGeom prst="rect">
            <a:avLst/>
          </a:prstGeom>
          <a:solidFill>
            <a:srgbClr val="0891B2"/>
          </a:solidFill>
          <a:ln>
            <a:solidFill>
              <a:srgbClr val="0891B2">
                <a:alpha val="0"/>
              </a:srgbClr>
            </a:solidFill>
          </a:ln>
        </p:spPr>
        <p:txBody>
          <a:bodyPr wrap="square" lIns="508" tIns="508" rIns="508" bIns="508" rtlCol="0" anchor="ctr">
            <a:normAutofit/>
          </a:bodyPr>
          <a:lstStyle/>
          <a:p>
            <a:pPr marL="0" indent="0" algn="ctr">
              <a:buNone/>
            </a:pPr>
            <a:r>
              <a:rPr lang="en-US" sz="1250" b="1" dirty="0">
                <a:solidFill>
                  <a:srgbClr val="FFFFFF"/>
                </a:solidFill>
              </a:rPr>
              <a:t>Requirements</a:t>
            </a:r>
            <a:endParaRPr lang="en-US" sz="1250" dirty="0"/>
          </a:p>
        </p:txBody>
      </p:sp>
      <p:sp>
        <p:nvSpPr>
          <p:cNvPr id="13" name="Shape 11"/>
          <p:cNvSpPr/>
          <p:nvPr/>
        </p:nvSpPr>
        <p:spPr>
          <a:xfrm>
            <a:off x="399592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4" name="Text 12"/>
          <p:cNvSpPr/>
          <p:nvPr/>
        </p:nvSpPr>
        <p:spPr>
          <a:xfrm>
            <a:off x="4434840" y="3977640"/>
            <a:ext cx="141732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rPr>
              <a:t>Design</a:t>
            </a:r>
            <a:endParaRPr lang="en-US" sz="1250" dirty="0"/>
          </a:p>
        </p:txBody>
      </p:sp>
      <p:sp>
        <p:nvSpPr>
          <p:cNvPr id="15" name="Shape 13"/>
          <p:cNvSpPr/>
          <p:nvPr/>
        </p:nvSpPr>
        <p:spPr>
          <a:xfrm>
            <a:off x="577900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6" name="Text 14"/>
          <p:cNvSpPr/>
          <p:nvPr/>
        </p:nvSpPr>
        <p:spPr>
          <a:xfrm>
            <a:off x="6217920" y="3977640"/>
            <a:ext cx="1600200" cy="347472"/>
          </a:xfrm>
          <a:prstGeom prst="rect">
            <a:avLst/>
          </a:prstGeom>
          <a:solidFill>
            <a:srgbClr val="F59E0B"/>
          </a:solidFill>
          <a:ln>
            <a:solidFill>
              <a:srgbClr val="F59E0B">
                <a:alpha val="0"/>
              </a:srgbClr>
            </a:solidFill>
          </a:ln>
        </p:spPr>
        <p:txBody>
          <a:bodyPr wrap="square" lIns="508" tIns="508" rIns="508" bIns="508" rtlCol="0" anchor="ctr">
            <a:normAutofit/>
          </a:bodyPr>
          <a:lstStyle/>
          <a:p>
            <a:pPr marL="0" indent="0" algn="ctr">
              <a:buNone/>
            </a:pPr>
            <a:r>
              <a:rPr lang="en-US" sz="1250" b="1" dirty="0">
                <a:solidFill>
                  <a:srgbClr val="FFFFFF"/>
                </a:solidFill>
              </a:rPr>
              <a:t>Implementation</a:t>
            </a:r>
            <a:endParaRPr lang="en-US" sz="1250" dirty="0"/>
          </a:p>
        </p:txBody>
      </p:sp>
      <p:sp>
        <p:nvSpPr>
          <p:cNvPr id="17" name="Shape 15"/>
          <p:cNvSpPr/>
          <p:nvPr/>
        </p:nvSpPr>
        <p:spPr>
          <a:xfrm>
            <a:off x="756208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18" name="Text 16"/>
          <p:cNvSpPr/>
          <p:nvPr/>
        </p:nvSpPr>
        <p:spPr>
          <a:xfrm>
            <a:off x="8001000" y="3977640"/>
            <a:ext cx="1417320" cy="347472"/>
          </a:xfrm>
          <a:prstGeom prst="rect">
            <a:avLst/>
          </a:prstGeom>
          <a:solidFill>
            <a:srgbClr val="DC2626"/>
          </a:solidFill>
          <a:ln>
            <a:solidFill>
              <a:srgbClr val="DC2626">
                <a:alpha val="0"/>
              </a:srgbClr>
            </a:solidFill>
          </a:ln>
        </p:spPr>
        <p:txBody>
          <a:bodyPr wrap="square" lIns="508" tIns="508" rIns="508" bIns="508" rtlCol="0" anchor="ctr">
            <a:normAutofit/>
          </a:bodyPr>
          <a:lstStyle/>
          <a:p>
            <a:pPr marL="0" indent="0" algn="ctr">
              <a:buNone/>
            </a:pPr>
            <a:r>
              <a:rPr lang="en-US" sz="1250" b="1" dirty="0">
                <a:solidFill>
                  <a:srgbClr val="FFFFFF"/>
                </a:solidFill>
              </a:rPr>
              <a:t>Testing</a:t>
            </a:r>
            <a:endParaRPr lang="en-US" sz="1250" dirty="0"/>
          </a:p>
        </p:txBody>
      </p:sp>
      <p:sp>
        <p:nvSpPr>
          <p:cNvPr id="19" name="Shape 17"/>
          <p:cNvSpPr/>
          <p:nvPr/>
        </p:nvSpPr>
        <p:spPr>
          <a:xfrm>
            <a:off x="9345168" y="4151376"/>
            <a:ext cx="292608" cy="0"/>
          </a:xfrm>
          <a:prstGeom prst="line">
            <a:avLst/>
          </a:prstGeom>
          <a:noFill/>
          <a:ln w="15240">
            <a:solidFill>
              <a:srgbClr val="475569"/>
            </a:solidFill>
            <a:prstDash val="solid"/>
            <a:headEnd type="none"/>
            <a:tailEnd type="triangle"/>
          </a:ln>
        </p:spPr>
        <p:txBody>
          <a:bodyPr/>
          <a:lstStyle/>
          <a:p>
            <a:endParaRPr lang="en-GB"/>
          </a:p>
        </p:txBody>
      </p:sp>
      <p:sp>
        <p:nvSpPr>
          <p:cNvPr id="20" name="Text 18"/>
          <p:cNvSpPr/>
          <p:nvPr/>
        </p:nvSpPr>
        <p:spPr>
          <a:xfrm>
            <a:off x="9784080" y="3977640"/>
            <a:ext cx="1417320" cy="347472"/>
          </a:xfrm>
          <a:prstGeom prst="rect">
            <a:avLst/>
          </a:prstGeom>
          <a:solidFill>
            <a:srgbClr val="0B1F3A"/>
          </a:solidFill>
          <a:ln>
            <a:solidFill>
              <a:srgbClr val="0B1F3A">
                <a:alpha val="0"/>
              </a:srgbClr>
            </a:solidFill>
          </a:ln>
        </p:spPr>
        <p:txBody>
          <a:bodyPr wrap="square" lIns="508" tIns="508" rIns="508" bIns="508" rtlCol="0" anchor="ctr">
            <a:normAutofit/>
          </a:bodyPr>
          <a:lstStyle/>
          <a:p>
            <a:pPr marL="0" indent="0" algn="ctr">
              <a:buNone/>
            </a:pPr>
            <a:r>
              <a:rPr lang="en-US" sz="1250" b="1" dirty="0">
                <a:solidFill>
                  <a:srgbClr val="FFFFFF"/>
                </a:solidFill>
              </a:rPr>
              <a:t>Evaluation</a:t>
            </a:r>
            <a:endParaRPr lang="en-US" sz="1250" dirty="0"/>
          </a:p>
        </p:txBody>
      </p:sp>
      <p:sp>
        <p:nvSpPr>
          <p:cNvPr id="21" name="Text 19"/>
          <p:cNvSpPr/>
          <p:nvPr/>
        </p:nvSpPr>
        <p:spPr>
          <a:xfrm>
            <a:off x="594360" y="5074920"/>
            <a:ext cx="10972800" cy="68580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rPr>
              <a:t>Tools used
</a:t>
            </a:r>
            <a:endParaRPr lang="en-US" sz="1750" dirty="0"/>
          </a:p>
          <a:p>
            <a:pPr marL="0" indent="0">
              <a:lnSpc>
                <a:spcPct val="93000"/>
              </a:lnSpc>
              <a:buNone/>
            </a:pPr>
            <a:r>
              <a:rPr lang="en-US" sz="1670" dirty="0">
                <a:solidFill>
                  <a:srgbClr val="0F172A"/>
                </a:solidFill>
              </a:rPr>
              <a:t>XAMPP/Apache, PHP, MySQL, HTML, CSS, JavaScript, Chart.js and built-in PDF generation.</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6. Time plan / Gantt chart</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studytrack_gantt_cropped.png"/>
          <p:cNvPicPr>
            <a:picLocks noChangeAspect="1"/>
          </p:cNvPicPr>
          <p:nvPr/>
        </p:nvPicPr>
        <p:blipFill>
          <a:blip r:embed="rId3"/>
          <a:stretch>
            <a:fillRect/>
          </a:stretch>
        </p:blipFill>
        <p:spPr>
          <a:xfrm>
            <a:off x="457200" y="1271472"/>
            <a:ext cx="11292840" cy="4269335"/>
          </a:xfrm>
          <a:prstGeom prst="rect">
            <a:avLst/>
          </a:prstGeom>
        </p:spPr>
      </p:pic>
      <p:sp>
        <p:nvSpPr>
          <p:cNvPr id="7" name="Text 4"/>
          <p:cNvSpPr/>
          <p:nvPr/>
        </p:nvSpPr>
        <p:spPr>
          <a:xfrm>
            <a:off x="594360" y="5715000"/>
            <a:ext cx="10972800" cy="640080"/>
          </a:xfrm>
          <a:prstGeom prst="rect">
            <a:avLst/>
          </a:prstGeom>
          <a:solidFill>
            <a:srgbClr val="FFFFFF"/>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rPr>
              <a:t>Current status
</a:t>
            </a:r>
            <a:endParaRPr lang="en-US" sz="1750" dirty="0"/>
          </a:p>
          <a:p>
            <a:pPr marL="0" indent="0">
              <a:lnSpc>
                <a:spcPct val="93000"/>
              </a:lnSpc>
              <a:buNone/>
            </a:pPr>
            <a:r>
              <a:rPr lang="en-US" sz="1580" dirty="0">
                <a:solidFill>
                  <a:srgbClr val="0F172A"/>
                </a:solidFill>
              </a:rPr>
              <a:t>Core design and implementation are mostly complete. The remaining work is focused on testing, user evaluation, final improvements, documentation and viva preparation.</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7. Design overview and problem formulation</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workflow.png"/>
          <p:cNvPicPr>
            <a:picLocks noChangeAspect="1"/>
          </p:cNvPicPr>
          <p:nvPr/>
        </p:nvPicPr>
        <p:blipFill>
          <a:blip r:embed="rId3"/>
          <a:stretch>
            <a:fillRect/>
          </a:stretch>
        </p:blipFill>
        <p:spPr>
          <a:xfrm>
            <a:off x="594360" y="3363879"/>
            <a:ext cx="6583680" cy="313121"/>
          </a:xfrm>
          <a:prstGeom prst="rect">
            <a:avLst/>
          </a:prstGeom>
        </p:spPr>
      </p:pic>
      <p:sp>
        <p:nvSpPr>
          <p:cNvPr id="7" name="Text 4"/>
          <p:cNvSpPr/>
          <p:nvPr/>
        </p:nvSpPr>
        <p:spPr>
          <a:xfrm>
            <a:off x="7452360" y="1463040"/>
            <a:ext cx="4114800" cy="33375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Problem formulation
</a:t>
            </a:r>
            <a:endParaRPr lang="en-US" sz="1750" dirty="0"/>
          </a:p>
          <a:p>
            <a:pPr>
              <a:lnSpc>
                <a:spcPct val="93000"/>
              </a:lnSpc>
            </a:pPr>
            <a:r>
              <a:rPr lang="en-GB" sz="1600" dirty="0">
                <a:solidFill>
                  <a:srgbClr val="0F172A"/>
                </a:solidFill>
              </a:rPr>
              <a:t>Students require more precise control over modules, due dates, study time, and advancement.</a:t>
            </a:r>
          </a:p>
          <a:p>
            <a:pPr>
              <a:lnSpc>
                <a:spcPct val="93000"/>
              </a:lnSpc>
            </a:pPr>
            <a:endParaRPr lang="en-GB" sz="1600" dirty="0">
              <a:solidFill>
                <a:srgbClr val="0F172A"/>
              </a:solidFill>
            </a:endParaRPr>
          </a:p>
          <a:p>
            <a:pPr>
              <a:lnSpc>
                <a:spcPct val="93000"/>
              </a:lnSpc>
            </a:pPr>
            <a:r>
              <a:rPr lang="en-GB" sz="1600" dirty="0">
                <a:solidFill>
                  <a:srgbClr val="0F172A"/>
                </a:solidFill>
              </a:rPr>
              <a:t>System solution: a central online application that keeps track of tasks, determines their urgency, displays dashboard charts, and facilitates evaluation feedback.</a:t>
            </a:r>
          </a:p>
          <a:p>
            <a:pPr>
              <a:lnSpc>
                <a:spcPct val="93000"/>
              </a:lnSpc>
            </a:pPr>
            <a:endParaRPr lang="en-GB" sz="1600" dirty="0">
              <a:solidFill>
                <a:srgbClr val="0F172A"/>
              </a:solidFill>
            </a:endParaRPr>
          </a:p>
          <a:p>
            <a:pPr>
              <a:lnSpc>
                <a:spcPct val="93000"/>
              </a:lnSpc>
            </a:pPr>
            <a:r>
              <a:rPr lang="en-GB" sz="1600" dirty="0">
                <a:solidFill>
                  <a:srgbClr val="0F172A"/>
                </a:solidFill>
              </a:rPr>
              <a:t>Improved workload awareness and fewer missed deadlines are anticipated results.</a:t>
            </a:r>
            <a:endParaRPr lang="en-US" sz="1750" dirty="0"/>
          </a:p>
        </p:txBody>
      </p:sp>
      <p:sp>
        <p:nvSpPr>
          <p:cNvPr id="8" name="Text 5"/>
          <p:cNvSpPr/>
          <p:nvPr/>
        </p:nvSpPr>
        <p:spPr>
          <a:xfrm>
            <a:off x="7452360" y="5166360"/>
            <a:ext cx="4114800" cy="804672"/>
          </a:xfrm>
          <a:prstGeom prst="rect">
            <a:avLst/>
          </a:prstGeom>
          <a:solidFill>
            <a:srgbClr val="EAF4FA"/>
          </a:solidFill>
          <a:ln w="10160">
            <a:solidFill>
              <a:srgbClr val="CBD5E1"/>
            </a:solidFill>
          </a:ln>
        </p:spPr>
        <p:txBody>
          <a:bodyPr wrap="square" rtlCol="0" anchor="t">
            <a:normAutofit fontScale="70000" lnSpcReduction="20000"/>
          </a:bodyPr>
          <a:lstStyle/>
          <a:p>
            <a:pPr marL="0" indent="0">
              <a:lnSpc>
                <a:spcPct val="93000"/>
              </a:lnSpc>
              <a:buNone/>
            </a:pPr>
            <a:r>
              <a:rPr lang="en-US" sz="1750" b="1" dirty="0">
                <a:solidFill>
                  <a:srgbClr val="0B1F3A"/>
                </a:solidFill>
              </a:rPr>
              <a:t>Demonstration route
</a:t>
            </a:r>
            <a:endParaRPr lang="en-US" sz="1750" dirty="0"/>
          </a:p>
          <a:p>
            <a:pPr marL="0" indent="0">
              <a:lnSpc>
                <a:spcPct val="93000"/>
              </a:lnSpc>
              <a:buNone/>
            </a:pPr>
            <a:r>
              <a:rPr lang="en-US" sz="1560" dirty="0">
                <a:solidFill>
                  <a:srgbClr val="0F172A"/>
                </a:solidFill>
              </a:rPr>
              <a:t>Home → Signup/Login → Dashboard → Modules/Tasks → Calendar → Study Hours → PDF Export → Feedback → Admin Dashboard</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8. Use case overview</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usecase.png"/>
          <p:cNvPicPr>
            <a:picLocks noChangeAspect="1"/>
          </p:cNvPicPr>
          <p:nvPr/>
        </p:nvPicPr>
        <p:blipFill>
          <a:blip r:embed="rId3"/>
          <a:stretch>
            <a:fillRect/>
          </a:stretch>
        </p:blipFill>
        <p:spPr>
          <a:xfrm>
            <a:off x="3122498" y="1280160"/>
            <a:ext cx="2533244" cy="4389120"/>
          </a:xfrm>
          <a:prstGeom prst="rect">
            <a:avLst/>
          </a:prstGeom>
        </p:spPr>
      </p:pic>
      <p:sp>
        <p:nvSpPr>
          <p:cNvPr id="7" name="Text 4"/>
          <p:cNvSpPr/>
          <p:nvPr/>
        </p:nvSpPr>
        <p:spPr>
          <a:xfrm>
            <a:off x="8458200" y="1371600"/>
            <a:ext cx="3108960" cy="24231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Student functions
</a:t>
            </a:r>
            <a:endParaRPr lang="en-US" sz="1750" dirty="0"/>
          </a:p>
          <a:p>
            <a:pPr marL="0" indent="0">
              <a:lnSpc>
                <a:spcPct val="93000"/>
              </a:lnSpc>
              <a:buNone/>
            </a:pPr>
            <a:r>
              <a:rPr lang="en-US" sz="1520" dirty="0">
                <a:solidFill>
                  <a:srgbClr val="0F172A"/>
                </a:solidFill>
              </a:rPr>
              <a:t>• Login and create an account</a:t>
            </a:r>
            <a:endParaRPr lang="en-US" sz="1750" dirty="0"/>
          </a:p>
          <a:p>
            <a:pPr marL="0" indent="0">
              <a:lnSpc>
                <a:spcPct val="93000"/>
              </a:lnSpc>
              <a:buNone/>
            </a:pPr>
            <a:r>
              <a:rPr lang="en-US" sz="1520" dirty="0">
                <a:solidFill>
                  <a:srgbClr val="0F172A"/>
                </a:solidFill>
              </a:rPr>
              <a:t>• Manage modules and academic tasks</a:t>
            </a:r>
            <a:endParaRPr lang="en-US" sz="1750" dirty="0"/>
          </a:p>
          <a:p>
            <a:pPr marL="0" indent="0">
              <a:lnSpc>
                <a:spcPct val="93000"/>
              </a:lnSpc>
              <a:buNone/>
            </a:pPr>
            <a:r>
              <a:rPr lang="en-US" sz="1520" dirty="0">
                <a:solidFill>
                  <a:srgbClr val="0F172A"/>
                </a:solidFill>
              </a:rPr>
              <a:t>• View calendar deadlines</a:t>
            </a:r>
            <a:endParaRPr lang="en-US" sz="1750" dirty="0"/>
          </a:p>
          <a:p>
            <a:pPr marL="0" indent="0">
              <a:lnSpc>
                <a:spcPct val="93000"/>
              </a:lnSpc>
              <a:buNone/>
            </a:pPr>
            <a:r>
              <a:rPr lang="en-US" sz="1520" dirty="0">
                <a:solidFill>
                  <a:srgbClr val="0F172A"/>
                </a:solidFill>
              </a:rPr>
              <a:t>• Track study hours and progress</a:t>
            </a:r>
            <a:endParaRPr lang="en-US" sz="1750" dirty="0"/>
          </a:p>
          <a:p>
            <a:pPr marL="0" indent="0">
              <a:lnSpc>
                <a:spcPct val="93000"/>
              </a:lnSpc>
              <a:buNone/>
            </a:pPr>
            <a:r>
              <a:rPr lang="en-US" sz="1520" dirty="0">
                <a:solidFill>
                  <a:srgbClr val="0F172A"/>
                </a:solidFill>
              </a:rPr>
              <a:t>• Export tasks as PDF</a:t>
            </a:r>
            <a:endParaRPr lang="en-US" sz="1750" dirty="0"/>
          </a:p>
          <a:p>
            <a:pPr marL="0" indent="0">
              <a:lnSpc>
                <a:spcPct val="93000"/>
              </a:lnSpc>
              <a:buNone/>
            </a:pPr>
            <a:r>
              <a:rPr lang="en-US" sz="1520" dirty="0">
                <a:solidFill>
                  <a:srgbClr val="0F172A"/>
                </a:solidFill>
              </a:rPr>
              <a:t>• Submit feedback</a:t>
            </a:r>
            <a:endParaRPr lang="en-US" sz="1750" dirty="0"/>
          </a:p>
        </p:txBody>
      </p:sp>
      <p:sp>
        <p:nvSpPr>
          <p:cNvPr id="8" name="Text 5"/>
          <p:cNvSpPr/>
          <p:nvPr/>
        </p:nvSpPr>
        <p:spPr>
          <a:xfrm>
            <a:off x="8458200" y="4069080"/>
            <a:ext cx="3108960" cy="164592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Admin functions
</a:t>
            </a:r>
            <a:endParaRPr lang="en-US" sz="1750" dirty="0"/>
          </a:p>
          <a:p>
            <a:pPr marL="0" indent="0">
              <a:lnSpc>
                <a:spcPct val="93000"/>
              </a:lnSpc>
              <a:buNone/>
            </a:pPr>
            <a:r>
              <a:rPr lang="en-US" sz="1520" dirty="0">
                <a:solidFill>
                  <a:srgbClr val="0F172A"/>
                </a:solidFill>
              </a:rPr>
              <a:t>• View evaluation dashboard</a:t>
            </a:r>
            <a:endParaRPr lang="en-US" sz="1750" dirty="0"/>
          </a:p>
          <a:p>
            <a:pPr marL="0" indent="0">
              <a:lnSpc>
                <a:spcPct val="93000"/>
              </a:lnSpc>
              <a:buNone/>
            </a:pPr>
            <a:r>
              <a:rPr lang="en-US" sz="1520" dirty="0">
                <a:solidFill>
                  <a:srgbClr val="0F172A"/>
                </a:solidFill>
              </a:rPr>
              <a:t>• Manage users</a:t>
            </a:r>
            <a:endParaRPr lang="en-US" sz="1750" dirty="0"/>
          </a:p>
          <a:p>
            <a:pPr marL="0" indent="0">
              <a:lnSpc>
                <a:spcPct val="93000"/>
              </a:lnSpc>
              <a:buNone/>
            </a:pPr>
            <a:r>
              <a:rPr lang="en-US" sz="1520" dirty="0">
                <a:solidFill>
                  <a:srgbClr val="0F172A"/>
                </a:solidFill>
              </a:rPr>
              <a:t>• Review/delete tasks</a:t>
            </a:r>
            <a:endParaRPr lang="en-US" sz="1750" dirty="0"/>
          </a:p>
          <a:p>
            <a:pPr marL="0" indent="0">
              <a:lnSpc>
                <a:spcPct val="93000"/>
              </a:lnSpc>
              <a:buNone/>
            </a:pPr>
            <a:r>
              <a:rPr lang="en-US" sz="1520" dirty="0">
                <a:solidFill>
                  <a:srgbClr val="0F172A"/>
                </a:solidFill>
              </a:rPr>
              <a:t>• Analyse feedback results</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9. System architecture</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architecture.png"/>
          <p:cNvPicPr>
            <a:picLocks noChangeAspect="1"/>
          </p:cNvPicPr>
          <p:nvPr/>
        </p:nvPicPr>
        <p:blipFill>
          <a:blip r:embed="rId3"/>
          <a:stretch>
            <a:fillRect/>
          </a:stretch>
        </p:blipFill>
        <p:spPr>
          <a:xfrm>
            <a:off x="4766399" y="1280160"/>
            <a:ext cx="2628722" cy="2880360"/>
          </a:xfrm>
          <a:prstGeom prst="rect">
            <a:avLst/>
          </a:prstGeom>
        </p:spPr>
      </p:pic>
      <p:sp>
        <p:nvSpPr>
          <p:cNvPr id="7" name="Text 4"/>
          <p:cNvSpPr/>
          <p:nvPr/>
        </p:nvSpPr>
        <p:spPr>
          <a:xfrm>
            <a:off x="594360" y="4617720"/>
            <a:ext cx="3429000" cy="96012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rPr>
              <a:t>Presentation layer
</a:t>
            </a:r>
            <a:endParaRPr lang="en-US" sz="1750" dirty="0"/>
          </a:p>
          <a:p>
            <a:pPr marL="0" indent="0">
              <a:lnSpc>
                <a:spcPct val="93000"/>
              </a:lnSpc>
              <a:buNone/>
            </a:pPr>
            <a:r>
              <a:rPr lang="en-US" sz="1460" dirty="0">
                <a:solidFill>
                  <a:srgbClr val="0F172A"/>
                </a:solidFill>
              </a:rPr>
              <a:t>HTML, CSS and JavaScript create the user interface, navigation, responsive layout, dark mode and Chart.js visuals.</a:t>
            </a:r>
            <a:endParaRPr lang="en-US" sz="1750" dirty="0"/>
          </a:p>
        </p:txBody>
      </p:sp>
      <p:sp>
        <p:nvSpPr>
          <p:cNvPr id="8" name="Text 5"/>
          <p:cNvSpPr/>
          <p:nvPr/>
        </p:nvSpPr>
        <p:spPr>
          <a:xfrm>
            <a:off x="4389120" y="4617720"/>
            <a:ext cx="3429000" cy="960120"/>
          </a:xfrm>
          <a:prstGeom prst="rect">
            <a:avLst/>
          </a:prstGeom>
          <a:solidFill>
            <a:srgbClr val="EAF4FA"/>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rPr>
              <a:t>Application layer
</a:t>
            </a:r>
            <a:endParaRPr lang="en-US" sz="1750" dirty="0"/>
          </a:p>
          <a:p>
            <a:pPr marL="0" indent="0">
              <a:lnSpc>
                <a:spcPct val="93000"/>
              </a:lnSpc>
              <a:buNone/>
            </a:pPr>
            <a:r>
              <a:rPr lang="en-US" sz="1460" dirty="0">
                <a:solidFill>
                  <a:srgbClr val="0F172A"/>
                </a:solidFill>
              </a:rPr>
              <a:t>PHP manages sessions, authentication, role checks, CRUD operations, smart priority score and PDF export.</a:t>
            </a:r>
            <a:endParaRPr lang="en-US" sz="1750" dirty="0"/>
          </a:p>
        </p:txBody>
      </p:sp>
      <p:sp>
        <p:nvSpPr>
          <p:cNvPr id="9" name="Text 6"/>
          <p:cNvSpPr/>
          <p:nvPr/>
        </p:nvSpPr>
        <p:spPr>
          <a:xfrm>
            <a:off x="8138160" y="4617720"/>
            <a:ext cx="3429000" cy="960120"/>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rPr>
              <a:t>Data layer
</a:t>
            </a:r>
            <a:endParaRPr lang="en-US" sz="1750" dirty="0"/>
          </a:p>
          <a:p>
            <a:pPr marL="0" indent="0">
              <a:lnSpc>
                <a:spcPct val="93000"/>
              </a:lnSpc>
              <a:buNone/>
            </a:pPr>
            <a:r>
              <a:rPr lang="en-US" sz="1460" dirty="0">
                <a:solidFill>
                  <a:srgbClr val="0F172A"/>
                </a:solidFill>
              </a:rPr>
              <a:t>MySQL stores users, modules, tasks, study logs and feedback using relational tables.</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10. Database design / ERD</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pic>
        <p:nvPicPr>
          <p:cNvPr id="6" name="Image 0" descr="/mnt/data/viva_assets/erd.png"/>
          <p:cNvPicPr>
            <a:picLocks noChangeAspect="1"/>
          </p:cNvPicPr>
          <p:nvPr/>
        </p:nvPicPr>
        <p:blipFill>
          <a:blip r:embed="rId3"/>
          <a:stretch>
            <a:fillRect/>
          </a:stretch>
        </p:blipFill>
        <p:spPr>
          <a:xfrm>
            <a:off x="594360" y="1992190"/>
            <a:ext cx="7315200" cy="2873620"/>
          </a:xfrm>
          <a:prstGeom prst="rect">
            <a:avLst/>
          </a:prstGeom>
        </p:spPr>
      </p:pic>
      <p:sp>
        <p:nvSpPr>
          <p:cNvPr id="7" name="Text 4"/>
          <p:cNvSpPr/>
          <p:nvPr/>
        </p:nvSpPr>
        <p:spPr>
          <a:xfrm>
            <a:off x="8183880" y="1325880"/>
            <a:ext cx="3429000" cy="24688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Key entities
</a:t>
            </a:r>
            <a:endParaRPr lang="en-US" sz="1750" dirty="0"/>
          </a:p>
          <a:p>
            <a:pPr marL="0" indent="0">
              <a:lnSpc>
                <a:spcPct val="93000"/>
              </a:lnSpc>
              <a:buNone/>
            </a:pPr>
            <a:r>
              <a:rPr lang="en-US" sz="1490" dirty="0">
                <a:solidFill>
                  <a:srgbClr val="0F172A"/>
                </a:solidFill>
              </a:rPr>
              <a:t>• Users: account and role data</a:t>
            </a:r>
            <a:endParaRPr lang="en-US" sz="1750" dirty="0"/>
          </a:p>
          <a:p>
            <a:pPr marL="0" indent="0">
              <a:lnSpc>
                <a:spcPct val="93000"/>
              </a:lnSpc>
              <a:buNone/>
            </a:pPr>
            <a:r>
              <a:rPr lang="en-US" sz="1490" dirty="0">
                <a:solidFill>
                  <a:srgbClr val="0F172A"/>
                </a:solidFill>
              </a:rPr>
              <a:t>• Modules: student module records</a:t>
            </a:r>
            <a:endParaRPr lang="en-US" sz="1750" dirty="0"/>
          </a:p>
          <a:p>
            <a:pPr marL="0" indent="0">
              <a:lnSpc>
                <a:spcPct val="93000"/>
              </a:lnSpc>
              <a:buNone/>
            </a:pPr>
            <a:r>
              <a:rPr lang="en-US" sz="1490" dirty="0">
                <a:solidFill>
                  <a:srgbClr val="0F172A"/>
                </a:solidFill>
              </a:rPr>
              <a:t>• Tasks: category, deadline, priority and completion</a:t>
            </a:r>
            <a:endParaRPr lang="en-US" sz="1750" dirty="0"/>
          </a:p>
          <a:p>
            <a:pPr marL="0" indent="0">
              <a:lnSpc>
                <a:spcPct val="93000"/>
              </a:lnSpc>
              <a:buNone/>
            </a:pPr>
            <a:r>
              <a:rPr lang="en-US" sz="1490" dirty="0">
                <a:solidFill>
                  <a:srgbClr val="0F172A"/>
                </a:solidFill>
              </a:rPr>
              <a:t>• Study logs: hours linked to modules/tasks</a:t>
            </a:r>
            <a:endParaRPr lang="en-US" sz="1750" dirty="0"/>
          </a:p>
          <a:p>
            <a:pPr marL="0" indent="0">
              <a:lnSpc>
                <a:spcPct val="93000"/>
              </a:lnSpc>
              <a:buNone/>
            </a:pPr>
            <a:r>
              <a:rPr lang="en-US" sz="1490" dirty="0">
                <a:solidFill>
                  <a:srgbClr val="0F172A"/>
                </a:solidFill>
              </a:rPr>
              <a:t>• Feedback: ease, satisfaction and efficiency scores</a:t>
            </a:r>
            <a:endParaRPr lang="en-US" sz="1750" dirty="0"/>
          </a:p>
        </p:txBody>
      </p:sp>
      <p:sp>
        <p:nvSpPr>
          <p:cNvPr id="8" name="Text 5"/>
          <p:cNvSpPr/>
          <p:nvPr/>
        </p:nvSpPr>
        <p:spPr>
          <a:xfrm>
            <a:off x="8183880" y="4069080"/>
            <a:ext cx="3429000" cy="1645920"/>
          </a:xfrm>
          <a:prstGeom prst="rect">
            <a:avLst/>
          </a:prstGeom>
          <a:solidFill>
            <a:srgbClr val="EAF4FA"/>
          </a:solidFill>
          <a:ln w="10160">
            <a:solidFill>
              <a:srgbClr val="CBD5E1"/>
            </a:solidFill>
          </a:ln>
        </p:spPr>
        <p:txBody>
          <a:bodyPr wrap="square" rtlCol="0" anchor="t">
            <a:normAutofit fontScale="92500"/>
          </a:bodyPr>
          <a:lstStyle/>
          <a:p>
            <a:pPr marL="0" indent="0">
              <a:lnSpc>
                <a:spcPct val="93000"/>
              </a:lnSpc>
              <a:buNone/>
            </a:pPr>
            <a:r>
              <a:rPr lang="en-US" sz="1750" b="1" dirty="0">
                <a:solidFill>
                  <a:srgbClr val="0B1F3A"/>
                </a:solidFill>
              </a:rPr>
              <a:t>Relationship logic
</a:t>
            </a:r>
            <a:endParaRPr lang="en-US" sz="1750" dirty="0"/>
          </a:p>
          <a:p>
            <a:pPr marL="0" indent="0">
              <a:lnSpc>
                <a:spcPct val="93000"/>
              </a:lnSpc>
              <a:buNone/>
            </a:pPr>
            <a:r>
              <a:rPr lang="en-US" sz="1490" dirty="0">
                <a:solidFill>
                  <a:srgbClr val="0F172A"/>
                </a:solidFill>
              </a:rPr>
              <a:t>• One user owns many modules and tasks</a:t>
            </a:r>
            <a:endParaRPr lang="en-US" sz="1750" dirty="0"/>
          </a:p>
          <a:p>
            <a:pPr marL="0" indent="0">
              <a:lnSpc>
                <a:spcPct val="93000"/>
              </a:lnSpc>
              <a:buNone/>
            </a:pPr>
            <a:r>
              <a:rPr lang="en-US" sz="1490" dirty="0">
                <a:solidFill>
                  <a:srgbClr val="0F172A"/>
                </a:solidFill>
              </a:rPr>
              <a:t>• One module groups many tasks</a:t>
            </a:r>
            <a:endParaRPr lang="en-US" sz="1750" dirty="0"/>
          </a:p>
          <a:p>
            <a:pPr marL="0" indent="0">
              <a:lnSpc>
                <a:spcPct val="93000"/>
              </a:lnSpc>
              <a:buNone/>
            </a:pPr>
            <a:r>
              <a:rPr lang="en-US" sz="1490" dirty="0">
                <a:solidFill>
                  <a:srgbClr val="0F172A"/>
                </a:solidFill>
              </a:rPr>
              <a:t>• Study logs connect study time to modules or tasks</a:t>
            </a:r>
            <a:endParaRPr lang="en-US" sz="1750" dirty="0"/>
          </a:p>
          <a:p>
            <a:pPr marL="0" indent="0">
              <a:lnSpc>
                <a:spcPct val="93000"/>
              </a:lnSpc>
              <a:buNone/>
            </a:pPr>
            <a:r>
              <a:rPr lang="en-US" sz="1490" dirty="0">
                <a:solidFill>
                  <a:srgbClr val="0F172A"/>
                </a:solidFill>
              </a:rPr>
              <a:t>• Feedback supports project evaluation</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11. Current implementation from uploaded files</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25880"/>
            <a:ext cx="3520440" cy="3108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Student interface
</a:t>
            </a:r>
            <a:endParaRPr lang="en-US" sz="1750" dirty="0"/>
          </a:p>
          <a:p>
            <a:pPr marL="0" indent="0">
              <a:lnSpc>
                <a:spcPct val="93000"/>
              </a:lnSpc>
              <a:buNone/>
            </a:pPr>
            <a:r>
              <a:rPr lang="en-US" sz="1500" dirty="0">
                <a:solidFill>
                  <a:srgbClr val="0F172A"/>
                </a:solidFill>
              </a:rPr>
              <a:t>• Home page explains purpose and key functions</a:t>
            </a:r>
            <a:endParaRPr lang="en-US" sz="1750" dirty="0"/>
          </a:p>
          <a:p>
            <a:pPr marL="0" indent="0">
              <a:lnSpc>
                <a:spcPct val="93000"/>
              </a:lnSpc>
              <a:buNone/>
            </a:pPr>
            <a:r>
              <a:rPr lang="en-US" sz="1500" dirty="0">
                <a:solidFill>
                  <a:srgbClr val="0F172A"/>
                </a:solidFill>
              </a:rPr>
              <a:t>• Login, signup and logout authentication flow</a:t>
            </a:r>
            <a:endParaRPr lang="en-US" sz="1750" dirty="0"/>
          </a:p>
          <a:p>
            <a:pPr marL="0" indent="0">
              <a:lnSpc>
                <a:spcPct val="93000"/>
              </a:lnSpc>
              <a:buNone/>
            </a:pPr>
            <a:r>
              <a:rPr lang="en-US" sz="1500" dirty="0">
                <a:solidFill>
                  <a:srgbClr val="0F172A"/>
                </a:solidFill>
              </a:rPr>
              <a:t>• Dashboard shows total tasks, completed, pending and study hours</a:t>
            </a:r>
            <a:endParaRPr lang="en-US" sz="1750" dirty="0"/>
          </a:p>
          <a:p>
            <a:pPr marL="0" indent="0">
              <a:lnSpc>
                <a:spcPct val="93000"/>
              </a:lnSpc>
              <a:buNone/>
            </a:pPr>
            <a:r>
              <a:rPr lang="en-US" sz="1500" dirty="0">
                <a:solidFill>
                  <a:srgbClr val="0F172A"/>
                </a:solidFill>
              </a:rPr>
              <a:t>• Calendar displays tasks by selected month</a:t>
            </a:r>
            <a:endParaRPr lang="en-US" sz="1750" dirty="0"/>
          </a:p>
          <a:p>
            <a:pPr marL="0" indent="0">
              <a:lnSpc>
                <a:spcPct val="93000"/>
              </a:lnSpc>
              <a:buNone/>
            </a:pPr>
            <a:r>
              <a:rPr lang="en-US" sz="1500" dirty="0">
                <a:solidFill>
                  <a:srgbClr val="0F172A"/>
                </a:solidFill>
              </a:rPr>
              <a:t>• Modules page allows add and delete actions</a:t>
            </a:r>
            <a:endParaRPr lang="en-US" sz="1750" dirty="0"/>
          </a:p>
        </p:txBody>
      </p:sp>
      <p:sp>
        <p:nvSpPr>
          <p:cNvPr id="7" name="Text 5"/>
          <p:cNvSpPr/>
          <p:nvPr/>
        </p:nvSpPr>
        <p:spPr>
          <a:xfrm>
            <a:off x="4343400" y="1325880"/>
            <a:ext cx="3520440" cy="310896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Admin / research area
</a:t>
            </a:r>
            <a:endParaRPr lang="en-US" sz="1750" dirty="0"/>
          </a:p>
          <a:p>
            <a:pPr marL="0" indent="0">
              <a:lnSpc>
                <a:spcPct val="93000"/>
              </a:lnSpc>
              <a:buNone/>
            </a:pPr>
            <a:r>
              <a:rPr lang="en-US" sz="1500" dirty="0">
                <a:solidFill>
                  <a:srgbClr val="0F172A"/>
                </a:solidFill>
              </a:rPr>
              <a:t>• Admin dashboard shows users, tasks, feedback and study hours</a:t>
            </a:r>
            <a:endParaRPr lang="en-US" sz="1750" dirty="0"/>
          </a:p>
          <a:p>
            <a:pPr marL="0" indent="0">
              <a:lnSpc>
                <a:spcPct val="93000"/>
              </a:lnSpc>
              <a:buNone/>
            </a:pPr>
            <a:r>
              <a:rPr lang="en-US" sz="1500" dirty="0">
                <a:solidFill>
                  <a:srgbClr val="0F172A"/>
                </a:solidFill>
              </a:rPr>
              <a:t>• Admin can manage users and toggle roles</a:t>
            </a:r>
            <a:endParaRPr lang="en-US" sz="1750" dirty="0"/>
          </a:p>
          <a:p>
            <a:pPr marL="0" indent="0">
              <a:lnSpc>
                <a:spcPct val="93000"/>
              </a:lnSpc>
              <a:buNone/>
            </a:pPr>
            <a:r>
              <a:rPr lang="en-US" sz="1500" dirty="0">
                <a:solidFill>
                  <a:srgbClr val="0F172A"/>
                </a:solidFill>
              </a:rPr>
              <a:t>• Admin can review/delete tasks</a:t>
            </a:r>
            <a:endParaRPr lang="en-US" sz="1750" dirty="0"/>
          </a:p>
          <a:p>
            <a:pPr marL="0" indent="0">
              <a:lnSpc>
                <a:spcPct val="93000"/>
              </a:lnSpc>
              <a:buNone/>
            </a:pPr>
            <a:r>
              <a:rPr lang="en-US" sz="1500" dirty="0">
                <a:solidFill>
                  <a:srgbClr val="0F172A"/>
                </a:solidFill>
              </a:rPr>
              <a:t>• Feedback results are visualised using Chart.js</a:t>
            </a:r>
            <a:endParaRPr lang="en-US" sz="1750" dirty="0"/>
          </a:p>
        </p:txBody>
      </p:sp>
      <p:sp>
        <p:nvSpPr>
          <p:cNvPr id="8" name="Text 6"/>
          <p:cNvSpPr/>
          <p:nvPr/>
        </p:nvSpPr>
        <p:spPr>
          <a:xfrm>
            <a:off x="8092440" y="1325880"/>
            <a:ext cx="3520440" cy="31089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Technical features
</a:t>
            </a:r>
            <a:endParaRPr lang="en-US" sz="1750" dirty="0"/>
          </a:p>
          <a:p>
            <a:pPr marL="0" indent="0">
              <a:lnSpc>
                <a:spcPct val="93000"/>
              </a:lnSpc>
              <a:buNone/>
            </a:pPr>
            <a:r>
              <a:rPr lang="en-US" sz="1500" dirty="0">
                <a:solidFill>
                  <a:srgbClr val="0F172A"/>
                </a:solidFill>
              </a:rPr>
              <a:t>• Prepared statements are used for many database actions</a:t>
            </a:r>
            <a:endParaRPr lang="en-US" sz="1750" dirty="0"/>
          </a:p>
          <a:p>
            <a:pPr marL="0" indent="0">
              <a:lnSpc>
                <a:spcPct val="93000"/>
              </a:lnSpc>
              <a:buNone/>
            </a:pPr>
            <a:r>
              <a:rPr lang="en-US" sz="1500" dirty="0">
                <a:solidFill>
                  <a:srgbClr val="0F172A"/>
                </a:solidFill>
              </a:rPr>
              <a:t>• Passwords are hashed and verified</a:t>
            </a:r>
            <a:endParaRPr lang="en-US" sz="1750" dirty="0"/>
          </a:p>
          <a:p>
            <a:pPr marL="0" indent="0">
              <a:lnSpc>
                <a:spcPct val="93000"/>
              </a:lnSpc>
              <a:buNone/>
            </a:pPr>
            <a:r>
              <a:rPr lang="en-US" sz="1500" dirty="0">
                <a:solidFill>
                  <a:srgbClr val="0F172A"/>
                </a:solidFill>
              </a:rPr>
              <a:t>• HTML output is escaped for safety</a:t>
            </a:r>
            <a:endParaRPr lang="en-US" sz="1750" dirty="0"/>
          </a:p>
          <a:p>
            <a:pPr marL="0" indent="0">
              <a:lnSpc>
                <a:spcPct val="93000"/>
              </a:lnSpc>
              <a:buNone/>
            </a:pPr>
            <a:r>
              <a:rPr lang="en-US" sz="1500" dirty="0">
                <a:solidFill>
                  <a:srgbClr val="0F172A"/>
                </a:solidFill>
              </a:rPr>
              <a:t>• Responsive CSS and persistent dark mode are included</a:t>
            </a:r>
            <a:endParaRPr lang="en-US" sz="1750" dirty="0"/>
          </a:p>
          <a:p>
            <a:pPr marL="0" indent="0">
              <a:lnSpc>
                <a:spcPct val="93000"/>
              </a:lnSpc>
              <a:buNone/>
            </a:pPr>
            <a:r>
              <a:rPr lang="en-US" sz="1500" dirty="0">
                <a:solidFill>
                  <a:srgbClr val="0F172A"/>
                </a:solidFill>
              </a:rPr>
              <a:t>• PDF export generates a task list document</a:t>
            </a:r>
            <a:endParaRPr lang="en-US" sz="1750" dirty="0"/>
          </a:p>
        </p:txBody>
      </p:sp>
      <p:sp>
        <p:nvSpPr>
          <p:cNvPr id="9" name="Text 7"/>
          <p:cNvSpPr/>
          <p:nvPr/>
        </p:nvSpPr>
        <p:spPr>
          <a:xfrm>
            <a:off x="594360" y="4892040"/>
            <a:ext cx="10972800" cy="713232"/>
          </a:xfrm>
          <a:prstGeom prst="rect">
            <a:avLst/>
          </a:prstGeom>
          <a:solidFill>
            <a:srgbClr val="FFFFFF"/>
          </a:solidFill>
          <a:ln w="10160">
            <a:solidFill>
              <a:srgbClr val="CBD5E1"/>
            </a:solidFill>
          </a:ln>
        </p:spPr>
        <p:txBody>
          <a:bodyPr wrap="square" rtlCol="0" anchor="t">
            <a:normAutofit fontScale="77500" lnSpcReduction="20000"/>
          </a:bodyPr>
          <a:lstStyle/>
          <a:p>
            <a:pPr marL="0" indent="0">
              <a:lnSpc>
                <a:spcPct val="93000"/>
              </a:lnSpc>
              <a:buNone/>
            </a:pPr>
            <a:r>
              <a:rPr lang="en-US" sz="1750" b="1" dirty="0">
                <a:solidFill>
                  <a:srgbClr val="0B1F3A"/>
                </a:solidFill>
              </a:rPr>
              <a:t>Important interim point
</a:t>
            </a:r>
            <a:endParaRPr lang="en-US" sz="1750" dirty="0"/>
          </a:p>
          <a:p>
            <a:pPr marL="0" indent="0">
              <a:lnSpc>
                <a:spcPct val="93000"/>
              </a:lnSpc>
              <a:buNone/>
            </a:pPr>
            <a:r>
              <a:rPr lang="en-US" sz="1620" dirty="0">
                <a:solidFill>
                  <a:srgbClr val="0F172A"/>
                </a:solidFill>
              </a:rPr>
              <a:t>The prototype is not only a design idea. The uploaded files show implemented PHP pages, database logic, JavaScript interaction, styling, diagrams and report structure.</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12. Prototype demonstration: key features</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685800" y="141732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1. Home page
</a:t>
            </a:r>
            <a:endParaRPr lang="en-US" sz="1750" dirty="0"/>
          </a:p>
          <a:p>
            <a:pPr marL="0" indent="0">
              <a:lnSpc>
                <a:spcPct val="93000"/>
              </a:lnSpc>
              <a:buNone/>
            </a:pPr>
            <a:r>
              <a:rPr lang="en-US" sz="1600" dirty="0">
                <a:solidFill>
                  <a:srgbClr val="0F172A"/>
                </a:solidFill>
              </a:rPr>
              <a:t>Explains Study Track purpose and key functions</a:t>
            </a:r>
            <a:endParaRPr lang="en-US" sz="1750" dirty="0"/>
          </a:p>
        </p:txBody>
      </p:sp>
      <p:sp>
        <p:nvSpPr>
          <p:cNvPr id="7" name="Text 5"/>
          <p:cNvSpPr/>
          <p:nvPr/>
        </p:nvSpPr>
        <p:spPr>
          <a:xfrm>
            <a:off x="4480560" y="141732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2. Signup / Login
</a:t>
            </a:r>
            <a:endParaRPr lang="en-US" sz="1750" dirty="0"/>
          </a:p>
          <a:p>
            <a:pPr marL="0" indent="0">
              <a:lnSpc>
                <a:spcPct val="93000"/>
              </a:lnSpc>
              <a:buNone/>
            </a:pPr>
            <a:r>
              <a:rPr lang="en-US" sz="1600" dirty="0">
                <a:solidFill>
                  <a:srgbClr val="0F172A"/>
                </a:solidFill>
              </a:rPr>
              <a:t>Creates account and starts secure session</a:t>
            </a:r>
            <a:endParaRPr lang="en-US" sz="1750" dirty="0"/>
          </a:p>
        </p:txBody>
      </p:sp>
      <p:sp>
        <p:nvSpPr>
          <p:cNvPr id="8" name="Text 6"/>
          <p:cNvSpPr/>
          <p:nvPr/>
        </p:nvSpPr>
        <p:spPr>
          <a:xfrm>
            <a:off x="8275320" y="141732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3. Dashboard
</a:t>
            </a:r>
            <a:endParaRPr lang="en-US" sz="1750" dirty="0"/>
          </a:p>
          <a:p>
            <a:pPr marL="0" indent="0">
              <a:lnSpc>
                <a:spcPct val="93000"/>
              </a:lnSpc>
              <a:buNone/>
            </a:pPr>
            <a:r>
              <a:rPr lang="en-US" sz="1600" dirty="0">
                <a:solidFill>
                  <a:srgbClr val="0F172A"/>
                </a:solidFill>
              </a:rPr>
              <a:t>Shows tasks, progress chart and urgent warnings</a:t>
            </a:r>
            <a:endParaRPr lang="en-US" sz="1750" dirty="0"/>
          </a:p>
        </p:txBody>
      </p:sp>
      <p:sp>
        <p:nvSpPr>
          <p:cNvPr id="9" name="Text 7"/>
          <p:cNvSpPr/>
          <p:nvPr/>
        </p:nvSpPr>
        <p:spPr>
          <a:xfrm>
            <a:off x="685800" y="329184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4. Modules / Tasks
</a:t>
            </a:r>
            <a:endParaRPr lang="en-US" sz="1750" dirty="0"/>
          </a:p>
          <a:p>
            <a:pPr marL="0" indent="0">
              <a:lnSpc>
                <a:spcPct val="93000"/>
              </a:lnSpc>
              <a:buNone/>
            </a:pPr>
            <a:r>
              <a:rPr lang="en-US" sz="1600" dirty="0">
                <a:solidFill>
                  <a:srgbClr val="0F172A"/>
                </a:solidFill>
              </a:rPr>
              <a:t>Adds academic workload and priority data</a:t>
            </a:r>
            <a:endParaRPr lang="en-US" sz="1750" dirty="0"/>
          </a:p>
        </p:txBody>
      </p:sp>
      <p:sp>
        <p:nvSpPr>
          <p:cNvPr id="10" name="Text 8"/>
          <p:cNvSpPr/>
          <p:nvPr/>
        </p:nvSpPr>
        <p:spPr>
          <a:xfrm>
            <a:off x="4480560" y="3291840"/>
            <a:ext cx="3337560" cy="123444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5. Calendar
</a:t>
            </a:r>
            <a:endParaRPr lang="en-US" sz="1750" dirty="0"/>
          </a:p>
          <a:p>
            <a:pPr marL="0" indent="0">
              <a:lnSpc>
                <a:spcPct val="93000"/>
              </a:lnSpc>
              <a:buNone/>
            </a:pPr>
            <a:r>
              <a:rPr lang="en-US" sz="1600" dirty="0">
                <a:solidFill>
                  <a:srgbClr val="0F172A"/>
                </a:solidFill>
              </a:rPr>
              <a:t>Shows deadline view by month</a:t>
            </a:r>
            <a:endParaRPr lang="en-US" sz="1750" dirty="0"/>
          </a:p>
        </p:txBody>
      </p:sp>
      <p:sp>
        <p:nvSpPr>
          <p:cNvPr id="11" name="Text 9"/>
          <p:cNvSpPr/>
          <p:nvPr/>
        </p:nvSpPr>
        <p:spPr>
          <a:xfrm>
            <a:off x="8275320" y="3291840"/>
            <a:ext cx="3337560" cy="123444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6. Feedback / Admin
</a:t>
            </a:r>
            <a:endParaRPr lang="en-US" sz="1750" dirty="0"/>
          </a:p>
          <a:p>
            <a:pPr marL="0" indent="0">
              <a:lnSpc>
                <a:spcPct val="93000"/>
              </a:lnSpc>
              <a:buNone/>
            </a:pPr>
            <a:r>
              <a:rPr lang="en-US" sz="1600" dirty="0">
                <a:solidFill>
                  <a:srgbClr val="0F172A"/>
                </a:solidFill>
              </a:rPr>
              <a:t>Collects and analyses evaluation data</a:t>
            </a:r>
            <a:endParaRPr lang="en-US" sz="1750" dirty="0"/>
          </a:p>
        </p:txBody>
      </p:sp>
      <p:sp>
        <p:nvSpPr>
          <p:cNvPr id="12" name="Text 10"/>
          <p:cNvSpPr/>
          <p:nvPr/>
        </p:nvSpPr>
        <p:spPr>
          <a:xfrm>
            <a:off x="594360" y="5376672"/>
            <a:ext cx="10972800" cy="658368"/>
          </a:xfrm>
          <a:prstGeom prst="rect">
            <a:avLst/>
          </a:prstGeom>
          <a:solidFill>
            <a:srgbClr val="FFFFFF"/>
          </a:solidFill>
          <a:ln w="10160">
            <a:solidFill>
              <a:srgbClr val="CBD5E1"/>
            </a:solidFill>
          </a:ln>
        </p:spPr>
        <p:txBody>
          <a:bodyPr wrap="square" rtlCol="0" anchor="t">
            <a:normAutofit fontScale="77500" lnSpcReduction="20000"/>
          </a:bodyPr>
          <a:lstStyle/>
          <a:p>
            <a:pPr marL="0" indent="0">
              <a:lnSpc>
                <a:spcPct val="93000"/>
              </a:lnSpc>
              <a:buNone/>
            </a:pPr>
            <a:r>
              <a:rPr lang="en-US" sz="1750" b="1" dirty="0">
                <a:solidFill>
                  <a:srgbClr val="0B1F3A"/>
                </a:solidFill>
              </a:rPr>
              <a:t>Demonstration message
</a:t>
            </a:r>
            <a:endParaRPr lang="en-US" sz="1750" dirty="0"/>
          </a:p>
          <a:p>
            <a:pPr marL="0" indent="0">
              <a:lnSpc>
                <a:spcPct val="93000"/>
              </a:lnSpc>
              <a:buNone/>
            </a:pPr>
            <a:r>
              <a:rPr lang="en-US" sz="1630" dirty="0">
                <a:solidFill>
                  <a:srgbClr val="0F172A"/>
                </a:solidFill>
              </a:rPr>
              <a:t>During the viva, I will explain what each feature does and which part of the design it supports: planning, monitoring, deadline awareness or evaluation.</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13. Testing and evaluation plan</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66160" cy="31546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Functional testing
</a:t>
            </a:r>
            <a:endParaRPr lang="en-US" sz="1750" dirty="0"/>
          </a:p>
          <a:p>
            <a:pPr marL="0" indent="0">
              <a:lnSpc>
                <a:spcPct val="93000"/>
              </a:lnSpc>
              <a:buNone/>
            </a:pPr>
            <a:r>
              <a:rPr lang="en-US" sz="1530" dirty="0">
                <a:solidFill>
                  <a:srgbClr val="0F172A"/>
                </a:solidFill>
              </a:rPr>
              <a:t>• Signup with valid and invalid details</a:t>
            </a:r>
            <a:endParaRPr lang="en-US" sz="1750" dirty="0"/>
          </a:p>
          <a:p>
            <a:pPr marL="0" indent="0">
              <a:lnSpc>
                <a:spcPct val="93000"/>
              </a:lnSpc>
              <a:buNone/>
            </a:pPr>
            <a:r>
              <a:rPr lang="en-US" sz="1530" dirty="0">
                <a:solidFill>
                  <a:srgbClr val="0F172A"/>
                </a:solidFill>
              </a:rPr>
              <a:t>• Login/logout and session protection</a:t>
            </a:r>
            <a:endParaRPr lang="en-US" sz="1750" dirty="0"/>
          </a:p>
          <a:p>
            <a:pPr marL="0" indent="0">
              <a:lnSpc>
                <a:spcPct val="93000"/>
              </a:lnSpc>
              <a:buNone/>
            </a:pPr>
            <a:r>
              <a:rPr lang="en-US" sz="1530" dirty="0">
                <a:solidFill>
                  <a:srgbClr val="0F172A"/>
                </a:solidFill>
              </a:rPr>
              <a:t>• Dashboard statistics and charts</a:t>
            </a:r>
            <a:endParaRPr lang="en-US" sz="1750" dirty="0"/>
          </a:p>
          <a:p>
            <a:pPr marL="0" indent="0">
              <a:lnSpc>
                <a:spcPct val="93000"/>
              </a:lnSpc>
              <a:buNone/>
            </a:pPr>
            <a:r>
              <a:rPr lang="en-US" sz="1530" dirty="0">
                <a:solidFill>
                  <a:srgbClr val="0F172A"/>
                </a:solidFill>
              </a:rPr>
              <a:t>• Calendar deadline display</a:t>
            </a:r>
            <a:endParaRPr lang="en-US" sz="1750" dirty="0"/>
          </a:p>
          <a:p>
            <a:pPr marL="0" indent="0">
              <a:lnSpc>
                <a:spcPct val="93000"/>
              </a:lnSpc>
              <a:buNone/>
            </a:pPr>
            <a:r>
              <a:rPr lang="en-US" sz="1530" dirty="0">
                <a:solidFill>
                  <a:srgbClr val="0F172A"/>
                </a:solidFill>
              </a:rPr>
              <a:t>• Module/task add and delete actions</a:t>
            </a:r>
            <a:endParaRPr lang="en-US" sz="1750" dirty="0"/>
          </a:p>
          <a:p>
            <a:pPr marL="0" indent="0">
              <a:lnSpc>
                <a:spcPct val="93000"/>
              </a:lnSpc>
              <a:buNone/>
            </a:pPr>
            <a:r>
              <a:rPr lang="en-US" sz="1530" dirty="0">
                <a:solidFill>
                  <a:srgbClr val="0F172A"/>
                </a:solidFill>
              </a:rPr>
              <a:t>• PDF export and feedback submission</a:t>
            </a:r>
            <a:endParaRPr lang="en-US" sz="1750" dirty="0"/>
          </a:p>
        </p:txBody>
      </p:sp>
      <p:sp>
        <p:nvSpPr>
          <p:cNvPr id="7" name="Text 5"/>
          <p:cNvSpPr/>
          <p:nvPr/>
        </p:nvSpPr>
        <p:spPr>
          <a:xfrm>
            <a:off x="4343400" y="1371600"/>
            <a:ext cx="3566160" cy="3154680"/>
          </a:xfrm>
          <a:prstGeom prst="rect">
            <a:avLst/>
          </a:prstGeom>
          <a:solidFill>
            <a:srgbClr val="EAF4FA"/>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Non-functional testing
</a:t>
            </a:r>
            <a:endParaRPr lang="en-US" sz="1750" dirty="0"/>
          </a:p>
          <a:p>
            <a:pPr marL="0" indent="0">
              <a:lnSpc>
                <a:spcPct val="93000"/>
              </a:lnSpc>
              <a:buNone/>
            </a:pPr>
            <a:r>
              <a:rPr lang="en-US" sz="1530" dirty="0">
                <a:solidFill>
                  <a:srgbClr val="0F172A"/>
                </a:solidFill>
              </a:rPr>
              <a:t>• Usability: clear navigation and forms</a:t>
            </a:r>
            <a:endParaRPr lang="en-US" sz="1750" dirty="0"/>
          </a:p>
          <a:p>
            <a:pPr marL="0" indent="0">
              <a:lnSpc>
                <a:spcPct val="93000"/>
              </a:lnSpc>
              <a:buNone/>
            </a:pPr>
            <a:r>
              <a:rPr lang="en-US" sz="1530" dirty="0">
                <a:solidFill>
                  <a:srgbClr val="0F172A"/>
                </a:solidFill>
              </a:rPr>
              <a:t>• Security: hashed passwords, prepared statements and role checks</a:t>
            </a:r>
            <a:endParaRPr lang="en-US" sz="1750" dirty="0"/>
          </a:p>
          <a:p>
            <a:pPr marL="0" indent="0">
              <a:lnSpc>
                <a:spcPct val="93000"/>
              </a:lnSpc>
              <a:buNone/>
            </a:pPr>
            <a:r>
              <a:rPr lang="en-US" sz="1530" dirty="0">
                <a:solidFill>
                  <a:srgbClr val="0F172A"/>
                </a:solidFill>
              </a:rPr>
              <a:t>• Compatibility: Chrome, Edge and Firefox</a:t>
            </a:r>
            <a:endParaRPr lang="en-US" sz="1750" dirty="0"/>
          </a:p>
          <a:p>
            <a:pPr marL="0" indent="0">
              <a:lnSpc>
                <a:spcPct val="93000"/>
              </a:lnSpc>
              <a:buNone/>
            </a:pPr>
            <a:r>
              <a:rPr lang="en-US" sz="1530" dirty="0">
                <a:solidFill>
                  <a:srgbClr val="0F172A"/>
                </a:solidFill>
              </a:rPr>
              <a:t>• Performance: dashboard/table loading with more data</a:t>
            </a:r>
            <a:endParaRPr lang="en-US" sz="1750" dirty="0"/>
          </a:p>
          <a:p>
            <a:pPr marL="0" indent="0">
              <a:lnSpc>
                <a:spcPct val="93000"/>
              </a:lnSpc>
              <a:buNone/>
            </a:pPr>
            <a:r>
              <a:rPr lang="en-US" sz="1530" dirty="0">
                <a:solidFill>
                  <a:srgbClr val="0F172A"/>
                </a:solidFill>
              </a:rPr>
              <a:t>• Responsiveness: desktop and mobile layout</a:t>
            </a:r>
            <a:endParaRPr lang="en-US" sz="1750" dirty="0"/>
          </a:p>
        </p:txBody>
      </p:sp>
      <p:sp>
        <p:nvSpPr>
          <p:cNvPr id="8" name="Text 6"/>
          <p:cNvSpPr/>
          <p:nvPr/>
        </p:nvSpPr>
        <p:spPr>
          <a:xfrm>
            <a:off x="8092440" y="1371600"/>
            <a:ext cx="3520440" cy="315468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Evaluation evidence
</a:t>
            </a:r>
            <a:endParaRPr lang="en-US" sz="1750" dirty="0"/>
          </a:p>
          <a:p>
            <a:pPr marL="0" indent="0">
              <a:lnSpc>
                <a:spcPct val="93000"/>
              </a:lnSpc>
              <a:buNone/>
            </a:pPr>
            <a:r>
              <a:rPr lang="en-US" sz="1530" dirty="0">
                <a:solidFill>
                  <a:srgbClr val="0F172A"/>
                </a:solidFill>
              </a:rPr>
              <a:t>• Feedback form scores: ease of use, satisfaction and efficiency</a:t>
            </a:r>
            <a:endParaRPr lang="en-US" sz="1750" dirty="0"/>
          </a:p>
          <a:p>
            <a:pPr marL="0" indent="0">
              <a:lnSpc>
                <a:spcPct val="93000"/>
              </a:lnSpc>
              <a:buNone/>
            </a:pPr>
            <a:r>
              <a:rPr lang="en-US" sz="1530" dirty="0">
                <a:solidFill>
                  <a:srgbClr val="0F172A"/>
                </a:solidFill>
              </a:rPr>
              <a:t>• Admin dashboard statistics</a:t>
            </a:r>
            <a:endParaRPr lang="en-US" sz="1750" dirty="0"/>
          </a:p>
          <a:p>
            <a:pPr marL="0" indent="0">
              <a:lnSpc>
                <a:spcPct val="93000"/>
              </a:lnSpc>
              <a:buNone/>
            </a:pPr>
            <a:r>
              <a:rPr lang="en-US" sz="1530" dirty="0">
                <a:solidFill>
                  <a:srgbClr val="0F172A"/>
                </a:solidFill>
              </a:rPr>
              <a:t>• Screenshots of test results</a:t>
            </a:r>
            <a:endParaRPr lang="en-US" sz="1750" dirty="0"/>
          </a:p>
          <a:p>
            <a:pPr marL="0" indent="0">
              <a:lnSpc>
                <a:spcPct val="93000"/>
              </a:lnSpc>
              <a:buNone/>
            </a:pPr>
            <a:r>
              <a:rPr lang="en-US" sz="1530" dirty="0">
                <a:solidFill>
                  <a:srgbClr val="0F172A"/>
                </a:solidFill>
              </a:rPr>
              <a:t>• Short discussion of strengths, weaknesses and improvements</a:t>
            </a:r>
            <a:endParaRPr lang="en-US" sz="1750" dirty="0"/>
          </a:p>
        </p:txBody>
      </p:sp>
      <p:sp>
        <p:nvSpPr>
          <p:cNvPr id="9" name="Text 7"/>
          <p:cNvSpPr/>
          <p:nvPr/>
        </p:nvSpPr>
        <p:spPr>
          <a:xfrm>
            <a:off x="594360" y="5074920"/>
            <a:ext cx="10972800" cy="658368"/>
          </a:xfrm>
          <a:prstGeom prst="rect">
            <a:avLst/>
          </a:prstGeom>
          <a:solidFill>
            <a:srgbClr val="FFFFFF"/>
          </a:solidFill>
          <a:ln w="10160">
            <a:solidFill>
              <a:srgbClr val="CBD5E1"/>
            </a:solidFill>
          </a:ln>
        </p:spPr>
        <p:txBody>
          <a:bodyPr wrap="square" rtlCol="0" anchor="t">
            <a:normAutofit fontScale="92500" lnSpcReduction="20000"/>
          </a:bodyPr>
          <a:lstStyle/>
          <a:p>
            <a:pPr marL="0" indent="0">
              <a:lnSpc>
                <a:spcPct val="93000"/>
              </a:lnSpc>
              <a:buNone/>
            </a:pPr>
            <a:r>
              <a:rPr lang="en-US" sz="1750" b="1" dirty="0">
                <a:solidFill>
                  <a:srgbClr val="0B1F3A"/>
                </a:solidFill>
              </a:rPr>
              <a:t>Testing output
</a:t>
            </a:r>
            <a:endParaRPr lang="en-US" sz="1750" dirty="0"/>
          </a:p>
          <a:p>
            <a:pPr marL="0" indent="0">
              <a:lnSpc>
                <a:spcPct val="93000"/>
              </a:lnSpc>
              <a:buNone/>
            </a:pPr>
            <a:r>
              <a:rPr lang="en-US" sz="1640" dirty="0">
                <a:solidFill>
                  <a:srgbClr val="0F172A"/>
                </a:solidFill>
              </a:rPr>
              <a:t>The final report will include a test table with expected result, actual result, status and screenshot evidence.</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14. Limitations, risks and future enhancements</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594360" y="1371600"/>
            <a:ext cx="3566160" cy="2743200"/>
          </a:xfrm>
          <a:prstGeom prst="rect">
            <a:avLst/>
          </a:prstGeom>
          <a:solidFill>
            <a:srgbClr val="FFF7ED"/>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Current limitations
</a:t>
            </a:r>
            <a:endParaRPr lang="en-US" sz="1750" dirty="0"/>
          </a:p>
          <a:p>
            <a:pPr marL="0" indent="0">
              <a:lnSpc>
                <a:spcPct val="93000"/>
              </a:lnSpc>
              <a:buNone/>
            </a:pPr>
            <a:r>
              <a:rPr lang="en-US" sz="1560" dirty="0">
                <a:solidFill>
                  <a:srgbClr val="0F172A"/>
                </a:solidFill>
              </a:rPr>
              <a:t>• Some admin actions still need stronger validation and confirmation.</a:t>
            </a:r>
            <a:endParaRPr lang="en-US" sz="1750" dirty="0"/>
          </a:p>
          <a:p>
            <a:pPr marL="0" indent="0">
              <a:lnSpc>
                <a:spcPct val="93000"/>
              </a:lnSpc>
              <a:buNone/>
            </a:pPr>
            <a:r>
              <a:rPr lang="en-US" sz="1560" dirty="0">
                <a:solidFill>
                  <a:srgbClr val="0F172A"/>
                </a:solidFill>
              </a:rPr>
              <a:t>• More complete user testing data is required.</a:t>
            </a:r>
            <a:endParaRPr lang="en-US" sz="1750" dirty="0"/>
          </a:p>
          <a:p>
            <a:pPr marL="0" indent="0">
              <a:lnSpc>
                <a:spcPct val="93000"/>
              </a:lnSpc>
              <a:buNone/>
            </a:pPr>
            <a:r>
              <a:rPr lang="en-US" sz="1560" dirty="0">
                <a:solidFill>
                  <a:srgbClr val="0F172A"/>
                </a:solidFill>
              </a:rPr>
              <a:t>• The PDF export is basic and could be improved visually.</a:t>
            </a:r>
            <a:endParaRPr lang="en-US" sz="1750" dirty="0"/>
          </a:p>
          <a:p>
            <a:pPr marL="0" indent="0">
              <a:lnSpc>
                <a:spcPct val="93000"/>
              </a:lnSpc>
              <a:buNone/>
            </a:pPr>
            <a:r>
              <a:rPr lang="en-US" sz="1560" dirty="0">
                <a:solidFill>
                  <a:srgbClr val="0F172A"/>
                </a:solidFill>
              </a:rPr>
              <a:t>• Security testing must be completed before final submission.</a:t>
            </a:r>
            <a:endParaRPr lang="en-US" sz="1750" dirty="0"/>
          </a:p>
        </p:txBody>
      </p:sp>
      <p:sp>
        <p:nvSpPr>
          <p:cNvPr id="7" name="Text 5"/>
          <p:cNvSpPr/>
          <p:nvPr/>
        </p:nvSpPr>
        <p:spPr>
          <a:xfrm>
            <a:off x="4343400" y="1371600"/>
            <a:ext cx="3566160" cy="274320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Risks and controls
</a:t>
            </a:r>
            <a:endParaRPr lang="en-US" sz="1750" dirty="0"/>
          </a:p>
          <a:p>
            <a:pPr marL="0" indent="0">
              <a:lnSpc>
                <a:spcPct val="93000"/>
              </a:lnSpc>
              <a:buNone/>
            </a:pPr>
            <a:r>
              <a:rPr lang="en-US" sz="1560" dirty="0">
                <a:solidFill>
                  <a:srgbClr val="0F172A"/>
                </a:solidFill>
              </a:rPr>
              <a:t>• Risk: database errors → control: test with sample data.</a:t>
            </a:r>
            <a:endParaRPr lang="en-US" sz="1750" dirty="0"/>
          </a:p>
          <a:p>
            <a:pPr marL="0" indent="0">
              <a:lnSpc>
                <a:spcPct val="93000"/>
              </a:lnSpc>
              <a:buNone/>
            </a:pPr>
            <a:r>
              <a:rPr lang="en-US" sz="1560" dirty="0">
                <a:solidFill>
                  <a:srgbClr val="0F172A"/>
                </a:solidFill>
              </a:rPr>
              <a:t>• Risk: missed functionality → control: objectives checklist.</a:t>
            </a:r>
            <a:endParaRPr lang="en-US" sz="1750" dirty="0"/>
          </a:p>
          <a:p>
            <a:pPr marL="0" indent="0">
              <a:lnSpc>
                <a:spcPct val="93000"/>
              </a:lnSpc>
              <a:buNone/>
            </a:pPr>
            <a:r>
              <a:rPr lang="en-US" sz="1560" dirty="0">
                <a:solidFill>
                  <a:srgbClr val="0F172A"/>
                </a:solidFill>
              </a:rPr>
              <a:t>• Risk: poor usability → control: user feedback form.</a:t>
            </a:r>
            <a:endParaRPr lang="en-US" sz="1750" dirty="0"/>
          </a:p>
          <a:p>
            <a:pPr marL="0" indent="0">
              <a:lnSpc>
                <a:spcPct val="93000"/>
              </a:lnSpc>
              <a:buNone/>
            </a:pPr>
            <a:r>
              <a:rPr lang="en-US" sz="1560" dirty="0">
                <a:solidFill>
                  <a:srgbClr val="0F172A"/>
                </a:solidFill>
              </a:rPr>
              <a:t>• Risk: weak security → control: review login, roles and SQL queries.</a:t>
            </a:r>
            <a:endParaRPr lang="en-US" sz="1750" dirty="0"/>
          </a:p>
        </p:txBody>
      </p:sp>
      <p:sp>
        <p:nvSpPr>
          <p:cNvPr id="8" name="Text 6"/>
          <p:cNvSpPr/>
          <p:nvPr/>
        </p:nvSpPr>
        <p:spPr>
          <a:xfrm>
            <a:off x="8092440" y="1371600"/>
            <a:ext cx="3520440" cy="2743200"/>
          </a:xfrm>
          <a:prstGeom prst="rect">
            <a:avLst/>
          </a:prstGeom>
          <a:solidFill>
            <a:srgbClr val="ECFDF5"/>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Future enhancements
</a:t>
            </a:r>
            <a:endParaRPr lang="en-US" sz="1750" dirty="0"/>
          </a:p>
          <a:p>
            <a:pPr marL="0" indent="0">
              <a:lnSpc>
                <a:spcPct val="93000"/>
              </a:lnSpc>
              <a:buNone/>
            </a:pPr>
            <a:r>
              <a:rPr lang="en-US" sz="1560" dirty="0">
                <a:solidFill>
                  <a:srgbClr val="0F172A"/>
                </a:solidFill>
              </a:rPr>
              <a:t>• Better PDF design using a full PDF library.</a:t>
            </a:r>
            <a:endParaRPr lang="en-US" sz="1750" dirty="0"/>
          </a:p>
          <a:p>
            <a:pPr marL="0" indent="0">
              <a:lnSpc>
                <a:spcPct val="93000"/>
              </a:lnSpc>
              <a:buNone/>
            </a:pPr>
            <a:r>
              <a:rPr lang="en-US" sz="1560" dirty="0">
                <a:solidFill>
                  <a:srgbClr val="0F172A"/>
                </a:solidFill>
              </a:rPr>
              <a:t>• Email or push notifications for deadlines.</a:t>
            </a:r>
            <a:endParaRPr lang="en-US" sz="1750" dirty="0"/>
          </a:p>
          <a:p>
            <a:pPr marL="0" indent="0">
              <a:lnSpc>
                <a:spcPct val="93000"/>
              </a:lnSpc>
              <a:buNone/>
            </a:pPr>
            <a:r>
              <a:rPr lang="en-US" sz="1560" dirty="0">
                <a:solidFill>
                  <a:srgbClr val="0F172A"/>
                </a:solidFill>
              </a:rPr>
              <a:t>• Advanced analytics for weekly study patterns.</a:t>
            </a:r>
            <a:endParaRPr lang="en-US" sz="1750" dirty="0"/>
          </a:p>
          <a:p>
            <a:pPr marL="0" indent="0">
              <a:lnSpc>
                <a:spcPct val="93000"/>
              </a:lnSpc>
              <a:buNone/>
            </a:pPr>
            <a:r>
              <a:rPr lang="en-US" sz="1560" dirty="0">
                <a:solidFill>
                  <a:srgbClr val="0F172A"/>
                </a:solidFill>
              </a:rPr>
              <a:t>• Google Calendar integration.</a:t>
            </a:r>
            <a:endParaRPr lang="en-US" sz="1750" dirty="0"/>
          </a:p>
          <a:p>
            <a:pPr marL="0" indent="0">
              <a:lnSpc>
                <a:spcPct val="93000"/>
              </a:lnSpc>
              <a:buNone/>
            </a:pPr>
            <a:r>
              <a:rPr lang="en-US" sz="1560" dirty="0">
                <a:solidFill>
                  <a:srgbClr val="0F172A"/>
                </a:solidFill>
              </a:rPr>
              <a:t>• Improved accessibility and mobile experience.</a:t>
            </a:r>
            <a:endParaRPr lang="en-US" sz="1750" dirty="0"/>
          </a:p>
        </p:txBody>
      </p:sp>
      <p:sp>
        <p:nvSpPr>
          <p:cNvPr id="9" name="Text 7"/>
          <p:cNvSpPr/>
          <p:nvPr/>
        </p:nvSpPr>
        <p:spPr>
          <a:xfrm>
            <a:off x="594360" y="4800600"/>
            <a:ext cx="10972800" cy="685800"/>
          </a:xfrm>
          <a:prstGeom prst="rect">
            <a:avLst/>
          </a:prstGeom>
          <a:solidFill>
            <a:srgbClr val="EAF4FA"/>
          </a:solidFill>
          <a:ln w="10160">
            <a:solidFill>
              <a:srgbClr val="CBD5E1"/>
            </a:solidFill>
          </a:ln>
        </p:spPr>
        <p:txBody>
          <a:bodyPr wrap="square" rtlCol="0" anchor="t">
            <a:normAutofit fontScale="77500" lnSpcReduction="20000"/>
          </a:bodyPr>
          <a:lstStyle/>
          <a:p>
            <a:pPr marL="0" indent="0">
              <a:lnSpc>
                <a:spcPct val="93000"/>
              </a:lnSpc>
              <a:buNone/>
            </a:pPr>
            <a:r>
              <a:rPr lang="en-US" sz="1750" b="1" dirty="0">
                <a:solidFill>
                  <a:srgbClr val="0B1F3A"/>
                </a:solidFill>
              </a:rPr>
              <a:t>Interim reflection
</a:t>
            </a:r>
            <a:endParaRPr lang="en-US" sz="1750" dirty="0"/>
          </a:p>
          <a:p>
            <a:pPr marL="0" indent="0">
              <a:lnSpc>
                <a:spcPct val="93000"/>
              </a:lnSpc>
              <a:buNone/>
            </a:pPr>
            <a:r>
              <a:rPr lang="en-US" sz="1630" dirty="0">
                <a:solidFill>
                  <a:srgbClr val="0F172A"/>
                </a:solidFill>
              </a:rPr>
              <a:t>At this stage, the core prototype is in place. The most important next step is to convert the prototype into a fully tested and evaluated final project.</a:t>
            </a:r>
            <a:endParaRPr lang="en-US" sz="17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15. Conclusion</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777240" y="1417320"/>
            <a:ext cx="10652760" cy="4023360"/>
          </a:xfrm>
          <a:prstGeom prst="rect">
            <a:avLst/>
          </a:prstGeom>
          <a:solidFill>
            <a:srgbClr val="FFFFFF"/>
          </a:solidFill>
          <a:ln w="10160">
            <a:solidFill>
              <a:srgbClr val="CBD5E1"/>
            </a:solidFill>
          </a:ln>
        </p:spPr>
        <p:txBody>
          <a:bodyPr wrap="square" rtlCol="0" anchor="t">
            <a:normAutofit/>
          </a:bodyPr>
          <a:lstStyle/>
          <a:p>
            <a:pPr marL="0" indent="0">
              <a:lnSpc>
                <a:spcPct val="93000"/>
              </a:lnSpc>
              <a:buNone/>
            </a:pPr>
            <a:r>
              <a:rPr lang="en-US" sz="1750" b="1" dirty="0">
                <a:solidFill>
                  <a:srgbClr val="0B1F3A"/>
                </a:solidFill>
              </a:rPr>
              <a:t>Summary
</a:t>
            </a:r>
            <a:endParaRPr lang="en-US" sz="1750" dirty="0"/>
          </a:p>
          <a:p>
            <a:pPr marL="0" indent="0">
              <a:lnSpc>
                <a:spcPct val="93000"/>
              </a:lnSpc>
              <a:buNone/>
            </a:pPr>
            <a:r>
              <a:rPr lang="en-US" sz="1620" dirty="0">
                <a:solidFill>
                  <a:srgbClr val="0F172A"/>
                </a:solidFill>
              </a:rPr>
              <a:t>• Study Track addresses a real student need: managing academic workload and deadlines.</a:t>
            </a:r>
            <a:endParaRPr lang="en-US" sz="1750" dirty="0"/>
          </a:p>
          <a:p>
            <a:pPr marL="0" indent="0">
              <a:lnSpc>
                <a:spcPct val="93000"/>
              </a:lnSpc>
              <a:buNone/>
            </a:pPr>
            <a:r>
              <a:rPr lang="en-US" sz="1620" dirty="0">
                <a:solidFill>
                  <a:srgbClr val="0F172A"/>
                </a:solidFill>
              </a:rPr>
              <a:t>• The literature supports planning, time management, reminders, dashboards and usability evaluation.</a:t>
            </a:r>
            <a:endParaRPr lang="en-US" sz="1750" dirty="0"/>
          </a:p>
          <a:p>
            <a:pPr marL="0" indent="0">
              <a:lnSpc>
                <a:spcPct val="93000"/>
              </a:lnSpc>
              <a:buNone/>
            </a:pPr>
            <a:r>
              <a:rPr lang="en-US" sz="1620" dirty="0">
                <a:solidFill>
                  <a:srgbClr val="0F172A"/>
                </a:solidFill>
              </a:rPr>
              <a:t>• The methodology uses iterative prototype development, secondary research and primary testing.</a:t>
            </a:r>
            <a:endParaRPr lang="en-US" sz="1750" dirty="0"/>
          </a:p>
          <a:p>
            <a:pPr marL="0" indent="0">
              <a:lnSpc>
                <a:spcPct val="93000"/>
              </a:lnSpc>
              <a:buNone/>
            </a:pPr>
            <a:r>
              <a:rPr lang="en-US" sz="1620" dirty="0">
                <a:solidFill>
                  <a:srgbClr val="0F172A"/>
                </a:solidFill>
              </a:rPr>
              <a:t>• The design includes use case, workflow, architecture and relational database diagrams.</a:t>
            </a:r>
            <a:endParaRPr lang="en-US" sz="1750" dirty="0"/>
          </a:p>
          <a:p>
            <a:pPr marL="0" indent="0">
              <a:lnSpc>
                <a:spcPct val="93000"/>
              </a:lnSpc>
              <a:buNone/>
            </a:pPr>
            <a:r>
              <a:rPr lang="en-US" sz="1620" dirty="0">
                <a:solidFill>
                  <a:srgbClr val="0F172A"/>
                </a:solidFill>
              </a:rPr>
              <a:t>• The uploaded files show a working PHP/MySQL prototype with dashboard, calendar, feedback, admin tools and PDF export.</a:t>
            </a:r>
            <a:endParaRPr lang="en-US" sz="1750" dirty="0"/>
          </a:p>
          <a:p>
            <a:pPr marL="0" indent="0">
              <a:lnSpc>
                <a:spcPct val="93000"/>
              </a:lnSpc>
              <a:buNone/>
            </a:pPr>
            <a:r>
              <a:rPr lang="en-US" sz="1620" dirty="0">
                <a:solidFill>
                  <a:srgbClr val="0F172A"/>
                </a:solidFill>
              </a:rPr>
              <a:t>• Remaining work focuses on testing, user evaluation, security improvements and final documentation.</a:t>
            </a:r>
            <a:endParaRPr lang="en-US" sz="1750" dirty="0"/>
          </a:p>
        </p:txBody>
      </p:sp>
      <p:sp>
        <p:nvSpPr>
          <p:cNvPr id="7" name="Text 5"/>
          <p:cNvSpPr/>
          <p:nvPr/>
        </p:nvSpPr>
        <p:spPr>
          <a:xfrm>
            <a:off x="3383280" y="5806440"/>
            <a:ext cx="5349240" cy="347472"/>
          </a:xfrm>
          <a:prstGeom prst="rect">
            <a:avLst/>
          </a:prstGeom>
          <a:solidFill>
            <a:srgbClr val="16A34A"/>
          </a:solidFill>
          <a:ln>
            <a:solidFill>
              <a:srgbClr val="16A34A">
                <a:alpha val="0"/>
              </a:srgbClr>
            </a:solidFill>
          </a:ln>
        </p:spPr>
        <p:txBody>
          <a:bodyPr wrap="square" lIns="508" tIns="508" rIns="508" bIns="508" rtlCol="0" anchor="ctr">
            <a:normAutofit/>
          </a:bodyPr>
          <a:lstStyle/>
          <a:p>
            <a:pPr marL="0" indent="0" algn="ctr">
              <a:buNone/>
            </a:pPr>
            <a:r>
              <a:rPr lang="en-US" sz="1250" b="1" dirty="0">
                <a:solidFill>
                  <a:srgbClr val="FFFFFF"/>
                </a:solidFill>
              </a:rPr>
              <a:t>Core prototype complete → testing and evaluation next</a:t>
            </a:r>
            <a:endParaRPr lang="en-US" sz="125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502920" y="274320"/>
            <a:ext cx="7955280" cy="411480"/>
          </a:xfrm>
          <a:prstGeom prst="rect">
            <a:avLst/>
          </a:prstGeom>
          <a:noFill/>
          <a:ln/>
        </p:spPr>
        <p:txBody>
          <a:bodyPr wrap="square" lIns="0" tIns="0" rIns="0" bIns="0" rtlCol="0" anchor="ctr">
            <a:normAutofit fontScale="92500" lnSpcReduction="10000"/>
          </a:bodyPr>
          <a:lstStyle/>
          <a:p>
            <a:pPr marL="0" indent="0">
              <a:buNone/>
            </a:pPr>
            <a:r>
              <a:rPr lang="en-US" sz="3000" b="1" dirty="0">
                <a:solidFill>
                  <a:srgbClr val="0B1F3A"/>
                </a:solidFill>
                <a:latin typeface="Aptos Display" pitchFamily="34" charset="0"/>
                <a:ea typeface="Aptos Display" pitchFamily="34" charset="-122"/>
                <a:cs typeface="Aptos Display" pitchFamily="34" charset="-120"/>
              </a:rPr>
              <a:t>16. References</a:t>
            </a:r>
            <a:endParaRPr lang="en-US" sz="3000" dirty="0"/>
          </a:p>
        </p:txBody>
      </p:sp>
      <p:sp>
        <p:nvSpPr>
          <p:cNvPr id="4" name="Shape 2"/>
          <p:cNvSpPr/>
          <p:nvPr/>
        </p:nvSpPr>
        <p:spPr>
          <a:xfrm>
            <a:off x="502920" y="1097280"/>
            <a:ext cx="11155680" cy="0"/>
          </a:xfrm>
          <a:prstGeom prst="line">
            <a:avLst/>
          </a:prstGeom>
          <a:noFill/>
          <a:ln w="15240">
            <a:solidFill>
              <a:srgbClr val="0891B2"/>
            </a:solidFill>
            <a:prstDash val="solid"/>
          </a:ln>
        </p:spPr>
        <p:txBody>
          <a:bodyPr/>
          <a:lstStyle/>
          <a:p>
            <a:endParaRPr lang="en-GB"/>
          </a:p>
        </p:txBody>
      </p:sp>
      <p:sp>
        <p:nvSpPr>
          <p:cNvPr id="6" name="Text 4"/>
          <p:cNvSpPr/>
          <p:nvPr/>
        </p:nvSpPr>
        <p:spPr>
          <a:xfrm>
            <a:off x="731520" y="1325880"/>
            <a:ext cx="10789920" cy="4526280"/>
          </a:xfrm>
          <a:prstGeom prst="rect">
            <a:avLst/>
          </a:prstGeom>
          <a:solidFill>
            <a:srgbClr val="FFFFFF"/>
          </a:solidFill>
          <a:ln w="10160">
            <a:solidFill>
              <a:srgbClr val="CBD5E1"/>
            </a:solidFill>
          </a:ln>
        </p:spPr>
        <p:txBody>
          <a:bodyPr wrap="square" rtlCol="0" anchor="ctr">
            <a:normAutofit/>
          </a:bodyPr>
          <a:lstStyle/>
          <a:p>
            <a:pPr marL="0" indent="0">
              <a:lnSpc>
                <a:spcPct val="94000"/>
              </a:lnSpc>
              <a:buNone/>
            </a:pPr>
            <a:r>
              <a:rPr lang="en-US" sz="1700" b="1" dirty="0">
                <a:solidFill>
                  <a:srgbClr val="0B1F3A"/>
                </a:solidFill>
              </a:rPr>
              <a:t>Academic sources
</a:t>
            </a:r>
            <a:r>
              <a:rPr lang="en-US" sz="1530" dirty="0">
                <a:solidFill>
                  <a:srgbClr val="0F172A"/>
                </a:solidFill>
              </a:rPr>
              <a:t>• Broadbent, J. and Poon, W.L. (2015) Self-regulated learning strategies and academic achievement in online higher education.
• Theobald, M. (2021) Self-regulated learning training programmes and academic performance.
• Paulsen, L. and Lindsay, E. (2024) Learning analytics dashboards and learning support.
• Al-Mamary, Y.H.S. (2022) Learning management system use and technology acceptance.
</a:t>
            </a:r>
            <a:r>
              <a:rPr lang="en-US" sz="1700" b="1" dirty="0">
                <a:solidFill>
                  <a:srgbClr val="0B1F3A"/>
                </a:solidFill>
              </a:rPr>
              <a:t>Technical sources
</a:t>
            </a:r>
            <a:r>
              <a:rPr lang="en-US" sz="1530" dirty="0">
                <a:solidFill>
                  <a:srgbClr val="0F172A"/>
                </a:solidFill>
              </a:rPr>
              <a:t>• PHP Manual: password hashing, sessions and PDO prepared statements.</a:t>
            </a:r>
            <a:endParaRPr lang="en-US" sz="1700" dirty="0"/>
          </a:p>
          <a:p>
            <a:pPr marL="0" indent="0">
              <a:lnSpc>
                <a:spcPct val="94000"/>
              </a:lnSpc>
              <a:buNone/>
            </a:pPr>
            <a:r>
              <a:rPr lang="en-US" sz="1530" dirty="0">
                <a:solidFill>
                  <a:srgbClr val="0F172A"/>
                </a:solidFill>
              </a:rPr>
              <a:t>• MySQL Documentation: relational database design and SQL queries.</a:t>
            </a:r>
            <a:endParaRPr lang="en-US" sz="1700" dirty="0"/>
          </a:p>
          <a:p>
            <a:pPr marL="0" indent="0">
              <a:lnSpc>
                <a:spcPct val="94000"/>
              </a:lnSpc>
              <a:buNone/>
            </a:pPr>
            <a:r>
              <a:rPr lang="en-US" sz="1530" dirty="0">
                <a:solidFill>
                  <a:srgbClr val="0F172A"/>
                </a:solidFill>
              </a:rPr>
              <a:t>• Chart.js Documentation: dashboard and feedback charts.</a:t>
            </a:r>
            <a:endParaRPr lang="en-US" sz="1700" dirty="0"/>
          </a:p>
          <a:p>
            <a:pPr marL="0" indent="0">
              <a:lnSpc>
                <a:spcPct val="94000"/>
              </a:lnSpc>
              <a:buNone/>
            </a:pPr>
            <a:r>
              <a:rPr lang="en-US" sz="1530" dirty="0">
                <a:solidFill>
                  <a:srgbClr val="0F172A"/>
                </a:solidFill>
              </a:rPr>
              <a:t>• W3Schools / MDN: HTML, CSS and JavaScript reference.</a:t>
            </a:r>
            <a:endParaRPr lang="en-US" sz="1700" dirty="0"/>
          </a:p>
          <a:p>
            <a:pPr marL="0" indent="0">
              <a:lnSpc>
                <a:spcPct val="94000"/>
              </a:lnSpc>
              <a:buNone/>
            </a:pPr>
            <a:r>
              <a:rPr lang="en-US" sz="1530" dirty="0">
                <a:solidFill>
                  <a:srgbClr val="0F172A"/>
                </a:solidFill>
              </a:rPr>
              <a:t>• Uploaded Study Track project files: PHP pages, CSS, JavaScript, diagrams and report outline.</a:t>
            </a:r>
            <a:endParaRPr lang="en-US" sz="1700" dirty="0"/>
          </a:p>
        </p:txBody>
      </p:sp>
      <p:sp>
        <p:nvSpPr>
          <p:cNvPr id="25" name="Slide Number Placeholder 0"/>
          <p:cNvSpPr>
            <a:spLocks noGrp="1"/>
          </p:cNvSpPr>
          <p:nvPr>
            <p:ph type="sldNum" sz="quarter" idx="4294967295"/>
          </p:nvPr>
        </p:nvSpPr>
        <p:spPr>
          <a:xfrm>
            <a:off x="1129284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4748B"/>
                </a:solidFill>
                <a:latin typeface="Aptos"/>
                <a:ea typeface="Aptos"/>
                <a:cs typeface="Aptos"/>
              </a:defRPr>
            </a:lvl1pPr>
          </a:lstStyle>
          <a:p>
            <a:pPr algn="l"/>
            <a:fld id="{F7021451-1387-4CA6-816F-3879F97B5CBC}" type="slidenum">
              <a:rPr lang="en-US" b="0"/>
              <a:t>18</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2579</Words>
  <Application>Microsoft Office PowerPoint</Application>
  <PresentationFormat>Widescreen</PresentationFormat>
  <Paragraphs>274</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Study Track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Track Interim Viva Presentation</dc:title>
  <dc:subject>Interim viva presentation based on uploaded Study Track project files</dc:subject>
  <dc:creator>OpenAI</dc:creator>
  <cp:lastModifiedBy>sanobia aijaz</cp:lastModifiedBy>
  <cp:revision>3</cp:revision>
  <dcterms:created xsi:type="dcterms:W3CDTF">2026-07-20T00:15:09Z</dcterms:created>
  <dcterms:modified xsi:type="dcterms:W3CDTF">2026-07-20T00:50:16Z</dcterms:modified>
</cp:coreProperties>
</file>