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4"/>
  </p:sldMasterIdLst>
  <p:notesMasterIdLst>
    <p:notesMasterId r:id="rId17"/>
  </p:notesMasterIdLst>
  <p:sldIdLst>
    <p:sldId id="256" r:id="rId5"/>
    <p:sldId id="257" r:id="rId6"/>
    <p:sldId id="258" r:id="rId7"/>
    <p:sldId id="259" r:id="rId8"/>
    <p:sldId id="260" r:id="rId9"/>
    <p:sldId id="261" r:id="rId10"/>
    <p:sldId id="262" r:id="rId11"/>
    <p:sldId id="263" r:id="rId12"/>
    <p:sldId id="264" r:id="rId13"/>
    <p:sldId id="267" r:id="rId14"/>
    <p:sldId id="265" r:id="rId15"/>
    <p:sldId id="266" r:id="rId16"/>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6219828-CFA2-4C7D-9047-36F115690007}">
  <a:tblStyle styleId="{86219828-CFA2-4C7D-9047-36F115690007}" styleName="Table_0">
    <a:wholeTbl>
      <a:tcTxStyle>
        <a:font>
          <a:latin typeface="Arial"/>
          <a:ea typeface="Arial"/>
          <a:cs typeface="Arial"/>
        </a:font>
        <a:srgbClr val="000000"/>
      </a:tcTxStyle>
      <a:tcStyle>
        <a:tcBdr>
          <a:left>
            <a:ln w="12700" cap="flat" cmpd="sng">
              <a:solidFill>
                <a:srgbClr val="000000"/>
              </a:solidFill>
              <a:prstDash val="solid"/>
              <a:round/>
              <a:headEnd type="none" w="sm" len="sm"/>
              <a:tailEnd type="none" w="sm" len="sm"/>
            </a:ln>
          </a:left>
          <a:right>
            <a:ln w="12700" cap="flat" cmpd="sng">
              <a:solidFill>
                <a:srgbClr val="000000"/>
              </a:solidFill>
              <a:prstDash val="solid"/>
              <a:round/>
              <a:headEnd type="none" w="sm" len="sm"/>
              <a:tailEnd type="none" w="sm" len="sm"/>
            </a:ln>
          </a:right>
          <a:top>
            <a:ln w="12700" cap="flat" cmpd="sng">
              <a:solidFill>
                <a:srgbClr val="000000"/>
              </a:solidFill>
              <a:prstDash val="solid"/>
              <a:round/>
              <a:headEnd type="none" w="sm" len="sm"/>
              <a:tailEnd type="none" w="sm" len="sm"/>
            </a:ln>
          </a:top>
          <a:bottom>
            <a:ln w="12700" cap="flat" cmpd="sng">
              <a:solidFill>
                <a:srgbClr val="000000"/>
              </a:solidFill>
              <a:prstDash val="solid"/>
              <a:round/>
              <a:headEnd type="none" w="sm" len="sm"/>
              <a:tailEnd type="none" w="sm" len="sm"/>
            </a:ln>
          </a:bottom>
          <a:insideH>
            <a:ln w="12700" cap="flat" cmpd="sng">
              <a:solidFill>
                <a:srgbClr val="000000"/>
              </a:solidFill>
              <a:prstDash val="solid"/>
              <a:round/>
              <a:headEnd type="none" w="sm" len="sm"/>
              <a:tailEnd type="none" w="sm" len="sm"/>
            </a:ln>
          </a:insideH>
          <a:insideV>
            <a:ln w="12700"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0" d="100"/>
          <a:sy n="90" d="100"/>
        </p:scale>
        <p:origin x="37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3" name="Google Shape;93;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0" name="Google Shape;100;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6" name="Google Shape;106;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solidFill>
                  <a:srgbClr val="000000"/>
                </a:solidFill>
                <a:latin typeface="Arial"/>
                <a:ea typeface="Arial"/>
                <a:cs typeface="Arial"/>
                <a:sym typeface="Arial"/>
              </a:rPr>
              <a:t>My name is Imran, and in the business plan of Indian Room Restaurant in the UK I will be the Chief Executive Officer (CEO). The business of Indian Room Restaurant in the UK is dedicated to provide authentic Indian cuisine for customers living across the UK. Strong background in customer service and hospitality management, the needed skills needed to lead the respective venture has enhanced. Passion for Indian culture and food, aligned with the commitment to deliver unique dining experiences, was the inspiration and motivation to establish the restaurant.</a:t>
            </a:r>
            <a:endParaRPr/>
          </a:p>
        </p:txBody>
      </p:sp>
      <p:sp>
        <p:nvSpPr>
          <p:cNvPr id="107" name="Google Shape;107;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3" name="Google Shape;11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000000"/>
              </a:buClr>
              <a:buFont typeface="Arial"/>
              <a:buNone/>
            </a:pPr>
            <a:r>
              <a:rPr lang="en-GB"/>
              <a:t>The business idea is to establish a startup named Indian Room Restaurant in the UK. The products and services that will be provided by Indian Room Restaurant include authentic Indian cuisine with the inclusion of modern fusion dishes in order to meet the changing preferences of customers in the UK. The Indian Room Restaurant will offer takeaway, dine-in, online ordering, home delivery services with using sustainable packaging. The curated menu will incorporate curries, biryanis, vegan tandoori grills and vegetarian options followed by traditional beverages and desserts prepared with high-quality ingredients. The Indian Room Restaurant will focus on addressing the increasing demand for convenient, authentic and healthy Indian food in the UK through providing excellent customer service, diverse menu choices and eco-friendly operations. Further, such a unique value proposition can aid to enable Indian Room Restaurant for satisfying a wide customer base with developing a strong competitive advantage.</a:t>
            </a:r>
            <a:endParaRPr/>
          </a:p>
        </p:txBody>
      </p:sp>
      <p:sp>
        <p:nvSpPr>
          <p:cNvPr id="114" name="Google Shape;11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1" name="Google Shape;121;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“Private Limited Company (Ltd.)” legal structure will be followed by Indian Room Restaurant in the UK. “Private Limited Company (Ltd.)” legal structure assists in providing limited liability and helps in protecting the personal assets of shareholders from financial risks and business debts (Akbar et al., 2024). The legal structure will be helpful to provide credibility to Indian Room Restaurant with suppliers, customers and financial institutions, that makes it easier to secure business loans and investment for future expansion. The legal structure aligns with the long-term goals of  Indian Room Restaurant regarding profitability, sustainable growth and expansion in the hospitality market in the UK. Management structure of Indian Room Restaurant aids to ensure high-quality customer service, efficient operations and effective decision-making.</a:t>
            </a:r>
            <a:endParaRPr/>
          </a:p>
        </p:txBody>
      </p:sp>
      <p:sp>
        <p:nvSpPr>
          <p:cNvPr id="122" name="Google Shape;122;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0" name="Google Shape;130;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Indian Room Restaurant can grasp advantages from the UK's multicultural society, technological innovation, political stability along with sustainability policies. However, inflation elevates operating costs. Leveraging digital ordering, diverse menus and eco-friendly packaging with controlling costs by efficient supplier partnerships, inventory management along with compliance with the UK’s employment regulations and food safety.</a:t>
            </a:r>
            <a:endParaRPr/>
          </a:p>
          <a:p>
            <a:pPr marL="0" lvl="0" indent="0" algn="l" rtl="0">
              <a:spcBef>
                <a:spcPts val="0"/>
              </a:spcBef>
              <a:spcAft>
                <a:spcPts val="0"/>
              </a:spcAft>
              <a:buNone/>
            </a:pPr>
            <a:r>
              <a:rPr lang="en-GB"/>
              <a:t>The important external factors are Social, Economic and Technological. Inflation notably influence labour and food costs, and needs cost management. In social factors, increasing multiculturalism can create high demand for authentic Indian cuisine. Technological advancements, incorporating AI, online ordering and cloud-based systems can enhance customer experience, operational efficiency and competitive advantage in the restaurant industry in the UK.</a:t>
            </a:r>
            <a:endParaRPr/>
          </a:p>
        </p:txBody>
      </p:sp>
      <p:sp>
        <p:nvSpPr>
          <p:cNvPr id="131" name="Google Shape;131;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8" name="Google Shape;138;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Indian Room Restaurant will target young professionals, families, tourists, university students and vegetarian or vegan consumers who are seeking affordable, authentic Indian cuisine. Customers value quality, convenience, memorable dining experiences and healthy options. USP is authentic Indian and fusion dishes, sustainable packaging and premium ingredients. Additionally, outstanding customer service along with convenient takeaway, dine-in, online ordering and delivery. The two major marketing strategies can be digital marketing and relationship marketing. Digital marketing will be done through Google Ads, social media and food delivery platforms that can increase brand awareness (Yaiprasert and Hidayanto, 2023). Relationship marketing with using discounts, loyalty programmes and personalised offers can encourage long-term customer loyalty and repeat purchases (Kartomo, 2024).</a:t>
            </a:r>
            <a:endParaRPr/>
          </a:p>
        </p:txBody>
      </p:sp>
      <p:sp>
        <p:nvSpPr>
          <p:cNvPr id="139" name="Google Shape;139;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6" name="Google Shape;146;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solidFill>
                  <a:srgbClr val="374151"/>
                </a:solidFill>
                <a:latin typeface="Arial"/>
                <a:ea typeface="Arial"/>
                <a:cs typeface="Arial"/>
                <a:sym typeface="Arial"/>
              </a:rPr>
              <a:t>Total amount sought is £50,000 (approximately) and breakdown of the allocation of funds is reflected in the above figures regarding Startup Costs, Fixed Costs and Variable Costs along with monthly financial forecasts of 6 months. The Monthly Breakeven Sales is £18,000 (approximately) and Expected Breakeven Point is March (month 3) and profit generation starts from 3rd month. Increased repeat business, customer awareness, effective marketing and online delivery services are expected to improve profitability and elevate revenue growth in the first year of operation.</a:t>
            </a:r>
            <a:endParaRPr>
              <a:solidFill>
                <a:srgbClr val="374151"/>
              </a:solidFill>
              <a:latin typeface="Arial"/>
              <a:ea typeface="Arial"/>
              <a:cs typeface="Arial"/>
              <a:sym typeface="Arial"/>
            </a:endParaRPr>
          </a:p>
          <a:p>
            <a:pPr marL="0" lvl="0" indent="0" algn="l" rtl="0">
              <a:spcBef>
                <a:spcPts val="0"/>
              </a:spcBef>
              <a:spcAft>
                <a:spcPts val="0"/>
              </a:spcAft>
              <a:buNone/>
            </a:pPr>
            <a:endParaRPr>
              <a:solidFill>
                <a:srgbClr val="374151"/>
              </a:solidFill>
              <a:latin typeface="Arial"/>
              <a:ea typeface="Arial"/>
              <a:cs typeface="Arial"/>
              <a:sym typeface="Arial"/>
            </a:endParaRPr>
          </a:p>
        </p:txBody>
      </p:sp>
      <p:sp>
        <p:nvSpPr>
          <p:cNvPr id="147" name="Google Shape;147;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g3f94719d55b_0_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6" name="Google Shape;156;g3f94719d55b_0_2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7" name="Google Shape;157;g3f94719d55b_0_22: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11</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1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3" name="Google Shape;163;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2"/>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2"/>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4"/>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4"/>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5"/>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5"/>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6"/>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6"/>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6"/>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6"/>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6"/>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9"/>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9"/>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1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10"/>
          <p:cNvSpPr>
            <a:spLocks noGrp="1"/>
          </p:cNvSpPr>
          <p:nvPr>
            <p:ph type="pic" idx="2"/>
          </p:nvPr>
        </p:nvSpPr>
        <p:spPr>
          <a:xfrm>
            <a:off x="5183188" y="987425"/>
            <a:ext cx="6172200" cy="4873625"/>
          </a:xfrm>
          <a:prstGeom prst="rect">
            <a:avLst/>
          </a:prstGeom>
          <a:noFill/>
          <a:ln>
            <a:noFill/>
          </a:ln>
        </p:spPr>
      </p:sp>
      <p:sp>
        <p:nvSpPr>
          <p:cNvPr id="68" name="Google Shape;68;p10"/>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11"/>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12"/>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12"/>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jos3journals.id/index.php/jos3/article/download/349/469" TargetMode="External"/><Relationship Id="rId7" Type="http://schemas.openxmlformats.org/officeDocument/2006/relationships/hyperlink" Target="https://www.pearson.com/en-gb/subject-catalog/p/essentials-of-entrepreneurship-and-small-business-management-global-edition/P200000005365"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pearson.com/en-gb/subject-catalog/p/principles-of-marketing-global-edition/P200000004666" TargetMode="External"/><Relationship Id="rId5" Type="http://schemas.openxmlformats.org/officeDocument/2006/relationships/hyperlink" Target="https://www.sciencedirect.com/science/article/pii/S2667305323000601" TargetMode="External"/><Relationship Id="rId4" Type="http://schemas.openxmlformats.org/officeDocument/2006/relationships/hyperlink" Target="https://journals.sanusantara.com/index.php/marketica/article/download/189/148"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3"/>
          <p:cNvSpPr txBox="1">
            <a:spLocks noGrp="1"/>
          </p:cNvSpPr>
          <p:nvPr>
            <p:ph type="ctrTitle"/>
          </p:nvPr>
        </p:nvSpPr>
        <p:spPr>
          <a:xfrm>
            <a:off x="1639614" y="2273354"/>
            <a:ext cx="9144000" cy="1155646"/>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rgbClr val="00B0F0"/>
              </a:buClr>
              <a:buSzPts val="5400"/>
              <a:buFont typeface="Calibri"/>
              <a:buNone/>
            </a:pPr>
            <a:r>
              <a:rPr lang="en-GB" sz="5400" b="1">
                <a:solidFill>
                  <a:srgbClr val="00B0F0"/>
                </a:solidFill>
              </a:rPr>
              <a:t>Assessment Task 2</a:t>
            </a:r>
            <a:endParaRPr/>
          </a:p>
        </p:txBody>
      </p:sp>
      <p:sp>
        <p:nvSpPr>
          <p:cNvPr id="89" name="Google Shape;89;p13"/>
          <p:cNvSpPr txBox="1">
            <a:spLocks noGrp="1"/>
          </p:cNvSpPr>
          <p:nvPr>
            <p:ph type="subTitle" idx="1"/>
          </p:nvPr>
        </p:nvSpPr>
        <p:spPr>
          <a:xfrm>
            <a:off x="1524000" y="4102154"/>
            <a:ext cx="9144000" cy="1655762"/>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dk1"/>
              </a:buClr>
              <a:buSzPts val="2400"/>
              <a:buNone/>
            </a:pPr>
            <a:r>
              <a:rPr lang="en-GB" b="1"/>
              <a:t>Presentation Template</a:t>
            </a:r>
            <a:endParaRPr/>
          </a:p>
        </p:txBody>
      </p:sp>
      <p:sp>
        <p:nvSpPr>
          <p:cNvPr id="90" name="Google Shape;90;p13"/>
          <p:cNvSpPr txBox="1"/>
          <p:nvPr/>
        </p:nvSpPr>
        <p:spPr>
          <a:xfrm>
            <a:off x="1240221" y="519028"/>
            <a:ext cx="9543393"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5400" b="0" i="0" u="none" strike="noStrike" cap="none">
                <a:solidFill>
                  <a:schemeClr val="dk1"/>
                </a:solidFill>
                <a:latin typeface="Calibri"/>
                <a:ea typeface="Calibri"/>
                <a:cs typeface="Calibri"/>
                <a:sym typeface="Calibri"/>
              </a:rPr>
              <a:t>Enterprise and Entrepreneurship</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4"/>
          <p:cNvSpPr txBox="1">
            <a:spLocks noGrp="1"/>
          </p:cNvSpPr>
          <p:nvPr>
            <p:ph type="title"/>
          </p:nvPr>
        </p:nvSpPr>
        <p:spPr>
          <a:xfrm>
            <a:off x="838200" y="1416761"/>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Calibri"/>
              <a:buNone/>
            </a:pPr>
            <a:r>
              <a:rPr lang="en-GB"/>
              <a:t>Business Plan: Indian Room Restaurant in UK</a:t>
            </a:r>
          </a:p>
        </p:txBody>
      </p:sp>
      <p:sp>
        <p:nvSpPr>
          <p:cNvPr id="96" name="Google Shape;96;p14"/>
          <p:cNvSpPr txBox="1">
            <a:spLocks noGrp="1"/>
          </p:cNvSpPr>
          <p:nvPr>
            <p:ph type="body" idx="1"/>
          </p:nvPr>
        </p:nvSpPr>
        <p:spPr>
          <a:xfrm>
            <a:off x="838200" y="3055323"/>
            <a:ext cx="10515600" cy="3205500"/>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GB" b="1" dirty="0"/>
              <a:t> Student Name: Md Imran Arefin</a:t>
            </a:r>
          </a:p>
          <a:p>
            <a:pPr marL="228600" lvl="0" indent="-165100" algn="l" rtl="0">
              <a:lnSpc>
                <a:spcPct val="90000"/>
              </a:lnSpc>
              <a:spcBef>
                <a:spcPts val="0"/>
              </a:spcBef>
              <a:spcAft>
                <a:spcPts val="0"/>
              </a:spcAft>
              <a:buSzPts val="1800"/>
              <a:buChar char="•"/>
            </a:pPr>
            <a:r>
              <a:rPr lang="en-GB" b="1" dirty="0"/>
              <a:t>Student ID: 2509843</a:t>
            </a:r>
          </a:p>
          <a:p>
            <a:pPr marL="228600" lvl="0" indent="-165100" algn="l" rtl="0">
              <a:lnSpc>
                <a:spcPct val="90000"/>
              </a:lnSpc>
              <a:spcBef>
                <a:spcPts val="0"/>
              </a:spcBef>
              <a:spcAft>
                <a:spcPts val="0"/>
              </a:spcAft>
              <a:buSzPts val="1800"/>
              <a:buChar char="•"/>
            </a:pPr>
            <a:r>
              <a:rPr lang="en-GB" b="1" dirty="0"/>
              <a:t>Module Code:</a:t>
            </a:r>
            <a:r>
              <a:rPr lang="en-GB" dirty="0"/>
              <a:t> </a:t>
            </a:r>
            <a:r>
              <a:rPr lang="en-GB" b="1" dirty="0"/>
              <a:t>LCLM4006</a:t>
            </a:r>
          </a:p>
          <a:p>
            <a:pPr marL="228600" lvl="0" indent="-165100" algn="l" rtl="0">
              <a:lnSpc>
                <a:spcPct val="90000"/>
              </a:lnSpc>
              <a:spcBef>
                <a:spcPts val="0"/>
              </a:spcBef>
              <a:spcAft>
                <a:spcPts val="0"/>
              </a:spcAft>
              <a:buSzPts val="1800"/>
              <a:buChar char="•"/>
            </a:pPr>
            <a:r>
              <a:rPr lang="en-GB" b="1" dirty="0"/>
              <a:t>Module Title: Enterprise and Entrepreneurship</a:t>
            </a:r>
          </a:p>
          <a:p>
            <a:pPr marL="228600" lvl="0" indent="-165100" algn="l" rtl="0">
              <a:lnSpc>
                <a:spcPct val="90000"/>
              </a:lnSpc>
              <a:spcBef>
                <a:spcPts val="0"/>
              </a:spcBef>
              <a:spcAft>
                <a:spcPts val="0"/>
              </a:spcAft>
              <a:buSzPts val="1800"/>
              <a:buChar char="•"/>
            </a:pPr>
            <a:r>
              <a:rPr lang="en-GB" b="1" dirty="0"/>
              <a:t>Lecturer’s Name: Charles </a:t>
            </a:r>
            <a:r>
              <a:rPr lang="en-GB" b="1" dirty="0" err="1"/>
              <a:t>Oham</a:t>
            </a:r>
            <a:endParaRPr lang="en-GB" sz="2400" b="1" dirty="0"/>
          </a:p>
          <a:p>
            <a:pPr marL="228600" lvl="0" indent="-165100" algn="l" rtl="0">
              <a:lnSpc>
                <a:spcPct val="90000"/>
              </a:lnSpc>
              <a:spcBef>
                <a:spcPts val="0"/>
              </a:spcBef>
              <a:spcAft>
                <a:spcPts val="0"/>
              </a:spcAft>
              <a:buSzPts val="1800"/>
              <a:buChar char="•"/>
            </a:pPr>
            <a:r>
              <a:rPr lang="en-GB" sz="2800" b="1" dirty="0"/>
              <a:t>Birmingham: Dr Chung Lai Johnny Wan</a:t>
            </a:r>
          </a:p>
          <a:p>
            <a:pPr marL="431800" lvl="1" indent="0" algn="l" rtl="0">
              <a:lnSpc>
                <a:spcPct val="90000"/>
              </a:lnSpc>
              <a:spcBef>
                <a:spcPts val="0"/>
              </a:spcBef>
              <a:spcAft>
                <a:spcPts val="0"/>
              </a:spcAft>
              <a:buSzPts val="2200"/>
              <a:buNone/>
            </a:pPr>
            <a:endParaRPr lang="en-GB" sz="2800" b="1" dirty="0"/>
          </a:p>
        </p:txBody>
      </p:sp>
      <p:sp>
        <p:nvSpPr>
          <p:cNvPr id="97" name="Google Shape;97;p14"/>
          <p:cNvSpPr txBox="1"/>
          <p:nvPr/>
        </p:nvSpPr>
        <p:spPr>
          <a:xfrm>
            <a:off x="1471448" y="851338"/>
            <a:ext cx="3462615" cy="58477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200" b="1" i="0" u="none" strike="noStrike" cap="none">
                <a:solidFill>
                  <a:schemeClr val="dk1"/>
                </a:solidFill>
                <a:latin typeface="Calibri"/>
                <a:ea typeface="Calibri"/>
                <a:cs typeface="Calibri"/>
                <a:sym typeface="Calibri"/>
              </a:rPr>
              <a:t>Slide 1 - cover page</a:t>
            </a:r>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15"/>
          <p:cNvSpPr txBox="1">
            <a:spLocks noGrp="1"/>
          </p:cNvSpPr>
          <p:nvPr>
            <p:ph type="body" idx="1"/>
          </p:nvPr>
        </p:nvSpPr>
        <p:spPr>
          <a:xfrm>
            <a:off x="838200" y="1928557"/>
            <a:ext cx="11129682" cy="4248406"/>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rgbClr val="374151"/>
              </a:buClr>
              <a:buSzPts val="2800"/>
              <a:buChar char="•"/>
            </a:pPr>
            <a:r>
              <a:rPr lang="en-US" b="0" i="0" dirty="0">
                <a:solidFill>
                  <a:schemeClr val="tx1"/>
                </a:solidFill>
                <a:latin typeface="Arial"/>
                <a:ea typeface="Arial"/>
                <a:cs typeface="Arial"/>
                <a:sym typeface="Arial"/>
              </a:rPr>
              <a:t>Introduction                                                                      Slide 4</a:t>
            </a:r>
          </a:p>
          <a:p>
            <a:pPr marL="228600" indent="-228600">
              <a:spcBef>
                <a:spcPts val="0"/>
              </a:spcBef>
              <a:buClr>
                <a:srgbClr val="374151"/>
              </a:buClr>
              <a:buSzPts val="2800"/>
            </a:pPr>
            <a:r>
              <a:rPr lang="en-US" b="0" i="0" dirty="0">
                <a:solidFill>
                  <a:schemeClr val="tx1"/>
                </a:solidFill>
                <a:latin typeface="Arial"/>
                <a:ea typeface="Arial"/>
                <a:cs typeface="Arial"/>
                <a:sym typeface="Arial"/>
              </a:rPr>
              <a:t>Section 1 - Overview of the </a:t>
            </a:r>
            <a:r>
              <a:rPr lang="en-US" dirty="0">
                <a:solidFill>
                  <a:schemeClr val="tx1"/>
                </a:solidFill>
                <a:latin typeface="Arial"/>
                <a:ea typeface="Arial"/>
                <a:cs typeface="Arial"/>
                <a:sym typeface="Arial"/>
              </a:rPr>
              <a:t>Business Idea                      Slide 5</a:t>
            </a:r>
            <a:endParaRPr lang="en-US" b="0" i="0" dirty="0">
              <a:solidFill>
                <a:schemeClr val="tx1"/>
              </a:solidFill>
              <a:latin typeface="Arial"/>
              <a:ea typeface="Arial"/>
              <a:cs typeface="Arial"/>
              <a:sym typeface="Arial"/>
            </a:endParaRPr>
          </a:p>
          <a:p>
            <a:pPr marL="228600" indent="-228600">
              <a:spcBef>
                <a:spcPts val="0"/>
              </a:spcBef>
              <a:buClr>
                <a:srgbClr val="374151"/>
              </a:buClr>
              <a:buSzPts val="2800"/>
            </a:pPr>
            <a:r>
              <a:rPr lang="en-US" b="0" i="0" dirty="0">
                <a:solidFill>
                  <a:schemeClr val="tx1"/>
                </a:solidFill>
                <a:latin typeface="Arial"/>
                <a:ea typeface="Arial"/>
                <a:cs typeface="Arial"/>
                <a:sym typeface="Arial"/>
              </a:rPr>
              <a:t>Section 2 - Legal Format and </a:t>
            </a:r>
            <a:r>
              <a:rPr lang="en-US" dirty="0">
                <a:solidFill>
                  <a:schemeClr val="tx1"/>
                </a:solidFill>
                <a:latin typeface="Arial"/>
                <a:ea typeface="Arial"/>
                <a:cs typeface="Arial"/>
                <a:sym typeface="Arial"/>
              </a:rPr>
              <a:t>Management Structure     Slide 6</a:t>
            </a:r>
            <a:endParaRPr lang="en-US" b="0" i="0" dirty="0">
              <a:solidFill>
                <a:schemeClr val="tx1"/>
              </a:solidFill>
              <a:latin typeface="Arial"/>
              <a:ea typeface="Arial"/>
              <a:cs typeface="Arial"/>
              <a:sym typeface="Arial"/>
            </a:endParaRPr>
          </a:p>
          <a:p>
            <a:pPr marL="228600" indent="-228600">
              <a:spcBef>
                <a:spcPts val="0"/>
              </a:spcBef>
              <a:buClr>
                <a:srgbClr val="374151"/>
              </a:buClr>
              <a:buSzPts val="2800"/>
            </a:pPr>
            <a:r>
              <a:rPr lang="en-US" b="0" i="0" dirty="0">
                <a:solidFill>
                  <a:schemeClr val="tx1"/>
                </a:solidFill>
                <a:latin typeface="Arial"/>
                <a:ea typeface="Arial"/>
                <a:cs typeface="Arial"/>
                <a:sym typeface="Arial"/>
              </a:rPr>
              <a:t>Section 3 – PESTEL Analysis                                          </a:t>
            </a:r>
            <a:r>
              <a:rPr lang="en-US" dirty="0">
                <a:solidFill>
                  <a:schemeClr val="tx1"/>
                </a:solidFill>
                <a:latin typeface="Arial"/>
                <a:ea typeface="Arial"/>
                <a:cs typeface="Arial"/>
                <a:sym typeface="Arial"/>
              </a:rPr>
              <a:t>Slide 7</a:t>
            </a:r>
            <a:endParaRPr lang="en-US" b="0" i="0" dirty="0">
              <a:solidFill>
                <a:schemeClr val="tx1"/>
              </a:solidFill>
              <a:latin typeface="Arial"/>
              <a:ea typeface="Arial"/>
              <a:cs typeface="Arial"/>
              <a:sym typeface="Arial"/>
            </a:endParaRPr>
          </a:p>
          <a:p>
            <a:pPr marL="228600" lvl="0" indent="-228600">
              <a:spcBef>
                <a:spcPts val="0"/>
              </a:spcBef>
              <a:buClr>
                <a:srgbClr val="374151"/>
              </a:buClr>
              <a:buSzPts val="2800"/>
            </a:pPr>
            <a:r>
              <a:rPr lang="en-US" b="0" i="0" dirty="0">
                <a:solidFill>
                  <a:schemeClr val="tx1"/>
                </a:solidFill>
                <a:latin typeface="Arial"/>
                <a:ea typeface="Arial"/>
                <a:cs typeface="Arial"/>
                <a:sym typeface="Arial"/>
              </a:rPr>
              <a:t>Section 4 - Marketing Strategies                                      </a:t>
            </a:r>
            <a:r>
              <a:rPr lang="en-US" dirty="0">
                <a:solidFill>
                  <a:schemeClr val="tx1"/>
                </a:solidFill>
                <a:latin typeface="Arial"/>
                <a:ea typeface="Arial"/>
                <a:cs typeface="Arial"/>
                <a:sym typeface="Arial"/>
              </a:rPr>
              <a:t>Slide 8</a:t>
            </a:r>
          </a:p>
          <a:p>
            <a:pPr marL="228600" lvl="0" indent="-228600">
              <a:spcBef>
                <a:spcPts val="0"/>
              </a:spcBef>
              <a:buClr>
                <a:srgbClr val="374151"/>
              </a:buClr>
              <a:buSzPts val="2800"/>
            </a:pPr>
            <a:r>
              <a:rPr lang="en-US" b="0" i="0" dirty="0">
                <a:solidFill>
                  <a:schemeClr val="tx1"/>
                </a:solidFill>
                <a:latin typeface="Arial"/>
                <a:ea typeface="Arial"/>
                <a:cs typeface="Arial"/>
                <a:sym typeface="Arial"/>
              </a:rPr>
              <a:t>Section 5 - Funding Requirements and Allocation           </a:t>
            </a:r>
            <a:r>
              <a:rPr lang="en-US" dirty="0">
                <a:solidFill>
                  <a:schemeClr val="tx1"/>
                </a:solidFill>
                <a:latin typeface="Arial"/>
                <a:ea typeface="Arial"/>
                <a:cs typeface="Arial"/>
                <a:sym typeface="Arial"/>
              </a:rPr>
              <a:t>Slide 9</a:t>
            </a:r>
          </a:p>
          <a:p>
            <a:pPr marL="228600" indent="-228600">
              <a:spcBef>
                <a:spcPts val="0"/>
              </a:spcBef>
              <a:buClr>
                <a:srgbClr val="374151"/>
              </a:buClr>
              <a:buSzPts val="2800"/>
            </a:pPr>
            <a:r>
              <a:rPr lang="en-US" dirty="0">
                <a:solidFill>
                  <a:schemeClr val="tx1"/>
                </a:solidFill>
                <a:latin typeface="Arial"/>
                <a:ea typeface="Arial"/>
                <a:cs typeface="Arial"/>
                <a:sym typeface="Arial"/>
              </a:rPr>
              <a:t>Reference List                                                                  Slide 10</a:t>
            </a:r>
          </a:p>
        </p:txBody>
      </p:sp>
      <p:sp>
        <p:nvSpPr>
          <p:cNvPr id="103" name="Google Shape;103;p15"/>
          <p:cNvSpPr txBox="1"/>
          <p:nvPr/>
        </p:nvSpPr>
        <p:spPr>
          <a:xfrm>
            <a:off x="1471452" y="851350"/>
            <a:ext cx="8429700" cy="1077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200" b="1" dirty="0">
                <a:solidFill>
                  <a:schemeClr val="dk1"/>
                </a:solidFill>
                <a:latin typeface="Calibri"/>
                <a:ea typeface="Calibri"/>
                <a:cs typeface="Calibri"/>
                <a:sym typeface="Calibri"/>
              </a:rPr>
              <a:t>Slide 2 - </a:t>
            </a:r>
            <a:r>
              <a:rPr lang="en-GB" sz="3200" b="1" i="0" dirty="0">
                <a:solidFill>
                  <a:schemeClr val="dk1"/>
                </a:solidFill>
                <a:latin typeface="Arial"/>
                <a:ea typeface="Arial"/>
                <a:cs typeface="Arial"/>
                <a:sym typeface="Arial"/>
              </a:rPr>
              <a:t>Table of Contents</a:t>
            </a:r>
            <a:endParaRPr sz="3200" dirty="0">
              <a:solidFill>
                <a:schemeClr val="dk1"/>
              </a:solidFill>
              <a:latin typeface="Calibri"/>
              <a:ea typeface="Calibri"/>
              <a:cs typeface="Calibri"/>
              <a:sym typeface="Calibri"/>
            </a:endParaRPr>
          </a:p>
          <a:p>
            <a:pPr marL="0" marR="0" lvl="0" indent="0" algn="l" rtl="0">
              <a:spcBef>
                <a:spcPts val="0"/>
              </a:spcBef>
              <a:spcAft>
                <a:spcPts val="0"/>
              </a:spcAft>
              <a:buNone/>
            </a:pPr>
            <a:endParaRPr sz="3200" b="1" dirty="0">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p16"/>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1000"/>
              </a:spcBef>
              <a:spcAft>
                <a:spcPts val="0"/>
              </a:spcAft>
              <a:buClr>
                <a:schemeClr val="dk1"/>
              </a:buClr>
              <a:buSzPts val="2800"/>
              <a:buChar char="•"/>
            </a:pPr>
            <a:r>
              <a:rPr lang="en-GB"/>
              <a:t>My name is Imran and the business plan is to establish Indian Room Restaurant in the UK</a:t>
            </a:r>
            <a:endParaRPr/>
          </a:p>
          <a:p>
            <a:pPr marL="228600" lvl="0" indent="-228600" algn="l" rtl="0">
              <a:lnSpc>
                <a:spcPct val="90000"/>
              </a:lnSpc>
              <a:spcBef>
                <a:spcPts val="1000"/>
              </a:spcBef>
              <a:spcAft>
                <a:spcPts val="0"/>
              </a:spcAft>
              <a:buClr>
                <a:schemeClr val="dk1"/>
              </a:buClr>
              <a:buSzPts val="2800"/>
              <a:buChar char="•"/>
            </a:pPr>
            <a:r>
              <a:rPr lang="en-GB"/>
              <a:t>The purpose of the presentation is to highlight the business concept, legal format and management structure, PESTEL analysis, marketing strategies and funding requirements and allocation</a:t>
            </a:r>
            <a:endParaRPr/>
          </a:p>
          <a:p>
            <a:pPr marL="228600" lvl="0" indent="-228600" algn="l" rtl="0">
              <a:lnSpc>
                <a:spcPct val="90000"/>
              </a:lnSpc>
              <a:spcBef>
                <a:spcPts val="1000"/>
              </a:spcBef>
              <a:spcAft>
                <a:spcPts val="0"/>
              </a:spcAft>
              <a:buClr>
                <a:schemeClr val="dk1"/>
              </a:buClr>
              <a:buSzPts val="2800"/>
              <a:buChar char="•"/>
            </a:pPr>
            <a:r>
              <a:rPr lang="en-GB"/>
              <a:t>The aim is to analyse how Indian Room Restaurant in the UK can achieve long-term success in the increasing competitiveness in the UK restaurant industry</a:t>
            </a:r>
            <a:endParaRPr/>
          </a:p>
        </p:txBody>
      </p:sp>
      <p:sp>
        <p:nvSpPr>
          <p:cNvPr id="110" name="Google Shape;110;p16"/>
          <p:cNvSpPr txBox="1"/>
          <p:nvPr/>
        </p:nvSpPr>
        <p:spPr>
          <a:xfrm>
            <a:off x="977442" y="681025"/>
            <a:ext cx="4050300" cy="1077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200" b="1" i="0">
                <a:solidFill>
                  <a:schemeClr val="dk1"/>
                </a:solidFill>
                <a:latin typeface="Arial"/>
                <a:ea typeface="Arial"/>
                <a:cs typeface="Arial"/>
                <a:sym typeface="Arial"/>
              </a:rPr>
              <a:t>Introduction</a:t>
            </a:r>
            <a:endParaRPr sz="3200">
              <a:solidFill>
                <a:schemeClr val="dk1"/>
              </a:solidFill>
              <a:latin typeface="Calibri"/>
              <a:ea typeface="Calibri"/>
              <a:cs typeface="Calibri"/>
              <a:sym typeface="Calibri"/>
            </a:endParaRPr>
          </a:p>
          <a:p>
            <a:pPr marL="0" marR="0" lvl="0" indent="0" algn="l" rtl="0">
              <a:spcBef>
                <a:spcPts val="0"/>
              </a:spcBef>
              <a:spcAft>
                <a:spcPts val="0"/>
              </a:spcAft>
              <a:buNone/>
            </a:pPr>
            <a:endParaRPr sz="3200" b="1">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17"/>
          <p:cNvSpPr txBox="1">
            <a:spLocks noGrp="1"/>
          </p:cNvSpPr>
          <p:nvPr>
            <p:ph type="body" idx="1"/>
          </p:nvPr>
        </p:nvSpPr>
        <p:spPr>
          <a:xfrm>
            <a:off x="838200" y="1367600"/>
            <a:ext cx="6443700" cy="5338500"/>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1000"/>
              </a:spcBef>
              <a:spcAft>
                <a:spcPts val="0"/>
              </a:spcAft>
              <a:buClr>
                <a:schemeClr val="dk1"/>
              </a:buClr>
              <a:buSzPts val="2800"/>
              <a:buChar char="•"/>
            </a:pPr>
            <a:r>
              <a:rPr lang="en-GB"/>
              <a:t>Establish a startup in UK named Indian Room Restaurant</a:t>
            </a:r>
            <a:endParaRPr/>
          </a:p>
          <a:p>
            <a:pPr marL="228600" lvl="0" indent="-228600" algn="l" rtl="0">
              <a:lnSpc>
                <a:spcPct val="90000"/>
              </a:lnSpc>
              <a:spcBef>
                <a:spcPts val="1000"/>
              </a:spcBef>
              <a:spcAft>
                <a:spcPts val="0"/>
              </a:spcAft>
              <a:buClr>
                <a:schemeClr val="dk1"/>
              </a:buClr>
              <a:buSzPts val="2800"/>
              <a:buChar char="•"/>
            </a:pPr>
            <a:r>
              <a:rPr lang="en-GB"/>
              <a:t>Indian cuisine with modern fusion dishes will be offered </a:t>
            </a:r>
            <a:endParaRPr/>
          </a:p>
          <a:p>
            <a:pPr marL="228600" lvl="0" indent="-228600" algn="l" rtl="0">
              <a:lnSpc>
                <a:spcPct val="90000"/>
              </a:lnSpc>
              <a:spcBef>
                <a:spcPts val="1000"/>
              </a:spcBef>
              <a:spcAft>
                <a:spcPts val="0"/>
              </a:spcAft>
              <a:buClr>
                <a:schemeClr val="dk1"/>
              </a:buClr>
              <a:buSzPts val="2800"/>
              <a:buChar char="•"/>
            </a:pPr>
            <a:r>
              <a:rPr lang="en-GB"/>
              <a:t>Options for takeaway, dine-in, online ordering and others will be present </a:t>
            </a:r>
            <a:endParaRPr/>
          </a:p>
          <a:p>
            <a:pPr marL="228600" lvl="0" indent="-228600" algn="l" rtl="0">
              <a:lnSpc>
                <a:spcPct val="90000"/>
              </a:lnSpc>
              <a:spcBef>
                <a:spcPts val="1000"/>
              </a:spcBef>
              <a:spcAft>
                <a:spcPts val="0"/>
              </a:spcAft>
              <a:buClr>
                <a:schemeClr val="dk1"/>
              </a:buClr>
              <a:buSzPts val="2800"/>
              <a:buChar char="•"/>
            </a:pPr>
            <a:r>
              <a:rPr lang="en-GB"/>
              <a:t>Concentrating on convenient, healthy, authentic Indian food demand will help to fulfill a need in the market</a:t>
            </a:r>
            <a:endParaRPr/>
          </a:p>
        </p:txBody>
      </p:sp>
      <p:sp>
        <p:nvSpPr>
          <p:cNvPr id="117" name="Google Shape;117;p17"/>
          <p:cNvSpPr txBox="1"/>
          <p:nvPr/>
        </p:nvSpPr>
        <p:spPr>
          <a:xfrm>
            <a:off x="540572" y="609925"/>
            <a:ext cx="10515600" cy="5850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200" b="1">
                <a:solidFill>
                  <a:schemeClr val="dk1"/>
                </a:solidFill>
                <a:latin typeface="Calibri"/>
                <a:ea typeface="Calibri"/>
                <a:cs typeface="Calibri"/>
                <a:sym typeface="Calibri"/>
              </a:rPr>
              <a:t>Section 1 - </a:t>
            </a:r>
            <a:r>
              <a:rPr lang="en-GB" sz="3200" b="1" i="0">
                <a:solidFill>
                  <a:schemeClr val="dk1"/>
                </a:solidFill>
                <a:latin typeface="Arial"/>
                <a:ea typeface="Arial"/>
                <a:cs typeface="Arial"/>
                <a:sym typeface="Arial"/>
              </a:rPr>
              <a:t>Overview of the Business Idea</a:t>
            </a:r>
            <a:endParaRPr sz="3200" b="1">
              <a:solidFill>
                <a:schemeClr val="dk1"/>
              </a:solidFill>
              <a:latin typeface="Calibri"/>
              <a:ea typeface="Calibri"/>
              <a:cs typeface="Calibri"/>
              <a:sym typeface="Calibri"/>
            </a:endParaRPr>
          </a:p>
        </p:txBody>
      </p:sp>
      <p:pic>
        <p:nvPicPr>
          <p:cNvPr id="118" name="Google Shape;118;p17"/>
          <p:cNvPicPr preferRelativeResize="0"/>
          <p:nvPr/>
        </p:nvPicPr>
        <p:blipFill>
          <a:blip r:embed="rId3">
            <a:alphaModFix/>
          </a:blip>
          <a:stretch>
            <a:fillRect/>
          </a:stretch>
        </p:blipFill>
        <p:spPr>
          <a:xfrm>
            <a:off x="7281900" y="1367600"/>
            <a:ext cx="4605300" cy="4477628"/>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18"/>
          <p:cNvSpPr txBox="1">
            <a:spLocks noGrp="1"/>
          </p:cNvSpPr>
          <p:nvPr>
            <p:ph type="body" idx="1"/>
          </p:nvPr>
        </p:nvSpPr>
        <p:spPr>
          <a:xfrm>
            <a:off x="6562075" y="1132189"/>
            <a:ext cx="5405400" cy="2614800"/>
          </a:xfrm>
          <a:prstGeom prst="rect">
            <a:avLst/>
          </a:prstGeom>
          <a:noFill/>
          <a:ln>
            <a:noFill/>
          </a:ln>
        </p:spPr>
        <p:txBody>
          <a:bodyPr spcFirstLastPara="1" wrap="square" lIns="91425" tIns="45700" rIns="91425" bIns="45700" anchor="t" anchorCtr="0">
            <a:normAutofit/>
          </a:bodyPr>
          <a:lstStyle/>
          <a:p>
            <a:pPr marL="457200" lvl="0" indent="-342900" algn="l" rtl="0">
              <a:lnSpc>
                <a:spcPct val="90000"/>
              </a:lnSpc>
              <a:spcBef>
                <a:spcPts val="1000"/>
              </a:spcBef>
              <a:spcAft>
                <a:spcPts val="0"/>
              </a:spcAft>
              <a:buSzPts val="1800"/>
              <a:buChar char="•"/>
            </a:pPr>
            <a:r>
              <a:rPr lang="en-GB"/>
              <a:t>“Private Limited Company (Ltd.)” legal structure in  Indian Room Restaurant</a:t>
            </a:r>
            <a:endParaRPr/>
          </a:p>
          <a:p>
            <a:pPr marL="457200" lvl="0" indent="-342900" algn="l" rtl="0">
              <a:lnSpc>
                <a:spcPct val="90000"/>
              </a:lnSpc>
              <a:spcBef>
                <a:spcPts val="0"/>
              </a:spcBef>
              <a:spcAft>
                <a:spcPts val="0"/>
              </a:spcAft>
              <a:buSzPts val="1800"/>
              <a:buChar char="•"/>
            </a:pPr>
            <a:r>
              <a:rPr lang="en-GB"/>
              <a:t>Profitability, expansion and sustainable growth long-term goals</a:t>
            </a:r>
            <a:endParaRPr/>
          </a:p>
        </p:txBody>
      </p:sp>
      <p:sp>
        <p:nvSpPr>
          <p:cNvPr id="125" name="Google Shape;125;p18"/>
          <p:cNvSpPr txBox="1"/>
          <p:nvPr/>
        </p:nvSpPr>
        <p:spPr>
          <a:xfrm>
            <a:off x="818225" y="274912"/>
            <a:ext cx="11030700" cy="1077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200" b="1">
                <a:solidFill>
                  <a:schemeClr val="dk1"/>
                </a:solidFill>
                <a:latin typeface="Calibri"/>
                <a:ea typeface="Calibri"/>
                <a:cs typeface="Calibri"/>
                <a:sym typeface="Calibri"/>
              </a:rPr>
              <a:t>Section 2 - </a:t>
            </a:r>
            <a:r>
              <a:rPr lang="en-GB" sz="3200">
                <a:solidFill>
                  <a:schemeClr val="dk1"/>
                </a:solidFill>
                <a:latin typeface="Calibri"/>
                <a:ea typeface="Calibri"/>
                <a:cs typeface="Calibri"/>
                <a:sym typeface="Calibri"/>
              </a:rPr>
              <a:t>Legal Format and Management Structure</a:t>
            </a:r>
            <a:endParaRPr/>
          </a:p>
          <a:p>
            <a:pPr marL="0" marR="0" lvl="0" indent="0" algn="l" rtl="0">
              <a:spcBef>
                <a:spcPts val="0"/>
              </a:spcBef>
              <a:spcAft>
                <a:spcPts val="0"/>
              </a:spcAft>
              <a:buNone/>
            </a:pPr>
            <a:endParaRPr sz="3200" b="1">
              <a:solidFill>
                <a:schemeClr val="dk1"/>
              </a:solidFill>
              <a:latin typeface="Calibri"/>
              <a:ea typeface="Calibri"/>
              <a:cs typeface="Calibri"/>
              <a:sym typeface="Calibri"/>
            </a:endParaRPr>
          </a:p>
        </p:txBody>
      </p:sp>
      <p:graphicFrame>
        <p:nvGraphicFramePr>
          <p:cNvPr id="126" name="Google Shape;126;p18"/>
          <p:cNvGraphicFramePr/>
          <p:nvPr/>
        </p:nvGraphicFramePr>
        <p:xfrm>
          <a:off x="392333" y="1102274"/>
          <a:ext cx="5943600" cy="4904232"/>
        </p:xfrm>
        <a:graphic>
          <a:graphicData uri="http://schemas.openxmlformats.org/drawingml/2006/table">
            <a:tbl>
              <a:tblPr>
                <a:noFill/>
                <a:tableStyleId>{86219828-CFA2-4C7D-9047-36F115690007}</a:tableStyleId>
              </a:tblPr>
              <a:tblGrid>
                <a:gridCol w="1114425">
                  <a:extLst>
                    <a:ext uri="{9D8B030D-6E8A-4147-A177-3AD203B41FA5}">
                      <a16:colId xmlns:a16="http://schemas.microsoft.com/office/drawing/2014/main" val="20000"/>
                    </a:ext>
                  </a:extLst>
                </a:gridCol>
                <a:gridCol w="4829175">
                  <a:extLst>
                    <a:ext uri="{9D8B030D-6E8A-4147-A177-3AD203B41FA5}">
                      <a16:colId xmlns:a16="http://schemas.microsoft.com/office/drawing/2014/main" val="20001"/>
                    </a:ext>
                  </a:extLst>
                </a:gridCol>
              </a:tblGrid>
              <a:tr h="0">
                <a:tc>
                  <a:txBody>
                    <a:bodyPr/>
                    <a:lstStyle/>
                    <a:p>
                      <a:pPr marL="0" lvl="0" indent="0" algn="ctr" rtl="0">
                        <a:lnSpc>
                          <a:spcPct val="150000"/>
                        </a:lnSpc>
                        <a:spcBef>
                          <a:spcPts val="0"/>
                        </a:spcBef>
                        <a:spcAft>
                          <a:spcPts val="0"/>
                        </a:spcAft>
                        <a:buNone/>
                      </a:pPr>
                      <a:r>
                        <a:rPr lang="en-GB" sz="1200" b="1" i="1">
                          <a:latin typeface="Calibri"/>
                          <a:ea typeface="Calibri"/>
                          <a:cs typeface="Calibri"/>
                          <a:sym typeface="Calibri"/>
                        </a:rPr>
                        <a:t>Position</a:t>
                      </a:r>
                      <a:endParaRPr sz="1200" b="1" i="1">
                        <a:latin typeface="Calibri"/>
                        <a:ea typeface="Calibri"/>
                        <a:cs typeface="Calibri"/>
                        <a:sym typeface="Calibri"/>
                      </a:endParaRPr>
                    </a:p>
                  </a:txBody>
                  <a:tcPr marL="63500" marR="63500" marT="63500" marB="63500"/>
                </a:tc>
                <a:tc>
                  <a:txBody>
                    <a:bodyPr/>
                    <a:lstStyle/>
                    <a:p>
                      <a:pPr marL="0" lvl="0" indent="0" algn="ctr" rtl="0">
                        <a:lnSpc>
                          <a:spcPct val="150000"/>
                        </a:lnSpc>
                        <a:spcBef>
                          <a:spcPts val="0"/>
                        </a:spcBef>
                        <a:spcAft>
                          <a:spcPts val="0"/>
                        </a:spcAft>
                        <a:buNone/>
                      </a:pPr>
                      <a:r>
                        <a:rPr lang="en-GB" sz="1200" b="1" i="1">
                          <a:latin typeface="Calibri"/>
                          <a:ea typeface="Calibri"/>
                          <a:cs typeface="Calibri"/>
                          <a:sym typeface="Calibri"/>
                        </a:rPr>
                        <a:t>Roles and Responsibilities</a:t>
                      </a:r>
                      <a:endParaRPr sz="1200" b="1" i="1">
                        <a:latin typeface="Calibri"/>
                        <a:ea typeface="Calibri"/>
                        <a:cs typeface="Calibri"/>
                        <a:sym typeface="Calibri"/>
                      </a:endParaRPr>
                    </a:p>
                  </a:txBody>
                  <a:tcPr marL="63500" marR="63500" marT="63500" marB="63500"/>
                </a:tc>
                <a:extLst>
                  <a:ext uri="{0D108BD9-81ED-4DB2-BD59-A6C34878D82A}">
                    <a16:rowId xmlns:a16="http://schemas.microsoft.com/office/drawing/2014/main" val="10000"/>
                  </a:ext>
                </a:extLst>
              </a:tr>
              <a:tr h="0">
                <a:tc>
                  <a:txBody>
                    <a:bodyPr/>
                    <a:lstStyle/>
                    <a:p>
                      <a:pPr marL="0" lvl="0" indent="0" algn="just" rtl="0">
                        <a:lnSpc>
                          <a:spcPct val="150000"/>
                        </a:lnSpc>
                        <a:spcBef>
                          <a:spcPts val="0"/>
                        </a:spcBef>
                        <a:spcAft>
                          <a:spcPts val="0"/>
                        </a:spcAft>
                        <a:buNone/>
                      </a:pPr>
                      <a:r>
                        <a:rPr lang="en-GB" sz="1200">
                          <a:latin typeface="Calibri"/>
                          <a:ea typeface="Calibri"/>
                          <a:cs typeface="Calibri"/>
                          <a:sym typeface="Calibri"/>
                        </a:rPr>
                        <a:t>CEO (Imran)</a:t>
                      </a:r>
                      <a:endParaRPr sz="1200">
                        <a:latin typeface="Calibri"/>
                        <a:ea typeface="Calibri"/>
                        <a:cs typeface="Calibri"/>
                        <a:sym typeface="Calibri"/>
                      </a:endParaRPr>
                    </a:p>
                  </a:txBody>
                  <a:tcPr marL="63500" marR="63500" marT="63500" marB="63500"/>
                </a:tc>
                <a:tc>
                  <a:txBody>
                    <a:bodyPr/>
                    <a:lstStyle/>
                    <a:p>
                      <a:pPr marL="0" lvl="0" indent="0" algn="just" rtl="0">
                        <a:lnSpc>
                          <a:spcPct val="150000"/>
                        </a:lnSpc>
                        <a:spcBef>
                          <a:spcPts val="0"/>
                        </a:spcBef>
                        <a:spcAft>
                          <a:spcPts val="0"/>
                        </a:spcAft>
                        <a:buNone/>
                      </a:pPr>
                      <a:r>
                        <a:rPr lang="en-GB" sz="1200">
                          <a:latin typeface="Calibri"/>
                          <a:ea typeface="Calibri"/>
                          <a:cs typeface="Calibri"/>
                          <a:sym typeface="Calibri"/>
                        </a:rPr>
                        <a:t>Business strategy, secures investments, manages finances, oversees overall business performance and ensures legal compliance</a:t>
                      </a:r>
                      <a:endParaRPr sz="1200">
                        <a:latin typeface="Calibri"/>
                        <a:ea typeface="Calibri"/>
                        <a:cs typeface="Calibri"/>
                        <a:sym typeface="Calibri"/>
                      </a:endParaRPr>
                    </a:p>
                  </a:txBody>
                  <a:tcPr marL="63500" marR="63500" marT="63500" marB="63500"/>
                </a:tc>
                <a:extLst>
                  <a:ext uri="{0D108BD9-81ED-4DB2-BD59-A6C34878D82A}">
                    <a16:rowId xmlns:a16="http://schemas.microsoft.com/office/drawing/2014/main" val="10001"/>
                  </a:ext>
                </a:extLst>
              </a:tr>
              <a:tr h="0">
                <a:tc>
                  <a:txBody>
                    <a:bodyPr/>
                    <a:lstStyle/>
                    <a:p>
                      <a:pPr marL="0" lvl="0" indent="0" algn="just" rtl="0">
                        <a:lnSpc>
                          <a:spcPct val="150000"/>
                        </a:lnSpc>
                        <a:spcBef>
                          <a:spcPts val="0"/>
                        </a:spcBef>
                        <a:spcAft>
                          <a:spcPts val="0"/>
                        </a:spcAft>
                        <a:buNone/>
                      </a:pPr>
                      <a:r>
                        <a:rPr lang="en-GB" sz="1200">
                          <a:latin typeface="Calibri"/>
                          <a:ea typeface="Calibri"/>
                          <a:cs typeface="Calibri"/>
                          <a:sym typeface="Calibri"/>
                        </a:rPr>
                        <a:t>Restaurant Manager</a:t>
                      </a:r>
                      <a:endParaRPr sz="1200">
                        <a:latin typeface="Calibri"/>
                        <a:ea typeface="Calibri"/>
                        <a:cs typeface="Calibri"/>
                        <a:sym typeface="Calibri"/>
                      </a:endParaRPr>
                    </a:p>
                  </a:txBody>
                  <a:tcPr marL="63500" marR="63500" marT="63500" marB="63500"/>
                </a:tc>
                <a:tc>
                  <a:txBody>
                    <a:bodyPr/>
                    <a:lstStyle/>
                    <a:p>
                      <a:pPr marL="0" lvl="0" indent="0" algn="just" rtl="0">
                        <a:lnSpc>
                          <a:spcPct val="150000"/>
                        </a:lnSpc>
                        <a:spcBef>
                          <a:spcPts val="0"/>
                        </a:spcBef>
                        <a:spcAft>
                          <a:spcPts val="0"/>
                        </a:spcAft>
                        <a:buNone/>
                      </a:pPr>
                      <a:r>
                        <a:rPr lang="en-GB" sz="1200">
                          <a:latin typeface="Calibri"/>
                          <a:ea typeface="Calibri"/>
                          <a:cs typeface="Calibri"/>
                          <a:sym typeface="Calibri"/>
                        </a:rPr>
                        <a:t>Manages employees, supervises daily operations, handles inventory, maintains service quality and ensures customer satisfaction.</a:t>
                      </a:r>
                      <a:endParaRPr sz="1200">
                        <a:latin typeface="Calibri"/>
                        <a:ea typeface="Calibri"/>
                        <a:cs typeface="Calibri"/>
                        <a:sym typeface="Calibri"/>
                      </a:endParaRPr>
                    </a:p>
                  </a:txBody>
                  <a:tcPr marL="63500" marR="63500" marT="63500" marB="63500"/>
                </a:tc>
                <a:extLst>
                  <a:ext uri="{0D108BD9-81ED-4DB2-BD59-A6C34878D82A}">
                    <a16:rowId xmlns:a16="http://schemas.microsoft.com/office/drawing/2014/main" val="10002"/>
                  </a:ext>
                </a:extLst>
              </a:tr>
              <a:tr h="0">
                <a:tc>
                  <a:txBody>
                    <a:bodyPr/>
                    <a:lstStyle/>
                    <a:p>
                      <a:pPr marL="0" lvl="0" indent="0" algn="just" rtl="0">
                        <a:lnSpc>
                          <a:spcPct val="150000"/>
                        </a:lnSpc>
                        <a:spcBef>
                          <a:spcPts val="0"/>
                        </a:spcBef>
                        <a:spcAft>
                          <a:spcPts val="0"/>
                        </a:spcAft>
                        <a:buNone/>
                      </a:pPr>
                      <a:r>
                        <a:rPr lang="en-GB" sz="1200">
                          <a:latin typeface="Calibri"/>
                          <a:ea typeface="Calibri"/>
                          <a:cs typeface="Calibri"/>
                          <a:sym typeface="Calibri"/>
                        </a:rPr>
                        <a:t>Head Chef</a:t>
                      </a:r>
                      <a:endParaRPr sz="1200">
                        <a:latin typeface="Calibri"/>
                        <a:ea typeface="Calibri"/>
                        <a:cs typeface="Calibri"/>
                        <a:sym typeface="Calibri"/>
                      </a:endParaRPr>
                    </a:p>
                  </a:txBody>
                  <a:tcPr marL="63500" marR="63500" marT="63500" marB="63500"/>
                </a:tc>
                <a:tc>
                  <a:txBody>
                    <a:bodyPr/>
                    <a:lstStyle/>
                    <a:p>
                      <a:pPr marL="0" lvl="0" indent="0" algn="just" rtl="0">
                        <a:lnSpc>
                          <a:spcPct val="150000"/>
                        </a:lnSpc>
                        <a:spcBef>
                          <a:spcPts val="0"/>
                        </a:spcBef>
                        <a:spcAft>
                          <a:spcPts val="0"/>
                        </a:spcAft>
                        <a:buNone/>
                      </a:pPr>
                      <a:r>
                        <a:rPr lang="en-GB" sz="1200">
                          <a:latin typeface="Calibri"/>
                          <a:ea typeface="Calibri"/>
                          <a:cs typeface="Calibri"/>
                          <a:sym typeface="Calibri"/>
                        </a:rPr>
                        <a:t>Manages food preparation, designs menus, hygiene standards,  maintains food quality and supervises kitchen staff</a:t>
                      </a:r>
                      <a:endParaRPr sz="1200">
                        <a:latin typeface="Calibri"/>
                        <a:ea typeface="Calibri"/>
                        <a:cs typeface="Calibri"/>
                        <a:sym typeface="Calibri"/>
                      </a:endParaRPr>
                    </a:p>
                  </a:txBody>
                  <a:tcPr marL="63500" marR="63500" marT="63500" marB="63500"/>
                </a:tc>
                <a:extLst>
                  <a:ext uri="{0D108BD9-81ED-4DB2-BD59-A6C34878D82A}">
                    <a16:rowId xmlns:a16="http://schemas.microsoft.com/office/drawing/2014/main" val="10003"/>
                  </a:ext>
                </a:extLst>
              </a:tr>
              <a:tr h="0">
                <a:tc>
                  <a:txBody>
                    <a:bodyPr/>
                    <a:lstStyle/>
                    <a:p>
                      <a:pPr marL="0" lvl="0" indent="0" algn="just" rtl="0">
                        <a:lnSpc>
                          <a:spcPct val="150000"/>
                        </a:lnSpc>
                        <a:spcBef>
                          <a:spcPts val="0"/>
                        </a:spcBef>
                        <a:spcAft>
                          <a:spcPts val="0"/>
                        </a:spcAft>
                        <a:buNone/>
                      </a:pPr>
                      <a:r>
                        <a:rPr lang="en-GB" sz="1200">
                          <a:latin typeface="Calibri"/>
                          <a:ea typeface="Calibri"/>
                          <a:cs typeface="Calibri"/>
                          <a:sym typeface="Calibri"/>
                        </a:rPr>
                        <a:t>Kitchen Staff</a:t>
                      </a:r>
                      <a:endParaRPr sz="1200">
                        <a:latin typeface="Calibri"/>
                        <a:ea typeface="Calibri"/>
                        <a:cs typeface="Calibri"/>
                        <a:sym typeface="Calibri"/>
                      </a:endParaRPr>
                    </a:p>
                  </a:txBody>
                  <a:tcPr marL="63500" marR="63500" marT="63500" marB="63500"/>
                </a:tc>
                <a:tc>
                  <a:txBody>
                    <a:bodyPr/>
                    <a:lstStyle/>
                    <a:p>
                      <a:pPr marL="0" lvl="0" indent="0" algn="just" rtl="0">
                        <a:lnSpc>
                          <a:spcPct val="150000"/>
                        </a:lnSpc>
                        <a:spcBef>
                          <a:spcPts val="0"/>
                        </a:spcBef>
                        <a:spcAft>
                          <a:spcPts val="0"/>
                        </a:spcAft>
                        <a:buNone/>
                      </a:pPr>
                      <a:r>
                        <a:rPr lang="en-GB" sz="1200">
                          <a:latin typeface="Calibri"/>
                          <a:ea typeface="Calibri"/>
                          <a:cs typeface="Calibri"/>
                          <a:sym typeface="Calibri"/>
                        </a:rPr>
                        <a:t>Prepare ingredients, maintain kitchen cleanliness, cook meals and support the Head Chef</a:t>
                      </a:r>
                      <a:endParaRPr sz="1200">
                        <a:latin typeface="Calibri"/>
                        <a:ea typeface="Calibri"/>
                        <a:cs typeface="Calibri"/>
                        <a:sym typeface="Calibri"/>
                      </a:endParaRPr>
                    </a:p>
                  </a:txBody>
                  <a:tcPr marL="63500" marR="63500" marT="63500" marB="63500"/>
                </a:tc>
                <a:extLst>
                  <a:ext uri="{0D108BD9-81ED-4DB2-BD59-A6C34878D82A}">
                    <a16:rowId xmlns:a16="http://schemas.microsoft.com/office/drawing/2014/main" val="10004"/>
                  </a:ext>
                </a:extLst>
              </a:tr>
              <a:tr h="0">
                <a:tc>
                  <a:txBody>
                    <a:bodyPr/>
                    <a:lstStyle/>
                    <a:p>
                      <a:pPr marL="0" lvl="0" indent="0" algn="just" rtl="0">
                        <a:lnSpc>
                          <a:spcPct val="150000"/>
                        </a:lnSpc>
                        <a:spcBef>
                          <a:spcPts val="0"/>
                        </a:spcBef>
                        <a:spcAft>
                          <a:spcPts val="0"/>
                        </a:spcAft>
                        <a:buNone/>
                      </a:pPr>
                      <a:r>
                        <a:rPr lang="en-GB" sz="1200">
                          <a:latin typeface="Calibri"/>
                          <a:ea typeface="Calibri"/>
                          <a:cs typeface="Calibri"/>
                          <a:sym typeface="Calibri"/>
                        </a:rPr>
                        <a:t>Marketing Assistant</a:t>
                      </a:r>
                      <a:endParaRPr sz="1200">
                        <a:latin typeface="Calibri"/>
                        <a:ea typeface="Calibri"/>
                        <a:cs typeface="Calibri"/>
                        <a:sym typeface="Calibri"/>
                      </a:endParaRPr>
                    </a:p>
                  </a:txBody>
                  <a:tcPr marL="63500" marR="63500" marT="63500" marB="63500"/>
                </a:tc>
                <a:tc>
                  <a:txBody>
                    <a:bodyPr/>
                    <a:lstStyle/>
                    <a:p>
                      <a:pPr marL="0" lvl="0" indent="0" algn="just" rtl="0">
                        <a:lnSpc>
                          <a:spcPct val="150000"/>
                        </a:lnSpc>
                        <a:spcBef>
                          <a:spcPts val="0"/>
                        </a:spcBef>
                        <a:spcAft>
                          <a:spcPts val="0"/>
                        </a:spcAft>
                        <a:buNone/>
                      </a:pPr>
                      <a:r>
                        <a:rPr lang="en-GB" sz="1200">
                          <a:latin typeface="Calibri"/>
                          <a:ea typeface="Calibri"/>
                          <a:cs typeface="Calibri"/>
                          <a:sym typeface="Calibri"/>
                        </a:rPr>
                        <a:t>Promotes the restaurant by online advertising, social media, local marketing campaigns and customer loyalty programmes</a:t>
                      </a:r>
                      <a:endParaRPr sz="1200">
                        <a:latin typeface="Calibri"/>
                        <a:ea typeface="Calibri"/>
                        <a:cs typeface="Calibri"/>
                        <a:sym typeface="Calibri"/>
                      </a:endParaRPr>
                    </a:p>
                  </a:txBody>
                  <a:tcPr marL="63500" marR="63500" marT="63500" marB="63500"/>
                </a:tc>
                <a:extLst>
                  <a:ext uri="{0D108BD9-81ED-4DB2-BD59-A6C34878D82A}">
                    <a16:rowId xmlns:a16="http://schemas.microsoft.com/office/drawing/2014/main" val="10005"/>
                  </a:ext>
                </a:extLst>
              </a:tr>
              <a:tr h="0">
                <a:tc>
                  <a:txBody>
                    <a:bodyPr/>
                    <a:lstStyle/>
                    <a:p>
                      <a:pPr marL="0" lvl="0" indent="0" algn="just" rtl="0">
                        <a:lnSpc>
                          <a:spcPct val="150000"/>
                        </a:lnSpc>
                        <a:spcBef>
                          <a:spcPts val="0"/>
                        </a:spcBef>
                        <a:spcAft>
                          <a:spcPts val="0"/>
                        </a:spcAft>
                        <a:buNone/>
                      </a:pPr>
                      <a:r>
                        <a:rPr lang="en-GB" sz="1200">
                          <a:latin typeface="Calibri"/>
                          <a:ea typeface="Calibri"/>
                          <a:cs typeface="Calibri"/>
                          <a:sym typeface="Calibri"/>
                        </a:rPr>
                        <a:t>Service Supervisor</a:t>
                      </a:r>
                      <a:endParaRPr sz="1200">
                        <a:latin typeface="Calibri"/>
                        <a:ea typeface="Calibri"/>
                        <a:cs typeface="Calibri"/>
                        <a:sym typeface="Calibri"/>
                      </a:endParaRPr>
                    </a:p>
                  </a:txBody>
                  <a:tcPr marL="63500" marR="63500" marT="63500" marB="63500"/>
                </a:tc>
                <a:tc>
                  <a:txBody>
                    <a:bodyPr/>
                    <a:lstStyle/>
                    <a:p>
                      <a:pPr marL="0" lvl="0" indent="0" algn="just" rtl="0">
                        <a:lnSpc>
                          <a:spcPct val="150000"/>
                        </a:lnSpc>
                        <a:spcBef>
                          <a:spcPts val="0"/>
                        </a:spcBef>
                        <a:spcAft>
                          <a:spcPts val="0"/>
                        </a:spcAft>
                        <a:buNone/>
                      </a:pPr>
                      <a:r>
                        <a:rPr lang="en-GB" sz="1200">
                          <a:latin typeface="Calibri"/>
                          <a:ea typeface="Calibri"/>
                          <a:cs typeface="Calibri"/>
                          <a:sym typeface="Calibri"/>
                        </a:rPr>
                        <a:t>Coordinates front-of-house operations, ensures efficient customer service and manages waitstaff</a:t>
                      </a:r>
                      <a:endParaRPr sz="1200">
                        <a:latin typeface="Calibri"/>
                        <a:ea typeface="Calibri"/>
                        <a:cs typeface="Calibri"/>
                        <a:sym typeface="Calibri"/>
                      </a:endParaRPr>
                    </a:p>
                  </a:txBody>
                  <a:tcPr marL="63500" marR="63500" marT="63500" marB="63500"/>
                </a:tc>
                <a:extLst>
                  <a:ext uri="{0D108BD9-81ED-4DB2-BD59-A6C34878D82A}">
                    <a16:rowId xmlns:a16="http://schemas.microsoft.com/office/drawing/2014/main" val="10006"/>
                  </a:ext>
                </a:extLst>
              </a:tr>
              <a:tr h="0">
                <a:tc>
                  <a:txBody>
                    <a:bodyPr/>
                    <a:lstStyle/>
                    <a:p>
                      <a:pPr marL="0" lvl="0" indent="0" algn="just" rtl="0">
                        <a:lnSpc>
                          <a:spcPct val="150000"/>
                        </a:lnSpc>
                        <a:spcBef>
                          <a:spcPts val="0"/>
                        </a:spcBef>
                        <a:spcAft>
                          <a:spcPts val="0"/>
                        </a:spcAft>
                        <a:buNone/>
                      </a:pPr>
                      <a:r>
                        <a:rPr lang="en-GB" sz="1200">
                          <a:latin typeface="Calibri"/>
                          <a:ea typeface="Calibri"/>
                          <a:cs typeface="Calibri"/>
                          <a:sym typeface="Calibri"/>
                        </a:rPr>
                        <a:t>Waiters and Service Staff</a:t>
                      </a:r>
                      <a:endParaRPr sz="1200">
                        <a:latin typeface="Calibri"/>
                        <a:ea typeface="Calibri"/>
                        <a:cs typeface="Calibri"/>
                        <a:sym typeface="Calibri"/>
                      </a:endParaRPr>
                    </a:p>
                  </a:txBody>
                  <a:tcPr marL="63500" marR="63500" marT="63500" marB="63500"/>
                </a:tc>
                <a:tc>
                  <a:txBody>
                    <a:bodyPr/>
                    <a:lstStyle/>
                    <a:p>
                      <a:pPr marL="0" lvl="0" indent="0" algn="just" rtl="0">
                        <a:lnSpc>
                          <a:spcPct val="150000"/>
                        </a:lnSpc>
                        <a:spcBef>
                          <a:spcPts val="0"/>
                        </a:spcBef>
                        <a:spcAft>
                          <a:spcPts val="0"/>
                        </a:spcAft>
                        <a:buNone/>
                      </a:pPr>
                      <a:r>
                        <a:rPr lang="en-GB" sz="1200">
                          <a:latin typeface="Calibri"/>
                          <a:ea typeface="Calibri"/>
                          <a:cs typeface="Calibri"/>
                          <a:sym typeface="Calibri"/>
                        </a:rPr>
                        <a:t>Welcome customers, serve food and beverages, take orders, deliver excellent dining experiences and process payments</a:t>
                      </a:r>
                      <a:endParaRPr sz="1200">
                        <a:latin typeface="Calibri"/>
                        <a:ea typeface="Calibri"/>
                        <a:cs typeface="Calibri"/>
                        <a:sym typeface="Calibri"/>
                      </a:endParaRPr>
                    </a:p>
                  </a:txBody>
                  <a:tcPr marL="63500" marR="63500" marT="63500" marB="63500"/>
                </a:tc>
                <a:extLst>
                  <a:ext uri="{0D108BD9-81ED-4DB2-BD59-A6C34878D82A}">
                    <a16:rowId xmlns:a16="http://schemas.microsoft.com/office/drawing/2014/main" val="10007"/>
                  </a:ext>
                </a:extLst>
              </a:tr>
            </a:tbl>
          </a:graphicData>
        </a:graphic>
      </p:graphicFrame>
      <p:pic>
        <p:nvPicPr>
          <p:cNvPr id="127" name="Google Shape;127;p18"/>
          <p:cNvPicPr preferRelativeResize="0"/>
          <p:nvPr/>
        </p:nvPicPr>
        <p:blipFill>
          <a:blip r:embed="rId3">
            <a:alphaModFix/>
          </a:blip>
          <a:stretch>
            <a:fillRect/>
          </a:stretch>
        </p:blipFill>
        <p:spPr>
          <a:xfrm>
            <a:off x="7541800" y="3570529"/>
            <a:ext cx="3789950" cy="2614800"/>
          </a:xfrm>
          <a:prstGeom prst="rect">
            <a:avLst/>
          </a:prstGeom>
          <a:noFill/>
          <a:ln w="12700" cap="flat" cmpd="sng">
            <a:solidFill>
              <a:srgbClr val="000000"/>
            </a:solidFill>
            <a:prstDash val="solid"/>
            <a:miter lim="8000"/>
            <a:headEnd type="none" w="sm" len="sm"/>
            <a:tailEnd type="none" w="sm" len="sm"/>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19"/>
          <p:cNvSpPr txBox="1"/>
          <p:nvPr/>
        </p:nvSpPr>
        <p:spPr>
          <a:xfrm>
            <a:off x="838200" y="510760"/>
            <a:ext cx="11030712" cy="58477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200" b="1">
                <a:solidFill>
                  <a:schemeClr val="dk1"/>
                </a:solidFill>
                <a:latin typeface="Calibri"/>
                <a:ea typeface="Calibri"/>
                <a:cs typeface="Calibri"/>
                <a:sym typeface="Calibri"/>
              </a:rPr>
              <a:t>Section 3 – </a:t>
            </a:r>
            <a:r>
              <a:rPr lang="en-GB" sz="3200">
                <a:solidFill>
                  <a:schemeClr val="dk1"/>
                </a:solidFill>
                <a:latin typeface="Calibri"/>
                <a:ea typeface="Calibri"/>
                <a:cs typeface="Calibri"/>
                <a:sym typeface="Calibri"/>
              </a:rPr>
              <a:t>PESTEL Analysis</a:t>
            </a:r>
            <a:endParaRPr sz="3200" b="1">
              <a:solidFill>
                <a:schemeClr val="dk1"/>
              </a:solidFill>
              <a:latin typeface="Calibri"/>
              <a:ea typeface="Calibri"/>
              <a:cs typeface="Calibri"/>
              <a:sym typeface="Calibri"/>
            </a:endParaRPr>
          </a:p>
        </p:txBody>
      </p:sp>
      <p:sp>
        <p:nvSpPr>
          <p:cNvPr id="134" name="Google Shape;134;p19"/>
          <p:cNvSpPr txBox="1"/>
          <p:nvPr/>
        </p:nvSpPr>
        <p:spPr>
          <a:xfrm>
            <a:off x="439224" y="1192125"/>
            <a:ext cx="6822600" cy="3540300"/>
          </a:xfrm>
          <a:prstGeom prst="rect">
            <a:avLst/>
          </a:prstGeom>
          <a:noFill/>
          <a:ln>
            <a:noFill/>
          </a:ln>
        </p:spPr>
        <p:txBody>
          <a:bodyPr spcFirstLastPara="1" wrap="square" lIns="91425" tIns="45700" rIns="91425" bIns="45700" anchor="t" anchorCtr="0">
            <a:spAutoFit/>
          </a:bodyPr>
          <a:lstStyle/>
          <a:p>
            <a:pPr marL="457200" marR="0" lvl="0" indent="-406400" algn="l" rtl="0">
              <a:lnSpc>
                <a:spcPct val="100000"/>
              </a:lnSpc>
              <a:spcBef>
                <a:spcPts val="0"/>
              </a:spcBef>
              <a:spcAft>
                <a:spcPts val="0"/>
              </a:spcAft>
              <a:buClr>
                <a:schemeClr val="dk1"/>
              </a:buClr>
              <a:buSzPts val="2800"/>
              <a:buFont typeface="Calibri"/>
              <a:buChar char="●"/>
            </a:pPr>
            <a:r>
              <a:rPr lang="en-GB" sz="2800">
                <a:solidFill>
                  <a:schemeClr val="dk1"/>
                </a:solidFill>
                <a:latin typeface="Calibri"/>
                <a:ea typeface="Calibri"/>
                <a:cs typeface="Calibri"/>
                <a:sym typeface="Calibri"/>
              </a:rPr>
              <a:t>Benefits from multicultural society, political stability, sustainability policies and technological innovation,</a:t>
            </a:r>
            <a:endParaRPr sz="2800">
              <a:solidFill>
                <a:schemeClr val="dk1"/>
              </a:solidFill>
              <a:latin typeface="Calibri"/>
              <a:ea typeface="Calibri"/>
              <a:cs typeface="Calibri"/>
              <a:sym typeface="Calibri"/>
            </a:endParaRPr>
          </a:p>
          <a:p>
            <a:pPr marL="457200" marR="0" lvl="0" indent="-406400" algn="l" rtl="0">
              <a:lnSpc>
                <a:spcPct val="100000"/>
              </a:lnSpc>
              <a:spcBef>
                <a:spcPts val="0"/>
              </a:spcBef>
              <a:spcAft>
                <a:spcPts val="0"/>
              </a:spcAft>
              <a:buClr>
                <a:schemeClr val="dk1"/>
              </a:buClr>
              <a:buSzPts val="2800"/>
              <a:buFont typeface="Calibri"/>
              <a:buChar char="●"/>
            </a:pPr>
            <a:r>
              <a:rPr lang="en-GB" sz="2800">
                <a:solidFill>
                  <a:schemeClr val="dk1"/>
                </a:solidFill>
                <a:latin typeface="Calibri"/>
                <a:ea typeface="Calibri"/>
                <a:cs typeface="Calibri"/>
                <a:sym typeface="Calibri"/>
              </a:rPr>
              <a:t>Aligns with eco-friendly packaging, employment regulations, inventory management</a:t>
            </a:r>
            <a:endParaRPr sz="2800">
              <a:solidFill>
                <a:schemeClr val="dk1"/>
              </a:solidFill>
              <a:latin typeface="Calibri"/>
              <a:ea typeface="Calibri"/>
              <a:cs typeface="Calibri"/>
              <a:sym typeface="Calibri"/>
            </a:endParaRPr>
          </a:p>
          <a:p>
            <a:pPr marL="457200" marR="0" lvl="0" indent="-406400" algn="l" rtl="0">
              <a:lnSpc>
                <a:spcPct val="100000"/>
              </a:lnSpc>
              <a:spcBef>
                <a:spcPts val="0"/>
              </a:spcBef>
              <a:spcAft>
                <a:spcPts val="0"/>
              </a:spcAft>
              <a:buClr>
                <a:schemeClr val="dk1"/>
              </a:buClr>
              <a:buSzPts val="2800"/>
              <a:buFont typeface="Calibri"/>
              <a:buChar char="●"/>
            </a:pPr>
            <a:r>
              <a:rPr lang="en-GB" sz="2800">
                <a:solidFill>
                  <a:schemeClr val="dk1"/>
                </a:solidFill>
                <a:latin typeface="Calibri"/>
                <a:ea typeface="Calibri"/>
                <a:cs typeface="Calibri"/>
                <a:sym typeface="Calibri"/>
              </a:rPr>
              <a:t>Significant external factors are Economic, Social and Technological</a:t>
            </a:r>
            <a:endParaRPr sz="2800">
              <a:solidFill>
                <a:schemeClr val="dk1"/>
              </a:solidFill>
              <a:latin typeface="Calibri"/>
              <a:ea typeface="Calibri"/>
              <a:cs typeface="Calibri"/>
              <a:sym typeface="Calibri"/>
            </a:endParaRPr>
          </a:p>
        </p:txBody>
      </p:sp>
      <p:pic>
        <p:nvPicPr>
          <p:cNvPr id="135" name="Google Shape;135;p19"/>
          <p:cNvPicPr preferRelativeResize="0"/>
          <p:nvPr/>
        </p:nvPicPr>
        <p:blipFill>
          <a:blip r:embed="rId3">
            <a:alphaModFix/>
          </a:blip>
          <a:stretch>
            <a:fillRect/>
          </a:stretch>
        </p:blipFill>
        <p:spPr>
          <a:xfrm>
            <a:off x="7650225" y="1095525"/>
            <a:ext cx="4218675" cy="5034075"/>
          </a:xfrm>
          <a:prstGeom prst="rect">
            <a:avLst/>
          </a:prstGeom>
          <a:noFill/>
          <a:ln w="12700" cap="flat" cmpd="sng">
            <a:solidFill>
              <a:srgbClr val="000000"/>
            </a:solidFill>
            <a:prstDash val="solid"/>
            <a:miter lim="8000"/>
            <a:headEnd type="none" w="sm" len="sm"/>
            <a:tailEnd type="none" w="sm" len="sm"/>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20"/>
          <p:cNvSpPr txBox="1">
            <a:spLocks noGrp="1"/>
          </p:cNvSpPr>
          <p:nvPr>
            <p:ph type="body" idx="1"/>
          </p:nvPr>
        </p:nvSpPr>
        <p:spPr>
          <a:xfrm>
            <a:off x="6639600" y="1614675"/>
            <a:ext cx="5229300" cy="4562100"/>
          </a:xfrm>
          <a:prstGeom prst="rect">
            <a:avLst/>
          </a:prstGeom>
          <a:noFill/>
          <a:ln>
            <a:noFill/>
          </a:ln>
        </p:spPr>
        <p:txBody>
          <a:bodyPr spcFirstLastPara="1" wrap="square" lIns="91425" tIns="45700" rIns="91425" bIns="45700" anchor="t" anchorCtr="0">
            <a:normAutofit/>
          </a:bodyPr>
          <a:lstStyle/>
          <a:p>
            <a:pPr marL="457200" lvl="0" indent="-342900" algn="l" rtl="0">
              <a:lnSpc>
                <a:spcPct val="90000"/>
              </a:lnSpc>
              <a:spcBef>
                <a:spcPts val="1000"/>
              </a:spcBef>
              <a:spcAft>
                <a:spcPts val="0"/>
              </a:spcAft>
              <a:buSzPts val="1800"/>
              <a:buChar char="•"/>
            </a:pPr>
            <a:r>
              <a:rPr lang="en-GB" dirty="0"/>
              <a:t>Targeting: University students, young professionals, families, tourists, vegetarian and others</a:t>
            </a:r>
            <a:endParaRPr dirty="0"/>
          </a:p>
          <a:p>
            <a:pPr marL="457200" lvl="0" indent="-342900" algn="l" rtl="0">
              <a:lnSpc>
                <a:spcPct val="90000"/>
              </a:lnSpc>
              <a:spcBef>
                <a:spcPts val="0"/>
              </a:spcBef>
              <a:spcAft>
                <a:spcPts val="0"/>
              </a:spcAft>
              <a:buSzPts val="1800"/>
              <a:buChar char="•"/>
            </a:pPr>
            <a:r>
              <a:rPr lang="en-GB" dirty="0"/>
              <a:t>Customer segmentation: Value quality, convenience and others</a:t>
            </a:r>
            <a:endParaRPr dirty="0"/>
          </a:p>
          <a:p>
            <a:pPr marL="457200" lvl="0" indent="-342900" algn="l" rtl="0">
              <a:lnSpc>
                <a:spcPct val="90000"/>
              </a:lnSpc>
              <a:spcBef>
                <a:spcPts val="0"/>
              </a:spcBef>
              <a:spcAft>
                <a:spcPts val="0"/>
              </a:spcAft>
              <a:buSzPts val="1800"/>
              <a:buChar char="•"/>
            </a:pPr>
            <a:r>
              <a:rPr lang="en-GB" dirty="0"/>
              <a:t>USP: Authentic Indian and fusion dishes</a:t>
            </a:r>
            <a:endParaRPr dirty="0"/>
          </a:p>
          <a:p>
            <a:pPr marL="457200" lvl="0" indent="-342900" algn="l" rtl="0">
              <a:lnSpc>
                <a:spcPct val="90000"/>
              </a:lnSpc>
              <a:spcBef>
                <a:spcPts val="0"/>
              </a:spcBef>
              <a:spcAft>
                <a:spcPts val="0"/>
              </a:spcAft>
              <a:buSzPts val="1800"/>
              <a:buChar char="•"/>
            </a:pPr>
            <a:r>
              <a:rPr lang="en-GB" dirty="0"/>
              <a:t>Marketing strategies: Relationship marketing and digital marketing</a:t>
            </a:r>
            <a:endParaRPr dirty="0"/>
          </a:p>
        </p:txBody>
      </p:sp>
      <p:sp>
        <p:nvSpPr>
          <p:cNvPr id="142" name="Google Shape;142;p20"/>
          <p:cNvSpPr txBox="1"/>
          <p:nvPr/>
        </p:nvSpPr>
        <p:spPr>
          <a:xfrm>
            <a:off x="838200" y="681037"/>
            <a:ext cx="11030712" cy="58477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200" b="1">
                <a:solidFill>
                  <a:schemeClr val="dk1"/>
                </a:solidFill>
                <a:latin typeface="Calibri"/>
                <a:ea typeface="Calibri"/>
                <a:cs typeface="Calibri"/>
                <a:sym typeface="Calibri"/>
              </a:rPr>
              <a:t>Section 4 - </a:t>
            </a:r>
            <a:r>
              <a:rPr lang="en-GB" sz="3200">
                <a:solidFill>
                  <a:schemeClr val="dk1"/>
                </a:solidFill>
                <a:latin typeface="Calibri"/>
                <a:ea typeface="Calibri"/>
                <a:cs typeface="Calibri"/>
                <a:sym typeface="Calibri"/>
              </a:rPr>
              <a:t>Marketing Strategies</a:t>
            </a:r>
            <a:endParaRPr/>
          </a:p>
        </p:txBody>
      </p:sp>
      <p:pic>
        <p:nvPicPr>
          <p:cNvPr id="143" name="Google Shape;143;p20"/>
          <p:cNvPicPr preferRelativeResize="0"/>
          <p:nvPr/>
        </p:nvPicPr>
        <p:blipFill>
          <a:blip r:embed="rId3">
            <a:alphaModFix/>
          </a:blip>
          <a:stretch>
            <a:fillRect/>
          </a:stretch>
        </p:blipFill>
        <p:spPr>
          <a:xfrm>
            <a:off x="282625" y="1701500"/>
            <a:ext cx="6102250" cy="4117063"/>
          </a:xfrm>
          <a:prstGeom prst="rect">
            <a:avLst/>
          </a:prstGeom>
          <a:noFill/>
          <a:ln w="12700" cap="flat" cmpd="sng">
            <a:solidFill>
              <a:srgbClr val="000000"/>
            </a:solidFill>
            <a:prstDash val="solid"/>
            <a:miter lim="8000"/>
            <a:headEnd type="none" w="sm" len="sm"/>
            <a:tailEnd type="none" w="sm" len="sm"/>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21"/>
          <p:cNvSpPr txBox="1"/>
          <p:nvPr/>
        </p:nvSpPr>
        <p:spPr>
          <a:xfrm>
            <a:off x="838200" y="510760"/>
            <a:ext cx="11030712" cy="58477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200" b="1">
                <a:solidFill>
                  <a:schemeClr val="dk1"/>
                </a:solidFill>
                <a:latin typeface="Calibri"/>
                <a:ea typeface="Calibri"/>
                <a:cs typeface="Calibri"/>
                <a:sym typeface="Calibri"/>
              </a:rPr>
              <a:t>Section 5 - </a:t>
            </a:r>
            <a:r>
              <a:rPr lang="en-GB" sz="3200" b="1" i="0">
                <a:solidFill>
                  <a:srgbClr val="374151"/>
                </a:solidFill>
                <a:latin typeface="Arial"/>
                <a:ea typeface="Arial"/>
                <a:cs typeface="Arial"/>
                <a:sym typeface="Arial"/>
              </a:rPr>
              <a:t>Funding Requirements and Allocation</a:t>
            </a:r>
            <a:endParaRPr sz="3200" b="1">
              <a:solidFill>
                <a:schemeClr val="dk1"/>
              </a:solidFill>
              <a:latin typeface="Calibri"/>
              <a:ea typeface="Calibri"/>
              <a:cs typeface="Calibri"/>
              <a:sym typeface="Calibri"/>
            </a:endParaRPr>
          </a:p>
        </p:txBody>
      </p:sp>
      <p:pic>
        <p:nvPicPr>
          <p:cNvPr id="150" name="Google Shape;150;p21"/>
          <p:cNvPicPr preferRelativeResize="0"/>
          <p:nvPr/>
        </p:nvPicPr>
        <p:blipFill>
          <a:blip r:embed="rId3">
            <a:alphaModFix/>
          </a:blip>
          <a:stretch>
            <a:fillRect/>
          </a:stretch>
        </p:blipFill>
        <p:spPr>
          <a:xfrm>
            <a:off x="326025" y="1215825"/>
            <a:ext cx="4101317" cy="2807825"/>
          </a:xfrm>
          <a:prstGeom prst="rect">
            <a:avLst/>
          </a:prstGeom>
          <a:noFill/>
          <a:ln w="12700" cap="flat" cmpd="sng">
            <a:solidFill>
              <a:srgbClr val="000000"/>
            </a:solidFill>
            <a:prstDash val="solid"/>
            <a:miter lim="8000"/>
            <a:headEnd type="none" w="sm" len="sm"/>
            <a:tailEnd type="none" w="sm" len="sm"/>
          </a:ln>
        </p:spPr>
      </p:pic>
      <p:pic>
        <p:nvPicPr>
          <p:cNvPr id="151" name="Google Shape;151;p21"/>
          <p:cNvPicPr preferRelativeResize="0"/>
          <p:nvPr/>
        </p:nvPicPr>
        <p:blipFill>
          <a:blip r:embed="rId4">
            <a:alphaModFix/>
          </a:blip>
          <a:stretch>
            <a:fillRect/>
          </a:stretch>
        </p:blipFill>
        <p:spPr>
          <a:xfrm>
            <a:off x="5708725" y="1095525"/>
            <a:ext cx="3467966" cy="2543175"/>
          </a:xfrm>
          <a:prstGeom prst="rect">
            <a:avLst/>
          </a:prstGeom>
          <a:noFill/>
          <a:ln w="12700" cap="flat" cmpd="sng">
            <a:solidFill>
              <a:srgbClr val="000000"/>
            </a:solidFill>
            <a:prstDash val="solid"/>
            <a:miter lim="8000"/>
            <a:headEnd type="none" w="sm" len="sm"/>
            <a:tailEnd type="none" w="sm" len="sm"/>
          </a:ln>
        </p:spPr>
      </p:pic>
      <p:pic>
        <p:nvPicPr>
          <p:cNvPr id="152" name="Google Shape;152;p21"/>
          <p:cNvPicPr preferRelativeResize="0"/>
          <p:nvPr/>
        </p:nvPicPr>
        <p:blipFill>
          <a:blip r:embed="rId5">
            <a:alphaModFix/>
          </a:blip>
          <a:stretch>
            <a:fillRect/>
          </a:stretch>
        </p:blipFill>
        <p:spPr>
          <a:xfrm>
            <a:off x="6937813" y="3932600"/>
            <a:ext cx="4931087" cy="2409825"/>
          </a:xfrm>
          <a:prstGeom prst="rect">
            <a:avLst/>
          </a:prstGeom>
          <a:noFill/>
          <a:ln w="12700" cap="flat" cmpd="sng">
            <a:solidFill>
              <a:srgbClr val="000000"/>
            </a:solidFill>
            <a:prstDash val="solid"/>
            <a:miter lim="8000"/>
            <a:headEnd type="none" w="sm" len="sm"/>
            <a:tailEnd type="none" w="sm" len="sm"/>
          </a:ln>
        </p:spPr>
      </p:pic>
      <p:pic>
        <p:nvPicPr>
          <p:cNvPr id="153" name="Google Shape;153;p21"/>
          <p:cNvPicPr preferRelativeResize="0"/>
          <p:nvPr/>
        </p:nvPicPr>
        <p:blipFill>
          <a:blip r:embed="rId6">
            <a:alphaModFix/>
          </a:blip>
          <a:stretch>
            <a:fillRect/>
          </a:stretch>
        </p:blipFill>
        <p:spPr>
          <a:xfrm>
            <a:off x="587897" y="4284328"/>
            <a:ext cx="5480975" cy="2409825"/>
          </a:xfrm>
          <a:prstGeom prst="rect">
            <a:avLst/>
          </a:prstGeom>
          <a:noFill/>
          <a:ln w="12700" cap="flat" cmpd="sng">
            <a:solidFill>
              <a:srgbClr val="000000"/>
            </a:solidFill>
            <a:prstDash val="solid"/>
            <a:miter lim="8000"/>
            <a:headEnd type="none" w="sm" len="sm"/>
            <a:tailEnd type="none" w="sm" len="sm"/>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A6A61-F03D-65DC-670B-CD414F8F6A27}"/>
              </a:ext>
            </a:extLst>
          </p:cNvPr>
          <p:cNvSpPr>
            <a:spLocks noGrp="1"/>
          </p:cNvSpPr>
          <p:nvPr>
            <p:ph type="title"/>
          </p:nvPr>
        </p:nvSpPr>
        <p:spPr/>
        <p:txBody>
          <a:bodyPr/>
          <a:lstStyle/>
          <a:p>
            <a:r>
              <a:rPr lang="en-GB" b="1" dirty="0"/>
              <a:t>Conclusion</a:t>
            </a:r>
          </a:p>
        </p:txBody>
      </p:sp>
      <p:sp>
        <p:nvSpPr>
          <p:cNvPr id="3" name="Text Placeholder 2">
            <a:extLst>
              <a:ext uri="{FF2B5EF4-FFF2-40B4-BE49-F238E27FC236}">
                <a16:creationId xmlns:a16="http://schemas.microsoft.com/office/drawing/2014/main" id="{88487F19-5589-16E6-C06E-00741F466780}"/>
              </a:ext>
            </a:extLst>
          </p:cNvPr>
          <p:cNvSpPr>
            <a:spLocks noGrp="1"/>
          </p:cNvSpPr>
          <p:nvPr>
            <p:ph type="body" idx="1"/>
          </p:nvPr>
        </p:nvSpPr>
        <p:spPr>
          <a:xfrm>
            <a:off x="702733" y="1490133"/>
            <a:ext cx="10651067" cy="4686830"/>
          </a:xfrm>
        </p:spPr>
        <p:txBody>
          <a:bodyPr/>
          <a:lstStyle/>
          <a:p>
            <a:r>
              <a:rPr lang="en-GB" dirty="0"/>
              <a:t>The Indian Room Restaurant has a superb business opportunity in the UK.</a:t>
            </a:r>
          </a:p>
          <a:p>
            <a:endParaRPr lang="en-GB" dirty="0"/>
          </a:p>
          <a:p>
            <a:r>
              <a:rPr lang="en-GB" dirty="0"/>
              <a:t>The restaurant will provide high-quality meals, friendly customer service, and a comfortable atmosphere. </a:t>
            </a:r>
          </a:p>
          <a:p>
            <a:endParaRPr lang="en-GB" dirty="0"/>
          </a:p>
          <a:p>
            <a:r>
              <a:rPr lang="en-GB" dirty="0"/>
              <a:t>This business plan shows that the restaurant has a strong potential for growth and long-term business.</a:t>
            </a:r>
          </a:p>
          <a:p>
            <a:endParaRPr lang="en-GB" b="1" dirty="0"/>
          </a:p>
          <a:p>
            <a:endParaRPr lang="en-GB" b="1" dirty="0"/>
          </a:p>
        </p:txBody>
      </p:sp>
    </p:spTree>
    <p:extLst>
      <p:ext uri="{BB962C8B-B14F-4D97-AF65-F5344CB8AC3E}">
        <p14:creationId xmlns:p14="http://schemas.microsoft.com/office/powerpoint/2010/main" val="26877908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22"/>
          <p:cNvSpPr txBox="1">
            <a:spLocks noGrp="1"/>
          </p:cNvSpPr>
          <p:nvPr>
            <p:ph type="body" idx="1"/>
          </p:nvPr>
        </p:nvSpPr>
        <p:spPr>
          <a:xfrm>
            <a:off x="711200" y="1532467"/>
            <a:ext cx="11157700" cy="4644308"/>
          </a:xfrm>
          <a:prstGeom prst="rect">
            <a:avLst/>
          </a:prstGeom>
          <a:noFill/>
          <a:ln>
            <a:noFill/>
          </a:ln>
        </p:spPr>
        <p:txBody>
          <a:bodyPr spcFirstLastPara="1" wrap="square" lIns="91425" tIns="45700" rIns="91425" bIns="45700" anchor="t" anchorCtr="0">
            <a:normAutofit/>
          </a:bodyPr>
          <a:lstStyle/>
          <a:p>
            <a:pPr marL="0" lvl="0" indent="0" algn="l" rtl="0">
              <a:lnSpc>
                <a:spcPct val="115000"/>
              </a:lnSpc>
              <a:spcBef>
                <a:spcPts val="1000"/>
              </a:spcBef>
              <a:spcAft>
                <a:spcPts val="0"/>
              </a:spcAft>
              <a:buClr>
                <a:schemeClr val="dk1"/>
              </a:buClr>
              <a:buSzPts val="1100"/>
              <a:buFont typeface="Arial"/>
              <a:buNone/>
            </a:pPr>
            <a:r>
              <a:rPr lang="en-GB" sz="1400" dirty="0">
                <a:highlight>
                  <a:srgbClr val="FFFFFF"/>
                </a:highlight>
                <a:latin typeface="Arial"/>
                <a:ea typeface="Arial"/>
                <a:cs typeface="Arial"/>
                <a:sym typeface="Arial"/>
              </a:rPr>
              <a:t>Akbar, R., </a:t>
            </a:r>
            <a:r>
              <a:rPr lang="en-GB" sz="1400" dirty="0" err="1">
                <a:highlight>
                  <a:srgbClr val="FFFFFF"/>
                </a:highlight>
                <a:latin typeface="Arial"/>
                <a:ea typeface="Arial"/>
                <a:cs typeface="Arial"/>
                <a:sym typeface="Arial"/>
              </a:rPr>
              <a:t>Hardyansah</a:t>
            </a:r>
            <a:r>
              <a:rPr lang="en-GB" sz="1400" dirty="0">
                <a:highlight>
                  <a:srgbClr val="FFFFFF"/>
                </a:highlight>
                <a:latin typeface="Arial"/>
                <a:ea typeface="Arial"/>
                <a:cs typeface="Arial"/>
                <a:sym typeface="Arial"/>
              </a:rPr>
              <a:t>, R. and </a:t>
            </a:r>
            <a:r>
              <a:rPr lang="en-GB" sz="1400" dirty="0" err="1">
                <a:highlight>
                  <a:srgbClr val="FFFFFF"/>
                </a:highlight>
                <a:latin typeface="Arial"/>
                <a:ea typeface="Arial"/>
                <a:cs typeface="Arial"/>
                <a:sym typeface="Arial"/>
              </a:rPr>
              <a:t>Dirgantara</a:t>
            </a:r>
            <a:r>
              <a:rPr lang="en-GB" sz="1400" dirty="0">
                <a:highlight>
                  <a:srgbClr val="FFFFFF"/>
                </a:highlight>
                <a:latin typeface="Arial"/>
                <a:ea typeface="Arial"/>
                <a:cs typeface="Arial"/>
                <a:sym typeface="Arial"/>
              </a:rPr>
              <a:t>, F., 2024. Personal Ownership versus Sole Proprietorship: Contract Structure, Liability Risks, and Protection of Owner Assets. </a:t>
            </a:r>
            <a:r>
              <a:rPr lang="en-GB" sz="1400" i="1" dirty="0">
                <a:highlight>
                  <a:srgbClr val="FFFFFF"/>
                </a:highlight>
                <a:latin typeface="Arial"/>
                <a:ea typeface="Arial"/>
                <a:cs typeface="Arial"/>
                <a:sym typeface="Arial"/>
              </a:rPr>
              <a:t>Journal of Social Science Studies</a:t>
            </a:r>
            <a:r>
              <a:rPr lang="en-GB" sz="1400" dirty="0">
                <a:highlight>
                  <a:srgbClr val="FFFFFF"/>
                </a:highlight>
                <a:latin typeface="Arial"/>
                <a:ea typeface="Arial"/>
                <a:cs typeface="Arial"/>
                <a:sym typeface="Arial"/>
              </a:rPr>
              <a:t>, </a:t>
            </a:r>
            <a:r>
              <a:rPr lang="en-GB" sz="1400" i="1" dirty="0">
                <a:highlight>
                  <a:srgbClr val="FFFFFF"/>
                </a:highlight>
                <a:latin typeface="Arial"/>
                <a:ea typeface="Arial"/>
                <a:cs typeface="Arial"/>
                <a:sym typeface="Arial"/>
              </a:rPr>
              <a:t>4</a:t>
            </a:r>
            <a:r>
              <a:rPr lang="en-GB" sz="1400" dirty="0">
                <a:highlight>
                  <a:srgbClr val="FFFFFF"/>
                </a:highlight>
                <a:latin typeface="Arial"/>
                <a:ea typeface="Arial"/>
                <a:cs typeface="Arial"/>
                <a:sym typeface="Arial"/>
              </a:rPr>
              <a:t>(2), pp.17-30.</a:t>
            </a:r>
            <a:r>
              <a:rPr lang="en-GB" sz="1400" dirty="0">
                <a:highlight>
                  <a:srgbClr val="FFFFFF"/>
                </a:highlight>
                <a:uFill>
                  <a:noFill/>
                </a:uFill>
                <a:latin typeface="Arial"/>
                <a:ea typeface="Arial"/>
                <a:cs typeface="Arial"/>
                <a:sym typeface="Arial"/>
                <a:hlinkClick r:id="rId3"/>
              </a:rPr>
              <a:t> </a:t>
            </a:r>
            <a:r>
              <a:rPr lang="en-GB" sz="1400" u="sng" dirty="0">
                <a:solidFill>
                  <a:srgbClr val="1155CC"/>
                </a:solidFill>
                <a:highlight>
                  <a:srgbClr val="FFFFFF"/>
                </a:highlight>
                <a:latin typeface="Arial"/>
                <a:ea typeface="Arial"/>
                <a:cs typeface="Arial"/>
                <a:sym typeface="Arial"/>
                <a:hlinkClick r:id="rId3">
                  <a:extLst>
                    <a:ext uri="{A12FA001-AC4F-418D-AE19-62706E023703}">
                      <ahyp:hlinkClr xmlns:ahyp="http://schemas.microsoft.com/office/drawing/2018/hyperlinkcolor" val="tx"/>
                    </a:ext>
                  </a:extLst>
                </a:hlinkClick>
              </a:rPr>
              <a:t>https://jos3journals.id/index.php/jos3/article/download/349/469</a:t>
            </a:r>
            <a:r>
              <a:rPr lang="en-GB" sz="1400" u="sng" dirty="0">
                <a:solidFill>
                  <a:srgbClr val="1155CC"/>
                </a:solidFill>
                <a:highlight>
                  <a:srgbClr val="FFFFFF"/>
                </a:highlight>
                <a:latin typeface="Arial"/>
                <a:ea typeface="Arial"/>
                <a:cs typeface="Arial"/>
                <a:sym typeface="Arial"/>
              </a:rPr>
              <a:t>.  </a:t>
            </a:r>
            <a:r>
              <a:rPr lang="en-GB" sz="1400" dirty="0">
                <a:solidFill>
                  <a:schemeClr val="tx1"/>
                </a:solidFill>
                <a:highlight>
                  <a:srgbClr val="FFFFFF"/>
                </a:highlight>
                <a:latin typeface="Arial"/>
                <a:ea typeface="Arial"/>
                <a:cs typeface="Arial"/>
                <a:sym typeface="Arial"/>
              </a:rPr>
              <a:t>(Accessed on 3 of August 2026).</a:t>
            </a:r>
            <a:endParaRPr sz="1400" dirty="0">
              <a:solidFill>
                <a:schemeClr val="tx1"/>
              </a:solidFill>
              <a:highlight>
                <a:srgbClr val="FFFFFF"/>
              </a:highlight>
              <a:latin typeface="Arial"/>
              <a:ea typeface="Arial"/>
              <a:cs typeface="Arial"/>
              <a:sym typeface="Arial"/>
            </a:endParaRPr>
          </a:p>
          <a:p>
            <a:pPr marL="0" lvl="0" indent="0" algn="l" rtl="0">
              <a:lnSpc>
                <a:spcPct val="115000"/>
              </a:lnSpc>
              <a:spcBef>
                <a:spcPts val="1000"/>
              </a:spcBef>
              <a:spcAft>
                <a:spcPts val="0"/>
              </a:spcAft>
              <a:buClr>
                <a:schemeClr val="dk1"/>
              </a:buClr>
              <a:buSzPts val="1100"/>
              <a:buFont typeface="Arial"/>
              <a:buNone/>
            </a:pPr>
            <a:r>
              <a:rPr lang="en-GB" sz="1400" dirty="0" err="1">
                <a:highlight>
                  <a:srgbClr val="FFFFFF"/>
                </a:highlight>
                <a:latin typeface="Arial"/>
                <a:ea typeface="Arial"/>
                <a:cs typeface="Arial"/>
                <a:sym typeface="Arial"/>
              </a:rPr>
              <a:t>Kartomo</a:t>
            </a:r>
            <a:r>
              <a:rPr lang="en-GB" sz="1400" dirty="0">
                <a:highlight>
                  <a:srgbClr val="FFFFFF"/>
                </a:highlight>
                <a:latin typeface="Arial"/>
                <a:ea typeface="Arial"/>
                <a:cs typeface="Arial"/>
                <a:sym typeface="Arial"/>
              </a:rPr>
              <a:t>, T., 2024. The Role Of Discounts And Promotions In Enhancing Consumer Loyalty. </a:t>
            </a:r>
            <a:r>
              <a:rPr lang="en-GB" sz="1400" i="1" dirty="0" err="1">
                <a:highlight>
                  <a:srgbClr val="FFFFFF"/>
                </a:highlight>
                <a:latin typeface="Arial"/>
                <a:ea typeface="Arial"/>
                <a:cs typeface="Arial"/>
                <a:sym typeface="Arial"/>
              </a:rPr>
              <a:t>Marketica</a:t>
            </a:r>
            <a:r>
              <a:rPr lang="en-GB" sz="1400" i="1" dirty="0">
                <a:highlight>
                  <a:srgbClr val="FFFFFF"/>
                </a:highlight>
                <a:latin typeface="Arial"/>
                <a:ea typeface="Arial"/>
                <a:cs typeface="Arial"/>
                <a:sym typeface="Arial"/>
              </a:rPr>
              <a:t>: </a:t>
            </a:r>
            <a:r>
              <a:rPr lang="en-GB" sz="1400" i="1" dirty="0" err="1">
                <a:highlight>
                  <a:srgbClr val="FFFFFF"/>
                </a:highlight>
                <a:latin typeface="Arial"/>
                <a:ea typeface="Arial"/>
                <a:cs typeface="Arial"/>
                <a:sym typeface="Arial"/>
              </a:rPr>
              <a:t>Jurnal</a:t>
            </a:r>
            <a:r>
              <a:rPr lang="en-GB" sz="1400" i="1" dirty="0">
                <a:highlight>
                  <a:srgbClr val="FFFFFF"/>
                </a:highlight>
                <a:latin typeface="Arial"/>
                <a:ea typeface="Arial"/>
                <a:cs typeface="Arial"/>
                <a:sym typeface="Arial"/>
              </a:rPr>
              <a:t> </a:t>
            </a:r>
            <a:r>
              <a:rPr lang="en-GB" sz="1400" i="1" dirty="0" err="1">
                <a:highlight>
                  <a:srgbClr val="FFFFFF"/>
                </a:highlight>
                <a:latin typeface="Arial"/>
                <a:ea typeface="Arial"/>
                <a:cs typeface="Arial"/>
                <a:sym typeface="Arial"/>
              </a:rPr>
              <a:t>Ilmiah</a:t>
            </a:r>
            <a:r>
              <a:rPr lang="en-GB" sz="1400" i="1" dirty="0">
                <a:highlight>
                  <a:srgbClr val="FFFFFF"/>
                </a:highlight>
                <a:latin typeface="Arial"/>
                <a:ea typeface="Arial"/>
                <a:cs typeface="Arial"/>
                <a:sym typeface="Arial"/>
              </a:rPr>
              <a:t> </a:t>
            </a:r>
            <a:r>
              <a:rPr lang="en-GB" sz="1400" i="1" dirty="0" err="1">
                <a:highlight>
                  <a:srgbClr val="FFFFFF"/>
                </a:highlight>
                <a:latin typeface="Arial"/>
                <a:ea typeface="Arial"/>
                <a:cs typeface="Arial"/>
                <a:sym typeface="Arial"/>
              </a:rPr>
              <a:t>Pemasaran</a:t>
            </a:r>
            <a:r>
              <a:rPr lang="en-GB" sz="1400" dirty="0">
                <a:highlight>
                  <a:srgbClr val="FFFFFF"/>
                </a:highlight>
                <a:latin typeface="Arial"/>
                <a:ea typeface="Arial"/>
                <a:cs typeface="Arial"/>
                <a:sym typeface="Arial"/>
              </a:rPr>
              <a:t>, </a:t>
            </a:r>
            <a:r>
              <a:rPr lang="en-GB" sz="1400" i="1" dirty="0">
                <a:highlight>
                  <a:srgbClr val="FFFFFF"/>
                </a:highlight>
                <a:latin typeface="Arial"/>
                <a:ea typeface="Arial"/>
                <a:cs typeface="Arial"/>
                <a:sym typeface="Arial"/>
              </a:rPr>
              <a:t>1</a:t>
            </a:r>
            <a:r>
              <a:rPr lang="en-GB" sz="1400" dirty="0">
                <a:highlight>
                  <a:srgbClr val="FFFFFF"/>
                </a:highlight>
                <a:latin typeface="Arial"/>
                <a:ea typeface="Arial"/>
                <a:cs typeface="Arial"/>
                <a:sym typeface="Arial"/>
              </a:rPr>
              <a:t>(4), pp.181-190.</a:t>
            </a:r>
            <a:r>
              <a:rPr lang="en-GB" sz="1400" dirty="0">
                <a:highlight>
                  <a:srgbClr val="FFFFFF"/>
                </a:highlight>
                <a:uFill>
                  <a:noFill/>
                </a:uFill>
                <a:latin typeface="Arial"/>
                <a:ea typeface="Arial"/>
                <a:cs typeface="Arial"/>
                <a:sym typeface="Arial"/>
                <a:hlinkClick r:id="rId4"/>
              </a:rPr>
              <a:t> </a:t>
            </a:r>
            <a:r>
              <a:rPr lang="en-GB" sz="1400" u="sng" dirty="0">
                <a:solidFill>
                  <a:srgbClr val="1155CC"/>
                </a:solidFill>
                <a:highlight>
                  <a:srgbClr val="FFFFFF"/>
                </a:highlight>
                <a:latin typeface="Arial"/>
                <a:ea typeface="Arial"/>
                <a:cs typeface="Arial"/>
                <a:sym typeface="Arial"/>
                <a:hlinkClick r:id="rId4">
                  <a:extLst>
                    <a:ext uri="{A12FA001-AC4F-418D-AE19-62706E023703}">
                      <ahyp:hlinkClr xmlns:ahyp="http://schemas.microsoft.com/office/drawing/2018/hyperlinkcolor" val="tx"/>
                    </a:ext>
                  </a:extLst>
                </a:hlinkClick>
              </a:rPr>
              <a:t>https://journals.sanusantara.com/index.php/marketica/article/download/189/148</a:t>
            </a:r>
            <a:r>
              <a:rPr lang="en-GB" sz="1400" u="sng" dirty="0">
                <a:solidFill>
                  <a:srgbClr val="1155CC"/>
                </a:solidFill>
                <a:highlight>
                  <a:srgbClr val="FFFFFF"/>
                </a:highlight>
                <a:latin typeface="Arial"/>
                <a:ea typeface="Arial"/>
                <a:cs typeface="Arial"/>
                <a:sym typeface="Arial"/>
              </a:rPr>
              <a:t> </a:t>
            </a:r>
            <a:r>
              <a:rPr lang="en-GB" sz="1400" dirty="0">
                <a:solidFill>
                  <a:schemeClr val="tx1"/>
                </a:solidFill>
                <a:highlight>
                  <a:srgbClr val="FFFFFF"/>
                </a:highlight>
                <a:latin typeface="Arial"/>
                <a:ea typeface="Arial"/>
                <a:cs typeface="Arial"/>
                <a:sym typeface="Arial"/>
              </a:rPr>
              <a:t>(Accessed on 3 August 2026)</a:t>
            </a:r>
            <a:endParaRPr sz="1400" dirty="0">
              <a:solidFill>
                <a:schemeClr val="tx1"/>
              </a:solidFill>
              <a:highlight>
                <a:srgbClr val="FFFFFF"/>
              </a:highlight>
              <a:latin typeface="Arial"/>
              <a:ea typeface="Arial"/>
              <a:cs typeface="Arial"/>
              <a:sym typeface="Arial"/>
            </a:endParaRPr>
          </a:p>
          <a:p>
            <a:pPr marL="0" lvl="0" indent="0" algn="l" rtl="0">
              <a:lnSpc>
                <a:spcPct val="115000"/>
              </a:lnSpc>
              <a:spcBef>
                <a:spcPts val="1000"/>
              </a:spcBef>
              <a:spcAft>
                <a:spcPts val="1000"/>
              </a:spcAft>
              <a:buClr>
                <a:schemeClr val="dk1"/>
              </a:buClr>
              <a:buSzPts val="1100"/>
              <a:buNone/>
            </a:pPr>
            <a:r>
              <a:rPr lang="en-GB" sz="1400" dirty="0" err="1">
                <a:highlight>
                  <a:srgbClr val="FFFFFF"/>
                </a:highlight>
                <a:latin typeface="Arial"/>
                <a:ea typeface="Arial"/>
                <a:cs typeface="Arial"/>
                <a:sym typeface="Arial"/>
              </a:rPr>
              <a:t>Yaiprasert</a:t>
            </a:r>
            <a:r>
              <a:rPr lang="en-GB" sz="1400" dirty="0">
                <a:highlight>
                  <a:srgbClr val="FFFFFF"/>
                </a:highlight>
                <a:latin typeface="Arial"/>
                <a:ea typeface="Arial"/>
                <a:cs typeface="Arial"/>
                <a:sym typeface="Arial"/>
              </a:rPr>
              <a:t>, C. and </a:t>
            </a:r>
            <a:r>
              <a:rPr lang="en-GB" sz="1400" dirty="0" err="1">
                <a:highlight>
                  <a:srgbClr val="FFFFFF"/>
                </a:highlight>
                <a:latin typeface="Arial"/>
                <a:ea typeface="Arial"/>
                <a:cs typeface="Arial"/>
                <a:sym typeface="Arial"/>
              </a:rPr>
              <a:t>Hidayanto</a:t>
            </a:r>
            <a:r>
              <a:rPr lang="en-GB" sz="1400" dirty="0">
                <a:highlight>
                  <a:srgbClr val="FFFFFF"/>
                </a:highlight>
                <a:latin typeface="Arial"/>
                <a:ea typeface="Arial"/>
                <a:cs typeface="Arial"/>
                <a:sym typeface="Arial"/>
              </a:rPr>
              <a:t>, A.N., 2023. AI-driven ensemble three machine learning to enhance digital marketing strategies in the food delivery business. </a:t>
            </a:r>
            <a:r>
              <a:rPr lang="en-GB" sz="1400" i="1" dirty="0">
                <a:highlight>
                  <a:srgbClr val="FFFFFF"/>
                </a:highlight>
                <a:latin typeface="Arial"/>
                <a:ea typeface="Arial"/>
                <a:cs typeface="Arial"/>
                <a:sym typeface="Arial"/>
              </a:rPr>
              <a:t>Intelligent Systems with Applications</a:t>
            </a:r>
            <a:r>
              <a:rPr lang="en-GB" sz="1400" dirty="0">
                <a:highlight>
                  <a:srgbClr val="FFFFFF"/>
                </a:highlight>
                <a:latin typeface="Arial"/>
                <a:ea typeface="Arial"/>
                <a:cs typeface="Arial"/>
                <a:sym typeface="Arial"/>
              </a:rPr>
              <a:t>, </a:t>
            </a:r>
            <a:r>
              <a:rPr lang="en-GB" sz="1400" i="1" dirty="0">
                <a:highlight>
                  <a:srgbClr val="FFFFFF"/>
                </a:highlight>
                <a:latin typeface="Arial"/>
                <a:ea typeface="Arial"/>
                <a:cs typeface="Arial"/>
                <a:sym typeface="Arial"/>
              </a:rPr>
              <a:t>18</a:t>
            </a:r>
            <a:r>
              <a:rPr lang="en-GB" sz="1400" dirty="0">
                <a:highlight>
                  <a:srgbClr val="FFFFFF"/>
                </a:highlight>
                <a:latin typeface="Arial"/>
                <a:ea typeface="Arial"/>
                <a:cs typeface="Arial"/>
                <a:sym typeface="Arial"/>
              </a:rPr>
              <a:t>, p.200235.</a:t>
            </a:r>
            <a:r>
              <a:rPr lang="en-GB" sz="1400" dirty="0">
                <a:highlight>
                  <a:srgbClr val="FFFFFF"/>
                </a:highlight>
                <a:uFill>
                  <a:noFill/>
                </a:uFill>
                <a:latin typeface="Arial"/>
                <a:ea typeface="Arial"/>
                <a:cs typeface="Arial"/>
                <a:sym typeface="Arial"/>
                <a:hlinkClick r:id="rId5"/>
              </a:rPr>
              <a:t> </a:t>
            </a:r>
            <a:r>
              <a:rPr lang="en-GB" sz="1400" u="sng" dirty="0">
                <a:solidFill>
                  <a:srgbClr val="1155CC"/>
                </a:solidFill>
                <a:highlight>
                  <a:srgbClr val="FFFFFF"/>
                </a:highlight>
                <a:latin typeface="Arial"/>
                <a:ea typeface="Arial"/>
                <a:cs typeface="Arial"/>
                <a:sym typeface="Arial"/>
                <a:hlinkClick r:id="rId5">
                  <a:extLst>
                    <a:ext uri="{A12FA001-AC4F-418D-AE19-62706E023703}">
                      <ahyp:hlinkClr xmlns:ahyp="http://schemas.microsoft.com/office/drawing/2018/hyperlinkcolor" val="tx"/>
                    </a:ext>
                  </a:extLst>
                </a:hlinkClick>
              </a:rPr>
              <a:t>https://www.sciencedirect.com/science/article/pii/S2667305323000601</a:t>
            </a:r>
            <a:r>
              <a:rPr lang="en-GB" sz="1400" dirty="0">
                <a:solidFill>
                  <a:srgbClr val="1155CC"/>
                </a:solidFill>
                <a:highlight>
                  <a:srgbClr val="FFFFFF"/>
                </a:highlight>
                <a:latin typeface="Arial"/>
                <a:ea typeface="Arial"/>
                <a:cs typeface="Arial"/>
                <a:sym typeface="Arial"/>
              </a:rPr>
              <a:t>. </a:t>
            </a:r>
            <a:r>
              <a:rPr lang="en-GB" sz="1400" dirty="0">
                <a:solidFill>
                  <a:schemeClr val="tx1"/>
                </a:solidFill>
                <a:highlight>
                  <a:srgbClr val="FFFFFF"/>
                </a:highlight>
                <a:latin typeface="Arial"/>
                <a:ea typeface="Arial"/>
                <a:cs typeface="Arial"/>
                <a:sym typeface="Arial"/>
              </a:rPr>
              <a:t>(Accessed on 3 August 2026).</a:t>
            </a:r>
          </a:p>
          <a:p>
            <a:pPr marL="0" lvl="0" indent="0" algn="l" rtl="0">
              <a:lnSpc>
                <a:spcPct val="115000"/>
              </a:lnSpc>
              <a:spcBef>
                <a:spcPts val="1000"/>
              </a:spcBef>
              <a:spcAft>
                <a:spcPts val="1000"/>
              </a:spcAft>
              <a:buClr>
                <a:schemeClr val="dk1"/>
              </a:buClr>
              <a:buSzPts val="1100"/>
              <a:buNone/>
            </a:pPr>
            <a:r>
              <a:rPr lang="en-GB" sz="1400" u="sng" dirty="0">
                <a:solidFill>
                  <a:schemeClr val="tx1"/>
                </a:solidFill>
                <a:highlight>
                  <a:srgbClr val="FFFFFF"/>
                </a:highlight>
                <a:latin typeface="Arial"/>
                <a:ea typeface="Arial"/>
                <a:cs typeface="Arial"/>
                <a:sym typeface="Arial"/>
              </a:rPr>
              <a:t>Kotler, P. and Armstrong, G. 2021. Principle of Marketing. 18</a:t>
            </a:r>
            <a:r>
              <a:rPr lang="en-GB" sz="1400" u="sng" baseline="30000" dirty="0">
                <a:solidFill>
                  <a:schemeClr val="tx1"/>
                </a:solidFill>
                <a:highlight>
                  <a:srgbClr val="FFFFFF"/>
                </a:highlight>
                <a:latin typeface="Arial"/>
                <a:ea typeface="Arial"/>
                <a:cs typeface="Arial"/>
                <a:sym typeface="Arial"/>
              </a:rPr>
              <a:t>th</a:t>
            </a:r>
            <a:r>
              <a:rPr lang="en-GB" sz="1400" u="sng" dirty="0">
                <a:solidFill>
                  <a:schemeClr val="tx1"/>
                </a:solidFill>
                <a:highlight>
                  <a:srgbClr val="FFFFFF"/>
                </a:highlight>
                <a:latin typeface="Arial"/>
                <a:ea typeface="Arial"/>
                <a:cs typeface="Arial"/>
                <a:sym typeface="Arial"/>
              </a:rPr>
              <a:t> ed. Harlow: Pearson. Available at: </a:t>
            </a:r>
            <a:r>
              <a:rPr lang="en-GB" sz="1400" u="sng" dirty="0">
                <a:solidFill>
                  <a:schemeClr val="tx1"/>
                </a:solidFill>
                <a:highlight>
                  <a:srgbClr val="FFFFFF"/>
                </a:highlight>
                <a:latin typeface="Arial"/>
                <a:ea typeface="Arial"/>
                <a:cs typeface="Arial"/>
                <a:sym typeface="Arial"/>
                <a:hlinkClick r:id="rId6"/>
              </a:rPr>
              <a:t>https://www.pearson.com/en-gb/subject-catalog/p/principles-of-marketing-global-edition/P200000004666</a:t>
            </a:r>
            <a:r>
              <a:rPr lang="en-GB" sz="1400" u="sng" dirty="0">
                <a:solidFill>
                  <a:schemeClr val="tx1"/>
                </a:solidFill>
                <a:highlight>
                  <a:srgbClr val="FFFFFF"/>
                </a:highlight>
                <a:latin typeface="Arial"/>
                <a:ea typeface="Arial"/>
                <a:cs typeface="Arial"/>
                <a:sym typeface="Arial"/>
              </a:rPr>
              <a:t>.</a:t>
            </a:r>
            <a:r>
              <a:rPr lang="en-GB" sz="1400" dirty="0">
                <a:solidFill>
                  <a:schemeClr val="tx1"/>
                </a:solidFill>
                <a:highlight>
                  <a:srgbClr val="FFFFFF"/>
                </a:highlight>
                <a:latin typeface="Arial"/>
                <a:ea typeface="Arial"/>
                <a:cs typeface="Arial"/>
                <a:sym typeface="Arial"/>
              </a:rPr>
              <a:t> (Accessed on 3 August 2026).</a:t>
            </a:r>
          </a:p>
          <a:p>
            <a:pPr marL="0" lvl="0" indent="0" algn="l" rtl="0">
              <a:lnSpc>
                <a:spcPct val="115000"/>
              </a:lnSpc>
              <a:spcBef>
                <a:spcPts val="1000"/>
              </a:spcBef>
              <a:spcAft>
                <a:spcPts val="1000"/>
              </a:spcAft>
              <a:buClr>
                <a:schemeClr val="dk1"/>
              </a:buClr>
              <a:buSzPts val="1100"/>
              <a:buNone/>
            </a:pPr>
            <a:r>
              <a:rPr lang="en-GB" sz="1400" dirty="0" err="1">
                <a:solidFill>
                  <a:schemeClr val="tx1"/>
                </a:solidFill>
                <a:highlight>
                  <a:srgbClr val="FFFFFF"/>
                </a:highlight>
                <a:latin typeface="Arial"/>
                <a:ea typeface="Arial"/>
                <a:cs typeface="Arial"/>
                <a:sym typeface="Arial"/>
              </a:rPr>
              <a:t>Scaborough</a:t>
            </a:r>
            <a:r>
              <a:rPr lang="en-GB" sz="1400" dirty="0">
                <a:solidFill>
                  <a:schemeClr val="tx1"/>
                </a:solidFill>
                <a:highlight>
                  <a:srgbClr val="FFFFFF"/>
                </a:highlight>
                <a:latin typeface="Arial"/>
                <a:ea typeface="Arial"/>
                <a:cs typeface="Arial"/>
                <a:sym typeface="Arial"/>
              </a:rPr>
              <a:t>, N.M. and Cornwall, J.R., 2019. Essentials of Entrepreneurship and small Business Management. 9</a:t>
            </a:r>
            <a:r>
              <a:rPr lang="en-GB" sz="1400" baseline="30000" dirty="0">
                <a:solidFill>
                  <a:schemeClr val="tx1"/>
                </a:solidFill>
                <a:highlight>
                  <a:srgbClr val="FFFFFF"/>
                </a:highlight>
                <a:latin typeface="Arial"/>
                <a:ea typeface="Arial"/>
                <a:cs typeface="Arial"/>
                <a:sym typeface="Arial"/>
              </a:rPr>
              <a:t>th</a:t>
            </a:r>
            <a:r>
              <a:rPr lang="en-GB" sz="1400" dirty="0">
                <a:solidFill>
                  <a:schemeClr val="tx1"/>
                </a:solidFill>
                <a:highlight>
                  <a:srgbClr val="FFFFFF"/>
                </a:highlight>
                <a:latin typeface="Arial"/>
                <a:ea typeface="Arial"/>
                <a:cs typeface="Arial"/>
                <a:sym typeface="Arial"/>
              </a:rPr>
              <a:t> ed. Harlow: Pearson. Available at: </a:t>
            </a:r>
            <a:r>
              <a:rPr lang="en-GB" sz="1400" dirty="0">
                <a:solidFill>
                  <a:schemeClr val="tx1"/>
                </a:solidFill>
                <a:highlight>
                  <a:srgbClr val="FFFFFF"/>
                </a:highlight>
                <a:latin typeface="Arial"/>
                <a:ea typeface="Arial"/>
                <a:cs typeface="Arial"/>
                <a:sym typeface="Arial"/>
                <a:hlinkClick r:id="rId7"/>
              </a:rPr>
              <a:t>https://www.pearson.com/en-gb/subject-catalog/p/essentials-of-entrepreneurship-and-small-business-management-global-edition/P200000005365</a:t>
            </a:r>
            <a:r>
              <a:rPr lang="en-GB" sz="1400" dirty="0">
                <a:solidFill>
                  <a:schemeClr val="tx1"/>
                </a:solidFill>
                <a:highlight>
                  <a:srgbClr val="FFFFFF"/>
                </a:highlight>
                <a:latin typeface="Arial"/>
                <a:ea typeface="Arial"/>
                <a:cs typeface="Arial"/>
                <a:sym typeface="Arial"/>
              </a:rPr>
              <a:t> (Accessed on 3 August 2026).</a:t>
            </a:r>
          </a:p>
          <a:p>
            <a:pPr marL="0" lvl="0" indent="0" algn="l" rtl="0">
              <a:lnSpc>
                <a:spcPct val="115000"/>
              </a:lnSpc>
              <a:spcBef>
                <a:spcPts val="1000"/>
              </a:spcBef>
              <a:spcAft>
                <a:spcPts val="1000"/>
              </a:spcAft>
              <a:buClr>
                <a:schemeClr val="dk1"/>
              </a:buClr>
              <a:buSzPts val="1100"/>
              <a:buNone/>
            </a:pPr>
            <a:endParaRPr lang="en-GB" sz="1400" dirty="0">
              <a:solidFill>
                <a:schemeClr val="tx1"/>
              </a:solidFill>
              <a:highlight>
                <a:srgbClr val="FFFFFF"/>
              </a:highlight>
              <a:latin typeface="Arial"/>
              <a:ea typeface="Arial"/>
              <a:cs typeface="Arial"/>
              <a:sym typeface="Arial"/>
            </a:endParaRPr>
          </a:p>
          <a:p>
            <a:pPr marL="0" lvl="0" indent="0" algn="l" rtl="0">
              <a:lnSpc>
                <a:spcPct val="115000"/>
              </a:lnSpc>
              <a:spcBef>
                <a:spcPts val="1000"/>
              </a:spcBef>
              <a:spcAft>
                <a:spcPts val="1000"/>
              </a:spcAft>
              <a:buClr>
                <a:schemeClr val="dk1"/>
              </a:buClr>
              <a:buSzPts val="1100"/>
              <a:buNone/>
            </a:pPr>
            <a:endParaRPr lang="en-GB" sz="1100" u="sng" dirty="0">
              <a:solidFill>
                <a:srgbClr val="1155CC"/>
              </a:solidFill>
              <a:highlight>
                <a:srgbClr val="FFFFFF"/>
              </a:highlight>
              <a:latin typeface="Arial"/>
              <a:cs typeface="Arial"/>
              <a:sym typeface="Arial"/>
            </a:endParaRPr>
          </a:p>
        </p:txBody>
      </p:sp>
      <p:sp>
        <p:nvSpPr>
          <p:cNvPr id="160" name="Google Shape;160;p22"/>
          <p:cNvSpPr txBox="1"/>
          <p:nvPr/>
        </p:nvSpPr>
        <p:spPr>
          <a:xfrm>
            <a:off x="838200" y="681037"/>
            <a:ext cx="11030700" cy="5850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200" b="1">
                <a:solidFill>
                  <a:schemeClr val="dk1"/>
                </a:solidFill>
                <a:latin typeface="Calibri"/>
                <a:ea typeface="Calibri"/>
                <a:cs typeface="Calibri"/>
                <a:sym typeface="Calibri"/>
              </a:rPr>
              <a:t>Reference List</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64"/>
        <p:cNvGrpSpPr/>
        <p:nvPr/>
      </p:nvGrpSpPr>
      <p:grpSpPr>
        <a:xfrm>
          <a:off x="0" y="0"/>
          <a:ext cx="0" cy="0"/>
          <a:chOff x="0" y="0"/>
          <a:chExt cx="0" cy="0"/>
        </a:xfrm>
      </p:grpSpPr>
      <p:pic>
        <p:nvPicPr>
          <p:cNvPr id="4" name="Picture 3" descr="Premium Photo | Tandoori Chicken and vegetables is set against a ...">
            <a:extLst>
              <a:ext uri="{FF2B5EF4-FFF2-40B4-BE49-F238E27FC236}">
                <a16:creationId xmlns:a16="http://schemas.microsoft.com/office/drawing/2014/main" id="{9F6BF9DB-9D8F-9988-08BE-B86BDB035D66}"/>
              </a:ext>
            </a:extLst>
          </p:cNvPr>
          <p:cNvPicPr>
            <a:picLocks noChangeAspect="1"/>
          </p:cNvPicPr>
          <p:nvPr/>
        </p:nvPicPr>
        <p:blipFill>
          <a:blip r:embed="rId3"/>
          <a:srcRect t="1747"/>
          <a:stretch>
            <a:fillRect/>
          </a:stretch>
        </p:blipFill>
        <p:spPr>
          <a:xfrm>
            <a:off x="20" y="10"/>
            <a:ext cx="12191980" cy="6857990"/>
          </a:xfrm>
          <a:prstGeom prst="rect">
            <a:avLst/>
          </a:prstGeom>
        </p:spPr>
      </p:pic>
      <p:sp>
        <p:nvSpPr>
          <p:cNvPr id="170" name="Rectangle 16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5" name="Google Shape;165;p23"/>
          <p:cNvSpPr txBox="1">
            <a:spLocks noGrp="1"/>
          </p:cNvSpPr>
          <p:nvPr>
            <p:ph type="title"/>
          </p:nvPr>
        </p:nvSpPr>
        <p:spPr>
          <a:xfrm>
            <a:off x="523875" y="5317240"/>
            <a:ext cx="11210925" cy="744836"/>
          </a:xfrm>
          <a:prstGeom prst="rect">
            <a:avLst/>
          </a:prstGeom>
        </p:spPr>
        <p:txBody>
          <a:bodyPr spcFirstLastPara="1" vert="horz" lIns="91440" tIns="45720" rIns="91440" bIns="45720" rtlCol="0" anchor="ctr" anchorCtr="0">
            <a:normAutofit/>
          </a:bodyPr>
          <a:lstStyle/>
          <a:p>
            <a:pPr marL="0" lvl="0" indent="0" algn="ctr">
              <a:spcBef>
                <a:spcPct val="0"/>
              </a:spcBef>
              <a:spcAft>
                <a:spcPts val="0"/>
              </a:spcAft>
              <a:buClr>
                <a:schemeClr val="dk1"/>
              </a:buClr>
              <a:buSzPts val="4400"/>
            </a:pPr>
            <a:r>
              <a:rPr lang="en-US" sz="2300" kern="1200">
                <a:solidFill>
                  <a:schemeClr val="tx1">
                    <a:lumMod val="85000"/>
                    <a:lumOff val="15000"/>
                  </a:schemeClr>
                </a:solidFill>
                <a:latin typeface="+mj-lt"/>
                <a:ea typeface="+mj-ea"/>
                <a:cs typeface="+mj-cs"/>
              </a:rPr>
              <a:t>Do you have any Questions?</a:t>
            </a:r>
            <a:br>
              <a:rPr lang="en-US" sz="2300" kern="1200">
                <a:solidFill>
                  <a:schemeClr val="tx1">
                    <a:lumMod val="85000"/>
                    <a:lumOff val="15000"/>
                  </a:schemeClr>
                </a:solidFill>
                <a:latin typeface="+mj-lt"/>
                <a:ea typeface="+mj-ea"/>
                <a:cs typeface="+mj-cs"/>
              </a:rPr>
            </a:br>
            <a:r>
              <a:rPr lang="en-US" sz="2300" kern="1200">
                <a:solidFill>
                  <a:schemeClr val="tx1">
                    <a:lumMod val="85000"/>
                    <a:lumOff val="15000"/>
                  </a:schemeClr>
                </a:solidFill>
                <a:latin typeface="+mj-lt"/>
                <a:ea typeface="+mj-ea"/>
                <a:cs typeface="+mj-cs"/>
              </a:rPr>
              <a:t>Thank you </a:t>
            </a:r>
          </a:p>
        </p:txBody>
      </p:sp>
      <p:cxnSp>
        <p:nvCxnSpPr>
          <p:cNvPr id="172" name="Straight Connector 17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9" ma:contentTypeDescription="Create a new document." ma:contentTypeScope="" ma:versionID="60a844b2a0536fbc68ebeca7565cb057">
  <xsd:schema xmlns:xsd="http://www.w3.org/2001/XMLSchema" xmlns:xs="http://www.w3.org/2001/XMLSchema" xmlns:p="http://schemas.microsoft.com/office/2006/metadata/properties" xmlns:ns3="b4f9f7ee-5770-4a14-8925-17f3d16e50b7" targetNamespace="http://schemas.microsoft.com/office/2006/metadata/properties" ma:root="true" ma:fieldsID="3790495146810f2916eb871c60d5d797"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7CC86DC6-432F-4B37-B24C-5A59392E91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847DBEC-52E3-47C9-9612-C1F28789F6AD}">
  <ds:schemaRefs>
    <ds:schemaRef ds:uri="http://schemas.microsoft.com/sharepoint/v3/contenttype/forms"/>
  </ds:schemaRefs>
</ds:datastoreItem>
</file>

<file path=customXml/itemProps3.xml><?xml version="1.0" encoding="utf-8"?>
<ds:datastoreItem xmlns:ds="http://schemas.openxmlformats.org/officeDocument/2006/customXml" ds:itemID="{395A69BA-D8EC-4EDE-9ABA-9DB094807E51}">
  <ds:schemaRefs>
    <ds:schemaRef ds:uri="http://schemas.microsoft.com/office/2006/metadata/properties"/>
    <ds:schemaRef ds:uri="http://schemas.microsoft.com/office/infopath/2007/PartnerControls"/>
    <ds:schemaRef ds:uri="b4f9f7ee-5770-4a14-8925-17f3d16e50b7"/>
  </ds:schemaRefs>
</ds:datastoreItem>
</file>

<file path=docProps/app.xml><?xml version="1.0" encoding="utf-8"?>
<Properties xmlns="http://schemas.openxmlformats.org/officeDocument/2006/extended-properties" xmlns:vt="http://schemas.openxmlformats.org/officeDocument/2006/docPropsVTypes">
  <TotalTime>29</TotalTime>
  <Words>1609</Words>
  <Application>Microsoft Office PowerPoint</Application>
  <PresentationFormat>Widescreen</PresentationFormat>
  <Paragraphs>84</Paragraphs>
  <Slides>12</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Calibri</vt:lpstr>
      <vt:lpstr>Office Theme</vt:lpstr>
      <vt:lpstr>Assessment Task 2</vt:lpstr>
      <vt:lpstr>Business Plan: Indian Room Restaurant in UK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vt:lpstr>
      <vt:lpstr>PowerPoint Presentation</vt:lpstr>
      <vt:lpstr>Do you have any Questions? 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Vasilis Vesai (2510148)</cp:lastModifiedBy>
  <cp:revision>1</cp:revision>
  <dcterms:modified xsi:type="dcterms:W3CDTF">2026-08-03T08:52:44Z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