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2CA4F8-A826-4768-9028-73AE248EA978}" v="8" dt="2026-10-11T22:43:36.4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83" d="100"/>
          <a:sy n="83" d="100"/>
        </p:scale>
        <p:origin x="-24" y="-3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viane Binda" userId="2fe41670cb518d99" providerId="LiveId" clId="{6F61EFD1-C116-4012-A6CE-EF604B3C6F77}"/>
    <pc:docChg chg="modSld">
      <pc:chgData name="Viviane Binda" userId="2fe41670cb518d99" providerId="LiveId" clId="{6F61EFD1-C116-4012-A6CE-EF604B3C6F77}" dt="2026-10-11T22:43:34.265" v="6" actId="20578"/>
      <pc:docMkLst>
        <pc:docMk/>
      </pc:docMkLst>
      <pc:sldChg chg="addSp delSp modSp">
        <pc:chgData name="Viviane Binda" userId="2fe41670cb518d99" providerId="LiveId" clId="{6F61EFD1-C116-4012-A6CE-EF604B3C6F77}" dt="2026-10-11T22:43:34.265" v="6" actId="20578"/>
        <pc:sldMkLst>
          <pc:docMk/>
          <pc:sldMk cId="0" sldId="263"/>
        </pc:sldMkLst>
        <pc:spChg chg="mod">
          <ac:chgData name="Viviane Binda" userId="2fe41670cb518d99" providerId="LiveId" clId="{6F61EFD1-C116-4012-A6CE-EF604B3C6F77}" dt="2026-10-11T22:43:34.265" v="6" actId="20578"/>
          <ac:spMkLst>
            <pc:docMk/>
            <pc:sldMk cId="0" sldId="263"/>
            <ac:spMk id="19" creationId="{95C19292-E955-51C4-AD82-3875336B5AEA}"/>
          </ac:spMkLst>
        </pc:spChg>
        <pc:spChg chg="add del mod">
          <ac:chgData name="Viviane Binda" userId="2fe41670cb518d99" providerId="LiveId" clId="{6F61EFD1-C116-4012-A6CE-EF604B3C6F77}" dt="2026-10-11T22:42:36" v="5" actId="767"/>
          <ac:spMkLst>
            <pc:docMk/>
            <pc:sldMk cId="0" sldId="263"/>
            <ac:spMk id="20" creationId="{4FBDE747-0F97-B04A-573D-8EE36E00DA8A}"/>
          </ac:spMkLst>
        </pc:spChg>
        <pc:spChg chg="add mod">
          <ac:chgData name="Viviane Binda" userId="2fe41670cb518d99" providerId="LiveId" clId="{6F61EFD1-C116-4012-A6CE-EF604B3C6F77}" dt="2026-10-11T22:42:32.679" v="4" actId="767"/>
          <ac:spMkLst>
            <pc:docMk/>
            <pc:sldMk cId="0" sldId="263"/>
            <ac:spMk id="21" creationId="{E7A4FD32-A20B-054F-0798-384C441F4E9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76395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0:15 — Introduce Shona and the purpose: to apply Bowlby critically, not to diagnose.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0:45 — Shona is three and new to nursery. State these observations only, not inferred diagnoses.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0:55 — Define each idea simply. Attachment is a need for safety, and secure relationships can support exploration.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1:00 — Make the distinction that Bowlby offers a possible understanding, strongest for separation anxiety. Do not call Shona insecurely attached.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0:55 — The case is not enough to make a diagnosis. Several explanations remain possible.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1:00 — Describe each action and link it back to the secure base, rather than just listing activities.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0:45 — Carer information is important: we need to know whether challenges occur only at nursery or more widely. Refer if concerns persist, not automatically.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0:40 — Explain that biology and environment are not competing explanations. Avoid blaming parents or implying early experience fixes the outcome.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0:55 — Evaluate, not simply describe. The biggest strength is separation, the biggest limitation is assuming everything stems from attachment.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0:50 — Bowlby helps explain why Shona may struggle to participate. Vygotsky gives practical support for language and play once she is ready.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0:35 — End with an explicit judgement and the ethical need to observe rather than diagnose.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033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10312" cy="6858000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77240" y="1481328"/>
            <a:ext cx="10424160" cy="7955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42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Supporting Shona</a:t>
            </a:r>
            <a:endParaRPr lang="en-US" sz="4200" dirty="0"/>
          </a:p>
        </p:txBody>
      </p:sp>
      <p:sp>
        <p:nvSpPr>
          <p:cNvPr id="6" name="Text 4"/>
          <p:cNvSpPr/>
          <p:nvPr/>
        </p:nvSpPr>
        <p:spPr>
          <a:xfrm>
            <a:off x="795528" y="2359152"/>
            <a:ext cx="9144000" cy="4480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700" dirty="0">
                <a:solidFill>
                  <a:srgbClr val="ABDCD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Bowlby’s Attachment Theory</a:t>
            </a:r>
            <a:endParaRPr lang="en-US" sz="2700" dirty="0"/>
          </a:p>
        </p:txBody>
      </p:sp>
      <p:sp>
        <p:nvSpPr>
          <p:cNvPr id="7" name="Text 5"/>
          <p:cNvSpPr/>
          <p:nvPr/>
        </p:nvSpPr>
        <p:spPr>
          <a:xfrm>
            <a:off x="2655859" y="3264408"/>
            <a:ext cx="91440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795528" y="5623560"/>
            <a:ext cx="9144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15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98C1573-094F-4932-2D2E-20B42A3D7D76}"/>
              </a:ext>
            </a:extLst>
          </p:cNvPr>
          <p:cNvSpPr txBox="1"/>
          <p:nvPr/>
        </p:nvSpPr>
        <p:spPr>
          <a:xfrm>
            <a:off x="589596" y="4675452"/>
            <a:ext cx="4777462" cy="19082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Name: Viviane G. Binda</a:t>
            </a:r>
          </a:p>
          <a:p>
            <a:r>
              <a:rPr lang="en-GB" sz="2000" dirty="0">
                <a:solidFill>
                  <a:schemeClr val="bg1"/>
                </a:solidFill>
              </a:rPr>
              <a:t>Student ID: 2526140</a:t>
            </a:r>
          </a:p>
          <a:p>
            <a:r>
              <a:rPr lang="en-GB" sz="2000" dirty="0">
                <a:solidFill>
                  <a:schemeClr val="bg1"/>
                </a:solidFill>
              </a:rPr>
              <a:t>Module Code: LCHS4010</a:t>
            </a:r>
          </a:p>
          <a:p>
            <a:r>
              <a:rPr lang="en-GB" sz="2000" dirty="0">
                <a:solidFill>
                  <a:schemeClr val="bg1"/>
                </a:solidFill>
              </a:rPr>
              <a:t>Module: </a:t>
            </a:r>
            <a:r>
              <a:rPr lang="en-GB" sz="2000" dirty="0" err="1">
                <a:solidFill>
                  <a:schemeClr val="bg1"/>
                </a:solidFill>
              </a:rPr>
              <a:t>Psycology</a:t>
            </a:r>
            <a:r>
              <a:rPr lang="en-GB" sz="2000" dirty="0">
                <a:solidFill>
                  <a:schemeClr val="bg1"/>
                </a:solidFill>
              </a:rPr>
              <a:t> in Health and Social Care</a:t>
            </a:r>
          </a:p>
          <a:p>
            <a:r>
              <a:rPr lang="en-GB" sz="2000" dirty="0">
                <a:solidFill>
                  <a:schemeClr val="bg1"/>
                </a:solidFill>
              </a:rPr>
              <a:t>Lecturer: Alice Clayton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9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338328"/>
            <a:ext cx="10058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640080" y="731520"/>
            <a:ext cx="108813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Shona: what do we know?</a:t>
            </a:r>
            <a:endParaRPr lang="en-US" sz="2900" dirty="0"/>
          </a:p>
        </p:txBody>
      </p:sp>
      <p:sp>
        <p:nvSpPr>
          <p:cNvPr id="5" name="Shape 3"/>
          <p:cNvSpPr/>
          <p:nvPr/>
        </p:nvSpPr>
        <p:spPr>
          <a:xfrm>
            <a:off x="640080" y="1389888"/>
            <a:ext cx="10899648" cy="16459"/>
          </a:xfrm>
          <a:prstGeom prst="rect">
            <a:avLst/>
          </a:prstGeom>
          <a:solidFill>
            <a:srgbClr val="DEE7E8"/>
          </a:solidFill>
          <a:ln w="12700">
            <a:solidFill>
              <a:srgbClr val="DEE7E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0080" y="6528816"/>
            <a:ext cx="6400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10991088" y="6501384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dirty="0">
                <a:solidFill>
                  <a:srgbClr val="6073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658368" y="1847088"/>
            <a:ext cx="3474720" cy="2907792"/>
          </a:xfrm>
          <a:prstGeom prst="roundRect">
            <a:avLst>
              <a:gd name="adj" fmla="val 4717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58368" y="1847088"/>
            <a:ext cx="64008" cy="2907792"/>
          </a:xfrm>
          <a:prstGeom prst="rect">
            <a:avLst/>
          </a:prstGeom>
          <a:solidFill>
            <a:srgbClr val="D98A77"/>
          </a:solidFill>
          <a:ln w="12700">
            <a:solidFill>
              <a:srgbClr val="D98A7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86968" y="2020824"/>
            <a:ext cx="30175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Separation anxiety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886968" y="2468880"/>
            <a:ext cx="3008376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Shona becomes anxious when her carers leave her at nursery.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4352544" y="1847088"/>
            <a:ext cx="3474720" cy="2907792"/>
          </a:xfrm>
          <a:prstGeom prst="roundRect">
            <a:avLst>
              <a:gd name="adj" fmla="val 4717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352544" y="1847088"/>
            <a:ext cx="64008" cy="2907792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581144" y="2020824"/>
            <a:ext cx="30175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Limited communication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4581144" y="2468880"/>
            <a:ext cx="3008376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She uses limited verbal communication in the nursery setting.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8046720" y="1847088"/>
            <a:ext cx="3474720" cy="2907792"/>
          </a:xfrm>
          <a:prstGeom prst="roundRect">
            <a:avLst>
              <a:gd name="adj" fmla="val 4717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8046720" y="1847088"/>
            <a:ext cx="64008" cy="2907792"/>
          </a:xfrm>
          <a:prstGeom prst="rect">
            <a:avLst/>
          </a:prstGeom>
          <a:solidFill>
            <a:srgbClr val="E8BC70"/>
          </a:solidFill>
          <a:ln w="12700">
            <a:solidFill>
              <a:srgbClr val="E8BC7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275320" y="2020824"/>
            <a:ext cx="30175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Group play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8275320" y="2468880"/>
            <a:ext cx="3008376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She finds it difficult to engage in activities with other children.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 flipV="1">
            <a:off x="1232134" y="6693407"/>
            <a:ext cx="9438913" cy="49035"/>
          </a:xfrm>
          <a:prstGeom prst="roundRect">
            <a:avLst>
              <a:gd name="adj" fmla="val 21127"/>
            </a:avLst>
          </a:prstGeom>
          <a:solidFill>
            <a:srgbClr val="E9F4F1"/>
          </a:solidFill>
          <a:ln w="12700">
            <a:solidFill>
              <a:srgbClr val="E9F4F1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1" name="Text 19"/>
          <p:cNvSpPr/>
          <p:nvPr/>
        </p:nvSpPr>
        <p:spPr>
          <a:xfrm>
            <a:off x="1232135" y="5265115"/>
            <a:ext cx="9235440" cy="216534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These behaviours may be connected — but not necessarily caused by the same factor.</a:t>
            </a:r>
            <a:endParaRPr lang="en-US" sz="16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1900CBD-3706-736E-6B2D-BFD65FB27395}"/>
              </a:ext>
            </a:extLst>
          </p:cNvPr>
          <p:cNvSpPr txBox="1"/>
          <p:nvPr/>
        </p:nvSpPr>
        <p:spPr>
          <a:xfrm flipH="1">
            <a:off x="682726" y="4811512"/>
            <a:ext cx="107960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dirty="0"/>
              <a:t>Starting nursery is a significant transition for a young child. Shona is entering an unfamiliar environment, meeting unfamiliar adults and children, and separating from her usual </a:t>
            </a:r>
            <a:r>
              <a:rPr lang="en-US" sz="1600" dirty="0" err="1"/>
              <a:t>carers.Her</a:t>
            </a:r>
            <a:r>
              <a:rPr lang="en-US" sz="1600" dirty="0"/>
              <a:t> </a:t>
            </a:r>
            <a:r>
              <a:rPr lang="en-US" sz="1600" dirty="0" err="1"/>
              <a:t>behaviour</a:t>
            </a:r>
            <a:r>
              <a:rPr lang="en-US" sz="1600" dirty="0"/>
              <a:t> could therefore represent a response to this </a:t>
            </a:r>
            <a:r>
              <a:rPr lang="en-US" sz="1600" dirty="0" err="1"/>
              <a:t>transition.However</a:t>
            </a:r>
            <a:r>
              <a:rPr lang="en-US" sz="1600" dirty="0"/>
              <a:t>, limited communication and difficulties with social interaction could also have other explanations. Practitioners should observe Shona over time rather than making an immediate judgement</a:t>
            </a:r>
            <a:r>
              <a:rPr lang="en-US" dirty="0"/>
              <a:t>.</a:t>
            </a:r>
          </a:p>
          <a:p>
            <a:pPr algn="just"/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9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731520"/>
            <a:ext cx="108813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Bowlby: three central ideas</a:t>
            </a:r>
            <a:endParaRPr lang="en-US" sz="2900" dirty="0"/>
          </a:p>
        </p:txBody>
      </p:sp>
      <p:sp>
        <p:nvSpPr>
          <p:cNvPr id="5" name="Shape 3"/>
          <p:cNvSpPr/>
          <p:nvPr/>
        </p:nvSpPr>
        <p:spPr>
          <a:xfrm>
            <a:off x="640080" y="1389888"/>
            <a:ext cx="10899648" cy="16459"/>
          </a:xfrm>
          <a:prstGeom prst="rect">
            <a:avLst/>
          </a:prstGeom>
          <a:solidFill>
            <a:srgbClr val="DEE7E8"/>
          </a:solidFill>
          <a:ln w="12700">
            <a:solidFill>
              <a:srgbClr val="DEE7E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991088" y="6501384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dirty="0">
                <a:solidFill>
                  <a:srgbClr val="6073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731520" y="1792224"/>
            <a:ext cx="3429000" cy="3346704"/>
          </a:xfrm>
          <a:prstGeom prst="roundRect">
            <a:avLst>
              <a:gd name="adj" fmla="val 4098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31520" y="1792224"/>
            <a:ext cx="64008" cy="3346704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60120" y="1965960"/>
            <a:ext cx="29718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  Attachment system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960120" y="2414016"/>
            <a:ext cx="2962656" cy="25877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Children seek closeness to trusted adults when they feel afraid or uncertain.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(Bowlby, 1969)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4389120" y="1792224"/>
            <a:ext cx="3429000" cy="3346704"/>
          </a:xfrm>
          <a:prstGeom prst="roundRect">
            <a:avLst>
              <a:gd name="adj" fmla="val 4098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389120" y="1792224"/>
            <a:ext cx="64008" cy="3346704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617720" y="1965960"/>
            <a:ext cx="29718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  Secure base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4617720" y="2414016"/>
            <a:ext cx="2962656" cy="25877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responsive adult gives a child confidence to explore and return for comfort.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(Bowlby, 1988)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8046720" y="1792224"/>
            <a:ext cx="3429000" cy="3346704"/>
          </a:xfrm>
          <a:prstGeom prst="roundRect">
            <a:avLst>
              <a:gd name="adj" fmla="val 4098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8046720" y="1792224"/>
            <a:ext cx="64008" cy="3346704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275320" y="1965960"/>
            <a:ext cx="29718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  Internal working model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8275320" y="2414016"/>
            <a:ext cx="2962656" cy="258775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Early relationships shape expectations about safety, trust and other people.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(Bowlby, 1969)</a:t>
            </a:r>
            <a:endParaRPr lang="en-US" sz="1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366D59C-F5DB-9FD3-687D-028B6091AA55}"/>
              </a:ext>
            </a:extLst>
          </p:cNvPr>
          <p:cNvSpPr txBox="1"/>
          <p:nvPr/>
        </p:nvSpPr>
        <p:spPr>
          <a:xfrm>
            <a:off x="731520" y="5409559"/>
            <a:ext cx="10744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Bowlby believed that early attachment experiences can influence later emotional and social development.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9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731520"/>
            <a:ext cx="108813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Applying the theory to Shona</a:t>
            </a:r>
            <a:endParaRPr lang="en-US" sz="2900" dirty="0"/>
          </a:p>
        </p:txBody>
      </p:sp>
      <p:sp>
        <p:nvSpPr>
          <p:cNvPr id="5" name="Shape 3"/>
          <p:cNvSpPr/>
          <p:nvPr/>
        </p:nvSpPr>
        <p:spPr>
          <a:xfrm>
            <a:off x="640080" y="1389888"/>
            <a:ext cx="10899648" cy="16459"/>
          </a:xfrm>
          <a:prstGeom prst="rect">
            <a:avLst/>
          </a:prstGeom>
          <a:solidFill>
            <a:srgbClr val="DEE7E8"/>
          </a:solidFill>
          <a:ln w="12700">
            <a:solidFill>
              <a:srgbClr val="DEE7E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991088" y="6501384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dirty="0">
                <a:solidFill>
                  <a:srgbClr val="6073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722376" y="1719072"/>
            <a:ext cx="10753344" cy="1124712"/>
          </a:xfrm>
          <a:prstGeom prst="roundRect">
            <a:avLst>
              <a:gd name="adj" fmla="val 10569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22376" y="1719072"/>
            <a:ext cx="91440" cy="1124712"/>
          </a:xfrm>
          <a:prstGeom prst="rect">
            <a:avLst/>
          </a:prstGeom>
          <a:solidFill>
            <a:srgbClr val="D98A77"/>
          </a:solidFill>
          <a:ln w="12700">
            <a:solidFill>
              <a:srgbClr val="D98A7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05840" y="1911096"/>
            <a:ext cx="2331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Separation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3182112" y="1892808"/>
            <a:ext cx="6309360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Leaving carers may activate her attachment system.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9546336" y="2121408"/>
            <a:ext cx="1481328" cy="338328"/>
          </a:xfrm>
          <a:prstGeom prst="roundRect">
            <a:avLst>
              <a:gd name="adj" fmla="val 37838"/>
            </a:avLst>
          </a:prstGeom>
          <a:solidFill>
            <a:srgbClr val="E9F4F1"/>
          </a:solidFill>
          <a:ln w="12700">
            <a:solidFill>
              <a:srgbClr val="E9F4F1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9656064" y="2157984"/>
            <a:ext cx="126187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D98A7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Strong link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722376" y="3072384"/>
            <a:ext cx="10753344" cy="1124712"/>
          </a:xfrm>
          <a:prstGeom prst="roundRect">
            <a:avLst>
              <a:gd name="adj" fmla="val 10569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722376" y="3072384"/>
            <a:ext cx="91440" cy="1124712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05840" y="3264408"/>
            <a:ext cx="2331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Communication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3182112" y="3246120"/>
            <a:ext cx="6309360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Anxiety may reduce opportunities to speak or explore.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9546336" y="3474720"/>
            <a:ext cx="1481328" cy="338328"/>
          </a:xfrm>
          <a:prstGeom prst="roundRect">
            <a:avLst>
              <a:gd name="adj" fmla="val 37838"/>
            </a:avLst>
          </a:prstGeom>
          <a:solidFill>
            <a:srgbClr val="E9F4F1"/>
          </a:solidFill>
          <a:ln w="12700">
            <a:solidFill>
              <a:srgbClr val="E9F4F1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9656064" y="3511296"/>
            <a:ext cx="126187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67D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Possible link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722376" y="4425696"/>
            <a:ext cx="10753344" cy="1124712"/>
          </a:xfrm>
          <a:prstGeom prst="roundRect">
            <a:avLst>
              <a:gd name="adj" fmla="val 10569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722376" y="4425696"/>
            <a:ext cx="91440" cy="1124712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1005840" y="4617720"/>
            <a:ext cx="23317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Group play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3182112" y="4599432"/>
            <a:ext cx="6309360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Without a familiar secure base, joining peers may feel difficult.</a:t>
            </a:r>
            <a:endParaRPr lang="en-US" sz="1600" dirty="0"/>
          </a:p>
        </p:txBody>
      </p:sp>
      <p:sp>
        <p:nvSpPr>
          <p:cNvPr id="24" name="Shape 22"/>
          <p:cNvSpPr/>
          <p:nvPr/>
        </p:nvSpPr>
        <p:spPr>
          <a:xfrm>
            <a:off x="9546336" y="4828032"/>
            <a:ext cx="1481328" cy="338328"/>
          </a:xfrm>
          <a:prstGeom prst="roundRect">
            <a:avLst>
              <a:gd name="adj" fmla="val 37838"/>
            </a:avLst>
          </a:prstGeom>
          <a:solidFill>
            <a:srgbClr val="E9F4F1"/>
          </a:solidFill>
          <a:ln w="12700">
            <a:solidFill>
              <a:srgbClr val="E9F4F1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9656064" y="4864608"/>
            <a:ext cx="126187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67D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Possible link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9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338328"/>
            <a:ext cx="10058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640080" y="731520"/>
            <a:ext cx="108813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should we not assume?</a:t>
            </a:r>
            <a:endParaRPr lang="en-US" sz="2900" dirty="0"/>
          </a:p>
        </p:txBody>
      </p:sp>
      <p:sp>
        <p:nvSpPr>
          <p:cNvPr id="5" name="Shape 3"/>
          <p:cNvSpPr/>
          <p:nvPr/>
        </p:nvSpPr>
        <p:spPr>
          <a:xfrm>
            <a:off x="640080" y="1389888"/>
            <a:ext cx="10899648" cy="16459"/>
          </a:xfrm>
          <a:prstGeom prst="rect">
            <a:avLst/>
          </a:prstGeom>
          <a:solidFill>
            <a:srgbClr val="DEE7E8"/>
          </a:solidFill>
          <a:ln w="12700">
            <a:solidFill>
              <a:srgbClr val="DEE7E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991088" y="6501384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dirty="0">
                <a:solidFill>
                  <a:srgbClr val="6073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05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749808" y="1773936"/>
            <a:ext cx="5129784" cy="3456432"/>
          </a:xfrm>
          <a:prstGeom prst="roundRect">
            <a:avLst>
              <a:gd name="adj" fmla="val 3704"/>
            </a:avLst>
          </a:prstGeom>
          <a:solidFill>
            <a:srgbClr val="FBEFEB"/>
          </a:solidFill>
          <a:ln w="12700">
            <a:solidFill>
              <a:srgbClr val="FBEFE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42416" y="2002536"/>
            <a:ext cx="4389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 cannot conclude…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033272" y="2624328"/>
            <a:ext cx="4498848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Insecure attachment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Autism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Speech or language disorder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A single cause for all behaviours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6099048" y="1773936"/>
            <a:ext cx="5340096" cy="3456432"/>
          </a:xfrm>
          <a:prstGeom prst="roundRect">
            <a:avLst>
              <a:gd name="adj" fmla="val 3704"/>
            </a:avLst>
          </a:prstGeom>
          <a:solidFill>
            <a:srgbClr val="E9F4F1"/>
          </a:solidFill>
          <a:ln w="12700">
            <a:solidFill>
              <a:srgbClr val="E9F4F1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391656" y="2002536"/>
            <a:ext cx="4389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 can consider…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6400800" y="2624328"/>
            <a:ext cx="4471416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Nursery transition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Temperament or shyness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Hearing and language needs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Other developmental differences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1371600" y="5559552"/>
            <a:ext cx="9537192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900" b="1" dirty="0">
                <a:solidFill>
                  <a:srgbClr val="267D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Observe first. Support consistently. Review before drawing conclusions.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9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731520"/>
            <a:ext cx="108813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Practical support: helping Shona settle</a:t>
            </a:r>
            <a:endParaRPr lang="en-US" sz="2900" dirty="0"/>
          </a:p>
        </p:txBody>
      </p:sp>
      <p:sp>
        <p:nvSpPr>
          <p:cNvPr id="5" name="Shape 3"/>
          <p:cNvSpPr/>
          <p:nvPr/>
        </p:nvSpPr>
        <p:spPr>
          <a:xfrm>
            <a:off x="640080" y="1389888"/>
            <a:ext cx="10899648" cy="16459"/>
          </a:xfrm>
          <a:prstGeom prst="rect">
            <a:avLst/>
          </a:prstGeom>
          <a:solidFill>
            <a:srgbClr val="DEE7E8"/>
          </a:solidFill>
          <a:ln w="12700">
            <a:solidFill>
              <a:srgbClr val="DEE7E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0080" y="6528816"/>
            <a:ext cx="6400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10991088" y="6501384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dirty="0">
                <a:solidFill>
                  <a:srgbClr val="6073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06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713232" y="1737360"/>
            <a:ext cx="5212080" cy="1600200"/>
          </a:xfrm>
          <a:prstGeom prst="roundRect">
            <a:avLst>
              <a:gd name="adj" fmla="val 8571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13232" y="1737360"/>
            <a:ext cx="64008" cy="1600200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41832" y="1911096"/>
            <a:ext cx="47548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consistent key person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941832" y="2359152"/>
            <a:ext cx="4745736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One familiar practitioner welcomes and comforts Shona.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199632" y="1737360"/>
            <a:ext cx="5212080" cy="1600200"/>
          </a:xfrm>
          <a:prstGeom prst="roundRect">
            <a:avLst>
              <a:gd name="adj" fmla="val 8571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199632" y="1737360"/>
            <a:ext cx="64008" cy="1600200"/>
          </a:xfrm>
          <a:prstGeom prst="rect">
            <a:avLst/>
          </a:prstGeom>
          <a:solidFill>
            <a:srgbClr val="D98A77"/>
          </a:solidFill>
          <a:ln w="12700">
            <a:solidFill>
              <a:srgbClr val="D98A7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28232" y="1911096"/>
            <a:ext cx="47548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Predictable goodbyes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6428232" y="2359152"/>
            <a:ext cx="4745736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a short routine and, if helpful, a comfort item.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713232" y="3575304"/>
            <a:ext cx="5212080" cy="1600200"/>
          </a:xfrm>
          <a:prstGeom prst="roundRect">
            <a:avLst>
              <a:gd name="adj" fmla="val 8571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13232" y="3575304"/>
            <a:ext cx="64008" cy="1600200"/>
          </a:xfrm>
          <a:prstGeom prst="rect">
            <a:avLst/>
          </a:prstGeom>
          <a:solidFill>
            <a:srgbClr val="E8BC70"/>
          </a:solidFill>
          <a:ln w="12700">
            <a:solidFill>
              <a:srgbClr val="E8BC7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941832" y="3749040"/>
            <a:ext cx="47548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Sensitive co-regulation</a:t>
            </a:r>
            <a:endParaRPr lang="en-US" sz="1700" dirty="0"/>
          </a:p>
        </p:txBody>
      </p:sp>
      <p:sp>
        <p:nvSpPr>
          <p:cNvPr id="19" name="Text 17"/>
          <p:cNvSpPr/>
          <p:nvPr/>
        </p:nvSpPr>
        <p:spPr>
          <a:xfrm>
            <a:off x="941832" y="4197096"/>
            <a:ext cx="4745736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Respond calmly to distress and help Shona feel safe.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6199632" y="3575304"/>
            <a:ext cx="5212080" cy="1600200"/>
          </a:xfrm>
          <a:prstGeom prst="roundRect">
            <a:avLst>
              <a:gd name="adj" fmla="val 8571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199632" y="3575304"/>
            <a:ext cx="64008" cy="1600200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428232" y="3749040"/>
            <a:ext cx="47548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Language-rich play</a:t>
            </a:r>
            <a:endParaRPr lang="en-US" sz="1700" dirty="0"/>
          </a:p>
        </p:txBody>
      </p:sp>
      <p:sp>
        <p:nvSpPr>
          <p:cNvPr id="23" name="Text 21"/>
          <p:cNvSpPr/>
          <p:nvPr/>
        </p:nvSpPr>
        <p:spPr>
          <a:xfrm>
            <a:off x="6428232" y="4197096"/>
            <a:ext cx="4745736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songs, pictures, gestures and small-group play.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960120" y="5769864"/>
            <a:ext cx="9829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6073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Links to practice: Bowlby (1988); Elfer, Goldschmied and Selleck (2012)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9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731520"/>
            <a:ext cx="108813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Observe, work together, review</a:t>
            </a:r>
            <a:endParaRPr lang="en-US" sz="2900" dirty="0"/>
          </a:p>
        </p:txBody>
      </p:sp>
      <p:sp>
        <p:nvSpPr>
          <p:cNvPr id="5" name="Shape 3"/>
          <p:cNvSpPr/>
          <p:nvPr/>
        </p:nvSpPr>
        <p:spPr>
          <a:xfrm>
            <a:off x="640080" y="1389888"/>
            <a:ext cx="10899648" cy="16459"/>
          </a:xfrm>
          <a:prstGeom prst="rect">
            <a:avLst/>
          </a:prstGeom>
          <a:solidFill>
            <a:srgbClr val="DEE7E8"/>
          </a:solidFill>
          <a:ln w="12700">
            <a:solidFill>
              <a:srgbClr val="DEE7E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991088" y="6501384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dirty="0">
                <a:solidFill>
                  <a:srgbClr val="6073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07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1042416" y="1719072"/>
            <a:ext cx="10058400" cy="9144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1271016" y="1883664"/>
            <a:ext cx="530352" cy="530352"/>
          </a:xfrm>
          <a:prstGeom prst="roundRect">
            <a:avLst>
              <a:gd name="adj" fmla="val 36207"/>
            </a:avLst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435608" y="2011680"/>
            <a:ext cx="182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2039112" y="1837944"/>
            <a:ext cx="28346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Listen to carers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4718304" y="1810512"/>
            <a:ext cx="6035040" cy="5394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does Shona communicate and play at home?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1042416" y="2770632"/>
            <a:ext cx="10058400" cy="9144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1271016" y="2935224"/>
            <a:ext cx="530352" cy="530352"/>
          </a:xfrm>
          <a:prstGeom prst="roundRect">
            <a:avLst>
              <a:gd name="adj" fmla="val 36207"/>
            </a:avLst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435608" y="3063240"/>
            <a:ext cx="182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2039112" y="2889504"/>
            <a:ext cx="28346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Observe patterns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4718304" y="2862072"/>
            <a:ext cx="6035040" cy="5394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Record changes in settling, speech and interaction.</a:t>
            </a:r>
            <a:endParaRPr lang="en-US" sz="1500" dirty="0"/>
          </a:p>
        </p:txBody>
      </p:sp>
      <p:sp>
        <p:nvSpPr>
          <p:cNvPr id="18" name="Shape 16"/>
          <p:cNvSpPr/>
          <p:nvPr/>
        </p:nvSpPr>
        <p:spPr>
          <a:xfrm>
            <a:off x="1042416" y="3822192"/>
            <a:ext cx="10058400" cy="9144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1271016" y="3986784"/>
            <a:ext cx="530352" cy="530352"/>
          </a:xfrm>
          <a:prstGeom prst="roundRect">
            <a:avLst>
              <a:gd name="adj" fmla="val 36207"/>
            </a:avLst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1435608" y="4114800"/>
            <a:ext cx="182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2039112" y="3941064"/>
            <a:ext cx="28346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Adapt support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4718304" y="3913632"/>
            <a:ext cx="6035040" cy="5394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key person, visuals and gradual peer play.</a:t>
            </a:r>
            <a:endParaRPr lang="en-US" sz="1500" dirty="0"/>
          </a:p>
        </p:txBody>
      </p:sp>
      <p:sp>
        <p:nvSpPr>
          <p:cNvPr id="23" name="Shape 21"/>
          <p:cNvSpPr/>
          <p:nvPr/>
        </p:nvSpPr>
        <p:spPr>
          <a:xfrm>
            <a:off x="1042416" y="4873752"/>
            <a:ext cx="10058400" cy="9144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1271016" y="5038344"/>
            <a:ext cx="530352" cy="530352"/>
          </a:xfrm>
          <a:prstGeom prst="roundRect">
            <a:avLst>
              <a:gd name="adj" fmla="val 36207"/>
            </a:avLst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1435608" y="5166360"/>
            <a:ext cx="1828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500" dirty="0"/>
          </a:p>
        </p:txBody>
      </p:sp>
      <p:sp>
        <p:nvSpPr>
          <p:cNvPr id="26" name="Text 24"/>
          <p:cNvSpPr/>
          <p:nvPr/>
        </p:nvSpPr>
        <p:spPr>
          <a:xfrm>
            <a:off x="2039112" y="4992624"/>
            <a:ext cx="28346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Seek advice if needed</a:t>
            </a:r>
            <a:endParaRPr lang="en-US" sz="1800" dirty="0"/>
          </a:p>
        </p:txBody>
      </p:sp>
      <p:sp>
        <p:nvSpPr>
          <p:cNvPr id="27" name="Text 25"/>
          <p:cNvSpPr/>
          <p:nvPr/>
        </p:nvSpPr>
        <p:spPr>
          <a:xfrm>
            <a:off x="4718304" y="4965192"/>
            <a:ext cx="6035040" cy="5394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Discuss continued concerns with SENCo and relevant services.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9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731520"/>
            <a:ext cx="108813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Nature and nurture interact</a:t>
            </a:r>
            <a:endParaRPr lang="en-US" sz="2900" dirty="0"/>
          </a:p>
        </p:txBody>
      </p:sp>
      <p:sp>
        <p:nvSpPr>
          <p:cNvPr id="5" name="Shape 3"/>
          <p:cNvSpPr/>
          <p:nvPr/>
        </p:nvSpPr>
        <p:spPr>
          <a:xfrm>
            <a:off x="640080" y="1389888"/>
            <a:ext cx="10899648" cy="16459"/>
          </a:xfrm>
          <a:prstGeom prst="rect">
            <a:avLst/>
          </a:prstGeom>
          <a:solidFill>
            <a:srgbClr val="DEE7E8"/>
          </a:solidFill>
          <a:ln w="12700">
            <a:solidFill>
              <a:srgbClr val="DEE7E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991088" y="6501384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dirty="0">
                <a:solidFill>
                  <a:srgbClr val="6073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08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768096" y="1828800"/>
            <a:ext cx="5074920" cy="3108960"/>
          </a:xfrm>
          <a:prstGeom prst="roundRect">
            <a:avLst>
              <a:gd name="adj" fmla="val 4412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68096" y="1828800"/>
            <a:ext cx="64008" cy="3108960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96696" y="2002536"/>
            <a:ext cx="46177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Nature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996696" y="2450592"/>
            <a:ext cx="4608576" cy="23500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 innate attachment system.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Temperament may influence reactions to change.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336792" y="1828800"/>
            <a:ext cx="5074920" cy="3108960"/>
          </a:xfrm>
          <a:prstGeom prst="roundRect">
            <a:avLst>
              <a:gd name="adj" fmla="val 4412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336792" y="1828800"/>
            <a:ext cx="64008" cy="3108960"/>
          </a:xfrm>
          <a:prstGeom prst="rect">
            <a:avLst/>
          </a:prstGeom>
          <a:solidFill>
            <a:srgbClr val="D98A77"/>
          </a:solidFill>
          <a:ln w="12700">
            <a:solidFill>
              <a:srgbClr val="D98A7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565392" y="2002536"/>
            <a:ext cx="46177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Nurture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6565392" y="2450592"/>
            <a:ext cx="4608576" cy="23500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Caregiving experiences, nursery transition and sensitive staff responses. </a:t>
            </a:r>
            <a:endParaRPr lang="en-US" sz="1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5C19292-E955-51C4-AD82-3875336B5AEA}"/>
              </a:ext>
            </a:extLst>
          </p:cNvPr>
          <p:cNvSpPr txBox="1"/>
          <p:nvPr/>
        </p:nvSpPr>
        <p:spPr>
          <a:xfrm>
            <a:off x="1017213" y="5203150"/>
            <a:ext cx="99738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Nature and nurture </a:t>
            </a:r>
            <a:r>
              <a:rPr lang="en-US" dirty="0" err="1"/>
              <a:t>interact.Bowlby</a:t>
            </a:r>
            <a:r>
              <a:rPr lang="en-US" dirty="0"/>
              <a:t> helps explain the biological need for attachment, but environmental experiences influence how attachment and emotional security </a:t>
            </a:r>
            <a:r>
              <a:rPr lang="en-US" dirty="0" err="1"/>
              <a:t>develop.Therefore</a:t>
            </a:r>
            <a:r>
              <a:rPr lang="en-US" dirty="0"/>
              <a:t>, Shona’s </a:t>
            </a:r>
            <a:r>
              <a:rPr lang="en-US" dirty="0" err="1"/>
              <a:t>behaviour</a:t>
            </a:r>
            <a:r>
              <a:rPr lang="en-US" dirty="0"/>
              <a:t> should not be explained by biology or parenting alone.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9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731520"/>
            <a:ext cx="108813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 useful is Bowlby?</a:t>
            </a:r>
            <a:endParaRPr lang="en-US" sz="2900" dirty="0"/>
          </a:p>
        </p:txBody>
      </p:sp>
      <p:sp>
        <p:nvSpPr>
          <p:cNvPr id="5" name="Shape 3"/>
          <p:cNvSpPr/>
          <p:nvPr/>
        </p:nvSpPr>
        <p:spPr>
          <a:xfrm>
            <a:off x="640080" y="1389888"/>
            <a:ext cx="10899648" cy="16459"/>
          </a:xfrm>
          <a:prstGeom prst="rect">
            <a:avLst/>
          </a:prstGeom>
          <a:solidFill>
            <a:srgbClr val="DEE7E8"/>
          </a:solidFill>
          <a:ln w="12700">
            <a:solidFill>
              <a:srgbClr val="DEE7E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0080" y="6528816"/>
            <a:ext cx="6400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10991088" y="6501384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dirty="0">
                <a:solidFill>
                  <a:srgbClr val="6073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09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804672" y="1792224"/>
            <a:ext cx="5120640" cy="3593592"/>
          </a:xfrm>
          <a:prstGeom prst="roundRect">
            <a:avLst>
              <a:gd name="adj" fmla="val 3817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804672" y="1792224"/>
            <a:ext cx="64008" cy="3593592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33272" y="1965960"/>
            <a:ext cx="46634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Strengths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1033272" y="2414016"/>
            <a:ext cx="4654296" cy="28346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Explains separation anxiety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Supports the key person approach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Connects security with exploration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245352" y="1792224"/>
            <a:ext cx="5120640" cy="3593592"/>
          </a:xfrm>
          <a:prstGeom prst="roundRect">
            <a:avLst>
              <a:gd name="adj" fmla="val 3817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245352" y="1792224"/>
            <a:ext cx="64008" cy="3593592"/>
          </a:xfrm>
          <a:prstGeom prst="rect">
            <a:avLst/>
          </a:prstGeom>
          <a:solidFill>
            <a:srgbClr val="D98A77"/>
          </a:solidFill>
          <a:ln w="12700">
            <a:solidFill>
              <a:srgbClr val="D98A7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73952" y="1965960"/>
            <a:ext cx="46634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Limitations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6473952" y="2414016"/>
            <a:ext cx="4654296" cy="28346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Does not explain speech fully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Temperament and culture also matter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Children can form several attachments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1463040" y="5806440"/>
            <a:ext cx="9326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67D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Judgement: a strong starting point, not a complete explanation.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9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731520"/>
            <a:ext cx="108813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Bowlby + Vygotsky: a better approach</a:t>
            </a:r>
            <a:endParaRPr lang="en-US" sz="2900" dirty="0"/>
          </a:p>
        </p:txBody>
      </p:sp>
      <p:sp>
        <p:nvSpPr>
          <p:cNvPr id="5" name="Shape 3"/>
          <p:cNvSpPr/>
          <p:nvPr/>
        </p:nvSpPr>
        <p:spPr>
          <a:xfrm>
            <a:off x="640080" y="1389888"/>
            <a:ext cx="10899648" cy="16459"/>
          </a:xfrm>
          <a:prstGeom prst="rect">
            <a:avLst/>
          </a:prstGeom>
          <a:solidFill>
            <a:srgbClr val="DEE7E8"/>
          </a:solidFill>
          <a:ln w="12700">
            <a:solidFill>
              <a:srgbClr val="DEE7E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0080" y="6528816"/>
            <a:ext cx="6400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10991088" y="6501384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dirty="0">
                <a:solidFill>
                  <a:srgbClr val="6073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786384" y="1801368"/>
            <a:ext cx="5093208" cy="2962656"/>
          </a:xfrm>
          <a:prstGeom prst="roundRect">
            <a:avLst>
              <a:gd name="adj" fmla="val 4630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86384" y="1801368"/>
            <a:ext cx="64008" cy="2962656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14984" y="1975104"/>
            <a:ext cx="46360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Bowlby (1969; 1988)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1014984" y="2423160"/>
            <a:ext cx="4626864" cy="220370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Explains the importance of emotional security and a trusted adult.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309360" y="1801368"/>
            <a:ext cx="5093208" cy="2962656"/>
          </a:xfrm>
          <a:prstGeom prst="roundRect">
            <a:avLst>
              <a:gd name="adj" fmla="val 4630"/>
            </a:avLst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309360" y="1801368"/>
            <a:ext cx="64008" cy="2962656"/>
          </a:xfrm>
          <a:prstGeom prst="rect">
            <a:avLst/>
          </a:prstGeom>
          <a:solidFill>
            <a:srgbClr val="D98A77"/>
          </a:solidFill>
          <a:ln w="12700">
            <a:solidFill>
              <a:srgbClr val="D98A7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537960" y="1975104"/>
            <a:ext cx="463600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Vygotsky (1978)</a:t>
            </a:r>
            <a:endParaRPr lang="en-US" sz="1700" dirty="0"/>
          </a:p>
        </p:txBody>
      </p:sp>
      <p:sp>
        <p:nvSpPr>
          <p:cNvPr id="15" name="Text 13"/>
          <p:cNvSpPr/>
          <p:nvPr/>
        </p:nvSpPr>
        <p:spPr>
          <a:xfrm>
            <a:off x="6537960" y="2423160"/>
            <a:ext cx="4626864" cy="220370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Explains how adults and peers support communication and learning through interaction.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832104" y="5221224"/>
            <a:ext cx="2560320" cy="585216"/>
          </a:xfrm>
          <a:prstGeom prst="roundRect">
            <a:avLst>
              <a:gd name="adj" fmla="val 18750"/>
            </a:avLst>
          </a:prstGeom>
          <a:solidFill>
            <a:srgbClr val="E4ECEF"/>
          </a:solidFill>
          <a:ln w="12700">
            <a:solidFill>
              <a:srgbClr val="E4ECE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41832" y="5385816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Security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3456432" y="5321808"/>
            <a:ext cx="23774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267D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200" dirty="0"/>
          </a:p>
        </p:txBody>
      </p:sp>
      <p:sp>
        <p:nvSpPr>
          <p:cNvPr id="19" name="Shape 17"/>
          <p:cNvSpPr/>
          <p:nvPr/>
        </p:nvSpPr>
        <p:spPr>
          <a:xfrm>
            <a:off x="3685032" y="5221224"/>
            <a:ext cx="2560320" cy="585216"/>
          </a:xfrm>
          <a:prstGeom prst="roundRect">
            <a:avLst>
              <a:gd name="adj" fmla="val 18750"/>
            </a:avLst>
          </a:prstGeom>
          <a:solidFill>
            <a:srgbClr val="E9F4F1"/>
          </a:solidFill>
          <a:ln w="12700">
            <a:solidFill>
              <a:srgbClr val="E9F4F1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3794760" y="5385816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Interaction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6309360" y="5321808"/>
            <a:ext cx="23774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267D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200" dirty="0"/>
          </a:p>
        </p:txBody>
      </p:sp>
      <p:sp>
        <p:nvSpPr>
          <p:cNvPr id="22" name="Shape 20"/>
          <p:cNvSpPr/>
          <p:nvPr/>
        </p:nvSpPr>
        <p:spPr>
          <a:xfrm>
            <a:off x="6537960" y="5221224"/>
            <a:ext cx="2560320" cy="585216"/>
          </a:xfrm>
          <a:prstGeom prst="roundRect">
            <a:avLst>
              <a:gd name="adj" fmla="val 18750"/>
            </a:avLst>
          </a:prstGeom>
          <a:solidFill>
            <a:srgbClr val="E4ECEF"/>
          </a:solidFill>
          <a:ln w="12700">
            <a:solidFill>
              <a:srgbClr val="E4ECE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647688" y="5385816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Communication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9162288" y="5321808"/>
            <a:ext cx="237744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267D8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→</a:t>
            </a:r>
            <a:endParaRPr lang="en-US" sz="2200" dirty="0"/>
          </a:p>
        </p:txBody>
      </p:sp>
      <p:sp>
        <p:nvSpPr>
          <p:cNvPr id="25" name="Shape 23"/>
          <p:cNvSpPr/>
          <p:nvPr/>
        </p:nvSpPr>
        <p:spPr>
          <a:xfrm>
            <a:off x="9390888" y="5221224"/>
            <a:ext cx="2560320" cy="585216"/>
          </a:xfrm>
          <a:prstGeom prst="roundRect">
            <a:avLst>
              <a:gd name="adj" fmla="val 18750"/>
            </a:avLst>
          </a:prstGeom>
          <a:solidFill>
            <a:srgbClr val="E9F4F1"/>
          </a:solidFill>
          <a:ln w="12700">
            <a:solidFill>
              <a:srgbClr val="E9F4F1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9500616" y="5385816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Confidence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9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731520"/>
            <a:ext cx="108813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Conclusion</a:t>
            </a:r>
            <a:endParaRPr lang="en-US" sz="2900" dirty="0"/>
          </a:p>
        </p:txBody>
      </p:sp>
      <p:sp>
        <p:nvSpPr>
          <p:cNvPr id="5" name="Shape 3"/>
          <p:cNvSpPr/>
          <p:nvPr/>
        </p:nvSpPr>
        <p:spPr>
          <a:xfrm>
            <a:off x="640080" y="1389888"/>
            <a:ext cx="10899648" cy="16459"/>
          </a:xfrm>
          <a:prstGeom prst="rect">
            <a:avLst/>
          </a:prstGeom>
          <a:solidFill>
            <a:srgbClr val="DEE7E8"/>
          </a:solidFill>
          <a:ln w="12700">
            <a:solidFill>
              <a:srgbClr val="DEE7E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0080" y="6528816"/>
            <a:ext cx="6400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10991088" y="6501384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dirty="0">
                <a:solidFill>
                  <a:srgbClr val="6073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Shape 6"/>
          <p:cNvSpPr/>
          <p:nvPr/>
        </p:nvSpPr>
        <p:spPr>
          <a:xfrm>
            <a:off x="795528" y="1773936"/>
            <a:ext cx="10588752" cy="1929384"/>
          </a:xfrm>
          <a:prstGeom prst="roundRect">
            <a:avLst>
              <a:gd name="adj" fmla="val 8057"/>
            </a:avLst>
          </a:prstGeom>
          <a:solidFill>
            <a:srgbClr val="E9F4F1"/>
          </a:solidFill>
          <a:ln w="12700">
            <a:solidFill>
              <a:srgbClr val="E9F4F1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207008" y="2121408"/>
            <a:ext cx="9829800" cy="11338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/>
            <a:r>
              <a:rPr lang="en-US" dirty="0"/>
              <a:t>Bowlby’s Attachment Theory provides a useful framework for understanding Shona’s separation anxiety and her need to develop trust within the nursery environment</a:t>
            </a:r>
            <a:r>
              <a:rPr lang="en-US" sz="2700" dirty="0"/>
              <a:t>.</a:t>
            </a:r>
          </a:p>
          <a:p>
            <a:pPr algn="ctr"/>
            <a:endParaRPr lang="en-US" sz="27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CEE5EFC-FBBC-AC38-3A5C-4AA314A9552C}"/>
              </a:ext>
            </a:extLst>
          </p:cNvPr>
          <p:cNvSpPr txBox="1"/>
          <p:nvPr/>
        </p:nvSpPr>
        <p:spPr>
          <a:xfrm>
            <a:off x="384203" y="3995697"/>
            <a:ext cx="1161057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A consistent key person, predictable routines, sensitive responses and partnership with her carers may help the nursery become a secure environment from which Shona can </a:t>
            </a:r>
            <a:r>
              <a:rPr lang="en-US" dirty="0" err="1"/>
              <a:t>explore.However</a:t>
            </a:r>
            <a:r>
              <a:rPr lang="en-US" dirty="0"/>
              <a:t>, Bowlby should not be used to explain every aspect of Shona’s </a:t>
            </a:r>
            <a:r>
              <a:rPr lang="en-US" dirty="0" err="1"/>
              <a:t>behaviour.In</a:t>
            </a:r>
            <a:r>
              <a:rPr lang="en-US" dirty="0"/>
              <a:t> particular, her limited verbal communication and difficulty with group play require continued observation because they may have several possible </a:t>
            </a:r>
            <a:r>
              <a:rPr lang="en-US" dirty="0" err="1"/>
              <a:t>explanations.The</a:t>
            </a:r>
            <a:r>
              <a:rPr lang="en-US" dirty="0"/>
              <a:t> case does not provide enough evidence to diagnose autism, insecure attachment, speech delay or any other developmental </a:t>
            </a:r>
            <a:r>
              <a:rPr lang="en-US" dirty="0" err="1"/>
              <a:t>condition.Therefore</a:t>
            </a:r>
            <a:r>
              <a:rPr lang="en-US" dirty="0"/>
              <a:t>, the most appropriate approach is </a:t>
            </a:r>
            <a:r>
              <a:rPr lang="en-US" dirty="0" err="1"/>
              <a:t>to:build</a:t>
            </a:r>
            <a:r>
              <a:rPr lang="en-US" dirty="0"/>
              <a:t> security, observe development, support communication, work with carers and seek additional professional advice if concerns </a:t>
            </a:r>
            <a:r>
              <a:rPr lang="en-US" dirty="0" err="1"/>
              <a:t>persist.Overall</a:t>
            </a:r>
            <a:r>
              <a:rPr lang="en-US" dirty="0"/>
              <a:t>, psychology helps practitioners move beyond simply </a:t>
            </a:r>
            <a:r>
              <a:rPr lang="en-US" dirty="0" err="1"/>
              <a:t>asking:“What</a:t>
            </a:r>
            <a:r>
              <a:rPr lang="en-US" dirty="0"/>
              <a:t> </a:t>
            </a:r>
            <a:r>
              <a:rPr lang="en-US" dirty="0" err="1"/>
              <a:t>behaviour</a:t>
            </a:r>
            <a:r>
              <a:rPr lang="en-US" dirty="0"/>
              <a:t> is Shona </a:t>
            </a:r>
            <a:r>
              <a:rPr lang="en-US" dirty="0" err="1"/>
              <a:t>showing?”and</a:t>
            </a:r>
            <a:r>
              <a:rPr lang="en-US" dirty="0"/>
              <a:t> instead </a:t>
            </a:r>
            <a:r>
              <a:rPr lang="en-US" dirty="0" err="1"/>
              <a:t>consider:“Why</a:t>
            </a:r>
            <a:r>
              <a:rPr lang="en-US" dirty="0"/>
              <a:t> might this </a:t>
            </a:r>
            <a:r>
              <a:rPr lang="en-US" dirty="0" err="1"/>
              <a:t>behaviour</a:t>
            </a:r>
            <a:r>
              <a:rPr lang="en-US" dirty="0"/>
              <a:t> be happening, and how can we respond to Shona’s individual needs?”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9F7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267D80"/>
          </a:solidFill>
          <a:ln w="12700">
            <a:solidFill>
              <a:srgbClr val="267D8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40080" y="731520"/>
            <a:ext cx="1088136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20334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References</a:t>
            </a:r>
            <a:endParaRPr lang="en-US" sz="2900" dirty="0"/>
          </a:p>
        </p:txBody>
      </p:sp>
      <p:sp>
        <p:nvSpPr>
          <p:cNvPr id="5" name="Shape 3"/>
          <p:cNvSpPr/>
          <p:nvPr/>
        </p:nvSpPr>
        <p:spPr>
          <a:xfrm>
            <a:off x="640080" y="1389888"/>
            <a:ext cx="10899648" cy="16459"/>
          </a:xfrm>
          <a:prstGeom prst="rect">
            <a:avLst/>
          </a:prstGeom>
          <a:solidFill>
            <a:srgbClr val="DEE7E8"/>
          </a:solidFill>
          <a:ln w="12700">
            <a:solidFill>
              <a:srgbClr val="DEE7E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991088" y="6501384"/>
            <a:ext cx="4572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r>
              <a:rPr lang="en-US" sz="900" dirty="0">
                <a:solidFill>
                  <a:srgbClr val="60738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859536" y="1673352"/>
            <a:ext cx="10533888" cy="44988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Ainsworth, M.D.S. et al. (1978) Patterns of Attachment. Hillsdale, NJ: Lawrence Erlbaum.</a:t>
            </a:r>
            <a:endParaRPr lang="en-US" sz="1500" dirty="0"/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Bowlby, J. (1969) Attachment and Loss. Vol. 1: Attachment. London: Hogarth Press.</a:t>
            </a:r>
            <a:endParaRPr lang="en-US" sz="1500" dirty="0"/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Bowlby, J. (1988) A Secure Base. London: Routledge.</a:t>
            </a:r>
            <a:endParaRPr lang="en-US" sz="1500" dirty="0"/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Elfer, P., Goldschmied, E. and Selleck, D. (2012) Key Persons in the Early Years. 2nd edn. London: Routledge.</a:t>
            </a:r>
            <a:endParaRPr lang="en-US" sz="1500" dirty="0"/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Schaffer, H.R. and Emerson, P.E. (1964) ‘The development of social attachments in infancy’, Monographs of the SRCD, 29(3), pp. 1–77.</a:t>
            </a:r>
            <a:endParaRPr lang="en-US" sz="1500" dirty="0"/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van IJzendoorn, M.H. and Kroonenberg, P.M. (1988) ‘Cross-cultural patterns of attachment’, Child Development, 59(1), pp. 147–156.</a:t>
            </a:r>
            <a:endParaRPr lang="en-US" sz="1500" dirty="0"/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en-US" sz="1500" dirty="0">
                <a:solidFill>
                  <a:srgbClr val="24364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Vygotsky, L.S. (1978) Mind in Society. Cambridge, MA: Harvard University Press.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1265</Words>
  <Application>Microsoft Office PowerPoint</Application>
  <PresentationFormat>Widescreen</PresentationFormat>
  <Paragraphs>166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Aptos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Shona — Bowlby’s Attachment Theory</dc:title>
  <dc:subject>Bowlby theory applied to Shona</dc:subject>
  <dc:creator>OpenAI</dc:creator>
  <cp:lastModifiedBy>Viviane Binda</cp:lastModifiedBy>
  <cp:revision>2</cp:revision>
  <dcterms:created xsi:type="dcterms:W3CDTF">2026-10-11T21:10:16Z</dcterms:created>
  <dcterms:modified xsi:type="dcterms:W3CDTF">2026-10-11T22:44:56Z</dcterms:modified>
</cp:coreProperties>
</file>