
<file path=[Content_Types].xml><?xml version="1.0" encoding="utf-8"?>
<Types xmlns="http://schemas.openxmlformats.org/package/2006/content-types">
  <Default Extension="jpeg" ContentType="image/jpe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sldIdLst>
    <p:sldId id="596" r:id="rId4"/>
    <p:sldId id="577" r:id="rId5"/>
    <p:sldId id="578" r:id="rId6"/>
    <p:sldId id="579" r:id="rId7"/>
    <p:sldId id="589" r:id="rId8"/>
    <p:sldId id="334" r:id="rId9"/>
    <p:sldId id="364" r:id="rId10"/>
    <p:sldId id="365" r:id="rId11"/>
    <p:sldId id="594" r:id="rId12"/>
    <p:sldId id="595" r:id="rId13"/>
    <p:sldId id="337" r:id="rId14"/>
    <p:sldId id="421" r:id="rId15"/>
    <p:sldId id="581" r:id="rId16"/>
    <p:sldId id="582" r:id="rId17"/>
    <p:sldId id="583" r:id="rId18"/>
    <p:sldId id="592"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9CEF7C4-639C-4272-8B51-2859E932AC14}" v="34" dt="2021-03-12T09:59:40.22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98" d="100"/>
          <a:sy n="98" d="100"/>
        </p:scale>
        <p:origin x="96" y="19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3" Type="http://schemas.openxmlformats.org/officeDocument/2006/relationships/slideMaster" Target="slideMasters/slideMaster3.xml"/><Relationship Id="rId21"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microsoft.com/office/2015/10/relationships/revisionInfo" Target="revisionInfo.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C6D55D4-C44A-4859-8B6E-6F77561A3262}" type="doc">
      <dgm:prSet loTypeId="urn:microsoft.com/office/officeart/2016/7/layout/RepeatingBendingProcessNew" loCatId="process" qsTypeId="urn:microsoft.com/office/officeart/2005/8/quickstyle/simple4" qsCatId="simple" csTypeId="urn:microsoft.com/office/officeart/2005/8/colors/colorful1" csCatId="colorful"/>
      <dgm:spPr/>
      <dgm:t>
        <a:bodyPr/>
        <a:lstStyle/>
        <a:p>
          <a:endParaRPr lang="en-US"/>
        </a:p>
      </dgm:t>
    </dgm:pt>
    <dgm:pt modelId="{FC3CDCBA-D95F-4F4C-A4CF-3B5F9CBEDE30}">
      <dgm:prSet/>
      <dgm:spPr/>
      <dgm:t>
        <a:bodyPr/>
        <a:lstStyle/>
        <a:p>
          <a:r>
            <a:rPr lang="en-US"/>
            <a:t>This is the stage where you should </a:t>
          </a:r>
          <a:r>
            <a:rPr lang="en-US" b="1"/>
            <a:t>relate your themes to theoretical ideas</a:t>
          </a:r>
          <a:endParaRPr lang="en-US"/>
        </a:p>
      </dgm:t>
    </dgm:pt>
    <dgm:pt modelId="{E48301C4-445F-478D-A01B-C410593E6975}" type="parTrans" cxnId="{45F29C1D-94F8-48C4-8593-44BB59E2144B}">
      <dgm:prSet/>
      <dgm:spPr/>
      <dgm:t>
        <a:bodyPr/>
        <a:lstStyle/>
        <a:p>
          <a:endParaRPr lang="en-US"/>
        </a:p>
      </dgm:t>
    </dgm:pt>
    <dgm:pt modelId="{A5F03138-4204-44E2-BEFA-671568E2535A}" type="sibTrans" cxnId="{45F29C1D-94F8-48C4-8593-44BB59E2144B}">
      <dgm:prSet/>
      <dgm:spPr/>
      <dgm:t>
        <a:bodyPr/>
        <a:lstStyle/>
        <a:p>
          <a:endParaRPr lang="en-US"/>
        </a:p>
      </dgm:t>
    </dgm:pt>
    <dgm:pt modelId="{F88A2115-851E-4807-909C-C79688D58151}">
      <dgm:prSet/>
      <dgm:spPr/>
      <dgm:t>
        <a:bodyPr/>
        <a:lstStyle/>
        <a:p>
          <a:r>
            <a:rPr lang="en-US"/>
            <a:t>You must take time to interpret the findings</a:t>
          </a:r>
        </a:p>
      </dgm:t>
    </dgm:pt>
    <dgm:pt modelId="{02CE6B66-A596-45B0-A517-B11A69A678B4}" type="parTrans" cxnId="{182D44AF-0832-41D2-AA03-9876828C9D47}">
      <dgm:prSet/>
      <dgm:spPr/>
      <dgm:t>
        <a:bodyPr/>
        <a:lstStyle/>
        <a:p>
          <a:endParaRPr lang="en-US"/>
        </a:p>
      </dgm:t>
    </dgm:pt>
    <dgm:pt modelId="{265E86EF-6B46-46EB-8C20-465B676A0B75}" type="sibTrans" cxnId="{182D44AF-0832-41D2-AA03-9876828C9D47}">
      <dgm:prSet/>
      <dgm:spPr/>
      <dgm:t>
        <a:bodyPr/>
        <a:lstStyle/>
        <a:p>
          <a:endParaRPr lang="en-US"/>
        </a:p>
      </dgm:t>
    </dgm:pt>
    <dgm:pt modelId="{5A58A28F-8BC5-42E1-82B4-8CAD1E0D82BB}">
      <dgm:prSet/>
      <dgm:spPr/>
      <dgm:t>
        <a:bodyPr/>
        <a:lstStyle/>
        <a:p>
          <a:r>
            <a:rPr lang="en-US"/>
            <a:t>You should present connections between codes</a:t>
          </a:r>
        </a:p>
      </dgm:t>
    </dgm:pt>
    <dgm:pt modelId="{59E07D77-8974-446D-A024-1B5D9BADA674}" type="parTrans" cxnId="{EB0B135C-F398-40F6-BE60-6ADC007272B3}">
      <dgm:prSet/>
      <dgm:spPr/>
      <dgm:t>
        <a:bodyPr/>
        <a:lstStyle/>
        <a:p>
          <a:endParaRPr lang="en-US"/>
        </a:p>
      </dgm:t>
    </dgm:pt>
    <dgm:pt modelId="{CAA3F1BB-F3E4-4D39-89E2-0F6B1AB58237}" type="sibTrans" cxnId="{EB0B135C-F398-40F6-BE60-6ADC007272B3}">
      <dgm:prSet/>
      <dgm:spPr/>
      <dgm:t>
        <a:bodyPr/>
        <a:lstStyle/>
        <a:p>
          <a:endParaRPr lang="en-US"/>
        </a:p>
      </dgm:t>
    </dgm:pt>
    <dgm:pt modelId="{25998992-645E-4300-B36E-5D82825E8514}">
      <dgm:prSet/>
      <dgm:spPr/>
      <dgm:t>
        <a:bodyPr/>
        <a:lstStyle/>
        <a:p>
          <a:r>
            <a:rPr lang="en-US" b="1"/>
            <a:t>You must highlight the relationship of the codes to the research question/s and the existing literature</a:t>
          </a:r>
          <a:endParaRPr lang="en-US"/>
        </a:p>
      </dgm:t>
    </dgm:pt>
    <dgm:pt modelId="{D2AD5B74-15D5-4CCA-906D-E3A718EF1B9F}" type="parTrans" cxnId="{BD24E2D7-3957-4421-9343-F250952EFEB9}">
      <dgm:prSet/>
      <dgm:spPr/>
      <dgm:t>
        <a:bodyPr/>
        <a:lstStyle/>
        <a:p>
          <a:endParaRPr lang="en-US"/>
        </a:p>
      </dgm:t>
    </dgm:pt>
    <dgm:pt modelId="{46681D35-2C55-4F54-9B3D-D269881D490B}" type="sibTrans" cxnId="{BD24E2D7-3957-4421-9343-F250952EFEB9}">
      <dgm:prSet/>
      <dgm:spPr/>
      <dgm:t>
        <a:bodyPr/>
        <a:lstStyle/>
        <a:p>
          <a:endParaRPr lang="en-US"/>
        </a:p>
      </dgm:t>
    </dgm:pt>
    <dgm:pt modelId="{4794CA3D-7799-4E69-A08C-8D3402CC8D1A}" type="pres">
      <dgm:prSet presAssocID="{DC6D55D4-C44A-4859-8B6E-6F77561A3262}" presName="Name0" presStyleCnt="0">
        <dgm:presLayoutVars>
          <dgm:dir/>
          <dgm:resizeHandles val="exact"/>
        </dgm:presLayoutVars>
      </dgm:prSet>
      <dgm:spPr/>
    </dgm:pt>
    <dgm:pt modelId="{0377454D-2336-4854-BF55-0AA428630615}" type="pres">
      <dgm:prSet presAssocID="{FC3CDCBA-D95F-4F4C-A4CF-3B5F9CBEDE30}" presName="node" presStyleLbl="node1" presStyleIdx="0" presStyleCnt="4">
        <dgm:presLayoutVars>
          <dgm:bulletEnabled val="1"/>
        </dgm:presLayoutVars>
      </dgm:prSet>
      <dgm:spPr/>
    </dgm:pt>
    <dgm:pt modelId="{452A65F0-9A6F-4424-8FEB-853CB0188AC2}" type="pres">
      <dgm:prSet presAssocID="{A5F03138-4204-44E2-BEFA-671568E2535A}" presName="sibTrans" presStyleLbl="sibTrans1D1" presStyleIdx="0" presStyleCnt="3"/>
      <dgm:spPr/>
    </dgm:pt>
    <dgm:pt modelId="{E7ABD32C-1564-4AAD-A0B8-5F0777A59784}" type="pres">
      <dgm:prSet presAssocID="{A5F03138-4204-44E2-BEFA-671568E2535A}" presName="connectorText" presStyleLbl="sibTrans1D1" presStyleIdx="0" presStyleCnt="3"/>
      <dgm:spPr/>
    </dgm:pt>
    <dgm:pt modelId="{01187F24-E32A-414A-9569-A9732EC96019}" type="pres">
      <dgm:prSet presAssocID="{F88A2115-851E-4807-909C-C79688D58151}" presName="node" presStyleLbl="node1" presStyleIdx="1" presStyleCnt="4">
        <dgm:presLayoutVars>
          <dgm:bulletEnabled val="1"/>
        </dgm:presLayoutVars>
      </dgm:prSet>
      <dgm:spPr/>
    </dgm:pt>
    <dgm:pt modelId="{B60B8DE7-35C1-4332-A6A6-C0E5A338C6D5}" type="pres">
      <dgm:prSet presAssocID="{265E86EF-6B46-46EB-8C20-465B676A0B75}" presName="sibTrans" presStyleLbl="sibTrans1D1" presStyleIdx="1" presStyleCnt="3"/>
      <dgm:spPr/>
    </dgm:pt>
    <dgm:pt modelId="{EC523399-1F9F-4C54-8068-A9811B86B719}" type="pres">
      <dgm:prSet presAssocID="{265E86EF-6B46-46EB-8C20-465B676A0B75}" presName="connectorText" presStyleLbl="sibTrans1D1" presStyleIdx="1" presStyleCnt="3"/>
      <dgm:spPr/>
    </dgm:pt>
    <dgm:pt modelId="{0274B490-F608-4CD4-9425-9DFA847F5734}" type="pres">
      <dgm:prSet presAssocID="{5A58A28F-8BC5-42E1-82B4-8CAD1E0D82BB}" presName="node" presStyleLbl="node1" presStyleIdx="2" presStyleCnt="4">
        <dgm:presLayoutVars>
          <dgm:bulletEnabled val="1"/>
        </dgm:presLayoutVars>
      </dgm:prSet>
      <dgm:spPr/>
    </dgm:pt>
    <dgm:pt modelId="{DACD4747-1CA0-4FEB-B4A0-9CEC0F129084}" type="pres">
      <dgm:prSet presAssocID="{CAA3F1BB-F3E4-4D39-89E2-0F6B1AB58237}" presName="sibTrans" presStyleLbl="sibTrans1D1" presStyleIdx="2" presStyleCnt="3"/>
      <dgm:spPr/>
    </dgm:pt>
    <dgm:pt modelId="{F26D6218-5C7D-4BCB-959E-534B456708E7}" type="pres">
      <dgm:prSet presAssocID="{CAA3F1BB-F3E4-4D39-89E2-0F6B1AB58237}" presName="connectorText" presStyleLbl="sibTrans1D1" presStyleIdx="2" presStyleCnt="3"/>
      <dgm:spPr/>
    </dgm:pt>
    <dgm:pt modelId="{0C00A453-936B-4500-94AA-B84530C43C4A}" type="pres">
      <dgm:prSet presAssocID="{25998992-645E-4300-B36E-5D82825E8514}" presName="node" presStyleLbl="node1" presStyleIdx="3" presStyleCnt="4">
        <dgm:presLayoutVars>
          <dgm:bulletEnabled val="1"/>
        </dgm:presLayoutVars>
      </dgm:prSet>
      <dgm:spPr/>
    </dgm:pt>
  </dgm:ptLst>
  <dgm:cxnLst>
    <dgm:cxn modelId="{F1C84A08-46D4-4CB4-ACC0-B4F17C0228AE}" type="presOf" srcId="{CAA3F1BB-F3E4-4D39-89E2-0F6B1AB58237}" destId="{DACD4747-1CA0-4FEB-B4A0-9CEC0F129084}" srcOrd="0" destOrd="0" presId="urn:microsoft.com/office/officeart/2016/7/layout/RepeatingBendingProcessNew"/>
    <dgm:cxn modelId="{D2F53D1D-C942-46B1-9D40-C90AC27BADE1}" type="presOf" srcId="{265E86EF-6B46-46EB-8C20-465B676A0B75}" destId="{B60B8DE7-35C1-4332-A6A6-C0E5A338C6D5}" srcOrd="0" destOrd="0" presId="urn:microsoft.com/office/officeart/2016/7/layout/RepeatingBendingProcessNew"/>
    <dgm:cxn modelId="{45F29C1D-94F8-48C4-8593-44BB59E2144B}" srcId="{DC6D55D4-C44A-4859-8B6E-6F77561A3262}" destId="{FC3CDCBA-D95F-4F4C-A4CF-3B5F9CBEDE30}" srcOrd="0" destOrd="0" parTransId="{E48301C4-445F-478D-A01B-C410593E6975}" sibTransId="{A5F03138-4204-44E2-BEFA-671568E2535A}"/>
    <dgm:cxn modelId="{97042C24-1644-432E-80A5-DD04B91B788F}" type="presOf" srcId="{DC6D55D4-C44A-4859-8B6E-6F77561A3262}" destId="{4794CA3D-7799-4E69-A08C-8D3402CC8D1A}" srcOrd="0" destOrd="0" presId="urn:microsoft.com/office/officeart/2016/7/layout/RepeatingBendingProcessNew"/>
    <dgm:cxn modelId="{EB0B135C-F398-40F6-BE60-6ADC007272B3}" srcId="{DC6D55D4-C44A-4859-8B6E-6F77561A3262}" destId="{5A58A28F-8BC5-42E1-82B4-8CAD1E0D82BB}" srcOrd="2" destOrd="0" parTransId="{59E07D77-8974-446D-A024-1B5D9BADA674}" sibTransId="{CAA3F1BB-F3E4-4D39-89E2-0F6B1AB58237}"/>
    <dgm:cxn modelId="{464D056B-1ABF-40F7-8B81-2C4F4C65C4FC}" type="presOf" srcId="{CAA3F1BB-F3E4-4D39-89E2-0F6B1AB58237}" destId="{F26D6218-5C7D-4BCB-959E-534B456708E7}" srcOrd="1" destOrd="0" presId="urn:microsoft.com/office/officeart/2016/7/layout/RepeatingBendingProcessNew"/>
    <dgm:cxn modelId="{5A663F6F-82FA-4316-B125-1DE431991981}" type="presOf" srcId="{FC3CDCBA-D95F-4F4C-A4CF-3B5F9CBEDE30}" destId="{0377454D-2336-4854-BF55-0AA428630615}" srcOrd="0" destOrd="0" presId="urn:microsoft.com/office/officeart/2016/7/layout/RepeatingBendingProcessNew"/>
    <dgm:cxn modelId="{25F84651-BF82-43AC-8509-5D16C17F785C}" type="presOf" srcId="{A5F03138-4204-44E2-BEFA-671568E2535A}" destId="{452A65F0-9A6F-4424-8FEB-853CB0188AC2}" srcOrd="0" destOrd="0" presId="urn:microsoft.com/office/officeart/2016/7/layout/RepeatingBendingProcessNew"/>
    <dgm:cxn modelId="{4D1A2984-07D6-4586-8D43-A872A23F3E07}" type="presOf" srcId="{265E86EF-6B46-46EB-8C20-465B676A0B75}" destId="{EC523399-1F9F-4C54-8068-A9811B86B719}" srcOrd="1" destOrd="0" presId="urn:microsoft.com/office/officeart/2016/7/layout/RepeatingBendingProcessNew"/>
    <dgm:cxn modelId="{6FE50BA2-BFDD-4370-9D13-EA7986D421B9}" type="presOf" srcId="{A5F03138-4204-44E2-BEFA-671568E2535A}" destId="{E7ABD32C-1564-4AAD-A0B8-5F0777A59784}" srcOrd="1" destOrd="0" presId="urn:microsoft.com/office/officeart/2016/7/layout/RepeatingBendingProcessNew"/>
    <dgm:cxn modelId="{AD8557AE-3675-4E3A-9979-F54690C84328}" type="presOf" srcId="{25998992-645E-4300-B36E-5D82825E8514}" destId="{0C00A453-936B-4500-94AA-B84530C43C4A}" srcOrd="0" destOrd="0" presId="urn:microsoft.com/office/officeart/2016/7/layout/RepeatingBendingProcessNew"/>
    <dgm:cxn modelId="{182D44AF-0832-41D2-AA03-9876828C9D47}" srcId="{DC6D55D4-C44A-4859-8B6E-6F77561A3262}" destId="{F88A2115-851E-4807-909C-C79688D58151}" srcOrd="1" destOrd="0" parTransId="{02CE6B66-A596-45B0-A517-B11A69A678B4}" sibTransId="{265E86EF-6B46-46EB-8C20-465B676A0B75}"/>
    <dgm:cxn modelId="{BD24E2D7-3957-4421-9343-F250952EFEB9}" srcId="{DC6D55D4-C44A-4859-8B6E-6F77561A3262}" destId="{25998992-645E-4300-B36E-5D82825E8514}" srcOrd="3" destOrd="0" parTransId="{D2AD5B74-15D5-4CCA-906D-E3A718EF1B9F}" sibTransId="{46681D35-2C55-4F54-9B3D-D269881D490B}"/>
    <dgm:cxn modelId="{610345EE-A5A4-460A-A088-C7BAC85585B8}" type="presOf" srcId="{F88A2115-851E-4807-909C-C79688D58151}" destId="{01187F24-E32A-414A-9569-A9732EC96019}" srcOrd="0" destOrd="0" presId="urn:microsoft.com/office/officeart/2016/7/layout/RepeatingBendingProcessNew"/>
    <dgm:cxn modelId="{49FB03FF-1963-4DBC-831F-39609523A8A9}" type="presOf" srcId="{5A58A28F-8BC5-42E1-82B4-8CAD1E0D82BB}" destId="{0274B490-F608-4CD4-9425-9DFA847F5734}" srcOrd="0" destOrd="0" presId="urn:microsoft.com/office/officeart/2016/7/layout/RepeatingBendingProcessNew"/>
    <dgm:cxn modelId="{E77DF1A2-1B9F-451A-9790-E73CD828E863}" type="presParOf" srcId="{4794CA3D-7799-4E69-A08C-8D3402CC8D1A}" destId="{0377454D-2336-4854-BF55-0AA428630615}" srcOrd="0" destOrd="0" presId="urn:microsoft.com/office/officeart/2016/7/layout/RepeatingBendingProcessNew"/>
    <dgm:cxn modelId="{69C40266-360E-46E8-8C75-937D34E410E2}" type="presParOf" srcId="{4794CA3D-7799-4E69-A08C-8D3402CC8D1A}" destId="{452A65F0-9A6F-4424-8FEB-853CB0188AC2}" srcOrd="1" destOrd="0" presId="urn:microsoft.com/office/officeart/2016/7/layout/RepeatingBendingProcessNew"/>
    <dgm:cxn modelId="{F04540CC-9378-4AB6-9DD0-C685FE37B142}" type="presParOf" srcId="{452A65F0-9A6F-4424-8FEB-853CB0188AC2}" destId="{E7ABD32C-1564-4AAD-A0B8-5F0777A59784}" srcOrd="0" destOrd="0" presId="urn:microsoft.com/office/officeart/2016/7/layout/RepeatingBendingProcessNew"/>
    <dgm:cxn modelId="{84346E94-6E94-4A3D-A4DF-57BAFD5FCA1A}" type="presParOf" srcId="{4794CA3D-7799-4E69-A08C-8D3402CC8D1A}" destId="{01187F24-E32A-414A-9569-A9732EC96019}" srcOrd="2" destOrd="0" presId="urn:microsoft.com/office/officeart/2016/7/layout/RepeatingBendingProcessNew"/>
    <dgm:cxn modelId="{8817F2D2-DE21-453B-B6B2-F2903BDF02E1}" type="presParOf" srcId="{4794CA3D-7799-4E69-A08C-8D3402CC8D1A}" destId="{B60B8DE7-35C1-4332-A6A6-C0E5A338C6D5}" srcOrd="3" destOrd="0" presId="urn:microsoft.com/office/officeart/2016/7/layout/RepeatingBendingProcessNew"/>
    <dgm:cxn modelId="{825C1D71-932E-4749-8B2F-8A95D259A96F}" type="presParOf" srcId="{B60B8DE7-35C1-4332-A6A6-C0E5A338C6D5}" destId="{EC523399-1F9F-4C54-8068-A9811B86B719}" srcOrd="0" destOrd="0" presId="urn:microsoft.com/office/officeart/2016/7/layout/RepeatingBendingProcessNew"/>
    <dgm:cxn modelId="{F7B692B6-B6C6-4516-9014-526D57A2C601}" type="presParOf" srcId="{4794CA3D-7799-4E69-A08C-8D3402CC8D1A}" destId="{0274B490-F608-4CD4-9425-9DFA847F5734}" srcOrd="4" destOrd="0" presId="urn:microsoft.com/office/officeart/2016/7/layout/RepeatingBendingProcessNew"/>
    <dgm:cxn modelId="{75636AAE-737C-4C03-A2EE-0EE13274F3E0}" type="presParOf" srcId="{4794CA3D-7799-4E69-A08C-8D3402CC8D1A}" destId="{DACD4747-1CA0-4FEB-B4A0-9CEC0F129084}" srcOrd="5" destOrd="0" presId="urn:microsoft.com/office/officeart/2016/7/layout/RepeatingBendingProcessNew"/>
    <dgm:cxn modelId="{D3F56EEF-3B95-49C2-B6E7-601FACF92383}" type="presParOf" srcId="{DACD4747-1CA0-4FEB-B4A0-9CEC0F129084}" destId="{F26D6218-5C7D-4BCB-959E-534B456708E7}" srcOrd="0" destOrd="0" presId="urn:microsoft.com/office/officeart/2016/7/layout/RepeatingBendingProcessNew"/>
    <dgm:cxn modelId="{1EA0C815-F0AF-469E-8092-6D920650CE38}" type="presParOf" srcId="{4794CA3D-7799-4E69-A08C-8D3402CC8D1A}" destId="{0C00A453-936B-4500-94AA-B84530C43C4A}" srcOrd="6" destOrd="0" presId="urn:microsoft.com/office/officeart/2016/7/layout/RepeatingBendingProcessNew"/>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2A65F0-9A6F-4424-8FEB-853CB0188AC2}">
      <dsp:nvSpPr>
        <dsp:cNvPr id="0" name=""/>
        <dsp:cNvSpPr/>
      </dsp:nvSpPr>
      <dsp:spPr>
        <a:xfrm>
          <a:off x="2987955" y="1441072"/>
          <a:ext cx="656721" cy="91440"/>
        </a:xfrm>
        <a:custGeom>
          <a:avLst/>
          <a:gdLst/>
          <a:ahLst/>
          <a:cxnLst/>
          <a:rect l="0" t="0" r="0" b="0"/>
          <a:pathLst>
            <a:path>
              <a:moveTo>
                <a:pt x="0" y="45720"/>
              </a:moveTo>
              <a:lnTo>
                <a:pt x="656721"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299133" y="1483355"/>
        <a:ext cx="34366" cy="6873"/>
      </dsp:txXfrm>
    </dsp:sp>
    <dsp:sp modelId="{0377454D-2336-4854-BF55-0AA428630615}">
      <dsp:nvSpPr>
        <dsp:cNvPr id="0" name=""/>
        <dsp:cNvSpPr/>
      </dsp:nvSpPr>
      <dsp:spPr>
        <a:xfrm>
          <a:off x="1399" y="590285"/>
          <a:ext cx="2988355" cy="1793013"/>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6432" tIns="153706" rIns="146432" bIns="153706" numCol="1" spcCol="1270" anchor="ctr" anchorCtr="0">
          <a:noAutofit/>
        </a:bodyPr>
        <a:lstStyle/>
        <a:p>
          <a:pPr marL="0" lvl="0" indent="0" algn="ctr" defTabSz="933450">
            <a:lnSpc>
              <a:spcPct val="90000"/>
            </a:lnSpc>
            <a:spcBef>
              <a:spcPct val="0"/>
            </a:spcBef>
            <a:spcAft>
              <a:spcPct val="35000"/>
            </a:spcAft>
            <a:buNone/>
          </a:pPr>
          <a:r>
            <a:rPr lang="en-US" sz="2100" kern="1200"/>
            <a:t>This is the stage where you should </a:t>
          </a:r>
          <a:r>
            <a:rPr lang="en-US" sz="2100" b="1" kern="1200"/>
            <a:t>relate your themes to theoretical ideas</a:t>
          </a:r>
          <a:endParaRPr lang="en-US" sz="2100" kern="1200"/>
        </a:p>
      </dsp:txBody>
      <dsp:txXfrm>
        <a:off x="1399" y="590285"/>
        <a:ext cx="2988355" cy="1793013"/>
      </dsp:txXfrm>
    </dsp:sp>
    <dsp:sp modelId="{B60B8DE7-35C1-4332-A6A6-C0E5A338C6D5}">
      <dsp:nvSpPr>
        <dsp:cNvPr id="0" name=""/>
        <dsp:cNvSpPr/>
      </dsp:nvSpPr>
      <dsp:spPr>
        <a:xfrm>
          <a:off x="1495577" y="2381499"/>
          <a:ext cx="3675677" cy="656721"/>
        </a:xfrm>
        <a:custGeom>
          <a:avLst/>
          <a:gdLst/>
          <a:ahLst/>
          <a:cxnLst/>
          <a:rect l="0" t="0" r="0" b="0"/>
          <a:pathLst>
            <a:path>
              <a:moveTo>
                <a:pt x="3675677" y="0"/>
              </a:moveTo>
              <a:lnTo>
                <a:pt x="3675677" y="345460"/>
              </a:lnTo>
              <a:lnTo>
                <a:pt x="0" y="345460"/>
              </a:lnTo>
              <a:lnTo>
                <a:pt x="0" y="656721"/>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239931" y="2706423"/>
        <a:ext cx="186969" cy="6873"/>
      </dsp:txXfrm>
    </dsp:sp>
    <dsp:sp modelId="{01187F24-E32A-414A-9569-A9732EC96019}">
      <dsp:nvSpPr>
        <dsp:cNvPr id="0" name=""/>
        <dsp:cNvSpPr/>
      </dsp:nvSpPr>
      <dsp:spPr>
        <a:xfrm>
          <a:off x="3677077" y="590285"/>
          <a:ext cx="2988355" cy="1793013"/>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6432" tIns="153706" rIns="146432" bIns="153706" numCol="1" spcCol="1270" anchor="ctr" anchorCtr="0">
          <a:noAutofit/>
        </a:bodyPr>
        <a:lstStyle/>
        <a:p>
          <a:pPr marL="0" lvl="0" indent="0" algn="ctr" defTabSz="933450">
            <a:lnSpc>
              <a:spcPct val="90000"/>
            </a:lnSpc>
            <a:spcBef>
              <a:spcPct val="0"/>
            </a:spcBef>
            <a:spcAft>
              <a:spcPct val="35000"/>
            </a:spcAft>
            <a:buNone/>
          </a:pPr>
          <a:r>
            <a:rPr lang="en-US" sz="2100" kern="1200"/>
            <a:t>You must take time to interpret the findings</a:t>
          </a:r>
        </a:p>
      </dsp:txBody>
      <dsp:txXfrm>
        <a:off x="3677077" y="590285"/>
        <a:ext cx="2988355" cy="1793013"/>
      </dsp:txXfrm>
    </dsp:sp>
    <dsp:sp modelId="{DACD4747-1CA0-4FEB-B4A0-9CEC0F129084}">
      <dsp:nvSpPr>
        <dsp:cNvPr id="0" name=""/>
        <dsp:cNvSpPr/>
      </dsp:nvSpPr>
      <dsp:spPr>
        <a:xfrm>
          <a:off x="2987955" y="3921407"/>
          <a:ext cx="656721" cy="91440"/>
        </a:xfrm>
        <a:custGeom>
          <a:avLst/>
          <a:gdLst/>
          <a:ahLst/>
          <a:cxnLst/>
          <a:rect l="0" t="0" r="0" b="0"/>
          <a:pathLst>
            <a:path>
              <a:moveTo>
                <a:pt x="0" y="45720"/>
              </a:moveTo>
              <a:lnTo>
                <a:pt x="656721" y="45720"/>
              </a:lnTo>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3299133" y="3963691"/>
        <a:ext cx="34366" cy="6873"/>
      </dsp:txXfrm>
    </dsp:sp>
    <dsp:sp modelId="{0274B490-F608-4CD4-9425-9DFA847F5734}">
      <dsp:nvSpPr>
        <dsp:cNvPr id="0" name=""/>
        <dsp:cNvSpPr/>
      </dsp:nvSpPr>
      <dsp:spPr>
        <a:xfrm>
          <a:off x="1399" y="3070620"/>
          <a:ext cx="2988355" cy="1793013"/>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6432" tIns="153706" rIns="146432" bIns="153706" numCol="1" spcCol="1270" anchor="ctr" anchorCtr="0">
          <a:noAutofit/>
        </a:bodyPr>
        <a:lstStyle/>
        <a:p>
          <a:pPr marL="0" lvl="0" indent="0" algn="ctr" defTabSz="933450">
            <a:lnSpc>
              <a:spcPct val="90000"/>
            </a:lnSpc>
            <a:spcBef>
              <a:spcPct val="0"/>
            </a:spcBef>
            <a:spcAft>
              <a:spcPct val="35000"/>
            </a:spcAft>
            <a:buNone/>
          </a:pPr>
          <a:r>
            <a:rPr lang="en-US" sz="2100" kern="1200"/>
            <a:t>You should present connections between codes</a:t>
          </a:r>
        </a:p>
      </dsp:txBody>
      <dsp:txXfrm>
        <a:off x="1399" y="3070620"/>
        <a:ext cx="2988355" cy="1793013"/>
      </dsp:txXfrm>
    </dsp:sp>
    <dsp:sp modelId="{0C00A453-936B-4500-94AA-B84530C43C4A}">
      <dsp:nvSpPr>
        <dsp:cNvPr id="0" name=""/>
        <dsp:cNvSpPr/>
      </dsp:nvSpPr>
      <dsp:spPr>
        <a:xfrm>
          <a:off x="3677077" y="3070620"/>
          <a:ext cx="2988355" cy="1793013"/>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6432" tIns="153706" rIns="146432" bIns="153706" numCol="1" spcCol="1270" anchor="ctr" anchorCtr="0">
          <a:noAutofit/>
        </a:bodyPr>
        <a:lstStyle/>
        <a:p>
          <a:pPr marL="0" lvl="0" indent="0" algn="ctr" defTabSz="933450">
            <a:lnSpc>
              <a:spcPct val="90000"/>
            </a:lnSpc>
            <a:spcBef>
              <a:spcPct val="0"/>
            </a:spcBef>
            <a:spcAft>
              <a:spcPct val="35000"/>
            </a:spcAft>
            <a:buNone/>
          </a:pPr>
          <a:r>
            <a:rPr lang="en-US" sz="2100" b="1" kern="1200"/>
            <a:t>You must highlight the relationship of the codes to the research question/s and the existing literature</a:t>
          </a:r>
          <a:endParaRPr lang="en-US" sz="2100" kern="1200"/>
        </a:p>
      </dsp:txBody>
      <dsp:txXfrm>
        <a:off x="3677077" y="3070620"/>
        <a:ext cx="2988355" cy="1793013"/>
      </dsp:txXfrm>
    </dsp:sp>
  </dsp:spTree>
</dsp:drawing>
</file>

<file path=ppt/diagrams/layout1.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11807F-5471-4125-86B4-ED38990BB04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F85FE511-973A-4C2E-AF16-B036EB5A2A6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7040F97-7364-4E51-8005-5595B06829DA}"/>
              </a:ext>
            </a:extLst>
          </p:cNvPr>
          <p:cNvSpPr>
            <a:spLocks noGrp="1"/>
          </p:cNvSpPr>
          <p:nvPr>
            <p:ph type="dt" sz="half" idx="10"/>
          </p:nvPr>
        </p:nvSpPr>
        <p:spPr/>
        <p:txBody>
          <a:bodyPr/>
          <a:lstStyle/>
          <a:p>
            <a:fld id="{7BDB6C18-9C00-4A5D-9087-C059FE9232CC}" type="datetimeFigureOut">
              <a:rPr lang="en-GB" smtClean="0"/>
              <a:t>25/06/2023</a:t>
            </a:fld>
            <a:endParaRPr lang="en-GB"/>
          </a:p>
        </p:txBody>
      </p:sp>
      <p:sp>
        <p:nvSpPr>
          <p:cNvPr id="5" name="Footer Placeholder 4">
            <a:extLst>
              <a:ext uri="{FF2B5EF4-FFF2-40B4-BE49-F238E27FC236}">
                <a16:creationId xmlns:a16="http://schemas.microsoft.com/office/drawing/2014/main" id="{0BBC362F-84CD-47E8-8B03-2111231FD7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E6240AA-5777-4E91-B853-56D1490D7FDA}"/>
              </a:ext>
            </a:extLst>
          </p:cNvPr>
          <p:cNvSpPr>
            <a:spLocks noGrp="1"/>
          </p:cNvSpPr>
          <p:nvPr>
            <p:ph type="sldNum" sz="quarter" idx="12"/>
          </p:nvPr>
        </p:nvSpPr>
        <p:spPr/>
        <p:txBody>
          <a:bodyPr/>
          <a:lstStyle/>
          <a:p>
            <a:fld id="{8523BDDE-BAC1-4579-B08F-CAD876AB0F51}" type="slidenum">
              <a:rPr lang="en-GB" smtClean="0"/>
              <a:t>‹#›</a:t>
            </a:fld>
            <a:endParaRPr lang="en-GB"/>
          </a:p>
        </p:txBody>
      </p:sp>
    </p:spTree>
    <p:extLst>
      <p:ext uri="{BB962C8B-B14F-4D97-AF65-F5344CB8AC3E}">
        <p14:creationId xmlns:p14="http://schemas.microsoft.com/office/powerpoint/2010/main" val="3456274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8BC270-0C88-4433-9858-0DB852D039A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B322274-755C-4212-8A61-48CBA8F038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C7CC470-8FA2-476A-9C97-65BCF1C01396}"/>
              </a:ext>
            </a:extLst>
          </p:cNvPr>
          <p:cNvSpPr>
            <a:spLocks noGrp="1"/>
          </p:cNvSpPr>
          <p:nvPr>
            <p:ph type="dt" sz="half" idx="10"/>
          </p:nvPr>
        </p:nvSpPr>
        <p:spPr/>
        <p:txBody>
          <a:bodyPr/>
          <a:lstStyle/>
          <a:p>
            <a:fld id="{7BDB6C18-9C00-4A5D-9087-C059FE9232CC}" type="datetimeFigureOut">
              <a:rPr lang="en-GB" smtClean="0"/>
              <a:t>25/06/2023</a:t>
            </a:fld>
            <a:endParaRPr lang="en-GB"/>
          </a:p>
        </p:txBody>
      </p:sp>
      <p:sp>
        <p:nvSpPr>
          <p:cNvPr id="5" name="Footer Placeholder 4">
            <a:extLst>
              <a:ext uri="{FF2B5EF4-FFF2-40B4-BE49-F238E27FC236}">
                <a16:creationId xmlns:a16="http://schemas.microsoft.com/office/drawing/2014/main" id="{3C041395-8807-451F-BF77-71C3F8D176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7D75B31-3275-415D-9BB4-CFF21776656C}"/>
              </a:ext>
            </a:extLst>
          </p:cNvPr>
          <p:cNvSpPr>
            <a:spLocks noGrp="1"/>
          </p:cNvSpPr>
          <p:nvPr>
            <p:ph type="sldNum" sz="quarter" idx="12"/>
          </p:nvPr>
        </p:nvSpPr>
        <p:spPr/>
        <p:txBody>
          <a:bodyPr/>
          <a:lstStyle/>
          <a:p>
            <a:fld id="{8523BDDE-BAC1-4579-B08F-CAD876AB0F51}" type="slidenum">
              <a:rPr lang="en-GB" smtClean="0"/>
              <a:t>‹#›</a:t>
            </a:fld>
            <a:endParaRPr lang="en-GB"/>
          </a:p>
        </p:txBody>
      </p:sp>
    </p:spTree>
    <p:extLst>
      <p:ext uri="{BB962C8B-B14F-4D97-AF65-F5344CB8AC3E}">
        <p14:creationId xmlns:p14="http://schemas.microsoft.com/office/powerpoint/2010/main" val="19119059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C0708A-E5F9-4E80-9153-DBABE0DB67D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F3B5531-B687-4EF8-B9D2-AE2F8525B70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1902C41-D4F7-49B8-BCDD-BC689AFA2673}"/>
              </a:ext>
            </a:extLst>
          </p:cNvPr>
          <p:cNvSpPr>
            <a:spLocks noGrp="1"/>
          </p:cNvSpPr>
          <p:nvPr>
            <p:ph type="dt" sz="half" idx="10"/>
          </p:nvPr>
        </p:nvSpPr>
        <p:spPr/>
        <p:txBody>
          <a:bodyPr/>
          <a:lstStyle/>
          <a:p>
            <a:fld id="{7BDB6C18-9C00-4A5D-9087-C059FE9232CC}" type="datetimeFigureOut">
              <a:rPr lang="en-GB" smtClean="0"/>
              <a:t>25/06/2023</a:t>
            </a:fld>
            <a:endParaRPr lang="en-GB"/>
          </a:p>
        </p:txBody>
      </p:sp>
      <p:sp>
        <p:nvSpPr>
          <p:cNvPr id="5" name="Footer Placeholder 4">
            <a:extLst>
              <a:ext uri="{FF2B5EF4-FFF2-40B4-BE49-F238E27FC236}">
                <a16:creationId xmlns:a16="http://schemas.microsoft.com/office/drawing/2014/main" id="{997D4521-E836-4D88-A5E9-E943D29FAB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5ECEC4E-52C0-4E41-A635-D6A0D7D86723}"/>
              </a:ext>
            </a:extLst>
          </p:cNvPr>
          <p:cNvSpPr>
            <a:spLocks noGrp="1"/>
          </p:cNvSpPr>
          <p:nvPr>
            <p:ph type="sldNum" sz="quarter" idx="12"/>
          </p:nvPr>
        </p:nvSpPr>
        <p:spPr/>
        <p:txBody>
          <a:bodyPr/>
          <a:lstStyle/>
          <a:p>
            <a:fld id="{8523BDDE-BAC1-4579-B08F-CAD876AB0F51}" type="slidenum">
              <a:rPr lang="en-GB" smtClean="0"/>
              <a:t>‹#›</a:t>
            </a:fld>
            <a:endParaRPr lang="en-GB"/>
          </a:p>
        </p:txBody>
      </p:sp>
    </p:spTree>
    <p:extLst>
      <p:ext uri="{BB962C8B-B14F-4D97-AF65-F5344CB8AC3E}">
        <p14:creationId xmlns:p14="http://schemas.microsoft.com/office/powerpoint/2010/main" val="25177236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AFC62F-2E45-40B4-A769-1FFDC154DF8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AD4B8E0-1EDB-4FB5-8A37-D33C187EA28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78C6B5A-9EB4-42D9-BDD8-3B83B2E2CFB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632821B-1FF7-4286-B5DD-30F5CEB8861B}"/>
              </a:ext>
            </a:extLst>
          </p:cNvPr>
          <p:cNvSpPr>
            <a:spLocks noGrp="1"/>
          </p:cNvSpPr>
          <p:nvPr>
            <p:ph type="dt" sz="half" idx="10"/>
          </p:nvPr>
        </p:nvSpPr>
        <p:spPr/>
        <p:txBody>
          <a:bodyPr/>
          <a:lstStyle/>
          <a:p>
            <a:fld id="{7BDB6C18-9C00-4A5D-9087-C059FE9232CC}" type="datetimeFigureOut">
              <a:rPr lang="en-GB" smtClean="0"/>
              <a:t>25/06/2023</a:t>
            </a:fld>
            <a:endParaRPr lang="en-GB"/>
          </a:p>
        </p:txBody>
      </p:sp>
      <p:sp>
        <p:nvSpPr>
          <p:cNvPr id="6" name="Footer Placeholder 5">
            <a:extLst>
              <a:ext uri="{FF2B5EF4-FFF2-40B4-BE49-F238E27FC236}">
                <a16:creationId xmlns:a16="http://schemas.microsoft.com/office/drawing/2014/main" id="{D25690DB-BF89-4C45-BDA9-BBC1B860F8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7607FAC-46A9-4474-9F04-976F9653DBBC}"/>
              </a:ext>
            </a:extLst>
          </p:cNvPr>
          <p:cNvSpPr>
            <a:spLocks noGrp="1"/>
          </p:cNvSpPr>
          <p:nvPr>
            <p:ph type="sldNum" sz="quarter" idx="12"/>
          </p:nvPr>
        </p:nvSpPr>
        <p:spPr/>
        <p:txBody>
          <a:bodyPr/>
          <a:lstStyle/>
          <a:p>
            <a:fld id="{8523BDDE-BAC1-4579-B08F-CAD876AB0F51}" type="slidenum">
              <a:rPr lang="en-GB" smtClean="0"/>
              <a:t>‹#›</a:t>
            </a:fld>
            <a:endParaRPr lang="en-GB"/>
          </a:p>
        </p:txBody>
      </p:sp>
    </p:spTree>
    <p:extLst>
      <p:ext uri="{BB962C8B-B14F-4D97-AF65-F5344CB8AC3E}">
        <p14:creationId xmlns:p14="http://schemas.microsoft.com/office/powerpoint/2010/main" val="27391562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86441A-3DFA-4604-9A3D-A1671B3F75C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8688DF6-3308-457E-BD45-961F5D3F039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5863065-2B29-452D-AE6F-96F05697274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CBB22E0-6532-46DB-A8E4-8AB9093DDE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3CAA804-5DA6-4BCE-845B-1A767B57C58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E569EC8-DB6F-48AA-B82E-ACB1A5BC0E68}"/>
              </a:ext>
            </a:extLst>
          </p:cNvPr>
          <p:cNvSpPr>
            <a:spLocks noGrp="1"/>
          </p:cNvSpPr>
          <p:nvPr>
            <p:ph type="dt" sz="half" idx="10"/>
          </p:nvPr>
        </p:nvSpPr>
        <p:spPr/>
        <p:txBody>
          <a:bodyPr/>
          <a:lstStyle/>
          <a:p>
            <a:fld id="{7BDB6C18-9C00-4A5D-9087-C059FE9232CC}" type="datetimeFigureOut">
              <a:rPr lang="en-GB" smtClean="0"/>
              <a:t>25/06/2023</a:t>
            </a:fld>
            <a:endParaRPr lang="en-GB"/>
          </a:p>
        </p:txBody>
      </p:sp>
      <p:sp>
        <p:nvSpPr>
          <p:cNvPr id="8" name="Footer Placeholder 7">
            <a:extLst>
              <a:ext uri="{FF2B5EF4-FFF2-40B4-BE49-F238E27FC236}">
                <a16:creationId xmlns:a16="http://schemas.microsoft.com/office/drawing/2014/main" id="{994F590B-A236-4427-91D9-9E70B472092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35EF86F-B7D6-4BA0-ABE7-24AF3BB030E5}"/>
              </a:ext>
            </a:extLst>
          </p:cNvPr>
          <p:cNvSpPr>
            <a:spLocks noGrp="1"/>
          </p:cNvSpPr>
          <p:nvPr>
            <p:ph type="sldNum" sz="quarter" idx="12"/>
          </p:nvPr>
        </p:nvSpPr>
        <p:spPr/>
        <p:txBody>
          <a:bodyPr/>
          <a:lstStyle/>
          <a:p>
            <a:fld id="{8523BDDE-BAC1-4579-B08F-CAD876AB0F51}" type="slidenum">
              <a:rPr lang="en-GB" smtClean="0"/>
              <a:t>‹#›</a:t>
            </a:fld>
            <a:endParaRPr lang="en-GB"/>
          </a:p>
        </p:txBody>
      </p:sp>
    </p:spTree>
    <p:extLst>
      <p:ext uri="{BB962C8B-B14F-4D97-AF65-F5344CB8AC3E}">
        <p14:creationId xmlns:p14="http://schemas.microsoft.com/office/powerpoint/2010/main" val="3814978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E7BBAD-F38F-4583-B662-C00D8E5CA94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64049FE-9D43-4867-B48A-CE400B4E5A2E}"/>
              </a:ext>
            </a:extLst>
          </p:cNvPr>
          <p:cNvSpPr>
            <a:spLocks noGrp="1"/>
          </p:cNvSpPr>
          <p:nvPr>
            <p:ph type="dt" sz="half" idx="10"/>
          </p:nvPr>
        </p:nvSpPr>
        <p:spPr/>
        <p:txBody>
          <a:bodyPr/>
          <a:lstStyle/>
          <a:p>
            <a:fld id="{7BDB6C18-9C00-4A5D-9087-C059FE9232CC}" type="datetimeFigureOut">
              <a:rPr lang="en-GB" smtClean="0"/>
              <a:t>25/06/2023</a:t>
            </a:fld>
            <a:endParaRPr lang="en-GB"/>
          </a:p>
        </p:txBody>
      </p:sp>
      <p:sp>
        <p:nvSpPr>
          <p:cNvPr id="4" name="Footer Placeholder 3">
            <a:extLst>
              <a:ext uri="{FF2B5EF4-FFF2-40B4-BE49-F238E27FC236}">
                <a16:creationId xmlns:a16="http://schemas.microsoft.com/office/drawing/2014/main" id="{654B0C20-18F7-4548-A0B0-97A5C85B852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ACFA9D5-A0FB-4296-BD38-E3365583F891}"/>
              </a:ext>
            </a:extLst>
          </p:cNvPr>
          <p:cNvSpPr>
            <a:spLocks noGrp="1"/>
          </p:cNvSpPr>
          <p:nvPr>
            <p:ph type="sldNum" sz="quarter" idx="12"/>
          </p:nvPr>
        </p:nvSpPr>
        <p:spPr/>
        <p:txBody>
          <a:bodyPr/>
          <a:lstStyle/>
          <a:p>
            <a:fld id="{8523BDDE-BAC1-4579-B08F-CAD876AB0F51}" type="slidenum">
              <a:rPr lang="en-GB" smtClean="0"/>
              <a:t>‹#›</a:t>
            </a:fld>
            <a:endParaRPr lang="en-GB"/>
          </a:p>
        </p:txBody>
      </p:sp>
    </p:spTree>
    <p:extLst>
      <p:ext uri="{BB962C8B-B14F-4D97-AF65-F5344CB8AC3E}">
        <p14:creationId xmlns:p14="http://schemas.microsoft.com/office/powerpoint/2010/main" val="22007927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5D283F2-D34E-4C1E-81D8-F7941137049C}"/>
              </a:ext>
            </a:extLst>
          </p:cNvPr>
          <p:cNvSpPr>
            <a:spLocks noGrp="1"/>
          </p:cNvSpPr>
          <p:nvPr>
            <p:ph type="dt" sz="half" idx="10"/>
          </p:nvPr>
        </p:nvSpPr>
        <p:spPr/>
        <p:txBody>
          <a:bodyPr/>
          <a:lstStyle/>
          <a:p>
            <a:fld id="{7BDB6C18-9C00-4A5D-9087-C059FE9232CC}" type="datetimeFigureOut">
              <a:rPr lang="en-GB" smtClean="0"/>
              <a:t>25/06/2023</a:t>
            </a:fld>
            <a:endParaRPr lang="en-GB"/>
          </a:p>
        </p:txBody>
      </p:sp>
      <p:sp>
        <p:nvSpPr>
          <p:cNvPr id="3" name="Footer Placeholder 2">
            <a:extLst>
              <a:ext uri="{FF2B5EF4-FFF2-40B4-BE49-F238E27FC236}">
                <a16:creationId xmlns:a16="http://schemas.microsoft.com/office/drawing/2014/main" id="{F8E6C2D3-4B9E-429B-B981-321C3FCB136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2AA36AD-7329-4C99-B5C3-0AAF2178AAC3}"/>
              </a:ext>
            </a:extLst>
          </p:cNvPr>
          <p:cNvSpPr>
            <a:spLocks noGrp="1"/>
          </p:cNvSpPr>
          <p:nvPr>
            <p:ph type="sldNum" sz="quarter" idx="12"/>
          </p:nvPr>
        </p:nvSpPr>
        <p:spPr/>
        <p:txBody>
          <a:bodyPr/>
          <a:lstStyle/>
          <a:p>
            <a:fld id="{8523BDDE-BAC1-4579-B08F-CAD876AB0F51}" type="slidenum">
              <a:rPr lang="en-GB" smtClean="0"/>
              <a:t>‹#›</a:t>
            </a:fld>
            <a:endParaRPr lang="en-GB"/>
          </a:p>
        </p:txBody>
      </p:sp>
    </p:spTree>
    <p:extLst>
      <p:ext uri="{BB962C8B-B14F-4D97-AF65-F5344CB8AC3E}">
        <p14:creationId xmlns:p14="http://schemas.microsoft.com/office/powerpoint/2010/main" val="22611762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B4C434-EDE5-437C-8B1E-DC65E18D03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9DC500A-EB6A-4F17-B1E0-D9162974EB0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5A7D6C6-39C1-411F-97D6-8DA0747AFC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48B04E7-1928-405F-AC99-2EDEFD575C47}"/>
              </a:ext>
            </a:extLst>
          </p:cNvPr>
          <p:cNvSpPr>
            <a:spLocks noGrp="1"/>
          </p:cNvSpPr>
          <p:nvPr>
            <p:ph type="dt" sz="half" idx="10"/>
          </p:nvPr>
        </p:nvSpPr>
        <p:spPr/>
        <p:txBody>
          <a:bodyPr/>
          <a:lstStyle/>
          <a:p>
            <a:fld id="{7BDB6C18-9C00-4A5D-9087-C059FE9232CC}" type="datetimeFigureOut">
              <a:rPr lang="en-GB" smtClean="0"/>
              <a:t>25/06/2023</a:t>
            </a:fld>
            <a:endParaRPr lang="en-GB"/>
          </a:p>
        </p:txBody>
      </p:sp>
      <p:sp>
        <p:nvSpPr>
          <p:cNvPr id="6" name="Footer Placeholder 5">
            <a:extLst>
              <a:ext uri="{FF2B5EF4-FFF2-40B4-BE49-F238E27FC236}">
                <a16:creationId xmlns:a16="http://schemas.microsoft.com/office/drawing/2014/main" id="{927B5F22-B322-41B7-8A95-6B1024E0EEE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EA827A7-2B2E-400D-80F6-31638CD7F84A}"/>
              </a:ext>
            </a:extLst>
          </p:cNvPr>
          <p:cNvSpPr>
            <a:spLocks noGrp="1"/>
          </p:cNvSpPr>
          <p:nvPr>
            <p:ph type="sldNum" sz="quarter" idx="12"/>
          </p:nvPr>
        </p:nvSpPr>
        <p:spPr/>
        <p:txBody>
          <a:bodyPr/>
          <a:lstStyle/>
          <a:p>
            <a:fld id="{8523BDDE-BAC1-4579-B08F-CAD876AB0F51}" type="slidenum">
              <a:rPr lang="en-GB" smtClean="0"/>
              <a:t>‹#›</a:t>
            </a:fld>
            <a:endParaRPr lang="en-GB"/>
          </a:p>
        </p:txBody>
      </p:sp>
    </p:spTree>
    <p:extLst>
      <p:ext uri="{BB962C8B-B14F-4D97-AF65-F5344CB8AC3E}">
        <p14:creationId xmlns:p14="http://schemas.microsoft.com/office/powerpoint/2010/main" val="2923238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DF85FC-684F-4F43-A8FD-B26AB183F3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FB89811-F9F4-404E-8D9C-9BC572479E8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1D2DC00-86EB-42A7-9483-E3F8908848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A208F21-63C8-4A86-968D-9ADDE5F255EB}"/>
              </a:ext>
            </a:extLst>
          </p:cNvPr>
          <p:cNvSpPr>
            <a:spLocks noGrp="1"/>
          </p:cNvSpPr>
          <p:nvPr>
            <p:ph type="dt" sz="half" idx="10"/>
          </p:nvPr>
        </p:nvSpPr>
        <p:spPr/>
        <p:txBody>
          <a:bodyPr/>
          <a:lstStyle/>
          <a:p>
            <a:fld id="{7BDB6C18-9C00-4A5D-9087-C059FE9232CC}" type="datetimeFigureOut">
              <a:rPr lang="en-GB" smtClean="0"/>
              <a:t>25/06/2023</a:t>
            </a:fld>
            <a:endParaRPr lang="en-GB"/>
          </a:p>
        </p:txBody>
      </p:sp>
      <p:sp>
        <p:nvSpPr>
          <p:cNvPr id="6" name="Footer Placeholder 5">
            <a:extLst>
              <a:ext uri="{FF2B5EF4-FFF2-40B4-BE49-F238E27FC236}">
                <a16:creationId xmlns:a16="http://schemas.microsoft.com/office/drawing/2014/main" id="{F53C12A1-66F3-4189-884C-2DB7C24B3A6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2BE9FA8-991C-4BFF-A2AB-398DDA254230}"/>
              </a:ext>
            </a:extLst>
          </p:cNvPr>
          <p:cNvSpPr>
            <a:spLocks noGrp="1"/>
          </p:cNvSpPr>
          <p:nvPr>
            <p:ph type="sldNum" sz="quarter" idx="12"/>
          </p:nvPr>
        </p:nvSpPr>
        <p:spPr/>
        <p:txBody>
          <a:bodyPr/>
          <a:lstStyle/>
          <a:p>
            <a:fld id="{8523BDDE-BAC1-4579-B08F-CAD876AB0F51}" type="slidenum">
              <a:rPr lang="en-GB" smtClean="0"/>
              <a:t>‹#›</a:t>
            </a:fld>
            <a:endParaRPr lang="en-GB"/>
          </a:p>
        </p:txBody>
      </p:sp>
    </p:spTree>
    <p:extLst>
      <p:ext uri="{BB962C8B-B14F-4D97-AF65-F5344CB8AC3E}">
        <p14:creationId xmlns:p14="http://schemas.microsoft.com/office/powerpoint/2010/main" val="19484320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0F0D42-F493-4350-A830-A5C59F805F5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819013E-CB1F-4116-A80F-786F9BAD185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C2F1ADB-23E9-4818-91F7-283F3F147015}"/>
              </a:ext>
            </a:extLst>
          </p:cNvPr>
          <p:cNvSpPr>
            <a:spLocks noGrp="1"/>
          </p:cNvSpPr>
          <p:nvPr>
            <p:ph type="dt" sz="half" idx="10"/>
          </p:nvPr>
        </p:nvSpPr>
        <p:spPr/>
        <p:txBody>
          <a:bodyPr/>
          <a:lstStyle/>
          <a:p>
            <a:fld id="{7BDB6C18-9C00-4A5D-9087-C059FE9232CC}" type="datetimeFigureOut">
              <a:rPr lang="en-GB" smtClean="0"/>
              <a:t>25/06/2023</a:t>
            </a:fld>
            <a:endParaRPr lang="en-GB"/>
          </a:p>
        </p:txBody>
      </p:sp>
      <p:sp>
        <p:nvSpPr>
          <p:cNvPr id="5" name="Footer Placeholder 4">
            <a:extLst>
              <a:ext uri="{FF2B5EF4-FFF2-40B4-BE49-F238E27FC236}">
                <a16:creationId xmlns:a16="http://schemas.microsoft.com/office/drawing/2014/main" id="{1CAF4DD0-9923-49FE-9465-64D390C10E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211EA28-DEAF-4791-BCA3-DC23544B1DB7}"/>
              </a:ext>
            </a:extLst>
          </p:cNvPr>
          <p:cNvSpPr>
            <a:spLocks noGrp="1"/>
          </p:cNvSpPr>
          <p:nvPr>
            <p:ph type="sldNum" sz="quarter" idx="12"/>
          </p:nvPr>
        </p:nvSpPr>
        <p:spPr/>
        <p:txBody>
          <a:bodyPr/>
          <a:lstStyle/>
          <a:p>
            <a:fld id="{8523BDDE-BAC1-4579-B08F-CAD876AB0F51}" type="slidenum">
              <a:rPr lang="en-GB" smtClean="0"/>
              <a:t>‹#›</a:t>
            </a:fld>
            <a:endParaRPr lang="en-GB"/>
          </a:p>
        </p:txBody>
      </p:sp>
    </p:spTree>
    <p:extLst>
      <p:ext uri="{BB962C8B-B14F-4D97-AF65-F5344CB8AC3E}">
        <p14:creationId xmlns:p14="http://schemas.microsoft.com/office/powerpoint/2010/main" val="19553482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DF73970-C999-4651-94CA-6F68FEC15B3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F4344C0-3F82-4955-9710-10EB309379A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1A2DC1A-E2D1-4D97-ABE8-B726F019ED69}"/>
              </a:ext>
            </a:extLst>
          </p:cNvPr>
          <p:cNvSpPr>
            <a:spLocks noGrp="1"/>
          </p:cNvSpPr>
          <p:nvPr>
            <p:ph type="dt" sz="half" idx="10"/>
          </p:nvPr>
        </p:nvSpPr>
        <p:spPr/>
        <p:txBody>
          <a:bodyPr/>
          <a:lstStyle/>
          <a:p>
            <a:fld id="{7BDB6C18-9C00-4A5D-9087-C059FE9232CC}" type="datetimeFigureOut">
              <a:rPr lang="en-GB" smtClean="0"/>
              <a:t>25/06/2023</a:t>
            </a:fld>
            <a:endParaRPr lang="en-GB"/>
          </a:p>
        </p:txBody>
      </p:sp>
      <p:sp>
        <p:nvSpPr>
          <p:cNvPr id="5" name="Footer Placeholder 4">
            <a:extLst>
              <a:ext uri="{FF2B5EF4-FFF2-40B4-BE49-F238E27FC236}">
                <a16:creationId xmlns:a16="http://schemas.microsoft.com/office/drawing/2014/main" id="{85C76B99-D1B3-4A19-8379-D8503797630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E96DC0-5E94-41B6-B4F8-B6692C504B71}"/>
              </a:ext>
            </a:extLst>
          </p:cNvPr>
          <p:cNvSpPr>
            <a:spLocks noGrp="1"/>
          </p:cNvSpPr>
          <p:nvPr>
            <p:ph type="sldNum" sz="quarter" idx="12"/>
          </p:nvPr>
        </p:nvSpPr>
        <p:spPr/>
        <p:txBody>
          <a:bodyPr/>
          <a:lstStyle/>
          <a:p>
            <a:fld id="{8523BDDE-BAC1-4579-B08F-CAD876AB0F51}" type="slidenum">
              <a:rPr lang="en-GB" smtClean="0"/>
              <a:t>‹#›</a:t>
            </a:fld>
            <a:endParaRPr lang="en-GB"/>
          </a:p>
        </p:txBody>
      </p:sp>
    </p:spTree>
    <p:extLst>
      <p:ext uri="{BB962C8B-B14F-4D97-AF65-F5344CB8AC3E}">
        <p14:creationId xmlns:p14="http://schemas.microsoft.com/office/powerpoint/2010/main" val="13566213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9346E-458B-9345-9851-8FD5915A632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77CF625-41A5-BC4D-808A-915BDCE484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5092ABE-A639-1B47-AF49-83D5A5081724}"/>
              </a:ext>
            </a:extLst>
          </p:cNvPr>
          <p:cNvSpPr>
            <a:spLocks noGrp="1"/>
          </p:cNvSpPr>
          <p:nvPr>
            <p:ph type="dt" sz="half" idx="10"/>
          </p:nvPr>
        </p:nvSpPr>
        <p:spPr/>
        <p:txBody>
          <a:bodyPr/>
          <a:lstStyle/>
          <a:p>
            <a:fld id="{C636743F-F0EE-184E-B1B2-44BAB3071022}" type="datetimeFigureOut">
              <a:rPr lang="en-US" smtClean="0"/>
              <a:t>6/25/2023</a:t>
            </a:fld>
            <a:endParaRPr lang="en-US"/>
          </a:p>
        </p:txBody>
      </p:sp>
      <p:sp>
        <p:nvSpPr>
          <p:cNvPr id="5" name="Footer Placeholder 4">
            <a:extLst>
              <a:ext uri="{FF2B5EF4-FFF2-40B4-BE49-F238E27FC236}">
                <a16:creationId xmlns:a16="http://schemas.microsoft.com/office/drawing/2014/main" id="{8D2EC91D-9D85-A543-B734-86E97C2EC4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5B6FFA3-F589-2E42-8594-63D175303162}"/>
              </a:ext>
            </a:extLst>
          </p:cNvPr>
          <p:cNvSpPr>
            <a:spLocks noGrp="1"/>
          </p:cNvSpPr>
          <p:nvPr>
            <p:ph type="sldNum" sz="quarter" idx="12"/>
          </p:nvPr>
        </p:nvSpPr>
        <p:spPr/>
        <p:txBody>
          <a:bodyPr/>
          <a:lstStyle/>
          <a:p>
            <a:fld id="{2603DCF6-D92E-054F-AB0E-5F6474C860F7}" type="slidenum">
              <a:rPr lang="en-US" smtClean="0"/>
              <a:t>‹#›</a:t>
            </a:fld>
            <a:endParaRPr lang="en-US"/>
          </a:p>
        </p:txBody>
      </p:sp>
    </p:spTree>
    <p:extLst>
      <p:ext uri="{BB962C8B-B14F-4D97-AF65-F5344CB8AC3E}">
        <p14:creationId xmlns:p14="http://schemas.microsoft.com/office/powerpoint/2010/main" val="23986467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1F49E-08AC-3B4F-A64C-FFC3078079B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A4CCC1C-BF89-3B46-A768-1E807228FAA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476702C-F21A-3C47-AFB4-DF80B4741BD3}"/>
              </a:ext>
            </a:extLst>
          </p:cNvPr>
          <p:cNvSpPr>
            <a:spLocks noGrp="1"/>
          </p:cNvSpPr>
          <p:nvPr>
            <p:ph type="dt" sz="half" idx="10"/>
          </p:nvPr>
        </p:nvSpPr>
        <p:spPr/>
        <p:txBody>
          <a:bodyPr/>
          <a:lstStyle/>
          <a:p>
            <a:fld id="{C636743F-F0EE-184E-B1B2-44BAB3071022}" type="datetimeFigureOut">
              <a:rPr lang="en-US" smtClean="0"/>
              <a:t>6/25/2023</a:t>
            </a:fld>
            <a:endParaRPr lang="en-US"/>
          </a:p>
        </p:txBody>
      </p:sp>
      <p:sp>
        <p:nvSpPr>
          <p:cNvPr id="5" name="Footer Placeholder 4">
            <a:extLst>
              <a:ext uri="{FF2B5EF4-FFF2-40B4-BE49-F238E27FC236}">
                <a16:creationId xmlns:a16="http://schemas.microsoft.com/office/drawing/2014/main" id="{F7A61593-B5DB-1540-ABD5-D2E068CC39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335705-8F3F-3042-AB2E-ACA67E7830B9}"/>
              </a:ext>
            </a:extLst>
          </p:cNvPr>
          <p:cNvSpPr>
            <a:spLocks noGrp="1"/>
          </p:cNvSpPr>
          <p:nvPr>
            <p:ph type="sldNum" sz="quarter" idx="12"/>
          </p:nvPr>
        </p:nvSpPr>
        <p:spPr/>
        <p:txBody>
          <a:bodyPr/>
          <a:lstStyle/>
          <a:p>
            <a:fld id="{2603DCF6-D92E-054F-AB0E-5F6474C860F7}" type="slidenum">
              <a:rPr lang="en-US" smtClean="0"/>
              <a:t>‹#›</a:t>
            </a:fld>
            <a:endParaRPr lang="en-US"/>
          </a:p>
        </p:txBody>
      </p:sp>
    </p:spTree>
    <p:extLst>
      <p:ext uri="{BB962C8B-B14F-4D97-AF65-F5344CB8AC3E}">
        <p14:creationId xmlns:p14="http://schemas.microsoft.com/office/powerpoint/2010/main" val="13073745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04950F-2184-9C42-8EB6-0A9F4B2CE34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A52FCA3-4352-474E-ABB6-D827C5FB900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CDCA467-E89F-F943-B770-F06DCB0F81A6}"/>
              </a:ext>
            </a:extLst>
          </p:cNvPr>
          <p:cNvSpPr>
            <a:spLocks noGrp="1"/>
          </p:cNvSpPr>
          <p:nvPr>
            <p:ph type="dt" sz="half" idx="10"/>
          </p:nvPr>
        </p:nvSpPr>
        <p:spPr/>
        <p:txBody>
          <a:bodyPr/>
          <a:lstStyle/>
          <a:p>
            <a:fld id="{C636743F-F0EE-184E-B1B2-44BAB3071022}" type="datetimeFigureOut">
              <a:rPr lang="en-US" smtClean="0"/>
              <a:t>6/25/2023</a:t>
            </a:fld>
            <a:endParaRPr lang="en-US"/>
          </a:p>
        </p:txBody>
      </p:sp>
      <p:sp>
        <p:nvSpPr>
          <p:cNvPr id="5" name="Footer Placeholder 4">
            <a:extLst>
              <a:ext uri="{FF2B5EF4-FFF2-40B4-BE49-F238E27FC236}">
                <a16:creationId xmlns:a16="http://schemas.microsoft.com/office/drawing/2014/main" id="{1C41209D-9361-9C4D-A76B-7EDCFE21CA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4CCF5E-E49D-A149-9637-83C184D376D7}"/>
              </a:ext>
            </a:extLst>
          </p:cNvPr>
          <p:cNvSpPr>
            <a:spLocks noGrp="1"/>
          </p:cNvSpPr>
          <p:nvPr>
            <p:ph type="sldNum" sz="quarter" idx="12"/>
          </p:nvPr>
        </p:nvSpPr>
        <p:spPr/>
        <p:txBody>
          <a:bodyPr/>
          <a:lstStyle/>
          <a:p>
            <a:fld id="{2603DCF6-D92E-054F-AB0E-5F6474C860F7}" type="slidenum">
              <a:rPr lang="en-US" smtClean="0"/>
              <a:t>‹#›</a:t>
            </a:fld>
            <a:endParaRPr lang="en-US"/>
          </a:p>
        </p:txBody>
      </p:sp>
    </p:spTree>
    <p:extLst>
      <p:ext uri="{BB962C8B-B14F-4D97-AF65-F5344CB8AC3E}">
        <p14:creationId xmlns:p14="http://schemas.microsoft.com/office/powerpoint/2010/main" val="14247449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3283BC-ABF8-0C4E-BCFA-84C74B067F5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39A02DA-CEC0-3341-B327-6C30784A3C4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A6038AA-3C42-A34A-9D67-32F462DAD27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A0B4D50-7F50-024C-B018-639051D4221E}"/>
              </a:ext>
            </a:extLst>
          </p:cNvPr>
          <p:cNvSpPr>
            <a:spLocks noGrp="1"/>
          </p:cNvSpPr>
          <p:nvPr>
            <p:ph type="dt" sz="half" idx="10"/>
          </p:nvPr>
        </p:nvSpPr>
        <p:spPr/>
        <p:txBody>
          <a:bodyPr/>
          <a:lstStyle/>
          <a:p>
            <a:fld id="{C636743F-F0EE-184E-B1B2-44BAB3071022}" type="datetimeFigureOut">
              <a:rPr lang="en-US" smtClean="0"/>
              <a:t>6/25/2023</a:t>
            </a:fld>
            <a:endParaRPr lang="en-US"/>
          </a:p>
        </p:txBody>
      </p:sp>
      <p:sp>
        <p:nvSpPr>
          <p:cNvPr id="6" name="Footer Placeholder 5">
            <a:extLst>
              <a:ext uri="{FF2B5EF4-FFF2-40B4-BE49-F238E27FC236}">
                <a16:creationId xmlns:a16="http://schemas.microsoft.com/office/drawing/2014/main" id="{F2C36A35-B483-A241-BF15-B07E8F6C765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B5A735-19E6-9C4F-A88C-6A6147972D84}"/>
              </a:ext>
            </a:extLst>
          </p:cNvPr>
          <p:cNvSpPr>
            <a:spLocks noGrp="1"/>
          </p:cNvSpPr>
          <p:nvPr>
            <p:ph type="sldNum" sz="quarter" idx="12"/>
          </p:nvPr>
        </p:nvSpPr>
        <p:spPr/>
        <p:txBody>
          <a:bodyPr/>
          <a:lstStyle/>
          <a:p>
            <a:fld id="{2603DCF6-D92E-054F-AB0E-5F6474C860F7}" type="slidenum">
              <a:rPr lang="en-US" smtClean="0"/>
              <a:t>‹#›</a:t>
            </a:fld>
            <a:endParaRPr lang="en-US"/>
          </a:p>
        </p:txBody>
      </p:sp>
    </p:spTree>
    <p:extLst>
      <p:ext uri="{BB962C8B-B14F-4D97-AF65-F5344CB8AC3E}">
        <p14:creationId xmlns:p14="http://schemas.microsoft.com/office/powerpoint/2010/main" val="21414365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3B8619-D8C8-4447-BAA3-EABD50655E3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B50C6DC-4A69-D449-8851-C0A92B816F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F8D2647-47DD-6C48-A6A1-60DCD6E1639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D1627AC-2BA9-E043-910C-657C0227514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06052DB1-EA51-6D4B-AB6A-B0B5D4D8D5C2}"/>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D1D66C3-3FE4-194A-8FFF-BDDAD7EF5930}"/>
              </a:ext>
            </a:extLst>
          </p:cNvPr>
          <p:cNvSpPr>
            <a:spLocks noGrp="1"/>
          </p:cNvSpPr>
          <p:nvPr>
            <p:ph type="dt" sz="half" idx="10"/>
          </p:nvPr>
        </p:nvSpPr>
        <p:spPr/>
        <p:txBody>
          <a:bodyPr/>
          <a:lstStyle/>
          <a:p>
            <a:fld id="{C636743F-F0EE-184E-B1B2-44BAB3071022}" type="datetimeFigureOut">
              <a:rPr lang="en-US" smtClean="0"/>
              <a:t>6/25/2023</a:t>
            </a:fld>
            <a:endParaRPr lang="en-US"/>
          </a:p>
        </p:txBody>
      </p:sp>
      <p:sp>
        <p:nvSpPr>
          <p:cNvPr id="8" name="Footer Placeholder 7">
            <a:extLst>
              <a:ext uri="{FF2B5EF4-FFF2-40B4-BE49-F238E27FC236}">
                <a16:creationId xmlns:a16="http://schemas.microsoft.com/office/drawing/2014/main" id="{F0871285-AF0D-AA4F-A0F6-881305EF577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36855C0-2ED6-3840-88A2-2678F99DF4D6}"/>
              </a:ext>
            </a:extLst>
          </p:cNvPr>
          <p:cNvSpPr>
            <a:spLocks noGrp="1"/>
          </p:cNvSpPr>
          <p:nvPr>
            <p:ph type="sldNum" sz="quarter" idx="12"/>
          </p:nvPr>
        </p:nvSpPr>
        <p:spPr/>
        <p:txBody>
          <a:bodyPr/>
          <a:lstStyle/>
          <a:p>
            <a:fld id="{2603DCF6-D92E-054F-AB0E-5F6474C860F7}" type="slidenum">
              <a:rPr lang="en-US" smtClean="0"/>
              <a:t>‹#›</a:t>
            </a:fld>
            <a:endParaRPr lang="en-US"/>
          </a:p>
        </p:txBody>
      </p:sp>
    </p:spTree>
    <p:extLst>
      <p:ext uri="{BB962C8B-B14F-4D97-AF65-F5344CB8AC3E}">
        <p14:creationId xmlns:p14="http://schemas.microsoft.com/office/powerpoint/2010/main" val="28627226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86CF9A-2351-9D46-9249-7262C1FD343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781F309-8FA2-8440-A6C0-EFC331E9562D}"/>
              </a:ext>
            </a:extLst>
          </p:cNvPr>
          <p:cNvSpPr>
            <a:spLocks noGrp="1"/>
          </p:cNvSpPr>
          <p:nvPr>
            <p:ph type="dt" sz="half" idx="10"/>
          </p:nvPr>
        </p:nvSpPr>
        <p:spPr/>
        <p:txBody>
          <a:bodyPr/>
          <a:lstStyle/>
          <a:p>
            <a:fld id="{C636743F-F0EE-184E-B1B2-44BAB3071022}" type="datetimeFigureOut">
              <a:rPr lang="en-US" smtClean="0"/>
              <a:t>6/25/2023</a:t>
            </a:fld>
            <a:endParaRPr lang="en-US"/>
          </a:p>
        </p:txBody>
      </p:sp>
      <p:sp>
        <p:nvSpPr>
          <p:cNvPr id="4" name="Footer Placeholder 3">
            <a:extLst>
              <a:ext uri="{FF2B5EF4-FFF2-40B4-BE49-F238E27FC236}">
                <a16:creationId xmlns:a16="http://schemas.microsoft.com/office/drawing/2014/main" id="{B06F8199-B6A0-1846-B057-912759FBFAF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73C0920-B4CD-2743-86DF-F2F70E20C0E2}"/>
              </a:ext>
            </a:extLst>
          </p:cNvPr>
          <p:cNvSpPr>
            <a:spLocks noGrp="1"/>
          </p:cNvSpPr>
          <p:nvPr>
            <p:ph type="sldNum" sz="quarter" idx="12"/>
          </p:nvPr>
        </p:nvSpPr>
        <p:spPr/>
        <p:txBody>
          <a:bodyPr/>
          <a:lstStyle/>
          <a:p>
            <a:fld id="{2603DCF6-D92E-054F-AB0E-5F6474C860F7}" type="slidenum">
              <a:rPr lang="en-US" smtClean="0"/>
              <a:t>‹#›</a:t>
            </a:fld>
            <a:endParaRPr lang="en-US"/>
          </a:p>
        </p:txBody>
      </p:sp>
    </p:spTree>
    <p:extLst>
      <p:ext uri="{BB962C8B-B14F-4D97-AF65-F5344CB8AC3E}">
        <p14:creationId xmlns:p14="http://schemas.microsoft.com/office/powerpoint/2010/main" val="381509432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AFF2D56-04D8-E74E-90E9-3B7BE02101D2}"/>
              </a:ext>
            </a:extLst>
          </p:cNvPr>
          <p:cNvSpPr>
            <a:spLocks noGrp="1"/>
          </p:cNvSpPr>
          <p:nvPr>
            <p:ph type="dt" sz="half" idx="10"/>
          </p:nvPr>
        </p:nvSpPr>
        <p:spPr/>
        <p:txBody>
          <a:bodyPr/>
          <a:lstStyle/>
          <a:p>
            <a:fld id="{C636743F-F0EE-184E-B1B2-44BAB3071022}" type="datetimeFigureOut">
              <a:rPr lang="en-US" smtClean="0"/>
              <a:t>6/25/2023</a:t>
            </a:fld>
            <a:endParaRPr lang="en-US"/>
          </a:p>
        </p:txBody>
      </p:sp>
      <p:sp>
        <p:nvSpPr>
          <p:cNvPr id="3" name="Footer Placeholder 2">
            <a:extLst>
              <a:ext uri="{FF2B5EF4-FFF2-40B4-BE49-F238E27FC236}">
                <a16:creationId xmlns:a16="http://schemas.microsoft.com/office/drawing/2014/main" id="{068DBBF8-8540-4B49-A43F-1EF540E0D26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3872CFA-C906-CB44-A66E-35C09EDFB43A}"/>
              </a:ext>
            </a:extLst>
          </p:cNvPr>
          <p:cNvSpPr>
            <a:spLocks noGrp="1"/>
          </p:cNvSpPr>
          <p:nvPr>
            <p:ph type="sldNum" sz="quarter" idx="12"/>
          </p:nvPr>
        </p:nvSpPr>
        <p:spPr/>
        <p:txBody>
          <a:bodyPr/>
          <a:lstStyle/>
          <a:p>
            <a:fld id="{2603DCF6-D92E-054F-AB0E-5F6474C860F7}" type="slidenum">
              <a:rPr lang="en-US" smtClean="0"/>
              <a:t>‹#›</a:t>
            </a:fld>
            <a:endParaRPr lang="en-US"/>
          </a:p>
        </p:txBody>
      </p:sp>
    </p:spTree>
    <p:extLst>
      <p:ext uri="{BB962C8B-B14F-4D97-AF65-F5344CB8AC3E}">
        <p14:creationId xmlns:p14="http://schemas.microsoft.com/office/powerpoint/2010/main" val="3405454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62B50-510B-4345-97BE-1DE8DF821C3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7947A1-74B3-294C-801D-C1D03E43F34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CBADE97-6142-9743-BB5A-C0EE58004C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FB623A1-F291-8042-A010-BC5E61A3AB46}"/>
              </a:ext>
            </a:extLst>
          </p:cNvPr>
          <p:cNvSpPr>
            <a:spLocks noGrp="1"/>
          </p:cNvSpPr>
          <p:nvPr>
            <p:ph type="dt" sz="half" idx="10"/>
          </p:nvPr>
        </p:nvSpPr>
        <p:spPr/>
        <p:txBody>
          <a:bodyPr/>
          <a:lstStyle/>
          <a:p>
            <a:fld id="{C636743F-F0EE-184E-B1B2-44BAB3071022}" type="datetimeFigureOut">
              <a:rPr lang="en-US" smtClean="0"/>
              <a:t>6/25/2023</a:t>
            </a:fld>
            <a:endParaRPr lang="en-US"/>
          </a:p>
        </p:txBody>
      </p:sp>
      <p:sp>
        <p:nvSpPr>
          <p:cNvPr id="6" name="Footer Placeholder 5">
            <a:extLst>
              <a:ext uri="{FF2B5EF4-FFF2-40B4-BE49-F238E27FC236}">
                <a16:creationId xmlns:a16="http://schemas.microsoft.com/office/drawing/2014/main" id="{BCE6B960-3D61-1945-95F7-F7F3FCE68DC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6E0803A-AAD5-8D4E-886D-42F02ECAC7F3}"/>
              </a:ext>
            </a:extLst>
          </p:cNvPr>
          <p:cNvSpPr>
            <a:spLocks noGrp="1"/>
          </p:cNvSpPr>
          <p:nvPr>
            <p:ph type="sldNum" sz="quarter" idx="12"/>
          </p:nvPr>
        </p:nvSpPr>
        <p:spPr/>
        <p:txBody>
          <a:bodyPr/>
          <a:lstStyle/>
          <a:p>
            <a:fld id="{2603DCF6-D92E-054F-AB0E-5F6474C860F7}" type="slidenum">
              <a:rPr lang="en-US" smtClean="0"/>
              <a:t>‹#›</a:t>
            </a:fld>
            <a:endParaRPr lang="en-US"/>
          </a:p>
        </p:txBody>
      </p:sp>
    </p:spTree>
    <p:extLst>
      <p:ext uri="{BB962C8B-B14F-4D97-AF65-F5344CB8AC3E}">
        <p14:creationId xmlns:p14="http://schemas.microsoft.com/office/powerpoint/2010/main" val="24715625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6CF84C-E236-CE4E-A4B6-67BB75A021F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791D112-8E1B-6E4E-BA07-25A372EE94B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02684E6-4AAE-CE46-AC1D-2677F70695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430008BF-7EDB-8B4D-88C0-B81B67E26806}"/>
              </a:ext>
            </a:extLst>
          </p:cNvPr>
          <p:cNvSpPr>
            <a:spLocks noGrp="1"/>
          </p:cNvSpPr>
          <p:nvPr>
            <p:ph type="dt" sz="half" idx="10"/>
          </p:nvPr>
        </p:nvSpPr>
        <p:spPr/>
        <p:txBody>
          <a:bodyPr/>
          <a:lstStyle/>
          <a:p>
            <a:fld id="{C636743F-F0EE-184E-B1B2-44BAB3071022}" type="datetimeFigureOut">
              <a:rPr lang="en-US" smtClean="0"/>
              <a:t>6/25/2023</a:t>
            </a:fld>
            <a:endParaRPr lang="en-US"/>
          </a:p>
        </p:txBody>
      </p:sp>
      <p:sp>
        <p:nvSpPr>
          <p:cNvPr id="6" name="Footer Placeholder 5">
            <a:extLst>
              <a:ext uri="{FF2B5EF4-FFF2-40B4-BE49-F238E27FC236}">
                <a16:creationId xmlns:a16="http://schemas.microsoft.com/office/drawing/2014/main" id="{FBF08A9F-7AC6-B243-988F-B134429B341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29A6FCE-3E25-0A40-B6A5-8A95CB7E4C60}"/>
              </a:ext>
            </a:extLst>
          </p:cNvPr>
          <p:cNvSpPr>
            <a:spLocks noGrp="1"/>
          </p:cNvSpPr>
          <p:nvPr>
            <p:ph type="sldNum" sz="quarter" idx="12"/>
          </p:nvPr>
        </p:nvSpPr>
        <p:spPr/>
        <p:txBody>
          <a:bodyPr/>
          <a:lstStyle/>
          <a:p>
            <a:fld id="{2603DCF6-D92E-054F-AB0E-5F6474C860F7}" type="slidenum">
              <a:rPr lang="en-US" smtClean="0"/>
              <a:t>‹#›</a:t>
            </a:fld>
            <a:endParaRPr lang="en-US"/>
          </a:p>
        </p:txBody>
      </p:sp>
    </p:spTree>
    <p:extLst>
      <p:ext uri="{BB962C8B-B14F-4D97-AF65-F5344CB8AC3E}">
        <p14:creationId xmlns:p14="http://schemas.microsoft.com/office/powerpoint/2010/main" val="197850786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BE2E7-0433-824D-8F30-6B1820106AA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C5CD817-E7BC-CA4F-8B4F-08F590CDD56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B1CC5FD-42B1-5F41-AD6D-98BC3B18F36C}"/>
              </a:ext>
            </a:extLst>
          </p:cNvPr>
          <p:cNvSpPr>
            <a:spLocks noGrp="1"/>
          </p:cNvSpPr>
          <p:nvPr>
            <p:ph type="dt" sz="half" idx="10"/>
          </p:nvPr>
        </p:nvSpPr>
        <p:spPr/>
        <p:txBody>
          <a:bodyPr/>
          <a:lstStyle/>
          <a:p>
            <a:fld id="{C636743F-F0EE-184E-B1B2-44BAB3071022}" type="datetimeFigureOut">
              <a:rPr lang="en-US" smtClean="0"/>
              <a:t>6/25/2023</a:t>
            </a:fld>
            <a:endParaRPr lang="en-US"/>
          </a:p>
        </p:txBody>
      </p:sp>
      <p:sp>
        <p:nvSpPr>
          <p:cNvPr id="5" name="Footer Placeholder 4">
            <a:extLst>
              <a:ext uri="{FF2B5EF4-FFF2-40B4-BE49-F238E27FC236}">
                <a16:creationId xmlns:a16="http://schemas.microsoft.com/office/drawing/2014/main" id="{6E1957BF-A3D7-1B4E-A563-CA200F554C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34581CB-B253-9947-9946-B5E95893F694}"/>
              </a:ext>
            </a:extLst>
          </p:cNvPr>
          <p:cNvSpPr>
            <a:spLocks noGrp="1"/>
          </p:cNvSpPr>
          <p:nvPr>
            <p:ph type="sldNum" sz="quarter" idx="12"/>
          </p:nvPr>
        </p:nvSpPr>
        <p:spPr/>
        <p:txBody>
          <a:bodyPr/>
          <a:lstStyle/>
          <a:p>
            <a:fld id="{2603DCF6-D92E-054F-AB0E-5F6474C860F7}" type="slidenum">
              <a:rPr lang="en-US" smtClean="0"/>
              <a:t>‹#›</a:t>
            </a:fld>
            <a:endParaRPr lang="en-US"/>
          </a:p>
        </p:txBody>
      </p:sp>
    </p:spTree>
    <p:extLst>
      <p:ext uri="{BB962C8B-B14F-4D97-AF65-F5344CB8AC3E}">
        <p14:creationId xmlns:p14="http://schemas.microsoft.com/office/powerpoint/2010/main" val="370249507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00E90CA-839B-ED44-831F-1A9697510231}"/>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D10DB58-8142-7146-A903-2346E38823B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38BD4FB-BEBF-9743-A091-C298093FE179}"/>
              </a:ext>
            </a:extLst>
          </p:cNvPr>
          <p:cNvSpPr>
            <a:spLocks noGrp="1"/>
          </p:cNvSpPr>
          <p:nvPr>
            <p:ph type="dt" sz="half" idx="10"/>
          </p:nvPr>
        </p:nvSpPr>
        <p:spPr/>
        <p:txBody>
          <a:bodyPr/>
          <a:lstStyle/>
          <a:p>
            <a:fld id="{C636743F-F0EE-184E-B1B2-44BAB3071022}" type="datetimeFigureOut">
              <a:rPr lang="en-US" smtClean="0"/>
              <a:t>6/25/2023</a:t>
            </a:fld>
            <a:endParaRPr lang="en-US"/>
          </a:p>
        </p:txBody>
      </p:sp>
      <p:sp>
        <p:nvSpPr>
          <p:cNvPr id="5" name="Footer Placeholder 4">
            <a:extLst>
              <a:ext uri="{FF2B5EF4-FFF2-40B4-BE49-F238E27FC236}">
                <a16:creationId xmlns:a16="http://schemas.microsoft.com/office/drawing/2014/main" id="{E290907A-9039-0B4B-93CE-888BCBA4A5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B5E395-D540-934F-BB44-DE94D0E28B47}"/>
              </a:ext>
            </a:extLst>
          </p:cNvPr>
          <p:cNvSpPr>
            <a:spLocks noGrp="1"/>
          </p:cNvSpPr>
          <p:nvPr>
            <p:ph type="sldNum" sz="quarter" idx="12"/>
          </p:nvPr>
        </p:nvSpPr>
        <p:spPr/>
        <p:txBody>
          <a:bodyPr/>
          <a:lstStyle/>
          <a:p>
            <a:fld id="{2603DCF6-D92E-054F-AB0E-5F6474C860F7}" type="slidenum">
              <a:rPr lang="en-US" smtClean="0"/>
              <a:t>‹#›</a:t>
            </a:fld>
            <a:endParaRPr lang="en-US"/>
          </a:p>
        </p:txBody>
      </p:sp>
    </p:spTree>
    <p:extLst>
      <p:ext uri="{BB962C8B-B14F-4D97-AF65-F5344CB8AC3E}">
        <p14:creationId xmlns:p14="http://schemas.microsoft.com/office/powerpoint/2010/main" val="293939707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5A272-227F-C066-0AD2-8459B6846DBC}"/>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FF4C68F9-E448-EA4B-D767-7424390B53BE}"/>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4D2F2C4-1A2D-D139-87B8-493A1F475FD4}"/>
              </a:ext>
            </a:extLst>
          </p:cNvPr>
          <p:cNvSpPr>
            <a:spLocks noGrp="1"/>
          </p:cNvSpPr>
          <p:nvPr>
            <p:ph type="dt" sz="half" idx="10"/>
          </p:nvPr>
        </p:nvSpPr>
        <p:spPr/>
        <p:txBody>
          <a:bodyPr/>
          <a:lstStyle/>
          <a:p>
            <a:fld id="{A1729EA0-E7BC-4CE1-860B-83FBDC145EC0}" type="datetimeFigureOut">
              <a:rPr lang="en-GB" smtClean="0"/>
              <a:t>25/06/2023</a:t>
            </a:fld>
            <a:endParaRPr lang="en-GB"/>
          </a:p>
        </p:txBody>
      </p:sp>
      <p:sp>
        <p:nvSpPr>
          <p:cNvPr id="5" name="Footer Placeholder 4">
            <a:extLst>
              <a:ext uri="{FF2B5EF4-FFF2-40B4-BE49-F238E27FC236}">
                <a16:creationId xmlns:a16="http://schemas.microsoft.com/office/drawing/2014/main" id="{7D631FBC-6A57-C01E-B15C-09637A1B2F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1355CBD-3E39-201D-E900-50CF075F0E0F}"/>
              </a:ext>
            </a:extLst>
          </p:cNvPr>
          <p:cNvSpPr>
            <a:spLocks noGrp="1"/>
          </p:cNvSpPr>
          <p:nvPr>
            <p:ph type="sldNum" sz="quarter" idx="12"/>
          </p:nvPr>
        </p:nvSpPr>
        <p:spPr/>
        <p:txBody>
          <a:bodyPr/>
          <a:lstStyle/>
          <a:p>
            <a:fld id="{3FC62577-97EE-4775-9C95-A5E66C7DCBD6}" type="slidenum">
              <a:rPr lang="en-GB" smtClean="0"/>
              <a:t>‹#›</a:t>
            </a:fld>
            <a:endParaRPr lang="en-GB"/>
          </a:p>
        </p:txBody>
      </p:sp>
    </p:spTree>
    <p:extLst>
      <p:ext uri="{BB962C8B-B14F-4D97-AF65-F5344CB8AC3E}">
        <p14:creationId xmlns:p14="http://schemas.microsoft.com/office/powerpoint/2010/main" val="345440684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631C97-29A5-0E3A-210B-D3EA604DF9E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E91208C-04BC-E505-2588-B4B7E0042D3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03EBA8-A663-DA06-33B4-410411D45E2E}"/>
              </a:ext>
            </a:extLst>
          </p:cNvPr>
          <p:cNvSpPr>
            <a:spLocks noGrp="1"/>
          </p:cNvSpPr>
          <p:nvPr>
            <p:ph type="dt" sz="half" idx="10"/>
          </p:nvPr>
        </p:nvSpPr>
        <p:spPr/>
        <p:txBody>
          <a:bodyPr/>
          <a:lstStyle/>
          <a:p>
            <a:fld id="{A1729EA0-E7BC-4CE1-860B-83FBDC145EC0}" type="datetimeFigureOut">
              <a:rPr lang="en-GB" smtClean="0"/>
              <a:t>25/06/2023</a:t>
            </a:fld>
            <a:endParaRPr lang="en-GB"/>
          </a:p>
        </p:txBody>
      </p:sp>
      <p:sp>
        <p:nvSpPr>
          <p:cNvPr id="5" name="Footer Placeholder 4">
            <a:extLst>
              <a:ext uri="{FF2B5EF4-FFF2-40B4-BE49-F238E27FC236}">
                <a16:creationId xmlns:a16="http://schemas.microsoft.com/office/drawing/2014/main" id="{2C8C6E4B-480A-D729-BB89-2D09B2C047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D0BFF17-3813-5AF7-3ACB-28F37135BD07}"/>
              </a:ext>
            </a:extLst>
          </p:cNvPr>
          <p:cNvSpPr>
            <a:spLocks noGrp="1"/>
          </p:cNvSpPr>
          <p:nvPr>
            <p:ph type="sldNum" sz="quarter" idx="12"/>
          </p:nvPr>
        </p:nvSpPr>
        <p:spPr/>
        <p:txBody>
          <a:bodyPr/>
          <a:lstStyle/>
          <a:p>
            <a:fld id="{3FC62577-97EE-4775-9C95-A5E66C7DCBD6}" type="slidenum">
              <a:rPr lang="en-GB" smtClean="0"/>
              <a:t>‹#›</a:t>
            </a:fld>
            <a:endParaRPr lang="en-GB"/>
          </a:p>
        </p:txBody>
      </p:sp>
    </p:spTree>
    <p:extLst>
      <p:ext uri="{BB962C8B-B14F-4D97-AF65-F5344CB8AC3E}">
        <p14:creationId xmlns:p14="http://schemas.microsoft.com/office/powerpoint/2010/main" val="26769005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59F362-0435-43B2-4E5E-33847953A68C}"/>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396A0BA-9F0A-874D-74FA-FFDD83E40116}"/>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DA4108F-E75F-354A-9612-FD72C1160B23}"/>
              </a:ext>
            </a:extLst>
          </p:cNvPr>
          <p:cNvSpPr>
            <a:spLocks noGrp="1"/>
          </p:cNvSpPr>
          <p:nvPr>
            <p:ph type="dt" sz="half" idx="10"/>
          </p:nvPr>
        </p:nvSpPr>
        <p:spPr/>
        <p:txBody>
          <a:bodyPr/>
          <a:lstStyle/>
          <a:p>
            <a:fld id="{A1729EA0-E7BC-4CE1-860B-83FBDC145EC0}" type="datetimeFigureOut">
              <a:rPr lang="en-GB" smtClean="0"/>
              <a:t>25/06/2023</a:t>
            </a:fld>
            <a:endParaRPr lang="en-GB"/>
          </a:p>
        </p:txBody>
      </p:sp>
      <p:sp>
        <p:nvSpPr>
          <p:cNvPr id="5" name="Footer Placeholder 4">
            <a:extLst>
              <a:ext uri="{FF2B5EF4-FFF2-40B4-BE49-F238E27FC236}">
                <a16:creationId xmlns:a16="http://schemas.microsoft.com/office/drawing/2014/main" id="{E2CBFBF5-79B6-685E-081F-3C0497F902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45FB058-54AD-86A5-85C1-180CF366F777}"/>
              </a:ext>
            </a:extLst>
          </p:cNvPr>
          <p:cNvSpPr>
            <a:spLocks noGrp="1"/>
          </p:cNvSpPr>
          <p:nvPr>
            <p:ph type="sldNum" sz="quarter" idx="12"/>
          </p:nvPr>
        </p:nvSpPr>
        <p:spPr/>
        <p:txBody>
          <a:bodyPr/>
          <a:lstStyle/>
          <a:p>
            <a:fld id="{3FC62577-97EE-4775-9C95-A5E66C7DCBD6}" type="slidenum">
              <a:rPr lang="en-GB" smtClean="0"/>
              <a:t>‹#›</a:t>
            </a:fld>
            <a:endParaRPr lang="en-GB"/>
          </a:p>
        </p:txBody>
      </p:sp>
    </p:spTree>
    <p:extLst>
      <p:ext uri="{BB962C8B-B14F-4D97-AF65-F5344CB8AC3E}">
        <p14:creationId xmlns:p14="http://schemas.microsoft.com/office/powerpoint/2010/main" val="169636525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1A87B2-4F5A-6AFF-CE67-1FFCB5D4737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24896B3-B947-3E93-73BE-2EB561B1C83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D1562BE-B9DE-98F2-C2BB-B12F2A33A30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25A0336-434A-3E3B-5951-C3E43533E7D1}"/>
              </a:ext>
            </a:extLst>
          </p:cNvPr>
          <p:cNvSpPr>
            <a:spLocks noGrp="1"/>
          </p:cNvSpPr>
          <p:nvPr>
            <p:ph type="dt" sz="half" idx="10"/>
          </p:nvPr>
        </p:nvSpPr>
        <p:spPr/>
        <p:txBody>
          <a:bodyPr/>
          <a:lstStyle/>
          <a:p>
            <a:fld id="{A1729EA0-E7BC-4CE1-860B-83FBDC145EC0}" type="datetimeFigureOut">
              <a:rPr lang="en-GB" smtClean="0"/>
              <a:t>25/06/2023</a:t>
            </a:fld>
            <a:endParaRPr lang="en-GB"/>
          </a:p>
        </p:txBody>
      </p:sp>
      <p:sp>
        <p:nvSpPr>
          <p:cNvPr id="6" name="Footer Placeholder 5">
            <a:extLst>
              <a:ext uri="{FF2B5EF4-FFF2-40B4-BE49-F238E27FC236}">
                <a16:creationId xmlns:a16="http://schemas.microsoft.com/office/drawing/2014/main" id="{3691099B-3747-1670-561A-8B124E1FEDC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E4F95B-991C-FE99-DDB1-320DD5F977E8}"/>
              </a:ext>
            </a:extLst>
          </p:cNvPr>
          <p:cNvSpPr>
            <a:spLocks noGrp="1"/>
          </p:cNvSpPr>
          <p:nvPr>
            <p:ph type="sldNum" sz="quarter" idx="12"/>
          </p:nvPr>
        </p:nvSpPr>
        <p:spPr/>
        <p:txBody>
          <a:bodyPr/>
          <a:lstStyle/>
          <a:p>
            <a:fld id="{3FC62577-97EE-4775-9C95-A5E66C7DCBD6}" type="slidenum">
              <a:rPr lang="en-GB" smtClean="0"/>
              <a:t>‹#›</a:t>
            </a:fld>
            <a:endParaRPr lang="en-GB"/>
          </a:p>
        </p:txBody>
      </p:sp>
    </p:spTree>
    <p:extLst>
      <p:ext uri="{BB962C8B-B14F-4D97-AF65-F5344CB8AC3E}">
        <p14:creationId xmlns:p14="http://schemas.microsoft.com/office/powerpoint/2010/main" val="240543876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E94EB-0022-71BC-08A7-8E89C2B2CF8D}"/>
              </a:ext>
            </a:extLst>
          </p:cNvPr>
          <p:cNvSpPr>
            <a:spLocks noGrp="1"/>
          </p:cNvSpPr>
          <p:nvPr>
            <p:ph type="title"/>
          </p:nvPr>
        </p:nvSpPr>
        <p:spPr>
          <a:xfrm>
            <a:off x="839788" y="365127"/>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DCCE3DB-72A2-2ABF-40C9-9BF910D3868E}"/>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ECC29F15-F36E-B0FE-13F6-4D7A2CBED6CB}"/>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BC3F81F-7ED9-E9AA-256C-D5105E61249C}"/>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94E9113D-6653-3C3C-E1A8-A006BEEEB392}"/>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460D750-94DF-CAA1-4CE1-B854B89257DD}"/>
              </a:ext>
            </a:extLst>
          </p:cNvPr>
          <p:cNvSpPr>
            <a:spLocks noGrp="1"/>
          </p:cNvSpPr>
          <p:nvPr>
            <p:ph type="dt" sz="half" idx="10"/>
          </p:nvPr>
        </p:nvSpPr>
        <p:spPr/>
        <p:txBody>
          <a:bodyPr/>
          <a:lstStyle/>
          <a:p>
            <a:fld id="{A1729EA0-E7BC-4CE1-860B-83FBDC145EC0}" type="datetimeFigureOut">
              <a:rPr lang="en-GB" smtClean="0"/>
              <a:t>25/06/2023</a:t>
            </a:fld>
            <a:endParaRPr lang="en-GB"/>
          </a:p>
        </p:txBody>
      </p:sp>
      <p:sp>
        <p:nvSpPr>
          <p:cNvPr id="8" name="Footer Placeholder 7">
            <a:extLst>
              <a:ext uri="{FF2B5EF4-FFF2-40B4-BE49-F238E27FC236}">
                <a16:creationId xmlns:a16="http://schemas.microsoft.com/office/drawing/2014/main" id="{159314BC-E829-DEBB-3A00-7713BCB79F1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7ACC71D-23D6-B549-4855-637C4FF961DB}"/>
              </a:ext>
            </a:extLst>
          </p:cNvPr>
          <p:cNvSpPr>
            <a:spLocks noGrp="1"/>
          </p:cNvSpPr>
          <p:nvPr>
            <p:ph type="sldNum" sz="quarter" idx="12"/>
          </p:nvPr>
        </p:nvSpPr>
        <p:spPr/>
        <p:txBody>
          <a:bodyPr/>
          <a:lstStyle/>
          <a:p>
            <a:fld id="{3FC62577-97EE-4775-9C95-A5E66C7DCBD6}" type="slidenum">
              <a:rPr lang="en-GB" smtClean="0"/>
              <a:t>‹#›</a:t>
            </a:fld>
            <a:endParaRPr lang="en-GB"/>
          </a:p>
        </p:txBody>
      </p:sp>
    </p:spTree>
    <p:extLst>
      <p:ext uri="{BB962C8B-B14F-4D97-AF65-F5344CB8AC3E}">
        <p14:creationId xmlns:p14="http://schemas.microsoft.com/office/powerpoint/2010/main" val="69248978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EEB143-14F1-F291-69C4-4AC227D20B7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FAF6782-F7C1-B477-EFA6-A5B8A2CD5422}"/>
              </a:ext>
            </a:extLst>
          </p:cNvPr>
          <p:cNvSpPr>
            <a:spLocks noGrp="1"/>
          </p:cNvSpPr>
          <p:nvPr>
            <p:ph type="dt" sz="half" idx="10"/>
          </p:nvPr>
        </p:nvSpPr>
        <p:spPr/>
        <p:txBody>
          <a:bodyPr/>
          <a:lstStyle/>
          <a:p>
            <a:fld id="{A1729EA0-E7BC-4CE1-860B-83FBDC145EC0}" type="datetimeFigureOut">
              <a:rPr lang="en-GB" smtClean="0"/>
              <a:t>25/06/2023</a:t>
            </a:fld>
            <a:endParaRPr lang="en-GB"/>
          </a:p>
        </p:txBody>
      </p:sp>
      <p:sp>
        <p:nvSpPr>
          <p:cNvPr id="4" name="Footer Placeholder 3">
            <a:extLst>
              <a:ext uri="{FF2B5EF4-FFF2-40B4-BE49-F238E27FC236}">
                <a16:creationId xmlns:a16="http://schemas.microsoft.com/office/drawing/2014/main" id="{709228E0-CE40-D307-E418-7ED42F97B02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E297E46-E3E0-C99D-E9D1-1B575EF97E8C}"/>
              </a:ext>
            </a:extLst>
          </p:cNvPr>
          <p:cNvSpPr>
            <a:spLocks noGrp="1"/>
          </p:cNvSpPr>
          <p:nvPr>
            <p:ph type="sldNum" sz="quarter" idx="12"/>
          </p:nvPr>
        </p:nvSpPr>
        <p:spPr/>
        <p:txBody>
          <a:bodyPr/>
          <a:lstStyle/>
          <a:p>
            <a:fld id="{3FC62577-97EE-4775-9C95-A5E66C7DCBD6}" type="slidenum">
              <a:rPr lang="en-GB" smtClean="0"/>
              <a:t>‹#›</a:t>
            </a:fld>
            <a:endParaRPr lang="en-GB"/>
          </a:p>
        </p:txBody>
      </p:sp>
    </p:spTree>
    <p:extLst>
      <p:ext uri="{BB962C8B-B14F-4D97-AF65-F5344CB8AC3E}">
        <p14:creationId xmlns:p14="http://schemas.microsoft.com/office/powerpoint/2010/main" val="69915108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2A9F3E-DF05-8209-D3B8-FB0FDD6E4E11}"/>
              </a:ext>
            </a:extLst>
          </p:cNvPr>
          <p:cNvSpPr>
            <a:spLocks noGrp="1"/>
          </p:cNvSpPr>
          <p:nvPr>
            <p:ph type="dt" sz="half" idx="10"/>
          </p:nvPr>
        </p:nvSpPr>
        <p:spPr/>
        <p:txBody>
          <a:bodyPr/>
          <a:lstStyle/>
          <a:p>
            <a:fld id="{A1729EA0-E7BC-4CE1-860B-83FBDC145EC0}" type="datetimeFigureOut">
              <a:rPr lang="en-GB" smtClean="0"/>
              <a:t>25/06/2023</a:t>
            </a:fld>
            <a:endParaRPr lang="en-GB"/>
          </a:p>
        </p:txBody>
      </p:sp>
      <p:sp>
        <p:nvSpPr>
          <p:cNvPr id="3" name="Footer Placeholder 2">
            <a:extLst>
              <a:ext uri="{FF2B5EF4-FFF2-40B4-BE49-F238E27FC236}">
                <a16:creationId xmlns:a16="http://schemas.microsoft.com/office/drawing/2014/main" id="{3181864C-7EC0-FB10-ABAC-0730A2C6D0E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BC0FD38-14A8-F92F-D8C3-CAAC5E2E91AC}"/>
              </a:ext>
            </a:extLst>
          </p:cNvPr>
          <p:cNvSpPr>
            <a:spLocks noGrp="1"/>
          </p:cNvSpPr>
          <p:nvPr>
            <p:ph type="sldNum" sz="quarter" idx="12"/>
          </p:nvPr>
        </p:nvSpPr>
        <p:spPr/>
        <p:txBody>
          <a:bodyPr/>
          <a:lstStyle/>
          <a:p>
            <a:fld id="{3FC62577-97EE-4775-9C95-A5E66C7DCBD6}" type="slidenum">
              <a:rPr lang="en-GB" smtClean="0"/>
              <a:t>‹#›</a:t>
            </a:fld>
            <a:endParaRPr lang="en-GB"/>
          </a:p>
        </p:txBody>
      </p:sp>
    </p:spTree>
    <p:extLst>
      <p:ext uri="{BB962C8B-B14F-4D97-AF65-F5344CB8AC3E}">
        <p14:creationId xmlns:p14="http://schemas.microsoft.com/office/powerpoint/2010/main" val="375892251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146F56-CA2F-B9F3-4E54-AD9570E1BAD3}"/>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F720803-FE7F-CADB-018A-83CB5F3D28E9}"/>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95D6934-2D8D-72A0-BF3A-1E152A57E239}"/>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0F342535-6A28-7F5E-55CC-498CAA26AF5D}"/>
              </a:ext>
            </a:extLst>
          </p:cNvPr>
          <p:cNvSpPr>
            <a:spLocks noGrp="1"/>
          </p:cNvSpPr>
          <p:nvPr>
            <p:ph type="dt" sz="half" idx="10"/>
          </p:nvPr>
        </p:nvSpPr>
        <p:spPr/>
        <p:txBody>
          <a:bodyPr/>
          <a:lstStyle/>
          <a:p>
            <a:fld id="{A1729EA0-E7BC-4CE1-860B-83FBDC145EC0}" type="datetimeFigureOut">
              <a:rPr lang="en-GB" smtClean="0"/>
              <a:t>25/06/2023</a:t>
            </a:fld>
            <a:endParaRPr lang="en-GB"/>
          </a:p>
        </p:txBody>
      </p:sp>
      <p:sp>
        <p:nvSpPr>
          <p:cNvPr id="6" name="Footer Placeholder 5">
            <a:extLst>
              <a:ext uri="{FF2B5EF4-FFF2-40B4-BE49-F238E27FC236}">
                <a16:creationId xmlns:a16="http://schemas.microsoft.com/office/drawing/2014/main" id="{1E3843BD-A859-E962-7504-4AAAE5CA0D9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F12231E-317A-EDBD-4D57-583248718DB8}"/>
              </a:ext>
            </a:extLst>
          </p:cNvPr>
          <p:cNvSpPr>
            <a:spLocks noGrp="1"/>
          </p:cNvSpPr>
          <p:nvPr>
            <p:ph type="sldNum" sz="quarter" idx="12"/>
          </p:nvPr>
        </p:nvSpPr>
        <p:spPr/>
        <p:txBody>
          <a:bodyPr/>
          <a:lstStyle/>
          <a:p>
            <a:fld id="{3FC62577-97EE-4775-9C95-A5E66C7DCBD6}" type="slidenum">
              <a:rPr lang="en-GB" smtClean="0"/>
              <a:t>‹#›</a:t>
            </a:fld>
            <a:endParaRPr lang="en-GB"/>
          </a:p>
        </p:txBody>
      </p:sp>
    </p:spTree>
    <p:extLst>
      <p:ext uri="{BB962C8B-B14F-4D97-AF65-F5344CB8AC3E}">
        <p14:creationId xmlns:p14="http://schemas.microsoft.com/office/powerpoint/2010/main" val="89378223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52D74A-D538-9BD8-20D8-711CE766549A}"/>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FA59C84-6463-6876-11BE-D0FF5D28F1EC}"/>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060CEFCB-5D82-23B5-5D45-33E01791C430}"/>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4AE25331-B435-7395-917D-3C3C68C21ABA}"/>
              </a:ext>
            </a:extLst>
          </p:cNvPr>
          <p:cNvSpPr>
            <a:spLocks noGrp="1"/>
          </p:cNvSpPr>
          <p:nvPr>
            <p:ph type="dt" sz="half" idx="10"/>
          </p:nvPr>
        </p:nvSpPr>
        <p:spPr/>
        <p:txBody>
          <a:bodyPr/>
          <a:lstStyle/>
          <a:p>
            <a:fld id="{A1729EA0-E7BC-4CE1-860B-83FBDC145EC0}" type="datetimeFigureOut">
              <a:rPr lang="en-GB" smtClean="0"/>
              <a:t>25/06/2023</a:t>
            </a:fld>
            <a:endParaRPr lang="en-GB"/>
          </a:p>
        </p:txBody>
      </p:sp>
      <p:sp>
        <p:nvSpPr>
          <p:cNvPr id="6" name="Footer Placeholder 5">
            <a:extLst>
              <a:ext uri="{FF2B5EF4-FFF2-40B4-BE49-F238E27FC236}">
                <a16:creationId xmlns:a16="http://schemas.microsoft.com/office/drawing/2014/main" id="{D7CAF881-388B-C9DD-27C4-5222135DDFD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92EA25D-5034-AF15-8276-990F579EF8D4}"/>
              </a:ext>
            </a:extLst>
          </p:cNvPr>
          <p:cNvSpPr>
            <a:spLocks noGrp="1"/>
          </p:cNvSpPr>
          <p:nvPr>
            <p:ph type="sldNum" sz="quarter" idx="12"/>
          </p:nvPr>
        </p:nvSpPr>
        <p:spPr/>
        <p:txBody>
          <a:bodyPr/>
          <a:lstStyle/>
          <a:p>
            <a:fld id="{3FC62577-97EE-4775-9C95-A5E66C7DCBD6}" type="slidenum">
              <a:rPr lang="en-GB" smtClean="0"/>
              <a:t>‹#›</a:t>
            </a:fld>
            <a:endParaRPr lang="en-GB"/>
          </a:p>
        </p:txBody>
      </p:sp>
    </p:spTree>
    <p:extLst>
      <p:ext uri="{BB962C8B-B14F-4D97-AF65-F5344CB8AC3E}">
        <p14:creationId xmlns:p14="http://schemas.microsoft.com/office/powerpoint/2010/main" val="41455934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FD739E-23F2-642E-AC74-52DE0F970E6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D4F3053-EEC9-0C23-8D7E-C7E9865D794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D42CBAF-12CC-3676-C419-1755E051FD90}"/>
              </a:ext>
            </a:extLst>
          </p:cNvPr>
          <p:cNvSpPr>
            <a:spLocks noGrp="1"/>
          </p:cNvSpPr>
          <p:nvPr>
            <p:ph type="dt" sz="half" idx="10"/>
          </p:nvPr>
        </p:nvSpPr>
        <p:spPr/>
        <p:txBody>
          <a:bodyPr/>
          <a:lstStyle/>
          <a:p>
            <a:fld id="{A1729EA0-E7BC-4CE1-860B-83FBDC145EC0}" type="datetimeFigureOut">
              <a:rPr lang="en-GB" smtClean="0"/>
              <a:t>25/06/2023</a:t>
            </a:fld>
            <a:endParaRPr lang="en-GB"/>
          </a:p>
        </p:txBody>
      </p:sp>
      <p:sp>
        <p:nvSpPr>
          <p:cNvPr id="5" name="Footer Placeholder 4">
            <a:extLst>
              <a:ext uri="{FF2B5EF4-FFF2-40B4-BE49-F238E27FC236}">
                <a16:creationId xmlns:a16="http://schemas.microsoft.com/office/drawing/2014/main" id="{688AA56E-0844-E067-231E-F9457985ED3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BC2F09A-C9BB-8394-2081-36447B00C024}"/>
              </a:ext>
            </a:extLst>
          </p:cNvPr>
          <p:cNvSpPr>
            <a:spLocks noGrp="1"/>
          </p:cNvSpPr>
          <p:nvPr>
            <p:ph type="sldNum" sz="quarter" idx="12"/>
          </p:nvPr>
        </p:nvSpPr>
        <p:spPr/>
        <p:txBody>
          <a:bodyPr/>
          <a:lstStyle/>
          <a:p>
            <a:fld id="{3FC62577-97EE-4775-9C95-A5E66C7DCBD6}" type="slidenum">
              <a:rPr lang="en-GB" smtClean="0"/>
              <a:t>‹#›</a:t>
            </a:fld>
            <a:endParaRPr lang="en-GB"/>
          </a:p>
        </p:txBody>
      </p:sp>
    </p:spTree>
    <p:extLst>
      <p:ext uri="{BB962C8B-B14F-4D97-AF65-F5344CB8AC3E}">
        <p14:creationId xmlns:p14="http://schemas.microsoft.com/office/powerpoint/2010/main" val="193443651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14B4DF4-E729-4412-EC01-BD65C4EFF29C}"/>
              </a:ext>
            </a:extLst>
          </p:cNvPr>
          <p:cNvSpPr>
            <a:spLocks noGrp="1"/>
          </p:cNvSpPr>
          <p:nvPr>
            <p:ph type="title" orient="vert"/>
          </p:nvPr>
        </p:nvSpPr>
        <p:spPr>
          <a:xfrm>
            <a:off x="8724901"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83CBC69-BB67-8A74-8D92-FB29BFA653C4}"/>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12AB589-705A-FC71-DB2D-B3EEAC651497}"/>
              </a:ext>
            </a:extLst>
          </p:cNvPr>
          <p:cNvSpPr>
            <a:spLocks noGrp="1"/>
          </p:cNvSpPr>
          <p:nvPr>
            <p:ph type="dt" sz="half" idx="10"/>
          </p:nvPr>
        </p:nvSpPr>
        <p:spPr/>
        <p:txBody>
          <a:bodyPr/>
          <a:lstStyle/>
          <a:p>
            <a:fld id="{A1729EA0-E7BC-4CE1-860B-83FBDC145EC0}" type="datetimeFigureOut">
              <a:rPr lang="en-GB" smtClean="0"/>
              <a:t>25/06/2023</a:t>
            </a:fld>
            <a:endParaRPr lang="en-GB"/>
          </a:p>
        </p:txBody>
      </p:sp>
      <p:sp>
        <p:nvSpPr>
          <p:cNvPr id="5" name="Footer Placeholder 4">
            <a:extLst>
              <a:ext uri="{FF2B5EF4-FFF2-40B4-BE49-F238E27FC236}">
                <a16:creationId xmlns:a16="http://schemas.microsoft.com/office/drawing/2014/main" id="{A1BCDEC7-8AE3-71A6-26D2-F7797B10F3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0433D21-0DA0-723E-901D-B23C00F3B894}"/>
              </a:ext>
            </a:extLst>
          </p:cNvPr>
          <p:cNvSpPr>
            <a:spLocks noGrp="1"/>
          </p:cNvSpPr>
          <p:nvPr>
            <p:ph type="sldNum" sz="quarter" idx="12"/>
          </p:nvPr>
        </p:nvSpPr>
        <p:spPr/>
        <p:txBody>
          <a:bodyPr/>
          <a:lstStyle/>
          <a:p>
            <a:fld id="{3FC62577-97EE-4775-9C95-A5E66C7DCBD6}" type="slidenum">
              <a:rPr lang="en-GB" smtClean="0"/>
              <a:t>‹#›</a:t>
            </a:fld>
            <a:endParaRPr lang="en-GB"/>
          </a:p>
        </p:txBody>
      </p:sp>
    </p:spTree>
    <p:extLst>
      <p:ext uri="{BB962C8B-B14F-4D97-AF65-F5344CB8AC3E}">
        <p14:creationId xmlns:p14="http://schemas.microsoft.com/office/powerpoint/2010/main" val="42831107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D87B421-517F-45D0-8496-2E6792ADA7C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6946ED4-A533-42F5-8BCD-BD39719C2AA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CD150B0-676D-4871-BCBD-F3CC6DCBE4A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DB6C18-9C00-4A5D-9087-C059FE9232CC}" type="datetimeFigureOut">
              <a:rPr lang="en-GB" smtClean="0"/>
              <a:t>25/06/2023</a:t>
            </a:fld>
            <a:endParaRPr lang="en-GB"/>
          </a:p>
        </p:txBody>
      </p:sp>
      <p:sp>
        <p:nvSpPr>
          <p:cNvPr id="5" name="Footer Placeholder 4">
            <a:extLst>
              <a:ext uri="{FF2B5EF4-FFF2-40B4-BE49-F238E27FC236}">
                <a16:creationId xmlns:a16="http://schemas.microsoft.com/office/drawing/2014/main" id="{11FA6C4A-3379-45C8-8472-5F9331AA447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779C1A7-1527-4D10-A519-F4D837FB4F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23BDDE-BAC1-4579-B08F-CAD876AB0F51}" type="slidenum">
              <a:rPr lang="en-GB" smtClean="0"/>
              <a:t>‹#›</a:t>
            </a:fld>
            <a:endParaRPr lang="en-GB"/>
          </a:p>
        </p:txBody>
      </p:sp>
    </p:spTree>
    <p:extLst>
      <p:ext uri="{BB962C8B-B14F-4D97-AF65-F5344CB8AC3E}">
        <p14:creationId xmlns:p14="http://schemas.microsoft.com/office/powerpoint/2010/main" val="12112783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47676FB-8613-F743-8279-3AF3152E063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780C7CD-6043-8E40-A716-ECE98247E5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4DABF90-778A-E143-BE07-CABB2BCC136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636743F-F0EE-184E-B1B2-44BAB3071022}" type="datetimeFigureOut">
              <a:rPr lang="en-US" smtClean="0"/>
              <a:t>6/25/2023</a:t>
            </a:fld>
            <a:endParaRPr lang="en-US"/>
          </a:p>
        </p:txBody>
      </p:sp>
      <p:sp>
        <p:nvSpPr>
          <p:cNvPr id="5" name="Footer Placeholder 4">
            <a:extLst>
              <a:ext uri="{FF2B5EF4-FFF2-40B4-BE49-F238E27FC236}">
                <a16:creationId xmlns:a16="http://schemas.microsoft.com/office/drawing/2014/main" id="{CAC5FB51-778E-D140-B801-1C6377363B2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85E1D84-C3E6-624D-BECC-A9E45AF6399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03DCF6-D92E-054F-AB0E-5F6474C860F7}" type="slidenum">
              <a:rPr lang="en-US" smtClean="0"/>
              <a:t>‹#›</a:t>
            </a:fld>
            <a:endParaRPr lang="en-US"/>
          </a:p>
        </p:txBody>
      </p:sp>
    </p:spTree>
    <p:extLst>
      <p:ext uri="{BB962C8B-B14F-4D97-AF65-F5344CB8AC3E}">
        <p14:creationId xmlns:p14="http://schemas.microsoft.com/office/powerpoint/2010/main" val="288442396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2528392-9827-8A07-CA15-05E99E10D68B}"/>
              </a:ext>
            </a:extLst>
          </p:cNvPr>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F146407-D582-83AC-2B4D-2A01C3BE085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CFC1074-E254-D6E2-1402-4C176811D1F1}"/>
              </a:ext>
            </a:extLst>
          </p:cNvPr>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A1729EA0-E7BC-4CE1-860B-83FBDC145EC0}" type="datetimeFigureOut">
              <a:rPr lang="en-GB" smtClean="0"/>
              <a:t>25/06/2023</a:t>
            </a:fld>
            <a:endParaRPr lang="en-GB"/>
          </a:p>
        </p:txBody>
      </p:sp>
      <p:sp>
        <p:nvSpPr>
          <p:cNvPr id="5" name="Footer Placeholder 4">
            <a:extLst>
              <a:ext uri="{FF2B5EF4-FFF2-40B4-BE49-F238E27FC236}">
                <a16:creationId xmlns:a16="http://schemas.microsoft.com/office/drawing/2014/main" id="{58E69483-B4AB-497E-BBBC-45C5EB8BC352}"/>
              </a:ext>
            </a:extLst>
          </p:cNvPr>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FD70085-0EA9-047A-B9E9-4A54CFAF001C}"/>
              </a:ext>
            </a:extLst>
          </p:cNvPr>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3FC62577-97EE-4775-9C95-A5E66C7DCBD6}" type="slidenum">
              <a:rPr lang="en-GB" smtClean="0"/>
              <a:t>‹#›</a:t>
            </a:fld>
            <a:endParaRPr lang="en-GB"/>
          </a:p>
        </p:txBody>
      </p:sp>
    </p:spTree>
    <p:extLst>
      <p:ext uri="{BB962C8B-B14F-4D97-AF65-F5344CB8AC3E}">
        <p14:creationId xmlns:p14="http://schemas.microsoft.com/office/powerpoint/2010/main" val="323825498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2.tiff"/><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2" Type="http://schemas.openxmlformats.org/officeDocument/2006/relationships/image" Target="../media/image3.tiff"/><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4.tif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hyperlink" Target="https://youtu.be/TdJxY4w9XKY" TargetMode="External"/><Relationship Id="rId7" Type="http://schemas.openxmlformats.org/officeDocument/2006/relationships/hyperlink" Target="https://youtu.be/5xM-9yuBhMc" TargetMode="External"/><Relationship Id="rId2" Type="http://schemas.openxmlformats.org/officeDocument/2006/relationships/hyperlink" Target="https://youtu.be/IsAUNs-IoSQ" TargetMode="External"/><Relationship Id="rId1" Type="http://schemas.openxmlformats.org/officeDocument/2006/relationships/slideLayout" Target="../slideLayouts/slideLayout6.xml"/><Relationship Id="rId6" Type="http://schemas.openxmlformats.org/officeDocument/2006/relationships/hyperlink" Target="https://youtu.be/3oo8ZcBJIEY" TargetMode="External"/><Relationship Id="rId5" Type="http://schemas.openxmlformats.org/officeDocument/2006/relationships/hyperlink" Target="https://youtu.be/B_YXR9kp1_o" TargetMode="External"/><Relationship Id="rId4" Type="http://schemas.openxmlformats.org/officeDocument/2006/relationships/hyperlink" Target="https://youtu.be/7X7VuQxPfpk"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youtu.be/iL7Ww5kpnIM" TargetMode="External"/><Relationship Id="rId2" Type="http://schemas.openxmlformats.org/officeDocument/2006/relationships/hyperlink" Target="https://youtu.be/5zFcC10vOVY" TargetMode="External"/><Relationship Id="rId1" Type="http://schemas.openxmlformats.org/officeDocument/2006/relationships/slideLayout" Target="../slideLayouts/slideLayout6.xml"/><Relationship Id="rId5" Type="http://schemas.openxmlformats.org/officeDocument/2006/relationships/hyperlink" Target="https://youtu.be/4voVhTiVydc" TargetMode="External"/><Relationship Id="rId4" Type="http://schemas.openxmlformats.org/officeDocument/2006/relationships/hyperlink" Target="https://youtu.be/Xe0NpJPLQ6k"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a:extLst>
              <a:ext uri="{FF2B5EF4-FFF2-40B4-BE49-F238E27FC236}">
                <a16:creationId xmlns:a16="http://schemas.microsoft.com/office/drawing/2014/main" id="{3C992EB2-A3FC-6AA0-EE0B-41CE6DBE6E39}"/>
              </a:ext>
            </a:extLst>
          </p:cNvPr>
          <p:cNvPicPr>
            <a:picLocks noChangeAspect="1"/>
          </p:cNvPicPr>
          <p:nvPr/>
        </p:nvPicPr>
        <p:blipFill rotWithShape="1">
          <a:blip r:embed="rId2"/>
          <a:srcRect l="5200"/>
          <a:stretch/>
        </p:blipFill>
        <p:spPr>
          <a:xfrm>
            <a:off x="3523488" y="10"/>
            <a:ext cx="8668512" cy="6857990"/>
          </a:xfrm>
          <a:prstGeom prst="rect">
            <a:avLst/>
          </a:prstGeom>
        </p:spPr>
      </p:pic>
      <p:sp>
        <p:nvSpPr>
          <p:cNvPr id="28" name="Rectangle 27">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477981" y="1122363"/>
            <a:ext cx="4023360" cy="3204134"/>
          </a:xfrm>
        </p:spPr>
        <p:txBody>
          <a:bodyPr anchor="b">
            <a:normAutofit/>
          </a:bodyPr>
          <a:lstStyle/>
          <a:p>
            <a:pPr algn="l"/>
            <a:r>
              <a:rPr lang="en-GB" sz="4400" b="1"/>
              <a:t>Research Methods</a:t>
            </a:r>
            <a:br>
              <a:rPr lang="en-GB" sz="4400"/>
            </a:br>
            <a:r>
              <a:rPr lang="en-GB" sz="4400"/>
              <a:t>Lecture 6: </a:t>
            </a:r>
            <a:r>
              <a:rPr lang="en-GB" sz="4400" i="1"/>
              <a:t>Analysing qualitative data</a:t>
            </a:r>
          </a:p>
        </p:txBody>
      </p:sp>
      <p:sp>
        <p:nvSpPr>
          <p:cNvPr id="3" name="Subtitle 2"/>
          <p:cNvSpPr>
            <a:spLocks noGrp="1"/>
          </p:cNvSpPr>
          <p:nvPr>
            <p:ph type="subTitle" idx="1"/>
          </p:nvPr>
        </p:nvSpPr>
        <p:spPr>
          <a:xfrm>
            <a:off x="477980" y="4872922"/>
            <a:ext cx="4023359" cy="1208141"/>
          </a:xfrm>
        </p:spPr>
        <p:txBody>
          <a:bodyPr>
            <a:normAutofit/>
          </a:bodyPr>
          <a:lstStyle/>
          <a:p>
            <a:pPr algn="l"/>
            <a:r>
              <a:rPr lang="en-GB" sz="2000"/>
              <a:t>Dr Badir Miftah</a:t>
            </a:r>
          </a:p>
        </p:txBody>
      </p:sp>
      <p:sp>
        <p:nvSpPr>
          <p:cNvPr id="30" name="Rectangle 29">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2" name="Rectangle 31">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a:xfrm>
            <a:off x="8970819" y="6356350"/>
            <a:ext cx="2743200" cy="365125"/>
          </a:xfrm>
        </p:spPr>
        <p:txBody>
          <a:bodyPr>
            <a:normAutofit/>
          </a:bodyPr>
          <a:lstStyle/>
          <a:p>
            <a:pPr marL="0" marR="0" lvl="0" indent="0" defTabSz="257175" rtl="0" eaLnBrk="1" fontAlgn="auto" latinLnBrk="0" hangingPunct="1">
              <a:spcBef>
                <a:spcPts val="0"/>
              </a:spcBef>
              <a:spcAft>
                <a:spcPts val="600"/>
              </a:spcAft>
              <a:buClrTx/>
              <a:buSzTx/>
              <a:buFontTx/>
              <a:buNone/>
              <a:tabLst/>
              <a:defRPr/>
            </a:pPr>
            <a:fld id="{D6451A53-7526-41AD-94EB-E49DBDB94001}" type="slidenum">
              <a:rPr kumimoji="0" lang="en-GB" sz="1200" b="0" i="0" u="none" strike="noStrike" kern="1200" cap="none" spc="0" normalizeH="0" baseline="0" noProof="0">
                <a:ln>
                  <a:noFill/>
                </a:ln>
                <a:solidFill>
                  <a:schemeClr val="bg1"/>
                </a:solidFill>
                <a:effectLst/>
                <a:uLnTx/>
                <a:uFillTx/>
                <a:latin typeface="Calibri" panose="020F0502020204030204"/>
                <a:ea typeface="+mn-ea"/>
                <a:cs typeface="+mn-cs"/>
              </a:rPr>
              <a:pPr marL="0" marR="0" lvl="0" indent="0" defTabSz="257175" rtl="0" eaLnBrk="1" fontAlgn="auto" latinLnBrk="0" hangingPunct="1">
                <a:spcBef>
                  <a:spcPts val="0"/>
                </a:spcBef>
                <a:spcAft>
                  <a:spcPts val="600"/>
                </a:spcAft>
                <a:buClrTx/>
                <a:buSzTx/>
                <a:buFontTx/>
                <a:buNone/>
                <a:tabLst/>
                <a:defRPr/>
              </a:pPr>
              <a:t>1</a:t>
            </a:fld>
            <a:endParaRPr kumimoji="0" lang="en-GB" sz="1200" b="0" i="0" u="none" strike="noStrike" kern="1200" cap="none" spc="0" normalizeH="0" baseline="0" noProof="0">
              <a:ln>
                <a:noFill/>
              </a:ln>
              <a:solidFill>
                <a:schemeClr val="bg1"/>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5515914"/>
      </p:ext>
    </p:extLst>
  </p:cSld>
  <p:clrMapOvr>
    <a:masterClrMapping/>
  </p:clrMapOvr>
  <mc:AlternateContent xmlns:mc="http://schemas.openxmlformats.org/markup-compatibility/2006" xmlns:p14="http://schemas.microsoft.com/office/powerpoint/2010/main">
    <mc:Choice Requires="p14">
      <p:transition spd="slow" p14:dur="2000" advTm="10257"/>
    </mc:Choice>
    <mc:Fallback xmlns="">
      <p:transition spd="slow" advTm="1025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00A0D747-F38B-4A99-9985-62CE8C2476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Freeform: Shape 25">
            <a:extLst>
              <a:ext uri="{FF2B5EF4-FFF2-40B4-BE49-F238E27FC236}">
                <a16:creationId xmlns:a16="http://schemas.microsoft.com/office/drawing/2014/main" id="{3D1BF32B-6CA3-4695-8A0C-1AC789B58D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5277870" cy="6858000"/>
          </a:xfrm>
          <a:custGeom>
            <a:avLst/>
            <a:gdLst>
              <a:gd name="connsiteX0" fmla="*/ 643741 w 5434004"/>
              <a:gd name="connsiteY0" fmla="*/ 0 h 6858000"/>
              <a:gd name="connsiteX1" fmla="*/ 5434004 w 5434004"/>
              <a:gd name="connsiteY1" fmla="*/ 0 h 6858000"/>
              <a:gd name="connsiteX2" fmla="*/ 5434004 w 5434004"/>
              <a:gd name="connsiteY2" fmla="*/ 6858000 h 6858000"/>
              <a:gd name="connsiteX3" fmla="*/ 0 w 5434004"/>
              <a:gd name="connsiteY3" fmla="*/ 6858000 h 6858000"/>
              <a:gd name="connsiteX4" fmla="*/ 0 w 5434004"/>
              <a:gd name="connsiteY4" fmla="*/ 6857998 h 6858000"/>
              <a:gd name="connsiteX5" fmla="*/ 1049407 w 5434004"/>
              <a:gd name="connsiteY5" fmla="*/ 6857998 h 6858000"/>
              <a:gd name="connsiteX6" fmla="*/ 1033092 w 5434004"/>
              <a:gd name="connsiteY6" fmla="*/ 6843615 h 6858000"/>
              <a:gd name="connsiteX7" fmla="*/ 1004585 w 5434004"/>
              <a:gd name="connsiteY7" fmla="*/ 6800899 h 6858000"/>
              <a:gd name="connsiteX8" fmla="*/ 984086 w 5434004"/>
              <a:gd name="connsiteY8" fmla="*/ 6765441 h 6858000"/>
              <a:gd name="connsiteX9" fmla="*/ 955964 w 5434004"/>
              <a:gd name="connsiteY9" fmla="*/ 6739541 h 6858000"/>
              <a:gd name="connsiteX10" fmla="*/ 945820 w 5434004"/>
              <a:gd name="connsiteY10" fmla="*/ 6673829 h 6858000"/>
              <a:gd name="connsiteX11" fmla="*/ 921540 w 5434004"/>
              <a:gd name="connsiteY11" fmla="*/ 6620155 h 6858000"/>
              <a:gd name="connsiteX12" fmla="*/ 876436 w 5434004"/>
              <a:gd name="connsiteY12" fmla="*/ 6610437 h 6858000"/>
              <a:gd name="connsiteX13" fmla="*/ 876973 w 5434004"/>
              <a:gd name="connsiteY13" fmla="*/ 6596307 h 6858000"/>
              <a:gd name="connsiteX14" fmla="*/ 893782 w 5434004"/>
              <a:gd name="connsiteY14" fmla="*/ 6536039 h 6858000"/>
              <a:gd name="connsiteX15" fmla="*/ 830281 w 5434004"/>
              <a:gd name="connsiteY15" fmla="*/ 6239239 h 6858000"/>
              <a:gd name="connsiteX16" fmla="*/ 816373 w 5434004"/>
              <a:gd name="connsiteY16" fmla="*/ 6116986 h 6858000"/>
              <a:gd name="connsiteX17" fmla="*/ 788606 w 5434004"/>
              <a:gd name="connsiteY17" fmla="*/ 5895434 h 6858000"/>
              <a:gd name="connsiteX18" fmla="*/ 762315 w 5434004"/>
              <a:gd name="connsiteY18" fmla="*/ 5848019 h 6858000"/>
              <a:gd name="connsiteX19" fmla="*/ 714842 w 5434004"/>
              <a:gd name="connsiteY19" fmla="*/ 5722306 h 6858000"/>
              <a:gd name="connsiteX20" fmla="*/ 679500 w 5434004"/>
              <a:gd name="connsiteY20" fmla="*/ 5528085 h 6858000"/>
              <a:gd name="connsiteX21" fmla="*/ 660956 w 5434004"/>
              <a:gd name="connsiteY21" fmla="*/ 5506768 h 6858000"/>
              <a:gd name="connsiteX22" fmla="*/ 642957 w 5434004"/>
              <a:gd name="connsiteY22" fmla="*/ 5473318 h 6858000"/>
              <a:gd name="connsiteX23" fmla="*/ 602099 w 5434004"/>
              <a:gd name="connsiteY23" fmla="*/ 5418521 h 6858000"/>
              <a:gd name="connsiteX24" fmla="*/ 563009 w 5434004"/>
              <a:gd name="connsiteY24" fmla="*/ 5337536 h 6858000"/>
              <a:gd name="connsiteX25" fmla="*/ 584675 w 5434004"/>
              <a:gd name="connsiteY25" fmla="*/ 5255190 h 6858000"/>
              <a:gd name="connsiteX26" fmla="*/ 564878 w 5434004"/>
              <a:gd name="connsiteY26" fmla="*/ 5208171 h 6858000"/>
              <a:gd name="connsiteX27" fmla="*/ 540145 w 5434004"/>
              <a:gd name="connsiteY27" fmla="*/ 4993731 h 6858000"/>
              <a:gd name="connsiteX28" fmla="*/ 512099 w 5434004"/>
              <a:gd name="connsiteY28" fmla="*/ 4896399 h 6858000"/>
              <a:gd name="connsiteX29" fmla="*/ 482378 w 5434004"/>
              <a:gd name="connsiteY29" fmla="*/ 4838613 h 6858000"/>
              <a:gd name="connsiteX30" fmla="*/ 468676 w 5434004"/>
              <a:gd name="connsiteY30" fmla="*/ 4796522 h 6858000"/>
              <a:gd name="connsiteX31" fmla="*/ 430881 w 5434004"/>
              <a:gd name="connsiteY31" fmla="*/ 4672370 h 6858000"/>
              <a:gd name="connsiteX32" fmla="*/ 415292 w 5434004"/>
              <a:gd name="connsiteY32" fmla="*/ 4634253 h 6858000"/>
              <a:gd name="connsiteX33" fmla="*/ 348919 w 5434004"/>
              <a:gd name="connsiteY33" fmla="*/ 4549232 h 6858000"/>
              <a:gd name="connsiteX34" fmla="*/ 292438 w 5434004"/>
              <a:gd name="connsiteY34" fmla="*/ 4479912 h 6858000"/>
              <a:gd name="connsiteX35" fmla="*/ 283567 w 5434004"/>
              <a:gd name="connsiteY35" fmla="*/ 4376609 h 6858000"/>
              <a:gd name="connsiteX36" fmla="*/ 247018 w 5434004"/>
              <a:gd name="connsiteY36" fmla="*/ 4280257 h 6858000"/>
              <a:gd name="connsiteX37" fmla="*/ 243154 w 5434004"/>
              <a:gd name="connsiteY37" fmla="*/ 4208492 h 6858000"/>
              <a:gd name="connsiteX38" fmla="*/ 267243 w 5434004"/>
              <a:gd name="connsiteY38" fmla="*/ 4120636 h 6858000"/>
              <a:gd name="connsiteX39" fmla="*/ 274676 w 5434004"/>
              <a:gd name="connsiteY39" fmla="*/ 4116556 h 6858000"/>
              <a:gd name="connsiteX40" fmla="*/ 274016 w 5434004"/>
              <a:gd name="connsiteY40" fmla="*/ 4109625 h 6858000"/>
              <a:gd name="connsiteX41" fmla="*/ 266711 w 5434004"/>
              <a:gd name="connsiteY41" fmla="*/ 4105624 h 6858000"/>
              <a:gd name="connsiteX42" fmla="*/ 267360 w 5434004"/>
              <a:gd name="connsiteY42" fmla="*/ 4051441 h 6858000"/>
              <a:gd name="connsiteX43" fmla="*/ 280863 w 5434004"/>
              <a:gd name="connsiteY43" fmla="*/ 3988494 h 6858000"/>
              <a:gd name="connsiteX44" fmla="*/ 254473 w 5434004"/>
              <a:gd name="connsiteY44" fmla="*/ 3926485 h 6858000"/>
              <a:gd name="connsiteX45" fmla="*/ 238942 w 5434004"/>
              <a:gd name="connsiteY45" fmla="*/ 3857057 h 6858000"/>
              <a:gd name="connsiteX46" fmla="*/ 229388 w 5434004"/>
              <a:gd name="connsiteY46" fmla="*/ 3815650 h 6858000"/>
              <a:gd name="connsiteX47" fmla="*/ 224025 w 5434004"/>
              <a:gd name="connsiteY47" fmla="*/ 3696745 h 6858000"/>
              <a:gd name="connsiteX48" fmla="*/ 242028 w 5434004"/>
              <a:gd name="connsiteY48" fmla="*/ 3477814 h 6858000"/>
              <a:gd name="connsiteX49" fmla="*/ 239663 w 5434004"/>
              <a:gd name="connsiteY49" fmla="*/ 3375354 h 6858000"/>
              <a:gd name="connsiteX50" fmla="*/ 242939 w 5434004"/>
              <a:gd name="connsiteY50" fmla="*/ 3235494 h 6858000"/>
              <a:gd name="connsiteX51" fmla="*/ 235466 w 5434004"/>
              <a:gd name="connsiteY51" fmla="*/ 3111896 h 6858000"/>
              <a:gd name="connsiteX52" fmla="*/ 225859 w 5434004"/>
              <a:gd name="connsiteY52" fmla="*/ 3061665 h 6858000"/>
              <a:gd name="connsiteX53" fmla="*/ 214543 w 5434004"/>
              <a:gd name="connsiteY53" fmla="*/ 3026187 h 6858000"/>
              <a:gd name="connsiteX54" fmla="*/ 209002 w 5434004"/>
              <a:gd name="connsiteY54" fmla="*/ 2930097 h 6858000"/>
              <a:gd name="connsiteX55" fmla="*/ 209539 w 5434004"/>
              <a:gd name="connsiteY55" fmla="*/ 2768399 h 6858000"/>
              <a:gd name="connsiteX56" fmla="*/ 207490 w 5434004"/>
              <a:gd name="connsiteY56" fmla="*/ 2734615 h 6858000"/>
              <a:gd name="connsiteX57" fmla="*/ 197130 w 5434004"/>
              <a:gd name="connsiteY57" fmla="*/ 2708116 h 6858000"/>
              <a:gd name="connsiteX58" fmla="*/ 187231 w 5434004"/>
              <a:gd name="connsiteY58" fmla="*/ 2704185 h 6858000"/>
              <a:gd name="connsiteX59" fmla="*/ 184723 w 5434004"/>
              <a:gd name="connsiteY59" fmla="*/ 2686011 h 6858000"/>
              <a:gd name="connsiteX60" fmla="*/ 169929 w 5434004"/>
              <a:gd name="connsiteY60" fmla="*/ 2656504 h 6858000"/>
              <a:gd name="connsiteX61" fmla="*/ 188242 w 5434004"/>
              <a:gd name="connsiteY61" fmla="*/ 2589493 h 6858000"/>
              <a:gd name="connsiteX62" fmla="*/ 189125 w 5434004"/>
              <a:gd name="connsiteY62" fmla="*/ 2457617 h 6858000"/>
              <a:gd name="connsiteX63" fmla="*/ 195205 w 5434004"/>
              <a:gd name="connsiteY63" fmla="*/ 2210817 h 6858000"/>
              <a:gd name="connsiteX64" fmla="*/ 175797 w 5434004"/>
              <a:gd name="connsiteY64" fmla="*/ 1901521 h 6858000"/>
              <a:gd name="connsiteX65" fmla="*/ 156134 w 5434004"/>
              <a:gd name="connsiteY65" fmla="*/ 1700722 h 6858000"/>
              <a:gd name="connsiteX66" fmla="*/ 174157 w 5434004"/>
              <a:gd name="connsiteY66" fmla="*/ 1661610 h 6858000"/>
              <a:gd name="connsiteX67" fmla="*/ 180802 w 5434004"/>
              <a:gd name="connsiteY67" fmla="*/ 1640073 h 6858000"/>
              <a:gd name="connsiteX68" fmla="*/ 179221 w 5434004"/>
              <a:gd name="connsiteY68" fmla="*/ 1637398 h 6858000"/>
              <a:gd name="connsiteX69" fmla="*/ 179826 w 5434004"/>
              <a:gd name="connsiteY69" fmla="*/ 1612248 h 6858000"/>
              <a:gd name="connsiteX70" fmla="*/ 198048 w 5434004"/>
              <a:gd name="connsiteY70" fmla="*/ 1498097 h 6858000"/>
              <a:gd name="connsiteX71" fmla="*/ 196329 w 5434004"/>
              <a:gd name="connsiteY71" fmla="*/ 1497364 h 6858000"/>
              <a:gd name="connsiteX72" fmla="*/ 193204 w 5434004"/>
              <a:gd name="connsiteY72" fmla="*/ 1490042 h 6858000"/>
              <a:gd name="connsiteX73" fmla="*/ 211154 w 5434004"/>
              <a:gd name="connsiteY73" fmla="*/ 1451416 h 6858000"/>
              <a:gd name="connsiteX74" fmla="*/ 247750 w 5434004"/>
              <a:gd name="connsiteY74" fmla="*/ 1281781 h 6858000"/>
              <a:gd name="connsiteX75" fmla="*/ 323114 w 5434004"/>
              <a:gd name="connsiteY75" fmla="*/ 1074754 h 6858000"/>
              <a:gd name="connsiteX76" fmla="*/ 357209 w 5434004"/>
              <a:gd name="connsiteY76" fmla="*/ 1019094 h 6858000"/>
              <a:gd name="connsiteX77" fmla="*/ 393176 w 5434004"/>
              <a:gd name="connsiteY77" fmla="*/ 938921 h 6858000"/>
              <a:gd name="connsiteX78" fmla="*/ 451503 w 5434004"/>
              <a:gd name="connsiteY78" fmla="*/ 815814 h 6858000"/>
              <a:gd name="connsiteX79" fmla="*/ 567587 w 5434004"/>
              <a:gd name="connsiteY79" fmla="*/ 584070 h 6858000"/>
              <a:gd name="connsiteX80" fmla="*/ 592609 w 5434004"/>
              <a:gd name="connsiteY80" fmla="*/ 461805 h 6858000"/>
              <a:gd name="connsiteX81" fmla="*/ 624563 w 5434004"/>
              <a:gd name="connsiteY81" fmla="*/ 360945 h 6858000"/>
              <a:gd name="connsiteX82" fmla="*/ 627056 w 5434004"/>
              <a:gd name="connsiteY82" fmla="*/ 226335 h 6858000"/>
              <a:gd name="connsiteX83" fmla="*/ 655851 w 5434004"/>
              <a:gd name="connsiteY83" fmla="*/ 51690 h 6858000"/>
              <a:gd name="connsiteX84" fmla="*/ 653984 w 5434004"/>
              <a:gd name="connsiteY84" fmla="*/ 22133 h 6858000"/>
              <a:gd name="connsiteX85" fmla="*/ 643279 w 5434004"/>
              <a:gd name="connsiteY85" fmla="*/ 1037 h 6858000"/>
              <a:gd name="connsiteX0" fmla="*/ 643741 w 5434004"/>
              <a:gd name="connsiteY0" fmla="*/ 0 h 6858000"/>
              <a:gd name="connsiteX1" fmla="*/ 5434004 w 5434004"/>
              <a:gd name="connsiteY1" fmla="*/ 0 h 6858000"/>
              <a:gd name="connsiteX2" fmla="*/ 5434004 w 5434004"/>
              <a:gd name="connsiteY2" fmla="*/ 6858000 h 6858000"/>
              <a:gd name="connsiteX3" fmla="*/ 0 w 5434004"/>
              <a:gd name="connsiteY3" fmla="*/ 6858000 h 6858000"/>
              <a:gd name="connsiteX4" fmla="*/ 1049407 w 5434004"/>
              <a:gd name="connsiteY4" fmla="*/ 6857998 h 6858000"/>
              <a:gd name="connsiteX5" fmla="*/ 1033092 w 5434004"/>
              <a:gd name="connsiteY5" fmla="*/ 6843615 h 6858000"/>
              <a:gd name="connsiteX6" fmla="*/ 1004585 w 5434004"/>
              <a:gd name="connsiteY6" fmla="*/ 6800899 h 6858000"/>
              <a:gd name="connsiteX7" fmla="*/ 984086 w 5434004"/>
              <a:gd name="connsiteY7" fmla="*/ 6765441 h 6858000"/>
              <a:gd name="connsiteX8" fmla="*/ 955964 w 5434004"/>
              <a:gd name="connsiteY8" fmla="*/ 6739541 h 6858000"/>
              <a:gd name="connsiteX9" fmla="*/ 945820 w 5434004"/>
              <a:gd name="connsiteY9" fmla="*/ 6673829 h 6858000"/>
              <a:gd name="connsiteX10" fmla="*/ 921540 w 5434004"/>
              <a:gd name="connsiteY10" fmla="*/ 6620155 h 6858000"/>
              <a:gd name="connsiteX11" fmla="*/ 876436 w 5434004"/>
              <a:gd name="connsiteY11" fmla="*/ 6610437 h 6858000"/>
              <a:gd name="connsiteX12" fmla="*/ 876973 w 5434004"/>
              <a:gd name="connsiteY12" fmla="*/ 6596307 h 6858000"/>
              <a:gd name="connsiteX13" fmla="*/ 893782 w 5434004"/>
              <a:gd name="connsiteY13" fmla="*/ 6536039 h 6858000"/>
              <a:gd name="connsiteX14" fmla="*/ 830281 w 5434004"/>
              <a:gd name="connsiteY14" fmla="*/ 6239239 h 6858000"/>
              <a:gd name="connsiteX15" fmla="*/ 816373 w 5434004"/>
              <a:gd name="connsiteY15" fmla="*/ 6116986 h 6858000"/>
              <a:gd name="connsiteX16" fmla="*/ 788606 w 5434004"/>
              <a:gd name="connsiteY16" fmla="*/ 5895434 h 6858000"/>
              <a:gd name="connsiteX17" fmla="*/ 762315 w 5434004"/>
              <a:gd name="connsiteY17" fmla="*/ 5848019 h 6858000"/>
              <a:gd name="connsiteX18" fmla="*/ 714842 w 5434004"/>
              <a:gd name="connsiteY18" fmla="*/ 5722306 h 6858000"/>
              <a:gd name="connsiteX19" fmla="*/ 679500 w 5434004"/>
              <a:gd name="connsiteY19" fmla="*/ 5528085 h 6858000"/>
              <a:gd name="connsiteX20" fmla="*/ 660956 w 5434004"/>
              <a:gd name="connsiteY20" fmla="*/ 5506768 h 6858000"/>
              <a:gd name="connsiteX21" fmla="*/ 642957 w 5434004"/>
              <a:gd name="connsiteY21" fmla="*/ 5473318 h 6858000"/>
              <a:gd name="connsiteX22" fmla="*/ 602099 w 5434004"/>
              <a:gd name="connsiteY22" fmla="*/ 5418521 h 6858000"/>
              <a:gd name="connsiteX23" fmla="*/ 563009 w 5434004"/>
              <a:gd name="connsiteY23" fmla="*/ 5337536 h 6858000"/>
              <a:gd name="connsiteX24" fmla="*/ 584675 w 5434004"/>
              <a:gd name="connsiteY24" fmla="*/ 5255190 h 6858000"/>
              <a:gd name="connsiteX25" fmla="*/ 564878 w 5434004"/>
              <a:gd name="connsiteY25" fmla="*/ 5208171 h 6858000"/>
              <a:gd name="connsiteX26" fmla="*/ 540145 w 5434004"/>
              <a:gd name="connsiteY26" fmla="*/ 4993731 h 6858000"/>
              <a:gd name="connsiteX27" fmla="*/ 512099 w 5434004"/>
              <a:gd name="connsiteY27" fmla="*/ 4896399 h 6858000"/>
              <a:gd name="connsiteX28" fmla="*/ 482378 w 5434004"/>
              <a:gd name="connsiteY28" fmla="*/ 4838613 h 6858000"/>
              <a:gd name="connsiteX29" fmla="*/ 468676 w 5434004"/>
              <a:gd name="connsiteY29" fmla="*/ 4796522 h 6858000"/>
              <a:gd name="connsiteX30" fmla="*/ 430881 w 5434004"/>
              <a:gd name="connsiteY30" fmla="*/ 4672370 h 6858000"/>
              <a:gd name="connsiteX31" fmla="*/ 415292 w 5434004"/>
              <a:gd name="connsiteY31" fmla="*/ 4634253 h 6858000"/>
              <a:gd name="connsiteX32" fmla="*/ 348919 w 5434004"/>
              <a:gd name="connsiteY32" fmla="*/ 4549232 h 6858000"/>
              <a:gd name="connsiteX33" fmla="*/ 292438 w 5434004"/>
              <a:gd name="connsiteY33" fmla="*/ 4479912 h 6858000"/>
              <a:gd name="connsiteX34" fmla="*/ 283567 w 5434004"/>
              <a:gd name="connsiteY34" fmla="*/ 4376609 h 6858000"/>
              <a:gd name="connsiteX35" fmla="*/ 247018 w 5434004"/>
              <a:gd name="connsiteY35" fmla="*/ 4280257 h 6858000"/>
              <a:gd name="connsiteX36" fmla="*/ 243154 w 5434004"/>
              <a:gd name="connsiteY36" fmla="*/ 4208492 h 6858000"/>
              <a:gd name="connsiteX37" fmla="*/ 267243 w 5434004"/>
              <a:gd name="connsiteY37" fmla="*/ 4120636 h 6858000"/>
              <a:gd name="connsiteX38" fmla="*/ 274676 w 5434004"/>
              <a:gd name="connsiteY38" fmla="*/ 4116556 h 6858000"/>
              <a:gd name="connsiteX39" fmla="*/ 274016 w 5434004"/>
              <a:gd name="connsiteY39" fmla="*/ 4109625 h 6858000"/>
              <a:gd name="connsiteX40" fmla="*/ 266711 w 5434004"/>
              <a:gd name="connsiteY40" fmla="*/ 4105624 h 6858000"/>
              <a:gd name="connsiteX41" fmla="*/ 267360 w 5434004"/>
              <a:gd name="connsiteY41" fmla="*/ 4051441 h 6858000"/>
              <a:gd name="connsiteX42" fmla="*/ 280863 w 5434004"/>
              <a:gd name="connsiteY42" fmla="*/ 3988494 h 6858000"/>
              <a:gd name="connsiteX43" fmla="*/ 254473 w 5434004"/>
              <a:gd name="connsiteY43" fmla="*/ 3926485 h 6858000"/>
              <a:gd name="connsiteX44" fmla="*/ 238942 w 5434004"/>
              <a:gd name="connsiteY44" fmla="*/ 3857057 h 6858000"/>
              <a:gd name="connsiteX45" fmla="*/ 229388 w 5434004"/>
              <a:gd name="connsiteY45" fmla="*/ 3815650 h 6858000"/>
              <a:gd name="connsiteX46" fmla="*/ 224025 w 5434004"/>
              <a:gd name="connsiteY46" fmla="*/ 3696745 h 6858000"/>
              <a:gd name="connsiteX47" fmla="*/ 242028 w 5434004"/>
              <a:gd name="connsiteY47" fmla="*/ 3477814 h 6858000"/>
              <a:gd name="connsiteX48" fmla="*/ 239663 w 5434004"/>
              <a:gd name="connsiteY48" fmla="*/ 3375354 h 6858000"/>
              <a:gd name="connsiteX49" fmla="*/ 242939 w 5434004"/>
              <a:gd name="connsiteY49" fmla="*/ 3235494 h 6858000"/>
              <a:gd name="connsiteX50" fmla="*/ 235466 w 5434004"/>
              <a:gd name="connsiteY50" fmla="*/ 3111896 h 6858000"/>
              <a:gd name="connsiteX51" fmla="*/ 225859 w 5434004"/>
              <a:gd name="connsiteY51" fmla="*/ 3061665 h 6858000"/>
              <a:gd name="connsiteX52" fmla="*/ 214543 w 5434004"/>
              <a:gd name="connsiteY52" fmla="*/ 3026187 h 6858000"/>
              <a:gd name="connsiteX53" fmla="*/ 209002 w 5434004"/>
              <a:gd name="connsiteY53" fmla="*/ 2930097 h 6858000"/>
              <a:gd name="connsiteX54" fmla="*/ 209539 w 5434004"/>
              <a:gd name="connsiteY54" fmla="*/ 2768399 h 6858000"/>
              <a:gd name="connsiteX55" fmla="*/ 207490 w 5434004"/>
              <a:gd name="connsiteY55" fmla="*/ 2734615 h 6858000"/>
              <a:gd name="connsiteX56" fmla="*/ 197130 w 5434004"/>
              <a:gd name="connsiteY56" fmla="*/ 2708116 h 6858000"/>
              <a:gd name="connsiteX57" fmla="*/ 187231 w 5434004"/>
              <a:gd name="connsiteY57" fmla="*/ 2704185 h 6858000"/>
              <a:gd name="connsiteX58" fmla="*/ 184723 w 5434004"/>
              <a:gd name="connsiteY58" fmla="*/ 2686011 h 6858000"/>
              <a:gd name="connsiteX59" fmla="*/ 169929 w 5434004"/>
              <a:gd name="connsiteY59" fmla="*/ 2656504 h 6858000"/>
              <a:gd name="connsiteX60" fmla="*/ 188242 w 5434004"/>
              <a:gd name="connsiteY60" fmla="*/ 2589493 h 6858000"/>
              <a:gd name="connsiteX61" fmla="*/ 189125 w 5434004"/>
              <a:gd name="connsiteY61" fmla="*/ 2457617 h 6858000"/>
              <a:gd name="connsiteX62" fmla="*/ 195205 w 5434004"/>
              <a:gd name="connsiteY62" fmla="*/ 2210817 h 6858000"/>
              <a:gd name="connsiteX63" fmla="*/ 175797 w 5434004"/>
              <a:gd name="connsiteY63" fmla="*/ 1901521 h 6858000"/>
              <a:gd name="connsiteX64" fmla="*/ 156134 w 5434004"/>
              <a:gd name="connsiteY64" fmla="*/ 1700722 h 6858000"/>
              <a:gd name="connsiteX65" fmla="*/ 174157 w 5434004"/>
              <a:gd name="connsiteY65" fmla="*/ 1661610 h 6858000"/>
              <a:gd name="connsiteX66" fmla="*/ 180802 w 5434004"/>
              <a:gd name="connsiteY66" fmla="*/ 1640073 h 6858000"/>
              <a:gd name="connsiteX67" fmla="*/ 179221 w 5434004"/>
              <a:gd name="connsiteY67" fmla="*/ 1637398 h 6858000"/>
              <a:gd name="connsiteX68" fmla="*/ 179826 w 5434004"/>
              <a:gd name="connsiteY68" fmla="*/ 1612248 h 6858000"/>
              <a:gd name="connsiteX69" fmla="*/ 198048 w 5434004"/>
              <a:gd name="connsiteY69" fmla="*/ 1498097 h 6858000"/>
              <a:gd name="connsiteX70" fmla="*/ 196329 w 5434004"/>
              <a:gd name="connsiteY70" fmla="*/ 1497364 h 6858000"/>
              <a:gd name="connsiteX71" fmla="*/ 193204 w 5434004"/>
              <a:gd name="connsiteY71" fmla="*/ 1490042 h 6858000"/>
              <a:gd name="connsiteX72" fmla="*/ 211154 w 5434004"/>
              <a:gd name="connsiteY72" fmla="*/ 1451416 h 6858000"/>
              <a:gd name="connsiteX73" fmla="*/ 247750 w 5434004"/>
              <a:gd name="connsiteY73" fmla="*/ 1281781 h 6858000"/>
              <a:gd name="connsiteX74" fmla="*/ 323114 w 5434004"/>
              <a:gd name="connsiteY74" fmla="*/ 1074754 h 6858000"/>
              <a:gd name="connsiteX75" fmla="*/ 357209 w 5434004"/>
              <a:gd name="connsiteY75" fmla="*/ 1019094 h 6858000"/>
              <a:gd name="connsiteX76" fmla="*/ 393176 w 5434004"/>
              <a:gd name="connsiteY76" fmla="*/ 938921 h 6858000"/>
              <a:gd name="connsiteX77" fmla="*/ 451503 w 5434004"/>
              <a:gd name="connsiteY77" fmla="*/ 815814 h 6858000"/>
              <a:gd name="connsiteX78" fmla="*/ 567587 w 5434004"/>
              <a:gd name="connsiteY78" fmla="*/ 584070 h 6858000"/>
              <a:gd name="connsiteX79" fmla="*/ 592609 w 5434004"/>
              <a:gd name="connsiteY79" fmla="*/ 461805 h 6858000"/>
              <a:gd name="connsiteX80" fmla="*/ 624563 w 5434004"/>
              <a:gd name="connsiteY80" fmla="*/ 360945 h 6858000"/>
              <a:gd name="connsiteX81" fmla="*/ 627056 w 5434004"/>
              <a:gd name="connsiteY81" fmla="*/ 226335 h 6858000"/>
              <a:gd name="connsiteX82" fmla="*/ 655851 w 5434004"/>
              <a:gd name="connsiteY82" fmla="*/ 51690 h 6858000"/>
              <a:gd name="connsiteX83" fmla="*/ 653984 w 5434004"/>
              <a:gd name="connsiteY83" fmla="*/ 22133 h 6858000"/>
              <a:gd name="connsiteX84" fmla="*/ 643279 w 5434004"/>
              <a:gd name="connsiteY84" fmla="*/ 1037 h 6858000"/>
              <a:gd name="connsiteX85" fmla="*/ 643741 w 5434004"/>
              <a:gd name="connsiteY85" fmla="*/ 0 h 6858000"/>
              <a:gd name="connsiteX0" fmla="*/ 487607 w 5277870"/>
              <a:gd name="connsiteY0" fmla="*/ 0 h 6858000"/>
              <a:gd name="connsiteX1" fmla="*/ 5277870 w 5277870"/>
              <a:gd name="connsiteY1" fmla="*/ 0 h 6858000"/>
              <a:gd name="connsiteX2" fmla="*/ 5277870 w 5277870"/>
              <a:gd name="connsiteY2" fmla="*/ 6858000 h 6858000"/>
              <a:gd name="connsiteX3" fmla="*/ 893273 w 5277870"/>
              <a:gd name="connsiteY3" fmla="*/ 6857998 h 6858000"/>
              <a:gd name="connsiteX4" fmla="*/ 876958 w 5277870"/>
              <a:gd name="connsiteY4" fmla="*/ 6843615 h 6858000"/>
              <a:gd name="connsiteX5" fmla="*/ 848451 w 5277870"/>
              <a:gd name="connsiteY5" fmla="*/ 6800899 h 6858000"/>
              <a:gd name="connsiteX6" fmla="*/ 827952 w 5277870"/>
              <a:gd name="connsiteY6" fmla="*/ 6765441 h 6858000"/>
              <a:gd name="connsiteX7" fmla="*/ 799830 w 5277870"/>
              <a:gd name="connsiteY7" fmla="*/ 6739541 h 6858000"/>
              <a:gd name="connsiteX8" fmla="*/ 789686 w 5277870"/>
              <a:gd name="connsiteY8" fmla="*/ 6673829 h 6858000"/>
              <a:gd name="connsiteX9" fmla="*/ 765406 w 5277870"/>
              <a:gd name="connsiteY9" fmla="*/ 6620155 h 6858000"/>
              <a:gd name="connsiteX10" fmla="*/ 720302 w 5277870"/>
              <a:gd name="connsiteY10" fmla="*/ 6610437 h 6858000"/>
              <a:gd name="connsiteX11" fmla="*/ 720839 w 5277870"/>
              <a:gd name="connsiteY11" fmla="*/ 6596307 h 6858000"/>
              <a:gd name="connsiteX12" fmla="*/ 737648 w 5277870"/>
              <a:gd name="connsiteY12" fmla="*/ 6536039 h 6858000"/>
              <a:gd name="connsiteX13" fmla="*/ 674147 w 5277870"/>
              <a:gd name="connsiteY13" fmla="*/ 6239239 h 6858000"/>
              <a:gd name="connsiteX14" fmla="*/ 660239 w 5277870"/>
              <a:gd name="connsiteY14" fmla="*/ 6116986 h 6858000"/>
              <a:gd name="connsiteX15" fmla="*/ 632472 w 5277870"/>
              <a:gd name="connsiteY15" fmla="*/ 5895434 h 6858000"/>
              <a:gd name="connsiteX16" fmla="*/ 606181 w 5277870"/>
              <a:gd name="connsiteY16" fmla="*/ 5848019 h 6858000"/>
              <a:gd name="connsiteX17" fmla="*/ 558708 w 5277870"/>
              <a:gd name="connsiteY17" fmla="*/ 5722306 h 6858000"/>
              <a:gd name="connsiteX18" fmla="*/ 523366 w 5277870"/>
              <a:gd name="connsiteY18" fmla="*/ 5528085 h 6858000"/>
              <a:gd name="connsiteX19" fmla="*/ 504822 w 5277870"/>
              <a:gd name="connsiteY19" fmla="*/ 5506768 h 6858000"/>
              <a:gd name="connsiteX20" fmla="*/ 486823 w 5277870"/>
              <a:gd name="connsiteY20" fmla="*/ 5473318 h 6858000"/>
              <a:gd name="connsiteX21" fmla="*/ 445965 w 5277870"/>
              <a:gd name="connsiteY21" fmla="*/ 5418521 h 6858000"/>
              <a:gd name="connsiteX22" fmla="*/ 406875 w 5277870"/>
              <a:gd name="connsiteY22" fmla="*/ 5337536 h 6858000"/>
              <a:gd name="connsiteX23" fmla="*/ 428541 w 5277870"/>
              <a:gd name="connsiteY23" fmla="*/ 5255190 h 6858000"/>
              <a:gd name="connsiteX24" fmla="*/ 408744 w 5277870"/>
              <a:gd name="connsiteY24" fmla="*/ 5208171 h 6858000"/>
              <a:gd name="connsiteX25" fmla="*/ 384011 w 5277870"/>
              <a:gd name="connsiteY25" fmla="*/ 4993731 h 6858000"/>
              <a:gd name="connsiteX26" fmla="*/ 355965 w 5277870"/>
              <a:gd name="connsiteY26" fmla="*/ 4896399 h 6858000"/>
              <a:gd name="connsiteX27" fmla="*/ 326244 w 5277870"/>
              <a:gd name="connsiteY27" fmla="*/ 4838613 h 6858000"/>
              <a:gd name="connsiteX28" fmla="*/ 312542 w 5277870"/>
              <a:gd name="connsiteY28" fmla="*/ 4796522 h 6858000"/>
              <a:gd name="connsiteX29" fmla="*/ 274747 w 5277870"/>
              <a:gd name="connsiteY29" fmla="*/ 4672370 h 6858000"/>
              <a:gd name="connsiteX30" fmla="*/ 259158 w 5277870"/>
              <a:gd name="connsiteY30" fmla="*/ 4634253 h 6858000"/>
              <a:gd name="connsiteX31" fmla="*/ 192785 w 5277870"/>
              <a:gd name="connsiteY31" fmla="*/ 4549232 h 6858000"/>
              <a:gd name="connsiteX32" fmla="*/ 136304 w 5277870"/>
              <a:gd name="connsiteY32" fmla="*/ 4479912 h 6858000"/>
              <a:gd name="connsiteX33" fmla="*/ 127433 w 5277870"/>
              <a:gd name="connsiteY33" fmla="*/ 4376609 h 6858000"/>
              <a:gd name="connsiteX34" fmla="*/ 90884 w 5277870"/>
              <a:gd name="connsiteY34" fmla="*/ 4280257 h 6858000"/>
              <a:gd name="connsiteX35" fmla="*/ 87020 w 5277870"/>
              <a:gd name="connsiteY35" fmla="*/ 4208492 h 6858000"/>
              <a:gd name="connsiteX36" fmla="*/ 111109 w 5277870"/>
              <a:gd name="connsiteY36" fmla="*/ 4120636 h 6858000"/>
              <a:gd name="connsiteX37" fmla="*/ 118542 w 5277870"/>
              <a:gd name="connsiteY37" fmla="*/ 4116556 h 6858000"/>
              <a:gd name="connsiteX38" fmla="*/ 117882 w 5277870"/>
              <a:gd name="connsiteY38" fmla="*/ 4109625 h 6858000"/>
              <a:gd name="connsiteX39" fmla="*/ 110577 w 5277870"/>
              <a:gd name="connsiteY39" fmla="*/ 4105624 h 6858000"/>
              <a:gd name="connsiteX40" fmla="*/ 111226 w 5277870"/>
              <a:gd name="connsiteY40" fmla="*/ 4051441 h 6858000"/>
              <a:gd name="connsiteX41" fmla="*/ 124729 w 5277870"/>
              <a:gd name="connsiteY41" fmla="*/ 3988494 h 6858000"/>
              <a:gd name="connsiteX42" fmla="*/ 98339 w 5277870"/>
              <a:gd name="connsiteY42" fmla="*/ 3926485 h 6858000"/>
              <a:gd name="connsiteX43" fmla="*/ 82808 w 5277870"/>
              <a:gd name="connsiteY43" fmla="*/ 3857057 h 6858000"/>
              <a:gd name="connsiteX44" fmla="*/ 73254 w 5277870"/>
              <a:gd name="connsiteY44" fmla="*/ 3815650 h 6858000"/>
              <a:gd name="connsiteX45" fmla="*/ 67891 w 5277870"/>
              <a:gd name="connsiteY45" fmla="*/ 3696745 h 6858000"/>
              <a:gd name="connsiteX46" fmla="*/ 85894 w 5277870"/>
              <a:gd name="connsiteY46" fmla="*/ 3477814 h 6858000"/>
              <a:gd name="connsiteX47" fmla="*/ 83529 w 5277870"/>
              <a:gd name="connsiteY47" fmla="*/ 3375354 h 6858000"/>
              <a:gd name="connsiteX48" fmla="*/ 86805 w 5277870"/>
              <a:gd name="connsiteY48" fmla="*/ 3235494 h 6858000"/>
              <a:gd name="connsiteX49" fmla="*/ 79332 w 5277870"/>
              <a:gd name="connsiteY49" fmla="*/ 3111896 h 6858000"/>
              <a:gd name="connsiteX50" fmla="*/ 69725 w 5277870"/>
              <a:gd name="connsiteY50" fmla="*/ 3061665 h 6858000"/>
              <a:gd name="connsiteX51" fmla="*/ 58409 w 5277870"/>
              <a:gd name="connsiteY51" fmla="*/ 3026187 h 6858000"/>
              <a:gd name="connsiteX52" fmla="*/ 52868 w 5277870"/>
              <a:gd name="connsiteY52" fmla="*/ 2930097 h 6858000"/>
              <a:gd name="connsiteX53" fmla="*/ 53405 w 5277870"/>
              <a:gd name="connsiteY53" fmla="*/ 2768399 h 6858000"/>
              <a:gd name="connsiteX54" fmla="*/ 51356 w 5277870"/>
              <a:gd name="connsiteY54" fmla="*/ 2734615 h 6858000"/>
              <a:gd name="connsiteX55" fmla="*/ 40996 w 5277870"/>
              <a:gd name="connsiteY55" fmla="*/ 2708116 h 6858000"/>
              <a:gd name="connsiteX56" fmla="*/ 31097 w 5277870"/>
              <a:gd name="connsiteY56" fmla="*/ 2704185 h 6858000"/>
              <a:gd name="connsiteX57" fmla="*/ 28589 w 5277870"/>
              <a:gd name="connsiteY57" fmla="*/ 2686011 h 6858000"/>
              <a:gd name="connsiteX58" fmla="*/ 13795 w 5277870"/>
              <a:gd name="connsiteY58" fmla="*/ 2656504 h 6858000"/>
              <a:gd name="connsiteX59" fmla="*/ 32108 w 5277870"/>
              <a:gd name="connsiteY59" fmla="*/ 2589493 h 6858000"/>
              <a:gd name="connsiteX60" fmla="*/ 32991 w 5277870"/>
              <a:gd name="connsiteY60" fmla="*/ 2457617 h 6858000"/>
              <a:gd name="connsiteX61" fmla="*/ 39071 w 5277870"/>
              <a:gd name="connsiteY61" fmla="*/ 2210817 h 6858000"/>
              <a:gd name="connsiteX62" fmla="*/ 19663 w 5277870"/>
              <a:gd name="connsiteY62" fmla="*/ 1901521 h 6858000"/>
              <a:gd name="connsiteX63" fmla="*/ 0 w 5277870"/>
              <a:gd name="connsiteY63" fmla="*/ 1700722 h 6858000"/>
              <a:gd name="connsiteX64" fmla="*/ 18023 w 5277870"/>
              <a:gd name="connsiteY64" fmla="*/ 1661610 h 6858000"/>
              <a:gd name="connsiteX65" fmla="*/ 24668 w 5277870"/>
              <a:gd name="connsiteY65" fmla="*/ 1640073 h 6858000"/>
              <a:gd name="connsiteX66" fmla="*/ 23087 w 5277870"/>
              <a:gd name="connsiteY66" fmla="*/ 1637398 h 6858000"/>
              <a:gd name="connsiteX67" fmla="*/ 23692 w 5277870"/>
              <a:gd name="connsiteY67" fmla="*/ 1612248 h 6858000"/>
              <a:gd name="connsiteX68" fmla="*/ 41914 w 5277870"/>
              <a:gd name="connsiteY68" fmla="*/ 1498097 h 6858000"/>
              <a:gd name="connsiteX69" fmla="*/ 40195 w 5277870"/>
              <a:gd name="connsiteY69" fmla="*/ 1497364 h 6858000"/>
              <a:gd name="connsiteX70" fmla="*/ 37070 w 5277870"/>
              <a:gd name="connsiteY70" fmla="*/ 1490042 h 6858000"/>
              <a:gd name="connsiteX71" fmla="*/ 55020 w 5277870"/>
              <a:gd name="connsiteY71" fmla="*/ 1451416 h 6858000"/>
              <a:gd name="connsiteX72" fmla="*/ 91616 w 5277870"/>
              <a:gd name="connsiteY72" fmla="*/ 1281781 h 6858000"/>
              <a:gd name="connsiteX73" fmla="*/ 166980 w 5277870"/>
              <a:gd name="connsiteY73" fmla="*/ 1074754 h 6858000"/>
              <a:gd name="connsiteX74" fmla="*/ 201075 w 5277870"/>
              <a:gd name="connsiteY74" fmla="*/ 1019094 h 6858000"/>
              <a:gd name="connsiteX75" fmla="*/ 237042 w 5277870"/>
              <a:gd name="connsiteY75" fmla="*/ 938921 h 6858000"/>
              <a:gd name="connsiteX76" fmla="*/ 295369 w 5277870"/>
              <a:gd name="connsiteY76" fmla="*/ 815814 h 6858000"/>
              <a:gd name="connsiteX77" fmla="*/ 411453 w 5277870"/>
              <a:gd name="connsiteY77" fmla="*/ 584070 h 6858000"/>
              <a:gd name="connsiteX78" fmla="*/ 436475 w 5277870"/>
              <a:gd name="connsiteY78" fmla="*/ 461805 h 6858000"/>
              <a:gd name="connsiteX79" fmla="*/ 468429 w 5277870"/>
              <a:gd name="connsiteY79" fmla="*/ 360945 h 6858000"/>
              <a:gd name="connsiteX80" fmla="*/ 470922 w 5277870"/>
              <a:gd name="connsiteY80" fmla="*/ 226335 h 6858000"/>
              <a:gd name="connsiteX81" fmla="*/ 499717 w 5277870"/>
              <a:gd name="connsiteY81" fmla="*/ 51690 h 6858000"/>
              <a:gd name="connsiteX82" fmla="*/ 497850 w 5277870"/>
              <a:gd name="connsiteY82" fmla="*/ 22133 h 6858000"/>
              <a:gd name="connsiteX83" fmla="*/ 487145 w 5277870"/>
              <a:gd name="connsiteY83" fmla="*/ 1037 h 6858000"/>
              <a:gd name="connsiteX84" fmla="*/ 487607 w 5277870"/>
              <a:gd name="connsiteY84"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5277870" h="6858000">
                <a:moveTo>
                  <a:pt x="487607" y="0"/>
                </a:moveTo>
                <a:lnTo>
                  <a:pt x="5277870" y="0"/>
                </a:lnTo>
                <a:lnTo>
                  <a:pt x="5277870" y="6858000"/>
                </a:lnTo>
                <a:lnTo>
                  <a:pt x="893273" y="6857998"/>
                </a:lnTo>
                <a:lnTo>
                  <a:pt x="876958" y="6843615"/>
                </a:lnTo>
                <a:lnTo>
                  <a:pt x="848451" y="6800899"/>
                </a:lnTo>
                <a:lnTo>
                  <a:pt x="827952" y="6765441"/>
                </a:lnTo>
                <a:cubicBezTo>
                  <a:pt x="827507" y="6750832"/>
                  <a:pt x="798355" y="6753978"/>
                  <a:pt x="799830" y="6739541"/>
                </a:cubicBezTo>
                <a:cubicBezTo>
                  <a:pt x="786503" y="6723280"/>
                  <a:pt x="803673" y="6682742"/>
                  <a:pt x="789686" y="6673829"/>
                </a:cubicBezTo>
                <a:cubicBezTo>
                  <a:pt x="776006" y="6657903"/>
                  <a:pt x="778015" y="6625745"/>
                  <a:pt x="765406" y="6620155"/>
                </a:cubicBezTo>
                <a:lnTo>
                  <a:pt x="720302" y="6610437"/>
                </a:lnTo>
                <a:lnTo>
                  <a:pt x="720839" y="6596307"/>
                </a:lnTo>
                <a:lnTo>
                  <a:pt x="737648" y="6536039"/>
                </a:lnTo>
                <a:cubicBezTo>
                  <a:pt x="731713" y="6378236"/>
                  <a:pt x="664893" y="6350780"/>
                  <a:pt x="674147" y="6239239"/>
                </a:cubicBezTo>
                <a:cubicBezTo>
                  <a:pt x="668193" y="6196030"/>
                  <a:pt x="677776" y="6168747"/>
                  <a:pt x="660239" y="6116986"/>
                </a:cubicBezTo>
                <a:cubicBezTo>
                  <a:pt x="693882" y="6035788"/>
                  <a:pt x="626477" y="5971885"/>
                  <a:pt x="632472" y="5895434"/>
                </a:cubicBezTo>
                <a:cubicBezTo>
                  <a:pt x="571936" y="5884249"/>
                  <a:pt x="624704" y="5880776"/>
                  <a:pt x="606181" y="5848019"/>
                </a:cubicBezTo>
                <a:cubicBezTo>
                  <a:pt x="593885" y="5819164"/>
                  <a:pt x="572509" y="5775628"/>
                  <a:pt x="558708" y="5722306"/>
                </a:cubicBezTo>
                <a:cubicBezTo>
                  <a:pt x="551746" y="5685812"/>
                  <a:pt x="532346" y="5564008"/>
                  <a:pt x="523366" y="5528085"/>
                </a:cubicBezTo>
                <a:cubicBezTo>
                  <a:pt x="518594" y="5519172"/>
                  <a:pt x="523045" y="5505250"/>
                  <a:pt x="504822" y="5506768"/>
                </a:cubicBezTo>
                <a:cubicBezTo>
                  <a:pt x="482648" y="5506487"/>
                  <a:pt x="511311" y="5459433"/>
                  <a:pt x="486823" y="5473318"/>
                </a:cubicBezTo>
                <a:cubicBezTo>
                  <a:pt x="506358" y="5440194"/>
                  <a:pt x="459463" y="5435836"/>
                  <a:pt x="445965" y="5418521"/>
                </a:cubicBezTo>
                <a:cubicBezTo>
                  <a:pt x="465954" y="5390815"/>
                  <a:pt x="417921" y="5381811"/>
                  <a:pt x="406875" y="5337536"/>
                </a:cubicBezTo>
                <a:cubicBezTo>
                  <a:pt x="430123" y="5306619"/>
                  <a:pt x="399081" y="5307846"/>
                  <a:pt x="428541" y="5255190"/>
                </a:cubicBezTo>
                <a:cubicBezTo>
                  <a:pt x="428852" y="5233629"/>
                  <a:pt x="407502" y="5247189"/>
                  <a:pt x="408744" y="5208171"/>
                </a:cubicBezTo>
                <a:cubicBezTo>
                  <a:pt x="406613" y="5154483"/>
                  <a:pt x="390295" y="5051554"/>
                  <a:pt x="384011" y="4993731"/>
                </a:cubicBezTo>
                <a:cubicBezTo>
                  <a:pt x="373186" y="4967089"/>
                  <a:pt x="370884" y="4912140"/>
                  <a:pt x="355965" y="4896399"/>
                </a:cubicBezTo>
                <a:cubicBezTo>
                  <a:pt x="355837" y="4852829"/>
                  <a:pt x="351078" y="4813709"/>
                  <a:pt x="326244" y="4838613"/>
                </a:cubicBezTo>
                <a:cubicBezTo>
                  <a:pt x="299018" y="4831439"/>
                  <a:pt x="336627" y="4804968"/>
                  <a:pt x="312542" y="4796522"/>
                </a:cubicBezTo>
                <a:lnTo>
                  <a:pt x="274747" y="4672370"/>
                </a:lnTo>
                <a:cubicBezTo>
                  <a:pt x="286762" y="4649487"/>
                  <a:pt x="276585" y="4640072"/>
                  <a:pt x="259158" y="4634253"/>
                </a:cubicBezTo>
                <a:cubicBezTo>
                  <a:pt x="255297" y="4595381"/>
                  <a:pt x="210632" y="4586807"/>
                  <a:pt x="192785" y="4549232"/>
                </a:cubicBezTo>
                <a:cubicBezTo>
                  <a:pt x="175514" y="4501329"/>
                  <a:pt x="155204" y="4520147"/>
                  <a:pt x="136304" y="4479912"/>
                </a:cubicBezTo>
                <a:lnTo>
                  <a:pt x="127433" y="4376609"/>
                </a:lnTo>
                <a:cubicBezTo>
                  <a:pt x="119863" y="4343333"/>
                  <a:pt x="97619" y="4308276"/>
                  <a:pt x="90884" y="4280257"/>
                </a:cubicBezTo>
                <a:cubicBezTo>
                  <a:pt x="94219" y="4220025"/>
                  <a:pt x="104684" y="4233011"/>
                  <a:pt x="87020" y="4208492"/>
                </a:cubicBezTo>
                <a:cubicBezTo>
                  <a:pt x="95065" y="4180444"/>
                  <a:pt x="129022" y="4152083"/>
                  <a:pt x="111109" y="4120636"/>
                </a:cubicBezTo>
                <a:cubicBezTo>
                  <a:pt x="115978" y="4121934"/>
                  <a:pt x="117998" y="4120145"/>
                  <a:pt x="118542" y="4116556"/>
                </a:cubicBezTo>
                <a:cubicBezTo>
                  <a:pt x="118321" y="4114246"/>
                  <a:pt x="118101" y="4111935"/>
                  <a:pt x="117882" y="4109625"/>
                </a:cubicBezTo>
                <a:lnTo>
                  <a:pt x="110577" y="4105624"/>
                </a:lnTo>
                <a:cubicBezTo>
                  <a:pt x="85114" y="4088878"/>
                  <a:pt x="113587" y="4082596"/>
                  <a:pt x="111226" y="4051441"/>
                </a:cubicBezTo>
                <a:cubicBezTo>
                  <a:pt x="111638" y="4036628"/>
                  <a:pt x="118512" y="3985548"/>
                  <a:pt x="124729" y="3988494"/>
                </a:cubicBezTo>
                <a:lnTo>
                  <a:pt x="98339" y="3926485"/>
                </a:lnTo>
                <a:cubicBezTo>
                  <a:pt x="120456" y="3887663"/>
                  <a:pt x="82381" y="3893685"/>
                  <a:pt x="82808" y="3857057"/>
                </a:cubicBezTo>
                <a:cubicBezTo>
                  <a:pt x="89625" y="3836374"/>
                  <a:pt x="88641" y="3824518"/>
                  <a:pt x="73254" y="3815650"/>
                </a:cubicBezTo>
                <a:cubicBezTo>
                  <a:pt x="107452" y="3718923"/>
                  <a:pt x="64680" y="3772318"/>
                  <a:pt x="67891" y="3696745"/>
                </a:cubicBezTo>
                <a:cubicBezTo>
                  <a:pt x="73347" y="3630391"/>
                  <a:pt x="83288" y="3531379"/>
                  <a:pt x="85894" y="3477814"/>
                </a:cubicBezTo>
                <a:cubicBezTo>
                  <a:pt x="88500" y="3424249"/>
                  <a:pt x="86217" y="3377198"/>
                  <a:pt x="83529" y="3375354"/>
                </a:cubicBezTo>
                <a:cubicBezTo>
                  <a:pt x="83101" y="3339059"/>
                  <a:pt x="90016" y="3285266"/>
                  <a:pt x="86805" y="3235494"/>
                </a:cubicBezTo>
                <a:cubicBezTo>
                  <a:pt x="78762" y="3207446"/>
                  <a:pt x="61419" y="3143345"/>
                  <a:pt x="79332" y="3111896"/>
                </a:cubicBezTo>
                <a:cubicBezTo>
                  <a:pt x="59856" y="3117096"/>
                  <a:pt x="85974" y="3072872"/>
                  <a:pt x="69725" y="3061665"/>
                </a:cubicBezTo>
                <a:cubicBezTo>
                  <a:pt x="56184" y="3054621"/>
                  <a:pt x="60953" y="3039562"/>
                  <a:pt x="58409" y="3026187"/>
                </a:cubicBezTo>
                <a:cubicBezTo>
                  <a:pt x="45869" y="3013333"/>
                  <a:pt x="46112" y="2950064"/>
                  <a:pt x="52868" y="2930097"/>
                </a:cubicBezTo>
                <a:cubicBezTo>
                  <a:pt x="80421" y="2876459"/>
                  <a:pt x="32874" y="2811741"/>
                  <a:pt x="53405" y="2768399"/>
                </a:cubicBezTo>
                <a:cubicBezTo>
                  <a:pt x="54801" y="2755814"/>
                  <a:pt x="53816" y="2744722"/>
                  <a:pt x="51356" y="2734615"/>
                </a:cubicBezTo>
                <a:lnTo>
                  <a:pt x="40996" y="2708116"/>
                </a:lnTo>
                <a:lnTo>
                  <a:pt x="31097" y="2704185"/>
                </a:lnTo>
                <a:lnTo>
                  <a:pt x="28589" y="2686011"/>
                </a:lnTo>
                <a:lnTo>
                  <a:pt x="13795" y="2656504"/>
                </a:lnTo>
                <a:cubicBezTo>
                  <a:pt x="56166" y="2648211"/>
                  <a:pt x="-6214" y="2580540"/>
                  <a:pt x="32108" y="2589493"/>
                </a:cubicBezTo>
                <a:cubicBezTo>
                  <a:pt x="22039" y="2539863"/>
                  <a:pt x="41060" y="2531259"/>
                  <a:pt x="32991" y="2457617"/>
                </a:cubicBezTo>
                <a:cubicBezTo>
                  <a:pt x="45635" y="2365891"/>
                  <a:pt x="40786" y="2284833"/>
                  <a:pt x="39071" y="2210817"/>
                </a:cubicBezTo>
                <a:cubicBezTo>
                  <a:pt x="39941" y="2106412"/>
                  <a:pt x="22396" y="1993081"/>
                  <a:pt x="19663" y="1901521"/>
                </a:cubicBezTo>
                <a:cubicBezTo>
                  <a:pt x="10670" y="1826286"/>
                  <a:pt x="4249" y="1796783"/>
                  <a:pt x="0" y="1700722"/>
                </a:cubicBezTo>
                <a:cubicBezTo>
                  <a:pt x="5587" y="1695223"/>
                  <a:pt x="14814" y="1668682"/>
                  <a:pt x="18023" y="1661610"/>
                </a:cubicBezTo>
                <a:lnTo>
                  <a:pt x="24668" y="1640073"/>
                </a:lnTo>
                <a:lnTo>
                  <a:pt x="23087" y="1637398"/>
                </a:lnTo>
                <a:cubicBezTo>
                  <a:pt x="19812" y="1625364"/>
                  <a:pt x="20811" y="1617807"/>
                  <a:pt x="23692" y="1612248"/>
                </a:cubicBezTo>
                <a:lnTo>
                  <a:pt x="41914" y="1498097"/>
                </a:lnTo>
                <a:lnTo>
                  <a:pt x="40195" y="1497364"/>
                </a:lnTo>
                <a:lnTo>
                  <a:pt x="37070" y="1490042"/>
                </a:lnTo>
                <a:lnTo>
                  <a:pt x="55020" y="1451416"/>
                </a:lnTo>
                <a:cubicBezTo>
                  <a:pt x="73102" y="1417430"/>
                  <a:pt x="80421" y="1313985"/>
                  <a:pt x="91616" y="1281781"/>
                </a:cubicBezTo>
                <a:cubicBezTo>
                  <a:pt x="137974" y="1171345"/>
                  <a:pt x="146547" y="1130634"/>
                  <a:pt x="166980" y="1074754"/>
                </a:cubicBezTo>
                <a:cubicBezTo>
                  <a:pt x="181651" y="1040817"/>
                  <a:pt x="190408" y="1034723"/>
                  <a:pt x="201075" y="1019094"/>
                </a:cubicBezTo>
                <a:cubicBezTo>
                  <a:pt x="207201" y="1005265"/>
                  <a:pt x="260932" y="958184"/>
                  <a:pt x="237042" y="938921"/>
                </a:cubicBezTo>
                <a:cubicBezTo>
                  <a:pt x="287348" y="869297"/>
                  <a:pt x="265291" y="876942"/>
                  <a:pt x="295369" y="815814"/>
                </a:cubicBezTo>
                <a:cubicBezTo>
                  <a:pt x="329951" y="751141"/>
                  <a:pt x="383834" y="609442"/>
                  <a:pt x="411453" y="584070"/>
                </a:cubicBezTo>
                <a:cubicBezTo>
                  <a:pt x="438653" y="530431"/>
                  <a:pt x="423178" y="516020"/>
                  <a:pt x="436475" y="461805"/>
                </a:cubicBezTo>
                <a:cubicBezTo>
                  <a:pt x="454281" y="438996"/>
                  <a:pt x="448264" y="386523"/>
                  <a:pt x="468429" y="360945"/>
                </a:cubicBezTo>
                <a:cubicBezTo>
                  <a:pt x="474686" y="267247"/>
                  <a:pt x="468220" y="285413"/>
                  <a:pt x="470922" y="226335"/>
                </a:cubicBezTo>
                <a:cubicBezTo>
                  <a:pt x="481883" y="180653"/>
                  <a:pt x="495229" y="85724"/>
                  <a:pt x="499717" y="51690"/>
                </a:cubicBezTo>
                <a:cubicBezTo>
                  <a:pt x="482601" y="39734"/>
                  <a:pt x="492651" y="34426"/>
                  <a:pt x="497850" y="22133"/>
                </a:cubicBezTo>
                <a:cubicBezTo>
                  <a:pt x="482148" y="14444"/>
                  <a:pt x="483752" y="7720"/>
                  <a:pt x="487145" y="1037"/>
                </a:cubicBezTo>
                <a:lnTo>
                  <a:pt x="487607" y="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B9A8BFAB-883E-8B42-8A44-804973F92662}"/>
              </a:ext>
            </a:extLst>
          </p:cNvPr>
          <p:cNvSpPr>
            <a:spLocks noGrp="1"/>
          </p:cNvSpPr>
          <p:nvPr>
            <p:ph type="title"/>
          </p:nvPr>
        </p:nvSpPr>
        <p:spPr>
          <a:xfrm>
            <a:off x="709684" y="1562100"/>
            <a:ext cx="3795642" cy="3733800"/>
          </a:xfrm>
        </p:spPr>
        <p:txBody>
          <a:bodyPr vert="horz" lIns="91440" tIns="45720" rIns="91440" bIns="45720" rtlCol="0" anchor="ctr">
            <a:normAutofit/>
          </a:bodyPr>
          <a:lstStyle/>
          <a:p>
            <a:pPr algn="ctr"/>
            <a:r>
              <a:rPr lang="en-US" kern="1200">
                <a:solidFill>
                  <a:schemeClr val="tx1">
                    <a:lumMod val="85000"/>
                    <a:lumOff val="15000"/>
                  </a:schemeClr>
                </a:solidFill>
                <a:latin typeface="+mj-lt"/>
                <a:ea typeface="+mj-ea"/>
                <a:cs typeface="+mj-cs"/>
              </a:rPr>
              <a:t>Synthesizing Qualitative Studies</a:t>
            </a:r>
          </a:p>
        </p:txBody>
      </p:sp>
      <p:sp>
        <p:nvSpPr>
          <p:cNvPr id="5" name="TextBox 4">
            <a:extLst>
              <a:ext uri="{FF2B5EF4-FFF2-40B4-BE49-F238E27FC236}">
                <a16:creationId xmlns:a16="http://schemas.microsoft.com/office/drawing/2014/main" id="{52D8F45F-D274-784C-A1E7-AF1CDCA7ECB0}"/>
              </a:ext>
            </a:extLst>
          </p:cNvPr>
          <p:cNvSpPr txBox="1"/>
          <p:nvPr/>
        </p:nvSpPr>
        <p:spPr>
          <a:xfrm>
            <a:off x="6096000" y="733425"/>
            <a:ext cx="5135592" cy="5391150"/>
          </a:xfrm>
          <a:prstGeom prst="rect">
            <a:avLst/>
          </a:prstGeom>
        </p:spPr>
        <p:txBody>
          <a:bodyPr vert="horz" lIns="91440" tIns="45720" rIns="91440" bIns="45720" rtlCol="0" anchor="ctr">
            <a:normAutofit/>
          </a:bodyPr>
          <a:lstStyle/>
          <a:p>
            <a:pPr marL="0" marR="0" lvl="0" indent="-228600" fontAlgn="auto">
              <a:lnSpc>
                <a:spcPct val="90000"/>
              </a:lnSpc>
              <a:spcBef>
                <a:spcPts val="0"/>
              </a:spcBef>
              <a:spcAft>
                <a:spcPts val="600"/>
              </a:spcAft>
              <a:buClrTx/>
              <a:buSzTx/>
              <a:buFont typeface="Arial" panose="020B0604020202020204" pitchFamily="34" charset="0"/>
              <a:buChar char="•"/>
              <a:tabLst/>
              <a:defRPr/>
            </a:pPr>
            <a:r>
              <a:rPr kumimoji="0" lang="en-US" sz="2000" b="0" i="0" u="none" strike="noStrike" cap="none" spc="0" normalizeH="0" baseline="0" noProof="0">
                <a:ln>
                  <a:noFill/>
                </a:ln>
                <a:solidFill>
                  <a:schemeClr val="tx1">
                    <a:lumMod val="85000"/>
                    <a:lumOff val="15000"/>
                  </a:schemeClr>
                </a:solidFill>
                <a:effectLst/>
                <a:uLnTx/>
                <a:uFillTx/>
              </a:rPr>
              <a:t>When working with secondary data you should synthesize the documents you’re using.</a:t>
            </a:r>
          </a:p>
          <a:p>
            <a:pPr marL="0" marR="0" lvl="0" indent="-228600" fontAlgn="auto">
              <a:lnSpc>
                <a:spcPct val="90000"/>
              </a:lnSpc>
              <a:spcBef>
                <a:spcPts val="0"/>
              </a:spcBef>
              <a:spcAft>
                <a:spcPts val="600"/>
              </a:spcAft>
              <a:buClrTx/>
              <a:buSzTx/>
              <a:buFont typeface="Arial" panose="020B0604020202020204" pitchFamily="34" charset="0"/>
              <a:buChar char="•"/>
              <a:tabLst/>
              <a:defRPr/>
            </a:pPr>
            <a:endParaRPr kumimoji="0" lang="en-US" sz="2000" b="0" i="0" u="none" strike="noStrike" cap="none" spc="0" normalizeH="0" baseline="0" noProof="0">
              <a:ln>
                <a:noFill/>
              </a:ln>
              <a:solidFill>
                <a:schemeClr val="tx1">
                  <a:lumMod val="85000"/>
                  <a:lumOff val="15000"/>
                </a:schemeClr>
              </a:solidFill>
              <a:effectLst/>
              <a:uLnTx/>
              <a:uFillTx/>
            </a:endParaRPr>
          </a:p>
          <a:p>
            <a:pPr marL="0" marR="0" lvl="0" indent="-228600" fontAlgn="auto">
              <a:lnSpc>
                <a:spcPct val="90000"/>
              </a:lnSpc>
              <a:spcBef>
                <a:spcPts val="0"/>
              </a:spcBef>
              <a:spcAft>
                <a:spcPts val="600"/>
              </a:spcAft>
              <a:buClrTx/>
              <a:buSzTx/>
              <a:buFont typeface="Arial" panose="020B0604020202020204" pitchFamily="34" charset="0"/>
              <a:buChar char="•"/>
              <a:tabLst/>
              <a:defRPr/>
            </a:pPr>
            <a:r>
              <a:rPr kumimoji="0" lang="en-US" sz="2000" b="1" i="0" u="none" strike="noStrike" cap="none" spc="0" normalizeH="0" baseline="0" noProof="0">
                <a:ln>
                  <a:noFill/>
                </a:ln>
                <a:solidFill>
                  <a:schemeClr val="tx1">
                    <a:lumMod val="85000"/>
                    <a:lumOff val="15000"/>
                  </a:schemeClr>
                </a:solidFill>
                <a:effectLst/>
                <a:uLnTx/>
                <a:uFillTx/>
              </a:rPr>
              <a:t>There are two main approaches to doing this: </a:t>
            </a:r>
          </a:p>
          <a:p>
            <a:pPr marL="742950" marR="0" lvl="1" indent="-228600" fontAlgn="auto">
              <a:lnSpc>
                <a:spcPct val="90000"/>
              </a:lnSpc>
              <a:spcBef>
                <a:spcPts val="0"/>
              </a:spcBef>
              <a:spcAft>
                <a:spcPts val="600"/>
              </a:spcAft>
              <a:buClrTx/>
              <a:buSzTx/>
              <a:buFont typeface="Arial" panose="020B0604020202020204" pitchFamily="34" charset="0"/>
              <a:buChar char="•"/>
              <a:tabLst/>
              <a:defRPr/>
            </a:pPr>
            <a:r>
              <a:rPr kumimoji="0" lang="en-US" sz="2000" b="0" i="0" u="none" strike="noStrike" cap="none" spc="0" normalizeH="0" baseline="0" noProof="0">
                <a:ln>
                  <a:noFill/>
                </a:ln>
                <a:solidFill>
                  <a:schemeClr val="tx1">
                    <a:lumMod val="85000"/>
                    <a:lumOff val="15000"/>
                  </a:schemeClr>
                </a:solidFill>
                <a:effectLst/>
                <a:uLnTx/>
                <a:uFillTx/>
              </a:rPr>
              <a:t>A Thematic Synthesis (a thematic analysis)</a:t>
            </a:r>
          </a:p>
          <a:p>
            <a:pPr marL="742950" marR="0" lvl="1" indent="-228600" fontAlgn="auto">
              <a:lnSpc>
                <a:spcPct val="90000"/>
              </a:lnSpc>
              <a:spcBef>
                <a:spcPts val="0"/>
              </a:spcBef>
              <a:spcAft>
                <a:spcPts val="600"/>
              </a:spcAft>
              <a:buClrTx/>
              <a:buSzTx/>
              <a:buFont typeface="Arial" panose="020B0604020202020204" pitchFamily="34" charset="0"/>
              <a:buChar char="•"/>
              <a:tabLst/>
              <a:defRPr/>
            </a:pPr>
            <a:r>
              <a:rPr kumimoji="0" lang="en-US" sz="2000" b="0" i="0" u="none" strike="noStrike" cap="none" spc="0" normalizeH="0" baseline="0" noProof="0">
                <a:ln>
                  <a:noFill/>
                </a:ln>
                <a:solidFill>
                  <a:schemeClr val="tx1">
                    <a:lumMod val="85000"/>
                    <a:lumOff val="15000"/>
                  </a:schemeClr>
                </a:solidFill>
                <a:effectLst/>
                <a:uLnTx/>
                <a:uFillTx/>
              </a:rPr>
              <a:t>A Systematic Review (uses meta-analytic approaches)</a:t>
            </a:r>
          </a:p>
          <a:p>
            <a:pPr marL="285750" marR="0" lvl="0" indent="-228600" fontAlgn="auto">
              <a:lnSpc>
                <a:spcPct val="90000"/>
              </a:lnSpc>
              <a:spcBef>
                <a:spcPts val="0"/>
              </a:spcBef>
              <a:spcAft>
                <a:spcPts val="600"/>
              </a:spcAft>
              <a:buClrTx/>
              <a:buSzTx/>
              <a:buFont typeface="Arial" panose="020B0604020202020204" pitchFamily="34" charset="0"/>
              <a:buChar char="•"/>
              <a:tabLst/>
              <a:defRPr/>
            </a:pPr>
            <a:endParaRPr kumimoji="0" lang="en-US" sz="2000" b="0" i="0" u="none" strike="noStrike" cap="none" spc="0" normalizeH="0" baseline="0" noProof="0">
              <a:ln>
                <a:noFill/>
              </a:ln>
              <a:solidFill>
                <a:schemeClr val="tx1">
                  <a:lumMod val="85000"/>
                  <a:lumOff val="15000"/>
                </a:schemeClr>
              </a:solidFill>
              <a:effectLst/>
              <a:uLnTx/>
              <a:uFillTx/>
            </a:endParaRPr>
          </a:p>
          <a:p>
            <a:pPr marL="0" marR="0" lvl="0" indent="-228600" fontAlgn="auto">
              <a:lnSpc>
                <a:spcPct val="90000"/>
              </a:lnSpc>
              <a:spcBef>
                <a:spcPts val="0"/>
              </a:spcBef>
              <a:spcAft>
                <a:spcPts val="600"/>
              </a:spcAft>
              <a:buClrTx/>
              <a:buSzTx/>
              <a:buFont typeface="Arial" panose="020B0604020202020204" pitchFamily="34" charset="0"/>
              <a:buChar char="•"/>
              <a:tabLst/>
              <a:defRPr/>
            </a:pPr>
            <a:r>
              <a:rPr kumimoji="0" lang="en-US" sz="2000" b="0" i="0" u="none" strike="noStrike" cap="none" spc="0" normalizeH="0" baseline="0" noProof="0">
                <a:ln>
                  <a:noFill/>
                </a:ln>
                <a:solidFill>
                  <a:schemeClr val="tx1">
                    <a:lumMod val="85000"/>
                    <a:lumOff val="15000"/>
                  </a:schemeClr>
                </a:solidFill>
                <a:effectLst/>
                <a:uLnTx/>
                <a:uFillTx/>
              </a:rPr>
              <a:t>*for the purposes of your research, we recommend you take the first option</a:t>
            </a:r>
          </a:p>
          <a:p>
            <a:pPr marL="285750" marR="0" lvl="0" indent="-228600" fontAlgn="auto">
              <a:lnSpc>
                <a:spcPct val="90000"/>
              </a:lnSpc>
              <a:spcBef>
                <a:spcPts val="0"/>
              </a:spcBef>
              <a:spcAft>
                <a:spcPts val="600"/>
              </a:spcAft>
              <a:buClrTx/>
              <a:buSzTx/>
              <a:buFont typeface="Arial" panose="020B0604020202020204" pitchFamily="34" charset="0"/>
              <a:buChar char="•"/>
              <a:tabLst/>
              <a:defRPr/>
            </a:pPr>
            <a:endParaRPr kumimoji="0" lang="en-US" sz="2000" b="0" i="0" u="none" strike="noStrike" cap="none" spc="0" normalizeH="0" baseline="0" noProof="0">
              <a:ln>
                <a:noFill/>
              </a:ln>
              <a:solidFill>
                <a:schemeClr val="tx1">
                  <a:lumMod val="85000"/>
                  <a:lumOff val="15000"/>
                </a:schemeClr>
              </a:solidFill>
              <a:effectLst/>
              <a:uLnTx/>
              <a:uFillTx/>
            </a:endParaRPr>
          </a:p>
          <a:p>
            <a:pPr marL="0" marR="0" lvl="0" indent="-228600" fontAlgn="auto">
              <a:lnSpc>
                <a:spcPct val="90000"/>
              </a:lnSpc>
              <a:spcBef>
                <a:spcPts val="0"/>
              </a:spcBef>
              <a:spcAft>
                <a:spcPts val="600"/>
              </a:spcAft>
              <a:buClrTx/>
              <a:buSzTx/>
              <a:buFont typeface="Arial" panose="020B0604020202020204" pitchFamily="34" charset="0"/>
              <a:buChar char="•"/>
              <a:tabLst/>
              <a:defRPr/>
            </a:pPr>
            <a:endParaRPr kumimoji="0" lang="en-US" sz="2000" b="0" i="0" u="none" strike="noStrike" cap="none" spc="0" normalizeH="0" baseline="0" noProof="0">
              <a:ln>
                <a:noFill/>
              </a:ln>
              <a:solidFill>
                <a:schemeClr val="tx1">
                  <a:lumMod val="85000"/>
                  <a:lumOff val="15000"/>
                </a:schemeClr>
              </a:solidFill>
              <a:effectLst/>
              <a:uLnTx/>
              <a:uFillTx/>
            </a:endParaRPr>
          </a:p>
          <a:p>
            <a:pPr marL="0" marR="0" lvl="0" indent="-228600" fontAlgn="auto">
              <a:lnSpc>
                <a:spcPct val="90000"/>
              </a:lnSpc>
              <a:spcBef>
                <a:spcPts val="0"/>
              </a:spcBef>
              <a:spcAft>
                <a:spcPts val="600"/>
              </a:spcAft>
              <a:buClrTx/>
              <a:buSzTx/>
              <a:buFont typeface="Arial" panose="020B0604020202020204" pitchFamily="34" charset="0"/>
              <a:buChar char="•"/>
              <a:tabLst/>
              <a:defRPr/>
            </a:pPr>
            <a:endParaRPr kumimoji="0" lang="en-US" sz="2000" b="0" i="0" u="none" strike="noStrike" cap="none" spc="0" normalizeH="0" baseline="0" noProof="0">
              <a:ln>
                <a:noFill/>
              </a:ln>
              <a:solidFill>
                <a:schemeClr val="tx1">
                  <a:lumMod val="85000"/>
                  <a:lumOff val="15000"/>
                </a:schemeClr>
              </a:solidFill>
              <a:effectLst/>
              <a:uLnTx/>
              <a:uFillTx/>
            </a:endParaRPr>
          </a:p>
        </p:txBody>
      </p:sp>
    </p:spTree>
    <p:extLst>
      <p:ext uri="{BB962C8B-B14F-4D97-AF65-F5344CB8AC3E}">
        <p14:creationId xmlns:p14="http://schemas.microsoft.com/office/powerpoint/2010/main" val="36901611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AEACAD95-5CEF-7640-AE01-9F6B7F5710B3}"/>
              </a:ext>
            </a:extLst>
          </p:cNvPr>
          <p:cNvSpPr txBox="1"/>
          <p:nvPr/>
        </p:nvSpPr>
        <p:spPr>
          <a:xfrm>
            <a:off x="4776788" y="642938"/>
            <a:ext cx="3246438" cy="5567363"/>
          </a:xfrm>
          <a:prstGeom prst="rect">
            <a:avLst/>
          </a:prstGeom>
        </p:spPr>
        <p:txBody>
          <a:bodyPr vert="horz" wrap="square" lIns="91440" tIns="45720" rIns="91440" bIns="45720" rtlCol="0" anchor="t">
            <a:normAutofit/>
          </a:bodyPr>
          <a:lstStyle/>
          <a:p>
            <a:pPr marL="28575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2400" b="0" i="0" u="none" strike="noStrike" kern="1200" cap="none" spc="0" normalizeH="0" baseline="0" noProof="0" dirty="0" err="1">
                <a:ln>
                  <a:noFill/>
                </a:ln>
                <a:solidFill>
                  <a:srgbClr val="000000"/>
                </a:solidFill>
                <a:effectLst/>
                <a:uLnTx/>
                <a:uFillTx/>
                <a:latin typeface="Calibri" panose="020F0502020204030204"/>
                <a:ea typeface="+mn-ea"/>
                <a:cs typeface="Arial" panose="020B0604020202020204" pitchFamily="34" charset="0"/>
              </a:rPr>
              <a:t>Synthesising</a:t>
            </a:r>
            <a:r>
              <a:rPr kumimoji="0" lang="en-US" sz="2400" b="0" i="0" u="none" strike="noStrike" kern="1200" cap="none" spc="0" normalizeH="0" baseline="0" noProof="0" dirty="0">
                <a:ln>
                  <a:noFill/>
                </a:ln>
                <a:solidFill>
                  <a:srgbClr val="000000"/>
                </a:solidFill>
                <a:effectLst/>
                <a:uLnTx/>
                <a:uFillTx/>
                <a:latin typeface="Calibri" panose="020F0502020204030204"/>
                <a:ea typeface="+mn-ea"/>
                <a:cs typeface="Arial" panose="020B0604020202020204" pitchFamily="34" charset="0"/>
              </a:rPr>
              <a:t> the data involves ‘sifting’ the data, looking for key points amongst the documents and putting these together</a:t>
            </a:r>
          </a:p>
          <a:p>
            <a:pPr marL="57150" marR="0" lvl="0" indent="0" algn="l" defTabSz="914400" rtl="0" eaLnBrk="1" fontAlgn="auto" latinLnBrk="0" hangingPunct="1">
              <a:lnSpc>
                <a:spcPct val="90000"/>
              </a:lnSpc>
              <a:spcBef>
                <a:spcPts val="0"/>
              </a:spcBef>
              <a:spcAft>
                <a:spcPts val="600"/>
              </a:spcAft>
              <a:buClrTx/>
              <a:buSzTx/>
              <a:buFontTx/>
              <a:buNone/>
              <a:tabLst/>
              <a:defRPr/>
            </a:pPr>
            <a:endParaRPr kumimoji="0" lang="en-US" sz="2400" b="0" i="0" u="none" strike="noStrike" kern="1200" cap="none" spc="0" normalizeH="0" baseline="0" noProof="0" dirty="0">
              <a:ln>
                <a:noFill/>
              </a:ln>
              <a:solidFill>
                <a:srgbClr val="000000"/>
              </a:solidFill>
              <a:effectLst/>
              <a:uLnTx/>
              <a:uFillTx/>
              <a:latin typeface="Calibri" panose="020F0502020204030204"/>
              <a:ea typeface="+mn-ea"/>
              <a:cs typeface="Arial" panose="020B0604020202020204" pitchFamily="34" charset="0"/>
            </a:endParaRPr>
          </a:p>
          <a:p>
            <a:pPr marL="28575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rgbClr val="000000"/>
                </a:solidFill>
                <a:effectLst/>
                <a:uLnTx/>
                <a:uFillTx/>
                <a:latin typeface="Calibri" panose="020F0502020204030204"/>
                <a:ea typeface="+mn-ea"/>
                <a:cs typeface="Arial" panose="020B0604020202020204" pitchFamily="34" charset="0"/>
              </a:rPr>
              <a:t>By doing this you should be able to sense what is a ‘phenomenon’ and where there are ‘variations’  </a:t>
            </a:r>
          </a:p>
        </p:txBody>
      </p:sp>
      <p:sp>
        <p:nvSpPr>
          <p:cNvPr id="7" name="TextBox 6">
            <a:extLst>
              <a:ext uri="{FF2B5EF4-FFF2-40B4-BE49-F238E27FC236}">
                <a16:creationId xmlns:a16="http://schemas.microsoft.com/office/drawing/2014/main" id="{8718B749-528E-0345-83F2-887245C15D1B}"/>
              </a:ext>
            </a:extLst>
          </p:cNvPr>
          <p:cNvSpPr txBox="1"/>
          <p:nvPr/>
        </p:nvSpPr>
        <p:spPr>
          <a:xfrm>
            <a:off x="8067675" y="642938"/>
            <a:ext cx="3487738" cy="5567363"/>
          </a:xfrm>
          <a:prstGeom prst="rect">
            <a:avLst/>
          </a:prstGeom>
          <a:noFill/>
        </p:spPr>
        <p:txBody>
          <a:bodyPr wrap="square" rtlCol="0" anchor="t">
            <a:normAutofit/>
          </a:bodyPr>
          <a:lstStyle/>
          <a:p>
            <a:pPr marL="285750" marR="0" lvl="0" indent="-28575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By the end of the analysis, the researcher should be able to comment on the general phenomena they find and offer insights</a:t>
            </a:r>
          </a:p>
          <a:p>
            <a:pPr marL="0" marR="0" lvl="0" indent="0" algn="l" defTabSz="914400" rtl="0" eaLnBrk="1" fontAlgn="auto" latinLnBrk="0" hangingPunct="1">
              <a:lnSpc>
                <a:spcPct val="90000"/>
              </a:lnSpc>
              <a:spcBef>
                <a:spcPts val="0"/>
              </a:spcBef>
              <a:spcAft>
                <a:spcPts val="600"/>
              </a:spcAft>
              <a:buClrTx/>
              <a:buSzTx/>
              <a:buFontTx/>
              <a:buNone/>
              <a:tabLst/>
              <a:defRPr/>
            </a:pP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rPr>
              <a:t>Phenomena may include variations, similarities, patterns, cause and effect, the performance of interventions etc.</a:t>
            </a:r>
          </a:p>
        </p:txBody>
      </p:sp>
      <p:sp>
        <p:nvSpPr>
          <p:cNvPr id="2" name="Title 1">
            <a:extLst>
              <a:ext uri="{FF2B5EF4-FFF2-40B4-BE49-F238E27FC236}">
                <a16:creationId xmlns:a16="http://schemas.microsoft.com/office/drawing/2014/main" id="{0BDC2784-391B-E240-A5A8-0398BADE3B26}"/>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3600" kern="1200" dirty="0">
                <a:solidFill>
                  <a:srgbClr val="FFFFFF"/>
                </a:solidFill>
                <a:latin typeface="+mj-lt"/>
                <a:ea typeface="+mj-ea"/>
                <a:cs typeface="+mj-cs"/>
              </a:rPr>
              <a:t>Thematic Synthesis of Secondary Data</a:t>
            </a:r>
          </a:p>
        </p:txBody>
      </p:sp>
    </p:spTree>
    <p:extLst>
      <p:ext uri="{BB962C8B-B14F-4D97-AF65-F5344CB8AC3E}">
        <p14:creationId xmlns:p14="http://schemas.microsoft.com/office/powerpoint/2010/main" val="26809648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6EFD3D9-44F0-4267-BCC1-1613E79D827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6">
            <a:extLst>
              <a:ext uri="{FF2B5EF4-FFF2-40B4-BE49-F238E27FC236}">
                <a16:creationId xmlns:a16="http://schemas.microsoft.com/office/drawing/2014/main" id="{A779A851-95D6-41AF-937A-B0E4B7F6FA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2164" y="900814"/>
            <a:ext cx="759618" cy="5710965"/>
          </a:xfrm>
          <a:custGeom>
            <a:avLst/>
            <a:gdLst>
              <a:gd name="T0" fmla="*/ 414 w 414"/>
              <a:gd name="T1" fmla="*/ 2447 h 2447"/>
              <a:gd name="T2" fmla="*/ 0 w 414"/>
              <a:gd name="T3" fmla="*/ 2247 h 2447"/>
              <a:gd name="T4" fmla="*/ 0 w 414"/>
              <a:gd name="T5" fmla="*/ 0 h 2447"/>
              <a:gd name="T6" fmla="*/ 414 w 414"/>
              <a:gd name="T7" fmla="*/ 200 h 2447"/>
              <a:gd name="T8" fmla="*/ 414 w 414"/>
              <a:gd name="T9" fmla="*/ 2447 h 2447"/>
            </a:gdLst>
            <a:ahLst/>
            <a:cxnLst>
              <a:cxn ang="0">
                <a:pos x="T0" y="T1"/>
              </a:cxn>
              <a:cxn ang="0">
                <a:pos x="T2" y="T3"/>
              </a:cxn>
              <a:cxn ang="0">
                <a:pos x="T4" y="T5"/>
              </a:cxn>
              <a:cxn ang="0">
                <a:pos x="T6" y="T7"/>
              </a:cxn>
              <a:cxn ang="0">
                <a:pos x="T8" y="T9"/>
              </a:cxn>
            </a:cxnLst>
            <a:rect l="0" t="0" r="r" b="b"/>
            <a:pathLst>
              <a:path w="414" h="2447">
                <a:moveTo>
                  <a:pt x="414" y="2447"/>
                </a:moveTo>
                <a:lnTo>
                  <a:pt x="0" y="2247"/>
                </a:lnTo>
                <a:lnTo>
                  <a:pt x="0" y="0"/>
                </a:lnTo>
                <a:lnTo>
                  <a:pt x="414" y="200"/>
                </a:lnTo>
                <a:lnTo>
                  <a:pt x="414" y="244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4" name="Freeform 7">
            <a:extLst>
              <a:ext uri="{FF2B5EF4-FFF2-40B4-BE49-F238E27FC236}">
                <a16:creationId xmlns:a16="http://schemas.microsoft.com/office/drawing/2014/main" id="{953FB2E7-B6CB-429C-81EB-D9516D6D5C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144437" y="633165"/>
            <a:ext cx="482654" cy="5521414"/>
          </a:xfrm>
          <a:custGeom>
            <a:avLst/>
            <a:gdLst>
              <a:gd name="T0" fmla="*/ 209 w 209"/>
              <a:gd name="T1" fmla="*/ 2246 h 2358"/>
              <a:gd name="T2" fmla="*/ 0 w 209"/>
              <a:gd name="T3" fmla="*/ 2358 h 2358"/>
              <a:gd name="T4" fmla="*/ 0 w 209"/>
              <a:gd name="T5" fmla="*/ 111 h 2358"/>
              <a:gd name="T6" fmla="*/ 209 w 209"/>
              <a:gd name="T7" fmla="*/ 0 h 2358"/>
              <a:gd name="T8" fmla="*/ 209 w 209"/>
              <a:gd name="T9" fmla="*/ 2246 h 2358"/>
            </a:gdLst>
            <a:ahLst/>
            <a:cxnLst>
              <a:cxn ang="0">
                <a:pos x="T0" y="T1"/>
              </a:cxn>
              <a:cxn ang="0">
                <a:pos x="T2" y="T3"/>
              </a:cxn>
              <a:cxn ang="0">
                <a:pos x="T4" y="T5"/>
              </a:cxn>
              <a:cxn ang="0">
                <a:pos x="T6" y="T7"/>
              </a:cxn>
              <a:cxn ang="0">
                <a:pos x="T8" y="T9"/>
              </a:cxn>
            </a:cxnLst>
            <a:rect l="0" t="0" r="r" b="b"/>
            <a:pathLst>
              <a:path w="209" h="2358">
                <a:moveTo>
                  <a:pt x="209" y="2246"/>
                </a:moveTo>
                <a:lnTo>
                  <a:pt x="0" y="2358"/>
                </a:lnTo>
                <a:lnTo>
                  <a:pt x="0" y="111"/>
                </a:lnTo>
                <a:lnTo>
                  <a:pt x="209" y="0"/>
                </a:lnTo>
                <a:lnTo>
                  <a:pt x="209" y="2246"/>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6" name="Freeform: Shape 15">
            <a:extLst>
              <a:ext uri="{FF2B5EF4-FFF2-40B4-BE49-F238E27FC236}">
                <a16:creationId xmlns:a16="http://schemas.microsoft.com/office/drawing/2014/main" id="{2EC40DB1-B719-4A13-9A4D-0966B4B278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4621" y="636723"/>
            <a:ext cx="4000062" cy="5257799"/>
          </a:xfrm>
          <a:custGeom>
            <a:avLst/>
            <a:gdLst>
              <a:gd name="connsiteX0" fmla="*/ 0 w 4634682"/>
              <a:gd name="connsiteY0" fmla="*/ 0 h 5257799"/>
              <a:gd name="connsiteX1" fmla="*/ 4634682 w 4634682"/>
              <a:gd name="connsiteY1" fmla="*/ 0 h 5257799"/>
              <a:gd name="connsiteX2" fmla="*/ 4634682 w 4634682"/>
              <a:gd name="connsiteY2" fmla="*/ 5257799 h 5257799"/>
              <a:gd name="connsiteX3" fmla="*/ 0 w 4634682"/>
              <a:gd name="connsiteY3" fmla="*/ 5257799 h 5257799"/>
            </a:gdLst>
            <a:ahLst/>
            <a:cxnLst>
              <a:cxn ang="0">
                <a:pos x="connsiteX0" y="connsiteY0"/>
              </a:cxn>
              <a:cxn ang="0">
                <a:pos x="connsiteX1" y="connsiteY1"/>
              </a:cxn>
              <a:cxn ang="0">
                <a:pos x="connsiteX2" y="connsiteY2"/>
              </a:cxn>
              <a:cxn ang="0">
                <a:pos x="connsiteX3" y="connsiteY3"/>
              </a:cxn>
            </a:cxnLst>
            <a:rect l="l" t="t" r="r" b="b"/>
            <a:pathLst>
              <a:path w="4634682" h="5257799">
                <a:moveTo>
                  <a:pt x="0" y="0"/>
                </a:moveTo>
                <a:lnTo>
                  <a:pt x="4634682" y="0"/>
                </a:lnTo>
                <a:lnTo>
                  <a:pt x="4634682" y="5257799"/>
                </a:lnTo>
                <a:lnTo>
                  <a:pt x="0" y="5257799"/>
                </a:lnTo>
                <a:close/>
              </a:path>
            </a:pathLst>
          </a:cu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3CEC0A5-61A9-A648-B089-B221799BE5E5}"/>
              </a:ext>
            </a:extLst>
          </p:cNvPr>
          <p:cNvSpPr>
            <a:spLocks noGrp="1"/>
          </p:cNvSpPr>
          <p:nvPr>
            <p:ph type="title"/>
          </p:nvPr>
        </p:nvSpPr>
        <p:spPr>
          <a:xfrm>
            <a:off x="934872" y="982272"/>
            <a:ext cx="3388419" cy="4560970"/>
          </a:xfrm>
        </p:spPr>
        <p:txBody>
          <a:bodyPr vert="horz" lIns="91440" tIns="45720" rIns="91440" bIns="45720" rtlCol="0" anchor="ctr">
            <a:normAutofit/>
          </a:bodyPr>
          <a:lstStyle/>
          <a:p>
            <a:r>
              <a:rPr lang="en-US" sz="4000" kern="1200">
                <a:solidFill>
                  <a:srgbClr val="FFFFFF"/>
                </a:solidFill>
                <a:latin typeface="+mj-lt"/>
                <a:ea typeface="+mj-ea"/>
                <a:cs typeface="+mj-cs"/>
              </a:rPr>
              <a:t>Thematic Analysis of Secondary Data– Getting Started</a:t>
            </a:r>
          </a:p>
        </p:txBody>
      </p:sp>
      <p:sp>
        <p:nvSpPr>
          <p:cNvPr id="18" name="Rectangle 8">
            <a:extLst>
              <a:ext uri="{FF2B5EF4-FFF2-40B4-BE49-F238E27FC236}">
                <a16:creationId xmlns:a16="http://schemas.microsoft.com/office/drawing/2014/main" id="{82211336-CFF3-412D-868A-6679C1004C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4901782" y="1352302"/>
            <a:ext cx="6655597" cy="5251646"/>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8A974D31-BF5C-E94C-9659-805DB74302DC}"/>
              </a:ext>
            </a:extLst>
          </p:cNvPr>
          <p:cNvSpPr txBox="1"/>
          <p:nvPr/>
        </p:nvSpPr>
        <p:spPr>
          <a:xfrm>
            <a:off x="5221862" y="1719618"/>
            <a:ext cx="5948831" cy="4334629"/>
          </a:xfrm>
          <a:prstGeom prst="rect">
            <a:avLst/>
          </a:prstGeom>
        </p:spPr>
        <p:txBody>
          <a:bodyPr vert="horz" lIns="91440" tIns="45720" rIns="91440" bIns="45720" rtlCol="0" anchor="ctr">
            <a:normAutofit/>
          </a:bodyPr>
          <a:lstStyle/>
          <a:p>
            <a:pPr marL="45720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2400" b="0" i="0" u="none" strike="noStrike" kern="1200" cap="none" spc="0" normalizeH="0" baseline="0" noProof="0">
                <a:ln>
                  <a:noFill/>
                </a:ln>
                <a:solidFill>
                  <a:srgbClr val="FEFFFF"/>
                </a:solidFill>
                <a:effectLst/>
                <a:uLnTx/>
                <a:uFillTx/>
                <a:latin typeface="Calibri" panose="020F0502020204030204"/>
                <a:ea typeface="+mn-ea"/>
                <a:cs typeface="+mn-cs"/>
              </a:rPr>
              <a:t>The researcher MUST specify a clear research question</a:t>
            </a:r>
          </a:p>
          <a:p>
            <a:pPr marL="45720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2400" b="0" i="0" u="none" strike="noStrike" kern="1200" cap="none" spc="0" normalizeH="0" baseline="0" noProof="0">
                <a:ln>
                  <a:noFill/>
                </a:ln>
                <a:solidFill>
                  <a:srgbClr val="FEFFFF"/>
                </a:solidFill>
                <a:effectLst/>
                <a:uLnTx/>
                <a:uFillTx/>
                <a:latin typeface="Calibri" panose="020F0502020204030204"/>
                <a:ea typeface="+mn-ea"/>
                <a:cs typeface="+mn-cs"/>
              </a:rPr>
              <a:t>A search criteria should be established for the studies based on the research question</a:t>
            </a:r>
          </a:p>
          <a:p>
            <a:pPr marL="45720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2400" b="0" i="0" u="none" strike="noStrike" kern="1200" cap="none" spc="0" normalizeH="0" baseline="0" noProof="0">
                <a:ln>
                  <a:noFill/>
                </a:ln>
                <a:solidFill>
                  <a:srgbClr val="FEFFFF"/>
                </a:solidFill>
                <a:effectLst/>
                <a:uLnTx/>
                <a:uFillTx/>
                <a:latin typeface="Calibri" panose="020F0502020204030204"/>
                <a:ea typeface="+mn-ea"/>
                <a:cs typeface="+mn-cs"/>
              </a:rPr>
              <a:t>Eliminate those studies that do not reflect the criteria or of poor quality</a:t>
            </a:r>
          </a:p>
          <a:p>
            <a:pPr marL="457200" marR="0" lvl="0" indent="-228600" algn="l" defTabSz="914400" rtl="0" eaLnBrk="1" fontAlgn="auto" latinLnBrk="0" hangingPunct="1">
              <a:lnSpc>
                <a:spcPct val="90000"/>
              </a:lnSpc>
              <a:spcBef>
                <a:spcPts val="0"/>
              </a:spcBef>
              <a:spcAft>
                <a:spcPts val="600"/>
              </a:spcAft>
              <a:buClrTx/>
              <a:buSzTx/>
              <a:buFont typeface="Arial" panose="020B0604020202020204" pitchFamily="34" charset="0"/>
              <a:buChar char="•"/>
              <a:tabLst/>
              <a:defRPr/>
            </a:pPr>
            <a:r>
              <a:rPr kumimoji="0" lang="en-US" sz="2400" b="0" i="0" u="none" strike="noStrike" kern="1200" cap="none" spc="0" normalizeH="0" baseline="0" noProof="0">
                <a:ln>
                  <a:noFill/>
                </a:ln>
                <a:solidFill>
                  <a:srgbClr val="FEFFFF"/>
                </a:solidFill>
                <a:effectLst/>
                <a:uLnTx/>
                <a:uFillTx/>
                <a:latin typeface="Calibri" panose="020F0502020204030204"/>
                <a:ea typeface="+mn-ea"/>
                <a:cs typeface="+mn-cs"/>
              </a:rPr>
              <a:t>Decide on your final set of documents to use</a:t>
            </a:r>
          </a:p>
        </p:txBody>
      </p:sp>
    </p:spTree>
    <p:extLst>
      <p:ext uri="{BB962C8B-B14F-4D97-AF65-F5344CB8AC3E}">
        <p14:creationId xmlns:p14="http://schemas.microsoft.com/office/powerpoint/2010/main" val="1862933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Freeform: Shape 14">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Isosceles Triangle 22">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Isosceles Triangle 24">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D75276-00AB-7F44-87B4-B4AF7CF3A566}"/>
              </a:ext>
            </a:extLst>
          </p:cNvPr>
          <p:cNvSpPr>
            <a:spLocks noGrp="1"/>
          </p:cNvSpPr>
          <p:nvPr>
            <p:ph type="title" idx="4294967295"/>
          </p:nvPr>
        </p:nvSpPr>
        <p:spPr>
          <a:xfrm>
            <a:off x="3123834" y="643467"/>
            <a:ext cx="1837696" cy="2045620"/>
          </a:xfrm>
          <a:prstGeom prst="ellipse">
            <a:avLst/>
          </a:prstGeom>
        </p:spPr>
        <p:txBody>
          <a:bodyPr vert="horz" lIns="91440" tIns="45720" rIns="91440" bIns="45720" rtlCol="0" anchor="ctr">
            <a:normAutofit/>
          </a:bodyPr>
          <a:lstStyle/>
          <a:p>
            <a:pPr defTabSz="786384"/>
            <a:r>
              <a:rPr lang="en-US" sz="1500" kern="1200">
                <a:solidFill>
                  <a:srgbClr val="FFFFFF"/>
                </a:solidFill>
                <a:latin typeface="+mj-lt"/>
                <a:ea typeface="+mj-ea"/>
                <a:cs typeface="+mj-cs"/>
              </a:rPr>
              <a:t>Matrix </a:t>
            </a:r>
          </a:p>
        </p:txBody>
      </p:sp>
      <p:pic>
        <p:nvPicPr>
          <p:cNvPr id="5" name="Picture 4">
            <a:extLst>
              <a:ext uri="{FF2B5EF4-FFF2-40B4-BE49-F238E27FC236}">
                <a16:creationId xmlns:a16="http://schemas.microsoft.com/office/drawing/2014/main" id="{0837330B-1AB3-604E-AC25-F35BA7C75B10}"/>
              </a:ext>
            </a:extLst>
          </p:cNvPr>
          <p:cNvPicPr>
            <a:picLocks noChangeAspect="1"/>
          </p:cNvPicPr>
          <p:nvPr/>
        </p:nvPicPr>
        <p:blipFill>
          <a:blip r:embed="rId2"/>
          <a:stretch>
            <a:fillRect/>
          </a:stretch>
        </p:blipFill>
        <p:spPr>
          <a:xfrm>
            <a:off x="4516837" y="1148723"/>
            <a:ext cx="6300399" cy="4611488"/>
          </a:xfrm>
          <a:prstGeom prst="rect">
            <a:avLst/>
          </a:prstGeom>
        </p:spPr>
      </p:pic>
      <p:sp>
        <p:nvSpPr>
          <p:cNvPr id="6" name="TextBox 5">
            <a:extLst>
              <a:ext uri="{FF2B5EF4-FFF2-40B4-BE49-F238E27FC236}">
                <a16:creationId xmlns:a16="http://schemas.microsoft.com/office/drawing/2014/main" id="{FBA421ED-87C7-B043-9F71-D60B259C918B}"/>
              </a:ext>
            </a:extLst>
          </p:cNvPr>
          <p:cNvSpPr txBox="1"/>
          <p:nvPr/>
        </p:nvSpPr>
        <p:spPr>
          <a:xfrm>
            <a:off x="2074499" y="1328203"/>
            <a:ext cx="1968183" cy="2941318"/>
          </a:xfrm>
          <a:prstGeom prst="rect">
            <a:avLst/>
          </a:prstGeom>
          <a:noFill/>
        </p:spPr>
        <p:txBody>
          <a:bodyPr wrap="square" rtlCol="0">
            <a:spAutoFit/>
          </a:bodyPr>
          <a:lstStyle/>
          <a:p>
            <a:pPr defTabSz="786384">
              <a:spcAft>
                <a:spcPts val="600"/>
              </a:spcAft>
              <a:defRPr/>
            </a:pPr>
            <a:r>
              <a:rPr lang="en-US" sz="2064" b="1" kern="1200">
                <a:solidFill>
                  <a:prstClr val="black"/>
                </a:solidFill>
                <a:latin typeface="Calibri" panose="020F0502020204030204"/>
                <a:ea typeface="+mn-ea"/>
                <a:cs typeface="+mn-cs"/>
              </a:rPr>
              <a:t>You can use this for secondary data analysis</a:t>
            </a:r>
          </a:p>
          <a:p>
            <a:pPr defTabSz="786384">
              <a:spcAft>
                <a:spcPts val="600"/>
              </a:spcAft>
              <a:defRPr/>
            </a:pPr>
            <a:endParaRPr lang="en-US" sz="2064" b="1" kern="1200">
              <a:solidFill>
                <a:prstClr val="black"/>
              </a:solidFill>
              <a:latin typeface="Calibri" panose="020F0502020204030204"/>
              <a:ea typeface="+mn-ea"/>
              <a:cs typeface="+mn-cs"/>
            </a:endParaRPr>
          </a:p>
          <a:p>
            <a:pPr defTabSz="786384">
              <a:spcAft>
                <a:spcPts val="600"/>
              </a:spcAft>
              <a:defRPr/>
            </a:pPr>
            <a:r>
              <a:rPr lang="en-US" sz="2064" b="1" kern="1200">
                <a:solidFill>
                  <a:prstClr val="black"/>
                </a:solidFill>
                <a:latin typeface="Calibri" panose="020F0502020204030204"/>
                <a:ea typeface="+mn-ea"/>
                <a:cs typeface="+mn-cs"/>
              </a:rPr>
              <a:t>and/or</a:t>
            </a:r>
          </a:p>
          <a:p>
            <a:pPr defTabSz="786384">
              <a:spcAft>
                <a:spcPts val="600"/>
              </a:spcAft>
              <a:defRPr/>
            </a:pPr>
            <a:endParaRPr lang="en-US" sz="2064" b="1" kern="1200">
              <a:solidFill>
                <a:prstClr val="black"/>
              </a:solidFill>
              <a:latin typeface="Calibri" panose="020F0502020204030204"/>
              <a:ea typeface="+mn-ea"/>
              <a:cs typeface="+mn-cs"/>
            </a:endParaRPr>
          </a:p>
          <a:p>
            <a:pPr defTabSz="786384">
              <a:spcAft>
                <a:spcPts val="600"/>
              </a:spcAft>
              <a:defRPr/>
            </a:pPr>
            <a:r>
              <a:rPr lang="en-US" sz="2064" b="1" kern="1200">
                <a:solidFill>
                  <a:prstClr val="black"/>
                </a:solidFill>
                <a:latin typeface="Calibri" panose="020F0502020204030204"/>
                <a:ea typeface="+mn-ea"/>
                <a:cs typeface="+mn-cs"/>
              </a:rPr>
              <a:t>Your literature review</a:t>
            </a:r>
            <a:endParaRPr kumimoji="0" lang="en-US" sz="2400" b="1"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Rectangle 7">
            <a:extLst>
              <a:ext uri="{FF2B5EF4-FFF2-40B4-BE49-F238E27FC236}">
                <a16:creationId xmlns:a16="http://schemas.microsoft.com/office/drawing/2014/main" id="{866FC4DB-1D07-5F43-BEEE-C4D8CA32EDCC}"/>
              </a:ext>
            </a:extLst>
          </p:cNvPr>
          <p:cNvSpPr/>
          <p:nvPr/>
        </p:nvSpPr>
        <p:spPr>
          <a:xfrm>
            <a:off x="1374763" y="5988838"/>
            <a:ext cx="7454667" cy="237886"/>
          </a:xfrm>
          <a:prstGeom prst="rect">
            <a:avLst/>
          </a:prstGeom>
        </p:spPr>
        <p:txBody>
          <a:bodyPr wrap="square">
            <a:spAutoFit/>
          </a:bodyPr>
          <a:lstStyle/>
          <a:p>
            <a:pPr algn="r" defTabSz="786384">
              <a:spcAft>
                <a:spcPts val="600"/>
              </a:spcAft>
              <a:defRPr/>
            </a:pPr>
            <a:r>
              <a:rPr lang="en-GB" sz="946" kern="1200">
                <a:solidFill>
                  <a:prstClr val="black"/>
                </a:solidFill>
                <a:latin typeface="Arial" panose="020B0604020202020204" pitchFamily="34" charset="0"/>
                <a:ea typeface="+mn-ea"/>
                <a:cs typeface="+mn-cs"/>
              </a:rPr>
              <a:t>Sthapit, A., &amp; Shakya, D. B. (2010) Brand Response of Cell-phone Users in Nepal: A Strategic Perspective.</a:t>
            </a:r>
            <a:endParaRPr kumimoji="0" lang="en-US" sz="11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44244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Freeform: Shape 25">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8" name="Rectangle 27">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86478" y="1683756"/>
            <a:ext cx="3115265" cy="2396359"/>
          </a:xfrm>
        </p:spPr>
        <p:txBody>
          <a:bodyPr vert="horz" lIns="91440" tIns="45720" rIns="91440" bIns="45720" rtlCol="0" anchor="b">
            <a:normAutofit/>
          </a:bodyPr>
          <a:lstStyle/>
          <a:p>
            <a:pPr algn="r"/>
            <a:r>
              <a:rPr lang="en-US" sz="4000" kern="1200">
                <a:solidFill>
                  <a:srgbClr val="FFFFFF"/>
                </a:solidFill>
                <a:latin typeface="+mj-lt"/>
                <a:ea typeface="+mj-ea"/>
                <a:cs typeface="+mj-cs"/>
              </a:rPr>
              <a:t>Presenting your Results</a:t>
            </a:r>
          </a:p>
        </p:txBody>
      </p:sp>
      <p:graphicFrame>
        <p:nvGraphicFramePr>
          <p:cNvPr id="14" name="TextBox 2">
            <a:extLst>
              <a:ext uri="{FF2B5EF4-FFF2-40B4-BE49-F238E27FC236}">
                <a16:creationId xmlns:a16="http://schemas.microsoft.com/office/drawing/2014/main" id="{63E929BD-9155-C210-D360-413699520CD4}"/>
              </a:ext>
            </a:extLst>
          </p:cNvPr>
          <p:cNvGraphicFramePr/>
          <p:nvPr>
            <p:extLst>
              <p:ext uri="{D42A27DB-BD31-4B8C-83A1-F6EECF244321}">
                <p14:modId xmlns:p14="http://schemas.microsoft.com/office/powerpoint/2010/main" val="4184336268"/>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371007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3024" y="286606"/>
            <a:ext cx="9842861" cy="725376"/>
          </a:xfrm>
        </p:spPr>
        <p:txBody>
          <a:bodyPr anchor="t">
            <a:normAutofit/>
          </a:bodyPr>
          <a:lstStyle/>
          <a:p>
            <a:r>
              <a:rPr lang="en-US" sz="4000" dirty="0"/>
              <a:t>Primary Themes &amp; Secondary themes</a:t>
            </a:r>
          </a:p>
        </p:txBody>
      </p:sp>
      <p:pic>
        <p:nvPicPr>
          <p:cNvPr id="3" name="Picture 2"/>
          <p:cNvPicPr>
            <a:picLocks noChangeAspect="1"/>
          </p:cNvPicPr>
          <p:nvPr/>
        </p:nvPicPr>
        <p:blipFill>
          <a:blip r:embed="rId2"/>
          <a:stretch>
            <a:fillRect/>
          </a:stretch>
        </p:blipFill>
        <p:spPr>
          <a:xfrm>
            <a:off x="134112" y="1011981"/>
            <a:ext cx="7267797" cy="5279401"/>
          </a:xfrm>
          <a:prstGeom prst="rect">
            <a:avLst/>
          </a:prstGeom>
        </p:spPr>
      </p:pic>
      <p:sp>
        <p:nvSpPr>
          <p:cNvPr id="4" name="TextBox 3"/>
          <p:cNvSpPr txBox="1"/>
          <p:nvPr/>
        </p:nvSpPr>
        <p:spPr>
          <a:xfrm>
            <a:off x="5978013" y="6562149"/>
            <a:ext cx="4680520" cy="276999"/>
          </a:xfrm>
          <a:prstGeom prst="rect">
            <a:avLst/>
          </a:prstGeom>
          <a:noFill/>
        </p:spPr>
        <p:txBody>
          <a:bodyPr wrap="square" rtlCol="0">
            <a:spAutoFit/>
          </a:bodyPr>
          <a:lstStyle/>
          <a:p>
            <a:pPr algn="r"/>
            <a:r>
              <a:rPr lang="en-US" sz="1200" dirty="0">
                <a:solidFill>
                  <a:schemeClr val="bg1"/>
                </a:solidFill>
              </a:rPr>
              <a:t>Sam Cotton: Content Analysis Coding (You Tube)</a:t>
            </a:r>
          </a:p>
        </p:txBody>
      </p:sp>
      <p:sp>
        <p:nvSpPr>
          <p:cNvPr id="5" name="TextBox 4"/>
          <p:cNvSpPr txBox="1"/>
          <p:nvPr/>
        </p:nvSpPr>
        <p:spPr>
          <a:xfrm>
            <a:off x="7664311" y="2819861"/>
            <a:ext cx="2735709" cy="1754326"/>
          </a:xfrm>
          <a:prstGeom prst="rect">
            <a:avLst/>
          </a:prstGeom>
          <a:noFill/>
        </p:spPr>
        <p:txBody>
          <a:bodyPr wrap="square" rtlCol="0">
            <a:spAutoFit/>
          </a:bodyPr>
          <a:lstStyle/>
          <a:p>
            <a:r>
              <a:rPr lang="en-US" dirty="0"/>
              <a:t>Once you have created a table like this, you can then count the number of participants or documents that mentioned the themes.</a:t>
            </a:r>
          </a:p>
        </p:txBody>
      </p:sp>
      <p:sp>
        <p:nvSpPr>
          <p:cNvPr id="6" name="TextBox 5">
            <a:extLst>
              <a:ext uri="{FF2B5EF4-FFF2-40B4-BE49-F238E27FC236}">
                <a16:creationId xmlns:a16="http://schemas.microsoft.com/office/drawing/2014/main" id="{B629D447-F6FA-7040-BCE8-D76018AE8063}"/>
              </a:ext>
            </a:extLst>
          </p:cNvPr>
          <p:cNvSpPr txBox="1"/>
          <p:nvPr/>
        </p:nvSpPr>
        <p:spPr>
          <a:xfrm>
            <a:off x="7680176" y="1011982"/>
            <a:ext cx="2520280" cy="1477328"/>
          </a:xfrm>
          <a:prstGeom prst="rect">
            <a:avLst/>
          </a:prstGeom>
          <a:noFill/>
        </p:spPr>
        <p:txBody>
          <a:bodyPr wrap="square" rtlCol="0">
            <a:spAutoFit/>
          </a:bodyPr>
          <a:lstStyle/>
          <a:p>
            <a:r>
              <a:rPr lang="en-US" dirty="0"/>
              <a:t>This table shows the overall theme (primary theme) and all of the sub-themes relating to it.</a:t>
            </a:r>
          </a:p>
        </p:txBody>
      </p:sp>
      <p:sp>
        <p:nvSpPr>
          <p:cNvPr id="7" name="TextBox 6">
            <a:extLst>
              <a:ext uri="{FF2B5EF4-FFF2-40B4-BE49-F238E27FC236}">
                <a16:creationId xmlns:a16="http://schemas.microsoft.com/office/drawing/2014/main" id="{EA10FFB5-552D-3A4F-AEB9-06DB2BED96BF}"/>
              </a:ext>
            </a:extLst>
          </p:cNvPr>
          <p:cNvSpPr txBox="1"/>
          <p:nvPr/>
        </p:nvSpPr>
        <p:spPr>
          <a:xfrm>
            <a:off x="7685198" y="4829504"/>
            <a:ext cx="2448272" cy="1200329"/>
          </a:xfrm>
          <a:prstGeom prst="rect">
            <a:avLst/>
          </a:prstGeom>
          <a:noFill/>
        </p:spPr>
        <p:txBody>
          <a:bodyPr wrap="square" rtlCol="0">
            <a:spAutoFit/>
          </a:bodyPr>
          <a:lstStyle/>
          <a:p>
            <a:r>
              <a:rPr lang="en-US" dirty="0"/>
              <a:t>The number of participants discussing a particular code is important to note</a:t>
            </a:r>
          </a:p>
        </p:txBody>
      </p:sp>
    </p:spTree>
    <p:extLst>
      <p:ext uri="{BB962C8B-B14F-4D97-AF65-F5344CB8AC3E}">
        <p14:creationId xmlns:p14="http://schemas.microsoft.com/office/powerpoint/2010/main" val="3426670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3840" y="260647"/>
            <a:ext cx="6484680" cy="6526425"/>
          </a:xfrm>
          <a:prstGeom prst="rect">
            <a:avLst/>
          </a:prstGeom>
        </p:spPr>
      </p:pic>
      <p:sp>
        <p:nvSpPr>
          <p:cNvPr id="4" name="TextBox 3"/>
          <p:cNvSpPr txBox="1"/>
          <p:nvPr/>
        </p:nvSpPr>
        <p:spPr>
          <a:xfrm>
            <a:off x="7106279" y="1443841"/>
            <a:ext cx="3168352" cy="3970318"/>
          </a:xfrm>
          <a:prstGeom prst="rect">
            <a:avLst/>
          </a:prstGeom>
          <a:noFill/>
        </p:spPr>
        <p:txBody>
          <a:bodyPr wrap="square" rtlCol="0">
            <a:spAutoFit/>
          </a:bodyPr>
          <a:lstStyle/>
          <a:p>
            <a:r>
              <a:rPr lang="en-US" dirty="0"/>
              <a:t>You should end up with a table or section that looks similar to this. Here you can see:</a:t>
            </a:r>
          </a:p>
          <a:p>
            <a:endParaRPr lang="en-US" dirty="0"/>
          </a:p>
          <a:p>
            <a:pPr marL="285750" indent="-285750">
              <a:buFont typeface="Arial" charset="0"/>
              <a:buChar char="•"/>
            </a:pPr>
            <a:r>
              <a:rPr lang="en-US" dirty="0"/>
              <a:t>The key theme (Primary or higher order code)</a:t>
            </a:r>
          </a:p>
          <a:p>
            <a:pPr marL="285750" indent="-285750">
              <a:buFont typeface="Arial" charset="0"/>
              <a:buChar char="•"/>
            </a:pPr>
            <a:r>
              <a:rPr lang="en-US" dirty="0"/>
              <a:t>Some examples of text which give context and evidence of the theme (secondary codes or sub-codes)</a:t>
            </a:r>
          </a:p>
          <a:p>
            <a:pPr marL="285750" indent="-285750">
              <a:buFont typeface="Arial" charset="0"/>
              <a:buChar char="•"/>
            </a:pPr>
            <a:r>
              <a:rPr lang="en-US" dirty="0"/>
              <a:t>The number to participants who mentioned the particular theme</a:t>
            </a:r>
          </a:p>
        </p:txBody>
      </p:sp>
      <p:sp>
        <p:nvSpPr>
          <p:cNvPr id="6" name="TextBox 5"/>
          <p:cNvSpPr txBox="1"/>
          <p:nvPr/>
        </p:nvSpPr>
        <p:spPr>
          <a:xfrm>
            <a:off x="5963145" y="6575292"/>
            <a:ext cx="4680520" cy="276999"/>
          </a:xfrm>
          <a:prstGeom prst="rect">
            <a:avLst/>
          </a:prstGeom>
          <a:noFill/>
        </p:spPr>
        <p:txBody>
          <a:bodyPr wrap="square" rtlCol="0">
            <a:spAutoFit/>
          </a:bodyPr>
          <a:lstStyle/>
          <a:p>
            <a:pPr algn="r"/>
            <a:r>
              <a:rPr lang="en-US" sz="1200" dirty="0">
                <a:solidFill>
                  <a:schemeClr val="bg1"/>
                </a:solidFill>
              </a:rPr>
              <a:t>Sam Cotton: Content Analysis Coding (You Tube)</a:t>
            </a:r>
          </a:p>
        </p:txBody>
      </p:sp>
      <p:sp>
        <p:nvSpPr>
          <p:cNvPr id="7" name="TextBox 6"/>
          <p:cNvSpPr txBox="1"/>
          <p:nvPr/>
        </p:nvSpPr>
        <p:spPr>
          <a:xfrm>
            <a:off x="6874703" y="273324"/>
            <a:ext cx="3399928" cy="584775"/>
          </a:xfrm>
          <a:prstGeom prst="rect">
            <a:avLst/>
          </a:prstGeom>
          <a:noFill/>
        </p:spPr>
        <p:txBody>
          <a:bodyPr wrap="square" rtlCol="0">
            <a:spAutoFit/>
          </a:bodyPr>
          <a:lstStyle/>
          <a:p>
            <a:pPr algn="ctr"/>
            <a:r>
              <a:rPr lang="en-US" sz="3200" b="1"/>
              <a:t>Finished Example </a:t>
            </a:r>
            <a:endParaRPr lang="en-US" sz="3200" b="1" dirty="0"/>
          </a:p>
        </p:txBody>
      </p:sp>
    </p:spTree>
    <p:extLst>
      <p:ext uri="{BB962C8B-B14F-4D97-AF65-F5344CB8AC3E}">
        <p14:creationId xmlns:p14="http://schemas.microsoft.com/office/powerpoint/2010/main" val="2223223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DB989D8C-7619-404D-891C-A7453C32BEE5}"/>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u="sng" kern="1200">
                <a:solidFill>
                  <a:srgbClr val="FFFFFF"/>
                </a:solidFill>
                <a:latin typeface="+mj-lt"/>
                <a:ea typeface="+mj-ea"/>
                <a:cs typeface="+mj-cs"/>
              </a:rPr>
              <a:t>Example</a:t>
            </a:r>
          </a:p>
        </p:txBody>
      </p:sp>
      <p:graphicFrame>
        <p:nvGraphicFramePr>
          <p:cNvPr id="6" name="Table 6">
            <a:extLst>
              <a:ext uri="{FF2B5EF4-FFF2-40B4-BE49-F238E27FC236}">
                <a16:creationId xmlns:a16="http://schemas.microsoft.com/office/drawing/2014/main" id="{1DBF72B6-A388-4837-B2B1-8CAFBF1DFAEB}"/>
              </a:ext>
            </a:extLst>
          </p:cNvPr>
          <p:cNvGraphicFramePr>
            <a:graphicFrameLocks noGrp="1"/>
          </p:cNvGraphicFramePr>
          <p:nvPr>
            <p:extLst>
              <p:ext uri="{D42A27DB-BD31-4B8C-83A1-F6EECF244321}">
                <p14:modId xmlns:p14="http://schemas.microsoft.com/office/powerpoint/2010/main" val="3777200862"/>
              </p:ext>
            </p:extLst>
          </p:nvPr>
        </p:nvGraphicFramePr>
        <p:xfrm>
          <a:off x="4502428" y="885136"/>
          <a:ext cx="7225749" cy="5087730"/>
        </p:xfrm>
        <a:graphic>
          <a:graphicData uri="http://schemas.openxmlformats.org/drawingml/2006/table">
            <a:tbl>
              <a:tblPr firstRow="1" bandRow="1">
                <a:tableStyleId>{5C22544A-7EE6-4342-B048-85BDC9FD1C3A}</a:tableStyleId>
              </a:tblPr>
              <a:tblGrid>
                <a:gridCol w="3572719">
                  <a:extLst>
                    <a:ext uri="{9D8B030D-6E8A-4147-A177-3AD203B41FA5}">
                      <a16:colId xmlns:a16="http://schemas.microsoft.com/office/drawing/2014/main" val="134313467"/>
                    </a:ext>
                  </a:extLst>
                </a:gridCol>
                <a:gridCol w="3653030">
                  <a:extLst>
                    <a:ext uri="{9D8B030D-6E8A-4147-A177-3AD203B41FA5}">
                      <a16:colId xmlns:a16="http://schemas.microsoft.com/office/drawing/2014/main" val="1216832074"/>
                    </a:ext>
                  </a:extLst>
                </a:gridCol>
              </a:tblGrid>
              <a:tr h="284247">
                <a:tc>
                  <a:txBody>
                    <a:bodyPr/>
                    <a:lstStyle/>
                    <a:p>
                      <a:r>
                        <a:rPr lang="en-GB" sz="1200" i="0" u="none"/>
                        <a:t>Theme 1: Mistrust (20 out of 25)</a:t>
                      </a:r>
                    </a:p>
                  </a:txBody>
                  <a:tcPr marL="76137" marR="76137" marT="38069" marB="38069">
                    <a:lnL w="12700" cmpd="sng">
                      <a:noFill/>
                    </a:lnL>
                    <a:lnR w="12700" cmpd="sng">
                      <a:noFill/>
                    </a:lnR>
                    <a:lnT w="12700" cmpd="sng">
                      <a:noFill/>
                    </a:lnT>
                    <a:lnB w="38100" cmpd="sng">
                      <a:noFill/>
                    </a:lnB>
                    <a:lnTlToBr w="12700" cmpd="sng">
                      <a:noFill/>
                      <a:prstDash val="solid"/>
                    </a:lnTlToBr>
                    <a:lnBlToTr w="12700" cmpd="sng">
                      <a:noFill/>
                      <a:prstDash val="solid"/>
                    </a:lnBlToTr>
                  </a:tcPr>
                </a:tc>
                <a:tc>
                  <a:txBody>
                    <a:bodyPr/>
                    <a:lstStyle/>
                    <a:p>
                      <a:r>
                        <a:rPr lang="en-GB" sz="1000" i="0" u="none"/>
                        <a:t>Related quotes</a:t>
                      </a:r>
                    </a:p>
                  </a:txBody>
                  <a:tcPr marL="76137" marR="76137" marT="38069" marB="38069">
                    <a:lnL w="12700" cmpd="sng">
                      <a:noFill/>
                    </a:lnL>
                    <a:lnR w="12700" cmpd="sng">
                      <a:noFill/>
                    </a:lnR>
                    <a:lnT w="12700" cmpd="sng">
                      <a:noFill/>
                    </a:lnT>
                    <a:lnB w="38100" cmpd="sng">
                      <a:noFill/>
                    </a:lnB>
                    <a:lnTlToBr w="12700" cmpd="sng">
                      <a:noFill/>
                      <a:prstDash val="solid"/>
                    </a:lnTlToBr>
                    <a:lnBlToTr w="12700" cmpd="sng">
                      <a:noFill/>
                      <a:prstDash val="solid"/>
                    </a:lnBlToTr>
                  </a:tcPr>
                </a:tc>
                <a:extLst>
                  <a:ext uri="{0D108BD9-81ED-4DB2-BD59-A6C34878D82A}">
                    <a16:rowId xmlns:a16="http://schemas.microsoft.com/office/drawing/2014/main" val="2317532418"/>
                  </a:ext>
                </a:extLst>
              </a:tr>
              <a:tr h="915924">
                <a:tc>
                  <a:txBody>
                    <a:bodyPr/>
                    <a:lstStyle/>
                    <a:p>
                      <a:endParaRPr lang="en-GB" sz="1500" i="0" u="none"/>
                    </a:p>
                  </a:txBody>
                  <a:tcPr marL="76137" marR="76137" marT="38069" marB="38069">
                    <a:lnL w="12700" cmpd="sng">
                      <a:noFill/>
                    </a:lnL>
                    <a:lnR w="12700" cmpd="sng">
                      <a:noFill/>
                    </a:lnR>
                    <a:lnT w="381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pPr>
                      <a:r>
                        <a:rPr lang="en-GB" sz="1000">
                          <a:effectLst/>
                          <a:latin typeface="+mn-lt"/>
                        </a:rPr>
                        <a:t>MNE Interview 4:</a:t>
                      </a:r>
                    </a:p>
                    <a:p>
                      <a:pPr>
                        <a:lnSpc>
                          <a:spcPct val="150000"/>
                        </a:lnSpc>
                      </a:pPr>
                      <a:r>
                        <a:rPr lang="en-GB" sz="1000">
                          <a:effectLst/>
                          <a:latin typeface="+mn-lt"/>
                        </a:rPr>
                        <a:t>“</a:t>
                      </a:r>
                      <a:r>
                        <a:rPr lang="en-GB" sz="1000" i="1">
                          <a:effectLst/>
                          <a:latin typeface="+mn-lt"/>
                        </a:rPr>
                        <a:t>These are brand new relationships so trust is difficult... There’s no established trust and respect – therefore we are wary of using innovation to establish and create new relationships.”</a:t>
                      </a:r>
                      <a:endParaRPr lang="en-GB" sz="1000" i="1">
                        <a:effectLst/>
                        <a:latin typeface="+mn-lt"/>
                        <a:ea typeface="Calibri" panose="020F0502020204030204" pitchFamily="34" charset="0"/>
                        <a:cs typeface="Times New Roman" panose="02020603050405020304" pitchFamily="18" charset="0"/>
                      </a:endParaRPr>
                    </a:p>
                  </a:txBody>
                  <a:tcPr marL="21053" marR="21053" marT="0" marB="0">
                    <a:lnL w="12700" cmpd="sng">
                      <a:noFill/>
                    </a:lnL>
                    <a:lnR w="12700" cmpd="sng">
                      <a:noFill/>
                    </a:lnR>
                    <a:lnT w="381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3502654935"/>
                  </a:ext>
                </a:extLst>
              </a:tr>
              <a:tr h="2286398">
                <a:tc>
                  <a:txBody>
                    <a:bodyPr/>
                    <a:lstStyle/>
                    <a:p>
                      <a:endParaRPr lang="en-GB" sz="1500" i="0" u="none"/>
                    </a:p>
                  </a:txBody>
                  <a:tcPr marL="76137" marR="76137" marT="38069" marB="38069">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indent="0">
                        <a:lnSpc>
                          <a:spcPct val="150000"/>
                        </a:lnSpc>
                        <a:buFontTx/>
                        <a:buNone/>
                      </a:pPr>
                      <a:r>
                        <a:rPr lang="en-GB" sz="1000">
                          <a:effectLst/>
                          <a:latin typeface="+mn-lt"/>
                        </a:rPr>
                        <a:t>SME Interview 11:</a:t>
                      </a:r>
                    </a:p>
                    <a:p>
                      <a:pPr marL="0" indent="0">
                        <a:lnSpc>
                          <a:spcPct val="150000"/>
                        </a:lnSpc>
                        <a:buFontTx/>
                        <a:buNone/>
                      </a:pPr>
                      <a:r>
                        <a:rPr lang="en-GB" sz="1000" i="1">
                          <a:effectLst/>
                          <a:latin typeface="+mn-lt"/>
                        </a:rPr>
                        <a:t>“ We have a TBVA (trust based value added) relationship. However, in terms of X trusting Y, the nature of Ys organisation (i.e. reporting/analysing) means that organisations are often cautious and can be careful of what they disclose. Y knows the analyst relations team within X but wants to maintain a professional relationship due to concerns that ad hoc/personal conversations can lead to potentially confidential information being discussed on a personal level so it’s a bit of an arm’s length situation</a:t>
                      </a:r>
                      <a:r>
                        <a:rPr lang="en-GB" sz="1000" i="1">
                          <a:effectLst/>
                          <a:latin typeface="+mn-lt"/>
                          <a:cs typeface="Times New Roman" panose="02020603050405020304" pitchFamily="18" charset="0"/>
                        </a:rPr>
                        <a:t>.”</a:t>
                      </a:r>
                      <a:endParaRPr lang="en-GB" sz="1000" i="1">
                        <a:effectLst/>
                        <a:latin typeface="+mn-lt"/>
                      </a:endParaRPr>
                    </a:p>
                  </a:txBody>
                  <a:tcPr marL="21053" marR="21053"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563774952"/>
                  </a:ext>
                </a:extLst>
              </a:tr>
              <a:tr h="1601161">
                <a:tc>
                  <a:txBody>
                    <a:bodyPr/>
                    <a:lstStyle/>
                    <a:p>
                      <a:endParaRPr lang="en-GB" sz="1500" i="0" u="none"/>
                    </a:p>
                  </a:txBody>
                  <a:tcPr marL="76137" marR="76137" marT="38069" marB="38069">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nSpc>
                          <a:spcPct val="150000"/>
                        </a:lnSpc>
                      </a:pPr>
                      <a:r>
                        <a:rPr lang="en-GB" sz="1000">
                          <a:effectLst/>
                          <a:latin typeface="+mn-lt"/>
                        </a:rPr>
                        <a:t>SME Interview 13: </a:t>
                      </a:r>
                    </a:p>
                    <a:p>
                      <a:pPr>
                        <a:lnSpc>
                          <a:spcPct val="150000"/>
                        </a:lnSpc>
                      </a:pPr>
                      <a:r>
                        <a:rPr lang="en-GB" sz="1000">
                          <a:effectLst/>
                          <a:latin typeface="+mn-lt"/>
                        </a:rPr>
                        <a:t>“</a:t>
                      </a:r>
                      <a:r>
                        <a:rPr lang="en-GB" sz="1000" i="1">
                          <a:effectLst/>
                          <a:latin typeface="+mn-lt"/>
                        </a:rPr>
                        <a:t>We are very trusting of our partner… the relationship is driven from possessing the same goals – possess technical respect for eachother with regard to what they’re achieving. There are some Commercial issues in terms of pricing disagreements and so sometimes there’s constraints in the technical aspect of their relationship but not within the working relationship”</a:t>
                      </a:r>
                    </a:p>
                  </a:txBody>
                  <a:tcPr marL="21053" marR="21053" marT="0" marB="0">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748636"/>
                  </a:ext>
                </a:extLst>
              </a:tr>
            </a:tbl>
          </a:graphicData>
        </a:graphic>
      </p:graphicFrame>
    </p:spTree>
    <p:extLst>
      <p:ext uri="{BB962C8B-B14F-4D97-AF65-F5344CB8AC3E}">
        <p14:creationId xmlns:p14="http://schemas.microsoft.com/office/powerpoint/2010/main" val="29201832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Freeform: Shape 16">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B650AAEC-82D2-470E-95BD-550252CB9B07}"/>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u="sng" kern="1200">
                <a:solidFill>
                  <a:srgbClr val="FFFFFF"/>
                </a:solidFill>
                <a:latin typeface="+mj-lt"/>
                <a:ea typeface="+mj-ea"/>
                <a:cs typeface="+mj-cs"/>
              </a:rPr>
              <a:t>Example</a:t>
            </a:r>
          </a:p>
        </p:txBody>
      </p:sp>
      <p:graphicFrame>
        <p:nvGraphicFramePr>
          <p:cNvPr id="4" name="Table 6">
            <a:extLst>
              <a:ext uri="{FF2B5EF4-FFF2-40B4-BE49-F238E27FC236}">
                <a16:creationId xmlns:a16="http://schemas.microsoft.com/office/drawing/2014/main" id="{27DF751F-E57E-4768-B8E4-CE131148DF11}"/>
              </a:ext>
            </a:extLst>
          </p:cNvPr>
          <p:cNvGraphicFramePr>
            <a:graphicFrameLocks noGrp="1"/>
          </p:cNvGraphicFramePr>
          <p:nvPr>
            <p:extLst>
              <p:ext uri="{D42A27DB-BD31-4B8C-83A1-F6EECF244321}">
                <p14:modId xmlns:p14="http://schemas.microsoft.com/office/powerpoint/2010/main" val="1631996569"/>
              </p:ext>
            </p:extLst>
          </p:nvPr>
        </p:nvGraphicFramePr>
        <p:xfrm>
          <a:off x="4502428" y="900525"/>
          <a:ext cx="7225749" cy="5056952"/>
        </p:xfrm>
        <a:graphic>
          <a:graphicData uri="http://schemas.openxmlformats.org/drawingml/2006/table">
            <a:tbl>
              <a:tblPr firstRow="1" bandRow="1">
                <a:tableStyleId>{21E4AEA4-8DFA-4A89-87EB-49C32662AFE0}</a:tableStyleId>
              </a:tblPr>
              <a:tblGrid>
                <a:gridCol w="3576496">
                  <a:extLst>
                    <a:ext uri="{9D8B030D-6E8A-4147-A177-3AD203B41FA5}">
                      <a16:colId xmlns:a16="http://schemas.microsoft.com/office/drawing/2014/main" val="134313467"/>
                    </a:ext>
                  </a:extLst>
                </a:gridCol>
                <a:gridCol w="3649253">
                  <a:extLst>
                    <a:ext uri="{9D8B030D-6E8A-4147-A177-3AD203B41FA5}">
                      <a16:colId xmlns:a16="http://schemas.microsoft.com/office/drawing/2014/main" val="1216832074"/>
                    </a:ext>
                  </a:extLst>
                </a:gridCol>
              </a:tblGrid>
              <a:tr h="251773">
                <a:tc>
                  <a:txBody>
                    <a:bodyPr/>
                    <a:lstStyle/>
                    <a:p>
                      <a:r>
                        <a:rPr lang="en-GB" sz="1000" u="none"/>
                        <a:t>Theme 2: Openness to innovation (8 out of 25)</a:t>
                      </a:r>
                      <a:endParaRPr lang="en-GB" sz="1000" i="0" u="none"/>
                    </a:p>
                  </a:txBody>
                  <a:tcPr marL="67439" marR="67439" marT="33720" marB="33720"/>
                </a:tc>
                <a:tc>
                  <a:txBody>
                    <a:bodyPr/>
                    <a:lstStyle/>
                    <a:p>
                      <a:r>
                        <a:rPr lang="en-GB" sz="1000" u="none"/>
                        <a:t>Related quotes</a:t>
                      </a:r>
                      <a:endParaRPr lang="en-GB" sz="1000" i="0" u="none"/>
                    </a:p>
                  </a:txBody>
                  <a:tcPr marL="67439" marR="67439" marT="33720" marB="33720"/>
                </a:tc>
                <a:extLst>
                  <a:ext uri="{0D108BD9-81ED-4DB2-BD59-A6C34878D82A}">
                    <a16:rowId xmlns:a16="http://schemas.microsoft.com/office/drawing/2014/main" val="2317532418"/>
                  </a:ext>
                </a:extLst>
              </a:tr>
              <a:tr h="1308319">
                <a:tc rowSpan="4">
                  <a:txBody>
                    <a:bodyPr/>
                    <a:lstStyle/>
                    <a:p>
                      <a:endParaRPr lang="en-GB" sz="1300" i="0" u="none"/>
                    </a:p>
                  </a:txBody>
                  <a:tcPr marL="67439" marR="67439" marT="33720" marB="33720"/>
                </a:tc>
                <a:tc>
                  <a:txBody>
                    <a:bodyPr/>
                    <a:lstStyle/>
                    <a:p>
                      <a:r>
                        <a:rPr lang="en-GB" sz="900" u="none"/>
                        <a:t>MNE Interview 1:</a:t>
                      </a:r>
                    </a:p>
                    <a:p>
                      <a:r>
                        <a:rPr lang="en-GB" sz="900" u="none">
                          <a:effectLst/>
                        </a:rPr>
                        <a:t>“Our willingness to change is a top down approach driven by central organisation business hub in X… But changing culture/behaviours/mindset is a process that will take time – and the company are not quite there yet.</a:t>
                      </a:r>
                    </a:p>
                    <a:p>
                      <a:r>
                        <a:rPr lang="en-GB" sz="900" u="none">
                          <a:effectLst/>
                        </a:rPr>
                        <a:t>“ X are very honourable and easy to work with – but they create markets based upon X’s requirements. And so there are cultural differences across different divisions of the company – which is a known challenge that we are attempting to address”</a:t>
                      </a:r>
                      <a:endParaRPr lang="en-GB" sz="900" i="1" u="none">
                        <a:effectLst/>
                      </a:endParaRPr>
                    </a:p>
                  </a:txBody>
                  <a:tcPr marL="67439" marR="67439" marT="33720" marB="33720"/>
                </a:tc>
                <a:extLst>
                  <a:ext uri="{0D108BD9-81ED-4DB2-BD59-A6C34878D82A}">
                    <a16:rowId xmlns:a16="http://schemas.microsoft.com/office/drawing/2014/main" val="3502654935"/>
                  </a:ext>
                </a:extLst>
              </a:tr>
              <a:tr h="1308319">
                <a:tc vMerge="1">
                  <a:txBody>
                    <a:bodyPr/>
                    <a:lstStyle/>
                    <a:p>
                      <a:endParaRPr lang="en-GB" dirty="0"/>
                    </a:p>
                  </a:txBody>
                  <a:tcPr/>
                </a:tc>
                <a:tc>
                  <a:txBody>
                    <a:bodyPr/>
                    <a:lstStyle/>
                    <a:p>
                      <a:r>
                        <a:rPr lang="en-GB" sz="900" u="none"/>
                        <a:t>MNE Interview 12:</a:t>
                      </a:r>
                    </a:p>
                    <a:p>
                      <a:r>
                        <a:rPr lang="en-GB" sz="900" u="none">
                          <a:effectLst/>
                        </a:rPr>
                        <a:t>“We always get a negative reception internally – there’s an ethos of ‘what can new partners achieve that we can’t? we can do everything ourselves’. SO the customer response is that they want organisations to be engaging in ecosystems as they recognise firms can’t do it alone. This is a problem internally as some employees are stuck in their ways and don’t want to change… the understanding of the importance of why it is necessary to co-create and collaborate is therefore lost sometimes”</a:t>
                      </a:r>
                      <a:endParaRPr lang="en-GB" sz="900" i="1" u="none">
                        <a:effectLst/>
                      </a:endParaRPr>
                    </a:p>
                  </a:txBody>
                  <a:tcPr marL="67439" marR="67439" marT="33720" marB="33720"/>
                </a:tc>
                <a:extLst>
                  <a:ext uri="{0D108BD9-81ED-4DB2-BD59-A6C34878D82A}">
                    <a16:rowId xmlns:a16="http://schemas.microsoft.com/office/drawing/2014/main" val="563774952"/>
                  </a:ext>
                </a:extLst>
              </a:tr>
              <a:tr h="1149978">
                <a:tc vMerge="1">
                  <a:txBody>
                    <a:bodyPr/>
                    <a:lstStyle/>
                    <a:p>
                      <a:endParaRPr lang="en-GB" dirty="0"/>
                    </a:p>
                  </a:txBody>
                  <a:tcPr/>
                </a:tc>
                <a:tc>
                  <a:txBody>
                    <a:bodyPr/>
                    <a:lstStyle/>
                    <a:p>
                      <a:r>
                        <a:rPr lang="en-GB" sz="900" u="none"/>
                        <a:t>SME Interview 8:</a:t>
                      </a:r>
                    </a:p>
                    <a:p>
                      <a:pPr marL="0" lvl="0" indent="0">
                        <a:lnSpc>
                          <a:spcPct val="115000"/>
                        </a:lnSpc>
                        <a:buFont typeface="Century Gothic" panose="020B0502020202020204" pitchFamily="34" charset="0"/>
                        <a:buNone/>
                      </a:pPr>
                      <a:r>
                        <a:rPr lang="en-GB" sz="900" u="none">
                          <a:effectLst/>
                        </a:rPr>
                        <a:t>“Like the idea of learning from partners and industry experts, but there is some non-willingness involved in terms of decisions made. Sometimes they [the company] stick to decisions that may harm partnerships but that are actually better for the company. So there’s definitely an ability to change but there is also an inherent stubbornness not to”</a:t>
                      </a:r>
                      <a:endParaRPr lang="en-GB" sz="900" i="1" u="none">
                        <a:effectLst/>
                        <a:latin typeface="Calibri" panose="020F0502020204030204" pitchFamily="34" charset="0"/>
                        <a:ea typeface="Calibri" panose="020F0502020204030204" pitchFamily="34" charset="0"/>
                        <a:cs typeface="Times New Roman" panose="02020603050405020304" pitchFamily="18" charset="0"/>
                      </a:endParaRPr>
                    </a:p>
                  </a:txBody>
                  <a:tcPr marL="67439" marR="67439" marT="33720" marB="33720"/>
                </a:tc>
                <a:extLst>
                  <a:ext uri="{0D108BD9-81ED-4DB2-BD59-A6C34878D82A}">
                    <a16:rowId xmlns:a16="http://schemas.microsoft.com/office/drawing/2014/main" val="258748636"/>
                  </a:ext>
                </a:extLst>
              </a:tr>
              <a:tr h="1038563">
                <a:tc vMerge="1">
                  <a:txBody>
                    <a:bodyPr/>
                    <a:lstStyle/>
                    <a:p>
                      <a:endParaRPr lang="en-GB" dirty="0"/>
                    </a:p>
                  </a:txBody>
                  <a:tcPr/>
                </a:tc>
                <a:tc>
                  <a:txBody>
                    <a:bodyPr/>
                    <a:lstStyle/>
                    <a:p>
                      <a:r>
                        <a:rPr lang="en-GB" sz="900" u="none"/>
                        <a:t>SME Interview 3:</a:t>
                      </a:r>
                    </a:p>
                    <a:p>
                      <a:r>
                        <a:rPr lang="en-GB" sz="900" u="none">
                          <a:effectLst/>
                        </a:rPr>
                        <a:t>“Most large companies have employees who are accustomed to saying no, and this acts as a barrier to innovation. Change agents are necessary to move things forward but sometimes it is necessary to say no… sometimes it’s also hard to sell the idea to the ‘old guard’ – creating new work in engaging with ecosystems and people are reluctant to take on new work”</a:t>
                      </a:r>
                      <a:endParaRPr lang="en-GB" sz="900" i="0" u="none">
                        <a:effectLst/>
                      </a:endParaRPr>
                    </a:p>
                  </a:txBody>
                  <a:tcPr marL="67439" marR="67439" marT="33720" marB="33720"/>
                </a:tc>
                <a:extLst>
                  <a:ext uri="{0D108BD9-81ED-4DB2-BD59-A6C34878D82A}">
                    <a16:rowId xmlns:a16="http://schemas.microsoft.com/office/drawing/2014/main" val="3198829929"/>
                  </a:ext>
                </a:extLst>
              </a:tr>
            </a:tbl>
          </a:graphicData>
        </a:graphic>
      </p:graphicFrame>
    </p:spTree>
    <p:extLst>
      <p:ext uri="{BB962C8B-B14F-4D97-AF65-F5344CB8AC3E}">
        <p14:creationId xmlns:p14="http://schemas.microsoft.com/office/powerpoint/2010/main" val="40131576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Freeform: Shape 15">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Example 2: A Coding Framework</a:t>
            </a:r>
          </a:p>
        </p:txBody>
      </p:sp>
      <p:graphicFrame>
        <p:nvGraphicFramePr>
          <p:cNvPr id="3" name="Table 2"/>
          <p:cNvGraphicFramePr>
            <a:graphicFrameLocks noGrp="1"/>
          </p:cNvGraphicFramePr>
          <p:nvPr>
            <p:extLst>
              <p:ext uri="{D42A27DB-BD31-4B8C-83A1-F6EECF244321}">
                <p14:modId xmlns:p14="http://schemas.microsoft.com/office/powerpoint/2010/main" val="2419270571"/>
              </p:ext>
            </p:extLst>
          </p:nvPr>
        </p:nvGraphicFramePr>
        <p:xfrm>
          <a:off x="4502428" y="1004048"/>
          <a:ext cx="7225750" cy="4849908"/>
        </p:xfrm>
        <a:graphic>
          <a:graphicData uri="http://schemas.openxmlformats.org/drawingml/2006/table">
            <a:tbl>
              <a:tblPr firstRow="1" bandRow="1">
                <a:noFill/>
                <a:tableStyleId>{00A15C55-8517-42AA-B614-E9B94910E393}</a:tableStyleId>
              </a:tblPr>
              <a:tblGrid>
                <a:gridCol w="1564168">
                  <a:extLst>
                    <a:ext uri="{9D8B030D-6E8A-4147-A177-3AD203B41FA5}">
                      <a16:colId xmlns:a16="http://schemas.microsoft.com/office/drawing/2014/main" val="20000"/>
                    </a:ext>
                  </a:extLst>
                </a:gridCol>
                <a:gridCol w="3764333">
                  <a:extLst>
                    <a:ext uri="{9D8B030D-6E8A-4147-A177-3AD203B41FA5}">
                      <a16:colId xmlns:a16="http://schemas.microsoft.com/office/drawing/2014/main" val="20001"/>
                    </a:ext>
                  </a:extLst>
                </a:gridCol>
                <a:gridCol w="709294">
                  <a:extLst>
                    <a:ext uri="{9D8B030D-6E8A-4147-A177-3AD203B41FA5}">
                      <a16:colId xmlns:a16="http://schemas.microsoft.com/office/drawing/2014/main" val="20002"/>
                    </a:ext>
                  </a:extLst>
                </a:gridCol>
                <a:gridCol w="1187955">
                  <a:extLst>
                    <a:ext uri="{9D8B030D-6E8A-4147-A177-3AD203B41FA5}">
                      <a16:colId xmlns:a16="http://schemas.microsoft.com/office/drawing/2014/main" val="2926276541"/>
                    </a:ext>
                  </a:extLst>
                </a:gridCol>
              </a:tblGrid>
              <a:tr h="457904">
                <a:tc>
                  <a:txBody>
                    <a:bodyPr/>
                    <a:lstStyle/>
                    <a:p>
                      <a:pPr algn="ctr"/>
                      <a:r>
                        <a:rPr lang="en-US" sz="1500" b="1" cap="none" spc="0">
                          <a:solidFill>
                            <a:schemeClr val="bg1"/>
                          </a:solidFill>
                        </a:rPr>
                        <a:t>Theme</a:t>
                      </a:r>
                    </a:p>
                  </a:txBody>
                  <a:tcPr marL="67718" marR="48370" marT="96740" marB="96740" anchor="ctr">
                    <a:lnL w="12700" cmpd="sng">
                      <a:noFill/>
                    </a:lnL>
                    <a:lnR w="12700" cmpd="sng">
                      <a:noFill/>
                    </a:lnR>
                    <a:lnT w="19050" cap="flat" cmpd="sng" algn="ctr">
                      <a:noFill/>
                      <a:prstDash val="solid"/>
                    </a:lnT>
                    <a:lnB w="38100" cmpd="sng">
                      <a:noFill/>
                    </a:lnB>
                    <a:solidFill>
                      <a:schemeClr val="tx1"/>
                    </a:solidFill>
                  </a:tcPr>
                </a:tc>
                <a:tc>
                  <a:txBody>
                    <a:bodyPr/>
                    <a:lstStyle/>
                    <a:p>
                      <a:pPr algn="ctr"/>
                      <a:r>
                        <a:rPr lang="en-US" sz="1500" b="1" cap="none" spc="0">
                          <a:solidFill>
                            <a:schemeClr val="bg1"/>
                          </a:solidFill>
                        </a:rPr>
                        <a:t>Example quote</a:t>
                      </a:r>
                    </a:p>
                  </a:txBody>
                  <a:tcPr marL="67718" marR="48370" marT="96740" marB="96740" anchor="ctr">
                    <a:lnL w="12700" cmpd="sng">
                      <a:noFill/>
                    </a:lnL>
                    <a:lnR w="12700" cmpd="sng">
                      <a:noFill/>
                    </a:lnR>
                    <a:lnT w="19050" cap="flat" cmpd="sng" algn="ctr">
                      <a:noFill/>
                      <a:prstDash val="solid"/>
                    </a:lnT>
                    <a:lnB w="38100" cmpd="sng">
                      <a:noFill/>
                    </a:lnB>
                    <a:solidFill>
                      <a:schemeClr val="tx1"/>
                    </a:solidFill>
                  </a:tcPr>
                </a:tc>
                <a:tc>
                  <a:txBody>
                    <a:bodyPr/>
                    <a:lstStyle/>
                    <a:p>
                      <a:pPr algn="ctr"/>
                      <a:r>
                        <a:rPr lang="en-US" sz="1500" b="1" cap="none" spc="0">
                          <a:solidFill>
                            <a:schemeClr val="bg1"/>
                          </a:solidFill>
                        </a:rPr>
                        <a:t>Code</a:t>
                      </a:r>
                    </a:p>
                  </a:txBody>
                  <a:tcPr marL="67718" marR="48370" marT="96740" marB="96740" anchor="ctr">
                    <a:lnL w="12700" cmpd="sng">
                      <a:noFill/>
                    </a:lnL>
                    <a:lnR w="12700" cmpd="sng">
                      <a:noFill/>
                    </a:lnR>
                    <a:lnT w="19050" cap="flat" cmpd="sng" algn="ctr">
                      <a:noFill/>
                      <a:prstDash val="solid"/>
                    </a:lnT>
                    <a:lnB w="38100" cmpd="sng">
                      <a:noFill/>
                    </a:lnB>
                    <a:solidFill>
                      <a:schemeClr val="tx1"/>
                    </a:solidFill>
                  </a:tcPr>
                </a:tc>
                <a:tc>
                  <a:txBody>
                    <a:bodyPr/>
                    <a:lstStyle/>
                    <a:p>
                      <a:pPr algn="ctr"/>
                      <a:r>
                        <a:rPr lang="en-US" sz="1500" b="1" cap="none" spc="0">
                          <a:solidFill>
                            <a:schemeClr val="bg1"/>
                          </a:solidFill>
                        </a:rPr>
                        <a:t>Frequency</a:t>
                      </a:r>
                    </a:p>
                  </a:txBody>
                  <a:tcPr marL="67718" marR="48370" marT="96740" marB="96740" anchor="ctr">
                    <a:lnL w="12700" cmpd="sng">
                      <a:noFill/>
                    </a:lnL>
                    <a:lnR w="12700" cmpd="sng">
                      <a:noFill/>
                    </a:lnR>
                    <a:lnT w="19050" cap="flat" cmpd="sng" algn="ctr">
                      <a:noFill/>
                      <a:prstDash val="solid"/>
                    </a:lnT>
                    <a:lnB w="38100" cmpd="sng">
                      <a:noFill/>
                    </a:lnB>
                    <a:solidFill>
                      <a:schemeClr val="tx1"/>
                    </a:solidFill>
                  </a:tcPr>
                </a:tc>
                <a:extLst>
                  <a:ext uri="{0D108BD9-81ED-4DB2-BD59-A6C34878D82A}">
                    <a16:rowId xmlns:a16="http://schemas.microsoft.com/office/drawing/2014/main" val="10000"/>
                  </a:ext>
                </a:extLst>
              </a:tr>
              <a:tr h="570767">
                <a:tc>
                  <a:txBody>
                    <a:bodyPr/>
                    <a:lstStyle/>
                    <a:p>
                      <a:r>
                        <a:rPr lang="en-US" sz="1300" cap="none" spc="0">
                          <a:solidFill>
                            <a:schemeClr val="tx1"/>
                          </a:solidFill>
                        </a:rPr>
                        <a:t>Mistrust</a:t>
                      </a:r>
                    </a:p>
                  </a:txBody>
                  <a:tcPr marL="67718" marR="48370" marT="48370" marB="96740">
                    <a:lnL w="12700" cmpd="sng">
                      <a:noFill/>
                      <a:prstDash val="solid"/>
                    </a:lnL>
                    <a:lnR w="12700" cmpd="sng">
                      <a:noFill/>
                      <a:prstDash val="solid"/>
                    </a:lnR>
                    <a:lnT w="38100" cmpd="sng">
                      <a:noFill/>
                    </a:lnT>
                    <a:lnB w="12700" cap="flat" cmpd="sng" algn="ctr">
                      <a:solidFill>
                        <a:schemeClr val="tx1"/>
                      </a:solidFill>
                      <a:prstDash val="solid"/>
                    </a:lnB>
                    <a:noFill/>
                  </a:tcPr>
                </a:tc>
                <a:tc>
                  <a:txBody>
                    <a:bodyPr/>
                    <a:lstStyle/>
                    <a:p>
                      <a:r>
                        <a:rPr lang="en-US" sz="1300" cap="none" spc="0">
                          <a:solidFill>
                            <a:schemeClr val="tx1"/>
                          </a:solidFill>
                        </a:rPr>
                        <a:t>“</a:t>
                      </a:r>
                      <a:r>
                        <a:rPr lang="en-GB" sz="1300" cap="none" spc="0">
                          <a:solidFill>
                            <a:schemeClr val="tx1"/>
                          </a:solidFill>
                          <a:effectLst/>
                        </a:rPr>
                        <a:t>These are brand new relationships so trust is difficult... There’s no established trust and respect”</a:t>
                      </a:r>
                      <a:endParaRPr lang="en-US" sz="1300" i="1" cap="none" spc="0">
                        <a:solidFill>
                          <a:schemeClr val="tx1"/>
                        </a:solidFill>
                      </a:endParaRPr>
                    </a:p>
                  </a:txBody>
                  <a:tcPr marL="67718" marR="48370" marT="48370" marB="96740">
                    <a:lnL w="12700" cmpd="sng">
                      <a:noFill/>
                      <a:prstDash val="solid"/>
                    </a:lnL>
                    <a:lnR w="12700" cmpd="sng">
                      <a:noFill/>
                      <a:prstDash val="solid"/>
                    </a:lnR>
                    <a:lnT w="38100" cmpd="sng">
                      <a:noFill/>
                    </a:lnT>
                    <a:lnB w="12700" cap="flat" cmpd="sng" algn="ctr">
                      <a:solidFill>
                        <a:schemeClr val="tx1"/>
                      </a:solidFill>
                      <a:prstDash val="solid"/>
                    </a:lnB>
                    <a:noFill/>
                  </a:tcPr>
                </a:tc>
                <a:tc>
                  <a:txBody>
                    <a:bodyPr/>
                    <a:lstStyle/>
                    <a:p>
                      <a:pPr algn="ctr"/>
                      <a:r>
                        <a:rPr lang="en-US" sz="1300" cap="none" spc="0">
                          <a:solidFill>
                            <a:schemeClr val="tx1"/>
                          </a:solidFill>
                        </a:rPr>
                        <a:t>T1</a:t>
                      </a:r>
                    </a:p>
                  </a:txBody>
                  <a:tcPr marL="67718" marR="48370" marT="48370" marB="96740">
                    <a:lnL w="12700" cmpd="sng">
                      <a:noFill/>
                      <a:prstDash val="solid"/>
                    </a:lnL>
                    <a:lnR w="12700" cmpd="sng">
                      <a:noFill/>
                      <a:prstDash val="solid"/>
                    </a:lnR>
                    <a:lnT w="38100" cmpd="sng">
                      <a:noFill/>
                    </a:lnT>
                    <a:lnB w="12700" cap="flat" cmpd="sng" algn="ctr">
                      <a:solidFill>
                        <a:schemeClr val="tx1"/>
                      </a:solidFill>
                      <a:prstDash val="solid"/>
                    </a:lnB>
                    <a:noFill/>
                  </a:tcPr>
                </a:tc>
                <a:tc>
                  <a:txBody>
                    <a:bodyPr/>
                    <a:lstStyle/>
                    <a:p>
                      <a:pPr algn="ctr"/>
                      <a:r>
                        <a:rPr lang="en-US" sz="1300" cap="none" spc="0">
                          <a:solidFill>
                            <a:schemeClr val="tx1"/>
                          </a:solidFill>
                        </a:rPr>
                        <a:t>20</a:t>
                      </a:r>
                    </a:p>
                  </a:txBody>
                  <a:tcPr marL="67718" marR="48370" marT="48370" marB="96740">
                    <a:lnL w="12700" cmpd="sng">
                      <a:noFill/>
                      <a:prstDash val="solid"/>
                    </a:lnL>
                    <a:lnR w="12700" cmpd="sng">
                      <a:noFill/>
                      <a:prstDash val="solid"/>
                    </a:lnR>
                    <a:lnT w="38100" cmpd="sng">
                      <a:noFill/>
                    </a:lnT>
                    <a:lnB w="12700" cap="flat" cmpd="sng" algn="ctr">
                      <a:solidFill>
                        <a:schemeClr val="tx1"/>
                      </a:solidFill>
                      <a:prstDash val="solid"/>
                    </a:lnB>
                    <a:noFill/>
                  </a:tcPr>
                </a:tc>
                <a:extLst>
                  <a:ext uri="{0D108BD9-81ED-4DB2-BD59-A6C34878D82A}">
                    <a16:rowId xmlns:a16="http://schemas.microsoft.com/office/drawing/2014/main" val="10001"/>
                  </a:ext>
                </a:extLst>
              </a:tr>
              <a:tr h="957728">
                <a:tc>
                  <a:txBody>
                    <a:bodyPr/>
                    <a:lstStyle/>
                    <a:p>
                      <a:r>
                        <a:rPr lang="en-US" sz="1300" cap="none" spc="0">
                          <a:solidFill>
                            <a:schemeClr val="tx1"/>
                          </a:solidFill>
                        </a:rPr>
                        <a:t>Relational Risk </a:t>
                      </a:r>
                    </a:p>
                  </a:txBody>
                  <a:tcPr marL="67718" marR="48370" marT="48370" marB="96740">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r>
                        <a:rPr lang="en-US" sz="1300" cap="none" spc="0">
                          <a:solidFill>
                            <a:schemeClr val="tx1"/>
                          </a:solidFill>
                        </a:rPr>
                        <a:t>“The </a:t>
                      </a:r>
                      <a:r>
                        <a:rPr lang="en-GB" sz="1300" kern="1200" cap="none" spc="0">
                          <a:solidFill>
                            <a:schemeClr val="tx1"/>
                          </a:solidFill>
                          <a:effectLst/>
                        </a:rPr>
                        <a:t>commercial relationship means that there are sometimes negative outcomes… this can cause friction when they decide to pursue alternative partners”</a:t>
                      </a:r>
                      <a:endParaRPr lang="en-GB" sz="1300" i="1" kern="1200" cap="none" spc="0">
                        <a:solidFill>
                          <a:schemeClr val="tx1"/>
                        </a:solidFill>
                        <a:effectLst/>
                        <a:latin typeface="+mn-lt"/>
                        <a:ea typeface="+mn-ea"/>
                        <a:cs typeface="+mn-cs"/>
                      </a:endParaRPr>
                    </a:p>
                  </a:txBody>
                  <a:tcPr marL="67718" marR="48370" marT="48370" marB="96740">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pPr algn="ctr"/>
                      <a:r>
                        <a:rPr lang="en-US" sz="1300" cap="none" spc="0">
                          <a:solidFill>
                            <a:schemeClr val="tx1"/>
                          </a:solidFill>
                        </a:rPr>
                        <a:t>R1</a:t>
                      </a:r>
                    </a:p>
                  </a:txBody>
                  <a:tcPr marL="67718" marR="48370" marT="48370" marB="96740">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pPr algn="ctr"/>
                      <a:r>
                        <a:rPr lang="en-US" sz="1300" cap="none" spc="0">
                          <a:solidFill>
                            <a:schemeClr val="tx1"/>
                          </a:solidFill>
                        </a:rPr>
                        <a:t>8</a:t>
                      </a:r>
                    </a:p>
                  </a:txBody>
                  <a:tcPr marL="67718" marR="48370" marT="48370" marB="96740">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10002"/>
                  </a:ext>
                </a:extLst>
              </a:tr>
              <a:tr h="957728">
                <a:tc>
                  <a:txBody>
                    <a:bodyPr/>
                    <a:lstStyle/>
                    <a:p>
                      <a:r>
                        <a:rPr lang="en-US" sz="1300" cap="none" spc="0">
                          <a:solidFill>
                            <a:schemeClr val="tx1"/>
                          </a:solidFill>
                        </a:rPr>
                        <a:t>Relationship orientation</a:t>
                      </a:r>
                    </a:p>
                  </a:txBody>
                  <a:tcPr marL="67718" marR="48370" marT="48370" marB="96740">
                    <a:lnL w="12700" cmpd="sng">
                      <a:noFill/>
                      <a:prstDash val="solid"/>
                    </a:lnL>
                    <a:lnR w="12700" cmpd="sng">
                      <a:noFill/>
                      <a:prstDash val="solid"/>
                    </a:lnR>
                    <a:lnT w="12700" cmpd="sng">
                      <a:noFill/>
                      <a:prstDash val="solid"/>
                    </a:lnT>
                    <a:lnB w="12700" cap="flat" cmpd="sng" algn="ctr">
                      <a:solidFill>
                        <a:schemeClr val="tx1"/>
                      </a:solidFill>
                      <a:prstDash val="solid"/>
                    </a:lnB>
                    <a:noFill/>
                  </a:tcPr>
                </a:tc>
                <a:tc>
                  <a:txBody>
                    <a:bodyPr/>
                    <a:lstStyle/>
                    <a:p>
                      <a:r>
                        <a:rPr lang="en-US" sz="1300" cap="none" spc="0">
                          <a:solidFill>
                            <a:schemeClr val="tx1"/>
                          </a:solidFill>
                        </a:rPr>
                        <a:t>“</a:t>
                      </a:r>
                      <a:r>
                        <a:rPr lang="en-GB" sz="1300" kern="1200" cap="none" spc="0">
                          <a:solidFill>
                            <a:schemeClr val="tx1"/>
                          </a:solidFill>
                          <a:effectLst/>
                        </a:rPr>
                        <a:t>We have to find a partner who is willing to invest time and hard work into the relationship and work flexibly to work together and achieve innovative outputs</a:t>
                      </a:r>
                      <a:endParaRPr lang="en-US" sz="1300" cap="none" spc="0">
                        <a:solidFill>
                          <a:schemeClr val="tx1"/>
                        </a:solidFill>
                      </a:endParaRPr>
                    </a:p>
                  </a:txBody>
                  <a:tcPr marL="67718" marR="48370" marT="48370" marB="96740">
                    <a:lnL w="12700" cmpd="sng">
                      <a:noFill/>
                      <a:prstDash val="solid"/>
                    </a:lnL>
                    <a:lnR w="12700" cmpd="sng">
                      <a:noFill/>
                      <a:prstDash val="solid"/>
                    </a:lnR>
                    <a:lnT w="12700" cmpd="sng">
                      <a:noFill/>
                      <a:prstDash val="solid"/>
                    </a:lnT>
                    <a:lnB w="12700" cap="flat" cmpd="sng" algn="ctr">
                      <a:solidFill>
                        <a:schemeClr val="tx1"/>
                      </a:solidFill>
                      <a:prstDash val="solid"/>
                    </a:lnB>
                    <a:noFill/>
                  </a:tcPr>
                </a:tc>
                <a:tc>
                  <a:txBody>
                    <a:bodyPr/>
                    <a:lstStyle/>
                    <a:p>
                      <a:pPr algn="ctr"/>
                      <a:r>
                        <a:rPr lang="en-US" sz="1300" cap="none" spc="0">
                          <a:solidFill>
                            <a:schemeClr val="tx1"/>
                          </a:solidFill>
                        </a:rPr>
                        <a:t>RO1</a:t>
                      </a:r>
                    </a:p>
                  </a:txBody>
                  <a:tcPr marL="67718" marR="48370" marT="48370" marB="96740">
                    <a:lnL w="12700" cmpd="sng">
                      <a:noFill/>
                      <a:prstDash val="solid"/>
                    </a:lnL>
                    <a:lnR w="12700" cmpd="sng">
                      <a:noFill/>
                      <a:prstDash val="solid"/>
                    </a:lnR>
                    <a:lnT w="12700" cmpd="sng">
                      <a:noFill/>
                      <a:prstDash val="solid"/>
                    </a:lnT>
                    <a:lnB w="12700" cap="flat" cmpd="sng" algn="ctr">
                      <a:solidFill>
                        <a:schemeClr val="tx1"/>
                      </a:solidFill>
                      <a:prstDash val="solid"/>
                    </a:lnB>
                    <a:noFill/>
                  </a:tcPr>
                </a:tc>
                <a:tc>
                  <a:txBody>
                    <a:bodyPr/>
                    <a:lstStyle/>
                    <a:p>
                      <a:pPr algn="ctr"/>
                      <a:r>
                        <a:rPr lang="en-US" sz="1300" cap="none" spc="0">
                          <a:solidFill>
                            <a:schemeClr val="tx1"/>
                          </a:solidFill>
                        </a:rPr>
                        <a:t>11</a:t>
                      </a:r>
                    </a:p>
                  </a:txBody>
                  <a:tcPr marL="67718" marR="48370" marT="48370" marB="96740">
                    <a:lnL w="12700" cmpd="sng">
                      <a:noFill/>
                      <a:prstDash val="solid"/>
                    </a:lnL>
                    <a:lnR w="12700" cmpd="sng">
                      <a:noFill/>
                      <a:prstDash val="solid"/>
                    </a:lnR>
                    <a:lnT w="12700" cmpd="sng">
                      <a:noFill/>
                      <a:prstDash val="solid"/>
                    </a:lnT>
                    <a:lnB w="12700" cap="flat" cmpd="sng" algn="ctr">
                      <a:solidFill>
                        <a:schemeClr val="tx1"/>
                      </a:solidFill>
                      <a:prstDash val="solid"/>
                    </a:lnB>
                    <a:noFill/>
                  </a:tcPr>
                </a:tc>
                <a:extLst>
                  <a:ext uri="{0D108BD9-81ED-4DB2-BD59-A6C34878D82A}">
                    <a16:rowId xmlns:a16="http://schemas.microsoft.com/office/drawing/2014/main" val="10003"/>
                  </a:ext>
                </a:extLst>
              </a:tr>
              <a:tr h="570767">
                <a:tc>
                  <a:txBody>
                    <a:bodyPr/>
                    <a:lstStyle/>
                    <a:p>
                      <a:r>
                        <a:rPr lang="en-US" sz="1300" cap="none" spc="0" err="1">
                          <a:solidFill>
                            <a:schemeClr val="tx1"/>
                          </a:solidFill>
                        </a:rPr>
                        <a:t>Organisational</a:t>
                      </a:r>
                      <a:r>
                        <a:rPr lang="en-US" sz="1300" cap="none" spc="0">
                          <a:solidFill>
                            <a:schemeClr val="tx1"/>
                          </a:solidFill>
                        </a:rPr>
                        <a:t> distance</a:t>
                      </a:r>
                    </a:p>
                  </a:txBody>
                  <a:tcPr marL="67718" marR="48370" marT="48370" marB="96740">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r>
                        <a:rPr lang="en-US" sz="1300" cap="none" spc="0">
                          <a:solidFill>
                            <a:schemeClr val="tx1"/>
                          </a:solidFill>
                        </a:rPr>
                        <a:t>“</a:t>
                      </a:r>
                      <a:r>
                        <a:rPr lang="en-GB" sz="1300" kern="1200" cap="none" spc="0">
                          <a:solidFill>
                            <a:schemeClr val="tx1"/>
                          </a:solidFill>
                          <a:effectLst/>
                        </a:rPr>
                        <a:t>Differences in organisational size can act as a barrier”</a:t>
                      </a:r>
                      <a:endParaRPr lang="en-US" sz="1300" cap="none" spc="0">
                        <a:solidFill>
                          <a:schemeClr val="tx1"/>
                        </a:solidFill>
                      </a:endParaRPr>
                    </a:p>
                  </a:txBody>
                  <a:tcPr marL="67718" marR="48370" marT="48370" marB="96740">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pPr algn="ctr"/>
                      <a:r>
                        <a:rPr lang="en-US" sz="1300" cap="none" spc="0">
                          <a:solidFill>
                            <a:schemeClr val="tx1"/>
                          </a:solidFill>
                        </a:rPr>
                        <a:t>OD1</a:t>
                      </a:r>
                    </a:p>
                  </a:txBody>
                  <a:tcPr marL="67718" marR="48370" marT="48370" marB="96740">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pPr algn="ctr"/>
                      <a:r>
                        <a:rPr lang="en-US" sz="1300" cap="none" spc="0">
                          <a:solidFill>
                            <a:schemeClr val="tx1"/>
                          </a:solidFill>
                        </a:rPr>
                        <a:t>5</a:t>
                      </a:r>
                    </a:p>
                  </a:txBody>
                  <a:tcPr marL="67718" marR="48370" marT="48370" marB="96740">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10004"/>
                  </a:ext>
                </a:extLst>
              </a:tr>
              <a:tr h="570767">
                <a:tc>
                  <a:txBody>
                    <a:bodyPr/>
                    <a:lstStyle/>
                    <a:p>
                      <a:r>
                        <a:rPr lang="en-US" sz="1300" cap="none" spc="0">
                          <a:solidFill>
                            <a:schemeClr val="tx1"/>
                          </a:solidFill>
                        </a:rPr>
                        <a:t>Miscommunication</a:t>
                      </a:r>
                    </a:p>
                  </a:txBody>
                  <a:tcPr marL="67718" marR="48370" marT="48370" marB="96740">
                    <a:lnL w="12700" cmpd="sng">
                      <a:noFill/>
                      <a:prstDash val="solid"/>
                    </a:lnL>
                    <a:lnR w="12700" cmpd="sng">
                      <a:noFill/>
                      <a:prstDash val="solid"/>
                    </a:lnR>
                    <a:lnT w="12700" cmpd="sng">
                      <a:noFill/>
                      <a:prstDash val="solid"/>
                    </a:lnT>
                    <a:lnB w="12700" cap="flat" cmpd="sng" algn="ctr">
                      <a:solidFill>
                        <a:schemeClr val="tx1"/>
                      </a:solidFill>
                      <a:prstDash val="solid"/>
                    </a:lnB>
                    <a:noFill/>
                  </a:tcPr>
                </a:tc>
                <a:tc>
                  <a:txBody>
                    <a:bodyPr/>
                    <a:lstStyle/>
                    <a:p>
                      <a:r>
                        <a:rPr lang="en-US" sz="1300" cap="none" spc="0">
                          <a:solidFill>
                            <a:schemeClr val="tx1"/>
                          </a:solidFill>
                        </a:rPr>
                        <a:t>“</a:t>
                      </a:r>
                      <a:r>
                        <a:rPr lang="en-GB" sz="1300" kern="1200" cap="none" spc="0">
                          <a:solidFill>
                            <a:schemeClr val="tx1"/>
                          </a:solidFill>
                          <a:effectLst/>
                        </a:rPr>
                        <a:t>More could be done to generate greater clarity to see suitability”</a:t>
                      </a:r>
                      <a:endParaRPr lang="en-US" sz="1300" cap="none" spc="0">
                        <a:solidFill>
                          <a:schemeClr val="tx1"/>
                        </a:solidFill>
                      </a:endParaRPr>
                    </a:p>
                  </a:txBody>
                  <a:tcPr marL="67718" marR="48370" marT="48370" marB="96740">
                    <a:lnL w="12700" cmpd="sng">
                      <a:noFill/>
                      <a:prstDash val="solid"/>
                    </a:lnL>
                    <a:lnR w="12700" cmpd="sng">
                      <a:noFill/>
                      <a:prstDash val="solid"/>
                    </a:lnR>
                    <a:lnT w="12700" cmpd="sng">
                      <a:noFill/>
                      <a:prstDash val="solid"/>
                    </a:lnT>
                    <a:lnB w="12700" cap="flat" cmpd="sng" algn="ctr">
                      <a:solidFill>
                        <a:schemeClr val="tx1"/>
                      </a:solidFill>
                      <a:prstDash val="solid"/>
                    </a:lnB>
                    <a:noFill/>
                  </a:tcPr>
                </a:tc>
                <a:tc>
                  <a:txBody>
                    <a:bodyPr/>
                    <a:lstStyle/>
                    <a:p>
                      <a:pPr algn="ctr"/>
                      <a:r>
                        <a:rPr lang="en-US" sz="1300" cap="none" spc="0">
                          <a:solidFill>
                            <a:schemeClr val="tx1"/>
                          </a:solidFill>
                        </a:rPr>
                        <a:t>M1</a:t>
                      </a:r>
                    </a:p>
                  </a:txBody>
                  <a:tcPr marL="67718" marR="48370" marT="48370" marB="96740">
                    <a:lnL w="12700" cmpd="sng">
                      <a:noFill/>
                      <a:prstDash val="solid"/>
                    </a:lnL>
                    <a:lnR w="12700" cmpd="sng">
                      <a:noFill/>
                      <a:prstDash val="solid"/>
                    </a:lnR>
                    <a:lnT w="12700" cmpd="sng">
                      <a:noFill/>
                      <a:prstDash val="solid"/>
                    </a:lnT>
                    <a:lnB w="12700" cap="flat" cmpd="sng" algn="ctr">
                      <a:solidFill>
                        <a:schemeClr val="tx1"/>
                      </a:solidFill>
                      <a:prstDash val="solid"/>
                    </a:lnB>
                    <a:noFill/>
                  </a:tcPr>
                </a:tc>
                <a:tc>
                  <a:txBody>
                    <a:bodyPr/>
                    <a:lstStyle/>
                    <a:p>
                      <a:pPr algn="ctr"/>
                      <a:r>
                        <a:rPr lang="en-US" sz="1300" cap="none" spc="0">
                          <a:solidFill>
                            <a:schemeClr val="tx1"/>
                          </a:solidFill>
                        </a:rPr>
                        <a:t>15</a:t>
                      </a:r>
                    </a:p>
                  </a:txBody>
                  <a:tcPr marL="67718" marR="48370" marT="48370" marB="96740">
                    <a:lnL w="12700" cmpd="sng">
                      <a:noFill/>
                      <a:prstDash val="solid"/>
                    </a:lnL>
                    <a:lnR w="12700" cmpd="sng">
                      <a:noFill/>
                      <a:prstDash val="solid"/>
                    </a:lnR>
                    <a:lnT w="12700" cmpd="sng">
                      <a:noFill/>
                      <a:prstDash val="solid"/>
                    </a:lnT>
                    <a:lnB w="12700" cap="flat" cmpd="sng" algn="ctr">
                      <a:solidFill>
                        <a:schemeClr val="tx1"/>
                      </a:solidFill>
                      <a:prstDash val="solid"/>
                    </a:lnB>
                    <a:noFill/>
                  </a:tcPr>
                </a:tc>
                <a:extLst>
                  <a:ext uri="{0D108BD9-81ED-4DB2-BD59-A6C34878D82A}">
                    <a16:rowId xmlns:a16="http://schemas.microsoft.com/office/drawing/2014/main" val="10005"/>
                  </a:ext>
                </a:extLst>
              </a:tr>
              <a:tr h="764247">
                <a:tc>
                  <a:txBody>
                    <a:bodyPr/>
                    <a:lstStyle/>
                    <a:p>
                      <a:r>
                        <a:rPr lang="en-US" sz="1300" cap="none" spc="0">
                          <a:solidFill>
                            <a:schemeClr val="tx1"/>
                          </a:solidFill>
                        </a:rPr>
                        <a:t>Reluctance to innovate</a:t>
                      </a:r>
                    </a:p>
                  </a:txBody>
                  <a:tcPr marL="67718" marR="48370" marT="48370" marB="96740">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r>
                        <a:rPr lang="en-US" sz="1300" cap="none" spc="0">
                          <a:solidFill>
                            <a:schemeClr val="tx1"/>
                          </a:solidFill>
                        </a:rPr>
                        <a:t>“There’s an </a:t>
                      </a:r>
                      <a:r>
                        <a:rPr lang="en-GB" sz="1300" kern="1200" cap="none" spc="0">
                          <a:solidFill>
                            <a:schemeClr val="tx1"/>
                          </a:solidFill>
                          <a:effectLst/>
                        </a:rPr>
                        <a:t>ethos of ‘what can new partners achieve that we can’t? We can do everything ourselves” </a:t>
                      </a:r>
                      <a:endParaRPr lang="en-US" sz="1300" cap="none" spc="0">
                        <a:solidFill>
                          <a:schemeClr val="tx1"/>
                        </a:solidFill>
                      </a:endParaRPr>
                    </a:p>
                  </a:txBody>
                  <a:tcPr marL="67718" marR="48370" marT="48370" marB="96740">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pPr algn="ctr"/>
                      <a:r>
                        <a:rPr lang="en-US" sz="1300" cap="none" spc="0">
                          <a:solidFill>
                            <a:schemeClr val="tx1"/>
                          </a:solidFill>
                        </a:rPr>
                        <a:t>I1</a:t>
                      </a:r>
                    </a:p>
                  </a:txBody>
                  <a:tcPr marL="67718" marR="48370" marT="48370" marB="96740">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tc>
                  <a:txBody>
                    <a:bodyPr/>
                    <a:lstStyle/>
                    <a:p>
                      <a:pPr algn="ctr"/>
                      <a:r>
                        <a:rPr lang="en-US" sz="1300" cap="none" spc="0">
                          <a:solidFill>
                            <a:schemeClr val="tx1"/>
                          </a:solidFill>
                        </a:rPr>
                        <a:t>9</a:t>
                      </a:r>
                    </a:p>
                  </a:txBody>
                  <a:tcPr marL="67718" marR="48370" marT="48370" marB="96740">
                    <a:lnL w="12700" cmpd="sng">
                      <a:noFill/>
                      <a:prstDash val="solid"/>
                    </a:lnL>
                    <a:lnR w="12700" cmpd="sng">
                      <a:noFill/>
                      <a:prstDash val="solid"/>
                    </a:lnR>
                    <a:lnT w="12700" cap="flat" cmpd="sng" algn="ctr">
                      <a:solidFill>
                        <a:schemeClr val="tx1"/>
                      </a:solidFill>
                      <a:prstDash val="solid"/>
                    </a:lnT>
                    <a:lnB w="12700" cmpd="sng">
                      <a:noFill/>
                      <a:prstDash val="solid"/>
                    </a:lnB>
                    <a:solidFill>
                      <a:schemeClr val="bg1">
                        <a:lumMod val="95000"/>
                      </a:schemeClr>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81792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76982E2-604D-754E-B108-CC7AE316B402}"/>
              </a:ext>
            </a:extLst>
          </p:cNvPr>
          <p:cNvSpPr>
            <a:spLocks noGrp="1"/>
          </p:cNvSpPr>
          <p:nvPr>
            <p:ph type="title"/>
          </p:nvPr>
        </p:nvSpPr>
        <p:spPr>
          <a:xfrm>
            <a:off x="572493" y="238539"/>
            <a:ext cx="11018520" cy="1434415"/>
          </a:xfrm>
        </p:spPr>
        <p:txBody>
          <a:bodyPr vert="horz" lIns="91440" tIns="45720" rIns="91440" bIns="45720" rtlCol="0" anchor="b">
            <a:normAutofit/>
          </a:bodyPr>
          <a:lstStyle/>
          <a:p>
            <a:r>
              <a:rPr lang="en-US" sz="5400"/>
              <a:t>Validity and Reliability</a:t>
            </a:r>
          </a:p>
        </p:txBody>
      </p:sp>
      <p:sp>
        <p:nvSpPr>
          <p:cNvPr id="31"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71B1BD-2CD1-B041-93D1-898DA7734508}"/>
              </a:ext>
            </a:extLst>
          </p:cNvPr>
          <p:cNvSpPr txBox="1"/>
          <p:nvPr/>
        </p:nvSpPr>
        <p:spPr>
          <a:xfrm>
            <a:off x="572493" y="2071316"/>
            <a:ext cx="6713552" cy="4119172"/>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US" sz="1900"/>
              <a:t>Both qualitative and quantitative approaches need to consider the </a:t>
            </a:r>
            <a:r>
              <a:rPr lang="en-US" sz="1900" b="1"/>
              <a:t>validity</a:t>
            </a:r>
            <a:r>
              <a:rPr lang="en-US" sz="1900"/>
              <a:t> and </a:t>
            </a:r>
            <a:r>
              <a:rPr lang="en-US" sz="1900" b="1"/>
              <a:t>reliability</a:t>
            </a:r>
            <a:r>
              <a:rPr lang="en-US" sz="1900"/>
              <a:t> of the methods used. </a:t>
            </a:r>
          </a:p>
          <a:p>
            <a:pPr indent="-228600">
              <a:lnSpc>
                <a:spcPct val="90000"/>
              </a:lnSpc>
              <a:spcAft>
                <a:spcPts val="600"/>
              </a:spcAft>
              <a:buFont typeface="Arial" panose="020B0604020202020204" pitchFamily="34" charset="0"/>
              <a:buChar char="•"/>
            </a:pPr>
            <a:endParaRPr lang="en-US" sz="1900"/>
          </a:p>
          <a:p>
            <a:pPr marL="342900" indent="-228600">
              <a:lnSpc>
                <a:spcPct val="90000"/>
              </a:lnSpc>
              <a:spcAft>
                <a:spcPts val="600"/>
              </a:spcAft>
              <a:buFont typeface="Arial" panose="020B0604020202020204" pitchFamily="34" charset="0"/>
              <a:buChar char="•"/>
            </a:pPr>
            <a:r>
              <a:rPr lang="en-US" sz="1900"/>
              <a:t>Both validity and reliability are used to assess the </a:t>
            </a:r>
            <a:r>
              <a:rPr lang="en-US" sz="1900" b="1"/>
              <a:t>quality</a:t>
            </a:r>
            <a:r>
              <a:rPr lang="en-US" sz="1900"/>
              <a:t> of the research</a:t>
            </a:r>
          </a:p>
          <a:p>
            <a:pPr marL="342900" indent="-228600">
              <a:lnSpc>
                <a:spcPct val="90000"/>
              </a:lnSpc>
              <a:spcAft>
                <a:spcPts val="600"/>
              </a:spcAft>
              <a:buFont typeface="Arial" panose="020B0604020202020204" pitchFamily="34" charset="0"/>
              <a:buChar char="•"/>
            </a:pPr>
            <a:r>
              <a:rPr lang="en-US" sz="1900" b="1"/>
              <a:t>Validity</a:t>
            </a:r>
            <a:r>
              <a:rPr lang="en-US" sz="1900"/>
              <a:t> – Does the approach/measurement answer the research questions?</a:t>
            </a:r>
          </a:p>
          <a:p>
            <a:pPr marL="342900" indent="-228600">
              <a:lnSpc>
                <a:spcPct val="90000"/>
              </a:lnSpc>
              <a:spcAft>
                <a:spcPts val="600"/>
              </a:spcAft>
              <a:buFont typeface="Arial" panose="020B0604020202020204" pitchFamily="34" charset="0"/>
              <a:buChar char="•"/>
            </a:pPr>
            <a:r>
              <a:rPr lang="en-US" sz="1900" b="1"/>
              <a:t>Reliability</a:t>
            </a:r>
            <a:r>
              <a:rPr lang="en-US" sz="1900"/>
              <a:t> – Are the measurements and results consistent and repeatable?</a:t>
            </a:r>
          </a:p>
          <a:p>
            <a:pPr marL="342900" indent="-228600">
              <a:lnSpc>
                <a:spcPct val="90000"/>
              </a:lnSpc>
              <a:spcAft>
                <a:spcPts val="600"/>
              </a:spcAft>
              <a:buFont typeface="Arial" panose="020B0604020202020204" pitchFamily="34" charset="0"/>
              <a:buChar char="•"/>
            </a:pPr>
            <a:r>
              <a:rPr lang="en-US" sz="1900" b="1"/>
              <a:t>Reliability</a:t>
            </a:r>
            <a:r>
              <a:rPr lang="en-US" sz="1900"/>
              <a:t> has been highlighted by many authors as an issue in </a:t>
            </a:r>
            <a:r>
              <a:rPr lang="en-US" sz="1900" b="1"/>
              <a:t>qualitative research.  </a:t>
            </a:r>
            <a:r>
              <a:rPr lang="en-US" sz="1900"/>
              <a:t>A better term to use is </a:t>
            </a:r>
            <a:r>
              <a:rPr lang="en-US" sz="1900" b="1" u="sng"/>
              <a:t>RIGOUR</a:t>
            </a:r>
          </a:p>
          <a:p>
            <a:pPr indent="-228600">
              <a:lnSpc>
                <a:spcPct val="90000"/>
              </a:lnSpc>
              <a:spcAft>
                <a:spcPts val="600"/>
              </a:spcAft>
              <a:buFont typeface="Arial" panose="020B0604020202020204" pitchFamily="34" charset="0"/>
              <a:buChar char="•"/>
            </a:pPr>
            <a:endParaRPr lang="en-US" sz="1900" b="1"/>
          </a:p>
          <a:p>
            <a:pPr indent="-228600">
              <a:lnSpc>
                <a:spcPct val="90000"/>
              </a:lnSpc>
              <a:spcAft>
                <a:spcPts val="600"/>
              </a:spcAft>
              <a:buFont typeface="Arial" panose="020B0604020202020204" pitchFamily="34" charset="0"/>
              <a:buChar char="•"/>
            </a:pPr>
            <a:r>
              <a:rPr lang="en-US" sz="1900"/>
              <a:t>Remember to discuss this in your dissertation – it is important!</a:t>
            </a:r>
          </a:p>
        </p:txBody>
      </p:sp>
      <p:pic>
        <p:nvPicPr>
          <p:cNvPr id="15" name="Picture 14">
            <a:extLst>
              <a:ext uri="{FF2B5EF4-FFF2-40B4-BE49-F238E27FC236}">
                <a16:creationId xmlns:a16="http://schemas.microsoft.com/office/drawing/2014/main" id="{6DC22264-3C12-0841-8FAB-CF1AFE5A29DD}"/>
              </a:ext>
            </a:extLst>
          </p:cNvPr>
          <p:cNvPicPr>
            <a:picLocks noChangeAspect="1"/>
          </p:cNvPicPr>
          <p:nvPr/>
        </p:nvPicPr>
        <p:blipFill rotWithShape="1">
          <a:blip r:embed="rId2">
            <a:extLst>
              <a:ext uri="{28A0092B-C50C-407E-A947-70E740481C1C}">
                <a14:useLocalDpi xmlns:a14="http://schemas.microsoft.com/office/drawing/2010/main" val="0"/>
              </a:ext>
            </a:extLst>
          </a:blip>
          <a:srcRect r="817" b="-3"/>
          <a:stretch/>
        </p:blipFill>
        <p:spPr>
          <a:xfrm>
            <a:off x="7675658" y="2093976"/>
            <a:ext cx="3941064" cy="4096512"/>
          </a:xfrm>
          <a:prstGeom prst="rect">
            <a:avLst/>
          </a:prstGeom>
        </p:spPr>
      </p:pic>
    </p:spTree>
    <p:extLst>
      <p:ext uri="{BB962C8B-B14F-4D97-AF65-F5344CB8AC3E}">
        <p14:creationId xmlns:p14="http://schemas.microsoft.com/office/powerpoint/2010/main" val="40141398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2390FC-CC93-DA40-AB68-92421D1F72A6}"/>
              </a:ext>
            </a:extLst>
          </p:cNvPr>
          <p:cNvSpPr>
            <a:spLocks noGrp="1"/>
          </p:cNvSpPr>
          <p:nvPr>
            <p:ph type="title"/>
          </p:nvPr>
        </p:nvSpPr>
        <p:spPr>
          <a:xfrm>
            <a:off x="615430" y="303184"/>
            <a:ext cx="10515600" cy="463167"/>
          </a:xfrm>
        </p:spPr>
        <p:txBody>
          <a:bodyPr>
            <a:normAutofit fontScale="90000"/>
          </a:bodyPr>
          <a:lstStyle/>
          <a:p>
            <a:r>
              <a:rPr lang="en-US" dirty="0"/>
              <a:t>CAQDAS and NVivo</a:t>
            </a:r>
          </a:p>
        </p:txBody>
      </p:sp>
      <p:sp>
        <p:nvSpPr>
          <p:cNvPr id="5" name="TextBox 4">
            <a:extLst>
              <a:ext uri="{FF2B5EF4-FFF2-40B4-BE49-F238E27FC236}">
                <a16:creationId xmlns:a16="http://schemas.microsoft.com/office/drawing/2014/main" id="{26FCE10F-627A-4C40-96DE-B29FC9CC38A3}"/>
              </a:ext>
            </a:extLst>
          </p:cNvPr>
          <p:cNvSpPr txBox="1"/>
          <p:nvPr/>
        </p:nvSpPr>
        <p:spPr>
          <a:xfrm>
            <a:off x="678310" y="890232"/>
            <a:ext cx="8507288" cy="2446824"/>
          </a:xfrm>
          <a:prstGeom prst="rect">
            <a:avLst/>
          </a:prstGeom>
          <a:noFill/>
        </p:spPr>
        <p:txBody>
          <a:bodyPr wrap="square" rtlCol="0">
            <a:spAutoFit/>
          </a:bodyPr>
          <a:lstStyle/>
          <a:p>
            <a:pPr>
              <a:lnSpc>
                <a:spcPct val="150000"/>
              </a:lnSpc>
            </a:pPr>
            <a:r>
              <a:rPr lang="en-US" dirty="0"/>
              <a:t>Computer assisted qualitative data analysis software (CAQDAS) </a:t>
            </a:r>
          </a:p>
          <a:p>
            <a:pPr marL="285750" indent="-285750">
              <a:lnSpc>
                <a:spcPct val="150000"/>
              </a:lnSpc>
              <a:buFont typeface="Wingdings" pitchFamily="2" charset="2"/>
              <a:buChar char="§"/>
            </a:pPr>
            <a:r>
              <a:rPr lang="en-US" dirty="0"/>
              <a:t>Emerged in the 1980s</a:t>
            </a:r>
          </a:p>
          <a:p>
            <a:pPr marL="285750" indent="-285750">
              <a:lnSpc>
                <a:spcPct val="150000"/>
              </a:lnSpc>
              <a:buFont typeface="Wingdings" pitchFamily="2" charset="2"/>
              <a:buChar char="§"/>
            </a:pPr>
            <a:r>
              <a:rPr lang="en-US" dirty="0"/>
              <a:t>Makes the tasks of coding and retrieving data much easier</a:t>
            </a:r>
          </a:p>
          <a:p>
            <a:pPr marL="285750" indent="-285750">
              <a:lnSpc>
                <a:spcPct val="150000"/>
              </a:lnSpc>
              <a:buFont typeface="Wingdings" pitchFamily="2" charset="2"/>
              <a:buChar char="§"/>
            </a:pPr>
            <a:r>
              <a:rPr lang="en-US" dirty="0"/>
              <a:t>The best known CAQDAS software is </a:t>
            </a:r>
            <a:r>
              <a:rPr lang="en-US" dirty="0" err="1"/>
              <a:t>Nvivo</a:t>
            </a:r>
            <a:endParaRPr lang="en-US" dirty="0"/>
          </a:p>
          <a:p>
            <a:pPr marL="285750" indent="-285750">
              <a:lnSpc>
                <a:spcPct val="150000"/>
              </a:lnSpc>
              <a:buFont typeface="Wingdings" pitchFamily="2" charset="2"/>
              <a:buChar char="§"/>
            </a:pPr>
            <a:r>
              <a:rPr lang="en-US" dirty="0"/>
              <a:t>Speak to your supervisor if this is something you wish to explore</a:t>
            </a:r>
          </a:p>
          <a:p>
            <a:pPr marL="285750" indent="-285750">
              <a:buFont typeface="Wingdings" pitchFamily="2" charset="2"/>
              <a:buChar char="§"/>
            </a:pPr>
            <a:endParaRPr lang="en-US" dirty="0"/>
          </a:p>
        </p:txBody>
      </p:sp>
      <p:sp>
        <p:nvSpPr>
          <p:cNvPr id="6" name="TextBox 5">
            <a:extLst>
              <a:ext uri="{FF2B5EF4-FFF2-40B4-BE49-F238E27FC236}">
                <a16:creationId xmlns:a16="http://schemas.microsoft.com/office/drawing/2014/main" id="{C09FA5CD-ABD2-9A49-B2D2-386029C87872}"/>
              </a:ext>
            </a:extLst>
          </p:cNvPr>
          <p:cNvSpPr txBox="1"/>
          <p:nvPr/>
        </p:nvSpPr>
        <p:spPr>
          <a:xfrm>
            <a:off x="7961462" y="6505211"/>
            <a:ext cx="2448272" cy="276999"/>
          </a:xfrm>
          <a:prstGeom prst="rect">
            <a:avLst/>
          </a:prstGeom>
          <a:noFill/>
        </p:spPr>
        <p:txBody>
          <a:bodyPr wrap="square" rtlCol="0">
            <a:spAutoFit/>
          </a:bodyPr>
          <a:lstStyle/>
          <a:p>
            <a:pPr algn="r"/>
            <a:r>
              <a:rPr lang="en-US" sz="1200" dirty="0">
                <a:solidFill>
                  <a:schemeClr val="bg1"/>
                </a:solidFill>
              </a:rPr>
              <a:t>Chapter 25 Bryman</a:t>
            </a:r>
          </a:p>
        </p:txBody>
      </p:sp>
      <p:sp>
        <p:nvSpPr>
          <p:cNvPr id="8" name="Rounded Rectangle 7">
            <a:extLst>
              <a:ext uri="{FF2B5EF4-FFF2-40B4-BE49-F238E27FC236}">
                <a16:creationId xmlns:a16="http://schemas.microsoft.com/office/drawing/2014/main" id="{798E6E4C-8904-8044-B156-32798C63D89F}"/>
              </a:ext>
            </a:extLst>
          </p:cNvPr>
          <p:cNvSpPr/>
          <p:nvPr/>
        </p:nvSpPr>
        <p:spPr>
          <a:xfrm>
            <a:off x="1703512" y="3068961"/>
            <a:ext cx="4169718" cy="331236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b="1" dirty="0"/>
              <a:t>Some Benefits of using CAQDAS</a:t>
            </a:r>
          </a:p>
          <a:p>
            <a:pPr algn="ctr"/>
            <a:endParaRPr lang="en-US" dirty="0"/>
          </a:p>
          <a:p>
            <a:pPr marL="285750" indent="-285750" algn="ctr">
              <a:buFont typeface="Arial" panose="020B0604020202020204" pitchFamily="34" charset="0"/>
              <a:buChar char="•"/>
            </a:pPr>
            <a:r>
              <a:rPr lang="en-US" dirty="0"/>
              <a:t>Allow the researcher to code and retrieve text in real time</a:t>
            </a:r>
          </a:p>
          <a:p>
            <a:pPr marL="285750" indent="-285750" algn="ctr">
              <a:buFont typeface="Arial" panose="020B0604020202020204" pitchFamily="34" charset="0"/>
              <a:buChar char="•"/>
            </a:pPr>
            <a:endParaRPr lang="en-US" dirty="0"/>
          </a:p>
          <a:p>
            <a:pPr marL="285750" indent="-285750" algn="ctr">
              <a:buFont typeface="Arial" panose="020B0604020202020204" pitchFamily="34" charset="0"/>
              <a:buChar char="•"/>
            </a:pPr>
            <a:r>
              <a:rPr lang="en-US" dirty="0"/>
              <a:t>Can retrieve codes across a number of sources simultaneously</a:t>
            </a:r>
          </a:p>
          <a:p>
            <a:pPr marL="285750" indent="-285750" algn="ctr">
              <a:buFont typeface="Arial" panose="020B0604020202020204" pitchFamily="34" charset="0"/>
              <a:buChar char="•"/>
            </a:pPr>
            <a:endParaRPr lang="en-US" dirty="0"/>
          </a:p>
          <a:p>
            <a:pPr marL="285750" indent="-285750" algn="ctr">
              <a:buFont typeface="Arial" panose="020B0604020202020204" pitchFamily="34" charset="0"/>
              <a:buChar char="•"/>
            </a:pPr>
            <a:r>
              <a:rPr lang="en-US" dirty="0"/>
              <a:t>Less </a:t>
            </a:r>
            <a:r>
              <a:rPr lang="en-US" dirty="0" err="1"/>
              <a:t>labour</a:t>
            </a:r>
            <a:r>
              <a:rPr lang="en-US" dirty="0"/>
              <a:t> intensive, the computer does the clerical work</a:t>
            </a:r>
          </a:p>
        </p:txBody>
      </p:sp>
      <p:sp>
        <p:nvSpPr>
          <p:cNvPr id="9" name="Rounded Rectangle 8">
            <a:extLst>
              <a:ext uri="{FF2B5EF4-FFF2-40B4-BE49-F238E27FC236}">
                <a16:creationId xmlns:a16="http://schemas.microsoft.com/office/drawing/2014/main" id="{14DAC0BB-05A4-674F-8A35-05401D01D604}"/>
              </a:ext>
            </a:extLst>
          </p:cNvPr>
          <p:cNvSpPr/>
          <p:nvPr/>
        </p:nvSpPr>
        <p:spPr>
          <a:xfrm>
            <a:off x="6240016" y="3068961"/>
            <a:ext cx="4169718" cy="331236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b="1" dirty="0"/>
              <a:t>Some Limitations of using CAQDAS</a:t>
            </a:r>
          </a:p>
          <a:p>
            <a:pPr algn="ctr"/>
            <a:endParaRPr lang="en-US" dirty="0"/>
          </a:p>
          <a:p>
            <a:pPr marL="285750" indent="-285750" algn="ctr">
              <a:buFont typeface="Arial" panose="020B0604020202020204" pitchFamily="34" charset="0"/>
              <a:buChar char="•"/>
            </a:pPr>
            <a:r>
              <a:rPr lang="en-US" dirty="0"/>
              <a:t>If you have a small data set, then probably pointless using it</a:t>
            </a:r>
          </a:p>
          <a:p>
            <a:pPr algn="ctr"/>
            <a:endParaRPr lang="en-US" dirty="0"/>
          </a:p>
          <a:p>
            <a:pPr marL="285750" indent="-285750" algn="ctr">
              <a:buFont typeface="Arial" panose="020B0604020202020204" pitchFamily="34" charset="0"/>
              <a:buChar char="•"/>
            </a:pPr>
            <a:r>
              <a:rPr lang="en-US" dirty="0"/>
              <a:t>Still reliant on the researcher’s skills to </a:t>
            </a:r>
            <a:r>
              <a:rPr lang="en-US" dirty="0" err="1"/>
              <a:t>analyse</a:t>
            </a:r>
            <a:r>
              <a:rPr lang="en-US" dirty="0"/>
              <a:t>, interpret </a:t>
            </a:r>
            <a:r>
              <a:rPr lang="en-US"/>
              <a:t>and provide </a:t>
            </a:r>
            <a:r>
              <a:rPr lang="en-US" dirty="0"/>
              <a:t>insights</a:t>
            </a:r>
          </a:p>
          <a:p>
            <a:pPr marL="285750" indent="-285750" algn="ctr">
              <a:buFont typeface="Arial" panose="020B0604020202020204" pitchFamily="34" charset="0"/>
              <a:buChar char="•"/>
            </a:pPr>
            <a:endParaRPr lang="en-US" dirty="0"/>
          </a:p>
          <a:p>
            <a:pPr marL="285750" indent="-285750" algn="ctr">
              <a:buFont typeface="Arial" panose="020B0604020202020204" pitchFamily="34" charset="0"/>
              <a:buChar char="•"/>
            </a:pPr>
            <a:r>
              <a:rPr lang="en-US" dirty="0"/>
              <a:t>Researcher will need to learn how to use the software effectively</a:t>
            </a:r>
          </a:p>
        </p:txBody>
      </p:sp>
    </p:spTree>
    <p:extLst>
      <p:ext uri="{BB962C8B-B14F-4D97-AF65-F5344CB8AC3E}">
        <p14:creationId xmlns:p14="http://schemas.microsoft.com/office/powerpoint/2010/main" val="6314867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Freeform: Shape 29">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2" name="Rectangle 31">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592628-4C82-D347-A1F9-1ADD4D7FD740}"/>
              </a:ext>
            </a:extLst>
          </p:cNvPr>
          <p:cNvSpPr>
            <a:spLocks noGrp="1"/>
          </p:cNvSpPr>
          <p:nvPr>
            <p:ph type="title"/>
          </p:nvPr>
        </p:nvSpPr>
        <p:spPr>
          <a:xfrm>
            <a:off x="586478" y="1683756"/>
            <a:ext cx="3115265" cy="2396359"/>
          </a:xfrm>
        </p:spPr>
        <p:txBody>
          <a:bodyPr vert="horz" lIns="91440" tIns="45720" rIns="91440" bIns="45720" rtlCol="0" anchor="b">
            <a:normAutofit/>
          </a:bodyPr>
          <a:lstStyle/>
          <a:p>
            <a:pPr algn="r"/>
            <a:r>
              <a:rPr lang="en-US" sz="4000" kern="1200">
                <a:solidFill>
                  <a:srgbClr val="FFFFFF"/>
                </a:solidFill>
                <a:latin typeface="+mj-lt"/>
                <a:ea typeface="+mj-ea"/>
                <a:cs typeface="+mj-cs"/>
              </a:rPr>
              <a:t>Media Links</a:t>
            </a:r>
          </a:p>
        </p:txBody>
      </p:sp>
      <p:sp>
        <p:nvSpPr>
          <p:cNvPr id="5" name="Rectangle 4">
            <a:extLst>
              <a:ext uri="{FF2B5EF4-FFF2-40B4-BE49-F238E27FC236}">
                <a16:creationId xmlns:a16="http://schemas.microsoft.com/office/drawing/2014/main" id="{8A77D1CF-9AA5-6B48-AF55-2BFDBF9CBCC9}"/>
              </a:ext>
            </a:extLst>
          </p:cNvPr>
          <p:cNvSpPr/>
          <p:nvPr/>
        </p:nvSpPr>
        <p:spPr>
          <a:xfrm>
            <a:off x="4917344" y="1565703"/>
            <a:ext cx="2608599" cy="684483"/>
          </a:xfrm>
          <a:prstGeom prst="rect">
            <a:avLst/>
          </a:prstGeom>
        </p:spPr>
        <p:txBody>
          <a:bodyPr wrap="none">
            <a:spAutoFit/>
          </a:bodyPr>
          <a:lstStyle/>
          <a:p>
            <a:pPr defTabSz="786384">
              <a:spcAft>
                <a:spcPts val="600"/>
              </a:spcAft>
            </a:pPr>
            <a:r>
              <a:rPr lang="en-US" sz="1548" kern="1200">
                <a:solidFill>
                  <a:schemeClr val="tx1"/>
                </a:solidFill>
                <a:latin typeface="+mn-lt"/>
                <a:ea typeface="+mn-ea"/>
                <a:cs typeface="+mn-cs"/>
                <a:hlinkClick r:id="rId2"/>
              </a:rPr>
              <a:t>https://youtu.be/IsAUNs-IoSQ</a:t>
            </a:r>
            <a:endParaRPr lang="en-US" sz="1548" kern="1200">
              <a:solidFill>
                <a:schemeClr val="tx1"/>
              </a:solidFill>
              <a:latin typeface="+mn-lt"/>
              <a:ea typeface="+mn-ea"/>
              <a:cs typeface="+mn-cs"/>
            </a:endParaRPr>
          </a:p>
          <a:p>
            <a:pPr>
              <a:spcAft>
                <a:spcPts val="600"/>
              </a:spcAft>
            </a:pPr>
            <a:endParaRPr lang="en-US"/>
          </a:p>
        </p:txBody>
      </p:sp>
      <p:sp>
        <p:nvSpPr>
          <p:cNvPr id="6" name="TextBox 5">
            <a:extLst>
              <a:ext uri="{FF2B5EF4-FFF2-40B4-BE49-F238E27FC236}">
                <a16:creationId xmlns:a16="http://schemas.microsoft.com/office/drawing/2014/main" id="{A7AB3106-AA14-5B4C-A591-C7342605CB5A}"/>
              </a:ext>
            </a:extLst>
          </p:cNvPr>
          <p:cNvSpPr txBox="1"/>
          <p:nvPr/>
        </p:nvSpPr>
        <p:spPr>
          <a:xfrm>
            <a:off x="4917343" y="1192550"/>
            <a:ext cx="5286318" cy="330540"/>
          </a:xfrm>
          <a:prstGeom prst="rect">
            <a:avLst/>
          </a:prstGeom>
          <a:noFill/>
        </p:spPr>
        <p:txBody>
          <a:bodyPr wrap="square" rtlCol="0">
            <a:spAutoFit/>
          </a:bodyPr>
          <a:lstStyle/>
          <a:p>
            <a:pPr defTabSz="786384">
              <a:spcAft>
                <a:spcPts val="600"/>
              </a:spcAft>
            </a:pPr>
            <a:r>
              <a:rPr lang="en-US" sz="1548" kern="1200">
                <a:solidFill>
                  <a:schemeClr val="tx1"/>
                </a:solidFill>
                <a:latin typeface="+mn-lt"/>
                <a:ea typeface="+mn-ea"/>
                <a:cs typeface="+mn-cs"/>
              </a:rPr>
              <a:t>Overview of Qualitative Research Methods</a:t>
            </a:r>
            <a:endParaRPr lang="en-US"/>
          </a:p>
        </p:txBody>
      </p:sp>
      <p:sp>
        <p:nvSpPr>
          <p:cNvPr id="7" name="TextBox 6">
            <a:extLst>
              <a:ext uri="{FF2B5EF4-FFF2-40B4-BE49-F238E27FC236}">
                <a16:creationId xmlns:a16="http://schemas.microsoft.com/office/drawing/2014/main" id="{AF47F010-3CB2-6449-99A1-2EC0C92060A0}"/>
              </a:ext>
            </a:extLst>
          </p:cNvPr>
          <p:cNvSpPr txBox="1"/>
          <p:nvPr/>
        </p:nvSpPr>
        <p:spPr>
          <a:xfrm>
            <a:off x="4905052" y="2133603"/>
            <a:ext cx="5854980" cy="330540"/>
          </a:xfrm>
          <a:prstGeom prst="rect">
            <a:avLst/>
          </a:prstGeom>
          <a:noFill/>
        </p:spPr>
        <p:txBody>
          <a:bodyPr wrap="square" rtlCol="0">
            <a:spAutoFit/>
          </a:bodyPr>
          <a:lstStyle/>
          <a:p>
            <a:pPr defTabSz="786384">
              <a:spcAft>
                <a:spcPts val="600"/>
              </a:spcAft>
            </a:pPr>
            <a:r>
              <a:rPr lang="en-US" sz="1548" kern="1200">
                <a:solidFill>
                  <a:schemeClr val="tx1"/>
                </a:solidFill>
                <a:latin typeface="+mn-lt"/>
                <a:ea typeface="+mn-ea"/>
                <a:cs typeface="+mn-cs"/>
              </a:rPr>
              <a:t>How to Write a Literature Review in 30 Minutes or Less </a:t>
            </a:r>
            <a:endParaRPr lang="en-US"/>
          </a:p>
        </p:txBody>
      </p:sp>
      <p:sp>
        <p:nvSpPr>
          <p:cNvPr id="8" name="Rectangle 7">
            <a:extLst>
              <a:ext uri="{FF2B5EF4-FFF2-40B4-BE49-F238E27FC236}">
                <a16:creationId xmlns:a16="http://schemas.microsoft.com/office/drawing/2014/main" id="{CD896A4C-031D-9D47-99FF-D7DA2D9FFCEC}"/>
              </a:ext>
            </a:extLst>
          </p:cNvPr>
          <p:cNvSpPr/>
          <p:nvPr/>
        </p:nvSpPr>
        <p:spPr>
          <a:xfrm>
            <a:off x="4917344" y="2575672"/>
            <a:ext cx="2675989" cy="684483"/>
          </a:xfrm>
          <a:prstGeom prst="rect">
            <a:avLst/>
          </a:prstGeom>
        </p:spPr>
        <p:txBody>
          <a:bodyPr wrap="none">
            <a:spAutoFit/>
          </a:bodyPr>
          <a:lstStyle/>
          <a:p>
            <a:pPr defTabSz="786384">
              <a:spcAft>
                <a:spcPts val="600"/>
              </a:spcAft>
            </a:pPr>
            <a:r>
              <a:rPr lang="en-US" sz="1548" kern="1200">
                <a:solidFill>
                  <a:schemeClr val="tx1"/>
                </a:solidFill>
                <a:latin typeface="+mn-lt"/>
                <a:ea typeface="+mn-ea"/>
                <a:cs typeface="+mn-cs"/>
                <a:hlinkClick r:id="rId3"/>
              </a:rPr>
              <a:t>https://youtu.be/TdJxY4w9XKY</a:t>
            </a:r>
            <a:endParaRPr lang="en-US" sz="1548" kern="1200">
              <a:solidFill>
                <a:schemeClr val="tx1"/>
              </a:solidFill>
              <a:latin typeface="+mn-lt"/>
              <a:ea typeface="+mn-ea"/>
              <a:cs typeface="+mn-cs"/>
            </a:endParaRPr>
          </a:p>
          <a:p>
            <a:pPr>
              <a:spcAft>
                <a:spcPts val="600"/>
              </a:spcAft>
            </a:pPr>
            <a:endParaRPr lang="en-US"/>
          </a:p>
        </p:txBody>
      </p:sp>
      <p:sp>
        <p:nvSpPr>
          <p:cNvPr id="9" name="TextBox 8">
            <a:extLst>
              <a:ext uri="{FF2B5EF4-FFF2-40B4-BE49-F238E27FC236}">
                <a16:creationId xmlns:a16="http://schemas.microsoft.com/office/drawing/2014/main" id="{8E1684BE-4D1A-8944-AC2A-6E5103EE9F31}"/>
              </a:ext>
            </a:extLst>
          </p:cNvPr>
          <p:cNvSpPr txBox="1"/>
          <p:nvPr/>
        </p:nvSpPr>
        <p:spPr>
          <a:xfrm>
            <a:off x="4917343" y="3244885"/>
            <a:ext cx="5783854" cy="330540"/>
          </a:xfrm>
          <a:prstGeom prst="rect">
            <a:avLst/>
          </a:prstGeom>
          <a:noFill/>
        </p:spPr>
        <p:txBody>
          <a:bodyPr wrap="square" rtlCol="0">
            <a:spAutoFit/>
          </a:bodyPr>
          <a:lstStyle/>
          <a:p>
            <a:pPr defTabSz="786384">
              <a:spcAft>
                <a:spcPts val="600"/>
              </a:spcAft>
            </a:pPr>
            <a:r>
              <a:rPr lang="en-US" sz="1548" kern="1200">
                <a:solidFill>
                  <a:schemeClr val="tx1"/>
                </a:solidFill>
                <a:latin typeface="+mn-lt"/>
                <a:ea typeface="+mn-ea"/>
                <a:cs typeface="+mn-cs"/>
              </a:rPr>
              <a:t>Alan Bryman’s 4 Stages of Qualitative Analysis</a:t>
            </a:r>
            <a:endParaRPr lang="en-US"/>
          </a:p>
        </p:txBody>
      </p:sp>
      <p:sp>
        <p:nvSpPr>
          <p:cNvPr id="10" name="Rectangle 9">
            <a:extLst>
              <a:ext uri="{FF2B5EF4-FFF2-40B4-BE49-F238E27FC236}">
                <a16:creationId xmlns:a16="http://schemas.microsoft.com/office/drawing/2014/main" id="{C968BCB8-DF9A-374B-ACA8-9893DA9CF759}"/>
              </a:ext>
            </a:extLst>
          </p:cNvPr>
          <p:cNvSpPr/>
          <p:nvPr/>
        </p:nvSpPr>
        <p:spPr>
          <a:xfrm>
            <a:off x="4917344" y="3674861"/>
            <a:ext cx="2695931" cy="684483"/>
          </a:xfrm>
          <a:prstGeom prst="rect">
            <a:avLst/>
          </a:prstGeom>
        </p:spPr>
        <p:txBody>
          <a:bodyPr wrap="none">
            <a:spAutoFit/>
          </a:bodyPr>
          <a:lstStyle/>
          <a:p>
            <a:pPr defTabSz="786384">
              <a:spcAft>
                <a:spcPts val="600"/>
              </a:spcAft>
            </a:pPr>
            <a:r>
              <a:rPr lang="en-US" sz="1548" kern="1200">
                <a:solidFill>
                  <a:schemeClr val="tx1"/>
                </a:solidFill>
                <a:latin typeface="+mn-lt"/>
                <a:ea typeface="+mn-ea"/>
                <a:cs typeface="+mn-cs"/>
                <a:hlinkClick r:id="rId4"/>
              </a:rPr>
              <a:t>https://youtu.be/7X7VuQxPfpk</a:t>
            </a:r>
            <a:endParaRPr lang="en-US" sz="1548" kern="1200">
              <a:solidFill>
                <a:schemeClr val="tx1"/>
              </a:solidFill>
              <a:latin typeface="+mn-lt"/>
              <a:ea typeface="+mn-ea"/>
              <a:cs typeface="+mn-cs"/>
            </a:endParaRPr>
          </a:p>
          <a:p>
            <a:pPr>
              <a:spcAft>
                <a:spcPts val="600"/>
              </a:spcAft>
            </a:pPr>
            <a:endParaRPr lang="en-US"/>
          </a:p>
        </p:txBody>
      </p:sp>
      <p:sp>
        <p:nvSpPr>
          <p:cNvPr id="11" name="Rectangle 10">
            <a:extLst>
              <a:ext uri="{FF2B5EF4-FFF2-40B4-BE49-F238E27FC236}">
                <a16:creationId xmlns:a16="http://schemas.microsoft.com/office/drawing/2014/main" id="{48237645-68C1-EC4F-B655-DC16EF9392E4}"/>
              </a:ext>
            </a:extLst>
          </p:cNvPr>
          <p:cNvSpPr/>
          <p:nvPr/>
        </p:nvSpPr>
        <p:spPr>
          <a:xfrm>
            <a:off x="4917344" y="4184583"/>
            <a:ext cx="2711063" cy="684483"/>
          </a:xfrm>
          <a:prstGeom prst="rect">
            <a:avLst/>
          </a:prstGeom>
        </p:spPr>
        <p:txBody>
          <a:bodyPr wrap="none">
            <a:spAutoFit/>
          </a:bodyPr>
          <a:lstStyle/>
          <a:p>
            <a:pPr defTabSz="786384">
              <a:spcAft>
                <a:spcPts val="600"/>
              </a:spcAft>
            </a:pPr>
            <a:r>
              <a:rPr lang="en-US" sz="1548" kern="1200">
                <a:solidFill>
                  <a:schemeClr val="tx1"/>
                </a:solidFill>
                <a:latin typeface="+mn-lt"/>
                <a:ea typeface="+mn-ea"/>
                <a:cs typeface="+mn-cs"/>
                <a:hlinkClick r:id="rId5"/>
              </a:rPr>
              <a:t>https://youtu.be/B_YXR9kp1_o</a:t>
            </a:r>
            <a:endParaRPr lang="en-US" sz="1548" kern="1200">
              <a:solidFill>
                <a:schemeClr val="tx1"/>
              </a:solidFill>
              <a:latin typeface="+mn-lt"/>
              <a:ea typeface="+mn-ea"/>
              <a:cs typeface="+mn-cs"/>
            </a:endParaRPr>
          </a:p>
          <a:p>
            <a:pPr>
              <a:spcAft>
                <a:spcPts val="600"/>
              </a:spcAft>
            </a:pPr>
            <a:endParaRPr lang="en-US"/>
          </a:p>
        </p:txBody>
      </p:sp>
      <p:sp>
        <p:nvSpPr>
          <p:cNvPr id="12" name="TextBox 11">
            <a:extLst>
              <a:ext uri="{FF2B5EF4-FFF2-40B4-BE49-F238E27FC236}">
                <a16:creationId xmlns:a16="http://schemas.microsoft.com/office/drawing/2014/main" id="{57CBF71C-CE7F-A745-A614-C5A78CF691DC}"/>
              </a:ext>
            </a:extLst>
          </p:cNvPr>
          <p:cNvSpPr txBox="1"/>
          <p:nvPr/>
        </p:nvSpPr>
        <p:spPr>
          <a:xfrm>
            <a:off x="7960283" y="4177766"/>
            <a:ext cx="2674255" cy="330540"/>
          </a:xfrm>
          <a:prstGeom prst="rect">
            <a:avLst/>
          </a:prstGeom>
          <a:noFill/>
        </p:spPr>
        <p:txBody>
          <a:bodyPr wrap="square" rtlCol="0">
            <a:spAutoFit/>
          </a:bodyPr>
          <a:lstStyle/>
          <a:p>
            <a:pPr defTabSz="786384">
              <a:spcAft>
                <a:spcPts val="600"/>
              </a:spcAft>
            </a:pPr>
            <a:r>
              <a:rPr lang="en-US" sz="1548" kern="1200">
                <a:solidFill>
                  <a:schemeClr val="tx1"/>
                </a:solidFill>
                <a:latin typeface="+mn-lt"/>
                <a:ea typeface="+mn-ea"/>
                <a:cs typeface="+mn-cs"/>
              </a:rPr>
              <a:t>Part 2: Thematic Coding</a:t>
            </a:r>
            <a:endParaRPr lang="en-US"/>
          </a:p>
        </p:txBody>
      </p:sp>
      <p:sp>
        <p:nvSpPr>
          <p:cNvPr id="13" name="Rectangle 12">
            <a:extLst>
              <a:ext uri="{FF2B5EF4-FFF2-40B4-BE49-F238E27FC236}">
                <a16:creationId xmlns:a16="http://schemas.microsoft.com/office/drawing/2014/main" id="{B3EAC32E-AAD7-E44C-8D1B-2381F3B582DF}"/>
              </a:ext>
            </a:extLst>
          </p:cNvPr>
          <p:cNvSpPr/>
          <p:nvPr/>
        </p:nvSpPr>
        <p:spPr>
          <a:xfrm>
            <a:off x="7965052" y="3701242"/>
            <a:ext cx="1356975" cy="330540"/>
          </a:xfrm>
          <a:prstGeom prst="rect">
            <a:avLst/>
          </a:prstGeom>
        </p:spPr>
        <p:txBody>
          <a:bodyPr wrap="none">
            <a:spAutoFit/>
          </a:bodyPr>
          <a:lstStyle/>
          <a:p>
            <a:pPr defTabSz="786384">
              <a:spcAft>
                <a:spcPts val="600"/>
              </a:spcAft>
            </a:pPr>
            <a:r>
              <a:rPr lang="en-US" sz="1548" kern="1200">
                <a:solidFill>
                  <a:schemeClr val="tx1"/>
                </a:solidFill>
                <a:latin typeface="+mn-lt"/>
                <a:ea typeface="+mn-ea"/>
                <a:cs typeface="+mn-cs"/>
              </a:rPr>
              <a:t>Part 1: Coding </a:t>
            </a:r>
            <a:endParaRPr lang="en-US"/>
          </a:p>
        </p:txBody>
      </p:sp>
      <p:sp>
        <p:nvSpPr>
          <p:cNvPr id="14" name="Rectangle 13">
            <a:extLst>
              <a:ext uri="{FF2B5EF4-FFF2-40B4-BE49-F238E27FC236}">
                <a16:creationId xmlns:a16="http://schemas.microsoft.com/office/drawing/2014/main" id="{57572834-AEA1-9947-83C6-FD304B0FDBBF}"/>
              </a:ext>
            </a:extLst>
          </p:cNvPr>
          <p:cNvSpPr/>
          <p:nvPr/>
        </p:nvSpPr>
        <p:spPr>
          <a:xfrm>
            <a:off x="4916709" y="4694304"/>
            <a:ext cx="2596095" cy="684483"/>
          </a:xfrm>
          <a:prstGeom prst="rect">
            <a:avLst/>
          </a:prstGeom>
        </p:spPr>
        <p:txBody>
          <a:bodyPr wrap="none">
            <a:spAutoFit/>
          </a:bodyPr>
          <a:lstStyle/>
          <a:p>
            <a:pPr defTabSz="786384">
              <a:spcAft>
                <a:spcPts val="600"/>
              </a:spcAft>
            </a:pPr>
            <a:r>
              <a:rPr lang="en-US" sz="1548" kern="1200">
                <a:solidFill>
                  <a:schemeClr val="tx1"/>
                </a:solidFill>
                <a:latin typeface="+mn-lt"/>
                <a:ea typeface="+mn-ea"/>
                <a:cs typeface="+mn-cs"/>
                <a:hlinkClick r:id="rId6"/>
              </a:rPr>
              <a:t>https://youtu.be/3oo8ZcBJIEY</a:t>
            </a:r>
            <a:endParaRPr lang="en-US" sz="1548" kern="1200">
              <a:solidFill>
                <a:schemeClr val="tx1"/>
              </a:solidFill>
              <a:latin typeface="+mn-lt"/>
              <a:ea typeface="+mn-ea"/>
              <a:cs typeface="+mn-cs"/>
            </a:endParaRPr>
          </a:p>
          <a:p>
            <a:pPr>
              <a:spcAft>
                <a:spcPts val="600"/>
              </a:spcAft>
            </a:pPr>
            <a:endParaRPr lang="en-US"/>
          </a:p>
        </p:txBody>
      </p:sp>
      <p:sp>
        <p:nvSpPr>
          <p:cNvPr id="15" name="TextBox 14">
            <a:extLst>
              <a:ext uri="{FF2B5EF4-FFF2-40B4-BE49-F238E27FC236}">
                <a16:creationId xmlns:a16="http://schemas.microsoft.com/office/drawing/2014/main" id="{F47192A6-C568-1542-B555-2A67C5CF1F9A}"/>
              </a:ext>
            </a:extLst>
          </p:cNvPr>
          <p:cNvSpPr txBox="1"/>
          <p:nvPr/>
        </p:nvSpPr>
        <p:spPr>
          <a:xfrm>
            <a:off x="7960283" y="4695975"/>
            <a:ext cx="3611602" cy="330540"/>
          </a:xfrm>
          <a:prstGeom prst="rect">
            <a:avLst/>
          </a:prstGeom>
          <a:noFill/>
        </p:spPr>
        <p:txBody>
          <a:bodyPr wrap="square" rtlCol="0">
            <a:spAutoFit/>
          </a:bodyPr>
          <a:lstStyle/>
          <a:p>
            <a:pPr defTabSz="786384">
              <a:spcAft>
                <a:spcPts val="600"/>
              </a:spcAft>
            </a:pPr>
            <a:r>
              <a:rPr lang="en-US" sz="1548" kern="1200">
                <a:solidFill>
                  <a:schemeClr val="tx1"/>
                </a:solidFill>
                <a:latin typeface="+mn-lt"/>
                <a:ea typeface="+mn-ea"/>
                <a:cs typeface="+mn-cs"/>
              </a:rPr>
              <a:t>Part 3: What codes can be about</a:t>
            </a:r>
            <a:endParaRPr lang="en-US"/>
          </a:p>
        </p:txBody>
      </p:sp>
      <p:sp>
        <p:nvSpPr>
          <p:cNvPr id="16" name="Rectangle 15">
            <a:extLst>
              <a:ext uri="{FF2B5EF4-FFF2-40B4-BE49-F238E27FC236}">
                <a16:creationId xmlns:a16="http://schemas.microsoft.com/office/drawing/2014/main" id="{0ACA5C2A-B6F1-674E-AA3B-2CABD0499747}"/>
              </a:ext>
            </a:extLst>
          </p:cNvPr>
          <p:cNvSpPr/>
          <p:nvPr/>
        </p:nvSpPr>
        <p:spPr>
          <a:xfrm>
            <a:off x="4905052" y="5204026"/>
            <a:ext cx="2776786" cy="684483"/>
          </a:xfrm>
          <a:prstGeom prst="rect">
            <a:avLst/>
          </a:prstGeom>
        </p:spPr>
        <p:txBody>
          <a:bodyPr wrap="none">
            <a:spAutoFit/>
          </a:bodyPr>
          <a:lstStyle/>
          <a:p>
            <a:pPr defTabSz="786384">
              <a:spcAft>
                <a:spcPts val="600"/>
              </a:spcAft>
            </a:pPr>
            <a:r>
              <a:rPr lang="en-US" sz="1548" kern="1200">
                <a:solidFill>
                  <a:schemeClr val="tx1"/>
                </a:solidFill>
                <a:latin typeface="+mn-lt"/>
                <a:ea typeface="+mn-ea"/>
                <a:cs typeface="+mn-cs"/>
                <a:hlinkClick r:id="rId7"/>
              </a:rPr>
              <a:t>https://youtu.be/5xM-9yuBhMc</a:t>
            </a:r>
            <a:endParaRPr lang="en-US" sz="1548" kern="1200">
              <a:solidFill>
                <a:schemeClr val="tx1"/>
              </a:solidFill>
              <a:latin typeface="+mn-lt"/>
              <a:ea typeface="+mn-ea"/>
              <a:cs typeface="+mn-cs"/>
            </a:endParaRPr>
          </a:p>
          <a:p>
            <a:pPr>
              <a:spcAft>
                <a:spcPts val="600"/>
              </a:spcAft>
            </a:pPr>
            <a:endParaRPr lang="en-US"/>
          </a:p>
        </p:txBody>
      </p:sp>
      <p:sp>
        <p:nvSpPr>
          <p:cNvPr id="17" name="TextBox 16">
            <a:extLst>
              <a:ext uri="{FF2B5EF4-FFF2-40B4-BE49-F238E27FC236}">
                <a16:creationId xmlns:a16="http://schemas.microsoft.com/office/drawing/2014/main" id="{85F28369-5660-A64E-A9FB-68F567259678}"/>
              </a:ext>
            </a:extLst>
          </p:cNvPr>
          <p:cNvSpPr txBox="1"/>
          <p:nvPr/>
        </p:nvSpPr>
        <p:spPr>
          <a:xfrm>
            <a:off x="7960283" y="5204025"/>
            <a:ext cx="3425026" cy="330540"/>
          </a:xfrm>
          <a:prstGeom prst="rect">
            <a:avLst/>
          </a:prstGeom>
          <a:noFill/>
        </p:spPr>
        <p:txBody>
          <a:bodyPr wrap="square" rtlCol="0">
            <a:spAutoFit/>
          </a:bodyPr>
          <a:lstStyle/>
          <a:p>
            <a:pPr defTabSz="786384">
              <a:spcAft>
                <a:spcPts val="600"/>
              </a:spcAft>
            </a:pPr>
            <a:r>
              <a:rPr lang="en-US" sz="1548" kern="1200">
                <a:solidFill>
                  <a:schemeClr val="tx1"/>
                </a:solidFill>
                <a:latin typeface="+mn-lt"/>
                <a:ea typeface="+mn-ea"/>
                <a:cs typeface="+mn-cs"/>
              </a:rPr>
              <a:t>Part 4: What codes can be about</a:t>
            </a:r>
            <a:endParaRPr lang="en-US"/>
          </a:p>
        </p:txBody>
      </p:sp>
    </p:spTree>
    <p:extLst>
      <p:ext uri="{BB962C8B-B14F-4D97-AF65-F5344CB8AC3E}">
        <p14:creationId xmlns:p14="http://schemas.microsoft.com/office/powerpoint/2010/main" val="30630622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Freeform: Shape 33">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6" name="Rectangle 35">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592628-4C82-D347-A1F9-1ADD4D7FD740}"/>
              </a:ext>
            </a:extLst>
          </p:cNvPr>
          <p:cNvSpPr>
            <a:spLocks noGrp="1"/>
          </p:cNvSpPr>
          <p:nvPr>
            <p:ph type="title"/>
          </p:nvPr>
        </p:nvSpPr>
        <p:spPr>
          <a:xfrm>
            <a:off x="586478" y="1683756"/>
            <a:ext cx="3115265" cy="2396359"/>
          </a:xfrm>
        </p:spPr>
        <p:txBody>
          <a:bodyPr vert="horz" lIns="91440" tIns="45720" rIns="91440" bIns="45720" rtlCol="0" anchor="b">
            <a:normAutofit/>
          </a:bodyPr>
          <a:lstStyle/>
          <a:p>
            <a:pPr algn="r"/>
            <a:r>
              <a:rPr lang="en-US" sz="4000" kern="1200">
                <a:solidFill>
                  <a:srgbClr val="FFFFFF"/>
                </a:solidFill>
                <a:latin typeface="+mj-lt"/>
                <a:ea typeface="+mj-ea"/>
                <a:cs typeface="+mj-cs"/>
              </a:rPr>
              <a:t>Media Links</a:t>
            </a:r>
          </a:p>
        </p:txBody>
      </p:sp>
      <p:sp>
        <p:nvSpPr>
          <p:cNvPr id="6" name="TextBox 5">
            <a:extLst>
              <a:ext uri="{FF2B5EF4-FFF2-40B4-BE49-F238E27FC236}">
                <a16:creationId xmlns:a16="http://schemas.microsoft.com/office/drawing/2014/main" id="{A7AB3106-AA14-5B4C-A591-C7342605CB5A}"/>
              </a:ext>
            </a:extLst>
          </p:cNvPr>
          <p:cNvSpPr txBox="1"/>
          <p:nvPr/>
        </p:nvSpPr>
        <p:spPr>
          <a:xfrm>
            <a:off x="4912099" y="1439284"/>
            <a:ext cx="5330455" cy="333296"/>
          </a:xfrm>
          <a:prstGeom prst="rect">
            <a:avLst/>
          </a:prstGeom>
          <a:noFill/>
        </p:spPr>
        <p:txBody>
          <a:bodyPr wrap="square" rtlCol="0">
            <a:spAutoFit/>
          </a:bodyPr>
          <a:lstStyle/>
          <a:p>
            <a:pPr defTabSz="795528">
              <a:spcAft>
                <a:spcPts val="600"/>
              </a:spcAft>
            </a:pPr>
            <a:r>
              <a:rPr lang="en-GB" sz="1566" kern="1200">
                <a:solidFill>
                  <a:schemeClr val="tx1"/>
                </a:solidFill>
                <a:latin typeface="+mn-lt"/>
                <a:ea typeface="+mn-ea"/>
                <a:cs typeface="+mn-cs"/>
              </a:rPr>
              <a:t>Thematic analysis - an introduction</a:t>
            </a:r>
            <a:endParaRPr lang="en-GB"/>
          </a:p>
        </p:txBody>
      </p:sp>
      <p:sp>
        <p:nvSpPr>
          <p:cNvPr id="7" name="TextBox 6">
            <a:extLst>
              <a:ext uri="{FF2B5EF4-FFF2-40B4-BE49-F238E27FC236}">
                <a16:creationId xmlns:a16="http://schemas.microsoft.com/office/drawing/2014/main" id="{AF47F010-3CB2-6449-99A1-2EC0C92060A0}"/>
              </a:ext>
            </a:extLst>
          </p:cNvPr>
          <p:cNvSpPr txBox="1"/>
          <p:nvPr/>
        </p:nvSpPr>
        <p:spPr>
          <a:xfrm>
            <a:off x="4912100" y="3446193"/>
            <a:ext cx="6659785" cy="687239"/>
          </a:xfrm>
          <a:prstGeom prst="rect">
            <a:avLst/>
          </a:prstGeom>
          <a:noFill/>
        </p:spPr>
        <p:txBody>
          <a:bodyPr wrap="square" rtlCol="0">
            <a:spAutoFit/>
          </a:bodyPr>
          <a:lstStyle/>
          <a:p>
            <a:pPr defTabSz="795528">
              <a:spcAft>
                <a:spcPts val="600"/>
              </a:spcAft>
            </a:pPr>
            <a:r>
              <a:rPr lang="en-GB" sz="1566" kern="1200">
                <a:solidFill>
                  <a:schemeClr val="tx1"/>
                </a:solidFill>
                <a:latin typeface="+mn-lt"/>
                <a:ea typeface="+mn-ea"/>
                <a:cs typeface="+mn-cs"/>
              </a:rPr>
              <a:t>How to Know You Are Coding Correctly: Qualitative Research Methods</a:t>
            </a:r>
          </a:p>
          <a:p>
            <a:pPr>
              <a:spcAft>
                <a:spcPts val="600"/>
              </a:spcAft>
            </a:pPr>
            <a:endParaRPr lang="en-US"/>
          </a:p>
        </p:txBody>
      </p:sp>
      <p:sp>
        <p:nvSpPr>
          <p:cNvPr id="9" name="TextBox 8">
            <a:extLst>
              <a:ext uri="{FF2B5EF4-FFF2-40B4-BE49-F238E27FC236}">
                <a16:creationId xmlns:a16="http://schemas.microsoft.com/office/drawing/2014/main" id="{8E1684BE-4D1A-8944-AC2A-6E5103EE9F31}"/>
              </a:ext>
            </a:extLst>
          </p:cNvPr>
          <p:cNvSpPr txBox="1"/>
          <p:nvPr/>
        </p:nvSpPr>
        <p:spPr>
          <a:xfrm>
            <a:off x="4924494" y="4566753"/>
            <a:ext cx="5832145" cy="333296"/>
          </a:xfrm>
          <a:prstGeom prst="rect">
            <a:avLst/>
          </a:prstGeom>
          <a:noFill/>
        </p:spPr>
        <p:txBody>
          <a:bodyPr wrap="square" rtlCol="0">
            <a:spAutoFit/>
          </a:bodyPr>
          <a:lstStyle/>
          <a:p>
            <a:pPr defTabSz="795528">
              <a:spcAft>
                <a:spcPts val="600"/>
              </a:spcAft>
            </a:pPr>
            <a:r>
              <a:rPr lang="en-US" sz="1566" kern="1200">
                <a:solidFill>
                  <a:schemeClr val="tx1"/>
                </a:solidFill>
                <a:latin typeface="+mn-lt"/>
                <a:ea typeface="+mn-ea"/>
                <a:cs typeface="+mn-cs"/>
              </a:rPr>
              <a:t>Getting Started with NVivo</a:t>
            </a:r>
            <a:endParaRPr lang="en-US"/>
          </a:p>
        </p:txBody>
      </p:sp>
      <p:sp>
        <p:nvSpPr>
          <p:cNvPr id="3" name="Rectangle 2">
            <a:extLst>
              <a:ext uri="{FF2B5EF4-FFF2-40B4-BE49-F238E27FC236}">
                <a16:creationId xmlns:a16="http://schemas.microsoft.com/office/drawing/2014/main" id="{36FD3C2E-C99E-C049-92BF-27336401EBF3}"/>
              </a:ext>
            </a:extLst>
          </p:cNvPr>
          <p:cNvSpPr/>
          <p:nvPr/>
        </p:nvSpPr>
        <p:spPr>
          <a:xfrm>
            <a:off x="4905052" y="1885044"/>
            <a:ext cx="2717026" cy="687239"/>
          </a:xfrm>
          <a:prstGeom prst="rect">
            <a:avLst/>
          </a:prstGeom>
        </p:spPr>
        <p:txBody>
          <a:bodyPr wrap="none">
            <a:spAutoFit/>
          </a:bodyPr>
          <a:lstStyle/>
          <a:p>
            <a:pPr defTabSz="795528">
              <a:spcAft>
                <a:spcPts val="600"/>
              </a:spcAft>
            </a:pPr>
            <a:r>
              <a:rPr lang="en-US" sz="1566" kern="1200">
                <a:solidFill>
                  <a:schemeClr val="tx1"/>
                </a:solidFill>
                <a:latin typeface="+mn-lt"/>
                <a:ea typeface="+mn-ea"/>
                <a:cs typeface="+mn-cs"/>
                <a:hlinkClick r:id="rId2"/>
              </a:rPr>
              <a:t>https://youtu.be/5zFcC10vOVY</a:t>
            </a:r>
            <a:endParaRPr lang="en-US" sz="1566" kern="1200">
              <a:solidFill>
                <a:schemeClr val="tx1"/>
              </a:solidFill>
              <a:latin typeface="+mn-lt"/>
              <a:ea typeface="+mn-ea"/>
              <a:cs typeface="+mn-cs"/>
            </a:endParaRPr>
          </a:p>
          <a:p>
            <a:pPr>
              <a:spcAft>
                <a:spcPts val="600"/>
              </a:spcAft>
            </a:pPr>
            <a:endParaRPr lang="en-US"/>
          </a:p>
        </p:txBody>
      </p:sp>
      <p:sp>
        <p:nvSpPr>
          <p:cNvPr id="4" name="Rectangle 3">
            <a:extLst>
              <a:ext uri="{FF2B5EF4-FFF2-40B4-BE49-F238E27FC236}">
                <a16:creationId xmlns:a16="http://schemas.microsoft.com/office/drawing/2014/main" id="{73F16877-E489-4A4F-A45D-190BAF4D2B51}"/>
              </a:ext>
            </a:extLst>
          </p:cNvPr>
          <p:cNvSpPr/>
          <p:nvPr/>
        </p:nvSpPr>
        <p:spPr>
          <a:xfrm>
            <a:off x="4926297" y="3911263"/>
            <a:ext cx="2800767" cy="687239"/>
          </a:xfrm>
          <a:prstGeom prst="rect">
            <a:avLst/>
          </a:prstGeom>
        </p:spPr>
        <p:txBody>
          <a:bodyPr wrap="none">
            <a:spAutoFit/>
          </a:bodyPr>
          <a:lstStyle/>
          <a:p>
            <a:pPr defTabSz="795528">
              <a:spcAft>
                <a:spcPts val="600"/>
              </a:spcAft>
            </a:pPr>
            <a:r>
              <a:rPr lang="en-US" sz="1566" kern="1200">
                <a:solidFill>
                  <a:schemeClr val="tx1"/>
                </a:solidFill>
                <a:latin typeface="+mn-lt"/>
                <a:ea typeface="+mn-ea"/>
                <a:cs typeface="+mn-cs"/>
                <a:hlinkClick r:id="rId3"/>
              </a:rPr>
              <a:t>https://youtu.be/iL7Ww5kpnIM</a:t>
            </a:r>
            <a:endParaRPr lang="en-US" sz="1566" kern="1200">
              <a:solidFill>
                <a:schemeClr val="tx1"/>
              </a:solidFill>
              <a:latin typeface="+mn-lt"/>
              <a:ea typeface="+mn-ea"/>
              <a:cs typeface="+mn-cs"/>
            </a:endParaRPr>
          </a:p>
          <a:p>
            <a:pPr>
              <a:spcAft>
                <a:spcPts val="600"/>
              </a:spcAft>
            </a:pPr>
            <a:endParaRPr lang="en-US"/>
          </a:p>
        </p:txBody>
      </p:sp>
      <p:sp>
        <p:nvSpPr>
          <p:cNvPr id="19" name="Rectangle 18">
            <a:extLst>
              <a:ext uri="{FF2B5EF4-FFF2-40B4-BE49-F238E27FC236}">
                <a16:creationId xmlns:a16="http://schemas.microsoft.com/office/drawing/2014/main" id="{35E3FFAA-0FB0-6D45-981B-BBDCE59C1DB7}"/>
              </a:ext>
            </a:extLst>
          </p:cNvPr>
          <p:cNvSpPr/>
          <p:nvPr/>
        </p:nvSpPr>
        <p:spPr>
          <a:xfrm>
            <a:off x="4917446" y="4952630"/>
            <a:ext cx="2731582" cy="687239"/>
          </a:xfrm>
          <a:prstGeom prst="rect">
            <a:avLst/>
          </a:prstGeom>
        </p:spPr>
        <p:txBody>
          <a:bodyPr wrap="none">
            <a:spAutoFit/>
          </a:bodyPr>
          <a:lstStyle/>
          <a:p>
            <a:pPr defTabSz="795528">
              <a:spcAft>
                <a:spcPts val="600"/>
              </a:spcAft>
            </a:pPr>
            <a:r>
              <a:rPr lang="en-US" sz="1566" kern="1200">
                <a:solidFill>
                  <a:schemeClr val="tx1"/>
                </a:solidFill>
                <a:latin typeface="+mn-lt"/>
                <a:ea typeface="+mn-ea"/>
                <a:cs typeface="+mn-cs"/>
                <a:hlinkClick r:id="rId4"/>
              </a:rPr>
              <a:t>https://youtu.be/Xe0NpJPLQ6k</a:t>
            </a:r>
            <a:endParaRPr lang="en-US" sz="1566" kern="1200">
              <a:solidFill>
                <a:schemeClr val="tx1"/>
              </a:solidFill>
              <a:latin typeface="+mn-lt"/>
              <a:ea typeface="+mn-ea"/>
              <a:cs typeface="+mn-cs"/>
            </a:endParaRPr>
          </a:p>
          <a:p>
            <a:pPr>
              <a:spcAft>
                <a:spcPts val="600"/>
              </a:spcAft>
            </a:pPr>
            <a:endParaRPr lang="en-US"/>
          </a:p>
        </p:txBody>
      </p:sp>
      <p:sp>
        <p:nvSpPr>
          <p:cNvPr id="20" name="TextBox 19">
            <a:extLst>
              <a:ext uri="{FF2B5EF4-FFF2-40B4-BE49-F238E27FC236}">
                <a16:creationId xmlns:a16="http://schemas.microsoft.com/office/drawing/2014/main" id="{9A21F4A2-C35D-2040-A8C6-8C6F478870AE}"/>
              </a:ext>
            </a:extLst>
          </p:cNvPr>
          <p:cNvSpPr txBox="1"/>
          <p:nvPr/>
        </p:nvSpPr>
        <p:spPr>
          <a:xfrm>
            <a:off x="4912099" y="2423395"/>
            <a:ext cx="5330455" cy="333296"/>
          </a:xfrm>
          <a:prstGeom prst="rect">
            <a:avLst/>
          </a:prstGeom>
          <a:noFill/>
        </p:spPr>
        <p:txBody>
          <a:bodyPr wrap="square" rtlCol="0">
            <a:spAutoFit/>
          </a:bodyPr>
          <a:lstStyle/>
          <a:p>
            <a:pPr defTabSz="795528">
              <a:spcAft>
                <a:spcPts val="600"/>
              </a:spcAft>
            </a:pPr>
            <a:r>
              <a:rPr lang="en-GB" sz="1566" kern="1200">
                <a:solidFill>
                  <a:schemeClr val="tx1"/>
                </a:solidFill>
                <a:latin typeface="+mn-lt"/>
                <a:ea typeface="+mn-ea"/>
                <a:cs typeface="+mn-cs"/>
              </a:rPr>
              <a:t>What is Thematic Analysis</a:t>
            </a:r>
            <a:endParaRPr lang="en-GB"/>
          </a:p>
        </p:txBody>
      </p:sp>
      <p:sp>
        <p:nvSpPr>
          <p:cNvPr id="21" name="Rectangle 20">
            <a:extLst>
              <a:ext uri="{FF2B5EF4-FFF2-40B4-BE49-F238E27FC236}">
                <a16:creationId xmlns:a16="http://schemas.microsoft.com/office/drawing/2014/main" id="{7173D2FD-5C06-364E-9B96-AFCB5E4628F4}"/>
              </a:ext>
            </a:extLst>
          </p:cNvPr>
          <p:cNvSpPr/>
          <p:nvPr/>
        </p:nvSpPr>
        <p:spPr>
          <a:xfrm>
            <a:off x="4905052" y="2863249"/>
            <a:ext cx="2669642" cy="687239"/>
          </a:xfrm>
          <a:prstGeom prst="rect">
            <a:avLst/>
          </a:prstGeom>
        </p:spPr>
        <p:txBody>
          <a:bodyPr wrap="none">
            <a:spAutoFit/>
          </a:bodyPr>
          <a:lstStyle/>
          <a:p>
            <a:pPr defTabSz="795528">
              <a:spcAft>
                <a:spcPts val="600"/>
              </a:spcAft>
            </a:pPr>
            <a:r>
              <a:rPr lang="en-US" sz="1566" kern="1200">
                <a:solidFill>
                  <a:schemeClr val="tx1"/>
                </a:solidFill>
                <a:latin typeface="+mn-lt"/>
                <a:ea typeface="+mn-ea"/>
                <a:cs typeface="+mn-cs"/>
                <a:hlinkClick r:id="rId5"/>
              </a:rPr>
              <a:t>https://youtu.be/4voVhTiVydc</a:t>
            </a:r>
            <a:endParaRPr lang="en-US" sz="1566" kern="1200">
              <a:solidFill>
                <a:schemeClr val="tx1"/>
              </a:solidFill>
              <a:latin typeface="+mn-lt"/>
              <a:ea typeface="+mn-ea"/>
              <a:cs typeface="+mn-cs"/>
            </a:endParaRPr>
          </a:p>
          <a:p>
            <a:pPr>
              <a:spcAft>
                <a:spcPts val="600"/>
              </a:spcAft>
            </a:pPr>
            <a:endParaRPr lang="en-US"/>
          </a:p>
        </p:txBody>
      </p:sp>
    </p:spTree>
    <p:extLst>
      <p:ext uri="{BB962C8B-B14F-4D97-AF65-F5344CB8AC3E}">
        <p14:creationId xmlns:p14="http://schemas.microsoft.com/office/powerpoint/2010/main" val="9956688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17">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19">
            <a:extLst>
              <a:ext uri="{FF2B5EF4-FFF2-40B4-BE49-F238E27FC236}">
                <a16:creationId xmlns:a16="http://schemas.microsoft.com/office/drawing/2014/main" id="{B6C76E0E-A869-468C-8AB8-BE573739F8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5281552"/>
            <a:ext cx="12192000" cy="1576450"/>
          </a:xfrm>
          <a:prstGeom prst="rect">
            <a:avLst/>
          </a:prstGeom>
          <a:gradFill>
            <a:gsLst>
              <a:gs pos="0">
                <a:schemeClr val="accent1"/>
              </a:gs>
              <a:gs pos="100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1">
            <a:extLst>
              <a:ext uri="{FF2B5EF4-FFF2-40B4-BE49-F238E27FC236}">
                <a16:creationId xmlns:a16="http://schemas.microsoft.com/office/drawing/2014/main" id="{C2980D51-170D-4D0F-B1DE-FA7299627D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28856" y="5281552"/>
            <a:ext cx="4063142" cy="1576447"/>
          </a:xfrm>
          <a:prstGeom prst="rect">
            <a:avLst/>
          </a:prstGeom>
          <a:gradFill>
            <a:gsLst>
              <a:gs pos="0">
                <a:srgbClr val="000000">
                  <a:alpha val="63000"/>
                </a:srgbClr>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23">
            <a:extLst>
              <a:ext uri="{FF2B5EF4-FFF2-40B4-BE49-F238E27FC236}">
                <a16:creationId xmlns:a16="http://schemas.microsoft.com/office/drawing/2014/main" id="{5B103BBE-1445-4DEC-B4D9-5C57296E5B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5281552"/>
            <a:ext cx="12192000" cy="1576447"/>
          </a:xfrm>
          <a:prstGeom prst="rect">
            <a:avLst/>
          </a:prstGeom>
          <a:gradFill>
            <a:gsLst>
              <a:gs pos="39000">
                <a:schemeClr val="accent1">
                  <a:lumMod val="50000"/>
                  <a:alpha val="0"/>
                </a:schemeClr>
              </a:gs>
              <a:gs pos="100000">
                <a:srgbClr val="000000">
                  <a:alpha val="71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7C89C3F-69A8-E94F-A4E3-F118746B7FC8}"/>
              </a:ext>
            </a:extLst>
          </p:cNvPr>
          <p:cNvSpPr>
            <a:spLocks noGrp="1"/>
          </p:cNvSpPr>
          <p:nvPr>
            <p:ph type="title"/>
          </p:nvPr>
        </p:nvSpPr>
        <p:spPr>
          <a:xfrm>
            <a:off x="835863" y="5652097"/>
            <a:ext cx="10587314" cy="877729"/>
          </a:xfrm>
        </p:spPr>
        <p:txBody>
          <a:bodyPr vert="horz" lIns="91440" tIns="45720" rIns="91440" bIns="45720" rtlCol="0" anchor="ctr">
            <a:normAutofit/>
          </a:bodyPr>
          <a:lstStyle/>
          <a:p>
            <a:r>
              <a:rPr lang="en-US" sz="4000" kern="1200">
                <a:solidFill>
                  <a:srgbClr val="FFFFFF"/>
                </a:solidFill>
                <a:latin typeface="+mj-lt"/>
                <a:ea typeface="+mj-ea"/>
                <a:cs typeface="+mj-cs"/>
              </a:rPr>
              <a:t>Lecture Summary</a:t>
            </a:r>
          </a:p>
        </p:txBody>
      </p:sp>
      <p:sp>
        <p:nvSpPr>
          <p:cNvPr id="5" name="TextBox 4">
            <a:extLst>
              <a:ext uri="{FF2B5EF4-FFF2-40B4-BE49-F238E27FC236}">
                <a16:creationId xmlns:a16="http://schemas.microsoft.com/office/drawing/2014/main" id="{72F41610-A156-7242-A7D2-5AC3ABA706B6}"/>
              </a:ext>
            </a:extLst>
          </p:cNvPr>
          <p:cNvSpPr txBox="1"/>
          <p:nvPr/>
        </p:nvSpPr>
        <p:spPr>
          <a:xfrm>
            <a:off x="3018738" y="1037775"/>
            <a:ext cx="6458675" cy="297325"/>
          </a:xfrm>
          <a:prstGeom prst="rect">
            <a:avLst/>
          </a:prstGeom>
          <a:noFill/>
        </p:spPr>
        <p:txBody>
          <a:bodyPr wrap="square" rtlCol="0">
            <a:spAutoFit/>
          </a:bodyPr>
          <a:lstStyle/>
          <a:p>
            <a:pPr marL="211455" indent="-211455" defTabSz="676656">
              <a:spcAft>
                <a:spcPts val="600"/>
              </a:spcAft>
              <a:buFont typeface="Arial" panose="020B0604020202020204" pitchFamily="34" charset="0"/>
              <a:buChar char="•"/>
            </a:pPr>
            <a:r>
              <a:rPr lang="en-US" sz="1332" kern="1200">
                <a:solidFill>
                  <a:schemeClr val="tx1"/>
                </a:solidFill>
                <a:latin typeface="+mn-lt"/>
                <a:ea typeface="+mn-ea"/>
                <a:cs typeface="+mn-cs"/>
              </a:rPr>
              <a:t>The research design provides a framework for the collection and analysis of data</a:t>
            </a:r>
            <a:endParaRPr lang="en-US"/>
          </a:p>
        </p:txBody>
      </p:sp>
      <p:sp>
        <p:nvSpPr>
          <p:cNvPr id="6" name="TextBox 5">
            <a:extLst>
              <a:ext uri="{FF2B5EF4-FFF2-40B4-BE49-F238E27FC236}">
                <a16:creationId xmlns:a16="http://schemas.microsoft.com/office/drawing/2014/main" id="{D93E8D4C-EFE1-8A42-A44D-866AC89A6C5E}"/>
              </a:ext>
            </a:extLst>
          </p:cNvPr>
          <p:cNvSpPr txBox="1"/>
          <p:nvPr/>
        </p:nvSpPr>
        <p:spPr>
          <a:xfrm>
            <a:off x="3018738" y="723568"/>
            <a:ext cx="6351920" cy="297325"/>
          </a:xfrm>
          <a:prstGeom prst="rect">
            <a:avLst/>
          </a:prstGeom>
          <a:noFill/>
        </p:spPr>
        <p:txBody>
          <a:bodyPr wrap="square" rtlCol="0">
            <a:spAutoFit/>
          </a:bodyPr>
          <a:lstStyle/>
          <a:p>
            <a:pPr marL="211455" indent="-211455" defTabSz="676656">
              <a:spcAft>
                <a:spcPts val="600"/>
              </a:spcAft>
              <a:buFont typeface="Arial" panose="020B0604020202020204" pitchFamily="34" charset="0"/>
              <a:buChar char="•"/>
            </a:pPr>
            <a:r>
              <a:rPr lang="en-US" sz="1332" kern="1200">
                <a:solidFill>
                  <a:schemeClr val="tx1"/>
                </a:solidFill>
                <a:latin typeface="+mn-lt"/>
                <a:ea typeface="+mn-ea"/>
                <a:cs typeface="+mn-cs"/>
              </a:rPr>
              <a:t>Your research question will influence your choice of research design</a:t>
            </a:r>
            <a:endParaRPr lang="en-US"/>
          </a:p>
        </p:txBody>
      </p:sp>
      <p:sp>
        <p:nvSpPr>
          <p:cNvPr id="7" name="TextBox 6">
            <a:extLst>
              <a:ext uri="{FF2B5EF4-FFF2-40B4-BE49-F238E27FC236}">
                <a16:creationId xmlns:a16="http://schemas.microsoft.com/office/drawing/2014/main" id="{16CE19B4-3DC8-C049-9975-CED8A35407E4}"/>
              </a:ext>
            </a:extLst>
          </p:cNvPr>
          <p:cNvSpPr txBox="1"/>
          <p:nvPr/>
        </p:nvSpPr>
        <p:spPr>
          <a:xfrm>
            <a:off x="3018738" y="1351982"/>
            <a:ext cx="6351920" cy="297325"/>
          </a:xfrm>
          <a:prstGeom prst="rect">
            <a:avLst/>
          </a:prstGeom>
          <a:noFill/>
        </p:spPr>
        <p:txBody>
          <a:bodyPr wrap="square" rtlCol="0">
            <a:spAutoFit/>
          </a:bodyPr>
          <a:lstStyle/>
          <a:p>
            <a:pPr marL="211455" indent="-211455" defTabSz="676656">
              <a:spcAft>
                <a:spcPts val="600"/>
              </a:spcAft>
              <a:buFont typeface="Arial" panose="020B0604020202020204" pitchFamily="34" charset="0"/>
              <a:buChar char="•"/>
            </a:pPr>
            <a:r>
              <a:rPr lang="en-US" sz="1332" kern="1200">
                <a:solidFill>
                  <a:schemeClr val="tx1"/>
                </a:solidFill>
                <a:latin typeface="+mn-lt"/>
                <a:ea typeface="+mn-ea"/>
                <a:cs typeface="+mn-cs"/>
              </a:rPr>
              <a:t>In qualitative research you are searching for understanding and insights</a:t>
            </a:r>
            <a:endParaRPr lang="en-US"/>
          </a:p>
        </p:txBody>
      </p:sp>
      <p:sp>
        <p:nvSpPr>
          <p:cNvPr id="8" name="TextBox 7">
            <a:extLst>
              <a:ext uri="{FF2B5EF4-FFF2-40B4-BE49-F238E27FC236}">
                <a16:creationId xmlns:a16="http://schemas.microsoft.com/office/drawing/2014/main" id="{224CC683-925A-4642-B2DA-B171778990C6}"/>
              </a:ext>
            </a:extLst>
          </p:cNvPr>
          <p:cNvSpPr txBox="1"/>
          <p:nvPr/>
        </p:nvSpPr>
        <p:spPr>
          <a:xfrm>
            <a:off x="3018738" y="1704497"/>
            <a:ext cx="6351920" cy="297325"/>
          </a:xfrm>
          <a:prstGeom prst="rect">
            <a:avLst/>
          </a:prstGeom>
          <a:noFill/>
        </p:spPr>
        <p:txBody>
          <a:bodyPr wrap="square" rtlCol="0">
            <a:spAutoFit/>
          </a:bodyPr>
          <a:lstStyle/>
          <a:p>
            <a:pPr marL="211455" indent="-211455" defTabSz="676656">
              <a:spcAft>
                <a:spcPts val="600"/>
              </a:spcAft>
              <a:buFont typeface="Arial" panose="020B0604020202020204" pitchFamily="34" charset="0"/>
              <a:buChar char="•"/>
            </a:pPr>
            <a:r>
              <a:rPr lang="en-US" sz="1332" kern="1200">
                <a:solidFill>
                  <a:schemeClr val="tx1"/>
                </a:solidFill>
                <a:latin typeface="+mn-lt"/>
                <a:ea typeface="+mn-ea"/>
                <a:cs typeface="+mn-cs"/>
              </a:rPr>
              <a:t>Qualitative data analysis requires hard work! Lots of reading and reflection </a:t>
            </a:r>
            <a:endParaRPr lang="en-US"/>
          </a:p>
        </p:txBody>
      </p:sp>
      <p:sp>
        <p:nvSpPr>
          <p:cNvPr id="9" name="TextBox 8">
            <a:extLst>
              <a:ext uri="{FF2B5EF4-FFF2-40B4-BE49-F238E27FC236}">
                <a16:creationId xmlns:a16="http://schemas.microsoft.com/office/drawing/2014/main" id="{72590966-99C8-324B-B4F0-4FD28C92DFD2}"/>
              </a:ext>
            </a:extLst>
          </p:cNvPr>
          <p:cNvSpPr txBox="1"/>
          <p:nvPr/>
        </p:nvSpPr>
        <p:spPr>
          <a:xfrm>
            <a:off x="3018738" y="2054691"/>
            <a:ext cx="6351920" cy="502317"/>
          </a:xfrm>
          <a:prstGeom prst="rect">
            <a:avLst/>
          </a:prstGeom>
          <a:noFill/>
        </p:spPr>
        <p:txBody>
          <a:bodyPr wrap="square" rtlCol="0">
            <a:spAutoFit/>
          </a:bodyPr>
          <a:lstStyle/>
          <a:p>
            <a:pPr marL="211455" indent="-211455" defTabSz="676656">
              <a:spcAft>
                <a:spcPts val="600"/>
              </a:spcAft>
              <a:buFont typeface="Arial" panose="020B0604020202020204" pitchFamily="34" charset="0"/>
              <a:buChar char="•"/>
            </a:pPr>
            <a:r>
              <a:rPr lang="en-US" sz="1332" b="1" kern="1200">
                <a:solidFill>
                  <a:schemeClr val="tx1"/>
                </a:solidFill>
                <a:latin typeface="+mn-lt"/>
                <a:ea typeface="+mn-ea"/>
                <a:cs typeface="+mn-cs"/>
              </a:rPr>
              <a:t>Coding, thematic analysis </a:t>
            </a:r>
            <a:r>
              <a:rPr lang="en-US" sz="1332" kern="1200">
                <a:solidFill>
                  <a:schemeClr val="tx1"/>
                </a:solidFill>
                <a:latin typeface="+mn-lt"/>
                <a:ea typeface="+mn-ea"/>
                <a:cs typeface="+mn-cs"/>
              </a:rPr>
              <a:t>and </a:t>
            </a:r>
            <a:r>
              <a:rPr lang="en-US" sz="1332" b="1" kern="1200">
                <a:solidFill>
                  <a:schemeClr val="tx1"/>
                </a:solidFill>
                <a:latin typeface="+mn-lt"/>
                <a:ea typeface="+mn-ea"/>
                <a:cs typeface="+mn-cs"/>
              </a:rPr>
              <a:t>matrices</a:t>
            </a:r>
            <a:r>
              <a:rPr lang="en-US" sz="1332" kern="1200">
                <a:solidFill>
                  <a:schemeClr val="tx1"/>
                </a:solidFill>
                <a:latin typeface="+mn-lt"/>
                <a:ea typeface="+mn-ea"/>
                <a:cs typeface="+mn-cs"/>
              </a:rPr>
              <a:t> can be applied to both primary and secondary qualitative approaches  </a:t>
            </a:r>
            <a:endParaRPr lang="en-US"/>
          </a:p>
        </p:txBody>
      </p:sp>
      <p:sp>
        <p:nvSpPr>
          <p:cNvPr id="10" name="TextBox 9">
            <a:extLst>
              <a:ext uri="{FF2B5EF4-FFF2-40B4-BE49-F238E27FC236}">
                <a16:creationId xmlns:a16="http://schemas.microsoft.com/office/drawing/2014/main" id="{3FC24E97-517D-7B43-8627-37B93DA95FCD}"/>
              </a:ext>
            </a:extLst>
          </p:cNvPr>
          <p:cNvSpPr txBox="1"/>
          <p:nvPr/>
        </p:nvSpPr>
        <p:spPr>
          <a:xfrm>
            <a:off x="3018738" y="2611915"/>
            <a:ext cx="6351920" cy="502317"/>
          </a:xfrm>
          <a:prstGeom prst="rect">
            <a:avLst/>
          </a:prstGeom>
          <a:noFill/>
        </p:spPr>
        <p:txBody>
          <a:bodyPr wrap="square" rtlCol="0">
            <a:spAutoFit/>
          </a:bodyPr>
          <a:lstStyle/>
          <a:p>
            <a:pPr marL="211455" indent="-211455" defTabSz="676656">
              <a:spcAft>
                <a:spcPts val="600"/>
              </a:spcAft>
              <a:buFont typeface="Arial" panose="020B0604020202020204" pitchFamily="34" charset="0"/>
              <a:buChar char="•"/>
            </a:pPr>
            <a:r>
              <a:rPr lang="en-US" sz="1332" kern="1200">
                <a:solidFill>
                  <a:schemeClr val="tx1"/>
                </a:solidFill>
                <a:latin typeface="+mn-lt"/>
                <a:ea typeface="+mn-ea"/>
                <a:cs typeface="+mn-cs"/>
              </a:rPr>
              <a:t>If you are conducting interviews, you should type the transcription and this will help you discover codes and themes as you go.</a:t>
            </a:r>
            <a:endParaRPr lang="en-US"/>
          </a:p>
        </p:txBody>
      </p:sp>
      <p:sp>
        <p:nvSpPr>
          <p:cNvPr id="11" name="TextBox 10">
            <a:extLst>
              <a:ext uri="{FF2B5EF4-FFF2-40B4-BE49-F238E27FC236}">
                <a16:creationId xmlns:a16="http://schemas.microsoft.com/office/drawing/2014/main" id="{BEDF9795-A2C7-EF4D-A82C-3C7E25223136}"/>
              </a:ext>
            </a:extLst>
          </p:cNvPr>
          <p:cNvSpPr txBox="1"/>
          <p:nvPr/>
        </p:nvSpPr>
        <p:spPr>
          <a:xfrm>
            <a:off x="3018738" y="3199067"/>
            <a:ext cx="6252833" cy="502317"/>
          </a:xfrm>
          <a:prstGeom prst="rect">
            <a:avLst/>
          </a:prstGeom>
          <a:noFill/>
        </p:spPr>
        <p:txBody>
          <a:bodyPr wrap="square" rtlCol="0">
            <a:spAutoFit/>
          </a:bodyPr>
          <a:lstStyle/>
          <a:p>
            <a:pPr marL="211455" indent="-211455" defTabSz="676656">
              <a:spcAft>
                <a:spcPts val="600"/>
              </a:spcAft>
              <a:buFont typeface="Arial" panose="020B0604020202020204" pitchFamily="34" charset="0"/>
              <a:buChar char="•"/>
            </a:pPr>
            <a:r>
              <a:rPr lang="en-US" sz="1332" kern="1200">
                <a:solidFill>
                  <a:schemeClr val="tx1"/>
                </a:solidFill>
                <a:latin typeface="+mn-lt"/>
                <a:ea typeface="+mn-ea"/>
                <a:cs typeface="+mn-cs"/>
              </a:rPr>
              <a:t>It is not enough to describe what’s going on in the text, you should offer insights, critical analysis and links/conflicting text to the existing literature </a:t>
            </a:r>
            <a:endParaRPr lang="en-US"/>
          </a:p>
        </p:txBody>
      </p:sp>
      <p:sp>
        <p:nvSpPr>
          <p:cNvPr id="12" name="TextBox 11">
            <a:extLst>
              <a:ext uri="{FF2B5EF4-FFF2-40B4-BE49-F238E27FC236}">
                <a16:creationId xmlns:a16="http://schemas.microsoft.com/office/drawing/2014/main" id="{D65A97A4-F08E-CD4C-B378-F90029E66824}"/>
              </a:ext>
            </a:extLst>
          </p:cNvPr>
          <p:cNvSpPr txBox="1"/>
          <p:nvPr/>
        </p:nvSpPr>
        <p:spPr>
          <a:xfrm>
            <a:off x="3018738" y="3786219"/>
            <a:ext cx="6252833" cy="502317"/>
          </a:xfrm>
          <a:prstGeom prst="rect">
            <a:avLst/>
          </a:prstGeom>
          <a:noFill/>
        </p:spPr>
        <p:txBody>
          <a:bodyPr wrap="square" rtlCol="0">
            <a:spAutoFit/>
          </a:bodyPr>
          <a:lstStyle/>
          <a:p>
            <a:pPr marL="211455" indent="-211455" defTabSz="676656">
              <a:spcAft>
                <a:spcPts val="600"/>
              </a:spcAft>
              <a:buFont typeface="Arial" panose="020B0604020202020204" pitchFamily="34" charset="0"/>
              <a:buChar char="•"/>
            </a:pPr>
            <a:r>
              <a:rPr lang="en-US" sz="1332" kern="1200">
                <a:solidFill>
                  <a:schemeClr val="tx1"/>
                </a:solidFill>
                <a:latin typeface="+mn-lt"/>
                <a:ea typeface="+mn-ea"/>
                <a:cs typeface="+mn-cs"/>
              </a:rPr>
              <a:t>To present your findings you are attempting to build a story by showing clear structures (tables, quotes, weightings etc.) to evidence your key points.</a:t>
            </a:r>
            <a:endParaRPr lang="en-US"/>
          </a:p>
        </p:txBody>
      </p:sp>
      <p:sp>
        <p:nvSpPr>
          <p:cNvPr id="13" name="TextBox 12">
            <a:extLst>
              <a:ext uri="{FF2B5EF4-FFF2-40B4-BE49-F238E27FC236}">
                <a16:creationId xmlns:a16="http://schemas.microsoft.com/office/drawing/2014/main" id="{691E1A5B-6BB0-044E-BA32-B5D23F2EF480}"/>
              </a:ext>
            </a:extLst>
          </p:cNvPr>
          <p:cNvSpPr txBox="1"/>
          <p:nvPr/>
        </p:nvSpPr>
        <p:spPr>
          <a:xfrm>
            <a:off x="3018738" y="4265326"/>
            <a:ext cx="6351920" cy="502317"/>
          </a:xfrm>
          <a:prstGeom prst="rect">
            <a:avLst/>
          </a:prstGeom>
          <a:noFill/>
        </p:spPr>
        <p:txBody>
          <a:bodyPr wrap="square" rtlCol="0">
            <a:spAutoFit/>
          </a:bodyPr>
          <a:lstStyle/>
          <a:p>
            <a:pPr marL="211455" indent="-211455" defTabSz="676656">
              <a:spcAft>
                <a:spcPts val="600"/>
              </a:spcAft>
              <a:buFont typeface="Arial" panose="020B0604020202020204" pitchFamily="34" charset="0"/>
              <a:buChar char="•"/>
            </a:pPr>
            <a:r>
              <a:rPr lang="en-US" sz="1332" kern="1200">
                <a:solidFill>
                  <a:schemeClr val="tx1"/>
                </a:solidFill>
                <a:latin typeface="+mn-lt"/>
                <a:ea typeface="+mn-ea"/>
                <a:cs typeface="+mn-cs"/>
              </a:rPr>
              <a:t>Good organization, preparation of documents, and the ability to gain insights from your reading are key skills for this approach </a:t>
            </a:r>
            <a:endParaRPr lang="en-US"/>
          </a:p>
        </p:txBody>
      </p:sp>
    </p:spTree>
    <p:extLst>
      <p:ext uri="{BB962C8B-B14F-4D97-AF65-F5344CB8AC3E}">
        <p14:creationId xmlns:p14="http://schemas.microsoft.com/office/powerpoint/2010/main" val="2970230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2" grpId="0"/>
      <p:bldP spid="13"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1677</Words>
  <Application>Microsoft Office PowerPoint</Application>
  <PresentationFormat>Widescreen</PresentationFormat>
  <Paragraphs>161</Paragraphs>
  <Slides>16</Slides>
  <Notes>0</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16</vt:i4>
      </vt:variant>
    </vt:vector>
  </HeadingPairs>
  <TitlesOfParts>
    <vt:vector size="24" baseType="lpstr">
      <vt:lpstr>Arial</vt:lpstr>
      <vt:lpstr>Calibri</vt:lpstr>
      <vt:lpstr>Calibri Light</vt:lpstr>
      <vt:lpstr>Century Gothic</vt:lpstr>
      <vt:lpstr>Wingdings</vt:lpstr>
      <vt:lpstr>Office Theme</vt:lpstr>
      <vt:lpstr>1_Office Theme</vt:lpstr>
      <vt:lpstr>3_Office Theme</vt:lpstr>
      <vt:lpstr>Research Methods Lecture 6: Analysing qualitative data</vt:lpstr>
      <vt:lpstr>Synthesizing Qualitative Studies</vt:lpstr>
      <vt:lpstr>Thematic Synthesis of Secondary Data</vt:lpstr>
      <vt:lpstr>Thematic Analysis of Secondary Data– Getting Started</vt:lpstr>
      <vt:lpstr>Matrix </vt:lpstr>
      <vt:lpstr>Presenting your Results</vt:lpstr>
      <vt:lpstr>Primary Themes &amp; Secondary themes</vt:lpstr>
      <vt:lpstr>PowerPoint Presentation</vt:lpstr>
      <vt:lpstr>Example</vt:lpstr>
      <vt:lpstr>Example</vt:lpstr>
      <vt:lpstr>Example 2: A Coding Framework</vt:lpstr>
      <vt:lpstr>Validity and Reliability</vt:lpstr>
      <vt:lpstr>CAQDAS and NVivo</vt:lpstr>
      <vt:lpstr>Media Links</vt:lpstr>
      <vt:lpstr>Media Links</vt:lpstr>
      <vt:lpstr>Lecture 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 Methods Lecture 8: Analysing qualitative data</dc:title>
  <dc:creator>Bacon E.C.</dc:creator>
  <cp:lastModifiedBy>Badir Miftah</cp:lastModifiedBy>
  <cp:revision>3</cp:revision>
  <dcterms:created xsi:type="dcterms:W3CDTF">2021-03-05T15:21:39Z</dcterms:created>
  <dcterms:modified xsi:type="dcterms:W3CDTF">2023-06-25T23:45:54Z</dcterms:modified>
</cp:coreProperties>
</file>