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8" r:id="rId5"/>
    <p:sldId id="272" r:id="rId6"/>
    <p:sldId id="268" r:id="rId7"/>
    <p:sldId id="269" r:id="rId8"/>
    <p:sldId id="271" r:id="rId9"/>
    <p:sldId id="259" r:id="rId10"/>
    <p:sldId id="260" r:id="rId11"/>
    <p:sldId id="261" r:id="rId12"/>
    <p:sldId id="263" r:id="rId13"/>
    <p:sldId id="267" r:id="rId14"/>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3"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492" autoAdjust="0"/>
  </p:normalViewPr>
  <p:slideViewPr>
    <p:cSldViewPr>
      <p:cViewPr varScale="1">
        <p:scale>
          <a:sx n="91" d="100"/>
          <a:sy n="91" d="100"/>
        </p:scale>
        <p:origin x="102" y="84"/>
      </p:cViewPr>
      <p:guideLst>
        <p:guide orient="horz" pos="2160"/>
        <p:guide pos="3839"/>
      </p:guideLst>
    </p:cSldViewPr>
  </p:slideViewPr>
  <p:notesTextViewPr>
    <p:cViewPr>
      <p:scale>
        <a:sx n="1" d="1"/>
        <a:sy n="1" d="1"/>
      </p:scale>
      <p:origin x="0" y="0"/>
    </p:cViewPr>
  </p:notesTextViewPr>
  <p:notesViewPr>
    <p:cSldViewPr showGuides="1">
      <p:cViewPr varScale="1">
        <p:scale>
          <a:sx n="63" d="100"/>
          <a:sy n="63" d="100"/>
        </p:scale>
        <p:origin x="1986"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05E03B7-B591-4A2A-B695-014C5A39F13E}" type="datetimeFigureOut">
              <a:rPr lang="en-US"/>
              <a:t>8/3/26</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E322BB-75AD-4A1E-9661-2724167329F0}" type="slidenum">
              <a:rPr/>
              <a:t>‹#›</a:t>
            </a:fld>
            <a:endParaRPr/>
          </a:p>
        </p:txBody>
      </p:sp>
    </p:spTree>
    <p:extLst>
      <p:ext uri="{BB962C8B-B14F-4D97-AF65-F5344CB8AC3E}">
        <p14:creationId xmlns:p14="http://schemas.microsoft.com/office/powerpoint/2010/main" val="2512705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DFBD7B-E4FB-4AA8-9540-FD148073ACB3}" type="datetimeFigureOut">
              <a:rPr lang="en-US"/>
              <a:t>8/3/26</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45B7DE-1198-4F2F-B574-CA8CAE341642}" type="slidenum">
              <a:rPr/>
              <a:t>‹#›</a:t>
            </a:fld>
            <a:endParaRPr/>
          </a:p>
        </p:txBody>
      </p:sp>
    </p:spTree>
    <p:extLst>
      <p:ext uri="{BB962C8B-B14F-4D97-AF65-F5344CB8AC3E}">
        <p14:creationId xmlns:p14="http://schemas.microsoft.com/office/powerpoint/2010/main" val="188231245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Today</a:t>
            </a:r>
            <a:r>
              <a:rPr lang="en-GB" dirty="0"/>
              <a:t> I </a:t>
            </a:r>
            <a:r>
              <a:rPr lang="en-US" dirty="0"/>
              <a:t>will </a:t>
            </a:r>
            <a:r>
              <a:rPr lang="en-US" dirty="0" err="1"/>
              <a:t>analyse</a:t>
            </a:r>
            <a:r>
              <a:rPr lang="en-US" dirty="0"/>
              <a:t> the communication problems at Flight Foods Ltd, apply established communication theories, and suggest practical solutions to improve standards and teamwork.</a:t>
            </a:r>
          </a:p>
        </p:txBody>
      </p:sp>
      <p:sp>
        <p:nvSpPr>
          <p:cNvPr id="4" name="Slide Number Placeholder 3"/>
          <p:cNvSpPr>
            <a:spLocks noGrp="1"/>
          </p:cNvSpPr>
          <p:nvPr>
            <p:ph type="sldNum" sz="quarter" idx="5"/>
          </p:nvPr>
        </p:nvSpPr>
        <p:spPr/>
        <p:txBody>
          <a:bodyPr/>
          <a:lstStyle/>
          <a:p>
            <a:fld id="{B045B7DE-1198-4F2F-B574-CA8CAE341642}" type="slidenum">
              <a:rPr lang="en-GB" smtClean="0"/>
              <a:t>1</a:t>
            </a:fld>
            <a:endParaRPr lang="en-GB"/>
          </a:p>
        </p:txBody>
      </p:sp>
    </p:spTree>
    <p:extLst>
      <p:ext uri="{BB962C8B-B14F-4D97-AF65-F5344CB8AC3E}">
        <p14:creationId xmlns:p14="http://schemas.microsoft.com/office/powerpoint/2010/main" val="2864695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US" dirty="0"/>
              <a:t>Flight Foods Ltd is losing business because of inconsistent food safety and quality. The factory environment and diverse workforce create extra challenges, but the main issues come from how instructions are shared and understood. Gary blames his team, but his own approach and communication style are major factors.</a:t>
            </a:r>
          </a:p>
        </p:txBody>
      </p:sp>
      <p:sp>
        <p:nvSpPr>
          <p:cNvPr id="4" name="Slide Number Placeholder 3"/>
          <p:cNvSpPr>
            <a:spLocks noGrp="1"/>
          </p:cNvSpPr>
          <p:nvPr>
            <p:ph type="sldNum" sz="quarter" idx="5"/>
          </p:nvPr>
        </p:nvSpPr>
        <p:spPr/>
        <p:txBody>
          <a:bodyPr/>
          <a:lstStyle/>
          <a:p>
            <a:fld id="{B045B7DE-1198-4F2F-B574-CA8CAE341642}" type="slidenum">
              <a:rPr lang="en-GB" smtClean="0"/>
              <a:t>2</a:t>
            </a:fld>
            <a:endParaRPr lang="en-GB"/>
          </a:p>
        </p:txBody>
      </p:sp>
    </p:spTree>
    <p:extLst>
      <p:ext uri="{BB962C8B-B14F-4D97-AF65-F5344CB8AC3E}">
        <p14:creationId xmlns:p14="http://schemas.microsoft.com/office/powerpoint/2010/main" val="245227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Shannon and Weaver describe communication as a linear process easily broken by “noise”. Here, loud machinery stops the message reaching staff clearly. Gary thinks he has explained things, but the noise means the team never receives the full instruction.</a:t>
            </a:r>
          </a:p>
        </p:txBody>
      </p:sp>
      <p:sp>
        <p:nvSpPr>
          <p:cNvPr id="4" name="Slide Number Placeholder 3"/>
          <p:cNvSpPr>
            <a:spLocks noGrp="1"/>
          </p:cNvSpPr>
          <p:nvPr>
            <p:ph type="sldNum" sz="quarter" idx="5"/>
          </p:nvPr>
        </p:nvSpPr>
        <p:spPr/>
        <p:txBody>
          <a:bodyPr/>
          <a:lstStyle/>
          <a:p>
            <a:fld id="{B045B7DE-1198-4F2F-B574-CA8CAE341642}" type="slidenum">
              <a:rPr lang="en-GB" smtClean="0"/>
              <a:t>3</a:t>
            </a:fld>
            <a:endParaRPr lang="en-GB"/>
          </a:p>
        </p:txBody>
      </p:sp>
    </p:spTree>
    <p:extLst>
      <p:ext uri="{BB962C8B-B14F-4D97-AF65-F5344CB8AC3E}">
        <p14:creationId xmlns:p14="http://schemas.microsoft.com/office/powerpoint/2010/main" val="4160022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Berlo’s model shows Gary must adapt his message to what his team can understand. Instead, he uses language they struggle with, and his angry </a:t>
            </a:r>
            <a:r>
              <a:rPr lang="en-US" dirty="0" err="1"/>
              <a:t>behaviour</a:t>
            </a:r>
            <a:r>
              <a:rPr lang="en-US" dirty="0"/>
              <a:t> sends a stronger message than the actual rules making staff afraid to ask questions.</a:t>
            </a:r>
          </a:p>
        </p:txBody>
      </p:sp>
      <p:sp>
        <p:nvSpPr>
          <p:cNvPr id="4" name="Slide Number Placeholder 3"/>
          <p:cNvSpPr>
            <a:spLocks noGrp="1"/>
          </p:cNvSpPr>
          <p:nvPr>
            <p:ph type="sldNum" sz="quarter" idx="5"/>
          </p:nvPr>
        </p:nvSpPr>
        <p:spPr/>
        <p:txBody>
          <a:bodyPr/>
          <a:lstStyle/>
          <a:p>
            <a:fld id="{B045B7DE-1198-4F2F-B574-CA8CAE341642}" type="slidenum">
              <a:rPr lang="en-GB" smtClean="0"/>
              <a:t>4</a:t>
            </a:fld>
            <a:endParaRPr lang="en-GB"/>
          </a:p>
        </p:txBody>
      </p:sp>
    </p:spTree>
    <p:extLst>
      <p:ext uri="{BB962C8B-B14F-4D97-AF65-F5344CB8AC3E}">
        <p14:creationId xmlns:p14="http://schemas.microsoft.com/office/powerpoint/2010/main" val="2615219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Schramm</a:t>
            </a:r>
            <a:r>
              <a:rPr lang="en-US" dirty="0"/>
              <a:t> explains communication is two-way, not</a:t>
            </a:r>
            <a:r>
              <a:rPr lang="en-GB" dirty="0"/>
              <a:t> one way</a:t>
            </a:r>
            <a:r>
              <a:rPr lang="en-US" dirty="0"/>
              <a:t>. Gary judges ability by age rather than checking what people actually know. Younger staff are not ignoring him they may just learn differently or need extra explanation.</a:t>
            </a:r>
          </a:p>
        </p:txBody>
      </p:sp>
      <p:sp>
        <p:nvSpPr>
          <p:cNvPr id="4" name="Slide Number Placeholder 3"/>
          <p:cNvSpPr>
            <a:spLocks noGrp="1"/>
          </p:cNvSpPr>
          <p:nvPr>
            <p:ph type="sldNum" sz="quarter" idx="5"/>
          </p:nvPr>
        </p:nvSpPr>
        <p:spPr/>
        <p:txBody>
          <a:bodyPr/>
          <a:lstStyle/>
          <a:p>
            <a:fld id="{B045B7DE-1198-4F2F-B574-CA8CAE341642}" type="slidenum">
              <a:rPr lang="en-GB" smtClean="0"/>
              <a:t>5</a:t>
            </a:fld>
            <a:endParaRPr lang="en-GB"/>
          </a:p>
        </p:txBody>
      </p:sp>
    </p:spTree>
    <p:extLst>
      <p:ext uri="{BB962C8B-B14F-4D97-AF65-F5344CB8AC3E}">
        <p14:creationId xmlns:p14="http://schemas.microsoft.com/office/powerpoint/2010/main" val="18273334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Gary uses direct, low</a:t>
            </a:r>
            <a:r>
              <a:rPr lang="en-GB" dirty="0"/>
              <a:t> context</a:t>
            </a:r>
            <a:r>
              <a:rPr lang="en-US" dirty="0"/>
              <a:t> speech typical of his background. Many team members come from cultures where questioning a manager feels disrespectful </a:t>
            </a:r>
            <a:r>
              <a:rPr lang="en-GB" dirty="0"/>
              <a:t> so </a:t>
            </a:r>
            <a:r>
              <a:rPr lang="en-US" dirty="0"/>
              <a:t>they stay quiet even when they do not understand. Being approachable and clear fixes this gap.</a:t>
            </a:r>
          </a:p>
        </p:txBody>
      </p:sp>
      <p:sp>
        <p:nvSpPr>
          <p:cNvPr id="4" name="Slide Number Placeholder 3"/>
          <p:cNvSpPr>
            <a:spLocks noGrp="1"/>
          </p:cNvSpPr>
          <p:nvPr>
            <p:ph type="sldNum" sz="quarter" idx="5"/>
          </p:nvPr>
        </p:nvSpPr>
        <p:spPr/>
        <p:txBody>
          <a:bodyPr/>
          <a:lstStyle/>
          <a:p>
            <a:fld id="{B045B7DE-1198-4F2F-B574-CA8CAE341642}" type="slidenum">
              <a:rPr lang="en-GB" smtClean="0"/>
              <a:t>6</a:t>
            </a:fld>
            <a:endParaRPr lang="en-GB"/>
          </a:p>
        </p:txBody>
      </p:sp>
    </p:spTree>
    <p:extLst>
      <p:ext uri="{BB962C8B-B14F-4D97-AF65-F5344CB8AC3E}">
        <p14:creationId xmlns:p14="http://schemas.microsoft.com/office/powerpoint/2010/main" val="3638960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cannot expect your team to follow rules you do not follow yourself. When Gary is burnt out and angry, trust breaks down. Managing his own stress and treating staff fairly will help everyone work better and follow standards correctly.</a:t>
            </a:r>
          </a:p>
        </p:txBody>
      </p:sp>
      <p:sp>
        <p:nvSpPr>
          <p:cNvPr id="4" name="Slide Number Placeholder 3"/>
          <p:cNvSpPr>
            <a:spLocks noGrp="1"/>
          </p:cNvSpPr>
          <p:nvPr>
            <p:ph type="sldNum" sz="quarter" idx="5"/>
          </p:nvPr>
        </p:nvSpPr>
        <p:spPr/>
        <p:txBody>
          <a:bodyPr/>
          <a:lstStyle/>
          <a:p>
            <a:fld id="{B045B7DE-1198-4F2F-B574-CA8CAE341642}" type="slidenum">
              <a:rPr lang="en-GB" smtClean="0"/>
              <a:t>7</a:t>
            </a:fld>
            <a:endParaRPr lang="en-GB"/>
          </a:p>
        </p:txBody>
      </p:sp>
    </p:spTree>
    <p:extLst>
      <p:ext uri="{BB962C8B-B14F-4D97-AF65-F5344CB8AC3E}">
        <p14:creationId xmlns:p14="http://schemas.microsoft.com/office/powerpoint/2010/main" val="1255865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these changes are </a:t>
            </a:r>
            <a:r>
              <a:rPr lang="en-GB" dirty="0"/>
              <a:t>low cost </a:t>
            </a:r>
            <a:r>
              <a:rPr lang="en-US" dirty="0"/>
              <a:t>and can be put in place straight away. Each one targets exactly where communication is breaking down right now.</a:t>
            </a:r>
          </a:p>
        </p:txBody>
      </p:sp>
      <p:sp>
        <p:nvSpPr>
          <p:cNvPr id="4" name="Slide Number Placeholder 3"/>
          <p:cNvSpPr>
            <a:spLocks noGrp="1"/>
          </p:cNvSpPr>
          <p:nvPr>
            <p:ph type="sldNum" sz="quarter" idx="5"/>
          </p:nvPr>
        </p:nvSpPr>
        <p:spPr/>
        <p:txBody>
          <a:bodyPr/>
          <a:lstStyle/>
          <a:p>
            <a:fld id="{B045B7DE-1198-4F2F-B574-CA8CAE341642}" type="slidenum">
              <a:rPr lang="en-GB" smtClean="0"/>
              <a:t>8</a:t>
            </a:fld>
            <a:endParaRPr lang="en-GB"/>
          </a:p>
        </p:txBody>
      </p:sp>
    </p:spTree>
    <p:extLst>
      <p:ext uri="{BB962C8B-B14F-4D97-AF65-F5344CB8AC3E}">
        <p14:creationId xmlns:p14="http://schemas.microsoft.com/office/powerpoint/2010/main" val="374101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issues at Flight Foods come from how instructions are shared and understood, not from the team not caring. Using these theories and making these changes will fix food safety problems, stop complaints, and help the business grow successfully again.</a:t>
            </a:r>
          </a:p>
        </p:txBody>
      </p:sp>
      <p:sp>
        <p:nvSpPr>
          <p:cNvPr id="4" name="Slide Number Placeholder 3"/>
          <p:cNvSpPr>
            <a:spLocks noGrp="1"/>
          </p:cNvSpPr>
          <p:nvPr>
            <p:ph type="sldNum" sz="quarter" idx="5"/>
          </p:nvPr>
        </p:nvSpPr>
        <p:spPr/>
        <p:txBody>
          <a:bodyPr/>
          <a:lstStyle/>
          <a:p>
            <a:fld id="{B045B7DE-1198-4F2F-B574-CA8CAE341642}" type="slidenum">
              <a:rPr lang="en-GB" smtClean="0"/>
              <a:t>9</a:t>
            </a:fld>
            <a:endParaRPr lang="en-GB"/>
          </a:p>
        </p:txBody>
      </p:sp>
    </p:spTree>
    <p:extLst>
      <p:ext uri="{BB962C8B-B14F-4D97-AF65-F5344CB8AC3E}">
        <p14:creationId xmlns:p14="http://schemas.microsoft.com/office/powerpoint/2010/main" val="3970093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a:t>
            </a:r>
            <a:endParaRPr lang="en-US" dirty="0"/>
          </a:p>
        </p:txBody>
      </p:sp>
      <p:sp>
        <p:nvSpPr>
          <p:cNvPr id="4" name="Slide Number Placeholder 3"/>
          <p:cNvSpPr>
            <a:spLocks noGrp="1"/>
          </p:cNvSpPr>
          <p:nvPr>
            <p:ph type="sldNum" sz="quarter" idx="10"/>
          </p:nvPr>
        </p:nvSpPr>
        <p:spPr/>
        <p:txBody>
          <a:bodyPr/>
          <a:lstStyle/>
          <a:p>
            <a:fld id="{B045B7DE-1198-4F2F-B574-CA8CAE341642}" type="slidenum">
              <a:rPr lang="en-US" smtClean="0"/>
              <a:t>10</a:t>
            </a:fld>
            <a:endParaRPr lang="en-US"/>
          </a:p>
        </p:txBody>
      </p:sp>
    </p:spTree>
    <p:extLst>
      <p:ext uri="{BB962C8B-B14F-4D97-AF65-F5344CB8AC3E}">
        <p14:creationId xmlns:p14="http://schemas.microsoft.com/office/powerpoint/2010/main" val="29597380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7" name="squares"/>
          <p:cNvGrpSpPr/>
          <p:nvPr/>
        </p:nvGrpSpPr>
        <p:grpSpPr>
          <a:xfrm>
            <a:off x="0" y="1135743"/>
            <a:ext cx="1622332" cy="799981"/>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ctrTitle"/>
          </p:nvPr>
        </p:nvSpPr>
        <p:spPr>
          <a:xfrm>
            <a:off x="1828324" y="362396"/>
            <a:ext cx="9141619" cy="1676400"/>
          </a:xfrm>
        </p:spPr>
        <p:txBody>
          <a:bodyPr>
            <a:noAutofit/>
          </a:bodyPr>
          <a:lstStyle>
            <a:lvl1pPr>
              <a:lnSpc>
                <a:spcPct val="80000"/>
              </a:lnSpc>
              <a:defRPr sz="6000"/>
            </a:lvl1pPr>
          </a:lstStyle>
          <a:p>
            <a:r>
              <a:rPr lang="en-GB"/>
              <a:t>Click to edit Master title style</a:t>
            </a:r>
            <a:endParaRPr/>
          </a:p>
        </p:txBody>
      </p:sp>
      <p:sp>
        <p:nvSpPr>
          <p:cNvPr id="3" name="Subtitle 2"/>
          <p:cNvSpPr>
            <a:spLocks noGrp="1"/>
          </p:cNvSpPr>
          <p:nvPr>
            <p:ph type="subTitle" idx="1"/>
          </p:nvPr>
        </p:nvSpPr>
        <p:spPr>
          <a:xfrm>
            <a:off x="1828324" y="2089595"/>
            <a:ext cx="9141619" cy="886344"/>
          </a:xfrm>
        </p:spPr>
        <p:txBody>
          <a:bodyPr>
            <a:normAutofit/>
          </a:bodyPr>
          <a:lstStyle>
            <a:lvl1pPr marL="0" indent="0" algn="l">
              <a:buNone/>
              <a:defRPr sz="2800">
                <a:solidFill>
                  <a:schemeClr val="accent1">
                    <a:lumMod val="75000"/>
                  </a:schemeClr>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GB"/>
              <a:t>Click to edit Master subtitle style</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7209051-6E81-43E8-9099-FF6A0C3DCFE8}" type="datetime1">
              <a:rPr lang="en-US"/>
              <a:t>8/3/26</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3887510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0CC3EA6D-DF0B-4D4B-B359-5F1D1D0E30A4}" type="datetime1">
              <a:rPr lang="en-US"/>
              <a:t>8/3/26</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343515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squares"/>
          <p:cNvGrpSpPr/>
          <p:nvPr/>
        </p:nvGrpSpPr>
        <p:grpSpPr>
          <a:xfrm>
            <a:off x="0" y="3124415"/>
            <a:ext cx="1622332" cy="805061"/>
            <a:chOff x="0" y="2343311"/>
            <a:chExt cx="1217066" cy="603796"/>
          </a:xfrm>
        </p:grpSpPr>
        <p:sp>
          <p:nvSpPr>
            <p:cNvPr id="8" name="Rounded Rectangle 7"/>
            <p:cNvSpPr/>
            <p:nvPr/>
          </p:nvSpPr>
          <p:spPr>
            <a:xfrm>
              <a:off x="787514" y="2347123"/>
              <a:ext cx="429552" cy="599984"/>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86370" y="2347123"/>
              <a:ext cx="429552" cy="599984"/>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92604" y="2535915"/>
              <a:ext cx="599986" cy="214778"/>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nvGrpSpPr>
          <p:cNvPr id="19" name="bottom graphic"/>
          <p:cNvGrpSpPr/>
          <p:nvPr/>
        </p:nvGrpSpPr>
        <p:grpSpPr>
          <a:xfrm>
            <a:off x="0" y="5409216"/>
            <a:ext cx="12188825" cy="1462483"/>
            <a:chOff x="0" y="4056912"/>
            <a:chExt cx="9144000" cy="1096862"/>
          </a:xfrm>
        </p:grpSpPr>
        <p:sp>
          <p:nvSpPr>
            <p:cNvPr id="20" name="Freeform 19"/>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1"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Title 1"/>
          <p:cNvSpPr>
            <a:spLocks noGrp="1"/>
          </p:cNvSpPr>
          <p:nvPr>
            <p:ph type="title"/>
          </p:nvPr>
        </p:nvSpPr>
        <p:spPr>
          <a:xfrm>
            <a:off x="1828324" y="1932518"/>
            <a:ext cx="9141619" cy="2105367"/>
          </a:xfrm>
        </p:spPr>
        <p:txBody>
          <a:bodyPr anchor="b">
            <a:normAutofit/>
          </a:bodyPr>
          <a:lstStyle>
            <a:lvl1pPr algn="l">
              <a:defRPr sz="6000" b="0" cap="none" baseline="0"/>
            </a:lvl1pPr>
          </a:lstStyle>
          <a:p>
            <a:r>
              <a:rPr lang="en-GB"/>
              <a:t>Click to edit Master title style</a:t>
            </a:r>
            <a:endParaRPr/>
          </a:p>
        </p:txBody>
      </p:sp>
      <p:sp>
        <p:nvSpPr>
          <p:cNvPr id="3" name="Text Placeholder 2"/>
          <p:cNvSpPr>
            <a:spLocks noGrp="1"/>
          </p:cNvSpPr>
          <p:nvPr>
            <p:ph type="body" idx="1"/>
          </p:nvPr>
        </p:nvSpPr>
        <p:spPr>
          <a:xfrm>
            <a:off x="1828324" y="4084264"/>
            <a:ext cx="9141619" cy="933297"/>
          </a:xfrm>
        </p:spPr>
        <p:txBody>
          <a:bodyPr anchor="t">
            <a:normAutofit/>
          </a:bodyPr>
          <a:lstStyle>
            <a:lvl1pPr marL="0" indent="0">
              <a:buNone/>
              <a:defRPr sz="2800">
                <a:solidFill>
                  <a:schemeClr val="accent1">
                    <a:lumMod val="75000"/>
                  </a:schemeClr>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GB"/>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77EDB99-15BC-4479-BAC5-1E502E66917A}" type="datetime1">
              <a:rPr lang="en-US"/>
              <a:t>8/3/26</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1435693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41412" y="152400"/>
            <a:ext cx="9751060" cy="1295400"/>
          </a:xfrm>
        </p:spPr>
        <p:txBody>
          <a:bodyPr/>
          <a:lstStyle/>
          <a:p>
            <a:r>
              <a:rPr lang="en-GB"/>
              <a:t>Click to edit Master title style</a:t>
            </a:r>
            <a:endParaRPr/>
          </a:p>
        </p:txBody>
      </p:sp>
      <p:sp>
        <p:nvSpPr>
          <p:cNvPr id="3" name="Content Placeholder 2"/>
          <p:cNvSpPr>
            <a:spLocks noGrp="1"/>
          </p:cNvSpPr>
          <p:nvPr>
            <p:ph sz="half" idx="1"/>
          </p:nvPr>
        </p:nvSpPr>
        <p:spPr>
          <a:xfrm>
            <a:off x="1141412" y="1600200"/>
            <a:ext cx="4875530" cy="4572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Content Placeholder 3"/>
          <p:cNvSpPr>
            <a:spLocks noGrp="1"/>
          </p:cNvSpPr>
          <p:nvPr>
            <p:ph sz="half" idx="2"/>
          </p:nvPr>
        </p:nvSpPr>
        <p:spPr>
          <a:xfrm>
            <a:off x="6094412" y="1600200"/>
            <a:ext cx="4875530" cy="4572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4067C2A3-CD19-48AB-9F64-ECCF75182EDD}" type="datetime1">
              <a:rPr lang="en-US"/>
              <a:t>8/3/26</a:t>
            </a:fld>
            <a:endParaRPr/>
          </a:p>
        </p:txBody>
      </p:sp>
      <p:sp>
        <p:nvSpPr>
          <p:cNvPr id="7" name="Slide Number Placeholder 6"/>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1297796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2" y="152400"/>
            <a:ext cx="9751060" cy="1295400"/>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1141412" y="1524000"/>
            <a:ext cx="4875530" cy="816429"/>
          </a:xfrm>
        </p:spPr>
        <p:txBody>
          <a:bodyPr anchor="ctr">
            <a:normAutofit/>
          </a:bodyPr>
          <a:lstStyle>
            <a:lvl1pPr marL="0" indent="0">
              <a:buNone/>
              <a:defRPr sz="2800" b="0">
                <a:solidFill>
                  <a:schemeClr val="accent1">
                    <a:lumMod val="75000"/>
                  </a:schemeClr>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GB"/>
              <a:t>Click to edit Master text styles</a:t>
            </a:r>
          </a:p>
        </p:txBody>
      </p:sp>
      <p:sp>
        <p:nvSpPr>
          <p:cNvPr id="4" name="Content Placeholder 3"/>
          <p:cNvSpPr>
            <a:spLocks noGrp="1"/>
          </p:cNvSpPr>
          <p:nvPr>
            <p:ph sz="half" idx="2"/>
          </p:nvPr>
        </p:nvSpPr>
        <p:spPr>
          <a:xfrm>
            <a:off x="1141412" y="2413000"/>
            <a:ext cx="4875530" cy="3759199"/>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6094412" y="1524000"/>
            <a:ext cx="4875530" cy="816429"/>
          </a:xfrm>
        </p:spPr>
        <p:txBody>
          <a:bodyPr anchor="ctr">
            <a:normAutofit/>
          </a:bodyPr>
          <a:lstStyle>
            <a:lvl1pPr marL="0" indent="0">
              <a:buNone/>
              <a:defRPr sz="2800" b="0">
                <a:solidFill>
                  <a:schemeClr val="accent1">
                    <a:lumMod val="75000"/>
                  </a:schemeClr>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GB"/>
              <a:t>Click to edit Master text styles</a:t>
            </a:r>
          </a:p>
        </p:txBody>
      </p:sp>
      <p:sp>
        <p:nvSpPr>
          <p:cNvPr id="6" name="Content Placeholder 5"/>
          <p:cNvSpPr>
            <a:spLocks noGrp="1"/>
          </p:cNvSpPr>
          <p:nvPr>
            <p:ph sz="quarter" idx="4"/>
          </p:nvPr>
        </p:nvSpPr>
        <p:spPr>
          <a:xfrm>
            <a:off x="6094412" y="2413000"/>
            <a:ext cx="4875530" cy="3759199"/>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0363E8C1-7C87-4705-AB97-8CD17D208E3F}" type="datetime1">
              <a:rPr lang="en-US"/>
              <a:t>8/3/26</a:t>
            </a:fld>
            <a:endParaRPr/>
          </a:p>
        </p:txBody>
      </p:sp>
      <p:sp>
        <p:nvSpPr>
          <p:cNvPr id="9" name="Slide Number Placeholder 8"/>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487039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E20C624E-DF92-4841-B9B9-DD11AA239B85}" type="datetime1">
              <a:rPr lang="en-US"/>
              <a:t>8/3/26</a:t>
            </a:fld>
            <a:endParaRPr/>
          </a:p>
        </p:txBody>
      </p:sp>
      <p:sp>
        <p:nvSpPr>
          <p:cNvPr id="5" name="Slide Number Placeholder 4"/>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96903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8" name="bottom graphic"/>
          <p:cNvGrpSpPr/>
          <p:nvPr/>
        </p:nvGrpSpPr>
        <p:grpSpPr>
          <a:xfrm>
            <a:off x="0" y="5409216"/>
            <a:ext cx="12188825" cy="1462483"/>
            <a:chOff x="0" y="4056912"/>
            <a:chExt cx="9144000" cy="1096862"/>
          </a:xfrm>
        </p:grpSpPr>
        <p:sp>
          <p:nvSpPr>
            <p:cNvPr id="9" name="Freeform 8"/>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FBDA3AE1-4360-4D5B-BDBC-656B872DD533}" type="datetime1">
              <a:rPr lang="en-US"/>
              <a:t>8/3/26</a:t>
            </a:fld>
            <a:endParaRPr/>
          </a:p>
        </p:txBody>
      </p:sp>
      <p:sp>
        <p:nvSpPr>
          <p:cNvPr id="4" name="Slide Number Placeholder 3"/>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2225395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600" b="0"/>
            </a:lvl1pPr>
          </a:lstStyle>
          <a:p>
            <a:r>
              <a:rPr lang="en-GB"/>
              <a:t>Click to edit Master title style</a:t>
            </a:r>
            <a:endParaRPr/>
          </a:p>
        </p:txBody>
      </p:sp>
      <p:sp>
        <p:nvSpPr>
          <p:cNvPr id="3" name="Content Placeholder 2"/>
          <p:cNvSpPr>
            <a:spLocks noGrp="1"/>
          </p:cNvSpPr>
          <p:nvPr>
            <p:ph idx="1"/>
          </p:nvPr>
        </p:nvSpPr>
        <p:spPr>
          <a:xfrm>
            <a:off x="4875530" y="1600200"/>
            <a:ext cx="6094413" cy="4572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1218883" y="1600202"/>
            <a:ext cx="3453500" cy="4571999"/>
          </a:xfrm>
        </p:spPr>
        <p:txBody>
          <a:bodyPr>
            <a:normAutofit/>
          </a:bodyPr>
          <a:lstStyle>
            <a:lvl1pPr marL="0" indent="0">
              <a:buNone/>
              <a:defRPr sz="2800">
                <a:solidFill>
                  <a:schemeClr val="accent1">
                    <a:lumMod val="75000"/>
                  </a:schemeClr>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20990708-46A4-4851-883E-8DFB8939107E}" type="datetime1">
              <a:rPr lang="en-US"/>
              <a:t>8/3/26</a:t>
            </a:fld>
            <a:endParaRPr/>
          </a:p>
        </p:txBody>
      </p:sp>
      <p:sp>
        <p:nvSpPr>
          <p:cNvPr id="7" name="Slide Number Placeholder 6"/>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3483960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600" b="0"/>
            </a:lvl1pPr>
          </a:lstStyle>
          <a:p>
            <a:r>
              <a:rPr lang="en-GB"/>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218887" y="1600200"/>
            <a:ext cx="6703850" cy="3657600"/>
          </a:xfrm>
          <a:prstGeom prst="roundRect">
            <a:avLst>
              <a:gd name="adj" fmla="val 3098"/>
            </a:avLst>
          </a:prstGeom>
        </p:spPr>
        <p:txBody>
          <a:bodyPr>
            <a:normAutofit/>
          </a:bodyPr>
          <a:lstStyle>
            <a:lvl1pPr marL="0" indent="0">
              <a:buNone/>
              <a:defRPr sz="27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GB"/>
              <a:t>Click icon to add picture</a:t>
            </a:r>
            <a:endParaRPr/>
          </a:p>
        </p:txBody>
      </p:sp>
      <p:sp>
        <p:nvSpPr>
          <p:cNvPr id="4" name="Text Placeholder 3"/>
          <p:cNvSpPr>
            <a:spLocks noGrp="1"/>
          </p:cNvSpPr>
          <p:nvPr>
            <p:ph type="body" sz="half" idx="2"/>
          </p:nvPr>
        </p:nvSpPr>
        <p:spPr>
          <a:xfrm>
            <a:off x="8125883" y="1600200"/>
            <a:ext cx="2844059" cy="3759200"/>
          </a:xfrm>
        </p:spPr>
        <p:txBody>
          <a:bodyPr anchor="b">
            <a:normAutofit/>
          </a:bodyPr>
          <a:lstStyle>
            <a:lvl1pPr marL="0" indent="0">
              <a:buNone/>
              <a:defRPr sz="2800">
                <a:solidFill>
                  <a:schemeClr val="accent1">
                    <a:lumMod val="75000"/>
                  </a:schemeClr>
                </a:solidFill>
              </a:defRPr>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E88EFFC-86AE-4294-A319-CAFC2651994B}" type="datetime1">
              <a:rPr lang="en-US"/>
              <a:t>8/3/26</a:t>
            </a:fld>
            <a:endParaRPr/>
          </a:p>
        </p:txBody>
      </p:sp>
      <p:sp>
        <p:nvSpPr>
          <p:cNvPr id="7" name="Slide Number Placeholder 6"/>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1442985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CEAB04-7709-4C1E-A61A-74684A0170FC}" type="datetime1">
              <a:rPr lang="en-US"/>
              <a:t>8/3/26</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264082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squares"/>
          <p:cNvGrpSpPr/>
          <p:nvPr/>
        </p:nvGrpSpPr>
        <p:grpSpPr>
          <a:xfrm rot="5400000">
            <a:off x="9583007" y="233864"/>
            <a:ext cx="1063300" cy="524046"/>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nvGrpSpPr>
          <p:cNvPr id="15" name="bottom graphic"/>
          <p:cNvGrpSpPr/>
          <p:nvPr/>
        </p:nvGrpSpPr>
        <p:grpSpPr>
          <a:xfrm>
            <a:off x="0" y="5395517"/>
            <a:ext cx="12188825" cy="1462483"/>
            <a:chOff x="0" y="4046638"/>
            <a:chExt cx="9144000" cy="1096862"/>
          </a:xfrm>
        </p:grpSpPr>
        <p:sp>
          <p:nvSpPr>
            <p:cNvPr id="16" name="Freeform 15"/>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Rectangle 72"/>
            <p:cNvSpPr/>
            <p:nvPr/>
          </p:nvSpPr>
          <p:spPr bwMode="ltGray">
            <a:xfrm rot="5400000">
              <a:off x="4023569" y="23069"/>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Vertical Title 1"/>
          <p:cNvSpPr>
            <a:spLocks noGrp="1"/>
          </p:cNvSpPr>
          <p:nvPr>
            <p:ph type="title" orient="vert"/>
          </p:nvPr>
        </p:nvSpPr>
        <p:spPr>
          <a:xfrm>
            <a:off x="9751060" y="1150514"/>
            <a:ext cx="1828324" cy="5021685"/>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1218882" y="1150514"/>
            <a:ext cx="8227457" cy="5021685"/>
          </a:xfrm>
        </p:spPr>
        <p:txBody>
          <a:bodyPr vert="eaVert"/>
          <a:lstStyle>
            <a:lvl5pPr>
              <a:defRPr/>
            </a:lvl5pPr>
            <a:lvl6pPr>
              <a:defRPr/>
            </a:lvl6pPr>
            <a:lvl7pPr>
              <a:defRPr/>
            </a:lvl7pPr>
            <a:lvl8pPr>
              <a:defRPr baseline="0"/>
            </a:lvl8pPr>
            <a:lvl9pPr>
              <a:defRPr baseline="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0C79BD0D-E0B1-4CED-AC65-708AC79EB9CD}" type="datetime1">
              <a:rPr lang="en-US"/>
              <a:t>8/3/26</a:t>
            </a:fld>
            <a:endParaRPr/>
          </a:p>
        </p:txBody>
      </p:sp>
      <p:sp>
        <p:nvSpPr>
          <p:cNvPr id="6" name="Slide Number Placeholder 5"/>
          <p:cNvSpPr>
            <a:spLocks noGrp="1"/>
          </p:cNvSpPr>
          <p:nvPr>
            <p:ph type="sldNum" sz="quarter" idx="12"/>
          </p:nvPr>
        </p:nvSpPr>
        <p:spPr/>
        <p:txBody>
          <a:bodyPr/>
          <a:lstStyle/>
          <a:p>
            <a:fld id="{34C99D79-8A4B-4031-B1E0-AF26F8EDF2BC}" type="slidenum">
              <a:rPr/>
              <a:t>‹#›</a:t>
            </a:fld>
            <a:endParaRPr/>
          </a:p>
        </p:txBody>
      </p:sp>
    </p:spTree>
    <p:extLst>
      <p:ext uri="{BB962C8B-B14F-4D97-AF65-F5344CB8AC3E}">
        <p14:creationId xmlns:p14="http://schemas.microsoft.com/office/powerpoint/2010/main" val="81644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1" name="bottom graphic"/>
          <p:cNvGrpSpPr/>
          <p:nvPr/>
        </p:nvGrpSpPr>
        <p:grpSpPr>
          <a:xfrm>
            <a:off x="0" y="5409216"/>
            <a:ext cx="12188825" cy="1462483"/>
            <a:chOff x="0" y="4056912"/>
            <a:chExt cx="9144000" cy="1096862"/>
          </a:xfrm>
        </p:grpSpPr>
        <p:sp>
          <p:nvSpPr>
            <p:cNvPr id="21" name="Freeform 20"/>
            <p:cNvSpPr/>
            <p:nvPr/>
          </p:nvSpPr>
          <p:spPr bwMode="ltGray">
            <a:xfrm rot="5400000">
              <a:off x="4119794" y="119293"/>
              <a:ext cx="904412" cy="9144000"/>
            </a:xfrm>
            <a:custGeom>
              <a:avLst/>
              <a:gdLst/>
              <a:ahLst/>
              <a:cxnLst/>
              <a:rect l="l" t="t" r="r" b="b"/>
              <a:pathLst>
                <a:path w="904412" h="9144000">
                  <a:moveTo>
                    <a:pt x="0" y="0"/>
                  </a:moveTo>
                  <a:lnTo>
                    <a:pt x="904412" y="0"/>
                  </a:lnTo>
                  <a:lnTo>
                    <a:pt x="904412" y="9144000"/>
                  </a:lnTo>
                  <a:lnTo>
                    <a:pt x="391235" y="9144000"/>
                  </a:lnTo>
                  <a:cubicBezTo>
                    <a:pt x="445385" y="6730684"/>
                    <a:pt x="250230" y="1995757"/>
                    <a:pt x="0" y="0"/>
                  </a:cubicBezTo>
                  <a:close/>
                </a:path>
              </a:pathLst>
            </a:cu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Rectangle 72"/>
            <p:cNvSpPr/>
            <p:nvPr/>
          </p:nvSpPr>
          <p:spPr bwMode="ltGray">
            <a:xfrm rot="5400000">
              <a:off x="4023569" y="33343"/>
              <a:ext cx="1096862" cy="9144000"/>
            </a:xfrm>
            <a:custGeom>
              <a:avLst/>
              <a:gdLst/>
              <a:ahLst/>
              <a:cxnLst/>
              <a:rect l="l" t="t" r="r" b="b"/>
              <a:pathLst>
                <a:path w="1096862" h="9144000">
                  <a:moveTo>
                    <a:pt x="1096861" y="9136375"/>
                  </a:moveTo>
                  <a:lnTo>
                    <a:pt x="1096861" y="0"/>
                  </a:lnTo>
                  <a:lnTo>
                    <a:pt x="1096862" y="0"/>
                  </a:lnTo>
                  <a:lnTo>
                    <a:pt x="1096862" y="9136375"/>
                  </a:lnTo>
                  <a:close/>
                  <a:moveTo>
                    <a:pt x="0" y="0"/>
                  </a:moveTo>
                  <a:lnTo>
                    <a:pt x="142171" y="0"/>
                  </a:lnTo>
                  <a:cubicBezTo>
                    <a:pt x="214017" y="532804"/>
                    <a:pt x="281641" y="1260834"/>
                    <a:pt x="340913" y="2087809"/>
                  </a:cubicBezTo>
                  <a:cubicBezTo>
                    <a:pt x="492781" y="4358443"/>
                    <a:pt x="587048" y="7374964"/>
                    <a:pt x="547354" y="9144000"/>
                  </a:cubicBezTo>
                  <a:lnTo>
                    <a:pt x="452132" y="9144000"/>
                  </a:lnTo>
                  <a:cubicBezTo>
                    <a:pt x="484963" y="4670358"/>
                    <a:pt x="240277" y="2482661"/>
                    <a:pt x="0" y="0"/>
                  </a:cubicBezTo>
                  <a:close/>
                </a:path>
              </a:pathLst>
            </a:custGeom>
            <a:solidFill>
              <a:schemeClr val="tx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grpSp>
        <p:nvGrpSpPr>
          <p:cNvPr id="7" name="squares"/>
          <p:cNvGrpSpPr/>
          <p:nvPr/>
        </p:nvGrpSpPr>
        <p:grpSpPr>
          <a:xfrm>
            <a:off x="1" y="800551"/>
            <a:ext cx="1063023" cy="524183"/>
            <a:chOff x="0" y="452558"/>
            <a:chExt cx="914400" cy="524182"/>
          </a:xfrm>
        </p:grpSpPr>
        <p:sp>
          <p:nvSpPr>
            <p:cNvPr id="8" name="Rounded Rectangle 7"/>
            <p:cNvSpPr/>
            <p:nvPr/>
          </p:nvSpPr>
          <p:spPr>
            <a:xfrm>
              <a:off x="591671" y="452558"/>
              <a:ext cx="322729" cy="52418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ounded Rectangle 8"/>
            <p:cNvSpPr/>
            <p:nvPr/>
          </p:nvSpPr>
          <p:spPr>
            <a:xfrm>
              <a:off x="215154" y="452558"/>
              <a:ext cx="322729" cy="52418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ound Same Side Corner Rectangle 9"/>
            <p:cNvSpPr/>
            <p:nvPr/>
          </p:nvSpPr>
          <p:spPr>
            <a:xfrm rot="5400000">
              <a:off x="-181408" y="633966"/>
              <a:ext cx="524182" cy="161366"/>
            </a:xfrm>
            <a:prstGeom prst="round2SameRect">
              <a:avLst>
                <a:gd name="adj1" fmla="val 29167"/>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Placeholder 1"/>
          <p:cNvSpPr>
            <a:spLocks noGrp="1"/>
          </p:cNvSpPr>
          <p:nvPr>
            <p:ph type="title"/>
          </p:nvPr>
        </p:nvSpPr>
        <p:spPr>
          <a:xfrm>
            <a:off x="1218883" y="152400"/>
            <a:ext cx="9751060" cy="1295400"/>
          </a:xfrm>
          <a:prstGeom prst="rect">
            <a:avLst/>
          </a:prstGeom>
        </p:spPr>
        <p:txBody>
          <a:bodyPr vert="horz" lIns="121899" tIns="60949" rIns="121899" bIns="60949" rtlCol="0" anchor="b">
            <a:normAutofit/>
          </a:bodyPr>
          <a:lstStyle/>
          <a:p>
            <a:r>
              <a:rPr lang="en-GB"/>
              <a:t>Click to edit Master title style</a:t>
            </a:r>
            <a:endParaRPr/>
          </a:p>
        </p:txBody>
      </p:sp>
      <p:sp>
        <p:nvSpPr>
          <p:cNvPr id="3" name="Text Placeholder 2"/>
          <p:cNvSpPr>
            <a:spLocks noGrp="1"/>
          </p:cNvSpPr>
          <p:nvPr>
            <p:ph type="body" idx="1"/>
          </p:nvPr>
        </p:nvSpPr>
        <p:spPr>
          <a:xfrm>
            <a:off x="1218883" y="1600200"/>
            <a:ext cx="9751060" cy="4572000"/>
          </a:xfrm>
          <a:prstGeom prst="rect">
            <a:avLst/>
          </a:prstGeom>
        </p:spPr>
        <p:txBody>
          <a:bodyPr vert="horz" lIns="121899" tIns="60949" rIns="121899" bIns="60949"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Footer Placeholder 4"/>
          <p:cNvSpPr>
            <a:spLocks noGrp="1"/>
          </p:cNvSpPr>
          <p:nvPr>
            <p:ph type="ftr" sz="quarter" idx="3"/>
          </p:nvPr>
        </p:nvSpPr>
        <p:spPr>
          <a:xfrm>
            <a:off x="1218883" y="6448425"/>
            <a:ext cx="8288401" cy="180976"/>
          </a:xfrm>
          <a:prstGeom prst="rect">
            <a:avLst/>
          </a:prstGeom>
        </p:spPr>
        <p:txBody>
          <a:bodyPr vert="horz" lIns="121899" tIns="60949" rIns="121899" bIns="60949" rtlCol="0" anchor="ctr"/>
          <a:lstStyle>
            <a:lvl1pPr algn="l">
              <a:defRPr sz="1200">
                <a:solidFill>
                  <a:schemeClr val="tx1"/>
                </a:solidFill>
              </a:defRPr>
            </a:lvl1pPr>
          </a:lstStyle>
          <a:p>
            <a:r>
              <a:rPr lang="en-US" dirty="0"/>
              <a:t>Add a footer</a:t>
            </a:r>
          </a:p>
        </p:txBody>
      </p:sp>
      <p:sp>
        <p:nvSpPr>
          <p:cNvPr id="4" name="Date Placeholder 3"/>
          <p:cNvSpPr>
            <a:spLocks noGrp="1"/>
          </p:cNvSpPr>
          <p:nvPr>
            <p:ph type="dt" sz="half" idx="2"/>
          </p:nvPr>
        </p:nvSpPr>
        <p:spPr>
          <a:xfrm>
            <a:off x="9547913" y="6448425"/>
            <a:ext cx="1422030" cy="180976"/>
          </a:xfrm>
          <a:prstGeom prst="rect">
            <a:avLst/>
          </a:prstGeom>
        </p:spPr>
        <p:txBody>
          <a:bodyPr vert="horz" lIns="121899" tIns="60949" rIns="121899" bIns="60949" rtlCol="0" anchor="ctr"/>
          <a:lstStyle>
            <a:lvl1pPr algn="r">
              <a:defRPr sz="1200">
                <a:solidFill>
                  <a:schemeClr val="tx1"/>
                </a:solidFill>
              </a:defRPr>
            </a:lvl1pPr>
          </a:lstStyle>
          <a:p>
            <a:fld id="{D29E8617-6EA8-4B97-A5E8-E18E98765EE2}" type="datetime1">
              <a:rPr lang="en-US"/>
              <a:pPr/>
              <a:t>8/3/26</a:t>
            </a:fld>
            <a:endParaRPr dirty="0"/>
          </a:p>
        </p:txBody>
      </p:sp>
      <p:sp>
        <p:nvSpPr>
          <p:cNvPr id="6" name="Slide Number Placeholder 5"/>
          <p:cNvSpPr>
            <a:spLocks noGrp="1"/>
          </p:cNvSpPr>
          <p:nvPr>
            <p:ph type="sldNum" sz="quarter" idx="4"/>
          </p:nvPr>
        </p:nvSpPr>
        <p:spPr>
          <a:xfrm>
            <a:off x="11071516" y="6448425"/>
            <a:ext cx="812588" cy="180976"/>
          </a:xfrm>
          <a:prstGeom prst="rect">
            <a:avLst/>
          </a:prstGeom>
        </p:spPr>
        <p:txBody>
          <a:bodyPr vert="horz" lIns="121899" tIns="60949" rIns="121899" bIns="60949" rtlCol="0" anchor="ctr"/>
          <a:lstStyle>
            <a:lvl1pPr algn="r">
              <a:defRPr sz="1200">
                <a:solidFill>
                  <a:schemeClr val="tx1"/>
                </a:solidFill>
              </a:defRPr>
            </a:lvl1pPr>
          </a:lstStyle>
          <a:p>
            <a:fld id="{34C99D79-8A4B-4031-B1E0-AF26F8EDF2BC}" type="slidenum">
              <a:rPr/>
              <a:pPr/>
              <a:t>‹#›</a:t>
            </a:fld>
            <a:endParaRPr/>
          </a:p>
        </p:txBody>
      </p:sp>
    </p:spTree>
    <p:extLst>
      <p:ext uri="{BB962C8B-B14F-4D97-AF65-F5344CB8AC3E}">
        <p14:creationId xmlns:p14="http://schemas.microsoft.com/office/powerpoint/2010/main" val="1782682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800"/>
        </a:spcBef>
        <a:buClr>
          <a:schemeClr val="accent1">
            <a:lumMod val="75000"/>
          </a:schemeClr>
        </a:buClr>
        <a:buFont typeface="Arial" pitchFamily="34" charset="0"/>
        <a:buChar char="•"/>
        <a:defRPr sz="2800" kern="1200">
          <a:solidFill>
            <a:schemeClr val="tx1"/>
          </a:solidFill>
          <a:latin typeface="+mn-lt"/>
          <a:ea typeface="+mn-ea"/>
          <a:cs typeface="+mn-cs"/>
        </a:defRPr>
      </a:lvl1pPr>
      <a:lvl2pPr marL="755772" indent="-304747" algn="l" defTabSz="1218987" rtl="0" eaLnBrk="1" latinLnBrk="0" hangingPunct="1">
        <a:lnSpc>
          <a:spcPct val="90000"/>
        </a:lnSpc>
        <a:spcBef>
          <a:spcPts val="1200"/>
        </a:spcBef>
        <a:buClr>
          <a:schemeClr val="accent1">
            <a:lumMod val="75000"/>
          </a:schemeClr>
        </a:buClr>
        <a:buFont typeface="Arial" pitchFamily="34" charset="0"/>
        <a:buChar char="–"/>
        <a:defRPr sz="2400" kern="1200">
          <a:solidFill>
            <a:schemeClr val="tx1"/>
          </a:solidFill>
          <a:latin typeface="+mn-lt"/>
          <a:ea typeface="+mn-ea"/>
          <a:cs typeface="+mn-cs"/>
        </a:defRPr>
      </a:lvl2pPr>
      <a:lvl3pPr marL="120679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3pPr>
      <a:lvl4pPr marL="1657822"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4pPr>
      <a:lvl5pPr marL="2108847" indent="-304747" algn="l" defTabSz="1218987" rtl="0" eaLnBrk="1" latinLnBrk="0" hangingPunct="1">
        <a:lnSpc>
          <a:spcPct val="90000"/>
        </a:lnSpc>
        <a:spcBef>
          <a:spcPts val="800"/>
        </a:spcBef>
        <a:buClr>
          <a:schemeClr val="accent1">
            <a:lumMod val="75000"/>
          </a:schemeClr>
        </a:buClr>
        <a:buFont typeface="Arial" pitchFamily="34" charset="0"/>
        <a:buChar char="•"/>
        <a:defRPr sz="2000" kern="1200">
          <a:solidFill>
            <a:schemeClr val="tx1"/>
          </a:solidFill>
          <a:latin typeface="+mn-lt"/>
          <a:ea typeface="+mn-ea"/>
          <a:cs typeface="+mn-cs"/>
        </a:defRPr>
      </a:lvl5pPr>
      <a:lvl6pPr marL="255987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6pPr>
      <a:lvl7pPr marL="301089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7pPr>
      <a:lvl8pPr marL="3461922"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8pPr>
      <a:lvl9pPr marL="3912947" indent="-304747" algn="l" defTabSz="1218987" rtl="0" eaLnBrk="1" latinLnBrk="0" hangingPunct="1">
        <a:lnSpc>
          <a:spcPct val="90000"/>
        </a:lnSpc>
        <a:spcBef>
          <a:spcPts val="800"/>
        </a:spcBef>
        <a:buClr>
          <a:schemeClr val="accent1"/>
        </a:buClr>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Communication Barriers at Flight Foods Ltd: Analysis and Solutions</a:t>
            </a:r>
          </a:p>
        </p:txBody>
      </p:sp>
      <p:sp>
        <p:nvSpPr>
          <p:cNvPr id="6" name="Content Placeholder 5"/>
          <p:cNvSpPr>
            <a:spLocks noGrp="1"/>
          </p:cNvSpPr>
          <p:nvPr>
            <p:ph idx="1"/>
          </p:nvPr>
        </p:nvSpPr>
        <p:spPr/>
        <p:txBody>
          <a:bodyPr/>
          <a:lstStyle/>
          <a:p>
            <a:r>
              <a:rPr lang="en-US" dirty="0"/>
              <a:t>Module: LCLM4003 Effective </a:t>
            </a:r>
            <a:r>
              <a:rPr lang="en-US" dirty="0" err="1"/>
              <a:t>Teamworking</a:t>
            </a:r>
            <a:r>
              <a:rPr lang="en-US" dirty="0"/>
              <a:t> and Communication</a:t>
            </a:r>
            <a:endParaRPr lang="en-GB" dirty="0"/>
          </a:p>
          <a:p>
            <a:r>
              <a:rPr lang="en-US" dirty="0" err="1"/>
              <a:t>Programme</a:t>
            </a:r>
            <a:r>
              <a:rPr lang="en-US" dirty="0"/>
              <a:t>: Cert HE Business Skills for the Workplace</a:t>
            </a:r>
            <a:endParaRPr lang="en-GB" dirty="0"/>
          </a:p>
          <a:p>
            <a:r>
              <a:rPr lang="en-US" dirty="0"/>
              <a:t>Presenters:</a:t>
            </a:r>
            <a:r>
              <a:rPr lang="en-GB" dirty="0"/>
              <a:t> Divine </a:t>
            </a:r>
            <a:r>
              <a:rPr lang="en-GB" dirty="0" err="1"/>
              <a:t>Chakupewa</a:t>
            </a:r>
            <a:endParaRPr lang="en-GB" dirty="0"/>
          </a:p>
          <a:p>
            <a:r>
              <a:rPr lang="en-GB" dirty="0"/>
              <a:t>Student ID: 2315844</a:t>
            </a:r>
          </a:p>
          <a:p>
            <a:r>
              <a:rPr lang="en-US" dirty="0"/>
              <a:t>Date: </a:t>
            </a:r>
            <a:r>
              <a:rPr lang="en-GB" dirty="0"/>
              <a:t>02|04|2026</a:t>
            </a:r>
            <a:endParaRPr lang="en-US" dirty="0"/>
          </a:p>
        </p:txBody>
      </p:sp>
    </p:spTree>
    <p:extLst>
      <p:ext uri="{BB962C8B-B14F-4D97-AF65-F5344CB8AC3E}">
        <p14:creationId xmlns:p14="http://schemas.microsoft.com/office/powerpoint/2010/main" val="204134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9BF70E-7F23-3C35-6D5A-F79CB802FA46}"/>
              </a:ext>
            </a:extLst>
          </p:cNvPr>
          <p:cNvSpPr>
            <a:spLocks noGrp="1"/>
          </p:cNvSpPr>
          <p:nvPr>
            <p:ph idx="1"/>
          </p:nvPr>
        </p:nvSpPr>
        <p:spPr>
          <a:xfrm>
            <a:off x="1218882" y="370731"/>
            <a:ext cx="9751060" cy="6166646"/>
          </a:xfrm>
        </p:spPr>
        <p:txBody>
          <a:bodyPr>
            <a:normAutofit/>
          </a:bodyPr>
          <a:lstStyle/>
          <a:p>
            <a:r>
              <a:rPr lang="en-US" dirty="0"/>
              <a:t>Background to Flight Foods Ltd</a:t>
            </a:r>
            <a:r>
              <a:rPr lang="en-GB" dirty="0"/>
              <a:t>: </a:t>
            </a:r>
            <a:r>
              <a:rPr lang="en-US" dirty="0"/>
              <a:t>Medium-sized manufacturer supplying ready meals to airlines</a:t>
            </a:r>
            <a:endParaRPr lang="en-GB" dirty="0"/>
          </a:p>
          <a:p>
            <a:r>
              <a:rPr lang="en-US" dirty="0"/>
              <a:t>Rising complaints: undercooked food, wrong packaging, cross-contamination</a:t>
            </a:r>
            <a:endParaRPr lang="en-GB" dirty="0"/>
          </a:p>
          <a:p>
            <a:r>
              <a:rPr lang="en-US" dirty="0"/>
              <a:t>Factory: </a:t>
            </a:r>
            <a:r>
              <a:rPr lang="en-US" dirty="0" err="1"/>
              <a:t>ageing</a:t>
            </a:r>
            <a:r>
              <a:rPr lang="en-US" dirty="0"/>
              <a:t> noisy machinery; 40 diverse staff (16–60+ years, 5 cultural groups, limited English)</a:t>
            </a:r>
            <a:endParaRPr lang="en-GB" dirty="0"/>
          </a:p>
          <a:p>
            <a:r>
              <a:rPr lang="en-US" dirty="0"/>
              <a:t>Gary: Floor manager, qualified in Food Hygiene; under pressure, no structured training for new starters</a:t>
            </a:r>
            <a:endParaRPr lang="en-GB" dirty="0"/>
          </a:p>
          <a:p>
            <a:r>
              <a:rPr lang="en-US" dirty="0"/>
              <a:t>What We Will Cover</a:t>
            </a:r>
            <a:r>
              <a:rPr lang="en-GB" dirty="0"/>
              <a:t>: </a:t>
            </a:r>
            <a:r>
              <a:rPr lang="en-US" dirty="0"/>
              <a:t>5 key communication barriers from the case2. Relevant communication theories applied3. Practical improvement solutions4. Conclusion &amp; References</a:t>
            </a:r>
          </a:p>
        </p:txBody>
      </p:sp>
    </p:spTree>
    <p:extLst>
      <p:ext uri="{BB962C8B-B14F-4D97-AF65-F5344CB8AC3E}">
        <p14:creationId xmlns:p14="http://schemas.microsoft.com/office/powerpoint/2010/main" val="3386484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 BARRIER 1 – ENVIRONMENTAL NOISE</a:t>
            </a:r>
          </a:p>
        </p:txBody>
      </p:sp>
      <p:sp>
        <p:nvSpPr>
          <p:cNvPr id="3" name="Content Placeholder 2">
            <a:extLst>
              <a:ext uri="{FF2B5EF4-FFF2-40B4-BE49-F238E27FC236}">
                <a16:creationId xmlns:a16="http://schemas.microsoft.com/office/drawing/2014/main" id="{72D76AD2-A4B4-4F91-1962-E34BFE4E25E7}"/>
              </a:ext>
            </a:extLst>
          </p:cNvPr>
          <p:cNvSpPr>
            <a:spLocks noGrp="1"/>
          </p:cNvSpPr>
          <p:nvPr>
            <p:ph idx="1"/>
          </p:nvPr>
        </p:nvSpPr>
        <p:spPr/>
        <p:txBody>
          <a:bodyPr/>
          <a:lstStyle/>
          <a:p>
            <a:r>
              <a:rPr lang="en-US" dirty="0"/>
              <a:t> Case Evidence: Old machinery “clanking and banging”</a:t>
            </a:r>
            <a:endParaRPr lang="en-GB" dirty="0"/>
          </a:p>
          <a:p>
            <a:r>
              <a:rPr lang="en-US" dirty="0"/>
              <a:t>Verbal instructions hard to hear; Gary must shout/point</a:t>
            </a:r>
            <a:endParaRPr lang="en-GB" dirty="0"/>
          </a:p>
          <a:p>
            <a:r>
              <a:rPr lang="en-US" dirty="0"/>
              <a:t>Theory: Shannon &amp; Weaver (1948)</a:t>
            </a:r>
            <a:r>
              <a:rPr lang="en-GB" dirty="0"/>
              <a:t>:</a:t>
            </a:r>
            <a:r>
              <a:rPr lang="en-US" dirty="0"/>
              <a:t> Physical noise disrupts the communication channel</a:t>
            </a:r>
            <a:endParaRPr lang="en-GB" dirty="0"/>
          </a:p>
          <a:p>
            <a:r>
              <a:rPr lang="en-US" dirty="0"/>
              <a:t>Solutions: Hold briefings/training in quiet areas</a:t>
            </a:r>
            <a:r>
              <a:rPr lang="en-GB" dirty="0"/>
              <a:t>.</a:t>
            </a:r>
            <a:r>
              <a:rPr lang="en-US" dirty="0"/>
              <a:t> Service or replace faulty equipment</a:t>
            </a:r>
            <a:r>
              <a:rPr lang="en-GB" dirty="0"/>
              <a:t>. </a:t>
            </a:r>
            <a:r>
              <a:rPr lang="en-US" dirty="0"/>
              <a:t>Use written guides, visual aids, hand signals</a:t>
            </a:r>
          </a:p>
        </p:txBody>
      </p:sp>
    </p:spTree>
    <p:extLst>
      <p:ext uri="{BB962C8B-B14F-4D97-AF65-F5344CB8AC3E}">
        <p14:creationId xmlns:p14="http://schemas.microsoft.com/office/powerpoint/2010/main" val="424641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BARRIER 2 – LANGUAGE &amp; NON-VERBAL COMMUNICATION</a:t>
            </a:r>
          </a:p>
        </p:txBody>
      </p:sp>
      <p:sp>
        <p:nvSpPr>
          <p:cNvPr id="4" name="Content Placeholder 3">
            <a:extLst>
              <a:ext uri="{FF2B5EF4-FFF2-40B4-BE49-F238E27FC236}">
                <a16:creationId xmlns:a16="http://schemas.microsoft.com/office/drawing/2014/main" id="{74D17190-023E-267D-ECC3-17D371331532}"/>
              </a:ext>
            </a:extLst>
          </p:cNvPr>
          <p:cNvSpPr>
            <a:spLocks noGrp="1"/>
          </p:cNvSpPr>
          <p:nvPr>
            <p:ph sz="half" idx="1"/>
          </p:nvPr>
        </p:nvSpPr>
        <p:spPr>
          <a:xfrm>
            <a:off x="1141412" y="1447800"/>
            <a:ext cx="10496786" cy="4724400"/>
          </a:xfrm>
        </p:spPr>
        <p:txBody>
          <a:bodyPr/>
          <a:lstStyle/>
          <a:p>
            <a:r>
              <a:rPr lang="en-US" dirty="0"/>
              <a:t>Case Evidence: Most staff speak limited English</a:t>
            </a:r>
            <a:r>
              <a:rPr lang="en-GB" dirty="0"/>
              <a:t>. </a:t>
            </a:r>
            <a:r>
              <a:rPr lang="en-US" dirty="0"/>
              <a:t>Gary uses complex language; shouts “idiots!”</a:t>
            </a:r>
            <a:r>
              <a:rPr lang="en-GB" dirty="0"/>
              <a:t>. </a:t>
            </a:r>
            <a:r>
              <a:rPr lang="en-US" dirty="0"/>
              <a:t>Aggressive tone and negative body language</a:t>
            </a:r>
            <a:endParaRPr lang="en-GB" dirty="0"/>
          </a:p>
          <a:p>
            <a:r>
              <a:rPr lang="en-US" dirty="0"/>
              <a:t>Theory: Berlo’s SMCR Model (1960)</a:t>
            </a:r>
            <a:r>
              <a:rPr lang="en-GB" dirty="0"/>
              <a:t>:</a:t>
            </a:r>
            <a:r>
              <a:rPr lang="en-US" dirty="0"/>
              <a:t> Success depends on sender/receiver skills, knowledge and culture</a:t>
            </a:r>
            <a:endParaRPr lang="en-GB" dirty="0"/>
          </a:p>
          <a:p>
            <a:r>
              <a:rPr lang="en-US" dirty="0"/>
              <a:t>Solutions: Simple plain English + translated materials</a:t>
            </a:r>
            <a:r>
              <a:rPr lang="en-GB" dirty="0"/>
              <a:t>. </a:t>
            </a:r>
            <a:r>
              <a:rPr lang="en-US" dirty="0"/>
              <a:t>Visual guides and step-by-step instructions</a:t>
            </a:r>
            <a:r>
              <a:rPr lang="en-GB" dirty="0"/>
              <a:t> </a:t>
            </a:r>
            <a:r>
              <a:rPr lang="en-US" dirty="0"/>
              <a:t>Training on calm tone and constructive feedback</a:t>
            </a:r>
            <a:r>
              <a:rPr lang="en-GB" dirty="0"/>
              <a:t>. </a:t>
            </a:r>
            <a:endParaRPr lang="en-US" dirty="0"/>
          </a:p>
        </p:txBody>
      </p:sp>
    </p:spTree>
    <p:extLst>
      <p:ext uri="{BB962C8B-B14F-4D97-AF65-F5344CB8AC3E}">
        <p14:creationId xmlns:p14="http://schemas.microsoft.com/office/powerpoint/2010/main" val="3980665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Barrier 3: Age &amp; Generational Barriers</a:t>
            </a:r>
          </a:p>
        </p:txBody>
      </p:sp>
      <p:sp>
        <p:nvSpPr>
          <p:cNvPr id="3" name="Content Placeholder 2"/>
          <p:cNvSpPr>
            <a:spLocks noGrp="1"/>
          </p:cNvSpPr>
          <p:nvPr>
            <p:ph sz="half" idx="1"/>
          </p:nvPr>
        </p:nvSpPr>
        <p:spPr>
          <a:xfrm>
            <a:off x="1141412" y="1600200"/>
            <a:ext cx="9751060" cy="4572000"/>
          </a:xfrm>
        </p:spPr>
        <p:txBody>
          <a:bodyPr/>
          <a:lstStyle/>
          <a:p>
            <a:r>
              <a:rPr lang="en-US" dirty="0"/>
              <a:t>Case Evidence:Gary claims “older ones understand, younger ones don’t”</a:t>
            </a:r>
            <a:r>
              <a:rPr lang="en-GB" dirty="0"/>
              <a:t>. It </a:t>
            </a:r>
            <a:r>
              <a:rPr lang="en-US" dirty="0"/>
              <a:t>Makes assumptions instead of checking understanding</a:t>
            </a:r>
            <a:endParaRPr lang="en-GB" dirty="0"/>
          </a:p>
          <a:p>
            <a:r>
              <a:rPr lang="en-US" dirty="0"/>
              <a:t>Theory: </a:t>
            </a:r>
            <a:r>
              <a:rPr lang="en-US" dirty="0" err="1"/>
              <a:t>Schramm’s</a:t>
            </a:r>
            <a:r>
              <a:rPr lang="en-US" dirty="0"/>
              <a:t> Circular Model (1954)</a:t>
            </a:r>
            <a:r>
              <a:rPr lang="en-GB" dirty="0"/>
              <a:t>:</a:t>
            </a:r>
            <a:r>
              <a:rPr lang="en-US" dirty="0"/>
              <a:t>Interpretation depends on personal experience / “frame of reference”</a:t>
            </a:r>
            <a:r>
              <a:rPr lang="en-GB" dirty="0"/>
              <a:t>.</a:t>
            </a:r>
            <a:r>
              <a:rPr lang="en-US" dirty="0"/>
              <a:t> Requires two</a:t>
            </a:r>
            <a:r>
              <a:rPr lang="en-GB" dirty="0"/>
              <a:t> way</a:t>
            </a:r>
            <a:r>
              <a:rPr lang="en-US" dirty="0"/>
              <a:t>y feedback to work well</a:t>
            </a:r>
            <a:endParaRPr lang="en-GB" dirty="0"/>
          </a:p>
          <a:p>
            <a:r>
              <a:rPr lang="en-US" dirty="0"/>
              <a:t>Solutions:• Individual skills assessments, no age-based stereotypes• Mix of practical, written and visual training methods</a:t>
            </a:r>
          </a:p>
        </p:txBody>
      </p:sp>
    </p:spTree>
    <p:extLst>
      <p:ext uri="{BB962C8B-B14F-4D97-AF65-F5344CB8AC3E}">
        <p14:creationId xmlns:p14="http://schemas.microsoft.com/office/powerpoint/2010/main" val="2490618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754" y="274244"/>
            <a:ext cx="10913316" cy="1143951"/>
          </a:xfrm>
        </p:spPr>
        <p:txBody>
          <a:bodyPr>
            <a:normAutofit/>
          </a:bodyPr>
          <a:lstStyle/>
          <a:p>
            <a:r>
              <a:rPr lang="en-US" sz="4700" dirty="0"/>
              <a:t>BARRIER 4</a:t>
            </a:r>
            <a:r>
              <a:rPr lang="en-GB" sz="4700" dirty="0"/>
              <a:t>:</a:t>
            </a:r>
            <a:r>
              <a:rPr lang="en-US" sz="4700" dirty="0"/>
              <a:t> CULTURAL DIFFERENCES</a:t>
            </a:r>
          </a:p>
        </p:txBody>
      </p:sp>
      <p:sp>
        <p:nvSpPr>
          <p:cNvPr id="3" name="Text Placeholder 2"/>
          <p:cNvSpPr>
            <a:spLocks noGrp="1"/>
          </p:cNvSpPr>
          <p:nvPr>
            <p:ph type="body" idx="1"/>
          </p:nvPr>
        </p:nvSpPr>
        <p:spPr>
          <a:xfrm>
            <a:off x="1828324" y="1603116"/>
            <a:ext cx="9976430" cy="4980640"/>
          </a:xfrm>
        </p:spPr>
        <p:txBody>
          <a:bodyPr/>
          <a:lstStyle/>
          <a:p>
            <a:r>
              <a:rPr lang="en-US" dirty="0">
                <a:solidFill>
                  <a:schemeClr val="bg1">
                    <a:lumMod val="10000"/>
                  </a:schemeClr>
                </a:solidFill>
              </a:rPr>
              <a:t>Case Evidence: Workforce from 5 distinct cultural groups• Different norms around authority and asking questions</a:t>
            </a:r>
            <a:endParaRPr lang="en-GB" dirty="0">
              <a:solidFill>
                <a:schemeClr val="bg1">
                  <a:lumMod val="10000"/>
                </a:schemeClr>
              </a:solidFill>
            </a:endParaRPr>
          </a:p>
          <a:p>
            <a:r>
              <a:rPr lang="en-US" dirty="0">
                <a:solidFill>
                  <a:schemeClr val="bg1">
                    <a:lumMod val="10000"/>
                  </a:schemeClr>
                </a:solidFill>
              </a:rPr>
              <a:t>Theory: Hall’s High/Low Context Framework (1976)</a:t>
            </a:r>
            <a:r>
              <a:rPr lang="en-GB" dirty="0">
                <a:solidFill>
                  <a:schemeClr val="bg1">
                    <a:lumMod val="10000"/>
                  </a:schemeClr>
                </a:solidFill>
              </a:rPr>
              <a:t>,</a:t>
            </a:r>
            <a:r>
              <a:rPr lang="en-US" dirty="0">
                <a:solidFill>
                  <a:schemeClr val="bg1">
                    <a:lumMod val="10000"/>
                  </a:schemeClr>
                </a:solidFill>
              </a:rPr>
              <a:t> Low</a:t>
            </a:r>
            <a:r>
              <a:rPr lang="en-GB" dirty="0">
                <a:solidFill>
                  <a:schemeClr val="bg1">
                    <a:lumMod val="10000"/>
                  </a:schemeClr>
                </a:solidFill>
              </a:rPr>
              <a:t> </a:t>
            </a:r>
            <a:r>
              <a:rPr lang="en-US" dirty="0">
                <a:solidFill>
                  <a:schemeClr val="bg1">
                    <a:lumMod val="10000"/>
                  </a:schemeClr>
                </a:solidFill>
              </a:rPr>
              <a:t>context: direct speech; High</a:t>
            </a:r>
            <a:r>
              <a:rPr lang="en-GB" dirty="0">
                <a:solidFill>
                  <a:schemeClr val="bg1">
                    <a:lumMod val="10000"/>
                  </a:schemeClr>
                </a:solidFill>
              </a:rPr>
              <a:t> </a:t>
            </a:r>
            <a:r>
              <a:rPr lang="en-US" dirty="0">
                <a:solidFill>
                  <a:schemeClr val="bg1">
                    <a:lumMod val="10000"/>
                  </a:schemeClr>
                </a:solidFill>
              </a:rPr>
              <a:t>context: respect &amp; implied meaning</a:t>
            </a:r>
            <a:endParaRPr lang="en-GB" dirty="0">
              <a:solidFill>
                <a:schemeClr val="bg1">
                  <a:lumMod val="10000"/>
                </a:schemeClr>
              </a:solidFill>
            </a:endParaRPr>
          </a:p>
          <a:p>
            <a:r>
              <a:rPr lang="en-US" dirty="0">
                <a:solidFill>
                  <a:schemeClr val="bg1">
                    <a:lumMod val="10000"/>
                  </a:schemeClr>
                </a:solidFill>
              </a:rPr>
              <a:t>Solutions:• Basic cultural awareness training</a:t>
            </a:r>
            <a:r>
              <a:rPr lang="en-GB" dirty="0">
                <a:solidFill>
                  <a:schemeClr val="bg1">
                    <a:lumMod val="10000"/>
                  </a:schemeClr>
                </a:solidFill>
              </a:rPr>
              <a:t>, </a:t>
            </a:r>
            <a:r>
              <a:rPr lang="en-US" dirty="0">
                <a:solidFill>
                  <a:schemeClr val="bg1">
                    <a:lumMod val="10000"/>
                  </a:schemeClr>
                </a:solidFill>
              </a:rPr>
              <a:t>Clear, literal instructions</a:t>
            </a:r>
            <a:r>
              <a:rPr lang="en-GB" dirty="0">
                <a:solidFill>
                  <a:schemeClr val="bg1">
                    <a:lumMod val="10000"/>
                  </a:schemeClr>
                </a:solidFill>
              </a:rPr>
              <a:t>, </a:t>
            </a:r>
            <a:r>
              <a:rPr lang="en-US" dirty="0">
                <a:solidFill>
                  <a:schemeClr val="bg1">
                    <a:lumMod val="10000"/>
                  </a:schemeClr>
                </a:solidFill>
              </a:rPr>
              <a:t>Create a safe space to ask for clarification</a:t>
            </a:r>
          </a:p>
        </p:txBody>
      </p:sp>
    </p:spTree>
    <p:extLst>
      <p:ext uri="{BB962C8B-B14F-4D97-AF65-F5344CB8AC3E}">
        <p14:creationId xmlns:p14="http://schemas.microsoft.com/office/powerpoint/2010/main" val="289063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BARRIER 5 – EMOTIONAL BARRIERS</a:t>
            </a:r>
          </a:p>
        </p:txBody>
      </p:sp>
      <p:sp>
        <p:nvSpPr>
          <p:cNvPr id="12" name="Content Placeholder 11"/>
          <p:cNvSpPr>
            <a:spLocks noGrp="1"/>
          </p:cNvSpPr>
          <p:nvPr>
            <p:ph sz="half" idx="2"/>
          </p:nvPr>
        </p:nvSpPr>
        <p:spPr>
          <a:xfrm>
            <a:off x="1141412" y="1447800"/>
            <a:ext cx="10288588" cy="4724399"/>
          </a:xfrm>
        </p:spPr>
        <p:txBody>
          <a:bodyPr/>
          <a:lstStyle/>
          <a:p>
            <a:r>
              <a:rPr lang="en-US" dirty="0"/>
              <a:t>Case Evidence:</a:t>
            </a:r>
            <a:r>
              <a:rPr lang="en-GB" dirty="0"/>
              <a:t> </a:t>
            </a:r>
            <a:r>
              <a:rPr lang="en-US" dirty="0"/>
              <a:t>Gary overtired, stressed, cutting corners on hygiene/rules</a:t>
            </a:r>
            <a:r>
              <a:rPr lang="en-GB" dirty="0"/>
              <a:t>,</a:t>
            </a:r>
            <a:r>
              <a:rPr lang="en-US" dirty="0"/>
              <a:t> Loses temper easily; sets a poor example</a:t>
            </a:r>
            <a:r>
              <a:rPr lang="en-GB" dirty="0"/>
              <a:t>,</a:t>
            </a:r>
            <a:r>
              <a:rPr lang="en-US" dirty="0"/>
              <a:t> Staff feel undervalued, anxious and afraid to speak up</a:t>
            </a:r>
            <a:endParaRPr lang="en-GB" dirty="0"/>
          </a:p>
          <a:p>
            <a:r>
              <a:rPr lang="en-US" dirty="0"/>
              <a:t>Theory: Stress &amp; Communication</a:t>
            </a:r>
            <a:r>
              <a:rPr lang="en-GB" dirty="0"/>
              <a:t>,</a:t>
            </a:r>
            <a:r>
              <a:rPr lang="en-US" dirty="0"/>
              <a:t> Fatigue and emotion reduce ability to send/receive clear messages</a:t>
            </a:r>
            <a:endParaRPr lang="en-GB" dirty="0"/>
          </a:p>
          <a:p>
            <a:r>
              <a:rPr lang="en-US" dirty="0"/>
              <a:t>Solutions:</a:t>
            </a:r>
            <a:r>
              <a:rPr lang="en-GB" dirty="0"/>
              <a:t> </a:t>
            </a:r>
            <a:r>
              <a:rPr lang="en-US" dirty="0"/>
              <a:t>Manage workloads and rest breaks</a:t>
            </a:r>
            <a:r>
              <a:rPr lang="en-GB" dirty="0"/>
              <a:t>, </a:t>
            </a:r>
            <a:r>
              <a:rPr lang="en-US" dirty="0"/>
              <a:t>Lead by example on all rules</a:t>
            </a:r>
            <a:r>
              <a:rPr lang="en-GB" dirty="0"/>
              <a:t>, </a:t>
            </a:r>
            <a:r>
              <a:rPr lang="en-US" dirty="0"/>
              <a:t>Encourage open, blame-free reporting</a:t>
            </a:r>
          </a:p>
        </p:txBody>
      </p:sp>
    </p:spTree>
    <p:extLst>
      <p:ext uri="{BB962C8B-B14F-4D97-AF65-F5344CB8AC3E}">
        <p14:creationId xmlns:p14="http://schemas.microsoft.com/office/powerpoint/2010/main" val="2891628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Summery and Recommendations </a:t>
            </a:r>
            <a:endParaRPr lang="en-US" dirty="0"/>
          </a:p>
        </p:txBody>
      </p:sp>
      <p:sp>
        <p:nvSpPr>
          <p:cNvPr id="3" name="TextBox 2">
            <a:extLst>
              <a:ext uri="{FF2B5EF4-FFF2-40B4-BE49-F238E27FC236}">
                <a16:creationId xmlns:a16="http://schemas.microsoft.com/office/drawing/2014/main" id="{8D5D773F-DF35-9C5C-5DBD-903FED9D6765}"/>
              </a:ext>
            </a:extLst>
          </p:cNvPr>
          <p:cNvSpPr txBox="1"/>
          <p:nvPr/>
        </p:nvSpPr>
        <p:spPr>
          <a:xfrm>
            <a:off x="353934" y="1748852"/>
            <a:ext cx="11096886" cy="2600794"/>
          </a:xfrm>
          <a:prstGeom prst="rect">
            <a:avLst/>
          </a:prstGeom>
          <a:noFill/>
        </p:spPr>
        <p:txBody>
          <a:bodyPr wrap="square" rtlCol="0">
            <a:spAutoFit/>
          </a:bodyPr>
          <a:lstStyle/>
          <a:p>
            <a:pPr algn="l"/>
            <a:endParaRPr lang="en-US" dirty="0"/>
          </a:p>
        </p:txBody>
      </p:sp>
      <p:graphicFrame>
        <p:nvGraphicFramePr>
          <p:cNvPr id="5" name="Table 4">
            <a:extLst>
              <a:ext uri="{FF2B5EF4-FFF2-40B4-BE49-F238E27FC236}">
                <a16:creationId xmlns:a16="http://schemas.microsoft.com/office/drawing/2014/main" id="{6BDE2199-2230-5201-C0ED-110327E4BDB9}"/>
              </a:ext>
            </a:extLst>
          </p:cNvPr>
          <p:cNvGraphicFramePr/>
          <p:nvPr>
            <p:extLst>
              <p:ext uri="{D42A27DB-BD31-4B8C-83A1-F6EECF244321}">
                <p14:modId xmlns:p14="http://schemas.microsoft.com/office/powerpoint/2010/main" val="3142652027"/>
              </p:ext>
            </p:extLst>
          </p:nvPr>
        </p:nvGraphicFramePr>
        <p:xfrm>
          <a:off x="2031472" y="1371600"/>
          <a:ext cx="8125882" cy="4114800"/>
        </p:xfrm>
        <a:graphic>
          <a:graphicData uri="http://schemas.openxmlformats.org/drawingml/2006/table">
            <a:tbl>
              <a:tblPr>
                <a:tableStyleId>{5C22544A-7EE6-4342-B048-85BDC9FD1C3A}</a:tableStyleId>
              </a:tblPr>
              <a:tblGrid>
                <a:gridCol w="4062941">
                  <a:extLst>
                    <a:ext uri="{9D8B030D-6E8A-4147-A177-3AD203B41FA5}">
                      <a16:colId xmlns:a16="http://schemas.microsoft.com/office/drawing/2014/main" val="2281143173"/>
                    </a:ext>
                  </a:extLst>
                </a:gridCol>
                <a:gridCol w="4062941">
                  <a:extLst>
                    <a:ext uri="{9D8B030D-6E8A-4147-A177-3AD203B41FA5}">
                      <a16:colId xmlns:a16="http://schemas.microsoft.com/office/drawing/2014/main" val="3050165826"/>
                    </a:ext>
                  </a:extLst>
                </a:gridCol>
              </a:tblGrid>
              <a:tr h="441960">
                <a:tc>
                  <a:txBody>
                    <a:bodyPr/>
                    <a:lstStyle/>
                    <a:p>
                      <a:pPr>
                        <a:buNone/>
                      </a:pPr>
                      <a:r>
                        <a:rPr lang="en-GB" sz="2400" dirty="0">
                          <a:effectLst/>
                        </a:rPr>
                        <a:t>Barrier</a:t>
                      </a:r>
                    </a:p>
                  </a:txBody>
                  <a:tcPr marL="38100" marR="38100" marT="38100" marB="38100" anchor="ctr"/>
                </a:tc>
                <a:tc>
                  <a:txBody>
                    <a:bodyPr/>
                    <a:lstStyle/>
                    <a:p>
                      <a:pPr>
                        <a:buNone/>
                      </a:pPr>
                      <a:r>
                        <a:rPr lang="en-GB" sz="2400">
                          <a:effectLst/>
                        </a:rPr>
                        <a:t>Practical Action</a:t>
                      </a:r>
                    </a:p>
                  </a:txBody>
                  <a:tcPr marL="38100" marR="38100" marT="38100" marB="38100" anchor="ctr"/>
                </a:tc>
                <a:extLst>
                  <a:ext uri="{0D108BD9-81ED-4DB2-BD59-A6C34878D82A}">
                    <a16:rowId xmlns:a16="http://schemas.microsoft.com/office/drawing/2014/main" val="1980407855"/>
                  </a:ext>
                </a:extLst>
              </a:tr>
              <a:tr h="807720">
                <a:tc>
                  <a:txBody>
                    <a:bodyPr/>
                    <a:lstStyle/>
                    <a:p>
                      <a:pPr>
                        <a:buNone/>
                      </a:pPr>
                      <a:r>
                        <a:rPr lang="en-GB" sz="2400">
                          <a:effectLst/>
                        </a:rPr>
                        <a:t>Environmental Noise</a:t>
                      </a:r>
                    </a:p>
                  </a:txBody>
                  <a:tcPr marL="38100" marR="38100" marT="38100" marB="38100" anchor="ctr"/>
                </a:tc>
                <a:tc>
                  <a:txBody>
                    <a:bodyPr/>
                    <a:lstStyle/>
                    <a:p>
                      <a:pPr>
                        <a:buNone/>
                      </a:pPr>
                      <a:r>
                        <a:rPr lang="en-GB" sz="2400" dirty="0">
                          <a:effectLst/>
                        </a:rPr>
                        <a:t>Quiet briefings + written/visual aids</a:t>
                      </a:r>
                    </a:p>
                  </a:txBody>
                  <a:tcPr marL="38100" marR="38100" marT="38100" marB="38100" anchor="ctr"/>
                </a:tc>
                <a:extLst>
                  <a:ext uri="{0D108BD9-81ED-4DB2-BD59-A6C34878D82A}">
                    <a16:rowId xmlns:a16="http://schemas.microsoft.com/office/drawing/2014/main" val="2321204041"/>
                  </a:ext>
                </a:extLst>
              </a:tr>
              <a:tr h="807720">
                <a:tc>
                  <a:txBody>
                    <a:bodyPr/>
                    <a:lstStyle/>
                    <a:p>
                      <a:pPr>
                        <a:buNone/>
                      </a:pPr>
                      <a:r>
                        <a:rPr lang="en-GB" sz="2400">
                          <a:effectLst/>
                        </a:rPr>
                        <a:t>Language &amp; Behaviour</a:t>
                      </a:r>
                    </a:p>
                  </a:txBody>
                  <a:tcPr marL="38100" marR="38100" marT="38100" marB="38100" anchor="ctr"/>
                </a:tc>
                <a:tc>
                  <a:txBody>
                    <a:bodyPr/>
                    <a:lstStyle/>
                    <a:p>
                      <a:pPr>
                        <a:buNone/>
                      </a:pPr>
                      <a:r>
                        <a:rPr lang="en-GB" sz="2400">
                          <a:effectLst/>
                        </a:rPr>
                        <a:t>Simple English + calm communication</a:t>
                      </a:r>
                    </a:p>
                  </a:txBody>
                  <a:tcPr marL="38100" marR="38100" marT="38100" marB="38100" anchor="ctr"/>
                </a:tc>
                <a:extLst>
                  <a:ext uri="{0D108BD9-81ED-4DB2-BD59-A6C34878D82A}">
                    <a16:rowId xmlns:a16="http://schemas.microsoft.com/office/drawing/2014/main" val="3333089033"/>
                  </a:ext>
                </a:extLst>
              </a:tr>
              <a:tr h="441960">
                <a:tc>
                  <a:txBody>
                    <a:bodyPr/>
                    <a:lstStyle/>
                    <a:p>
                      <a:pPr>
                        <a:buNone/>
                      </a:pPr>
                      <a:r>
                        <a:rPr lang="en-GB" sz="2400">
                          <a:effectLst/>
                        </a:rPr>
                        <a:t>Age Assumptions</a:t>
                      </a:r>
                    </a:p>
                  </a:txBody>
                  <a:tcPr marL="38100" marR="38100" marT="38100" marB="38100" anchor="ctr"/>
                </a:tc>
                <a:tc>
                  <a:txBody>
                    <a:bodyPr/>
                    <a:lstStyle/>
                    <a:p>
                      <a:pPr>
                        <a:buNone/>
                      </a:pPr>
                      <a:r>
                        <a:rPr lang="en-GB" sz="2400">
                          <a:effectLst/>
                        </a:rPr>
                        <a:t>Individual training needs</a:t>
                      </a:r>
                    </a:p>
                  </a:txBody>
                  <a:tcPr marL="38100" marR="38100" marT="38100" marB="38100" anchor="ctr"/>
                </a:tc>
                <a:extLst>
                  <a:ext uri="{0D108BD9-81ED-4DB2-BD59-A6C34878D82A}">
                    <a16:rowId xmlns:a16="http://schemas.microsoft.com/office/drawing/2014/main" val="694356995"/>
                  </a:ext>
                </a:extLst>
              </a:tr>
              <a:tr h="807720">
                <a:tc>
                  <a:txBody>
                    <a:bodyPr/>
                    <a:lstStyle/>
                    <a:p>
                      <a:pPr>
                        <a:buNone/>
                      </a:pPr>
                      <a:r>
                        <a:rPr lang="en-GB" sz="2400" dirty="0">
                          <a:effectLst/>
                        </a:rPr>
                        <a:t>Cultural Differences</a:t>
                      </a:r>
                    </a:p>
                  </a:txBody>
                  <a:tcPr marL="38100" marR="38100" marT="38100" marB="38100" anchor="ctr"/>
                </a:tc>
                <a:tc>
                  <a:txBody>
                    <a:bodyPr/>
                    <a:lstStyle/>
                    <a:p>
                      <a:pPr>
                        <a:buNone/>
                      </a:pPr>
                      <a:r>
                        <a:rPr lang="en-GB" sz="2400">
                          <a:effectLst/>
                        </a:rPr>
                        <a:t>Awareness training + clear instructions</a:t>
                      </a:r>
                    </a:p>
                  </a:txBody>
                  <a:tcPr marL="38100" marR="38100" marT="38100" marB="38100" anchor="ctr"/>
                </a:tc>
                <a:extLst>
                  <a:ext uri="{0D108BD9-81ED-4DB2-BD59-A6C34878D82A}">
                    <a16:rowId xmlns:a16="http://schemas.microsoft.com/office/drawing/2014/main" val="930707888"/>
                  </a:ext>
                </a:extLst>
              </a:tr>
              <a:tr h="807720">
                <a:tc>
                  <a:txBody>
                    <a:bodyPr/>
                    <a:lstStyle/>
                    <a:p>
                      <a:pPr>
                        <a:buNone/>
                      </a:pPr>
                      <a:r>
                        <a:rPr lang="en-GB" sz="2400">
                          <a:effectLst/>
                        </a:rPr>
                        <a:t>Emotional/Leadership</a:t>
                      </a:r>
                    </a:p>
                  </a:txBody>
                  <a:tcPr marL="38100" marR="38100" marT="38100" marB="38100" anchor="ctr"/>
                </a:tc>
                <a:tc>
                  <a:txBody>
                    <a:bodyPr/>
                    <a:lstStyle/>
                    <a:p>
                      <a:pPr>
                        <a:buNone/>
                      </a:pPr>
                      <a:r>
                        <a:rPr lang="en-GB" sz="2400" dirty="0">
                          <a:effectLst/>
                        </a:rPr>
                        <a:t>Stress management + lead by example</a:t>
                      </a:r>
                    </a:p>
                  </a:txBody>
                  <a:tcPr marL="38100" marR="38100" marT="38100" marB="38100" anchor="ctr"/>
                </a:tc>
                <a:extLst>
                  <a:ext uri="{0D108BD9-81ED-4DB2-BD59-A6C34878D82A}">
                    <a16:rowId xmlns:a16="http://schemas.microsoft.com/office/drawing/2014/main" val="4020314692"/>
                  </a:ext>
                </a:extLst>
              </a:tr>
            </a:tbl>
          </a:graphicData>
        </a:graphic>
      </p:graphicFrame>
    </p:spTree>
    <p:extLst>
      <p:ext uri="{BB962C8B-B14F-4D97-AF65-F5344CB8AC3E}">
        <p14:creationId xmlns:p14="http://schemas.microsoft.com/office/powerpoint/2010/main" val="2833839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endParaRPr lang="en-US" dirty="0"/>
          </a:p>
        </p:txBody>
      </p:sp>
      <p:sp>
        <p:nvSpPr>
          <p:cNvPr id="3" name="Content Placeholder 2"/>
          <p:cNvSpPr>
            <a:spLocks noGrp="1"/>
          </p:cNvSpPr>
          <p:nvPr>
            <p:ph idx="1"/>
          </p:nvPr>
        </p:nvSpPr>
        <p:spPr>
          <a:xfrm>
            <a:off x="2210612" y="1873770"/>
            <a:ext cx="7012503" cy="3460229"/>
          </a:xfrm>
        </p:spPr>
        <p:txBody>
          <a:bodyPr>
            <a:normAutofit lnSpcReduction="10000"/>
          </a:bodyPr>
          <a:lstStyle/>
          <a:p>
            <a:r>
              <a:rPr lang="en-US" dirty="0"/>
              <a:t>Problems are not caused by “lazy staff”</a:t>
            </a:r>
            <a:endParaRPr lang="en-GB" dirty="0"/>
          </a:p>
          <a:p>
            <a:r>
              <a:rPr lang="en-US" dirty="0"/>
              <a:t>Root cause = multiple communication breakdowns</a:t>
            </a:r>
            <a:endParaRPr lang="en-GB" dirty="0"/>
          </a:p>
          <a:p>
            <a:r>
              <a:rPr lang="en-US" dirty="0"/>
              <a:t>Theories explain how and why failures happen</a:t>
            </a:r>
            <a:endParaRPr lang="en-GB" dirty="0"/>
          </a:p>
          <a:p>
            <a:r>
              <a:rPr lang="en-US" dirty="0"/>
              <a:t>Small, consistent changes will improve safety, reputation and teamwork</a:t>
            </a:r>
          </a:p>
        </p:txBody>
      </p:sp>
    </p:spTree>
    <p:extLst>
      <p:ext uri="{BB962C8B-B14F-4D97-AF65-F5344CB8AC3E}">
        <p14:creationId xmlns:p14="http://schemas.microsoft.com/office/powerpoint/2010/main" val="18226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endParaRPr lang="en-US" dirty="0"/>
          </a:p>
        </p:txBody>
      </p:sp>
      <p:sp>
        <p:nvSpPr>
          <p:cNvPr id="4" name="Text Placeholder 3"/>
          <p:cNvSpPr>
            <a:spLocks noGrp="1"/>
          </p:cNvSpPr>
          <p:nvPr>
            <p:ph type="body" sz="half" idx="2"/>
          </p:nvPr>
        </p:nvSpPr>
        <p:spPr>
          <a:xfrm>
            <a:off x="0" y="556395"/>
            <a:ext cx="11471640" cy="4694004"/>
          </a:xfrm>
        </p:spPr>
        <p:txBody>
          <a:bodyPr>
            <a:normAutofit fontScale="47500" lnSpcReduction="20000"/>
          </a:bodyPr>
          <a:lstStyle/>
          <a:p>
            <a:pPr marL="514350" indent="-514350">
              <a:buAutoNum type="arabicPeriod"/>
            </a:pPr>
            <a:r>
              <a:rPr lang="en-US" dirty="0"/>
              <a:t>Rahman, M. (2024) ‘Discourse: The Basic Communication Theories and Models’, Budapest International Research and Critics University Journal, 7(2), pp. 45–58. Available at: https://</a:t>
            </a:r>
            <a:r>
              <a:rPr lang="en-US" dirty="0" err="1"/>
              <a:t>www.bircu-journal.com</a:t>
            </a:r>
            <a:r>
              <a:rPr lang="en-US" dirty="0"/>
              <a:t>/index.php/</a:t>
            </a:r>
            <a:r>
              <a:rPr lang="en-US" dirty="0" err="1"/>
              <a:t>birle</a:t>
            </a:r>
            <a:r>
              <a:rPr lang="en-US" dirty="0"/>
              <a:t>/article/viewFile/8196/pdf (Accessed: 3 August 2026).</a:t>
            </a:r>
            <a:endParaRPr lang="en-GB" dirty="0"/>
          </a:p>
          <a:p>
            <a:pPr marL="514350" indent="-514350">
              <a:buAutoNum type="arabicPeriod"/>
            </a:pPr>
            <a:r>
              <a:rPr lang="en-US" dirty="0"/>
              <a:t>2. </a:t>
            </a:r>
            <a:r>
              <a:rPr lang="en-US" dirty="0" err="1"/>
              <a:t>Valentzas</a:t>
            </a:r>
            <a:r>
              <a:rPr lang="en-US" dirty="0"/>
              <a:t>, C. and </a:t>
            </a:r>
            <a:r>
              <a:rPr lang="en-US" dirty="0" err="1"/>
              <a:t>Broni</a:t>
            </a:r>
            <a:r>
              <a:rPr lang="en-US" dirty="0"/>
              <a:t>, E. (2023) ‘Communication Models: Tools for Understanding Conflicts in Global Communication’, Journal of Communication Studies, 11(1), pp. 19–34. Available at: https://</a:t>
            </a:r>
            <a:r>
              <a:rPr lang="en-US" dirty="0" err="1"/>
              <a:t>scispace.com</a:t>
            </a:r>
            <a:r>
              <a:rPr lang="en-US" dirty="0"/>
              <a:t>/pdf/communication-models-tools-for-understanding-conflicts-in-</a:t>
            </a:r>
            <a:r>
              <a:rPr lang="en-US" dirty="0" err="1"/>
              <a:t>nq9l4gixzc.pdf</a:t>
            </a:r>
            <a:r>
              <a:rPr lang="en-US" dirty="0"/>
              <a:t> (Accessed: 3 August 2026).</a:t>
            </a:r>
            <a:endParaRPr lang="en-GB" dirty="0"/>
          </a:p>
          <a:p>
            <a:pPr marL="514350" indent="-514350">
              <a:buAutoNum type="arabicPeriod"/>
            </a:pPr>
            <a:r>
              <a:rPr lang="en-US" dirty="0"/>
              <a:t>3. </a:t>
            </a:r>
            <a:r>
              <a:rPr lang="en-US" dirty="0" err="1"/>
              <a:t>Kuznetsova</a:t>
            </a:r>
            <a:r>
              <a:rPr lang="en-US" dirty="0"/>
              <a:t>, O. and </a:t>
            </a:r>
            <a:r>
              <a:rPr lang="en-US" dirty="0" err="1"/>
              <a:t>Morozov</a:t>
            </a:r>
            <a:r>
              <a:rPr lang="en-US" dirty="0"/>
              <a:t>, A. (2025) ‘Analysis of Classical Communicative Models and Their Application’, Journal of Applied Linguistics and Communication, 9(1), pp. 112–127. Available at: https://</a:t>
            </a:r>
            <a:r>
              <a:rPr lang="en-US" dirty="0" err="1"/>
              <a:t>explore.openaire.eu</a:t>
            </a:r>
            <a:r>
              <a:rPr lang="en-US" dirty="0"/>
              <a:t>/search/publication?articleId=scientific_p%3A%3A7afd75c09017ea79e110be4858b1ad36 (Accessed: 3 August 2026).</a:t>
            </a:r>
            <a:endParaRPr lang="en-GB" dirty="0"/>
          </a:p>
          <a:p>
            <a:pPr marL="514350" indent="-514350">
              <a:buAutoNum type="arabicPeriod"/>
            </a:pPr>
            <a:r>
              <a:rPr lang="en-US" dirty="0"/>
              <a:t>4. Garcia, L. and Nguyen, T. (2025) ‘Communication in Multicultural Workplaces: Applying Hall’s Cultural Framework’, International Journal of Social Sciences and Education, 10(3), pp. 72–85. Available at: https://</a:t>
            </a:r>
            <a:r>
              <a:rPr lang="en-US" dirty="0" err="1"/>
              <a:t>www.ijsses.org</a:t>
            </a:r>
            <a:r>
              <a:rPr lang="en-US" dirty="0"/>
              <a:t>/index.php/papers/article/view/5129 (Accessed: 3 August 2026).</a:t>
            </a:r>
            <a:endParaRPr lang="en-GB" dirty="0"/>
          </a:p>
          <a:p>
            <a:pPr marL="514350" indent="-514350">
              <a:buAutoNum type="arabicPeriod"/>
            </a:pPr>
            <a:r>
              <a:rPr lang="en-US" dirty="0"/>
              <a:t>5. The Open University (2024) Effective Communication in the Workplace. Milton Keynes: The Open University. Available at: https://www.open.edu/</a:t>
            </a:r>
            <a:r>
              <a:rPr lang="en-US" dirty="0" err="1"/>
              <a:t>openlearn</a:t>
            </a:r>
            <a:r>
              <a:rPr lang="en-US" dirty="0"/>
              <a:t>/mod/</a:t>
            </a:r>
            <a:r>
              <a:rPr lang="en-US" dirty="0" err="1"/>
              <a:t>oucontent</a:t>
            </a:r>
            <a:r>
              <a:rPr lang="en-US" dirty="0"/>
              <a:t>/view.php?id=87009 (Accessed: 3 August 2026).</a:t>
            </a:r>
            <a:endParaRPr lang="en-GB" dirty="0"/>
          </a:p>
          <a:p>
            <a:pPr marL="514350" indent="-514350">
              <a:buAutoNum type="arabicPeriod"/>
            </a:pPr>
            <a:r>
              <a:rPr lang="en-US" dirty="0"/>
              <a:t>6. Carpenter, M., Bauer, T. and Erdogan, B. (2023) </a:t>
            </a:r>
            <a:r>
              <a:rPr lang="en-US" dirty="0" err="1"/>
              <a:t>Organisational</a:t>
            </a:r>
            <a:r>
              <a:rPr lang="en-US" dirty="0"/>
              <a:t> </a:t>
            </a:r>
            <a:r>
              <a:rPr lang="en-US" dirty="0" err="1"/>
              <a:t>Behaviour</a:t>
            </a:r>
            <a:r>
              <a:rPr lang="en-US" dirty="0"/>
              <a:t>. Open Textbook Library. Available at: https://</a:t>
            </a:r>
            <a:r>
              <a:rPr lang="en-US" dirty="0" err="1"/>
              <a:t>biz.libretexts.org</a:t>
            </a:r>
            <a:r>
              <a:rPr lang="en-US" dirty="0"/>
              <a:t>/Bookshelves/Organizational_Behavior (Accessed: 3 August 2026).</a:t>
            </a:r>
            <a:endParaRPr lang="en-GB" dirty="0"/>
          </a:p>
          <a:p>
            <a:pPr marL="514350" indent="-514350">
              <a:buAutoNum type="arabicPeriod"/>
            </a:pPr>
            <a:r>
              <a:rPr lang="en-US" dirty="0"/>
              <a:t>7. CIPD (2026) Effective Communication and Engagement in the Workplace. London: Chartered Institute of Personnel and Development. Available at: https://</a:t>
            </a:r>
            <a:r>
              <a:rPr lang="en-US" dirty="0" err="1"/>
              <a:t>www.cipd.org</a:t>
            </a:r>
            <a:r>
              <a:rPr lang="en-US" dirty="0"/>
              <a:t>/uk/knowledge/fundamentals/people-management/communication (Accessed: 3 August 2026).</a:t>
            </a:r>
          </a:p>
        </p:txBody>
      </p:sp>
    </p:spTree>
    <p:extLst>
      <p:ext uri="{BB962C8B-B14F-4D97-AF65-F5344CB8AC3E}">
        <p14:creationId xmlns:p14="http://schemas.microsoft.com/office/powerpoint/2010/main" val="1544840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oking 16x9">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extLst>
    <a:ext uri="{05A4C25C-085E-4340-85A3-A5531E510DB2}">
      <thm15:themeFamily xmlns:thm15="http://schemas.microsoft.com/office/thememl/2012/main" name="Fresh food presentation (widescreen).potx" id="{63DD3034-9CB5-4B6F-BCA0-530A5E267AB2}" vid="{9783A5E3-1DF2-4F3C-8902-0C2EB8A188D6}"/>
    </a:ext>
  </a:extLst>
</a:theme>
</file>

<file path=ppt/theme/theme2.xml><?xml version="1.0" encoding="utf-8"?>
<a:theme xmlns:a="http://schemas.openxmlformats.org/drawingml/2006/main" name="Office Theme">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theme>
</file>

<file path=ppt/theme/theme3.xml><?xml version="1.0" encoding="utf-8"?>
<a:theme xmlns:a="http://schemas.openxmlformats.org/drawingml/2006/main" name="Office Theme">
  <a:themeElements>
    <a:clrScheme name="Cooking_16x9">
      <a:dk1>
        <a:srgbClr val="000000"/>
      </a:dk1>
      <a:lt1>
        <a:sysClr val="window" lastClr="FFFFFF"/>
      </a:lt1>
      <a:dk2>
        <a:srgbClr val="7F7F7F"/>
      </a:dk2>
      <a:lt2>
        <a:srgbClr val="E6E6E6"/>
      </a:lt2>
      <a:accent1>
        <a:srgbClr val="89C01C"/>
      </a:accent1>
      <a:accent2>
        <a:srgbClr val="FCB22C"/>
      </a:accent2>
      <a:accent3>
        <a:srgbClr val="FE750E"/>
      </a:accent3>
      <a:accent4>
        <a:srgbClr val="F23610"/>
      </a:accent4>
      <a:accent5>
        <a:srgbClr val="7C283A"/>
      </a:accent5>
      <a:accent6>
        <a:srgbClr val="3E7520"/>
      </a:accent6>
      <a:hlink>
        <a:srgbClr val="89C01C"/>
      </a:hlink>
      <a:folHlink>
        <a:srgbClr val="A6A6A6"/>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1Subtle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gradFill rotWithShape="1">
          <a:gsLst>
            <a:gs pos="0">
              <a:schemeClr val="phClr">
                <a:tint val="50000"/>
                <a:satMod val="180000"/>
              </a:schemeClr>
            </a:gs>
            <a:gs pos="100000">
              <a:schemeClr val="phClr">
                <a:shade val="45000"/>
                <a:satMod val="120000"/>
              </a:schemeClr>
            </a:gs>
          </a:gsLst>
          <a:path path="circle">
            <a:fillToRect l="180000" t="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FB14945D-DABB-422F-9B28-D299995C9226}">
  <ds:schemaRefs>
    <ds:schemaRef ds:uri="http://schemas.microsoft.com/office/2006/metadata/contentType"/>
    <ds:schemaRef ds:uri="http://schemas.microsoft.com/office/2006/metadata/properties/metaAttributes"/>
    <ds:schemaRef ds:uri="http://www.w3.org/2000/xmlns/"/>
    <ds:schemaRef ds:uri="http://www.w3.org/2001/XMLSchema"/>
    <ds:schemaRef ds:uri="a4f35948-e619-41b3-aa29-22878b09cfd2"/>
    <ds:schemaRef ds:uri="40262f94-9f35-4ac3-9a90-690165a166b7"/>
  </ds:schemaRefs>
</ds:datastoreItem>
</file>

<file path=customXml/itemProps2.xml><?xml version="1.0" encoding="utf-8"?>
<ds:datastoreItem xmlns:ds="http://schemas.openxmlformats.org/officeDocument/2006/customXml" ds:itemID="{308942AA-0721-4324-BC2C-A3CB43F24E71}">
  <ds:schemaRefs>
    <ds:schemaRef ds:uri="http://schemas.microsoft.com/sharepoint/v3/contenttype/forms"/>
  </ds:schemaRefs>
</ds:datastoreItem>
</file>

<file path=customXml/itemProps3.xml><?xml version="1.0" encoding="utf-8"?>
<ds:datastoreItem xmlns:ds="http://schemas.openxmlformats.org/officeDocument/2006/customXml" ds:itemID="{5E700CCB-20BA-4760-AB9F-AC3B63ED32E0}">
  <ds:schemaRefs>
    <ds:schemaRef ds:uri="http://schemas.microsoft.com/office/2006/metadata/properties"/>
    <ds:schemaRef ds:uri="http://www.w3.org/2000/xmlns/"/>
    <ds:schemaRef ds:uri="40262f94-9f35-4ac3-9a90-690165a166b7"/>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
  <TotalTime>88</TotalTime>
  <Words>123</Words>
  <Application>Microsoft Office PowerPoint</Application>
  <PresentationFormat>Custom</PresentationFormat>
  <Paragraphs>37</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Cooking 16x9</vt:lpstr>
      <vt:lpstr>Communication Barriers at Flight Foods Ltd: Analysis and Solutions</vt:lpstr>
      <vt:lpstr>PowerPoint Presentation</vt:lpstr>
      <vt:lpstr> BARRIER 1 – ENVIRONMENTAL NOISE</vt:lpstr>
      <vt:lpstr>BARRIER 2 – LANGUAGE &amp; NON-VERBAL COMMUNICATION</vt:lpstr>
      <vt:lpstr>Barrier 3: Age &amp; Generational Barriers</vt:lpstr>
      <vt:lpstr>BARRIER 4: CULTURAL DIFFERENCES</vt:lpstr>
      <vt:lpstr>BARRIER 5 – EMOTIONAL BARRIERS</vt:lpstr>
      <vt:lpstr>Summery and Recommendations </vt:lpstr>
      <vt:lpstr>Conclusion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Barriers at Flight Foods Ltd: Analysis and Solutions</dc:title>
  <dc:creator>Divine Chakupewa (2315844)</dc:creator>
  <cp:lastModifiedBy>Divine Chakupewa (2315844)</cp:lastModifiedBy>
  <cp:revision>1</cp:revision>
  <dcterms:created xsi:type="dcterms:W3CDTF">2026-08-03T20:25:01Z</dcterms:created>
  <dcterms:modified xsi:type="dcterms:W3CDTF">2026-08-03T21:13:44Z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