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15"/>
  </p:notesMasterIdLst>
  <p:sldIdLst>
    <p:sldId id="256" r:id="rId2"/>
    <p:sldId id="257" r:id="rId3"/>
    <p:sldId id="259" r:id="rId4"/>
    <p:sldId id="261" r:id="rId5"/>
    <p:sldId id="266" r:id="rId6"/>
    <p:sldId id="265" r:id="rId7"/>
    <p:sldId id="262" r:id="rId8"/>
    <p:sldId id="267" r:id="rId9"/>
    <p:sldId id="268" r:id="rId10"/>
    <p:sldId id="263" r:id="rId11"/>
    <p:sldId id="258" r:id="rId12"/>
    <p:sldId id="270" r:id="rId13"/>
    <p:sldId id="271"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69636" autoAdjust="0"/>
  </p:normalViewPr>
  <p:slideViewPr>
    <p:cSldViewPr snapToGrid="0">
      <p:cViewPr varScale="1">
        <p:scale>
          <a:sx n="67" d="100"/>
          <a:sy n="67" d="100"/>
        </p:scale>
        <p:origin x="644" y="44"/>
      </p:cViewPr>
      <p:guideLst/>
    </p:cSldViewPr>
  </p:slideViewPr>
  <p:outlineViewPr>
    <p:cViewPr>
      <p:scale>
        <a:sx n="33" d="100"/>
        <a:sy n="33" d="100"/>
      </p:scale>
      <p:origin x="0" y="-7664"/>
    </p:cViewPr>
  </p:outlineViewPr>
  <p:notesTextViewPr>
    <p:cViewPr>
      <p:scale>
        <a:sx n="1" d="1"/>
        <a:sy n="1" d="1"/>
      </p:scale>
      <p:origin x="0" y="0"/>
    </p:cViewPr>
  </p:notesTextViewPr>
  <p:sorterViewPr>
    <p:cViewPr>
      <p:scale>
        <a:sx n="100" d="100"/>
        <a:sy n="100" d="100"/>
      </p:scale>
      <p:origin x="0" y="-295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419E73-EF3D-4EC3-8D20-75E659BBA8AE}" type="datetimeFigureOut">
              <a:rPr lang="en-GB" smtClean="0"/>
              <a:t>11/02/2020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C59F55-552F-4A15-8C0C-2306B4C96F23}" type="slidenum">
              <a:rPr lang="en-GB" smtClean="0"/>
              <a:t>‹#›</a:t>
            </a:fld>
            <a:endParaRPr lang="en-GB"/>
          </a:p>
        </p:txBody>
      </p:sp>
    </p:spTree>
    <p:extLst>
      <p:ext uri="{BB962C8B-B14F-4D97-AF65-F5344CB8AC3E}">
        <p14:creationId xmlns:p14="http://schemas.microsoft.com/office/powerpoint/2010/main" val="11888523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C59F55-552F-4A15-8C0C-2306B4C96F23}" type="slidenum">
              <a:rPr lang="en-GB" smtClean="0"/>
              <a:t>4</a:t>
            </a:fld>
            <a:endParaRPr lang="en-GB"/>
          </a:p>
        </p:txBody>
      </p:sp>
    </p:spTree>
    <p:extLst>
      <p:ext uri="{BB962C8B-B14F-4D97-AF65-F5344CB8AC3E}">
        <p14:creationId xmlns:p14="http://schemas.microsoft.com/office/powerpoint/2010/main" val="16121178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considering the sources that will prove useful to my dissertation, they can be sorted into more general categories, an important consideration when discussing the nature of ‘literature’. </a:t>
            </a:r>
          </a:p>
        </p:txBody>
      </p:sp>
      <p:sp>
        <p:nvSpPr>
          <p:cNvPr id="4" name="Slide Number Placeholder 3"/>
          <p:cNvSpPr>
            <a:spLocks noGrp="1"/>
          </p:cNvSpPr>
          <p:nvPr>
            <p:ph type="sldNum" sz="quarter" idx="5"/>
          </p:nvPr>
        </p:nvSpPr>
        <p:spPr/>
        <p:txBody>
          <a:bodyPr/>
          <a:lstStyle/>
          <a:p>
            <a:fld id="{7BC59F55-552F-4A15-8C0C-2306B4C96F23}" type="slidenum">
              <a:rPr lang="en-GB" smtClean="0"/>
              <a:t>7</a:t>
            </a:fld>
            <a:endParaRPr lang="en-GB"/>
          </a:p>
        </p:txBody>
      </p:sp>
    </p:spTree>
    <p:extLst>
      <p:ext uri="{BB962C8B-B14F-4D97-AF65-F5344CB8AC3E}">
        <p14:creationId xmlns:p14="http://schemas.microsoft.com/office/powerpoint/2010/main" val="40289139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BC59F55-552F-4A15-8C0C-2306B4C96F23}" type="slidenum">
              <a:rPr lang="en-GB" smtClean="0"/>
              <a:t>10</a:t>
            </a:fld>
            <a:endParaRPr lang="en-GB"/>
          </a:p>
        </p:txBody>
      </p:sp>
    </p:spTree>
    <p:extLst>
      <p:ext uri="{BB962C8B-B14F-4D97-AF65-F5344CB8AC3E}">
        <p14:creationId xmlns:p14="http://schemas.microsoft.com/office/powerpoint/2010/main" val="42011762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1"/>
            <a:ext cx="12192000" cy="45720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0000"/>
                    <a:lumOff val="10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9372FC7D-81F8-4961-BC84-939CA4BF01E8}"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2E5551-9F18-4F99-B1A5-7792F386B55F}" type="slidenum">
              <a:rPr lang="en-GB" smtClean="0"/>
              <a:t>‹#›</a:t>
            </a:fld>
            <a:endParaRPr lang="en-GB"/>
          </a:p>
        </p:txBody>
      </p:sp>
      <p:cxnSp>
        <p:nvCxnSpPr>
          <p:cNvPr id="8" name="Straight Connector 7"/>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38508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72FC7D-81F8-4961-BC84-939CA4BF01E8}"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2E5551-9F18-4F99-B1A5-7792F386B55F}" type="slidenum">
              <a:rPr lang="en-GB" smtClean="0"/>
              <a:t>‹#›</a:t>
            </a:fld>
            <a:endParaRPr lang="en-GB"/>
          </a:p>
        </p:txBody>
      </p:sp>
    </p:spTree>
    <p:extLst>
      <p:ext uri="{BB962C8B-B14F-4D97-AF65-F5344CB8AC3E}">
        <p14:creationId xmlns:p14="http://schemas.microsoft.com/office/powerpoint/2010/main" val="4082756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1"/>
            <a:ext cx="12192000" cy="45720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372FC7D-81F8-4961-BC84-939CA4BF01E8}"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2E5551-9F18-4F99-B1A5-7792F386B55F}" type="slidenum">
              <a:rPr lang="en-GB" smtClean="0"/>
              <a:t>‹#›</a:t>
            </a:fld>
            <a:endParaRPr lang="en-GB"/>
          </a:p>
        </p:txBody>
      </p:sp>
      <p:cxnSp>
        <p:nvCxnSpPr>
          <p:cNvPr id="8" name="Straight Connector 7"/>
          <p:cNvCxnSpPr/>
          <p:nvPr/>
        </p:nvCxnSpPr>
        <p:spPr>
          <a:xfrm flipV="1">
            <a:off x="8386842" y="5264106"/>
            <a:ext cx="0" cy="914400"/>
          </a:xfrm>
          <a:prstGeom prst="line">
            <a:avLst/>
          </a:prstGeom>
          <a:ln w="19050">
            <a:solidFill>
              <a:schemeClr val="accent3"/>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75552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8"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372FC7D-81F8-4961-BC84-939CA4BF01E8}" type="datetimeFigureOut">
              <a:rPr lang="en-GB" smtClean="0"/>
              <a:t>11/02/2020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2E5551-9F18-4F99-B1A5-7792F386B55F}" type="slidenum">
              <a:rPr lang="en-GB" smtClean="0"/>
              <a:t>‹#›</a:t>
            </a:fld>
            <a:endParaRPr lang="en-GB"/>
          </a:p>
        </p:txBody>
      </p:sp>
    </p:spTree>
    <p:extLst>
      <p:ext uri="{BB962C8B-B14F-4D97-AF65-F5344CB8AC3E}">
        <p14:creationId xmlns:p14="http://schemas.microsoft.com/office/powerpoint/2010/main" val="14879084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2">
                    <a:lumMod val="75000"/>
                  </a:schemeClr>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24128" y="2967788"/>
            <a:ext cx="4754880" cy="3341572"/>
          </a:xfrm>
        </p:spPr>
        <p:txBody>
          <a:bodyPr lIns="45720" rIns="457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89320"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2">
                    <a:lumMod val="75000"/>
                  </a:schemeClr>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p>
        </p:txBody>
      </p:sp>
      <p:sp>
        <p:nvSpPr>
          <p:cNvPr id="6" name="Content Placeholder 5"/>
          <p:cNvSpPr>
            <a:spLocks noGrp="1"/>
          </p:cNvSpPr>
          <p:nvPr>
            <p:ph sz="quarter" idx="4"/>
          </p:nvPr>
        </p:nvSpPr>
        <p:spPr>
          <a:xfrm>
            <a:off x="5989320" y="2967788"/>
            <a:ext cx="4754880" cy="3341572"/>
          </a:xfrm>
        </p:spPr>
        <p:txBody>
          <a:bodyPr lIns="45720" rIns="4572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372FC7D-81F8-4961-BC84-939CA4BF01E8}" type="datetimeFigureOut">
              <a:rPr lang="en-GB" smtClean="0"/>
              <a:t>11/02/2020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32E5551-9F18-4F99-B1A5-7792F386B55F}" type="slidenum">
              <a:rPr lang="en-GB" smtClean="0"/>
              <a:t>‹#›</a:t>
            </a:fld>
            <a:endParaRPr lang="en-GB"/>
          </a:p>
        </p:txBody>
      </p:sp>
    </p:spTree>
    <p:extLst>
      <p:ext uri="{BB962C8B-B14F-4D97-AF65-F5344CB8AC3E}">
        <p14:creationId xmlns:p14="http://schemas.microsoft.com/office/powerpoint/2010/main" val="33844676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372FC7D-81F8-4961-BC84-939CA4BF01E8}" type="datetimeFigureOut">
              <a:rPr lang="en-GB" smtClean="0"/>
              <a:t>11/02/2020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32E5551-9F18-4F99-B1A5-7792F386B55F}" type="slidenum">
              <a:rPr lang="en-GB" smtClean="0"/>
              <a:t>‹#›</a:t>
            </a:fld>
            <a:endParaRPr lang="en-GB"/>
          </a:p>
        </p:txBody>
      </p:sp>
    </p:spTree>
    <p:extLst>
      <p:ext uri="{BB962C8B-B14F-4D97-AF65-F5344CB8AC3E}">
        <p14:creationId xmlns:p14="http://schemas.microsoft.com/office/powerpoint/2010/main" val="9772399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372FC7D-81F8-4961-BC84-939CA4BF01E8}" type="datetimeFigureOut">
              <a:rPr lang="en-GB" smtClean="0"/>
              <a:t>11/02/2020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32E5551-9F18-4F99-B1A5-7792F386B55F}" type="slidenum">
              <a:rPr lang="en-GB" smtClean="0"/>
              <a:t>‹#›</a:t>
            </a:fld>
            <a:endParaRPr lang="en-GB"/>
          </a:p>
        </p:txBody>
      </p:sp>
    </p:spTree>
    <p:extLst>
      <p:ext uri="{BB962C8B-B14F-4D97-AF65-F5344CB8AC3E}">
        <p14:creationId xmlns:p14="http://schemas.microsoft.com/office/powerpoint/2010/main" val="23066417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372FC7D-81F8-4961-BC84-939CA4BF01E8}" type="datetimeFigureOut">
              <a:rPr lang="en-GB" smtClean="0"/>
              <a:t>11/02/2020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2E5551-9F18-4F99-B1A5-7792F386B55F}" type="slidenum">
              <a:rPr lang="en-GB" smtClean="0"/>
              <a:t>‹#›</a:t>
            </a:fld>
            <a:endParaRPr lang="en-GB"/>
          </a:p>
        </p:txBody>
      </p:sp>
    </p:spTree>
    <p:extLst>
      <p:ext uri="{BB962C8B-B14F-4D97-AF65-F5344CB8AC3E}">
        <p14:creationId xmlns:p14="http://schemas.microsoft.com/office/powerpoint/2010/main" val="145953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2">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0000"/>
                    <a:lumOff val="1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372FC7D-81F8-4961-BC84-939CA4BF01E8}" type="datetimeFigureOut">
              <a:rPr lang="en-GB" smtClean="0"/>
              <a:t>11/02/2020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32E5551-9F18-4F99-B1A5-7792F386B55F}" type="slidenum">
              <a:rPr lang="en-GB" smtClean="0"/>
              <a:t>‹#›</a:t>
            </a:fld>
            <a:endParaRPr lang="en-GB"/>
          </a:p>
        </p:txBody>
      </p:sp>
      <p:cxnSp>
        <p:nvCxnSpPr>
          <p:cNvPr id="9" name="Straight Connector 8"/>
          <p:cNvCxnSpPr/>
          <p:nvPr/>
        </p:nvCxnSpPr>
        <p:spPr>
          <a:xfrm flipV="1">
            <a:off x="8386842" y="5264106"/>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1176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72FC7D-81F8-4961-BC84-939CA4BF01E8}"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2E5551-9F18-4F99-B1A5-7792F386B55F}" type="slidenum">
              <a:rPr lang="en-GB" smtClean="0"/>
              <a:t>‹#›</a:t>
            </a:fld>
            <a:endParaRPr lang="en-GB"/>
          </a:p>
        </p:txBody>
      </p:sp>
    </p:spTree>
    <p:extLst>
      <p:ext uri="{BB962C8B-B14F-4D97-AF65-F5344CB8AC3E}">
        <p14:creationId xmlns:p14="http://schemas.microsoft.com/office/powerpoint/2010/main" val="2395502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0" y="762000"/>
            <a:ext cx="75819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72FC7D-81F8-4961-BC84-939CA4BF01E8}" type="datetimeFigureOut">
              <a:rPr lang="en-GB" smtClean="0"/>
              <a:t>11/02/2020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32E5551-9F18-4F99-B1A5-7792F386B55F}"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597603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1" cy="4023360"/>
          </a:xfrm>
          <a:prstGeom prst="rect">
            <a:avLst/>
          </a:prstGeom>
        </p:spPr>
        <p:txBody>
          <a:bodyPr vert="horz" lIns="45720" tIns="45720" rIns="4572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8" y="6470704"/>
            <a:ext cx="2154142"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9372FC7D-81F8-4961-BC84-939CA4BF01E8}" type="datetimeFigureOut">
              <a:rPr lang="en-GB" smtClean="0"/>
              <a:t>11/02/2020</a:t>
            </a:fld>
            <a:endParaRPr lang="en-GB"/>
          </a:p>
        </p:txBody>
      </p:sp>
      <p:sp>
        <p:nvSpPr>
          <p:cNvPr id="5" name="Footer Placeholder 4"/>
          <p:cNvSpPr>
            <a:spLocks noGrp="1"/>
          </p:cNvSpPr>
          <p:nvPr>
            <p:ph type="ftr" sz="quarter" idx="3"/>
          </p:nvPr>
        </p:nvSpPr>
        <p:spPr>
          <a:xfrm>
            <a:off x="4842932" y="6470704"/>
            <a:ext cx="5901458" cy="274320"/>
          </a:xfrm>
          <a:prstGeom prst="rect">
            <a:avLst/>
          </a:prstGeom>
        </p:spPr>
        <p:txBody>
          <a:bodyPr vert="horz" lIns="91440" tIns="45720" rIns="91440" bIns="45720" rtlCol="0" anchor="ctr"/>
          <a:lstStyle>
            <a:lvl1pPr algn="r">
              <a:defRPr sz="1000" cap="all" baseline="0">
                <a:solidFill>
                  <a:schemeClr val="tx1">
                    <a:lumMod val="90000"/>
                    <a:lumOff val="10000"/>
                  </a:schemeClr>
                </a:solidFill>
                <a:latin typeface="+mj-lt"/>
              </a:defRPr>
            </a:lvl1pPr>
          </a:lstStyle>
          <a:p>
            <a:endParaRPr lang="en-GB"/>
          </a:p>
        </p:txBody>
      </p:sp>
      <p:sp>
        <p:nvSpPr>
          <p:cNvPr id="6" name="Slide Number Placeholder 5"/>
          <p:cNvSpPr>
            <a:spLocks noGrp="1"/>
          </p:cNvSpPr>
          <p:nvPr>
            <p:ph type="sldNum" sz="quarter" idx="4"/>
          </p:nvPr>
        </p:nvSpPr>
        <p:spPr>
          <a:xfrm>
            <a:off x="10837334" y="6470704"/>
            <a:ext cx="973666" cy="274320"/>
          </a:xfrm>
          <a:prstGeom prst="rect">
            <a:avLst/>
          </a:prstGeom>
        </p:spPr>
        <p:txBody>
          <a:bodyPr vert="horz" lIns="91440" tIns="45720" rIns="91440" bIns="45720" rtlCol="0" anchor="ctr"/>
          <a:lstStyle>
            <a:lvl1pPr algn="l">
              <a:defRPr sz="1000">
                <a:solidFill>
                  <a:schemeClr val="tx1">
                    <a:lumMod val="90000"/>
                    <a:lumOff val="10000"/>
                  </a:schemeClr>
                </a:solidFill>
                <a:latin typeface="+mj-lt"/>
              </a:defRPr>
            </a:lvl1pPr>
          </a:lstStyle>
          <a:p>
            <a:fld id="{832E5551-9F18-4F99-B1A5-7792F386B55F}"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00490472"/>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l" defTabSz="914400" rtl="0" eaLnBrk="1" latinLnBrk="0" hangingPunct="1">
        <a:lnSpc>
          <a:spcPct val="80000"/>
        </a:lnSpc>
        <a:spcBef>
          <a:spcPct val="0"/>
        </a:spcBef>
        <a:buNone/>
        <a:defRPr sz="5000" kern="1200" cap="all" spc="100" baseline="0">
          <a:solidFill>
            <a:schemeClr val="tx1">
              <a:lumMod val="90000"/>
              <a:lumOff val="10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2"/>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2"/>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8.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sv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7AC5B-44A2-4150-949F-D9846986C05C}"/>
              </a:ext>
            </a:extLst>
          </p:cNvPr>
          <p:cNvSpPr>
            <a:spLocks noGrp="1"/>
          </p:cNvSpPr>
          <p:nvPr>
            <p:ph type="ctrTitle"/>
          </p:nvPr>
        </p:nvSpPr>
        <p:spPr>
          <a:xfrm>
            <a:off x="461637" y="1926630"/>
            <a:ext cx="11268726" cy="1463040"/>
          </a:xfrm>
        </p:spPr>
        <p:txBody>
          <a:bodyPr>
            <a:normAutofit fontScale="90000"/>
          </a:bodyPr>
          <a:lstStyle/>
          <a:p>
            <a:pPr algn="ctr"/>
            <a:r>
              <a:rPr lang="en-US" b="1" cap="none" dirty="0">
                <a:solidFill>
                  <a:srgbClr val="000000"/>
                </a:solidFill>
                <a:latin typeface="Arial Nova Cond" panose="020B0506020202020204" pitchFamily="34" charset="0"/>
              </a:rPr>
              <a:t>HOW CAN CONTEMPORARY WRITTEN SOURCES SUCH AS THE WORKS OF GIOVANNI BOCCACCIO AND FRANCESCO PETRARCH INFORM OUR UNDERSTANDING OF REACTIONS TO THE BLACK DEATH’S ARRIVAL IN EUROPE? </a:t>
            </a:r>
            <a:br>
              <a:rPr lang="en-GB" dirty="0"/>
            </a:br>
            <a:endParaRPr lang="en-GB" dirty="0"/>
          </a:p>
        </p:txBody>
      </p:sp>
      <p:sp>
        <p:nvSpPr>
          <p:cNvPr id="3" name="Subtitle 2">
            <a:extLst>
              <a:ext uri="{FF2B5EF4-FFF2-40B4-BE49-F238E27FC236}">
                <a16:creationId xmlns:a16="http://schemas.microsoft.com/office/drawing/2014/main" id="{B31F7128-5C17-4459-8CA4-8EC3CDEA69E3}"/>
              </a:ext>
            </a:extLst>
          </p:cNvPr>
          <p:cNvSpPr>
            <a:spLocks noGrp="1"/>
          </p:cNvSpPr>
          <p:nvPr>
            <p:ph type="subTitle" idx="1"/>
          </p:nvPr>
        </p:nvSpPr>
        <p:spPr>
          <a:xfrm>
            <a:off x="4838239" y="4982170"/>
            <a:ext cx="3200400" cy="1463040"/>
          </a:xfrm>
        </p:spPr>
        <p:txBody>
          <a:bodyPr>
            <a:normAutofit/>
          </a:bodyPr>
          <a:lstStyle/>
          <a:p>
            <a:pPr algn="r"/>
            <a:r>
              <a:rPr lang="en-US" sz="2400" dirty="0">
                <a:solidFill>
                  <a:srgbClr val="000000"/>
                </a:solidFill>
                <a:latin typeface="Arial Nova Cond" panose="020B0506020202020204" pitchFamily="34" charset="0"/>
              </a:rPr>
              <a:t>History Dissertation </a:t>
            </a:r>
          </a:p>
          <a:p>
            <a:pPr algn="r"/>
            <a:r>
              <a:rPr lang="en-US" sz="2400" dirty="0">
                <a:solidFill>
                  <a:srgbClr val="000000"/>
                </a:solidFill>
                <a:latin typeface="Arial Nova Cond" panose="020B0506020202020204" pitchFamily="34" charset="0"/>
              </a:rPr>
              <a:t>HPHI6017 </a:t>
            </a:r>
            <a:endParaRPr lang="en-GB" sz="2400" dirty="0">
              <a:solidFill>
                <a:srgbClr val="000000"/>
              </a:solidFill>
              <a:latin typeface="Arial Nova Cond" panose="020B0506020202020204" pitchFamily="34" charset="0"/>
            </a:endParaRPr>
          </a:p>
        </p:txBody>
      </p:sp>
      <p:sp>
        <p:nvSpPr>
          <p:cNvPr id="6" name="Subtitle 2">
            <a:extLst>
              <a:ext uri="{FF2B5EF4-FFF2-40B4-BE49-F238E27FC236}">
                <a16:creationId xmlns:a16="http://schemas.microsoft.com/office/drawing/2014/main" id="{540FB71A-95EF-4493-9900-9289001DCA6F}"/>
              </a:ext>
            </a:extLst>
          </p:cNvPr>
          <p:cNvSpPr txBox="1">
            <a:spLocks/>
          </p:cNvSpPr>
          <p:nvPr/>
        </p:nvSpPr>
        <p:spPr>
          <a:xfrm>
            <a:off x="8608763" y="4982170"/>
            <a:ext cx="3200400" cy="1463040"/>
          </a:xfrm>
          <a:prstGeom prst="rect">
            <a:avLst/>
          </a:prstGeom>
        </p:spPr>
        <p:txBody>
          <a:bodyPr vert="horz" lIns="91440" tIns="45720" rIns="91440" bIns="45720" rtlCol="0" anchor="ctr">
            <a:normAutofit/>
          </a:bodyPr>
          <a:lstStyle>
            <a:lvl1pPr marL="0" indent="0" algn="l" defTabSz="914400" rtl="0" eaLnBrk="1" latinLnBrk="0" hangingPunct="1">
              <a:lnSpc>
                <a:spcPct val="100000"/>
              </a:lnSpc>
              <a:spcBef>
                <a:spcPts val="0"/>
              </a:spcBef>
              <a:spcAft>
                <a:spcPts val="200"/>
              </a:spcAft>
              <a:buClr>
                <a:schemeClr val="accent2"/>
              </a:buClr>
              <a:buSzPct val="100000"/>
              <a:buFont typeface="Tw Cen MT" panose="020B0602020104020603" pitchFamily="34" charset="0"/>
              <a:buNone/>
              <a:defRPr sz="1800" kern="1200">
                <a:solidFill>
                  <a:schemeClr val="tx1">
                    <a:lumMod val="90000"/>
                    <a:lumOff val="10000"/>
                  </a:schemeClr>
                </a:solidFill>
                <a:latin typeface="+mn-lt"/>
                <a:ea typeface="+mn-ea"/>
                <a:cs typeface="+mn-cs"/>
              </a:defRPr>
            </a:lvl1pPr>
            <a:lvl2pPr marL="457200" indent="0" algn="ctr" defTabSz="914400" rtl="0" eaLnBrk="1" latinLnBrk="0" hangingPunct="1">
              <a:lnSpc>
                <a:spcPct val="90000"/>
              </a:lnSpc>
              <a:spcBef>
                <a:spcPts val="200"/>
              </a:spcBef>
              <a:spcAft>
                <a:spcPts val="400"/>
              </a:spcAft>
              <a:buClr>
                <a:schemeClr val="accent2"/>
              </a:buClr>
              <a:buFont typeface="Wingdings 3" pitchFamily="18" charset="2"/>
              <a:buNone/>
              <a:defRPr sz="1800" kern="1200">
                <a:solidFill>
                  <a:schemeClr val="tx1"/>
                </a:solidFill>
                <a:latin typeface="+mn-lt"/>
                <a:ea typeface="+mn-ea"/>
                <a:cs typeface="+mn-cs"/>
              </a:defRPr>
            </a:lvl2pPr>
            <a:lvl3pPr marL="914400" indent="0" algn="ctr" defTabSz="914400" rtl="0" eaLnBrk="1" latinLnBrk="0" hangingPunct="1">
              <a:lnSpc>
                <a:spcPct val="90000"/>
              </a:lnSpc>
              <a:spcBef>
                <a:spcPts val="200"/>
              </a:spcBef>
              <a:spcAft>
                <a:spcPts val="400"/>
              </a:spcAft>
              <a:buClr>
                <a:schemeClr val="accent2"/>
              </a:buClr>
              <a:buFont typeface="Wingdings 3" pitchFamily="18" charset="2"/>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200"/>
              </a:spcBef>
              <a:spcAft>
                <a:spcPts val="400"/>
              </a:spcAft>
              <a:buClr>
                <a:schemeClr val="accent2"/>
              </a:buClr>
              <a:buFont typeface="Wingdings 3" pitchFamily="18" charset="2"/>
              <a:buNone/>
              <a:defRPr sz="1800" kern="1200">
                <a:solidFill>
                  <a:schemeClr val="tx1"/>
                </a:solidFill>
                <a:latin typeface="+mn-lt"/>
                <a:ea typeface="+mn-ea"/>
                <a:cs typeface="+mn-cs"/>
              </a:defRPr>
            </a:lvl4pPr>
            <a:lvl5pPr marL="1828800" indent="0" algn="ctr" defTabSz="914400" rtl="0" eaLnBrk="1" latinLnBrk="0" hangingPunct="1">
              <a:lnSpc>
                <a:spcPct val="90000"/>
              </a:lnSpc>
              <a:spcBef>
                <a:spcPts val="200"/>
              </a:spcBef>
              <a:spcAft>
                <a:spcPts val="400"/>
              </a:spcAft>
              <a:buClr>
                <a:schemeClr val="accent2"/>
              </a:buClr>
              <a:buFont typeface="Wingdings 3" pitchFamily="18" charset="2"/>
              <a:buNone/>
              <a:defRPr sz="1800" kern="1200">
                <a:solidFill>
                  <a:schemeClr val="tx1"/>
                </a:solidFill>
                <a:latin typeface="+mn-lt"/>
                <a:ea typeface="+mn-ea"/>
                <a:cs typeface="+mn-cs"/>
              </a:defRPr>
            </a:lvl5pPr>
            <a:lvl6pPr marL="2286000" indent="0" algn="ctr" defTabSz="914400" rtl="0" eaLnBrk="1" latinLnBrk="0" hangingPunct="1">
              <a:lnSpc>
                <a:spcPct val="90000"/>
              </a:lnSpc>
              <a:spcBef>
                <a:spcPts val="200"/>
              </a:spcBef>
              <a:spcAft>
                <a:spcPts val="400"/>
              </a:spcAft>
              <a:buClr>
                <a:schemeClr val="accent2"/>
              </a:buClr>
              <a:buFont typeface="Wingdings 3" pitchFamily="18" charset="2"/>
              <a:buNone/>
              <a:defRPr sz="1800" kern="1200">
                <a:solidFill>
                  <a:schemeClr val="tx1"/>
                </a:solidFill>
                <a:latin typeface="+mn-lt"/>
                <a:ea typeface="+mn-ea"/>
                <a:cs typeface="+mn-cs"/>
              </a:defRPr>
            </a:lvl6pPr>
            <a:lvl7pPr marL="2743200" indent="0" algn="ctr" defTabSz="914400" rtl="0" eaLnBrk="1" latinLnBrk="0" hangingPunct="1">
              <a:lnSpc>
                <a:spcPct val="90000"/>
              </a:lnSpc>
              <a:spcBef>
                <a:spcPts val="200"/>
              </a:spcBef>
              <a:spcAft>
                <a:spcPts val="400"/>
              </a:spcAft>
              <a:buClr>
                <a:schemeClr val="accent2"/>
              </a:buClr>
              <a:buFont typeface="Wingdings 3" pitchFamily="18" charset="2"/>
              <a:buNone/>
              <a:defRPr sz="1800" kern="1200">
                <a:solidFill>
                  <a:schemeClr val="tx1"/>
                </a:solidFill>
                <a:latin typeface="+mn-lt"/>
                <a:ea typeface="+mn-ea"/>
                <a:cs typeface="+mn-cs"/>
              </a:defRPr>
            </a:lvl7pPr>
            <a:lvl8pPr marL="3200400" indent="0" algn="ctr" defTabSz="914400" rtl="0" eaLnBrk="1" latinLnBrk="0" hangingPunct="1">
              <a:lnSpc>
                <a:spcPct val="90000"/>
              </a:lnSpc>
              <a:spcBef>
                <a:spcPts val="200"/>
              </a:spcBef>
              <a:spcAft>
                <a:spcPts val="400"/>
              </a:spcAft>
              <a:buClr>
                <a:schemeClr val="accent2"/>
              </a:buClr>
              <a:buFont typeface="Wingdings 3" pitchFamily="18" charset="2"/>
              <a:buNone/>
              <a:defRPr sz="1800" kern="1200">
                <a:solidFill>
                  <a:schemeClr val="tx1"/>
                </a:solidFill>
                <a:latin typeface="+mn-lt"/>
                <a:ea typeface="+mn-ea"/>
                <a:cs typeface="+mn-cs"/>
              </a:defRPr>
            </a:lvl8pPr>
            <a:lvl9pPr marL="3657600" indent="0" algn="ctr" defTabSz="914400" rtl="0" eaLnBrk="1" latinLnBrk="0" hangingPunct="1">
              <a:lnSpc>
                <a:spcPct val="90000"/>
              </a:lnSpc>
              <a:spcBef>
                <a:spcPts val="200"/>
              </a:spcBef>
              <a:spcAft>
                <a:spcPts val="400"/>
              </a:spcAft>
              <a:buClr>
                <a:schemeClr val="accent2"/>
              </a:buClr>
              <a:buFont typeface="Wingdings 3" pitchFamily="18" charset="2"/>
              <a:buNone/>
              <a:defRPr sz="1800" kern="1200">
                <a:solidFill>
                  <a:schemeClr val="tx1"/>
                </a:solidFill>
                <a:latin typeface="+mn-lt"/>
                <a:ea typeface="+mn-ea"/>
                <a:cs typeface="+mn-cs"/>
              </a:defRPr>
            </a:lvl9pPr>
          </a:lstStyle>
          <a:p>
            <a:r>
              <a:rPr lang="en-US" sz="2400" dirty="0">
                <a:solidFill>
                  <a:srgbClr val="000000"/>
                </a:solidFill>
                <a:latin typeface="Arial Nova Cond" panose="020B0506020202020204" pitchFamily="34" charset="0"/>
              </a:rPr>
              <a:t>Ruth Hardy </a:t>
            </a:r>
          </a:p>
          <a:p>
            <a:r>
              <a:rPr lang="en-US" sz="2400" dirty="0">
                <a:solidFill>
                  <a:srgbClr val="000000"/>
                </a:solidFill>
                <a:latin typeface="Arial Nova Cond" panose="020B0506020202020204" pitchFamily="34" charset="0"/>
              </a:rPr>
              <a:t>1701128 </a:t>
            </a:r>
            <a:endParaRPr lang="en-GB" sz="2400" dirty="0">
              <a:solidFill>
                <a:srgbClr val="000000"/>
              </a:solidFill>
              <a:latin typeface="Arial Nova Cond" panose="020B0506020202020204" pitchFamily="34" charset="0"/>
            </a:endParaRPr>
          </a:p>
        </p:txBody>
      </p:sp>
    </p:spTree>
    <p:extLst>
      <p:ext uri="{BB962C8B-B14F-4D97-AF65-F5344CB8AC3E}">
        <p14:creationId xmlns:p14="http://schemas.microsoft.com/office/powerpoint/2010/main" val="34672778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D828EC-82AF-4B9E-B13F-493387E75932}"/>
              </a:ext>
            </a:extLst>
          </p:cNvPr>
          <p:cNvSpPr>
            <a:spLocks noGrp="1"/>
          </p:cNvSpPr>
          <p:nvPr>
            <p:ph type="title"/>
          </p:nvPr>
        </p:nvSpPr>
        <p:spPr>
          <a:xfrm>
            <a:off x="494796" y="2310787"/>
            <a:ext cx="3664704" cy="2236425"/>
          </a:xfrm>
        </p:spPr>
        <p:txBody>
          <a:bodyPr>
            <a:normAutofit/>
          </a:bodyPr>
          <a:lstStyle/>
          <a:p>
            <a:pPr algn="ctr"/>
            <a:r>
              <a:rPr lang="en-US" sz="4500" b="1" dirty="0">
                <a:solidFill>
                  <a:srgbClr val="000000"/>
                </a:solidFill>
                <a:latin typeface="Arial Nova Cond" panose="020B0506020202020204" pitchFamily="34" charset="0"/>
              </a:rPr>
              <a:t>Research Aims </a:t>
            </a:r>
            <a:endParaRPr lang="en-GB" sz="4500" b="1" dirty="0">
              <a:solidFill>
                <a:srgbClr val="000000"/>
              </a:solidFill>
              <a:latin typeface="Arial Nova Cond" panose="020B0506020202020204" pitchFamily="34" charset="0"/>
            </a:endParaRPr>
          </a:p>
        </p:txBody>
      </p:sp>
      <p:sp>
        <p:nvSpPr>
          <p:cNvPr id="3" name="Content Placeholder 2">
            <a:extLst>
              <a:ext uri="{FF2B5EF4-FFF2-40B4-BE49-F238E27FC236}">
                <a16:creationId xmlns:a16="http://schemas.microsoft.com/office/drawing/2014/main" id="{392EFDB9-7478-4DEA-93EF-9576061CA3EE}"/>
              </a:ext>
            </a:extLst>
          </p:cNvPr>
          <p:cNvSpPr>
            <a:spLocks noGrp="1"/>
          </p:cNvSpPr>
          <p:nvPr>
            <p:ph idx="1"/>
          </p:nvPr>
        </p:nvSpPr>
        <p:spPr>
          <a:xfrm>
            <a:off x="5349563" y="531689"/>
            <a:ext cx="6147169" cy="2234142"/>
          </a:xfrm>
        </p:spPr>
        <p:txBody>
          <a:bodyPr anchor="ctr">
            <a:normAutofit/>
          </a:bodyPr>
          <a:lstStyle/>
          <a:p>
            <a:r>
              <a:rPr lang="en-GB" sz="2600" dirty="0">
                <a:solidFill>
                  <a:srgbClr val="000000"/>
                </a:solidFill>
                <a:latin typeface="Arial Nova Cond" panose="020B0506020202020204" pitchFamily="34" charset="0"/>
              </a:rPr>
              <a:t>This dissertation aims to consider the purpose of literature and its accuracy as historical narrative, in order to establish how the European population reacted to the arrival of the Black Death in 1348.</a:t>
            </a:r>
          </a:p>
        </p:txBody>
      </p:sp>
      <p:pic>
        <p:nvPicPr>
          <p:cNvPr id="5" name="Graphic 4" descr="Rat">
            <a:extLst>
              <a:ext uri="{FF2B5EF4-FFF2-40B4-BE49-F238E27FC236}">
                <a16:creationId xmlns:a16="http://schemas.microsoft.com/office/drawing/2014/main" id="{D0CB306E-5BBF-42C4-9E3B-27F65B5E2C3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90557" y="5943600"/>
            <a:ext cx="914400" cy="914400"/>
          </a:xfrm>
          <a:prstGeom prst="rect">
            <a:avLst/>
          </a:prstGeom>
        </p:spPr>
      </p:pic>
      <p:pic>
        <p:nvPicPr>
          <p:cNvPr id="1026" name="Picture 2">
            <a:extLst>
              <a:ext uri="{FF2B5EF4-FFF2-40B4-BE49-F238E27FC236}">
                <a16:creationId xmlns:a16="http://schemas.microsoft.com/office/drawing/2014/main" id="{A3BED96A-ACA2-400E-863D-7187759A117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697821" y="2840320"/>
            <a:ext cx="5450652" cy="356048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462216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D828EC-82AF-4B9E-B13F-493387E75932}"/>
              </a:ext>
            </a:extLst>
          </p:cNvPr>
          <p:cNvSpPr>
            <a:spLocks noGrp="1"/>
          </p:cNvSpPr>
          <p:nvPr>
            <p:ph type="title"/>
          </p:nvPr>
        </p:nvSpPr>
        <p:spPr>
          <a:xfrm>
            <a:off x="494796" y="2310787"/>
            <a:ext cx="3664704" cy="2236425"/>
          </a:xfrm>
        </p:spPr>
        <p:txBody>
          <a:bodyPr>
            <a:normAutofit/>
          </a:bodyPr>
          <a:lstStyle/>
          <a:p>
            <a:pPr algn="ctr"/>
            <a:r>
              <a:rPr lang="en-US" sz="4500" b="1" dirty="0">
                <a:solidFill>
                  <a:srgbClr val="000000"/>
                </a:solidFill>
                <a:latin typeface="Arial Nova Cond" panose="020B0506020202020204" pitchFamily="34" charset="0"/>
              </a:rPr>
              <a:t>Research Questions</a:t>
            </a:r>
            <a:endParaRPr lang="en-GB" sz="4500" b="1" dirty="0">
              <a:solidFill>
                <a:srgbClr val="000000"/>
              </a:solidFill>
              <a:latin typeface="Arial Nova Cond" panose="020B0506020202020204" pitchFamily="34" charset="0"/>
            </a:endParaRPr>
          </a:p>
        </p:txBody>
      </p:sp>
      <p:sp>
        <p:nvSpPr>
          <p:cNvPr id="3" name="Content Placeholder 2">
            <a:extLst>
              <a:ext uri="{FF2B5EF4-FFF2-40B4-BE49-F238E27FC236}">
                <a16:creationId xmlns:a16="http://schemas.microsoft.com/office/drawing/2014/main" id="{392EFDB9-7478-4DEA-93EF-9576061CA3EE}"/>
              </a:ext>
            </a:extLst>
          </p:cNvPr>
          <p:cNvSpPr>
            <a:spLocks noGrp="1"/>
          </p:cNvSpPr>
          <p:nvPr>
            <p:ph idx="1"/>
          </p:nvPr>
        </p:nvSpPr>
        <p:spPr>
          <a:xfrm>
            <a:off x="5349563" y="804332"/>
            <a:ext cx="6147169" cy="5249334"/>
          </a:xfrm>
        </p:spPr>
        <p:txBody>
          <a:bodyPr anchor="ctr">
            <a:normAutofit lnSpcReduction="10000"/>
          </a:bodyPr>
          <a:lstStyle/>
          <a:p>
            <a:r>
              <a:rPr lang="en-US" sz="2600" dirty="0">
                <a:solidFill>
                  <a:srgbClr val="000000"/>
                </a:solidFill>
                <a:latin typeface="Arial Nova Cond" panose="020B0506020202020204" pitchFamily="34" charset="0"/>
              </a:rPr>
              <a:t>How far can contemporary literature be considered deliberate historical narrative? </a:t>
            </a:r>
          </a:p>
          <a:p>
            <a:r>
              <a:rPr lang="en-US" sz="2600" dirty="0">
                <a:solidFill>
                  <a:srgbClr val="000000"/>
                </a:solidFill>
                <a:latin typeface="Arial Nova Cond" panose="020B0506020202020204" pitchFamily="34" charset="0"/>
              </a:rPr>
              <a:t>Unwitting testimony?  </a:t>
            </a:r>
          </a:p>
          <a:p>
            <a:r>
              <a:rPr lang="en-US" sz="2600" dirty="0">
                <a:solidFill>
                  <a:srgbClr val="000000"/>
                </a:solidFill>
                <a:latin typeface="Arial Nova Cond" panose="020B0506020202020204" pitchFamily="34" charset="0"/>
              </a:rPr>
              <a:t>How does ‘textual community’ impact the perceived reaction to the Black Death? </a:t>
            </a:r>
          </a:p>
          <a:p>
            <a:r>
              <a:rPr lang="en-US" sz="2600" dirty="0">
                <a:solidFill>
                  <a:srgbClr val="000000"/>
                </a:solidFill>
                <a:latin typeface="Arial Nova Cond" panose="020B0506020202020204" pitchFamily="34" charset="0"/>
              </a:rPr>
              <a:t>Does the purpose of source material affect the reliability as historical narrative? </a:t>
            </a:r>
          </a:p>
          <a:p>
            <a:r>
              <a:rPr lang="en-US" sz="2600" dirty="0">
                <a:solidFill>
                  <a:srgbClr val="000000"/>
                </a:solidFill>
                <a:latin typeface="Arial Nova Cond" panose="020B0506020202020204" pitchFamily="34" charset="0"/>
              </a:rPr>
              <a:t>How similar are responses to the arrival of the Black Death? </a:t>
            </a:r>
          </a:p>
          <a:p>
            <a:r>
              <a:rPr lang="en-US" sz="2600" dirty="0">
                <a:solidFill>
                  <a:srgbClr val="000000"/>
                </a:solidFill>
                <a:latin typeface="Arial Nova Cond" panose="020B0506020202020204" pitchFamily="34" charset="0"/>
              </a:rPr>
              <a:t>How does the emergence of the Renaissance impact the contemporary literature produced in the mid-fourteenth century?  </a:t>
            </a:r>
            <a:endParaRPr lang="en-GB" sz="2600" dirty="0">
              <a:solidFill>
                <a:srgbClr val="000000"/>
              </a:solidFill>
              <a:latin typeface="Arial Nova Cond" panose="020B0506020202020204" pitchFamily="34" charset="0"/>
            </a:endParaRPr>
          </a:p>
        </p:txBody>
      </p:sp>
      <p:pic>
        <p:nvPicPr>
          <p:cNvPr id="6" name="Graphic 5" descr="Rat">
            <a:extLst>
              <a:ext uri="{FF2B5EF4-FFF2-40B4-BE49-F238E27FC236}">
                <a16:creationId xmlns:a16="http://schemas.microsoft.com/office/drawing/2014/main" id="{3EF96A67-5910-4EC1-B919-F100DE0490B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90557" y="5943600"/>
            <a:ext cx="914400" cy="914400"/>
          </a:xfrm>
          <a:prstGeom prst="rect">
            <a:avLst/>
          </a:prstGeom>
        </p:spPr>
      </p:pic>
    </p:spTree>
    <p:extLst>
      <p:ext uri="{BB962C8B-B14F-4D97-AF65-F5344CB8AC3E}">
        <p14:creationId xmlns:p14="http://schemas.microsoft.com/office/powerpoint/2010/main" val="19564309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D828EC-82AF-4B9E-B13F-493387E75932}"/>
              </a:ext>
            </a:extLst>
          </p:cNvPr>
          <p:cNvSpPr>
            <a:spLocks noGrp="1"/>
          </p:cNvSpPr>
          <p:nvPr>
            <p:ph type="title"/>
          </p:nvPr>
        </p:nvSpPr>
        <p:spPr>
          <a:xfrm>
            <a:off x="494796" y="2310787"/>
            <a:ext cx="3664704" cy="2236425"/>
          </a:xfrm>
        </p:spPr>
        <p:txBody>
          <a:bodyPr>
            <a:normAutofit/>
          </a:bodyPr>
          <a:lstStyle/>
          <a:p>
            <a:pPr algn="ctr"/>
            <a:r>
              <a:rPr lang="en-US" sz="4500" b="1" dirty="0">
                <a:solidFill>
                  <a:srgbClr val="000000"/>
                </a:solidFill>
                <a:latin typeface="Arial Nova Cond" panose="020B0506020202020204" pitchFamily="34" charset="0"/>
              </a:rPr>
              <a:t>Why?</a:t>
            </a:r>
            <a:endParaRPr lang="en-GB" sz="4500" b="1" dirty="0">
              <a:solidFill>
                <a:srgbClr val="000000"/>
              </a:solidFill>
              <a:latin typeface="Arial Nova Cond" panose="020B0506020202020204" pitchFamily="34" charset="0"/>
            </a:endParaRPr>
          </a:p>
        </p:txBody>
      </p:sp>
      <p:sp>
        <p:nvSpPr>
          <p:cNvPr id="3" name="Content Placeholder 2">
            <a:extLst>
              <a:ext uri="{FF2B5EF4-FFF2-40B4-BE49-F238E27FC236}">
                <a16:creationId xmlns:a16="http://schemas.microsoft.com/office/drawing/2014/main" id="{392EFDB9-7478-4DEA-93EF-9576061CA3EE}"/>
              </a:ext>
            </a:extLst>
          </p:cNvPr>
          <p:cNvSpPr>
            <a:spLocks noGrp="1"/>
          </p:cNvSpPr>
          <p:nvPr>
            <p:ph idx="1"/>
          </p:nvPr>
        </p:nvSpPr>
        <p:spPr>
          <a:xfrm>
            <a:off x="5349563" y="602999"/>
            <a:ext cx="6147169" cy="5652000"/>
          </a:xfrm>
        </p:spPr>
        <p:txBody>
          <a:bodyPr anchor="ctr">
            <a:normAutofit/>
          </a:bodyPr>
          <a:lstStyle/>
          <a:p>
            <a:r>
              <a:rPr lang="en-GB" sz="2600" dirty="0">
                <a:solidFill>
                  <a:srgbClr val="000000"/>
                </a:solidFill>
                <a:latin typeface="Arial Nova Cond" panose="020B0506020202020204" pitchFamily="34" charset="0"/>
              </a:rPr>
              <a:t>Current and relevant scholarship on the Black Death is usually concerned with the economic, political or demographic impact</a:t>
            </a:r>
          </a:p>
          <a:p>
            <a:r>
              <a:rPr lang="en-GB" sz="2600" dirty="0">
                <a:solidFill>
                  <a:srgbClr val="000000"/>
                </a:solidFill>
                <a:latin typeface="Arial Nova Cond" panose="020B0506020202020204" pitchFamily="34" charset="0"/>
              </a:rPr>
              <a:t>Scholarship often covers all of Europe, so focussing on select countries allows for a more concentrated study </a:t>
            </a:r>
          </a:p>
          <a:p>
            <a:r>
              <a:rPr lang="en-GB" sz="2600" dirty="0">
                <a:solidFill>
                  <a:srgbClr val="000000"/>
                </a:solidFill>
                <a:latin typeface="Arial Nova Cond" panose="020B0506020202020204" pitchFamily="34" charset="0"/>
              </a:rPr>
              <a:t>Difficult to ignore the contribution of both Boccaccio and Petrarch to early Renaissance Humanism </a:t>
            </a:r>
          </a:p>
          <a:p>
            <a:r>
              <a:rPr lang="en-GB" sz="2600" dirty="0">
                <a:solidFill>
                  <a:srgbClr val="000000"/>
                </a:solidFill>
                <a:latin typeface="Arial Nova Cond" panose="020B0506020202020204" pitchFamily="34" charset="0"/>
              </a:rPr>
              <a:t>Conflicting information in modern scholarship makes the focus on contemporary material more significant </a:t>
            </a:r>
          </a:p>
        </p:txBody>
      </p:sp>
      <p:pic>
        <p:nvPicPr>
          <p:cNvPr id="6" name="Graphic 5" descr="Rat">
            <a:extLst>
              <a:ext uri="{FF2B5EF4-FFF2-40B4-BE49-F238E27FC236}">
                <a16:creationId xmlns:a16="http://schemas.microsoft.com/office/drawing/2014/main" id="{EEE474D2-57DC-49C0-AF17-F35E23E1406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90557" y="5943600"/>
            <a:ext cx="914400" cy="914400"/>
          </a:xfrm>
          <a:prstGeom prst="rect">
            <a:avLst/>
          </a:prstGeom>
        </p:spPr>
      </p:pic>
    </p:spTree>
    <p:extLst>
      <p:ext uri="{BB962C8B-B14F-4D97-AF65-F5344CB8AC3E}">
        <p14:creationId xmlns:p14="http://schemas.microsoft.com/office/powerpoint/2010/main" val="34669368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D828EC-82AF-4B9E-B13F-493387E75932}"/>
              </a:ext>
            </a:extLst>
          </p:cNvPr>
          <p:cNvSpPr>
            <a:spLocks noGrp="1"/>
          </p:cNvSpPr>
          <p:nvPr>
            <p:ph type="title"/>
          </p:nvPr>
        </p:nvSpPr>
        <p:spPr>
          <a:xfrm>
            <a:off x="494796" y="2310787"/>
            <a:ext cx="3664704" cy="2236425"/>
          </a:xfrm>
        </p:spPr>
        <p:txBody>
          <a:bodyPr>
            <a:normAutofit/>
          </a:bodyPr>
          <a:lstStyle/>
          <a:p>
            <a:pPr algn="ctr"/>
            <a:r>
              <a:rPr lang="en-US" sz="4500" b="1" dirty="0">
                <a:solidFill>
                  <a:srgbClr val="000000"/>
                </a:solidFill>
                <a:latin typeface="Arial Nova Cond" panose="020B0506020202020204" pitchFamily="34" charset="0"/>
              </a:rPr>
              <a:t>Research so far - Background</a:t>
            </a:r>
            <a:endParaRPr lang="en-GB" sz="4500" b="1" dirty="0">
              <a:solidFill>
                <a:srgbClr val="000000"/>
              </a:solidFill>
              <a:latin typeface="Arial Nova Cond" panose="020B0506020202020204" pitchFamily="34" charset="0"/>
            </a:endParaRPr>
          </a:p>
        </p:txBody>
      </p:sp>
      <p:pic>
        <p:nvPicPr>
          <p:cNvPr id="6" name="Graphic 5" descr="Rat">
            <a:extLst>
              <a:ext uri="{FF2B5EF4-FFF2-40B4-BE49-F238E27FC236}">
                <a16:creationId xmlns:a16="http://schemas.microsoft.com/office/drawing/2014/main" id="{38DD17E7-009D-4C75-B02B-6679AEC12A9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90557" y="5943600"/>
            <a:ext cx="914400" cy="914400"/>
          </a:xfrm>
          <a:prstGeom prst="rect">
            <a:avLst/>
          </a:prstGeom>
        </p:spPr>
      </p:pic>
      <p:sp>
        <p:nvSpPr>
          <p:cNvPr id="9" name="TextBox 8">
            <a:extLst>
              <a:ext uri="{FF2B5EF4-FFF2-40B4-BE49-F238E27FC236}">
                <a16:creationId xmlns:a16="http://schemas.microsoft.com/office/drawing/2014/main" id="{ADAE7110-1BF0-42F6-8F20-647B23B6AA63}"/>
              </a:ext>
            </a:extLst>
          </p:cNvPr>
          <p:cNvSpPr txBox="1"/>
          <p:nvPr/>
        </p:nvSpPr>
        <p:spPr>
          <a:xfrm>
            <a:off x="7670673" y="4316379"/>
            <a:ext cx="1504950" cy="461665"/>
          </a:xfrm>
          <a:prstGeom prst="rect">
            <a:avLst/>
          </a:prstGeom>
          <a:noFill/>
        </p:spPr>
        <p:txBody>
          <a:bodyPr wrap="square" rtlCol="0">
            <a:spAutoFit/>
          </a:bodyPr>
          <a:lstStyle/>
          <a:p>
            <a:pPr algn="ctr"/>
            <a:r>
              <a:rPr lang="en-US" sz="2400" dirty="0">
                <a:latin typeface="Arial Nova Cond" panose="020B0506020202020204" pitchFamily="34" charset="0"/>
              </a:rPr>
              <a:t>[Map]</a:t>
            </a:r>
            <a:endParaRPr lang="en-GB" sz="2400" dirty="0">
              <a:latin typeface="Arial Nova Cond" panose="020B0506020202020204" pitchFamily="34" charset="0"/>
            </a:endParaRPr>
          </a:p>
        </p:txBody>
      </p:sp>
      <p:pic>
        <p:nvPicPr>
          <p:cNvPr id="13" name="Picture 12">
            <a:extLst>
              <a:ext uri="{FF2B5EF4-FFF2-40B4-BE49-F238E27FC236}">
                <a16:creationId xmlns:a16="http://schemas.microsoft.com/office/drawing/2014/main" id="{8A522F6E-3F9B-47CE-A614-D1AD8066A742}"/>
              </a:ext>
            </a:extLst>
          </p:cNvPr>
          <p:cNvPicPr>
            <a:picLocks noChangeAspect="1"/>
          </p:cNvPicPr>
          <p:nvPr/>
        </p:nvPicPr>
        <p:blipFill>
          <a:blip r:embed="rId4"/>
          <a:stretch>
            <a:fillRect/>
          </a:stretch>
        </p:blipFill>
        <p:spPr>
          <a:xfrm>
            <a:off x="6042109" y="726198"/>
            <a:ext cx="4762078" cy="5405602"/>
          </a:xfrm>
          <a:prstGeom prst="rect">
            <a:avLst/>
          </a:prstGeom>
        </p:spPr>
      </p:pic>
    </p:spTree>
    <p:extLst>
      <p:ext uri="{BB962C8B-B14F-4D97-AF65-F5344CB8AC3E}">
        <p14:creationId xmlns:p14="http://schemas.microsoft.com/office/powerpoint/2010/main" val="19346875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D828EC-82AF-4B9E-B13F-493387E75932}"/>
              </a:ext>
            </a:extLst>
          </p:cNvPr>
          <p:cNvSpPr>
            <a:spLocks noGrp="1"/>
          </p:cNvSpPr>
          <p:nvPr>
            <p:ph type="title"/>
          </p:nvPr>
        </p:nvSpPr>
        <p:spPr>
          <a:xfrm>
            <a:off x="188533" y="2310787"/>
            <a:ext cx="4277229" cy="2236425"/>
          </a:xfrm>
        </p:spPr>
        <p:txBody>
          <a:bodyPr>
            <a:normAutofit/>
          </a:bodyPr>
          <a:lstStyle/>
          <a:p>
            <a:pPr algn="ctr"/>
            <a:r>
              <a:rPr lang="en-US" sz="4500" b="1" dirty="0">
                <a:solidFill>
                  <a:srgbClr val="000000"/>
                </a:solidFill>
                <a:latin typeface="Arial Nova Cond" panose="020B0506020202020204" pitchFamily="34" charset="0"/>
              </a:rPr>
              <a:t>Research so far -</a:t>
            </a:r>
            <a:br>
              <a:rPr lang="en-US" sz="4500" b="1" dirty="0">
                <a:solidFill>
                  <a:srgbClr val="000000"/>
                </a:solidFill>
                <a:latin typeface="Arial Nova Cond" panose="020B0506020202020204" pitchFamily="34" charset="0"/>
              </a:rPr>
            </a:br>
            <a:r>
              <a:rPr lang="en-US" sz="4500" b="1" dirty="0">
                <a:solidFill>
                  <a:srgbClr val="000000"/>
                </a:solidFill>
                <a:latin typeface="Arial Nova Cond" panose="020B0506020202020204" pitchFamily="34" charset="0"/>
              </a:rPr>
              <a:t>methodology </a:t>
            </a:r>
            <a:endParaRPr lang="en-GB" sz="4500" b="1" dirty="0">
              <a:solidFill>
                <a:srgbClr val="000000"/>
              </a:solidFill>
              <a:latin typeface="Arial Nova Cond" panose="020B0506020202020204" pitchFamily="34" charset="0"/>
            </a:endParaRPr>
          </a:p>
        </p:txBody>
      </p:sp>
      <p:sp>
        <p:nvSpPr>
          <p:cNvPr id="3" name="Content Placeholder 2">
            <a:extLst>
              <a:ext uri="{FF2B5EF4-FFF2-40B4-BE49-F238E27FC236}">
                <a16:creationId xmlns:a16="http://schemas.microsoft.com/office/drawing/2014/main" id="{392EFDB9-7478-4DEA-93EF-9576061CA3EE}"/>
              </a:ext>
            </a:extLst>
          </p:cNvPr>
          <p:cNvSpPr>
            <a:spLocks noGrp="1"/>
          </p:cNvSpPr>
          <p:nvPr>
            <p:ph idx="1"/>
          </p:nvPr>
        </p:nvSpPr>
        <p:spPr>
          <a:xfrm>
            <a:off x="5444619" y="556683"/>
            <a:ext cx="5957058" cy="5844117"/>
          </a:xfrm>
        </p:spPr>
        <p:txBody>
          <a:bodyPr anchor="ctr">
            <a:normAutofit/>
          </a:bodyPr>
          <a:lstStyle/>
          <a:p>
            <a:pPr marL="0" indent="0">
              <a:buNone/>
            </a:pPr>
            <a:r>
              <a:rPr lang="en-US" sz="2600" dirty="0">
                <a:solidFill>
                  <a:srgbClr val="000000"/>
                </a:solidFill>
                <a:latin typeface="Arial Nova Cond" panose="020B0506020202020204" pitchFamily="34" charset="0"/>
              </a:rPr>
              <a:t>Concept of ‘Intimate History’ </a:t>
            </a:r>
          </a:p>
          <a:p>
            <a:pPr marL="0" indent="0">
              <a:buNone/>
            </a:pPr>
            <a:r>
              <a:rPr lang="en-US" sz="2600" dirty="0">
                <a:solidFill>
                  <a:srgbClr val="000000"/>
                </a:solidFill>
                <a:latin typeface="Arial Nova Cond" panose="020B0506020202020204" pitchFamily="34" charset="0"/>
              </a:rPr>
              <a:t>John Hatcher’s </a:t>
            </a:r>
            <a:r>
              <a:rPr lang="en-US" sz="2600" i="1" dirty="0">
                <a:solidFill>
                  <a:srgbClr val="000000"/>
                </a:solidFill>
                <a:latin typeface="Arial Nova Cond" panose="020B0506020202020204" pitchFamily="34" charset="0"/>
              </a:rPr>
              <a:t>The Black Death: An Intimate History </a:t>
            </a:r>
          </a:p>
          <a:p>
            <a:pPr marL="0" indent="0">
              <a:buNone/>
            </a:pPr>
            <a:r>
              <a:rPr lang="en-US" sz="2600" dirty="0">
                <a:solidFill>
                  <a:srgbClr val="000000"/>
                </a:solidFill>
                <a:latin typeface="Arial Nova Cond" panose="020B0506020202020204" pitchFamily="34" charset="0"/>
              </a:rPr>
              <a:t>“The intimate history of the Black Death, as witnessed by those who experienced it, was never recorded” </a:t>
            </a:r>
          </a:p>
          <a:p>
            <a:pPr marL="0" indent="0">
              <a:buNone/>
            </a:pPr>
            <a:r>
              <a:rPr lang="en-US" sz="2600" dirty="0">
                <a:solidFill>
                  <a:srgbClr val="000000"/>
                </a:solidFill>
                <a:latin typeface="Arial Nova Cond" panose="020B0506020202020204" pitchFamily="34" charset="0"/>
              </a:rPr>
              <a:t>Hatcher discusses the apparent lack of evidence when researching the Black Death, especially more ‘intimate’ historical studies</a:t>
            </a:r>
          </a:p>
          <a:p>
            <a:pPr marL="0" indent="0">
              <a:buNone/>
            </a:pPr>
            <a:r>
              <a:rPr lang="en-US" sz="2600" dirty="0">
                <a:solidFill>
                  <a:srgbClr val="000000"/>
                </a:solidFill>
                <a:latin typeface="Arial Nova Cond" panose="020B0506020202020204" pitchFamily="34" charset="0"/>
              </a:rPr>
              <a:t>Importance of understanding events of historical significance through the eyes of the individual</a:t>
            </a:r>
          </a:p>
        </p:txBody>
      </p:sp>
      <p:pic>
        <p:nvPicPr>
          <p:cNvPr id="6" name="Graphic 5" descr="Rat">
            <a:extLst>
              <a:ext uri="{FF2B5EF4-FFF2-40B4-BE49-F238E27FC236}">
                <a16:creationId xmlns:a16="http://schemas.microsoft.com/office/drawing/2014/main" id="{9C724906-4712-4B01-8248-5933A246EB9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90557" y="5943600"/>
            <a:ext cx="914400" cy="914400"/>
          </a:xfrm>
          <a:prstGeom prst="rect">
            <a:avLst/>
          </a:prstGeom>
        </p:spPr>
      </p:pic>
    </p:spTree>
    <p:extLst>
      <p:ext uri="{BB962C8B-B14F-4D97-AF65-F5344CB8AC3E}">
        <p14:creationId xmlns:p14="http://schemas.microsoft.com/office/powerpoint/2010/main" val="18263648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4D828EC-82AF-4B9E-B13F-493387E75932}"/>
              </a:ext>
            </a:extLst>
          </p:cNvPr>
          <p:cNvSpPr>
            <a:spLocks noGrp="1"/>
          </p:cNvSpPr>
          <p:nvPr>
            <p:ph type="title"/>
          </p:nvPr>
        </p:nvSpPr>
        <p:spPr>
          <a:xfrm>
            <a:off x="494796" y="2310787"/>
            <a:ext cx="3664704" cy="2236425"/>
          </a:xfrm>
        </p:spPr>
        <p:txBody>
          <a:bodyPr>
            <a:normAutofit/>
          </a:bodyPr>
          <a:lstStyle/>
          <a:p>
            <a:pPr algn="ctr"/>
            <a:r>
              <a:rPr lang="en-US" sz="4500" b="1" dirty="0">
                <a:solidFill>
                  <a:srgbClr val="000000"/>
                </a:solidFill>
                <a:latin typeface="Arial Nova Cond" panose="020B0506020202020204" pitchFamily="34" charset="0"/>
              </a:rPr>
              <a:t>Sources</a:t>
            </a:r>
            <a:endParaRPr lang="en-GB" sz="4500" b="1" dirty="0">
              <a:solidFill>
                <a:srgbClr val="000000"/>
              </a:solidFill>
              <a:latin typeface="Arial Nova Cond" panose="020B0506020202020204" pitchFamily="34" charset="0"/>
            </a:endParaRPr>
          </a:p>
        </p:txBody>
      </p:sp>
      <p:sp>
        <p:nvSpPr>
          <p:cNvPr id="3" name="Content Placeholder 2">
            <a:extLst>
              <a:ext uri="{FF2B5EF4-FFF2-40B4-BE49-F238E27FC236}">
                <a16:creationId xmlns:a16="http://schemas.microsoft.com/office/drawing/2014/main" id="{392EFDB9-7478-4DEA-93EF-9576061CA3EE}"/>
              </a:ext>
            </a:extLst>
          </p:cNvPr>
          <p:cNvSpPr>
            <a:spLocks noGrp="1"/>
          </p:cNvSpPr>
          <p:nvPr>
            <p:ph idx="1"/>
          </p:nvPr>
        </p:nvSpPr>
        <p:spPr>
          <a:xfrm>
            <a:off x="5349564" y="583469"/>
            <a:ext cx="6147168" cy="5691060"/>
          </a:xfrm>
        </p:spPr>
        <p:txBody>
          <a:bodyPr anchor="ctr">
            <a:normAutofit/>
          </a:bodyPr>
          <a:lstStyle/>
          <a:p>
            <a:r>
              <a:rPr lang="en-US" sz="2600" dirty="0">
                <a:solidFill>
                  <a:srgbClr val="000000"/>
                </a:solidFill>
                <a:latin typeface="Arial Nova Cond" panose="020B0506020202020204" pitchFamily="34" charset="0"/>
              </a:rPr>
              <a:t>Francesco Petrarch, </a:t>
            </a:r>
            <a:r>
              <a:rPr lang="en-US" sz="2600" i="1" dirty="0">
                <a:solidFill>
                  <a:srgbClr val="000000"/>
                </a:solidFill>
                <a:latin typeface="Arial Nova Cond" panose="020B0506020202020204" pitchFamily="34" charset="0"/>
              </a:rPr>
              <a:t>Triumph of Death </a:t>
            </a:r>
            <a:r>
              <a:rPr lang="en-US" sz="2600" dirty="0">
                <a:solidFill>
                  <a:srgbClr val="000000"/>
                </a:solidFill>
                <a:latin typeface="Arial Nova Cond" panose="020B0506020202020204" pitchFamily="34" charset="0"/>
              </a:rPr>
              <a:t>and selections of the </a:t>
            </a:r>
            <a:r>
              <a:rPr lang="en-US" sz="2600" i="1" dirty="0" err="1">
                <a:solidFill>
                  <a:srgbClr val="000000"/>
                </a:solidFill>
                <a:latin typeface="Arial Nova Cond" panose="020B0506020202020204" pitchFamily="34" charset="0"/>
              </a:rPr>
              <a:t>Canzoniere</a:t>
            </a:r>
            <a:r>
              <a:rPr lang="en-US" sz="2600" i="1" dirty="0">
                <a:solidFill>
                  <a:srgbClr val="000000"/>
                </a:solidFill>
                <a:latin typeface="Arial Nova Cond" panose="020B0506020202020204" pitchFamily="34" charset="0"/>
              </a:rPr>
              <a:t> </a:t>
            </a:r>
            <a:endParaRPr lang="en-US" sz="2600" dirty="0">
              <a:solidFill>
                <a:srgbClr val="000000"/>
              </a:solidFill>
              <a:latin typeface="Arial Nova Cond" panose="020B0506020202020204" pitchFamily="34" charset="0"/>
            </a:endParaRPr>
          </a:p>
          <a:p>
            <a:r>
              <a:rPr lang="en-US" sz="2600" dirty="0">
                <a:solidFill>
                  <a:srgbClr val="000000"/>
                </a:solidFill>
                <a:latin typeface="Arial Nova Cond" panose="020B0506020202020204" pitchFamily="34" charset="0"/>
              </a:rPr>
              <a:t>Giovanni Boccaccio, </a:t>
            </a:r>
            <a:r>
              <a:rPr lang="en-US" sz="2600" i="1" dirty="0">
                <a:solidFill>
                  <a:srgbClr val="000000"/>
                </a:solidFill>
                <a:latin typeface="Arial Nova Cond" panose="020B0506020202020204" pitchFamily="34" charset="0"/>
              </a:rPr>
              <a:t>The Decameron </a:t>
            </a:r>
            <a:r>
              <a:rPr lang="en-US" sz="2600" dirty="0">
                <a:solidFill>
                  <a:srgbClr val="000000"/>
                </a:solidFill>
                <a:latin typeface="Arial Nova Cond" panose="020B0506020202020204" pitchFamily="34" charset="0"/>
              </a:rPr>
              <a:t> </a:t>
            </a:r>
          </a:p>
          <a:p>
            <a:r>
              <a:rPr lang="en-US" sz="2600" dirty="0">
                <a:solidFill>
                  <a:srgbClr val="000000"/>
                </a:solidFill>
                <a:latin typeface="Arial Nova Cond" panose="020B0506020202020204" pitchFamily="34" charset="0"/>
              </a:rPr>
              <a:t>Geoffrey le Baker (Walter of </a:t>
            </a:r>
            <a:r>
              <a:rPr lang="en-US" sz="2600" dirty="0" err="1">
                <a:solidFill>
                  <a:srgbClr val="000000"/>
                </a:solidFill>
                <a:latin typeface="Arial Nova Cond" panose="020B0506020202020204" pitchFamily="34" charset="0"/>
              </a:rPr>
              <a:t>Swinbroke</a:t>
            </a:r>
            <a:r>
              <a:rPr lang="en-US" sz="2600" dirty="0">
                <a:solidFill>
                  <a:srgbClr val="000000"/>
                </a:solidFill>
                <a:latin typeface="Arial Nova Cond" panose="020B0506020202020204" pitchFamily="34" charset="0"/>
              </a:rPr>
              <a:t>), </a:t>
            </a:r>
            <a:r>
              <a:rPr lang="en-US" sz="2600" i="1" dirty="0">
                <a:solidFill>
                  <a:srgbClr val="000000"/>
                </a:solidFill>
                <a:latin typeface="Arial Nova Cond" panose="020B0506020202020204" pitchFamily="34" charset="0"/>
              </a:rPr>
              <a:t>Chronicon </a:t>
            </a:r>
            <a:r>
              <a:rPr lang="en-US" sz="2600" i="1" dirty="0" err="1">
                <a:solidFill>
                  <a:srgbClr val="000000"/>
                </a:solidFill>
                <a:latin typeface="Arial Nova Cond" panose="020B0506020202020204" pitchFamily="34" charset="0"/>
              </a:rPr>
              <a:t>Galfridi</a:t>
            </a:r>
            <a:r>
              <a:rPr lang="en-US" sz="2600" i="1" dirty="0">
                <a:solidFill>
                  <a:srgbClr val="000000"/>
                </a:solidFill>
                <a:latin typeface="Arial Nova Cond" panose="020B0506020202020204" pitchFamily="34" charset="0"/>
              </a:rPr>
              <a:t> le Baker de </a:t>
            </a:r>
            <a:r>
              <a:rPr lang="en-US" sz="2600" i="1" dirty="0" err="1">
                <a:solidFill>
                  <a:srgbClr val="000000"/>
                </a:solidFill>
                <a:latin typeface="Arial Nova Cond" panose="020B0506020202020204" pitchFamily="34" charset="0"/>
              </a:rPr>
              <a:t>Swynebroke</a:t>
            </a:r>
            <a:endParaRPr lang="en-US" sz="2600" dirty="0">
              <a:solidFill>
                <a:srgbClr val="000000"/>
              </a:solidFill>
              <a:latin typeface="Arial Nova Cond" panose="020B0506020202020204" pitchFamily="34" charset="0"/>
            </a:endParaRPr>
          </a:p>
          <a:p>
            <a:r>
              <a:rPr lang="en-US" sz="2600" i="1" dirty="0">
                <a:solidFill>
                  <a:srgbClr val="000000"/>
                </a:solidFill>
                <a:latin typeface="Arial Nova Cond" panose="020B0506020202020204" pitchFamily="34" charset="0"/>
              </a:rPr>
              <a:t>The </a:t>
            </a:r>
            <a:r>
              <a:rPr lang="en-US" sz="2600" i="1" dirty="0" err="1">
                <a:solidFill>
                  <a:srgbClr val="000000"/>
                </a:solidFill>
                <a:latin typeface="Arial Nova Cond" panose="020B0506020202020204" pitchFamily="34" charset="0"/>
              </a:rPr>
              <a:t>Trotula</a:t>
            </a:r>
            <a:r>
              <a:rPr lang="en-US" sz="2600" i="1" dirty="0">
                <a:solidFill>
                  <a:srgbClr val="000000"/>
                </a:solidFill>
                <a:latin typeface="Arial Nova Cond" panose="020B0506020202020204" pitchFamily="34" charset="0"/>
              </a:rPr>
              <a:t> </a:t>
            </a:r>
            <a:endParaRPr lang="en-US" sz="2600" dirty="0">
              <a:solidFill>
                <a:srgbClr val="000000"/>
              </a:solidFill>
              <a:latin typeface="Arial Nova Cond" panose="020B0506020202020204" pitchFamily="34" charset="0"/>
            </a:endParaRPr>
          </a:p>
          <a:p>
            <a:r>
              <a:rPr lang="en-US" sz="2600" dirty="0">
                <a:solidFill>
                  <a:srgbClr val="000000"/>
                </a:solidFill>
                <a:latin typeface="Arial Nova Cond" panose="020B0506020202020204" pitchFamily="34" charset="0"/>
              </a:rPr>
              <a:t>Thomas Walsingham, </a:t>
            </a:r>
            <a:r>
              <a:rPr lang="en-US" sz="2600" i="1" dirty="0">
                <a:solidFill>
                  <a:srgbClr val="000000"/>
                </a:solidFill>
                <a:latin typeface="Arial Nova Cond" panose="020B0506020202020204" pitchFamily="34" charset="0"/>
              </a:rPr>
              <a:t>Historia </a:t>
            </a:r>
            <a:r>
              <a:rPr lang="en-US" sz="2600" i="1" dirty="0" err="1">
                <a:solidFill>
                  <a:srgbClr val="000000"/>
                </a:solidFill>
                <a:latin typeface="Arial Nova Cond" panose="020B0506020202020204" pitchFamily="34" charset="0"/>
              </a:rPr>
              <a:t>Anglicanum</a:t>
            </a:r>
            <a:endParaRPr lang="en-US" sz="2600" dirty="0">
              <a:solidFill>
                <a:srgbClr val="000000"/>
              </a:solidFill>
              <a:latin typeface="Arial Nova Cond" panose="020B0506020202020204" pitchFamily="34" charset="0"/>
            </a:endParaRPr>
          </a:p>
          <a:p>
            <a:r>
              <a:rPr lang="en-US" sz="2600" dirty="0" err="1">
                <a:solidFill>
                  <a:srgbClr val="000000"/>
                </a:solidFill>
                <a:latin typeface="Arial Nova Cond" panose="020B0506020202020204" pitchFamily="34" charset="0"/>
              </a:rPr>
              <a:t>Baldassarre</a:t>
            </a:r>
            <a:r>
              <a:rPr lang="en-US" sz="2600" dirty="0">
                <a:solidFill>
                  <a:srgbClr val="000000"/>
                </a:solidFill>
                <a:latin typeface="Arial Nova Cond" panose="020B0506020202020204" pitchFamily="34" charset="0"/>
              </a:rPr>
              <a:t> </a:t>
            </a:r>
            <a:r>
              <a:rPr lang="en-US" sz="2600" dirty="0" err="1">
                <a:solidFill>
                  <a:srgbClr val="000000"/>
                </a:solidFill>
                <a:latin typeface="Arial Nova Cond" panose="020B0506020202020204" pitchFamily="34" charset="0"/>
              </a:rPr>
              <a:t>Bonaiuti</a:t>
            </a:r>
            <a:r>
              <a:rPr lang="en-US" sz="2600" dirty="0">
                <a:solidFill>
                  <a:srgbClr val="000000"/>
                </a:solidFill>
                <a:latin typeface="Arial Nova Cond" panose="020B0506020202020204" pitchFamily="34" charset="0"/>
              </a:rPr>
              <a:t>, </a:t>
            </a:r>
            <a:r>
              <a:rPr lang="en-US" sz="2600" i="1" dirty="0" err="1">
                <a:solidFill>
                  <a:srgbClr val="000000"/>
                </a:solidFill>
                <a:latin typeface="Arial Nova Cond" panose="020B0506020202020204" pitchFamily="34" charset="0"/>
              </a:rPr>
              <a:t>Cronaca</a:t>
            </a:r>
            <a:r>
              <a:rPr lang="en-US" sz="2600" i="1" dirty="0">
                <a:solidFill>
                  <a:srgbClr val="000000"/>
                </a:solidFill>
                <a:latin typeface="Arial Nova Cond" panose="020B0506020202020204" pitchFamily="34" charset="0"/>
              </a:rPr>
              <a:t> Fiorentina di Marchionne di </a:t>
            </a:r>
            <a:r>
              <a:rPr lang="en-US" sz="2600" i="1" dirty="0" err="1">
                <a:solidFill>
                  <a:srgbClr val="000000"/>
                </a:solidFill>
                <a:latin typeface="Arial Nova Cond" panose="020B0506020202020204" pitchFamily="34" charset="0"/>
              </a:rPr>
              <a:t>Coppo</a:t>
            </a:r>
            <a:r>
              <a:rPr lang="en-US" sz="2600" i="1" dirty="0">
                <a:solidFill>
                  <a:srgbClr val="000000"/>
                </a:solidFill>
                <a:latin typeface="Arial Nova Cond" panose="020B0506020202020204" pitchFamily="34" charset="0"/>
              </a:rPr>
              <a:t> Stefani </a:t>
            </a:r>
          </a:p>
          <a:p>
            <a:r>
              <a:rPr lang="en-US" sz="2600" dirty="0">
                <a:solidFill>
                  <a:srgbClr val="000000"/>
                </a:solidFill>
                <a:latin typeface="Arial Nova Cond" panose="020B0506020202020204" pitchFamily="34" charset="0"/>
              </a:rPr>
              <a:t>Geoffrey Chaucer, </a:t>
            </a:r>
            <a:r>
              <a:rPr lang="en-US" sz="2600" i="1" dirty="0">
                <a:solidFill>
                  <a:srgbClr val="000000"/>
                </a:solidFill>
                <a:latin typeface="Arial Nova Cond" panose="020B0506020202020204" pitchFamily="34" charset="0"/>
              </a:rPr>
              <a:t>The Canterbury Tales </a:t>
            </a:r>
            <a:r>
              <a:rPr lang="en-US" sz="2600" dirty="0">
                <a:solidFill>
                  <a:srgbClr val="000000"/>
                </a:solidFill>
                <a:latin typeface="Arial Nova Cond" panose="020B0506020202020204" pitchFamily="34" charset="0"/>
              </a:rPr>
              <a:t> </a:t>
            </a:r>
          </a:p>
        </p:txBody>
      </p:sp>
      <p:pic>
        <p:nvPicPr>
          <p:cNvPr id="6" name="Graphic 5" descr="Rat">
            <a:extLst>
              <a:ext uri="{FF2B5EF4-FFF2-40B4-BE49-F238E27FC236}">
                <a16:creationId xmlns:a16="http://schemas.microsoft.com/office/drawing/2014/main" id="{D431C226-5868-408B-8F50-BD8406BDC40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90557" y="5943600"/>
            <a:ext cx="914400" cy="914400"/>
          </a:xfrm>
          <a:prstGeom prst="rect">
            <a:avLst/>
          </a:prstGeom>
        </p:spPr>
      </p:pic>
    </p:spTree>
    <p:extLst>
      <p:ext uri="{BB962C8B-B14F-4D97-AF65-F5344CB8AC3E}">
        <p14:creationId xmlns:p14="http://schemas.microsoft.com/office/powerpoint/2010/main" val="13579936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D828EC-82AF-4B9E-B13F-493387E75932}"/>
              </a:ext>
            </a:extLst>
          </p:cNvPr>
          <p:cNvSpPr>
            <a:spLocks noGrp="1"/>
          </p:cNvSpPr>
          <p:nvPr>
            <p:ph type="title"/>
          </p:nvPr>
        </p:nvSpPr>
        <p:spPr>
          <a:xfrm>
            <a:off x="494796" y="2310787"/>
            <a:ext cx="3664704" cy="2236425"/>
          </a:xfrm>
        </p:spPr>
        <p:txBody>
          <a:bodyPr>
            <a:normAutofit/>
          </a:bodyPr>
          <a:lstStyle/>
          <a:p>
            <a:pPr algn="ctr"/>
            <a:r>
              <a:rPr lang="en-US" sz="4500" b="1" dirty="0">
                <a:solidFill>
                  <a:srgbClr val="000000"/>
                </a:solidFill>
                <a:latin typeface="Arial Nova Cond" panose="020B0506020202020204" pitchFamily="34" charset="0"/>
              </a:rPr>
              <a:t>Research so far – Boccaccio</a:t>
            </a:r>
            <a:endParaRPr lang="en-GB" sz="4500" b="1" dirty="0">
              <a:solidFill>
                <a:srgbClr val="000000"/>
              </a:solidFill>
              <a:latin typeface="Arial Nova Cond" panose="020B0506020202020204" pitchFamily="34" charset="0"/>
            </a:endParaRPr>
          </a:p>
        </p:txBody>
      </p:sp>
      <p:sp>
        <p:nvSpPr>
          <p:cNvPr id="3" name="Content Placeholder 2">
            <a:extLst>
              <a:ext uri="{FF2B5EF4-FFF2-40B4-BE49-F238E27FC236}">
                <a16:creationId xmlns:a16="http://schemas.microsoft.com/office/drawing/2014/main" id="{392EFDB9-7478-4DEA-93EF-9576061CA3EE}"/>
              </a:ext>
            </a:extLst>
          </p:cNvPr>
          <p:cNvSpPr>
            <a:spLocks noGrp="1"/>
          </p:cNvSpPr>
          <p:nvPr>
            <p:ph idx="1"/>
          </p:nvPr>
        </p:nvSpPr>
        <p:spPr>
          <a:xfrm>
            <a:off x="5349564" y="804332"/>
            <a:ext cx="6147168" cy="5249334"/>
          </a:xfrm>
        </p:spPr>
        <p:txBody>
          <a:bodyPr anchor="ctr">
            <a:normAutofit/>
          </a:bodyPr>
          <a:lstStyle/>
          <a:p>
            <a:r>
              <a:rPr lang="en-US" sz="2600" dirty="0">
                <a:solidFill>
                  <a:srgbClr val="000000"/>
                </a:solidFill>
                <a:latin typeface="Arial Nova Cond" panose="020B0506020202020204" pitchFamily="34" charset="0"/>
              </a:rPr>
              <a:t>“Some people, pursuing what was possibly the safer alternative, callously maintained that there was no better or more efficacious remedy against a plague than to run away from it. Swayed by this argument, and sparing no thought for anyone but themselves, large numbers of men and women abandoned their city; their homes, their relatives, their estates and their belongings, and headed for the countryside, either in Florentine territory or, better still, abroad” – Boccaccio, </a:t>
            </a:r>
            <a:r>
              <a:rPr lang="en-US" sz="2600" i="1" dirty="0">
                <a:solidFill>
                  <a:srgbClr val="000000"/>
                </a:solidFill>
                <a:latin typeface="Arial Nova Cond" panose="020B0506020202020204" pitchFamily="34" charset="0"/>
              </a:rPr>
              <a:t>The Decameron</a:t>
            </a:r>
            <a:r>
              <a:rPr lang="en-US" sz="2600" dirty="0">
                <a:solidFill>
                  <a:srgbClr val="000000"/>
                </a:solidFill>
                <a:latin typeface="Arial Nova Cond" panose="020B0506020202020204" pitchFamily="34" charset="0"/>
              </a:rPr>
              <a:t>, First Day (Introduction)</a:t>
            </a:r>
            <a:endParaRPr lang="en-GB" sz="2600" dirty="0">
              <a:solidFill>
                <a:srgbClr val="000000"/>
              </a:solidFill>
              <a:latin typeface="Arial Nova Cond" panose="020B0506020202020204" pitchFamily="34" charset="0"/>
            </a:endParaRPr>
          </a:p>
        </p:txBody>
      </p:sp>
      <p:pic>
        <p:nvPicPr>
          <p:cNvPr id="6" name="Graphic 5" descr="Rat">
            <a:extLst>
              <a:ext uri="{FF2B5EF4-FFF2-40B4-BE49-F238E27FC236}">
                <a16:creationId xmlns:a16="http://schemas.microsoft.com/office/drawing/2014/main" id="{8C46F9D9-C6FC-46AC-B011-10525CFC6F5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90557" y="5943600"/>
            <a:ext cx="914400" cy="914400"/>
          </a:xfrm>
          <a:prstGeom prst="rect">
            <a:avLst/>
          </a:prstGeom>
        </p:spPr>
      </p:pic>
    </p:spTree>
    <p:extLst>
      <p:ext uri="{BB962C8B-B14F-4D97-AF65-F5344CB8AC3E}">
        <p14:creationId xmlns:p14="http://schemas.microsoft.com/office/powerpoint/2010/main" val="26292395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D828EC-82AF-4B9E-B13F-493387E75932}"/>
              </a:ext>
            </a:extLst>
          </p:cNvPr>
          <p:cNvSpPr>
            <a:spLocks noGrp="1"/>
          </p:cNvSpPr>
          <p:nvPr>
            <p:ph type="title"/>
          </p:nvPr>
        </p:nvSpPr>
        <p:spPr>
          <a:xfrm>
            <a:off x="190557" y="2310786"/>
            <a:ext cx="4324339" cy="2236425"/>
          </a:xfrm>
        </p:spPr>
        <p:txBody>
          <a:bodyPr>
            <a:normAutofit/>
          </a:bodyPr>
          <a:lstStyle/>
          <a:p>
            <a:pPr algn="ctr"/>
            <a:r>
              <a:rPr lang="en-US" sz="4500" b="1" dirty="0">
                <a:solidFill>
                  <a:srgbClr val="000000"/>
                </a:solidFill>
                <a:latin typeface="Arial Nova Cond" panose="020B0506020202020204" pitchFamily="34" charset="0"/>
              </a:rPr>
              <a:t>Research so far – Apocalypse? </a:t>
            </a:r>
            <a:endParaRPr lang="en-GB" sz="4500" b="1" dirty="0">
              <a:solidFill>
                <a:srgbClr val="000000"/>
              </a:solidFill>
              <a:latin typeface="Arial Nova Cond" panose="020B0506020202020204" pitchFamily="34" charset="0"/>
            </a:endParaRPr>
          </a:p>
        </p:txBody>
      </p:sp>
      <p:sp>
        <p:nvSpPr>
          <p:cNvPr id="3" name="Content Placeholder 2">
            <a:extLst>
              <a:ext uri="{FF2B5EF4-FFF2-40B4-BE49-F238E27FC236}">
                <a16:creationId xmlns:a16="http://schemas.microsoft.com/office/drawing/2014/main" id="{392EFDB9-7478-4DEA-93EF-9576061CA3EE}"/>
              </a:ext>
            </a:extLst>
          </p:cNvPr>
          <p:cNvSpPr>
            <a:spLocks noGrp="1"/>
          </p:cNvSpPr>
          <p:nvPr>
            <p:ph idx="1"/>
          </p:nvPr>
        </p:nvSpPr>
        <p:spPr>
          <a:xfrm>
            <a:off x="5349563" y="804332"/>
            <a:ext cx="6147169" cy="5249334"/>
          </a:xfrm>
        </p:spPr>
        <p:txBody>
          <a:bodyPr anchor="ctr">
            <a:normAutofit/>
          </a:bodyPr>
          <a:lstStyle/>
          <a:p>
            <a:r>
              <a:rPr lang="en-GB" sz="2400" dirty="0">
                <a:solidFill>
                  <a:srgbClr val="000000"/>
                </a:solidFill>
                <a:latin typeface="Arial Nova Cond" panose="020B0506020202020204" pitchFamily="34" charset="0"/>
              </a:rPr>
              <a:t>“I think that my complaints will be excused, if one reflects that I am not mourning some slight distress but that dreadful year 1348, which not merely robbed us of our friends, but robbed the whole world of its peoples” </a:t>
            </a:r>
          </a:p>
          <a:p>
            <a:r>
              <a:rPr lang="en-GB" sz="2400" dirty="0">
                <a:solidFill>
                  <a:srgbClr val="000000"/>
                </a:solidFill>
                <a:latin typeface="Arial Nova Cond" panose="020B0506020202020204" pitchFamily="34" charset="0"/>
              </a:rPr>
              <a:t>“While all sinned alike, now we alone bear the lash” </a:t>
            </a:r>
          </a:p>
          <a:p>
            <a:r>
              <a:rPr lang="en-GB" sz="2400" dirty="0">
                <a:solidFill>
                  <a:srgbClr val="000000"/>
                </a:solidFill>
                <a:latin typeface="Arial Nova Cond" panose="020B0506020202020204" pitchFamily="34" charset="0"/>
              </a:rPr>
              <a:t>“And to what end, if the human race is almost extinguished, if, as I surmise, the endo the world is at hand?...” </a:t>
            </a:r>
          </a:p>
          <a:p>
            <a:r>
              <a:rPr lang="en-GB" sz="2400" dirty="0">
                <a:solidFill>
                  <a:srgbClr val="000000"/>
                </a:solidFill>
                <a:latin typeface="Arial Nova Cond" panose="020B0506020202020204" pitchFamily="34" charset="0"/>
              </a:rPr>
              <a:t>– Letter from Petrarch to Socrates, dated 1349 </a:t>
            </a:r>
          </a:p>
        </p:txBody>
      </p:sp>
      <p:pic>
        <p:nvPicPr>
          <p:cNvPr id="6" name="Graphic 5" descr="Rat">
            <a:extLst>
              <a:ext uri="{FF2B5EF4-FFF2-40B4-BE49-F238E27FC236}">
                <a16:creationId xmlns:a16="http://schemas.microsoft.com/office/drawing/2014/main" id="{8E920454-914F-4DA9-AF23-2709E2341C3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90557" y="5943600"/>
            <a:ext cx="914400" cy="914400"/>
          </a:xfrm>
          <a:prstGeom prst="rect">
            <a:avLst/>
          </a:prstGeom>
        </p:spPr>
      </p:pic>
    </p:spTree>
    <p:extLst>
      <p:ext uri="{BB962C8B-B14F-4D97-AF65-F5344CB8AC3E}">
        <p14:creationId xmlns:p14="http://schemas.microsoft.com/office/powerpoint/2010/main" val="2770960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9E4C68A-A4A9-48A4-9FF2-D2896B1EA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2B9AEA5-52CB-49A6-AF8A-33502F291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D828EC-82AF-4B9E-B13F-493387E75932}"/>
              </a:ext>
            </a:extLst>
          </p:cNvPr>
          <p:cNvSpPr>
            <a:spLocks noGrp="1"/>
          </p:cNvSpPr>
          <p:nvPr>
            <p:ph type="title"/>
          </p:nvPr>
        </p:nvSpPr>
        <p:spPr>
          <a:xfrm>
            <a:off x="494796" y="2310787"/>
            <a:ext cx="3664704" cy="2236425"/>
          </a:xfrm>
        </p:spPr>
        <p:txBody>
          <a:bodyPr>
            <a:normAutofit/>
          </a:bodyPr>
          <a:lstStyle/>
          <a:p>
            <a:pPr algn="ctr"/>
            <a:r>
              <a:rPr lang="en-US" sz="4500" b="1" dirty="0">
                <a:solidFill>
                  <a:srgbClr val="000000"/>
                </a:solidFill>
                <a:latin typeface="Arial Nova Cond" panose="020B0506020202020204" pitchFamily="34" charset="0"/>
              </a:rPr>
              <a:t>Conclusion</a:t>
            </a:r>
            <a:endParaRPr lang="en-GB" sz="4500" b="1" dirty="0">
              <a:solidFill>
                <a:srgbClr val="000000"/>
              </a:solidFill>
              <a:latin typeface="Arial Nova Cond" panose="020B0506020202020204" pitchFamily="34" charset="0"/>
            </a:endParaRPr>
          </a:p>
        </p:txBody>
      </p:sp>
      <p:sp>
        <p:nvSpPr>
          <p:cNvPr id="3" name="Content Placeholder 2">
            <a:extLst>
              <a:ext uri="{FF2B5EF4-FFF2-40B4-BE49-F238E27FC236}">
                <a16:creationId xmlns:a16="http://schemas.microsoft.com/office/drawing/2014/main" id="{392EFDB9-7478-4DEA-93EF-9576061CA3EE}"/>
              </a:ext>
            </a:extLst>
          </p:cNvPr>
          <p:cNvSpPr>
            <a:spLocks noGrp="1"/>
          </p:cNvSpPr>
          <p:nvPr>
            <p:ph idx="1"/>
          </p:nvPr>
        </p:nvSpPr>
        <p:spPr>
          <a:xfrm>
            <a:off x="5149092" y="514350"/>
            <a:ext cx="6548112" cy="5857875"/>
          </a:xfrm>
        </p:spPr>
        <p:txBody>
          <a:bodyPr anchor="ctr">
            <a:normAutofit/>
          </a:bodyPr>
          <a:lstStyle/>
          <a:p>
            <a:pPr marL="0" indent="0">
              <a:lnSpc>
                <a:spcPct val="100000"/>
              </a:lnSpc>
              <a:buNone/>
            </a:pPr>
            <a:r>
              <a:rPr lang="en-GB" sz="2400" dirty="0">
                <a:solidFill>
                  <a:srgbClr val="000000"/>
                </a:solidFill>
                <a:latin typeface="Arial Nova Cond" panose="020B0506020202020204" pitchFamily="34" charset="0"/>
              </a:rPr>
              <a:t>Fourteenth-century contemporary sources can be utilised to understand the initial reaction to the arrival of the Black Death in Europe </a:t>
            </a:r>
          </a:p>
          <a:p>
            <a:pPr marL="0" indent="0">
              <a:lnSpc>
                <a:spcPct val="100000"/>
              </a:lnSpc>
              <a:buNone/>
            </a:pPr>
            <a:r>
              <a:rPr lang="en-GB" sz="2400" dirty="0">
                <a:solidFill>
                  <a:srgbClr val="000000"/>
                </a:solidFill>
                <a:latin typeface="Arial Nova Cond" panose="020B0506020202020204" pitchFamily="34" charset="0"/>
              </a:rPr>
              <a:t>The impact that ‘textual community’ would have on fourteenth-century sources can be analysed to understand the reaction to the arrival Black Death </a:t>
            </a:r>
          </a:p>
          <a:p>
            <a:pPr marL="0" indent="0">
              <a:lnSpc>
                <a:spcPct val="100000"/>
              </a:lnSpc>
              <a:buNone/>
            </a:pPr>
            <a:r>
              <a:rPr lang="en-GB" sz="2400" dirty="0">
                <a:solidFill>
                  <a:srgbClr val="000000"/>
                </a:solidFill>
                <a:latin typeface="Arial Nova Cond" panose="020B0506020202020204" pitchFamily="34" charset="0"/>
              </a:rPr>
              <a:t>The similarities and differences between European sources emphasise the circumstances of the Black Death’s arrival </a:t>
            </a:r>
          </a:p>
          <a:p>
            <a:pPr marL="0" indent="0">
              <a:lnSpc>
                <a:spcPct val="100000"/>
              </a:lnSpc>
              <a:buNone/>
            </a:pPr>
            <a:r>
              <a:rPr lang="en-GB" sz="2400" dirty="0">
                <a:solidFill>
                  <a:srgbClr val="000000"/>
                </a:solidFill>
                <a:latin typeface="Arial Nova Cond" panose="020B0506020202020204" pitchFamily="34" charset="0"/>
              </a:rPr>
              <a:t>Through an ‘intimate’ historical approach to fourteenth-century sources, a clearer picture of the European reaction to the Black Death will appear </a:t>
            </a:r>
          </a:p>
        </p:txBody>
      </p:sp>
      <p:pic>
        <p:nvPicPr>
          <p:cNvPr id="6" name="Graphic 5" descr="Rat">
            <a:extLst>
              <a:ext uri="{FF2B5EF4-FFF2-40B4-BE49-F238E27FC236}">
                <a16:creationId xmlns:a16="http://schemas.microsoft.com/office/drawing/2014/main" id="{4CA8500F-7D41-461A-B561-C77935B9689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90557" y="5943600"/>
            <a:ext cx="914400" cy="914400"/>
          </a:xfrm>
          <a:prstGeom prst="rect">
            <a:avLst/>
          </a:prstGeom>
        </p:spPr>
      </p:pic>
    </p:spTree>
    <p:extLst>
      <p:ext uri="{BB962C8B-B14F-4D97-AF65-F5344CB8AC3E}">
        <p14:creationId xmlns:p14="http://schemas.microsoft.com/office/powerpoint/2010/main" val="39599868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B2A1016-34C3-4BE4-94F4-F4215EA18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BBFA14D-8E4F-42D4-B5A0-9588A6A454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5" y="321731"/>
            <a:ext cx="11551187" cy="6214535"/>
          </a:xfrm>
          <a:prstGeom prst="rect">
            <a:avLst/>
          </a:prstGeom>
          <a:solidFill>
            <a:schemeClr val="accent2">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F86E40-EC13-4485-A5F8-8A1364EE28AD}"/>
              </a:ext>
            </a:extLst>
          </p:cNvPr>
          <p:cNvSpPr>
            <a:spLocks noGrp="1"/>
          </p:cNvSpPr>
          <p:nvPr>
            <p:ph type="title"/>
          </p:nvPr>
        </p:nvSpPr>
        <p:spPr>
          <a:xfrm>
            <a:off x="931164" y="2679190"/>
            <a:ext cx="10329671" cy="1499616"/>
          </a:xfrm>
        </p:spPr>
        <p:txBody>
          <a:bodyPr>
            <a:noAutofit/>
          </a:bodyPr>
          <a:lstStyle/>
          <a:p>
            <a:pPr algn="ctr"/>
            <a:r>
              <a:rPr lang="en-US" sz="4500" b="1" dirty="0">
                <a:solidFill>
                  <a:srgbClr val="000000"/>
                </a:solidFill>
                <a:latin typeface="Arial Nova Cond" panose="020B0506020202020204" pitchFamily="34" charset="0"/>
              </a:rPr>
              <a:t>Thank You for listening! </a:t>
            </a:r>
            <a:br>
              <a:rPr lang="en-US" sz="4500" b="1" dirty="0">
                <a:solidFill>
                  <a:srgbClr val="000000"/>
                </a:solidFill>
                <a:latin typeface="Arial Nova Cond" panose="020B0506020202020204" pitchFamily="34" charset="0"/>
              </a:rPr>
            </a:br>
            <a:br>
              <a:rPr lang="en-US" sz="4500" b="1" dirty="0">
                <a:solidFill>
                  <a:srgbClr val="000000"/>
                </a:solidFill>
                <a:latin typeface="Arial Nova Cond" panose="020B0506020202020204" pitchFamily="34" charset="0"/>
              </a:rPr>
            </a:br>
            <a:r>
              <a:rPr lang="en-US" sz="4500" b="1" dirty="0">
                <a:solidFill>
                  <a:srgbClr val="000000"/>
                </a:solidFill>
                <a:latin typeface="Arial Nova Cond" panose="020B0506020202020204" pitchFamily="34" charset="0"/>
              </a:rPr>
              <a:t>Any questions? </a:t>
            </a:r>
            <a:endParaRPr lang="en-GB" sz="4500" b="1" dirty="0">
              <a:solidFill>
                <a:srgbClr val="000000"/>
              </a:solidFill>
              <a:latin typeface="Arial Nova Cond" panose="020B0506020202020204" pitchFamily="34" charset="0"/>
            </a:endParaRPr>
          </a:p>
        </p:txBody>
      </p:sp>
      <p:cxnSp>
        <p:nvCxnSpPr>
          <p:cNvPr id="12" name="Straight Connector 11">
            <a:extLst>
              <a:ext uri="{FF2B5EF4-FFF2-40B4-BE49-F238E27FC236}">
                <a16:creationId xmlns:a16="http://schemas.microsoft.com/office/drawing/2014/main" id="{610B2B88-1A1B-486B-9366-918FE2E71D4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762000" y="826324"/>
            <a:ext cx="0" cy="914400"/>
          </a:xfrm>
          <a:prstGeom prst="line">
            <a:avLst/>
          </a:prstGeom>
          <a:ln w="19050">
            <a:solidFill>
              <a:schemeClr val="accent1">
                <a:lumMod val="20000"/>
                <a:lumOff val="8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126325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97619A8-1BAB-4088-BA87-6DC0507C8DDD}"/>
              </a:ext>
            </a:extLst>
          </p:cNvPr>
          <p:cNvSpPr/>
          <p:nvPr/>
        </p:nvSpPr>
        <p:spPr>
          <a:xfrm>
            <a:off x="210879" y="210741"/>
            <a:ext cx="11770242" cy="6453963"/>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itle 1">
            <a:extLst>
              <a:ext uri="{FF2B5EF4-FFF2-40B4-BE49-F238E27FC236}">
                <a16:creationId xmlns:a16="http://schemas.microsoft.com/office/drawing/2014/main" id="{7E0ECAC9-DFF4-444E-8DC9-8EC19DF23AF4}"/>
              </a:ext>
            </a:extLst>
          </p:cNvPr>
          <p:cNvSpPr>
            <a:spLocks noGrp="1"/>
          </p:cNvSpPr>
          <p:nvPr>
            <p:ph type="title"/>
          </p:nvPr>
        </p:nvSpPr>
        <p:spPr>
          <a:xfrm>
            <a:off x="312420" y="28196"/>
            <a:ext cx="11770242" cy="1499616"/>
          </a:xfrm>
        </p:spPr>
        <p:txBody>
          <a:bodyPr>
            <a:normAutofit/>
          </a:bodyPr>
          <a:lstStyle/>
          <a:p>
            <a:r>
              <a:rPr lang="en-US" sz="4500" b="1" dirty="0">
                <a:solidFill>
                  <a:srgbClr val="000000"/>
                </a:solidFill>
                <a:latin typeface="Arial Nova Cond" panose="020B0506020202020204" pitchFamily="34" charset="0"/>
              </a:rPr>
              <a:t>Bibliography - Primary Sources </a:t>
            </a:r>
            <a:endParaRPr lang="en-GB" sz="4500" b="1" dirty="0">
              <a:solidFill>
                <a:srgbClr val="FFFFFF"/>
              </a:solidFill>
            </a:endParaRPr>
          </a:p>
        </p:txBody>
      </p:sp>
      <p:sp>
        <p:nvSpPr>
          <p:cNvPr id="7" name="Rectangle 6">
            <a:extLst>
              <a:ext uri="{FF2B5EF4-FFF2-40B4-BE49-F238E27FC236}">
                <a16:creationId xmlns:a16="http://schemas.microsoft.com/office/drawing/2014/main" id="{CC5CC6F1-3C1F-4C66-AF13-29A96A53A2F6}"/>
              </a:ext>
            </a:extLst>
          </p:cNvPr>
          <p:cNvSpPr/>
          <p:nvPr/>
        </p:nvSpPr>
        <p:spPr>
          <a:xfrm>
            <a:off x="419100" y="1113265"/>
            <a:ext cx="11460480" cy="5324535"/>
          </a:xfrm>
          <a:prstGeom prst="rect">
            <a:avLst/>
          </a:prstGeom>
        </p:spPr>
        <p:txBody>
          <a:bodyPr wrap="square">
            <a:spAutoFit/>
          </a:bodyPr>
          <a:lstStyle/>
          <a:p>
            <a:r>
              <a:rPr lang="en-GB" sz="2000" dirty="0">
                <a:latin typeface="Arial Nova Cond" panose="020B0506020202020204" pitchFamily="34" charset="0"/>
              </a:rPr>
              <a:t>“From Petrarch to Socrates” in The Voice of the Middle Ages: In Personal Letters 1100-1500, ed. Catherine Moriarty (Oxford: Lennard Publishing, 1989)</a:t>
            </a:r>
          </a:p>
          <a:p>
            <a:endParaRPr lang="en-GB" sz="2000" dirty="0">
              <a:latin typeface="Arial Nova Cond" panose="020B0506020202020204" pitchFamily="34" charset="0"/>
            </a:endParaRPr>
          </a:p>
          <a:p>
            <a:r>
              <a:rPr lang="en-GB" sz="2000" dirty="0">
                <a:latin typeface="Arial Nova Cond" panose="020B0506020202020204" pitchFamily="34" charset="0"/>
              </a:rPr>
              <a:t>Geoffrey Chaucer, The Canterbury Tales in The Riverside Chaucer, ed. Larry D Benson (Oxford: Oxford University Press, 2008) pp3-328</a:t>
            </a:r>
          </a:p>
          <a:p>
            <a:endParaRPr lang="en-GB" sz="2000" dirty="0">
              <a:latin typeface="Arial Nova Cond" panose="020B0506020202020204" pitchFamily="34" charset="0"/>
            </a:endParaRPr>
          </a:p>
          <a:p>
            <a:r>
              <a:rPr lang="en-GB" sz="2000" dirty="0">
                <a:latin typeface="Arial Nova Cond" panose="020B0506020202020204" pitchFamily="34" charset="0"/>
              </a:rPr>
              <a:t>Giovanni Boccaccio, The Decameron, trans. G. H. McWilliam (London: Penguin Books, 2003)</a:t>
            </a:r>
          </a:p>
          <a:p>
            <a:endParaRPr lang="en-GB" sz="2000" dirty="0">
              <a:latin typeface="Arial Nova Cond" panose="020B0506020202020204" pitchFamily="34" charset="0"/>
            </a:endParaRPr>
          </a:p>
          <a:p>
            <a:r>
              <a:rPr lang="en-GB" sz="2000" dirty="0">
                <a:latin typeface="Arial Nova Cond" panose="020B0506020202020204" pitchFamily="34" charset="0"/>
              </a:rPr>
              <a:t>Petrarch: Selections from </a:t>
            </a:r>
            <a:r>
              <a:rPr lang="en-GB" sz="2000" dirty="0" err="1">
                <a:latin typeface="Arial Nova Cond" panose="020B0506020202020204" pitchFamily="34" charset="0"/>
              </a:rPr>
              <a:t>Canzoniere</a:t>
            </a:r>
            <a:r>
              <a:rPr lang="en-GB" sz="2000" dirty="0">
                <a:latin typeface="Arial Nova Cond" panose="020B0506020202020204" pitchFamily="34" charset="0"/>
              </a:rPr>
              <a:t> and Other Works, ed and trans. Mark Musa (Oxford: Oxford University Press, 2008)</a:t>
            </a:r>
          </a:p>
          <a:p>
            <a:endParaRPr lang="en-GB" sz="2000" dirty="0">
              <a:latin typeface="Arial Nova Cond" panose="020B0506020202020204" pitchFamily="34" charset="0"/>
            </a:endParaRPr>
          </a:p>
          <a:p>
            <a:r>
              <a:rPr lang="en-GB" sz="2000" dirty="0">
                <a:latin typeface="Arial Nova Cond" panose="020B0506020202020204" pitchFamily="34" charset="0"/>
              </a:rPr>
              <a:t>The Chronicle of Geoffrey le Baker, trans. David Priest (Woodbridge: The Boydell Press, 2018)</a:t>
            </a:r>
          </a:p>
          <a:p>
            <a:endParaRPr lang="en-GB" sz="2000" dirty="0">
              <a:latin typeface="Arial Nova Cond" panose="020B0506020202020204" pitchFamily="34" charset="0"/>
            </a:endParaRPr>
          </a:p>
          <a:p>
            <a:r>
              <a:rPr lang="en-GB" sz="2000" dirty="0">
                <a:latin typeface="Arial Nova Cond" panose="020B0506020202020204" pitchFamily="34" charset="0"/>
              </a:rPr>
              <a:t>The Triumphs of Petrarch, trans. Rev. Henry Boyd (London: Forgotten Books, 2015)</a:t>
            </a:r>
          </a:p>
          <a:p>
            <a:endParaRPr lang="en-GB" sz="2000" dirty="0">
              <a:latin typeface="Arial Nova Cond" panose="020B0506020202020204" pitchFamily="34" charset="0"/>
            </a:endParaRPr>
          </a:p>
          <a:p>
            <a:r>
              <a:rPr lang="en-GB" sz="2000" dirty="0">
                <a:latin typeface="Arial Nova Cond" panose="020B0506020202020204" pitchFamily="34" charset="0"/>
              </a:rPr>
              <a:t>The </a:t>
            </a:r>
            <a:r>
              <a:rPr lang="en-GB" sz="2000" dirty="0" err="1">
                <a:latin typeface="Arial Nova Cond" panose="020B0506020202020204" pitchFamily="34" charset="0"/>
              </a:rPr>
              <a:t>Trotula</a:t>
            </a:r>
            <a:r>
              <a:rPr lang="en-GB" sz="2000" dirty="0">
                <a:latin typeface="Arial Nova Cond" panose="020B0506020202020204" pitchFamily="34" charset="0"/>
              </a:rPr>
              <a:t>: An English Translation of the Medieval Compendium of Women’s Medicine, ed and trans. Monica H Green (Pennsylvania: University of Pennsylvania Press, 2002)</a:t>
            </a:r>
          </a:p>
        </p:txBody>
      </p:sp>
    </p:spTree>
    <p:extLst>
      <p:ext uri="{BB962C8B-B14F-4D97-AF65-F5344CB8AC3E}">
        <p14:creationId xmlns:p14="http://schemas.microsoft.com/office/powerpoint/2010/main" val="28165917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97619A8-1BAB-4088-BA87-6DC0507C8DDD}"/>
              </a:ext>
            </a:extLst>
          </p:cNvPr>
          <p:cNvSpPr/>
          <p:nvPr/>
        </p:nvSpPr>
        <p:spPr>
          <a:xfrm>
            <a:off x="210879" y="202018"/>
            <a:ext cx="11770242" cy="6453963"/>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284F1253-8417-4EA5-ADC4-434AC754F655}"/>
              </a:ext>
            </a:extLst>
          </p:cNvPr>
          <p:cNvSpPr/>
          <p:nvPr/>
        </p:nvSpPr>
        <p:spPr>
          <a:xfrm>
            <a:off x="413961" y="1130648"/>
            <a:ext cx="11567160" cy="5324535"/>
          </a:xfrm>
          <a:prstGeom prst="rect">
            <a:avLst/>
          </a:prstGeom>
        </p:spPr>
        <p:txBody>
          <a:bodyPr wrap="square">
            <a:spAutoFit/>
          </a:bodyPr>
          <a:lstStyle/>
          <a:p>
            <a:r>
              <a:rPr lang="en-US" sz="2000" dirty="0">
                <a:solidFill>
                  <a:srgbClr val="000000"/>
                </a:solidFill>
                <a:latin typeface="Arial Nova Cond" panose="020B0506020202020204" pitchFamily="34" charset="0"/>
              </a:rPr>
              <a:t>Hatcher, John, The Black Death: An Intimate History (London: Weidenfeld and Nicolson, 2008)</a:t>
            </a:r>
          </a:p>
          <a:p>
            <a:endParaRPr lang="en-US" sz="2000" dirty="0">
              <a:solidFill>
                <a:srgbClr val="000000"/>
              </a:solidFill>
              <a:latin typeface="Arial Nova Cond" panose="020B0506020202020204" pitchFamily="34" charset="0"/>
            </a:endParaRPr>
          </a:p>
          <a:p>
            <a:r>
              <a:rPr lang="en-US" sz="2000" dirty="0">
                <a:solidFill>
                  <a:srgbClr val="000000"/>
                </a:solidFill>
                <a:latin typeface="Arial Nova Cond" panose="020B0506020202020204" pitchFamily="34" charset="0"/>
              </a:rPr>
              <a:t>Mortimer, Ian, The Time </a:t>
            </a:r>
            <a:r>
              <a:rPr lang="en-US" sz="2000" dirty="0" err="1">
                <a:solidFill>
                  <a:srgbClr val="000000"/>
                </a:solidFill>
                <a:latin typeface="Arial Nova Cond" panose="020B0506020202020204" pitchFamily="34" charset="0"/>
              </a:rPr>
              <a:t>Traveller’s</a:t>
            </a:r>
            <a:r>
              <a:rPr lang="en-US" sz="2000" dirty="0">
                <a:solidFill>
                  <a:srgbClr val="000000"/>
                </a:solidFill>
                <a:latin typeface="Arial Nova Cond" panose="020B0506020202020204" pitchFamily="34" charset="0"/>
              </a:rPr>
              <a:t> Guide To Medieval England (London: Vintage Books, 2009)</a:t>
            </a:r>
          </a:p>
          <a:p>
            <a:endParaRPr lang="en-US" sz="2000" dirty="0">
              <a:solidFill>
                <a:srgbClr val="000000"/>
              </a:solidFill>
              <a:latin typeface="Arial Nova Cond" panose="020B0506020202020204" pitchFamily="34" charset="0"/>
            </a:endParaRPr>
          </a:p>
          <a:p>
            <a:r>
              <a:rPr lang="en-US" sz="2000" dirty="0">
                <a:solidFill>
                  <a:srgbClr val="000000"/>
                </a:solidFill>
                <a:latin typeface="Arial Nova Cond" panose="020B0506020202020204" pitchFamily="34" charset="0"/>
              </a:rPr>
              <a:t>The Voice of the Middle Ages: In Personal Letters 1100-1500, ed. Catherine Moriarty (Oxford: Lennard Publishing, 1989)</a:t>
            </a:r>
          </a:p>
          <a:p>
            <a:endParaRPr lang="en-US" sz="2000" dirty="0">
              <a:solidFill>
                <a:srgbClr val="000000"/>
              </a:solidFill>
              <a:latin typeface="Arial Nova Cond" panose="020B0506020202020204" pitchFamily="34" charset="0"/>
            </a:endParaRPr>
          </a:p>
          <a:p>
            <a:r>
              <a:rPr lang="en-US" sz="2000" dirty="0">
                <a:solidFill>
                  <a:srgbClr val="000000"/>
                </a:solidFill>
                <a:latin typeface="Arial Nova Cond" panose="020B0506020202020204" pitchFamily="34" charset="0"/>
              </a:rPr>
              <a:t>Webster, Roger, Studying Literary Theory: An Introduction (London: Edward Arnold of Hodder and Stoughton, 1990)</a:t>
            </a:r>
          </a:p>
          <a:p>
            <a:endParaRPr lang="en-US" sz="2000" dirty="0">
              <a:solidFill>
                <a:srgbClr val="000000"/>
              </a:solidFill>
              <a:latin typeface="Arial Nova Cond" panose="020B0506020202020204" pitchFamily="34" charset="0"/>
            </a:endParaRPr>
          </a:p>
          <a:p>
            <a:r>
              <a:rPr lang="en-US" sz="2000" dirty="0">
                <a:solidFill>
                  <a:srgbClr val="000000"/>
                </a:solidFill>
                <a:latin typeface="Arial Nova Cond" panose="020B0506020202020204" pitchFamily="34" charset="0"/>
              </a:rPr>
              <a:t>Ziegler, Philip, The Black Death (Stroud: The History Press, 2010) </a:t>
            </a:r>
          </a:p>
          <a:p>
            <a:endParaRPr lang="en-GB" sz="2000" dirty="0">
              <a:solidFill>
                <a:srgbClr val="000000"/>
              </a:solidFill>
              <a:latin typeface="Arial Nova Cond" panose="020B0506020202020204" pitchFamily="34" charset="0"/>
            </a:endParaRPr>
          </a:p>
          <a:p>
            <a:r>
              <a:rPr lang="en-GB" sz="2000" dirty="0">
                <a:solidFill>
                  <a:srgbClr val="000000"/>
                </a:solidFill>
                <a:latin typeface="Arial Nova Cond" panose="020B0506020202020204" pitchFamily="34" charset="0"/>
              </a:rPr>
              <a:t>[Slide 2] ‘</a:t>
            </a:r>
            <a:r>
              <a:rPr lang="en-US" sz="2000" dirty="0">
                <a:solidFill>
                  <a:srgbClr val="000000"/>
                </a:solidFill>
                <a:latin typeface="Arial Nova Cond" panose="020B0506020202020204" pitchFamily="34" charset="0"/>
              </a:rPr>
              <a:t>The plague of Florence in 1348, as described in Boccaccio's Decameron. Etching by L. </a:t>
            </a:r>
            <a:r>
              <a:rPr lang="en-US" sz="2000" dirty="0" err="1">
                <a:solidFill>
                  <a:srgbClr val="000000"/>
                </a:solidFill>
                <a:latin typeface="Arial Nova Cond" panose="020B0506020202020204" pitchFamily="34" charset="0"/>
              </a:rPr>
              <a:t>Sabatelli</a:t>
            </a:r>
            <a:r>
              <a:rPr lang="en-US" sz="2000" dirty="0">
                <a:solidFill>
                  <a:srgbClr val="000000"/>
                </a:solidFill>
                <a:latin typeface="Arial Nova Cond" panose="020B0506020202020204" pitchFamily="34" charset="0"/>
              </a:rPr>
              <a:t> after himself’ </a:t>
            </a:r>
            <a:r>
              <a:rPr lang="en-US" sz="2000" i="1" dirty="0" err="1">
                <a:solidFill>
                  <a:srgbClr val="000000"/>
                </a:solidFill>
                <a:latin typeface="Arial Nova Cond" panose="020B0506020202020204" pitchFamily="34" charset="0"/>
              </a:rPr>
              <a:t>Wellcome</a:t>
            </a:r>
            <a:r>
              <a:rPr lang="en-US" sz="2000" i="1" dirty="0">
                <a:solidFill>
                  <a:srgbClr val="000000"/>
                </a:solidFill>
                <a:latin typeface="Arial Nova Cond" panose="020B0506020202020204" pitchFamily="34" charset="0"/>
              </a:rPr>
              <a:t> Collection </a:t>
            </a:r>
            <a:r>
              <a:rPr lang="en-US" sz="2000" dirty="0">
                <a:solidFill>
                  <a:srgbClr val="000000"/>
                </a:solidFill>
                <a:latin typeface="Arial Nova Cond" panose="020B0506020202020204" pitchFamily="34" charset="0"/>
              </a:rPr>
              <a:t>&lt;</a:t>
            </a:r>
            <a:r>
              <a:rPr lang="en-GB" sz="2000" dirty="0">
                <a:solidFill>
                  <a:srgbClr val="000000"/>
                </a:solidFill>
                <a:latin typeface="Arial Nova Cond" panose="020B0506020202020204" pitchFamily="34" charset="0"/>
              </a:rPr>
              <a:t>https://wellcomecollection.org/works/awnp6vyq&gt; [Accessed 10 Feb 2020] </a:t>
            </a:r>
          </a:p>
          <a:p>
            <a:endParaRPr lang="en-GB" sz="2000" dirty="0">
              <a:solidFill>
                <a:srgbClr val="000000"/>
              </a:solidFill>
              <a:latin typeface="Arial Nova Cond" panose="020B0506020202020204" pitchFamily="34" charset="0"/>
            </a:endParaRPr>
          </a:p>
          <a:p>
            <a:r>
              <a:rPr lang="en-GB" sz="2000" dirty="0">
                <a:solidFill>
                  <a:srgbClr val="000000"/>
                </a:solidFill>
                <a:latin typeface="Arial Nova Cond" panose="020B0506020202020204" pitchFamily="34" charset="0"/>
              </a:rPr>
              <a:t>[Slide 5] ‘</a:t>
            </a:r>
            <a:r>
              <a:rPr lang="en-US" sz="2000" dirty="0">
                <a:solidFill>
                  <a:srgbClr val="000000"/>
                </a:solidFill>
                <a:latin typeface="Arial Nova Cond" panose="020B0506020202020204" pitchFamily="34" charset="0"/>
              </a:rPr>
              <a:t>The Black Death: The Plague, 1331-1770’</a:t>
            </a:r>
            <a:r>
              <a:rPr lang="en-GB" sz="2000" dirty="0">
                <a:solidFill>
                  <a:srgbClr val="000000"/>
                </a:solidFill>
                <a:latin typeface="Arial Nova Cond" panose="020B0506020202020204" pitchFamily="34" charset="0"/>
              </a:rPr>
              <a:t> &lt;http://hosted.lib.uiowa.edu/histmed/plague/plaguemapnew.html&gt; [Accessed 10 Feb 2020] </a:t>
            </a:r>
          </a:p>
        </p:txBody>
      </p:sp>
      <p:sp>
        <p:nvSpPr>
          <p:cNvPr id="7" name="Title 1">
            <a:extLst>
              <a:ext uri="{FF2B5EF4-FFF2-40B4-BE49-F238E27FC236}">
                <a16:creationId xmlns:a16="http://schemas.microsoft.com/office/drawing/2014/main" id="{22790058-67B7-42A3-9705-B75B31331270}"/>
              </a:ext>
            </a:extLst>
          </p:cNvPr>
          <p:cNvSpPr>
            <a:spLocks noGrp="1"/>
          </p:cNvSpPr>
          <p:nvPr>
            <p:ph type="title"/>
          </p:nvPr>
        </p:nvSpPr>
        <p:spPr>
          <a:xfrm>
            <a:off x="312420" y="28196"/>
            <a:ext cx="11770242" cy="1499616"/>
          </a:xfrm>
        </p:spPr>
        <p:txBody>
          <a:bodyPr>
            <a:normAutofit/>
          </a:bodyPr>
          <a:lstStyle/>
          <a:p>
            <a:r>
              <a:rPr lang="en-US" sz="4500" b="1" dirty="0">
                <a:solidFill>
                  <a:srgbClr val="000000"/>
                </a:solidFill>
                <a:latin typeface="Arial Nova Cond" panose="020B0506020202020204" pitchFamily="34" charset="0"/>
              </a:rPr>
              <a:t>Bibliography – Secondary Sources </a:t>
            </a:r>
            <a:endParaRPr lang="en-GB" sz="4500" b="1" dirty="0">
              <a:solidFill>
                <a:srgbClr val="FFFFFF"/>
              </a:solidFill>
            </a:endParaRPr>
          </a:p>
        </p:txBody>
      </p:sp>
    </p:spTree>
    <p:extLst>
      <p:ext uri="{BB962C8B-B14F-4D97-AF65-F5344CB8AC3E}">
        <p14:creationId xmlns:p14="http://schemas.microsoft.com/office/powerpoint/2010/main" val="516155773"/>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Custom 4">
      <a:dk1>
        <a:srgbClr val="2E2B21"/>
      </a:dk1>
      <a:lt1>
        <a:srgbClr val="FFFFFF"/>
      </a:lt1>
      <a:dk2>
        <a:srgbClr val="605B4F"/>
      </a:dk2>
      <a:lt2>
        <a:srgbClr val="2E2B21"/>
      </a:lt2>
      <a:accent1>
        <a:srgbClr val="A9A57C"/>
      </a:accent1>
      <a:accent2>
        <a:srgbClr val="C9DDD2"/>
      </a:accent2>
      <a:accent3>
        <a:srgbClr val="D2CB6C"/>
      </a:accent3>
      <a:accent4>
        <a:srgbClr val="95A39D"/>
      </a:accent4>
      <a:accent5>
        <a:srgbClr val="C89F5D"/>
      </a:accent5>
      <a:accent6>
        <a:srgbClr val="B1A089"/>
      </a:accent6>
      <a:hlink>
        <a:srgbClr val="D25814"/>
      </a:hlink>
      <a:folHlink>
        <a:srgbClr val="849A0A"/>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blipFill rotWithShape="1">
          <a:blip xmlns:r="http://schemas.openxmlformats.org/officeDocument/2006/relationships" r:embed="rId1">
            <a:duotone>
              <a:schemeClr val="phClr">
                <a:tint val="98000"/>
              </a:schemeClr>
              <a:schemeClr val="phClr">
                <a:shade val="89000"/>
                <a:satMod val="145000"/>
              </a:schemeClr>
            </a:duotone>
          </a:blip>
          <a:tile tx="0" ty="0" sx="32000" sy="32000" flip="none" algn="tl"/>
        </a:blipFill>
        <a:blipFill rotWithShape="1">
          <a:blip xmlns:r="http://schemas.openxmlformats.org/officeDocument/2006/relationships" r:embed="rId2">
            <a:duotone>
              <a:schemeClr val="phClr">
                <a:tint val="98000"/>
              </a:schemeClr>
              <a:schemeClr val="phClr">
                <a:shade val="95000"/>
              </a:schemeClr>
            </a:duotone>
          </a:blip>
          <a:tile tx="0" ty="0" sx="32000" sy="32000" flip="none" algn="tl"/>
        </a:blipFill>
      </a:bgFillStyleLst>
    </a:fmtScheme>
  </a:themeElements>
  <a:objectDefaults/>
  <a:extraClrSchemeLst/>
  <a:extLst>
    <a:ext uri="{05A4C25C-085E-4340-85A3-A5531E510DB2}">
      <thm15:themeFamily xmlns:thm15="http://schemas.microsoft.com/office/thememl/2012/main" name="Integral" id="{3577F8C9-A904-41D8-97D2-FD898F53F20E}" vid="{090DCB5F-146D-478A-852A-34B16FE9F3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2111</TotalTime>
  <Words>1045</Words>
  <Application>Microsoft Office PowerPoint</Application>
  <PresentationFormat>Widescreen</PresentationFormat>
  <Paragraphs>80</Paragraphs>
  <Slides>13</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 Nova Cond</vt:lpstr>
      <vt:lpstr>Calibri</vt:lpstr>
      <vt:lpstr>Tw Cen MT</vt:lpstr>
      <vt:lpstr>Tw Cen MT Condensed</vt:lpstr>
      <vt:lpstr>Wingdings 3</vt:lpstr>
      <vt:lpstr>Integral</vt:lpstr>
      <vt:lpstr>HOW CAN CONTEMPORARY WRITTEN SOURCES SUCH AS THE WORKS OF GIOVANNI BOCCACCIO AND FRANCESCO PETRARCH INFORM OUR UNDERSTANDING OF REACTIONS TO THE BLACK DEATH’S ARRIVAL IN EUROPE?  </vt:lpstr>
      <vt:lpstr>Research Aims </vt:lpstr>
      <vt:lpstr>Research Questions</vt:lpstr>
      <vt:lpstr>Why?</vt:lpstr>
      <vt:lpstr>Research so far - Background</vt:lpstr>
      <vt:lpstr>Research so far - methodology </vt:lpstr>
      <vt:lpstr>Sources</vt:lpstr>
      <vt:lpstr>Research so far – Boccaccio</vt:lpstr>
      <vt:lpstr>Research so far – Apocalypse? </vt:lpstr>
      <vt:lpstr>Conclusion</vt:lpstr>
      <vt:lpstr>Thank You for listening!   Any questions? </vt:lpstr>
      <vt:lpstr>Bibliography - Primary Sources </vt:lpstr>
      <vt:lpstr>Bibliography – Secondary Sources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CAN CONTEMPORARY WRITTEN SOURCES SUCH AS THE WORKS OF GIOVANNI BOCCACCIO AND FRANCESCO PETRARCH INFORM OUR UNDERSTANDING OF REACTIONS TO THE BLACK DEATH’S ARRIVAL IN EUROPE?  </dc:title>
  <dc:creator>Ruth Hardy</dc:creator>
  <cp:lastModifiedBy>Ruth Hardy</cp:lastModifiedBy>
  <cp:revision>30</cp:revision>
  <dcterms:created xsi:type="dcterms:W3CDTF">2020-02-06T23:24:41Z</dcterms:created>
  <dcterms:modified xsi:type="dcterms:W3CDTF">2020-02-11T22:45:46Z</dcterms:modified>
</cp:coreProperties>
</file>