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60" r:id="rId8"/>
    <p:sldMasterId id="2147483663" r:id="rId9"/>
    <p:sldMasterId id="2147483666" r:id="rId10"/>
  </p:sldMasterIdLst>
  <p:notesMasterIdLst>
    <p:notesMasterId r:id="rId37"/>
  </p:notesMasterIdLst>
  <p:sldIdLst>
    <p:sldId id="260" r:id="rId11"/>
    <p:sldId id="328" r:id="rId12"/>
    <p:sldId id="327" r:id="rId13"/>
    <p:sldId id="257" r:id="rId14"/>
    <p:sldId id="316" r:id="rId15"/>
    <p:sldId id="304" r:id="rId16"/>
    <p:sldId id="311" r:id="rId17"/>
    <p:sldId id="324" r:id="rId18"/>
    <p:sldId id="310" r:id="rId19"/>
    <p:sldId id="323" r:id="rId20"/>
    <p:sldId id="305" r:id="rId21"/>
    <p:sldId id="317" r:id="rId22"/>
    <p:sldId id="306" r:id="rId23"/>
    <p:sldId id="318" r:id="rId24"/>
    <p:sldId id="314" r:id="rId25"/>
    <p:sldId id="319" r:id="rId26"/>
    <p:sldId id="307" r:id="rId27"/>
    <p:sldId id="320" r:id="rId28"/>
    <p:sldId id="308" r:id="rId29"/>
    <p:sldId id="321" r:id="rId30"/>
    <p:sldId id="309" r:id="rId31"/>
    <p:sldId id="322" r:id="rId32"/>
    <p:sldId id="312" r:id="rId33"/>
    <p:sldId id="325" r:id="rId34"/>
    <p:sldId id="326" r:id="rId35"/>
    <p:sldId id="315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9" dt="2026-09-21T13:03:14.458"/>
    <p1510:client id="{162BB827-A04A-27F9-E3FA-4F00FBD24416}" v="45" dt="2026-09-21T14:09:29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89" autoAdjust="0"/>
    <p:restoredTop sz="71505" autoAdjust="0"/>
  </p:normalViewPr>
  <p:slideViewPr>
    <p:cSldViewPr snapToGrid="0">
      <p:cViewPr varScale="1">
        <p:scale>
          <a:sx n="63" d="100"/>
          <a:sy n="63" d="100"/>
        </p:scale>
        <p:origin x="80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viewProps" Target="viewProps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S::heddwen.davies@uwtsd.ac.uk::b3b4628a-d1d7-4a79-b47e-b6ca4059bab0" providerId="AD" clId="Web-{162BB827-A04A-27F9-E3FA-4F00FBD24416}"/>
    <pc:docChg chg="addSld delSld modSld sldOrd">
      <pc:chgData name="Heddwen Davies" userId="S::heddwen.davies@uwtsd.ac.uk::b3b4628a-d1d7-4a79-b47e-b6ca4059bab0" providerId="AD" clId="Web-{162BB827-A04A-27F9-E3FA-4F00FBD24416}" dt="2026-09-21T14:09:29.452" v="43"/>
      <pc:docMkLst>
        <pc:docMk/>
      </pc:docMkLst>
      <pc:sldChg chg="add">
        <pc:chgData name="Heddwen Davies" userId="S::heddwen.davies@uwtsd.ac.uk::b3b4628a-d1d7-4a79-b47e-b6ca4059bab0" providerId="AD" clId="Web-{162BB827-A04A-27F9-E3FA-4F00FBD24416}" dt="2026-09-21T13:53:38.478" v="6"/>
        <pc:sldMkLst>
          <pc:docMk/>
          <pc:sldMk cId="2081590112" sldId="257"/>
        </pc:sldMkLst>
      </pc:sldChg>
      <pc:sldChg chg="modSp">
        <pc:chgData name="Heddwen Davies" userId="S::heddwen.davies@uwtsd.ac.uk::b3b4628a-d1d7-4a79-b47e-b6ca4059bab0" providerId="AD" clId="Web-{162BB827-A04A-27F9-E3FA-4F00FBD24416}" dt="2026-09-21T13:29:32.626" v="4" actId="1076"/>
        <pc:sldMkLst>
          <pc:docMk/>
          <pc:sldMk cId="1885209063" sldId="327"/>
        </pc:sldMkLst>
        <pc:picChg chg="mod modCrop">
          <ac:chgData name="Heddwen Davies" userId="S::heddwen.davies@uwtsd.ac.uk::b3b4628a-d1d7-4a79-b47e-b6ca4059bab0" providerId="AD" clId="Web-{162BB827-A04A-27F9-E3FA-4F00FBD24416}" dt="2026-09-21T13:29:32.626" v="4" actId="1076"/>
          <ac:picMkLst>
            <pc:docMk/>
            <pc:sldMk cId="1885209063" sldId="327"/>
            <ac:picMk id="10" creationId="{21780CF9-E812-212E-EBE3-C5705F56DD20}"/>
          </ac:picMkLst>
        </pc:picChg>
      </pc:sldChg>
      <pc:sldChg chg="addSp delSp modSp new ord">
        <pc:chgData name="Heddwen Davies" userId="S::heddwen.davies@uwtsd.ac.uk::b3b4628a-d1d7-4a79-b47e-b6ca4059bab0" providerId="AD" clId="Web-{162BB827-A04A-27F9-E3FA-4F00FBD24416}" dt="2026-09-21T14:09:29.452" v="43"/>
        <pc:sldMkLst>
          <pc:docMk/>
          <pc:sldMk cId="2834991476" sldId="328"/>
        </pc:sldMkLst>
        <pc:spChg chg="del">
          <ac:chgData name="Heddwen Davies" userId="S::heddwen.davies@uwtsd.ac.uk::b3b4628a-d1d7-4a79-b47e-b6ca4059bab0" providerId="AD" clId="Web-{162BB827-A04A-27F9-E3FA-4F00FBD24416}" dt="2026-09-21T13:54:57.530" v="14"/>
          <ac:spMkLst>
            <pc:docMk/>
            <pc:sldMk cId="2834991476" sldId="328"/>
            <ac:spMk id="2" creationId="{7E2922C9-2B54-8E45-B215-B1E4EB3CAF81}"/>
          </ac:spMkLst>
        </pc:spChg>
        <pc:spChg chg="del">
          <ac:chgData name="Heddwen Davies" userId="S::heddwen.davies@uwtsd.ac.uk::b3b4628a-d1d7-4a79-b47e-b6ca4059bab0" providerId="AD" clId="Web-{162BB827-A04A-27F9-E3FA-4F00FBD24416}" dt="2026-09-21T13:54:42.497" v="10"/>
          <ac:spMkLst>
            <pc:docMk/>
            <pc:sldMk cId="2834991476" sldId="328"/>
            <ac:spMk id="3" creationId="{2605BC56-B4E3-A2A0-D227-7781B9ECFF7A}"/>
          </ac:spMkLst>
        </pc:spChg>
        <pc:spChg chg="add del">
          <ac:chgData name="Heddwen Davies" userId="S::heddwen.davies@uwtsd.ac.uk::b3b4628a-d1d7-4a79-b47e-b6ca4059bab0" providerId="AD" clId="Web-{162BB827-A04A-27F9-E3FA-4F00FBD24416}" dt="2026-09-21T14:07:52.620" v="17"/>
          <ac:spMkLst>
            <pc:docMk/>
            <pc:sldMk cId="2834991476" sldId="328"/>
            <ac:spMk id="5" creationId="{B7A87A26-3FDE-73BB-633D-6F00C85DBC8D}"/>
          </ac:spMkLst>
        </pc:spChg>
        <pc:spChg chg="add del">
          <ac:chgData name="Heddwen Davies" userId="S::heddwen.davies@uwtsd.ac.uk::b3b4628a-d1d7-4a79-b47e-b6ca4059bab0" providerId="AD" clId="Web-{162BB827-A04A-27F9-E3FA-4F00FBD24416}" dt="2026-09-21T14:08:09.230" v="20"/>
          <ac:spMkLst>
            <pc:docMk/>
            <pc:sldMk cId="2834991476" sldId="328"/>
            <ac:spMk id="6" creationId="{093CCBF9-9A95-80B5-1EB8-FD771E03D097}"/>
          </ac:spMkLst>
        </pc:spChg>
        <pc:spChg chg="add del">
          <ac:chgData name="Heddwen Davies" userId="S::heddwen.davies@uwtsd.ac.uk::b3b4628a-d1d7-4a79-b47e-b6ca4059bab0" providerId="AD" clId="Web-{162BB827-A04A-27F9-E3FA-4F00FBD24416}" dt="2026-09-21T14:08:32.575" v="27"/>
          <ac:spMkLst>
            <pc:docMk/>
            <pc:sldMk cId="2834991476" sldId="328"/>
            <ac:spMk id="7" creationId="{A3F387E4-9EC5-4931-6D14-18E14D5F13E0}"/>
          </ac:spMkLst>
        </pc:spChg>
        <pc:spChg chg="add mod">
          <ac:chgData name="Heddwen Davies" userId="S::heddwen.davies@uwtsd.ac.uk::b3b4628a-d1d7-4a79-b47e-b6ca4059bab0" providerId="AD" clId="Web-{162BB827-A04A-27F9-E3FA-4F00FBD24416}" dt="2026-09-21T14:09:29.452" v="43"/>
          <ac:spMkLst>
            <pc:docMk/>
            <pc:sldMk cId="2834991476" sldId="328"/>
            <ac:spMk id="8" creationId="{186BE130-1438-4D95-1FF6-0DDD964CD9B5}"/>
          </ac:spMkLst>
        </pc:spChg>
        <pc:picChg chg="add mod ord">
          <ac:chgData name="Heddwen Davies" userId="S::heddwen.davies@uwtsd.ac.uk::b3b4628a-d1d7-4a79-b47e-b6ca4059bab0" providerId="AD" clId="Web-{162BB827-A04A-27F9-E3FA-4F00FBD24416}" dt="2026-09-21T14:08:38.466" v="28" actId="1076"/>
          <ac:picMkLst>
            <pc:docMk/>
            <pc:sldMk cId="2834991476" sldId="328"/>
            <ac:picMk id="4" creationId="{1069F106-1E41-DDAB-6817-64AAF2A8ACAC}"/>
          </ac:picMkLst>
        </pc:picChg>
      </pc:sldChg>
      <pc:sldChg chg="new del">
        <pc:chgData name="Heddwen Davies" userId="S::heddwen.davies@uwtsd.ac.uk::b3b4628a-d1d7-4a79-b47e-b6ca4059bab0" providerId="AD" clId="Web-{162BB827-A04A-27F9-E3FA-4F00FBD24416}" dt="2026-09-21T13:53:42.088" v="7"/>
        <pc:sldMkLst>
          <pc:docMk/>
          <pc:sldMk cId="3748811872" sldId="328"/>
        </pc:sldMkLst>
      </pc:sldChg>
      <pc:sldMasterChg chg="addSldLayout">
        <pc:chgData name="Heddwen Davies" userId="S::heddwen.davies@uwtsd.ac.uk::b3b4628a-d1d7-4a79-b47e-b6ca4059bab0" providerId="AD" clId="Web-{162BB827-A04A-27F9-E3FA-4F00FBD24416}" dt="2026-09-21T13:53:38.478" v="6"/>
        <pc:sldMasterMkLst>
          <pc:docMk/>
          <pc:sldMasterMk cId="1372220361" sldId="2147483663"/>
        </pc:sldMasterMkLst>
        <pc:sldLayoutChg chg="add">
          <pc:chgData name="Heddwen Davies" userId="S::heddwen.davies@uwtsd.ac.uk::b3b4628a-d1d7-4a79-b47e-b6ca4059bab0" providerId="AD" clId="Web-{162BB827-A04A-27F9-E3FA-4F00FBD24416}" dt="2026-09-21T13:53:38.478" v="6"/>
          <pc:sldLayoutMkLst>
            <pc:docMk/>
            <pc:sldMasterMk cId="1372220361" sldId="2147483663"/>
            <pc:sldLayoutMk cId="1515196244" sldId="2147483688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00000000-0000-0000-0000-000000000000}"/>
    <pc:docChg chg="addSld delSld modSld delMainMaster">
      <pc:chgData name="Heddwen Davies" userId="S::heddwen.davies@uwtsd.ac.uk::b3b4628a-d1d7-4a79-b47e-b6ca4059bab0" providerId="AD" clId="Web-{00000000-0000-0000-0000-000000000000}" dt="2026-09-21T13:03:14.458" v="9"/>
      <pc:docMkLst>
        <pc:docMk/>
      </pc:docMkLst>
      <pc:sldChg chg="addSp delSp modSp add replId">
        <pc:chgData name="Heddwen Davies" userId="S::heddwen.davies@uwtsd.ac.uk::b3b4628a-d1d7-4a79-b47e-b6ca4059bab0" providerId="AD" clId="Web-{00000000-0000-0000-0000-000000000000}" dt="2026-09-21T13:03:14.458" v="9"/>
        <pc:sldMkLst>
          <pc:docMk/>
          <pc:sldMk cId="1885209063" sldId="327"/>
        </pc:sldMkLst>
        <pc:spChg chg="del">
          <ac:chgData name="Heddwen Davies" userId="S::heddwen.davies@uwtsd.ac.uk::b3b4628a-d1d7-4a79-b47e-b6ca4059bab0" providerId="AD" clId="Web-{00000000-0000-0000-0000-000000000000}" dt="2026-09-21T12:57:40.150" v="6"/>
          <ac:spMkLst>
            <pc:docMk/>
            <pc:sldMk cId="1885209063" sldId="327"/>
            <ac:spMk id="2" creationId="{040971CB-CA95-15A2-D85A-157F060DE52A}"/>
          </ac:spMkLst>
        </pc:spChg>
        <pc:spChg chg="del">
          <ac:chgData name="Heddwen Davies" userId="S::heddwen.davies@uwtsd.ac.uk::b3b4628a-d1d7-4a79-b47e-b6ca4059bab0" providerId="AD" clId="Web-{00000000-0000-0000-0000-000000000000}" dt="2026-09-21T12:57:13.696" v="2"/>
          <ac:spMkLst>
            <pc:docMk/>
            <pc:sldMk cId="1885209063" sldId="327"/>
            <ac:spMk id="3" creationId="{224BC95C-8A7E-39C3-9712-3E2C11145E1D}"/>
          </ac:spMkLst>
        </pc:spChg>
        <pc:spChg chg="del">
          <ac:chgData name="Heddwen Davies" userId="S::heddwen.davies@uwtsd.ac.uk::b3b4628a-d1d7-4a79-b47e-b6ca4059bab0" providerId="AD" clId="Web-{00000000-0000-0000-0000-000000000000}" dt="2026-09-21T12:57:35.744" v="4"/>
          <ac:spMkLst>
            <pc:docMk/>
            <pc:sldMk cId="1885209063" sldId="327"/>
            <ac:spMk id="5" creationId="{7B208957-2B9F-3D29-00D6-5ED84C38E942}"/>
          </ac:spMkLst>
        </pc:spChg>
        <pc:spChg chg="add del mod">
          <ac:chgData name="Heddwen Davies" userId="S::heddwen.davies@uwtsd.ac.uk::b3b4628a-d1d7-4a79-b47e-b6ca4059bab0" providerId="AD" clId="Web-{00000000-0000-0000-0000-000000000000}" dt="2026-09-21T12:57:38.275" v="5"/>
          <ac:spMkLst>
            <pc:docMk/>
            <pc:sldMk cId="1885209063" sldId="327"/>
            <ac:spMk id="7" creationId="{95B44186-1398-3197-9208-421F93AA2857}"/>
          </ac:spMkLst>
        </pc:spChg>
        <pc:spChg chg="add mod">
          <ac:chgData name="Heddwen Davies" userId="S::heddwen.davies@uwtsd.ac.uk::b3b4628a-d1d7-4a79-b47e-b6ca4059bab0" providerId="AD" clId="Web-{00000000-0000-0000-0000-000000000000}" dt="2026-09-21T12:57:40.150" v="6"/>
          <ac:spMkLst>
            <pc:docMk/>
            <pc:sldMk cId="1885209063" sldId="327"/>
            <ac:spMk id="9" creationId="{23B9F369-C23A-7214-C995-08B1C23DFCB8}"/>
          </ac:spMkLst>
        </pc:spChg>
        <pc:picChg chg="add mod">
          <ac:chgData name="Heddwen Davies" userId="S::heddwen.davies@uwtsd.ac.uk::b3b4628a-d1d7-4a79-b47e-b6ca4059bab0" providerId="AD" clId="Web-{00000000-0000-0000-0000-000000000000}" dt="2026-09-21T13:03:14.458" v="9"/>
          <ac:picMkLst>
            <pc:docMk/>
            <pc:sldMk cId="1885209063" sldId="327"/>
            <ac:picMk id="10" creationId="{21780CF9-E812-212E-EBE3-C5705F56DD20}"/>
          </ac:picMkLst>
        </pc:picChg>
      </pc:sldChg>
      <pc:sldChg chg="add del replId">
        <pc:chgData name="Heddwen Davies" userId="S::heddwen.davies@uwtsd.ac.uk::b3b4628a-d1d7-4a79-b47e-b6ca4059bab0" providerId="AD" clId="Web-{00000000-0000-0000-0000-000000000000}" dt="2026-09-21T12:57:57.120" v="8"/>
        <pc:sldMkLst>
          <pc:docMk/>
          <pc:sldMk cId="230357215" sldId="328"/>
        </pc:sldMkLst>
      </pc:sld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9418140" sldId="2147483654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086982509" sldId="2147483655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537362470" sldId="2147483656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3275634550" sldId="2147483657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384196811" sldId="2147483658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384196811" sldId="2147483658"/>
            <pc:sldLayoutMk cId="1556723426" sldId="2147483682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800093731" sldId="2147483659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3508390215" sldId="2147483661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2581267852" sldId="2147483662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741040061" sldId="2147483664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58822457" sldId="2147483665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217095490" sldId="2147483670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743180627" sldId="2147483671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Heddwen Davies" userId="S::heddwen.davies@uwtsd.ac.uk::b3b4628a-d1d7-4a79-b47e-b6ca4059bab0" providerId="AD" clId="Web-{00000000-0000-0000-0000-000000000000}" dt="2026-09-21T12:57:00.087" v="0"/>
        <pc:sldMasterMkLst>
          <pc:docMk/>
          <pc:sldMasterMk cId="130175223" sldId="2147483673"/>
        </pc:sldMasterMkLst>
        <pc:sldLayoutChg chg="del">
          <pc:chgData name="Heddwen Davies" userId="S::heddwen.davies@uwtsd.ac.uk::b3b4628a-d1d7-4a79-b47e-b6ca4059bab0" providerId="AD" clId="Web-{00000000-0000-0000-0000-000000000000}" dt="2026-09-21T12:57:00.087" v="0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437B0-50BC-3BE7-6FE2-EB331B8B7B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9E4E6-DA66-F8AC-2619-595339F3BE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36EC9C-8958-6175-C123-F0F4A767F3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F37F2-CA6C-E519-0E59-5C35D8C526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11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67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78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58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rheoli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/ neu </a:t>
            </a:r>
            <a:r>
              <a:rPr lang="en-US" dirty="0" err="1"/>
              <a:t>Arweinwyd</a:t>
            </a:r>
            <a:r>
              <a:rPr lang="en-US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2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25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Writing a blog, youth work, charity work, community work, working with children, activism,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496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12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sake of this assessment give the name of your reference and the job description/ relationship. Just to demonstrate you understand appropriate and relevant reference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358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33BF8-DAC1-2951-4015-55034626B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484C7-402C-984E-8359-71A617A78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58EBD0-7CFD-F8FF-E2F1-D8CD5AC9F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5DD1-875B-4C94-B4DE-750C980D82F5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15900-E27C-AA15-A588-7CC7678DC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CEBCD-1037-3D0C-58EF-71D217525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00C4-26DA-4CA8-ADB3-23D0A5AF2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196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hwb.uwtsd.ac.uk%2Fpages%2Fgwasanaethgyrfaoedd_careersservice&amp;data=05%7C02%7CHeddwen.Davies%40uwtsd.ac.uk%7Cda4eb000cf0e48b2c1aa08df15861537%7C4e0f11f9046e45059cb8db2152311e21%7C0%7C0%7C639253337775075704%7CUnknown%7CTWFpbGZsb3d8eyJFbXB0eU1hcGkiOnRydWUsIlYiOiIwLjAuMDAwMCIsIlAiOiJXaW4zMiIsIkFOIjoiTWFpbCIsIldUIjoyfQ%3D%3D%7C0%7C%7C%7C&amp;sdata=XP%2ByKdFaztyE3Ie4cjn%2FH1oQ3JTOk9StPbv5SEhMr68%3D&amp;reserved=0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ur01.safelinks.protection.outlook.com/?url=https%3A%2F%2Fuwtsd.careercentre.me%2Fwelcome%2Fuwtsd&amp;data=05%7C02%7CHeddwen.Davies%40uwtsd.ac.uk%7Cda4eb000cf0e48b2c1aa08df15861537%7C4e0f11f9046e45059cb8db2152311e21%7C0%7C0%7C639253337775095215%7CUnknown%7CTWFpbGZsb3d8eyJFbXB0eU1hcGkiOnRydWUsIlYiOiIwLjAuMDAwMCIsIlAiOiJXaW4zMiIsIkFOIjoiTWFpbCIsIldUIjoyfQ%3D%3D%7C0%7C%7C%7C&amp;sdata=V6NS5EnGNYRKkl51A7I%2BJnx%2Fv8QnRahtyF19pGSI2vQ%3D&amp;reserved=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Heddwen.davies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mailto:Heddwen.davies@uwtsd.ac.uk" TargetMode="Externa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419110" y="5360491"/>
            <a:ext cx="4535079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803943" y="1321829"/>
            <a:ext cx="7957678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b="1" dirty="0"/>
              <a:t>Professional Development in Sport and Health </a:t>
            </a:r>
          </a:p>
          <a:p>
            <a:pPr algn="ctr"/>
            <a:r>
              <a:rPr lang="en-GB" sz="4000" b="1" dirty="0"/>
              <a:t>BMSH5205 / BMSH5205C</a:t>
            </a:r>
          </a:p>
          <a:p>
            <a:pPr algn="ctr"/>
            <a:r>
              <a:rPr lang="en-GB" sz="4000" b="1" dirty="0" err="1"/>
              <a:t>Datblygiad</a:t>
            </a:r>
            <a:r>
              <a:rPr lang="en-GB" sz="4000" b="1" dirty="0"/>
              <a:t> </a:t>
            </a:r>
            <a:r>
              <a:rPr lang="en-GB" sz="4000" b="1" dirty="0" err="1"/>
              <a:t>Proffesiynol</a:t>
            </a:r>
            <a:r>
              <a:rPr lang="en-GB" sz="4000" b="1" dirty="0"/>
              <a:t> </a:t>
            </a:r>
            <a:r>
              <a:rPr lang="en-GB" sz="4000" b="1" dirty="0" err="1"/>
              <a:t>mewn</a:t>
            </a:r>
            <a:r>
              <a:rPr lang="en-GB" sz="4000" b="1" dirty="0"/>
              <a:t> </a:t>
            </a:r>
            <a:r>
              <a:rPr lang="en-GB" sz="4000" b="1" dirty="0" err="1"/>
              <a:t>Chwaraeon</a:t>
            </a:r>
            <a:r>
              <a:rPr lang="en-GB" sz="4000" b="1" dirty="0"/>
              <a:t> ac Iechyd </a:t>
            </a:r>
          </a:p>
          <a:p>
            <a:endParaRPr lang="en-GB" sz="4000" b="1" dirty="0"/>
          </a:p>
          <a:p>
            <a:r>
              <a:rPr lang="en-GB" b="1" dirty="0"/>
              <a:t>Level / </a:t>
            </a:r>
            <a:r>
              <a:rPr lang="en-GB" b="1" dirty="0" err="1"/>
              <a:t>Lefel</a:t>
            </a:r>
            <a:r>
              <a:rPr lang="en-GB" b="1" dirty="0"/>
              <a:t>  5</a:t>
            </a:r>
          </a:p>
          <a:p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Modiwl</a:t>
            </a:r>
            <a:r>
              <a:rPr lang="en-GB" b="1" dirty="0"/>
              <a:t> / Module Lead</a:t>
            </a:r>
          </a:p>
          <a:p>
            <a:r>
              <a:rPr lang="en-GB" b="1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69F106-1E41-DDAB-6817-64AAF2A8AC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054" y="-150046"/>
            <a:ext cx="10955056" cy="74463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6BE130-1438-4D95-1FF6-0DDD964CD9B5}"/>
              </a:ext>
            </a:extLst>
          </p:cNvPr>
          <p:cNvSpPr txBox="1"/>
          <p:nvPr/>
        </p:nvSpPr>
        <p:spPr>
          <a:xfrm>
            <a:off x="2509520" y="381000"/>
            <a:ext cx="8412480" cy="830997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The Careers Service has an online platform called </a:t>
            </a:r>
            <a:r>
              <a:rPr lang="en-US" sz="1600" dirty="0" err="1">
                <a:solidFill>
                  <a:srgbClr val="000000"/>
                </a:solidFill>
                <a:latin typeface="Aptos"/>
                <a:ea typeface="Aptos"/>
                <a:cs typeface="Aptos"/>
              </a:rPr>
              <a:t>MyCareer</a:t>
            </a:r>
            <a:r>
              <a:rPr lang="en-US" sz="160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, which you may already be familiar with. It can be accessed via the Careers Service tile on the </a:t>
            </a:r>
            <a:r>
              <a:rPr lang="en-US" sz="1600" dirty="0">
                <a:solidFill>
                  <a:srgbClr val="0000FF"/>
                </a:solidFill>
                <a:latin typeface="Aptos"/>
                <a:ea typeface="Aptos"/>
                <a:cs typeface="Aptos"/>
                <a:hlinkClick r:id="rId3" tooltip="Original URL: https://hwb.uwtsd.ac.uk/pages/gwasanaethgyrfaoedd_careersservice. Click or tap if you trust this link."/>
              </a:rPr>
              <a:t>Hwb</a:t>
            </a:r>
            <a:r>
              <a:rPr lang="en-US" sz="160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 or through the direct link here: </a:t>
            </a:r>
            <a:r>
              <a:rPr lang="en-US" sz="1600" b="1" dirty="0">
                <a:solidFill>
                  <a:srgbClr val="174E86"/>
                </a:solidFill>
                <a:latin typeface="Aptos"/>
                <a:ea typeface="Aptos"/>
                <a:cs typeface="Aptos"/>
                <a:hlinkClick r:id="rId4" tooltip="Original URL: https://uwtsd.careercentre.me/welcome/uwtsd. Click or tap if you trust this link."/>
              </a:rPr>
              <a:t>MyCareer - University of Wales Trinity Saint David</a:t>
            </a:r>
            <a:endParaRPr lang="en-US" sz="1600" b="1">
              <a:solidFill>
                <a:srgbClr val="174E86"/>
              </a:solidFill>
              <a:latin typeface="Aptos"/>
              <a:ea typeface="Aptos"/>
              <a:cs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834991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EDA06-00C3-E08F-79A3-9FCAA43D3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26F3D8F-0D04-F2F4-116F-CDB360FA1858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23B9F369-C23A-7214-C995-08B1C23DF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1780CF9-E812-212E-EBE3-C5705F56DD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1833" t="-535" b="-6528"/>
          <a:stretch>
            <a:fillRect/>
          </a:stretch>
        </p:blipFill>
        <p:spPr>
          <a:xfrm>
            <a:off x="-538480" y="3782"/>
            <a:ext cx="13675368" cy="714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209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150A-F332-4476-033E-D0421CAB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13D38-9D4B-1420-ACBA-4077F5790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86D339-E073-7F07-885F-1BBAAABEBD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54" y="0"/>
            <a:ext cx="119820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590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AABC-C4D6-D146-AF7B-D31D931E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–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tudalen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F4E0-74BD-5E41-8B9F-1853387FF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762" y="1817082"/>
            <a:ext cx="7956222" cy="1985554"/>
          </a:xfrm>
        </p:spPr>
        <p:txBody>
          <a:bodyPr>
            <a:normAutofit/>
          </a:bodyPr>
          <a:lstStyle/>
          <a:p>
            <a:pPr algn="l" rtl="0" fontAlgn="base"/>
            <a:r>
              <a:rPr lang="cy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</a:t>
            </a:r>
            <a:r>
              <a:rPr lang="cy-GB" sz="3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cy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Crynhowch eich diddordebau personol, eich cymwysterau a’ch profiadau er mwyn eich cyflwyno eich hun fel yr ymgeisydd gorau.  </a:t>
            </a:r>
            <a:endParaRPr lang="cy-GB" sz="3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4FE23-5D7F-DD43-9136-6D4A6FC90E8C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D6E2D5-8B3D-654C-AEFE-411F1513F29D}"/>
              </a:ext>
            </a:extLst>
          </p:cNvPr>
          <p:cNvSpPr txBox="1">
            <a:spLocks/>
          </p:cNvSpPr>
          <p:nvPr/>
        </p:nvSpPr>
        <p:spPr>
          <a:xfrm>
            <a:off x="5150178" y="3809338"/>
            <a:ext cx="7956222" cy="1985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373182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005" y="2664824"/>
            <a:ext cx="7956222" cy="198555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1951193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41"/>
            <a:ext cx="7956222" cy="3815634"/>
          </a:xfrm>
        </p:spPr>
        <p:txBody>
          <a:bodyPr/>
          <a:lstStyle/>
          <a:p>
            <a:r>
              <a:rPr lang="en-GB" dirty="0"/>
              <a:t>Use your name as the title</a:t>
            </a:r>
          </a:p>
          <a:p>
            <a:r>
              <a:rPr lang="en-GB" dirty="0"/>
              <a:t>Email address </a:t>
            </a:r>
          </a:p>
          <a:p>
            <a:r>
              <a:rPr lang="en-GB" dirty="0"/>
              <a:t>Contact number</a:t>
            </a:r>
          </a:p>
          <a:p>
            <a:r>
              <a:rPr lang="en-GB" dirty="0"/>
              <a:t>Address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8948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B5C1-F2A1-04D9-CC63-67FEB344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Manylion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Cyswllt</a:t>
            </a:r>
            <a:r>
              <a:rPr lang="en-US" dirty="0">
                <a:cs typeface="Calibri Light"/>
              </a:rPr>
              <a:t> / Contact Details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590867-773A-8D61-36FD-30B09D5EBF94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F7D300AD-28E0-C184-3434-4536FA2278F1}"/>
              </a:ext>
            </a:extLst>
          </p:cNvPr>
          <p:cNvSpPr/>
          <p:nvPr/>
        </p:nvSpPr>
        <p:spPr>
          <a:xfrm>
            <a:off x="0" y="89820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6DF950-15E1-1B58-EEE6-27F8580C4BC4}"/>
              </a:ext>
            </a:extLst>
          </p:cNvPr>
          <p:cNvSpPr>
            <a:spLocks noGrp="1"/>
          </p:cNvSpPr>
          <p:nvPr/>
        </p:nvSpPr>
        <p:spPr>
          <a:xfrm>
            <a:off x="3490588" y="2105741"/>
            <a:ext cx="7956222" cy="381563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Defnyddiwch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teitl</a:t>
            </a:r>
            <a:r>
              <a:rPr lang="en-GB" dirty="0"/>
              <a:t> / Use your name as the title</a:t>
            </a: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(addas) / Email address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/ Contact number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/ Address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379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Profile/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6918332" cy="4667250"/>
          </a:xfrm>
        </p:spPr>
        <p:txBody>
          <a:bodyPr/>
          <a:lstStyle/>
          <a:p>
            <a:r>
              <a:rPr lang="en-GB" dirty="0"/>
              <a:t>Beginning of the CV</a:t>
            </a:r>
          </a:p>
          <a:p>
            <a:r>
              <a:rPr lang="en-GB" dirty="0"/>
              <a:t>Key Attributes/ strengths</a:t>
            </a:r>
          </a:p>
          <a:p>
            <a:r>
              <a:rPr lang="en-GB" dirty="0"/>
              <a:t>Achievement and skills</a:t>
            </a:r>
          </a:p>
          <a:p>
            <a:r>
              <a:rPr lang="en-GB" dirty="0"/>
              <a:t>Career Aim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 depending on focus on the industry/ Job specific (job descriptions)</a:t>
            </a:r>
          </a:p>
          <a:p>
            <a:r>
              <a:rPr lang="en-GB" b="1" dirty="0"/>
              <a:t>100 words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443B7A-6C67-BB03-B001-8CC8CD84E2C5}"/>
              </a:ext>
            </a:extLst>
          </p:cNvPr>
          <p:cNvSpPr txBox="1"/>
          <p:nvPr/>
        </p:nvSpPr>
        <p:spPr>
          <a:xfrm>
            <a:off x="8725989" y="2581714"/>
            <a:ext cx="2865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Who you are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you can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Your career aims</a:t>
            </a:r>
          </a:p>
        </p:txBody>
      </p:sp>
    </p:spTree>
    <p:extLst>
      <p:ext uri="{BB962C8B-B14F-4D97-AF65-F5344CB8AC3E}">
        <p14:creationId xmlns:p14="http://schemas.microsoft.com/office/powerpoint/2010/main" val="4243544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AF31-92E9-FD49-B526-74D3E03A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3682" y="136525"/>
            <a:ext cx="8768317" cy="1325563"/>
          </a:xfrm>
        </p:spPr>
        <p:txBody>
          <a:bodyPr>
            <a:normAutofit/>
          </a:bodyPr>
          <a:lstStyle/>
          <a:p>
            <a:r>
              <a:rPr lang="en-US" sz="4000" b="1" dirty="0" err="1">
                <a:cs typeface="Calibri Light"/>
              </a:rPr>
              <a:t>Datganiad</a:t>
            </a:r>
            <a:r>
              <a:rPr lang="en-US" sz="4000" b="1" dirty="0">
                <a:cs typeface="Calibri Light"/>
              </a:rPr>
              <a:t> </a:t>
            </a:r>
            <a:r>
              <a:rPr lang="en-US" sz="4000" b="1" dirty="0" err="1">
                <a:cs typeface="Calibri Light"/>
              </a:rPr>
              <a:t>Personol</a:t>
            </a:r>
            <a:r>
              <a:rPr lang="en-US" sz="4000" b="1" dirty="0">
                <a:cs typeface="Calibri Light"/>
              </a:rPr>
              <a:t>  /Personal Statement</a:t>
            </a:r>
            <a:endParaRPr lang="en-US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831C88-E029-244E-B875-1236C78B8C50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50D7DDAE-E861-4643-B055-9537FFA5E31E}"/>
              </a:ext>
            </a:extLst>
          </p:cNvPr>
          <p:cNvSpPr/>
          <p:nvPr/>
        </p:nvSpPr>
        <p:spPr>
          <a:xfrm>
            <a:off x="0" y="169068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C1BF849-84CB-A129-4B8F-5C2F62D7B286}"/>
              </a:ext>
            </a:extLst>
          </p:cNvPr>
          <p:cNvSpPr txBox="1">
            <a:spLocks/>
          </p:cNvSpPr>
          <p:nvPr/>
        </p:nvSpPr>
        <p:spPr>
          <a:xfrm>
            <a:off x="3474817" y="1307465"/>
            <a:ext cx="8419472" cy="5414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Dechrau</a:t>
            </a:r>
            <a:r>
              <a:rPr lang="en-GB" dirty="0"/>
              <a:t> y CV / Beginning of the CV</a:t>
            </a:r>
            <a:endParaRPr lang="en-US" dirty="0">
              <a:cs typeface="Calibri" panose="020F0502020204030204"/>
            </a:endParaRPr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– </a:t>
            </a:r>
            <a:r>
              <a:rPr lang="en-GB" dirty="0" err="1"/>
              <a:t>Cryfderau</a:t>
            </a:r>
            <a:r>
              <a:rPr lang="en-GB" dirty="0"/>
              <a:t> / Key Attributes/ strengths</a:t>
            </a:r>
            <a:endParaRPr lang="en-GB" dirty="0">
              <a:cs typeface="Calibri"/>
            </a:endParaRPr>
          </a:p>
          <a:p>
            <a:r>
              <a:rPr lang="en-GB" dirty="0" err="1"/>
              <a:t>Llwyddiannau</a:t>
            </a:r>
            <a:r>
              <a:rPr lang="en-GB" dirty="0"/>
              <a:t> a </a:t>
            </a:r>
            <a:r>
              <a:rPr lang="en-GB" dirty="0" err="1"/>
              <a:t>Sgiliau</a:t>
            </a:r>
            <a:r>
              <a:rPr lang="en-GB" dirty="0"/>
              <a:t> / Achievement and skills</a:t>
            </a:r>
            <a:endParaRPr lang="en-GB" dirty="0">
              <a:cs typeface="Calibri"/>
            </a:endParaRPr>
          </a:p>
          <a:p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Gyrfaol</a:t>
            </a:r>
            <a:r>
              <a:rPr lang="en-GB" dirty="0"/>
              <a:t> / Career Aim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 </a:t>
            </a:r>
            <a:r>
              <a:rPr lang="en-GB" dirty="0" err="1"/>
              <a:t>ffocws</a:t>
            </a:r>
            <a:r>
              <a:rPr lang="en-GB" dirty="0"/>
              <a:t> y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Manyleb</a:t>
            </a:r>
            <a:r>
              <a:rPr lang="en-GB" dirty="0"/>
              <a:t> </a:t>
            </a:r>
            <a:r>
              <a:rPr lang="en-GB" dirty="0" err="1"/>
              <a:t>Swydd</a:t>
            </a:r>
            <a:r>
              <a:rPr lang="en-GB" dirty="0"/>
              <a:t> (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) </a:t>
            </a:r>
          </a:p>
          <a:p>
            <a:r>
              <a:rPr lang="en-GB" dirty="0"/>
              <a:t>Alter depending on focus on the industry - Job specific (job descriptions)</a:t>
            </a:r>
          </a:p>
          <a:p>
            <a:r>
              <a:rPr lang="en-GB" b="1" dirty="0"/>
              <a:t>100 gair / words</a:t>
            </a:r>
            <a:endParaRPr lang="en-GB" b="1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98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Education and professional qualifications</a:t>
            </a:r>
          </a:p>
          <a:p>
            <a:endParaRPr lang="en-GB" dirty="0"/>
          </a:p>
          <a:p>
            <a:r>
              <a:rPr lang="en-GB" dirty="0"/>
              <a:t>Dates, qualification type, and grade</a:t>
            </a:r>
          </a:p>
          <a:p>
            <a:endParaRPr lang="en-GB" dirty="0"/>
          </a:p>
          <a:p>
            <a:r>
              <a:rPr lang="en-GB" dirty="0"/>
              <a:t>Specific modules/ relevant coursework only when relevant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F1F422-0DB5-8F30-33DD-28F4776023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961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2A3-F1D5-5F4C-9AFE-886DBA50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Addysg</a:t>
            </a:r>
            <a:r>
              <a:rPr lang="en-US" dirty="0"/>
              <a:t> / Education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EEFCB-70D6-6E41-8782-3987774B640D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2CE7E126-90C3-9845-A1CB-37ADB03BA5A5}"/>
              </a:ext>
            </a:extLst>
          </p:cNvPr>
          <p:cNvSpPr/>
          <p:nvPr/>
        </p:nvSpPr>
        <p:spPr>
          <a:xfrm>
            <a:off x="0" y="2381693"/>
            <a:ext cx="2254103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ED612B-4F4E-3B43-92BF-48F78F286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chymwysterau</a:t>
            </a:r>
            <a:r>
              <a:rPr lang="en-GB" dirty="0"/>
              <a:t> </a:t>
            </a:r>
            <a:r>
              <a:rPr lang="en-GB" dirty="0" err="1"/>
              <a:t>proffesiynnol</a:t>
            </a:r>
            <a:r>
              <a:rPr lang="en-GB" dirty="0"/>
              <a:t> / Education and professional qualifications</a:t>
            </a:r>
          </a:p>
          <a:p>
            <a:endParaRPr lang="en-GB" dirty="0"/>
          </a:p>
          <a:p>
            <a:r>
              <a:rPr lang="en-GB" dirty="0" err="1"/>
              <a:t>Dyddiadai</a:t>
            </a:r>
            <a:r>
              <a:rPr lang="en-GB" dirty="0"/>
              <a:t>, </a:t>
            </a:r>
            <a:r>
              <a:rPr lang="en-GB" dirty="0" err="1"/>
              <a:t>cymwysterau</a:t>
            </a:r>
            <a:r>
              <a:rPr lang="en-GB" dirty="0"/>
              <a:t>, math a </a:t>
            </a:r>
            <a:r>
              <a:rPr lang="en-GB" dirty="0" err="1"/>
              <a:t>gradd</a:t>
            </a:r>
            <a:r>
              <a:rPr lang="en-GB" dirty="0"/>
              <a:t> / Dates, qualification type, and grade</a:t>
            </a:r>
          </a:p>
          <a:p>
            <a:endParaRPr lang="en-GB" dirty="0"/>
          </a:p>
          <a:p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/  Specific modules/ relevant coursework only when relevant</a:t>
            </a:r>
          </a:p>
        </p:txBody>
      </p:sp>
    </p:spTree>
    <p:extLst>
      <p:ext uri="{BB962C8B-B14F-4D97-AF65-F5344CB8AC3E}">
        <p14:creationId xmlns:p14="http://schemas.microsoft.com/office/powerpoint/2010/main" val="1008754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Anything listed needs to be relevant to the job</a:t>
            </a:r>
          </a:p>
          <a:p>
            <a:endParaRPr lang="en-GB" dirty="0"/>
          </a:p>
          <a:p>
            <a:r>
              <a:rPr lang="en-GB" dirty="0"/>
              <a:t>Date, job title, company, key responsibilities</a:t>
            </a:r>
          </a:p>
          <a:p>
            <a:endParaRPr lang="en-GB" dirty="0"/>
          </a:p>
          <a:p>
            <a:r>
              <a:rPr lang="en-GB" dirty="0"/>
              <a:t>Before education section if more important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3437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1E31-ED30-9D4F-B18C-64A71CB26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US" dirty="0" err="1"/>
              <a:t>Profiad</a:t>
            </a:r>
            <a:r>
              <a:rPr lang="en-US" dirty="0"/>
              <a:t>  Gwaith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ECA223-DA45-0D4A-810E-B482FC3EBC0F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F75B7823-2134-854B-857E-E7E470D9FC94}"/>
              </a:ext>
            </a:extLst>
          </p:cNvPr>
          <p:cNvSpPr/>
          <p:nvPr/>
        </p:nvSpPr>
        <p:spPr>
          <a:xfrm>
            <a:off x="0" y="3046227"/>
            <a:ext cx="2530549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417FFD-85E2-BD41-A207-4E94B2933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6232" y="1478147"/>
            <a:ext cx="7956222" cy="4667250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rhestrwyd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Anything listed needs to be relevant to the job</a:t>
            </a:r>
          </a:p>
          <a:p>
            <a:endParaRPr lang="en-GB" dirty="0"/>
          </a:p>
          <a:p>
            <a:r>
              <a:rPr lang="en-GB" dirty="0" err="1"/>
              <a:t>Dyddiad</a:t>
            </a:r>
            <a:r>
              <a:rPr lang="en-GB" dirty="0"/>
              <a:t>, </a:t>
            </a:r>
            <a:r>
              <a:rPr lang="en-GB" dirty="0" err="1"/>
              <a:t>teitl</a:t>
            </a:r>
            <a:r>
              <a:rPr lang="en-GB" dirty="0"/>
              <a:t> y </a:t>
            </a:r>
            <a:r>
              <a:rPr lang="en-GB" dirty="0" err="1"/>
              <a:t>swydd</a:t>
            </a:r>
            <a:r>
              <a:rPr lang="en-GB" dirty="0"/>
              <a:t>,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 Date, job title, company, key responsibilities</a:t>
            </a:r>
          </a:p>
          <a:p>
            <a:endParaRPr lang="en-GB" dirty="0"/>
          </a:p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/ Before education section if more important</a:t>
            </a:r>
          </a:p>
        </p:txBody>
      </p:sp>
    </p:spTree>
    <p:extLst>
      <p:ext uri="{BB962C8B-B14F-4D97-AF65-F5344CB8AC3E}">
        <p14:creationId xmlns:p14="http://schemas.microsoft.com/office/powerpoint/2010/main" val="3094265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F927-1051-263C-1998-D0D66586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06474"/>
          </a:xfrm>
        </p:spPr>
        <p:txBody>
          <a:bodyPr/>
          <a:lstStyle/>
          <a:p>
            <a:r>
              <a:rPr lang="en-GB" dirty="0"/>
              <a:t>Active verbs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87104A-C117-9CC4-5127-2A2B0E981534}"/>
              </a:ext>
            </a:extLst>
          </p:cNvPr>
          <p:cNvSpPr txBox="1">
            <a:spLocks/>
          </p:cNvSpPr>
          <p:nvPr/>
        </p:nvSpPr>
        <p:spPr>
          <a:xfrm>
            <a:off x="522514" y="1371600"/>
            <a:ext cx="11573691" cy="3820953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/>
              <a:t>Analysed</a:t>
            </a:r>
          </a:p>
          <a:p>
            <a:pPr>
              <a:lnSpc>
                <a:spcPct val="110000"/>
              </a:lnSpc>
            </a:pPr>
            <a:r>
              <a:rPr lang="en-GB" dirty="0"/>
              <a:t>Devised</a:t>
            </a:r>
          </a:p>
          <a:p>
            <a:pPr>
              <a:lnSpc>
                <a:spcPct val="110000"/>
              </a:lnSpc>
            </a:pPr>
            <a:r>
              <a:rPr lang="en-GB" dirty="0"/>
              <a:t>Created</a:t>
            </a:r>
          </a:p>
          <a:p>
            <a:pPr>
              <a:lnSpc>
                <a:spcPct val="110000"/>
              </a:lnSpc>
            </a:pPr>
            <a:r>
              <a:rPr lang="en-GB" dirty="0"/>
              <a:t>Managing </a:t>
            </a:r>
          </a:p>
          <a:p>
            <a:pPr>
              <a:lnSpc>
                <a:spcPct val="110000"/>
              </a:lnSpc>
            </a:pPr>
            <a:r>
              <a:rPr lang="en-GB" dirty="0"/>
              <a:t>Leading</a:t>
            </a:r>
          </a:p>
          <a:p>
            <a:pPr>
              <a:lnSpc>
                <a:spcPct val="110000"/>
              </a:lnSpc>
            </a:pPr>
            <a:r>
              <a:rPr lang="en-GB" dirty="0"/>
              <a:t>Assisting</a:t>
            </a:r>
          </a:p>
          <a:p>
            <a:pPr>
              <a:lnSpc>
                <a:spcPct val="110000"/>
              </a:lnSpc>
            </a:pPr>
            <a:r>
              <a:rPr lang="en-GB" dirty="0"/>
              <a:t>Preparing</a:t>
            </a:r>
          </a:p>
          <a:p>
            <a:pPr>
              <a:lnSpc>
                <a:spcPct val="110000"/>
              </a:lnSpc>
            </a:pPr>
            <a:r>
              <a:rPr lang="en-GB" dirty="0"/>
              <a:t>Established</a:t>
            </a:r>
          </a:p>
          <a:p>
            <a:pPr>
              <a:lnSpc>
                <a:spcPct val="110000"/>
              </a:lnSpc>
            </a:pPr>
            <a:r>
              <a:rPr lang="en-GB" dirty="0"/>
              <a:t>Liaised</a:t>
            </a:r>
          </a:p>
          <a:p>
            <a:pPr>
              <a:lnSpc>
                <a:spcPct val="110000"/>
              </a:lnSpc>
            </a:pPr>
            <a:r>
              <a:rPr lang="en-GB" dirty="0"/>
              <a:t>Organised</a:t>
            </a:r>
          </a:p>
          <a:p>
            <a:pPr>
              <a:lnSpc>
                <a:spcPct val="110000"/>
              </a:lnSpc>
            </a:pPr>
            <a:r>
              <a:rPr lang="en-GB" dirty="0"/>
              <a:t>Supported</a:t>
            </a:r>
          </a:p>
          <a:p>
            <a:pPr>
              <a:lnSpc>
                <a:spcPct val="110000"/>
              </a:lnSpc>
            </a:pPr>
            <a:r>
              <a:rPr lang="en-GB" dirty="0"/>
              <a:t>Facilitated</a:t>
            </a:r>
          </a:p>
          <a:p>
            <a:pPr>
              <a:lnSpc>
                <a:spcPct val="110000"/>
              </a:lnSpc>
            </a:pPr>
            <a:r>
              <a:rPr lang="en-GB" dirty="0"/>
              <a:t>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3073300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0A6E-4379-494E-BDCA-CD69417F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–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brawddegau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BDCA3-577E-8442-8664-D45AF478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825625"/>
            <a:ext cx="12358321" cy="35759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 err="1"/>
              <a:t>Dadansoddwyd</a:t>
            </a:r>
            <a:r>
              <a:rPr lang="en-GB" dirty="0"/>
              <a:t> / Analysed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Dyfeisio</a:t>
            </a:r>
            <a:r>
              <a:rPr lang="en-GB" dirty="0"/>
              <a:t> – </a:t>
            </a:r>
            <a:r>
              <a:rPr lang="en-GB" dirty="0" err="1"/>
              <a:t>Trefnu</a:t>
            </a:r>
            <a:r>
              <a:rPr lang="en-GB" dirty="0"/>
              <a:t> / Devised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Creu</a:t>
            </a:r>
            <a:r>
              <a:rPr lang="en-GB" dirty="0"/>
              <a:t> - </a:t>
            </a:r>
            <a:r>
              <a:rPr lang="en-GB" dirty="0" err="1"/>
              <a:t>Creuwyd</a:t>
            </a:r>
            <a:r>
              <a:rPr lang="en-GB" dirty="0"/>
              <a:t> / Created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Rheoli</a:t>
            </a:r>
            <a:r>
              <a:rPr lang="en-GB" dirty="0"/>
              <a:t> – </a:t>
            </a:r>
            <a:r>
              <a:rPr lang="en-GB" dirty="0" err="1"/>
              <a:t>Rheolwyd</a:t>
            </a:r>
            <a:r>
              <a:rPr lang="en-GB" dirty="0"/>
              <a:t> / Managed 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Arwain</a:t>
            </a:r>
            <a:r>
              <a:rPr lang="en-GB" dirty="0"/>
              <a:t> - </a:t>
            </a:r>
            <a:r>
              <a:rPr lang="en-GB" dirty="0" err="1"/>
              <a:t>Arweinwyd</a:t>
            </a:r>
            <a:r>
              <a:rPr lang="en-GB" dirty="0"/>
              <a:t> / Leading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Cynorthwyo</a:t>
            </a:r>
            <a:r>
              <a:rPr lang="en-GB" dirty="0"/>
              <a:t> / Assisted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Paratoi</a:t>
            </a:r>
            <a:r>
              <a:rPr lang="en-GB" dirty="0"/>
              <a:t> – </a:t>
            </a:r>
            <a:r>
              <a:rPr lang="en-GB" dirty="0" err="1"/>
              <a:t>Paratowyd</a:t>
            </a:r>
            <a:r>
              <a:rPr lang="en-GB" dirty="0"/>
              <a:t> / Preparing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Sefydlwyd</a:t>
            </a:r>
            <a:r>
              <a:rPr lang="en-GB" dirty="0"/>
              <a:t> / Established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Cysylltu</a:t>
            </a:r>
            <a:r>
              <a:rPr lang="en-GB" dirty="0"/>
              <a:t> – </a:t>
            </a:r>
            <a:r>
              <a:rPr lang="en-GB" dirty="0" err="1"/>
              <a:t>Cysylltwyd</a:t>
            </a:r>
            <a:r>
              <a:rPr lang="en-GB" dirty="0"/>
              <a:t> / Liaised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Trefnwyd</a:t>
            </a:r>
            <a:r>
              <a:rPr lang="en-GB" dirty="0"/>
              <a:t> / Organised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Cefnogwyd</a:t>
            </a:r>
            <a:r>
              <a:rPr lang="en-GB" dirty="0"/>
              <a:t> / Supported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Hwyluswyd</a:t>
            </a:r>
            <a:r>
              <a:rPr lang="en-GB" dirty="0"/>
              <a:t> / Facilitated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/ 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2845488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and Achievements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37055"/>
            <a:ext cx="7956222" cy="30206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Hard skills</a:t>
            </a:r>
          </a:p>
          <a:p>
            <a:r>
              <a:rPr lang="en-GB" dirty="0"/>
              <a:t>Competencies – IT software</a:t>
            </a:r>
          </a:p>
          <a:p>
            <a:endParaRPr lang="en-GB" dirty="0"/>
          </a:p>
          <a:p>
            <a:r>
              <a:rPr lang="en-GB" dirty="0"/>
              <a:t>Soft skills</a:t>
            </a:r>
          </a:p>
          <a:p>
            <a:endParaRPr lang="en-GB" dirty="0"/>
          </a:p>
          <a:p>
            <a:r>
              <a:rPr lang="en-GB" dirty="0"/>
              <a:t>Job specific skills – Skills-based CV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C101A2B-9D87-9E80-E132-D39A1C8D3FCE}"/>
              </a:ext>
            </a:extLst>
          </p:cNvPr>
          <p:cNvSpPr txBox="1">
            <a:spLocks/>
          </p:cNvSpPr>
          <p:nvPr/>
        </p:nvSpPr>
        <p:spPr>
          <a:xfrm>
            <a:off x="4153988" y="4457750"/>
            <a:ext cx="7582381" cy="22304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Languages</a:t>
            </a:r>
          </a:p>
          <a:p>
            <a:r>
              <a:rPr lang="en-GB" sz="2000" dirty="0"/>
              <a:t>Organisation</a:t>
            </a:r>
          </a:p>
          <a:p>
            <a:r>
              <a:rPr lang="en-GB" sz="2000" dirty="0"/>
              <a:t>Negotiation</a:t>
            </a:r>
          </a:p>
          <a:p>
            <a:r>
              <a:rPr lang="en-GB" sz="2000" dirty="0"/>
              <a:t>Working as a team</a:t>
            </a:r>
          </a:p>
          <a:p>
            <a:r>
              <a:rPr lang="en-GB" sz="2000" dirty="0"/>
              <a:t>Written communication</a:t>
            </a:r>
          </a:p>
          <a:p>
            <a:r>
              <a:rPr lang="en-GB" sz="2000" dirty="0"/>
              <a:t>Verbal communication</a:t>
            </a:r>
          </a:p>
          <a:p>
            <a:r>
              <a:rPr lang="en-GB" sz="2000" dirty="0"/>
              <a:t>IT Skills</a:t>
            </a:r>
          </a:p>
          <a:p>
            <a:r>
              <a:rPr lang="en-GB" sz="2000" dirty="0"/>
              <a:t>Customer service </a:t>
            </a:r>
          </a:p>
          <a:p>
            <a:r>
              <a:rPr lang="en-GB" sz="2000" dirty="0"/>
              <a:t>Working under pressure</a:t>
            </a:r>
          </a:p>
          <a:p>
            <a:r>
              <a:rPr lang="en-GB" sz="2000" dirty="0"/>
              <a:t>Resilience</a:t>
            </a:r>
          </a:p>
          <a:p>
            <a:r>
              <a:rPr lang="en-GB" sz="2000" dirty="0"/>
              <a:t>Responsible</a:t>
            </a:r>
          </a:p>
          <a:p>
            <a:r>
              <a:rPr lang="en-GB" sz="2000" dirty="0"/>
              <a:t>Adaptable</a:t>
            </a:r>
          </a:p>
          <a:p>
            <a:r>
              <a:rPr lang="en-GB" sz="2000" dirty="0"/>
              <a:t>Innovative</a:t>
            </a:r>
          </a:p>
        </p:txBody>
      </p:sp>
    </p:spTree>
    <p:extLst>
      <p:ext uri="{BB962C8B-B14F-4D97-AF65-F5344CB8AC3E}">
        <p14:creationId xmlns:p14="http://schemas.microsoft.com/office/powerpoint/2010/main" val="2693948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40C75-04E1-7B47-86A3-5F75AC8E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9848" y="-326103"/>
            <a:ext cx="7956222" cy="1325563"/>
          </a:xfrm>
        </p:spPr>
        <p:txBody>
          <a:bodyPr/>
          <a:lstStyle/>
          <a:p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Chyflawniadau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EEC1F-88E0-4A49-959B-9FEEA3070358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08CC46F6-53F3-DE49-871E-F93D2FDB42D4}"/>
              </a:ext>
            </a:extLst>
          </p:cNvPr>
          <p:cNvSpPr/>
          <p:nvPr/>
        </p:nvSpPr>
        <p:spPr>
          <a:xfrm>
            <a:off x="0" y="3776477"/>
            <a:ext cx="2530549" cy="1561067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1B1F90-E2B8-2241-8733-67BB12496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821" y="981866"/>
            <a:ext cx="8232667" cy="2842400"/>
          </a:xfrm>
        </p:spPr>
        <p:txBody>
          <a:bodyPr>
            <a:normAutofit/>
          </a:bodyPr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Cadarn</a:t>
            </a:r>
            <a:r>
              <a:rPr lang="en-GB" dirty="0"/>
              <a:t> / Hard skills</a:t>
            </a:r>
          </a:p>
          <a:p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chymwyseddau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meddalwedd</a:t>
            </a:r>
            <a:r>
              <a:rPr lang="en-GB" dirty="0"/>
              <a:t> </a:t>
            </a:r>
            <a:r>
              <a:rPr lang="en-GB" dirty="0" err="1"/>
              <a:t>TGCh</a:t>
            </a:r>
            <a:r>
              <a:rPr lang="en-GB" dirty="0"/>
              <a:t> / Competencies – IT software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/ Soft skills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Job specific skills – Skills-based CV</a:t>
            </a:r>
          </a:p>
          <a:p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C2C9385-A0E0-4849-99D8-E1179FE17C57}"/>
              </a:ext>
            </a:extLst>
          </p:cNvPr>
          <p:cNvSpPr txBox="1">
            <a:spLocks/>
          </p:cNvSpPr>
          <p:nvPr/>
        </p:nvSpPr>
        <p:spPr>
          <a:xfrm>
            <a:off x="2977116" y="4167963"/>
            <a:ext cx="9781954" cy="2520221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Ieithoedd</a:t>
            </a:r>
            <a:r>
              <a:rPr lang="en-GB" sz="2000" dirty="0"/>
              <a:t> / Languages</a:t>
            </a:r>
          </a:p>
          <a:p>
            <a:r>
              <a:rPr lang="en-GB" sz="2000" dirty="0"/>
              <a:t>Person </a:t>
            </a:r>
            <a:r>
              <a:rPr lang="en-GB" sz="2000" dirty="0" err="1"/>
              <a:t>Trefnus</a:t>
            </a:r>
            <a:r>
              <a:rPr lang="en-GB" sz="2000" dirty="0"/>
              <a:t> / Organisation</a:t>
            </a:r>
          </a:p>
          <a:p>
            <a:r>
              <a:rPr lang="en-GB" sz="2000" dirty="0" err="1"/>
              <a:t>Trafod</a:t>
            </a:r>
            <a:r>
              <a:rPr lang="en-GB" sz="2000" dirty="0"/>
              <a:t> / Negotiation</a:t>
            </a:r>
          </a:p>
          <a:p>
            <a:r>
              <a:rPr lang="en-GB" sz="2000" dirty="0" err="1"/>
              <a:t>Cydweithio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/ Working as a team</a:t>
            </a:r>
          </a:p>
          <a:p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/ Written communication</a:t>
            </a:r>
          </a:p>
          <a:p>
            <a:r>
              <a:rPr lang="en-GB" sz="2000" dirty="0" err="1"/>
              <a:t>Cyfathrebu’n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r>
              <a:rPr lang="en-GB" sz="2000" dirty="0"/>
              <a:t> / Verbal communication</a:t>
            </a:r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TGCh</a:t>
            </a:r>
            <a:r>
              <a:rPr lang="en-GB" sz="2000" dirty="0"/>
              <a:t> / IT Skills</a:t>
            </a:r>
          </a:p>
          <a:p>
            <a:r>
              <a:rPr lang="en-GB" sz="2000" dirty="0" err="1"/>
              <a:t>Gwasanaeth</a:t>
            </a:r>
            <a:r>
              <a:rPr lang="en-GB" sz="2000" dirty="0"/>
              <a:t> </a:t>
            </a:r>
            <a:r>
              <a:rPr lang="en-GB" sz="2000" dirty="0" err="1"/>
              <a:t>cwsmer</a:t>
            </a:r>
            <a:r>
              <a:rPr lang="en-GB" sz="2000" dirty="0"/>
              <a:t> / Customer service </a:t>
            </a:r>
          </a:p>
          <a:p>
            <a:r>
              <a:rPr lang="en-GB" sz="2000" dirty="0" err="1"/>
              <a:t>Gweithio’n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o dan </a:t>
            </a:r>
            <a:r>
              <a:rPr lang="en-GB" sz="2000" dirty="0" err="1"/>
              <a:t>pwysau</a:t>
            </a:r>
            <a:r>
              <a:rPr lang="en-GB" sz="2000" dirty="0"/>
              <a:t> /    Working under pressure</a:t>
            </a:r>
          </a:p>
          <a:p>
            <a:r>
              <a:rPr lang="en-GB" sz="2000" dirty="0" err="1"/>
              <a:t>Gwytnwch</a:t>
            </a:r>
            <a:r>
              <a:rPr lang="en-GB" sz="2000" dirty="0"/>
              <a:t> / Resilience</a:t>
            </a:r>
          </a:p>
          <a:p>
            <a:r>
              <a:rPr lang="en-GB" sz="2000" dirty="0" err="1"/>
              <a:t>Cyfrifol</a:t>
            </a:r>
            <a:r>
              <a:rPr lang="en-GB" sz="2000" dirty="0"/>
              <a:t> / Responsible</a:t>
            </a:r>
          </a:p>
          <a:p>
            <a:r>
              <a:rPr lang="en-GB" sz="2000" dirty="0" err="1"/>
              <a:t>Medru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r>
              <a:rPr lang="en-GB" sz="2000" dirty="0"/>
              <a:t> / Adaptable</a:t>
            </a:r>
          </a:p>
          <a:p>
            <a:r>
              <a:rPr lang="en-GB" sz="2000" dirty="0" err="1"/>
              <a:t>Arloesol</a:t>
            </a:r>
            <a:r>
              <a:rPr lang="en-GB" sz="2000" dirty="0"/>
              <a:t> / Innovative</a:t>
            </a:r>
          </a:p>
        </p:txBody>
      </p:sp>
    </p:spTree>
    <p:extLst>
      <p:ext uri="{BB962C8B-B14F-4D97-AF65-F5344CB8AC3E}">
        <p14:creationId xmlns:p14="http://schemas.microsoft.com/office/powerpoint/2010/main" val="3998572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/>
              <a:t>Volunteering</a:t>
            </a:r>
          </a:p>
          <a:p>
            <a:r>
              <a:rPr lang="en-GB" dirty="0"/>
              <a:t>Hobbies that have relevance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Leave out if you have nothing to say</a:t>
            </a:r>
          </a:p>
          <a:p>
            <a:endParaRPr lang="en-GB" dirty="0"/>
          </a:p>
          <a:p>
            <a:r>
              <a:rPr lang="en-GB" dirty="0"/>
              <a:t>(maybe get involved with something)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7285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B7D7-F75B-5C46-96B9-F007C9905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8067" y="0"/>
            <a:ext cx="7956222" cy="1325563"/>
          </a:xfrm>
        </p:spPr>
        <p:txBody>
          <a:bodyPr/>
          <a:lstStyle/>
          <a:p>
            <a:r>
              <a:rPr lang="en-US" dirty="0" err="1"/>
              <a:t>Diddordebau</a:t>
            </a:r>
            <a:r>
              <a:rPr lang="en-US" dirty="0"/>
              <a:t> / Interests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CE9D9-6A21-794A-87DD-A8D4D0EFB3F2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10DF74A4-8140-7348-985B-5DC92B6E5059}"/>
              </a:ext>
            </a:extLst>
          </p:cNvPr>
          <p:cNvSpPr/>
          <p:nvPr/>
        </p:nvSpPr>
        <p:spPr>
          <a:xfrm>
            <a:off x="0" y="5307566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A95D868-6F3C-E745-A147-A8AABF12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67293"/>
            <a:ext cx="7956222" cy="50255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DIM : </a:t>
            </a:r>
            <a:r>
              <a:rPr lang="en-GB" dirty="0" err="1"/>
              <a:t>cymdeithasu</a:t>
            </a:r>
            <a:r>
              <a:rPr lang="en-GB" dirty="0"/>
              <a:t>, </a:t>
            </a:r>
            <a:r>
              <a:rPr lang="en-GB" dirty="0" err="1"/>
              <a:t>cerddoriaeth</a:t>
            </a:r>
            <a:r>
              <a:rPr lang="en-GB" dirty="0"/>
              <a:t>, </a:t>
            </a: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cerdded</a:t>
            </a:r>
            <a:r>
              <a:rPr lang="en-GB" dirty="0"/>
              <a:t>! NA!</a:t>
            </a:r>
          </a:p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 err="1"/>
              <a:t>Gwirfyddoli</a:t>
            </a:r>
            <a:r>
              <a:rPr lang="en-GB" dirty="0"/>
              <a:t> / Volunteering</a:t>
            </a:r>
          </a:p>
          <a:p>
            <a:r>
              <a:rPr lang="en-GB" dirty="0" err="1"/>
              <a:t>Hobiau</a:t>
            </a:r>
            <a:r>
              <a:rPr lang="en-GB" dirty="0"/>
              <a:t> a </a:t>
            </a:r>
            <a:r>
              <a:rPr lang="en-GB" dirty="0" err="1"/>
              <a:t>pherthnasedd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Hobbies that have relevance</a:t>
            </a:r>
          </a:p>
          <a:p>
            <a:endParaRPr lang="en-GB" dirty="0"/>
          </a:p>
          <a:p>
            <a:r>
              <a:rPr lang="en-GB" dirty="0" err="1"/>
              <a:t>Hepgor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dim </a:t>
            </a:r>
            <a:r>
              <a:rPr lang="en-GB" dirty="0" err="1"/>
              <a:t>byd</a:t>
            </a:r>
            <a:r>
              <a:rPr lang="en-GB" dirty="0"/>
              <a:t> addas </a:t>
            </a:r>
            <a:r>
              <a:rPr lang="en-GB" dirty="0" err="1"/>
              <a:t>i</a:t>
            </a:r>
            <a:r>
              <a:rPr lang="en-GB" dirty="0"/>
              <a:t> nodi / Leave out if you have nothing to say</a:t>
            </a:r>
          </a:p>
          <a:p>
            <a:endParaRPr lang="en-GB" dirty="0"/>
          </a:p>
          <a:p>
            <a:r>
              <a:rPr lang="en-GB" dirty="0"/>
              <a:t>(Beth am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?) / (maybe get involved with something)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948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39"/>
            <a:ext cx="7956222" cy="3815635"/>
          </a:xfrm>
        </p:spPr>
        <p:txBody>
          <a:bodyPr/>
          <a:lstStyle/>
          <a:p>
            <a:r>
              <a:rPr lang="en-GB" dirty="0"/>
              <a:t>On request – usually your Programme Manager, however, for this module this is : </a:t>
            </a:r>
            <a:r>
              <a:rPr lang="en-GB" dirty="0">
                <a:hlinkClick r:id="rId3"/>
              </a:rPr>
              <a:t>Heddwen.davies@uwtsd.ac.uk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Name : Heddwen Davies</a:t>
            </a:r>
          </a:p>
          <a:p>
            <a:endParaRPr lang="en-GB" dirty="0"/>
          </a:p>
          <a:p>
            <a:r>
              <a:rPr lang="en-GB" dirty="0"/>
              <a:t>Job description/ relationship : Lecturer &amp; Module Lead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30080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B4A5-FDD5-DA42-8BA2-2DB369ACC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Enwebau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3E853-072F-D243-9602-E00BC8D97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Yn </a:t>
            </a:r>
            <a:r>
              <a:rPr lang="en-US" dirty="0" err="1"/>
              <a:t>ôl</a:t>
            </a:r>
            <a:r>
              <a:rPr lang="en-US" dirty="0"/>
              <a:t> yr </a:t>
            </a:r>
            <a:r>
              <a:rPr lang="en-US" dirty="0" err="1"/>
              <a:t>angen</a:t>
            </a:r>
            <a:r>
              <a:rPr lang="en-US" dirty="0"/>
              <a:t> – ac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Rheolwr</a:t>
            </a:r>
            <a:r>
              <a:rPr lang="en-US" dirty="0"/>
              <a:t> </a:t>
            </a:r>
            <a:r>
              <a:rPr lang="en-US" dirty="0" err="1"/>
              <a:t>Rhaglen</a:t>
            </a:r>
            <a:r>
              <a:rPr lang="en-US" dirty="0"/>
              <a:t>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modiwl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i chi nodi</a:t>
            </a:r>
          </a:p>
          <a:p>
            <a:r>
              <a:rPr lang="en-US" dirty="0">
                <a:hlinkClick r:id="rId2"/>
              </a:rPr>
              <a:t>Heddwen.davies@uwtsd.ac.uk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Enw</a:t>
            </a:r>
            <a:r>
              <a:rPr lang="en-US" dirty="0"/>
              <a:t> : Heddwen Davies</a:t>
            </a:r>
          </a:p>
          <a:p>
            <a:endParaRPr lang="en-US" dirty="0"/>
          </a:p>
          <a:p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swydd</a:t>
            </a:r>
            <a:r>
              <a:rPr lang="en-US" dirty="0"/>
              <a:t> / </a:t>
            </a:r>
            <a:r>
              <a:rPr lang="en-US" dirty="0" err="1"/>
              <a:t>perthynas</a:t>
            </a:r>
            <a:r>
              <a:rPr lang="en-US" dirty="0"/>
              <a:t> : </a:t>
            </a:r>
            <a:r>
              <a:rPr lang="en-US" dirty="0" err="1"/>
              <a:t>Darlithydd</a:t>
            </a:r>
            <a:r>
              <a:rPr lang="en-US" dirty="0"/>
              <a:t> / </a:t>
            </a:r>
            <a:r>
              <a:rPr lang="en-US" dirty="0" err="1"/>
              <a:t>Arweinydd</a:t>
            </a:r>
            <a:r>
              <a:rPr lang="en-US" dirty="0"/>
              <a:t> </a:t>
            </a:r>
            <a:r>
              <a:rPr lang="en-US" dirty="0" err="1"/>
              <a:t>Modiwl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F5202B-75D4-974E-9BE8-2826EFA39F26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B198F63-D043-C944-9926-76FD802E9DAB}"/>
              </a:ext>
            </a:extLst>
          </p:cNvPr>
          <p:cNvSpPr/>
          <p:nvPr/>
        </p:nvSpPr>
        <p:spPr>
          <a:xfrm>
            <a:off x="0" y="5998682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76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609" y="1094177"/>
            <a:ext cx="7956222" cy="6163597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CV – two pages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Complements covering letter,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details should not repeat over both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 panose="020F0502020204030204" pitchFamily="34" charset="0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Document name [H DAVIES-CV]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Always change it to fit the job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9E2077-1618-1A6C-3BEE-04648DEE1882}"/>
              </a:ext>
            </a:extLst>
          </p:cNvPr>
          <p:cNvSpPr txBox="1">
            <a:spLocks/>
          </p:cNvSpPr>
          <p:nvPr/>
        </p:nvSpPr>
        <p:spPr>
          <a:xfrm>
            <a:off x="9270274" y="1502229"/>
            <a:ext cx="3039291" cy="1182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www.uwtsd.ac.uk/careers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FD1466-0D6E-93AF-FBA3-B040E89D1D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22" t="36579" r="71393" b="37355"/>
          <a:stretch/>
        </p:blipFill>
        <p:spPr>
          <a:xfrm>
            <a:off x="9776054" y="109219"/>
            <a:ext cx="1728196" cy="173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806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E815E8-0036-F19A-CB66-D7C2D4A26393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B4ED483-70CF-D337-2B27-947B7DE15352}"/>
              </a:ext>
            </a:extLst>
          </p:cNvPr>
          <p:cNvSpPr txBox="1">
            <a:spLocks/>
          </p:cNvSpPr>
          <p:nvPr/>
        </p:nvSpPr>
        <p:spPr>
          <a:xfrm>
            <a:off x="3600996" y="385850"/>
            <a:ext cx="8428662" cy="6087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u="sng" dirty="0">
                <a:latin typeface="+mn-lt"/>
              </a:rPr>
              <a:t>CV – </a:t>
            </a:r>
            <a:r>
              <a:rPr lang="en-GB" sz="4000" b="1" u="sng" dirty="0" err="1">
                <a:latin typeface="+mn-lt"/>
              </a:rPr>
              <a:t>dau</a:t>
            </a:r>
            <a:r>
              <a:rPr lang="en-GB" sz="4000" b="1" u="sng" dirty="0">
                <a:latin typeface="+mn-lt"/>
              </a:rPr>
              <a:t> </a:t>
            </a:r>
            <a:r>
              <a:rPr lang="en-GB" sz="4000" b="1" u="sng" dirty="0" err="1">
                <a:latin typeface="+mn-lt"/>
              </a:rPr>
              <a:t>tudalen</a:t>
            </a:r>
            <a:r>
              <a:rPr lang="en-GB" sz="4000" b="1" u="sng" dirty="0">
                <a:latin typeface="+mn-lt"/>
              </a:rPr>
              <a:t> 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Ategu</a:t>
            </a:r>
            <a:r>
              <a:rPr lang="en-GB" sz="4000" b="1" dirty="0">
                <a:latin typeface="+mn-lt"/>
              </a:rPr>
              <a:t> / </a:t>
            </a:r>
            <a:r>
              <a:rPr lang="en-GB" sz="4000" b="1" dirty="0" err="1">
                <a:latin typeface="+mn-lt"/>
              </a:rPr>
              <a:t>Cefnogi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llythyr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Datganiad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Personol</a:t>
            </a:r>
            <a:r>
              <a:rPr lang="en-GB" sz="4000" b="1" dirty="0">
                <a:latin typeface="+mn-lt"/>
              </a:rPr>
              <a:t>.  Ni </a:t>
            </a:r>
            <a:r>
              <a:rPr lang="en-GB" sz="4000" b="1" dirty="0" err="1">
                <a:latin typeface="+mn-lt"/>
              </a:rPr>
              <a:t>ddylid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ailadrodd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manylion</a:t>
            </a:r>
            <a:r>
              <a:rPr lang="en-GB" sz="4000" b="1" dirty="0">
                <a:latin typeface="+mn-lt"/>
              </a:rPr>
              <a:t>.  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Is-</a:t>
            </a:r>
            <a:r>
              <a:rPr lang="en-GB" sz="4000" b="1" dirty="0" err="1">
                <a:latin typeface="+mn-lt"/>
              </a:rPr>
              <a:t>deitlau</a:t>
            </a:r>
            <a:r>
              <a:rPr lang="en-GB" sz="4000" b="1" dirty="0">
                <a:latin typeface="+mn-lt"/>
              </a:rPr>
              <a:t> / 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Ffont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sylfaenol</a:t>
            </a:r>
            <a:r>
              <a:rPr lang="en-GB" sz="4000" b="1" dirty="0">
                <a:latin typeface="+mn-lt"/>
              </a:rPr>
              <a:t> / 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Enw</a:t>
            </a:r>
            <a:r>
              <a:rPr lang="en-GB" sz="4000" b="1" dirty="0">
                <a:latin typeface="+mn-lt"/>
              </a:rPr>
              <a:t> addas </a:t>
            </a:r>
            <a:r>
              <a:rPr lang="en-GB" sz="4000" b="1" dirty="0" err="1">
                <a:latin typeface="+mn-lt"/>
              </a:rPr>
              <a:t>i'r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ddogfen</a:t>
            </a:r>
            <a:r>
              <a:rPr lang="en-GB" sz="4000" b="1" dirty="0">
                <a:latin typeface="+mn-lt"/>
              </a:rPr>
              <a:t> / Document name [H DAVIES-CV]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Addaswch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ôl</a:t>
            </a:r>
            <a:r>
              <a:rPr lang="en-GB" sz="4000" b="1" dirty="0">
                <a:latin typeface="+mn-lt"/>
              </a:rPr>
              <a:t> yr </a:t>
            </a:r>
            <a:r>
              <a:rPr lang="en-GB" sz="4000" b="1" dirty="0" err="1">
                <a:latin typeface="+mn-lt"/>
              </a:rPr>
              <a:t>angen</a:t>
            </a:r>
            <a:r>
              <a:rPr lang="en-GB" sz="4000" b="1" dirty="0">
                <a:latin typeface="+mn-lt"/>
              </a:rPr>
              <a:t> / Always change it to fit the job</a:t>
            </a:r>
          </a:p>
        </p:txBody>
      </p:sp>
    </p:spTree>
    <p:extLst>
      <p:ext uri="{BB962C8B-B14F-4D97-AF65-F5344CB8AC3E}">
        <p14:creationId xmlns:p14="http://schemas.microsoft.com/office/powerpoint/2010/main" val="547851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0B1CC-CBA0-D226-1B36-E5355C788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Next Week / </a:t>
            </a:r>
            <a:r>
              <a:rPr lang="en-GB" dirty="0" err="1"/>
              <a:t>Wythnos</a:t>
            </a:r>
            <a:r>
              <a:rPr lang="en-GB" dirty="0"/>
              <a:t> Nesaf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349B8-8028-2DD8-38F1-5BF35E87A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2654" y="1538288"/>
            <a:ext cx="8551210" cy="5167312"/>
          </a:xfrm>
        </p:spPr>
        <p:txBody>
          <a:bodyPr>
            <a:normAutofit/>
          </a:bodyPr>
          <a:lstStyle/>
          <a:p>
            <a:r>
              <a:rPr lang="en-GB" sz="3200" dirty="0"/>
              <a:t>Cwblhau </a:t>
            </a:r>
            <a:r>
              <a:rPr lang="en-GB" sz="3200" dirty="0" err="1"/>
              <a:t>cynnwys</a:t>
            </a:r>
            <a:r>
              <a:rPr lang="en-GB" sz="3200" dirty="0"/>
              <a:t> CV</a:t>
            </a:r>
          </a:p>
          <a:p>
            <a:r>
              <a:rPr lang="en-GB" sz="3200" dirty="0"/>
              <a:t>Finish content for CV</a:t>
            </a:r>
          </a:p>
          <a:p>
            <a:r>
              <a:rPr lang="en-GB" sz="3200" dirty="0"/>
              <a:t>Create LinkedIn account &amp; explore the platform</a:t>
            </a:r>
          </a:p>
          <a:p>
            <a:r>
              <a:rPr lang="en-GB" sz="3200" dirty="0"/>
              <a:t>Creu </a:t>
            </a:r>
            <a:r>
              <a:rPr lang="en-GB" sz="3200" dirty="0" err="1"/>
              <a:t>cyfrif</a:t>
            </a:r>
            <a:r>
              <a:rPr lang="en-GB" sz="3200" dirty="0"/>
              <a:t> LinkedIn ac </a:t>
            </a:r>
            <a:r>
              <a:rPr lang="en-GB" sz="3200" dirty="0" err="1"/>
              <a:t>ymgyfarwyddo</a:t>
            </a:r>
            <a:r>
              <a:rPr lang="en-GB" sz="3200" dirty="0"/>
              <a:t> </a:t>
            </a:r>
            <a:r>
              <a:rPr lang="en-GB" sz="3200" dirty="0" err="1"/>
              <a:t>gyda’r</a:t>
            </a:r>
            <a:r>
              <a:rPr lang="en-GB" sz="3200" dirty="0"/>
              <a:t> ‘platform’</a:t>
            </a:r>
          </a:p>
          <a:p>
            <a:r>
              <a:rPr lang="en-GB" sz="3200" dirty="0"/>
              <a:t>Consider a Professional person to </a:t>
            </a:r>
            <a:r>
              <a:rPr lang="en-GB" sz="3200" dirty="0" err="1"/>
              <a:t>interviewwho</a:t>
            </a:r>
            <a:r>
              <a:rPr lang="en-GB" sz="3200" dirty="0"/>
              <a:t> work within your career interest. </a:t>
            </a:r>
          </a:p>
          <a:p>
            <a:r>
              <a:rPr lang="en-GB" sz="3200" dirty="0" err="1"/>
              <a:t>Ystyried</a:t>
            </a:r>
            <a:r>
              <a:rPr lang="en-GB" sz="3200" dirty="0"/>
              <a:t> person </a:t>
            </a:r>
            <a:r>
              <a:rPr lang="en-GB" sz="3200" dirty="0" err="1"/>
              <a:t>Proffesiynol</a:t>
            </a:r>
            <a:r>
              <a:rPr lang="en-GB" sz="3200" dirty="0"/>
              <a:t> </a:t>
            </a:r>
            <a:r>
              <a:rPr lang="en-GB" sz="3200" dirty="0" err="1"/>
              <a:t>medrwch</a:t>
            </a:r>
            <a:r>
              <a:rPr lang="en-GB" sz="3200" dirty="0"/>
              <a:t> </a:t>
            </a:r>
            <a:r>
              <a:rPr lang="en-GB" sz="3200" dirty="0" err="1"/>
              <a:t>cyfweld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gweithio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maes</a:t>
            </a:r>
            <a:r>
              <a:rPr lang="en-GB" sz="3200" dirty="0"/>
              <a:t> </a:t>
            </a:r>
            <a:r>
              <a:rPr lang="en-GB" sz="3200" dirty="0" err="1"/>
              <a:t>diddordeb</a:t>
            </a:r>
            <a:r>
              <a:rPr lang="en-GB" sz="3200" dirty="0"/>
              <a:t> chi o ran </a:t>
            </a:r>
            <a:r>
              <a:rPr lang="en-GB" sz="3200" dirty="0" err="1"/>
              <a:t>gyrfa</a:t>
            </a:r>
            <a:r>
              <a:rPr lang="en-GB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445014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CE1DD-7CB0-81E0-601F-D2040BC4E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59106-F011-28AF-70B0-199723C00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5D3526-1F65-A370-0612-D02DB637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50" t="18572" r="15679" b="8286"/>
          <a:stretch/>
        </p:blipFill>
        <p:spPr>
          <a:xfrm>
            <a:off x="4676504" y="147203"/>
            <a:ext cx="5606403" cy="656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11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1435</Words>
  <Application>Microsoft Office PowerPoint</Application>
  <PresentationFormat>Widescreen</PresentationFormat>
  <Paragraphs>387</Paragraphs>
  <Slides>26</Slides>
  <Notes>9</Notes>
  <HiddenSlides>1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UWTSD 200_Title Page</vt:lpstr>
      <vt:lpstr>UWTSD 200_Title Page 1</vt:lpstr>
      <vt:lpstr>UWTSD 200_Title Page 2</vt:lpstr>
      <vt:lpstr>UWTSD 200_Title Page 3</vt:lpstr>
      <vt:lpstr>UWTSD 200_Text 2</vt:lpstr>
      <vt:lpstr>UWTSD 200_Text 6</vt:lpstr>
      <vt:lpstr>UWTSD Logo Variations with Image Behind</vt:lpstr>
      <vt:lpstr>PowerPoint Presentation</vt:lpstr>
      <vt:lpstr>PowerPoint Presentation</vt:lpstr>
      <vt:lpstr>PowerPoint Presentation</vt:lpstr>
      <vt:lpstr>PowerPoint Presentation</vt:lpstr>
      <vt:lpstr>CV – dau tudalen</vt:lpstr>
      <vt:lpstr>CV – two pages Complements covering letter,  details should not repeat over both   Word  → Canva</vt:lpstr>
      <vt:lpstr>Contact details</vt:lpstr>
      <vt:lpstr>Manylion Cyswllt / Contact Details</vt:lpstr>
      <vt:lpstr>Profile/ Personal Statement</vt:lpstr>
      <vt:lpstr>Datganiad Personol  /Personal Statement</vt:lpstr>
      <vt:lpstr>Education</vt:lpstr>
      <vt:lpstr>Addysg / Education</vt:lpstr>
      <vt:lpstr>Work Experience</vt:lpstr>
      <vt:lpstr>Profiad  Gwaith</vt:lpstr>
      <vt:lpstr>Active verbs</vt:lpstr>
      <vt:lpstr>Berfau – geiriau gwneud i ddechrau brawddegau</vt:lpstr>
      <vt:lpstr>Skills and Achievements</vt:lpstr>
      <vt:lpstr>Sgiliau a Chyflawniadau</vt:lpstr>
      <vt:lpstr>Interests</vt:lpstr>
      <vt:lpstr>Diddordebau / Interests</vt:lpstr>
      <vt:lpstr>References</vt:lpstr>
      <vt:lpstr>Enwebau</vt:lpstr>
      <vt:lpstr>CV – two pages Complements covering letter,  details should not repeat over both  Word  → Canva Subheadings Basic fonts Document name [H DAVIES-CV] Always change it to fit the job</vt:lpstr>
      <vt:lpstr>PowerPoint Presentation</vt:lpstr>
      <vt:lpstr>For Next Week / Wythnos Nesaf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127</cp:revision>
  <dcterms:created xsi:type="dcterms:W3CDTF">2021-03-09T15:35:42Z</dcterms:created>
  <dcterms:modified xsi:type="dcterms:W3CDTF">2026-09-21T14:09:33Z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