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2" d="100"/>
          <a:sy n="82" d="100"/>
        </p:scale>
        <p:origin x="69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02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yourself (name, student ID), the module and the purpose: a personal SWOT analysis against a live Healthcare Assistant advert. About 15 seconds.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 the advert (screenshot to be added by you). Explain why HCA: personal care, teamwork, compassion. Stress that HCAs are non-registered and work within a team alongside registered nurses. Note the small inconsistency in the advert on experience, and say you will evidence it through your own examples. About 50 seconds.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Square brackets are placeholders: replace each with a genuine personal example (for instance volunteering, caring for a relative, customer service, college work). Link each point back to the advert's requirements: caring attitude, communication, basic computer skills. About 60 seconds.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Evaluate, do not just describe. Sarre et al. is a qualitative study in three English acute hospitals (58 staff). Clark and Thompson is a single-trust case study. Siddiqui et al. is a pandemic-era survey of healthcare professionals in general, not only HCAs. Kessler et al. used four hospital case studies. Together they justify the action plan. About 60 seconds.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practical examples the specification asks for. Replace the generic strengths with your own genuine ones from the SWOT slide. Explain why each action works (evidence) and how you would know it worked. About 55 seconds.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by answering the task: strengths used to overcome weaknesses and threats, opportunities used for growth. No new arguments. Invite questions (1 minute). About 45 seconds.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Harvard (UWTSD) reference list. Check the final format against the UWTSD Harvard guide before submission.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_SLIDE">
    <p:bg>
      <p:bgPr>
        <a:solidFill>
          <a:srgbClr val="003087"/>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822960"/>
            <a:ext cx="10698480" cy="1554480"/>
          </a:xfrm>
          <a:prstGeom prst="rect">
            <a:avLst/>
          </a:prstGeom>
          <a:noFill/>
          <a:ln/>
        </p:spPr>
        <p:txBody>
          <a:bodyPr wrap="square" rtlCol="0"/>
          <a:lstStyle>
            <a:lvl1pPr marL="0" indent="0" algn="l">
              <a:buNone/>
              <a:defRPr lang="en-US" sz="2800" b="1" dirty="0">
                <a:solidFill>
                  <a:srgbClr val="FFFFFF"/>
                </a:solidFill>
                <a:latin typeface="Calibri" pitchFamily="34" charset="0"/>
                <a:ea typeface="Calibri" pitchFamily="34" charset="-122"/>
                <a:cs typeface="Calibri" pitchFamily="34" charset="-120"/>
              </a:defRPr>
            </a:lvl1pPr>
          </a:lstStyle>
          <a:p>
            <a:pPr marL="0" indent="0" algn="l">
              <a:buNone/>
            </a:pPr>
            <a:endParaRPr lang="en-US" sz="28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rtlCol="0"/>
          <a:lstStyle>
            <a:lvl1pPr marL="0" indent="0" algn="l">
              <a:buNone/>
              <a:defRPr lang="en-US" sz="2600" b="1" dirty="0">
                <a:solidFill>
                  <a:srgbClr val="003087"/>
                </a:solidFill>
                <a:latin typeface="Calibri" pitchFamily="34" charset="0"/>
                <a:ea typeface="Calibri" pitchFamily="34" charset="-122"/>
                <a:cs typeface="Calibri" pitchFamily="34" charset="-120"/>
              </a:defRPr>
            </a:lvl1pPr>
          </a:lstStyle>
          <a:p>
            <a:pPr marL="0" indent="0" algn="l">
              <a:buNone/>
            </a:pPr>
            <a:endParaRPr lang="en-US" sz="2600" dirty="0"/>
          </a:p>
        </p:txBody>
      </p:sp>
      <p:sp>
        <p:nvSpPr>
          <p:cNvPr id="25" name="Slide Number Placeholder 0"/>
          <p:cNvSpPr>
            <a:spLocks noGrp="1"/>
          </p:cNvSpPr>
          <p:nvPr>
            <p:ph type="sldNum" sz="quarter" idx="4294967295"/>
          </p:nvPr>
        </p:nvSpPr>
        <p:spPr>
          <a:xfrm>
            <a:off x="1106424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425563"/>
                </a:solidFill>
                <a:latin typeface="Calibri"/>
                <a:ea typeface="Calibri"/>
                <a:cs typeface="Calibri"/>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06424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425563"/>
                </a:solidFill>
                <a:latin typeface="Calibri"/>
                <a:ea typeface="Calibri"/>
                <a:cs typeface="Calibri"/>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11/ntwe.12053" TargetMode="External"/><Relationship Id="rId7" Type="http://schemas.openxmlformats.org/officeDocument/2006/relationships/hyperlink" Target="https://doi.org/10.1111/irj.12245"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hyperlink" Target="https://doi.org/10.9778/cmajo.20220191" TargetMode="External"/><Relationship Id="rId5" Type="http://schemas.openxmlformats.org/officeDocument/2006/relationships/hyperlink" Target="https://doi.org/10.1016/j.ijnurstu.2017.11.010" TargetMode="External"/><Relationship Id="rId4" Type="http://schemas.openxmlformats.org/officeDocument/2006/relationships/hyperlink" Target="https://nationalcareers.service.gov.uk/job-profiles/healthcare-assis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4294967295" hasCustomPrompt="1"/>
          </p:nvPr>
        </p:nvSpPr>
        <p:spPr>
          <a:xfrm>
            <a:off x="828431" y="259618"/>
            <a:ext cx="10698163" cy="1555750"/>
          </a:xfrm>
          <a:prstGeom prst="rect">
            <a:avLst/>
          </a:prstGeom>
          <a:noFill/>
          <a:ln/>
        </p:spPr>
        <p:txBody>
          <a:bodyPr wrap="square" lIns="0" tIns="0" rIns="0" bIns="0" rtlCol="0" anchor="t"/>
          <a:lstStyle/>
          <a:p>
            <a:pPr marL="0" indent="0">
              <a:buNone/>
            </a:pPr>
            <a:r>
              <a:rPr lang="en-US" sz="2800" b="1" dirty="0">
                <a:solidFill>
                  <a:schemeClr val="tx1"/>
                </a:solidFill>
                <a:latin typeface="Calibri" pitchFamily="34" charset="0"/>
                <a:ea typeface="Calibri" pitchFamily="34" charset="-122"/>
                <a:cs typeface="Calibri" pitchFamily="34" charset="-120"/>
              </a:rPr>
              <a:t>Self-Awareness Presentation: A Personal SWOT Analysis for the Healthcare Assistant Role in the NHS</a:t>
            </a:r>
            <a:endParaRPr lang="en-US" sz="2800" dirty="0">
              <a:solidFill>
                <a:schemeClr val="tx1"/>
              </a:solidFill>
            </a:endParaRPr>
          </a:p>
        </p:txBody>
      </p:sp>
      <p:sp>
        <p:nvSpPr>
          <p:cNvPr id="3" name="Text 1"/>
          <p:cNvSpPr txBox="1"/>
          <p:nvPr/>
        </p:nvSpPr>
        <p:spPr>
          <a:xfrm>
            <a:off x="828114" y="2375877"/>
            <a:ext cx="10698480" cy="3291840"/>
          </a:xfrm>
          <a:prstGeom prst="rect">
            <a:avLst/>
          </a:prstGeom>
          <a:noFill/>
          <a:ln/>
        </p:spPr>
        <p:txBody>
          <a:bodyPr wrap="square" lIns="0" tIns="0" rIns="0" bIns="0" rtlCol="0" anchor="t"/>
          <a:lstStyle/>
          <a:p>
            <a:pPr marL="0" indent="0">
              <a:spcAft>
                <a:spcPts val="800"/>
              </a:spcAft>
              <a:buNone/>
            </a:pPr>
            <a:r>
              <a:rPr lang="en-US" sz="2000" b="1" dirty="0">
                <a:latin typeface="Calibri" pitchFamily="34" charset="0"/>
                <a:ea typeface="Calibri" pitchFamily="34" charset="-122"/>
                <a:cs typeface="Calibri" pitchFamily="34" charset="-120"/>
              </a:rPr>
              <a:t>Student name: Jannatul Ferdous</a:t>
            </a:r>
            <a:endParaRPr lang="en-US" sz="2000" dirty="0"/>
          </a:p>
          <a:p>
            <a:pPr marL="0" indent="0">
              <a:spcAft>
                <a:spcPts val="800"/>
              </a:spcAft>
              <a:buNone/>
            </a:pPr>
            <a:r>
              <a:rPr lang="en-US" sz="2000" b="1" dirty="0">
                <a:latin typeface="Calibri" pitchFamily="34" charset="0"/>
                <a:ea typeface="Calibri" pitchFamily="34" charset="-122"/>
                <a:cs typeface="Calibri" pitchFamily="34" charset="-120"/>
              </a:rPr>
              <a:t>Student ID number: 2519627</a:t>
            </a:r>
            <a:endParaRPr lang="en-US" sz="2000" dirty="0"/>
          </a:p>
          <a:p>
            <a:pPr marL="0" indent="0">
              <a:spcAft>
                <a:spcPts val="800"/>
              </a:spcAft>
              <a:buNone/>
            </a:pPr>
            <a:r>
              <a:rPr lang="en-US" sz="2000" b="1" dirty="0">
                <a:latin typeface="Calibri" pitchFamily="34" charset="0"/>
                <a:ea typeface="Calibri" pitchFamily="34" charset="-122"/>
                <a:cs typeface="Calibri" pitchFamily="34" charset="-120"/>
              </a:rPr>
              <a:t>Module: </a:t>
            </a:r>
            <a:r>
              <a:rPr lang="en-US" sz="2000" b="1">
                <a:latin typeface="Calibri" pitchFamily="34" charset="0"/>
                <a:ea typeface="Calibri" pitchFamily="34" charset="-122"/>
                <a:cs typeface="Calibri" pitchFamily="34" charset="-120"/>
              </a:rPr>
              <a:t>(LCHS4009_BIRM) Professional </a:t>
            </a:r>
            <a:r>
              <a:rPr lang="en-US" sz="2000" b="1" dirty="0">
                <a:latin typeface="Calibri" pitchFamily="34" charset="0"/>
                <a:ea typeface="Calibri" pitchFamily="34" charset="-122"/>
                <a:cs typeface="Calibri" pitchFamily="34" charset="-120"/>
              </a:rPr>
              <a:t>Development within Health and Social Care</a:t>
            </a:r>
            <a:endParaRPr lang="en-US" sz="2000" b="1" dirty="0"/>
          </a:p>
          <a:p>
            <a:pPr marL="0" indent="0">
              <a:spcAft>
                <a:spcPts val="800"/>
              </a:spcAft>
              <a:buNone/>
            </a:pPr>
            <a:r>
              <a:rPr lang="en-US" sz="2000" b="1" dirty="0">
                <a:latin typeface="Calibri" pitchFamily="34" charset="0"/>
                <a:ea typeface="Calibri" pitchFamily="34" charset="-122"/>
                <a:cs typeface="Calibri" pitchFamily="34" charset="-120"/>
              </a:rPr>
              <a:t>Lecturer: Khaled </a:t>
            </a:r>
            <a:r>
              <a:rPr lang="en-US" sz="2000" b="1" dirty="0" err="1">
                <a:latin typeface="Calibri" pitchFamily="34" charset="0"/>
                <a:ea typeface="Calibri" pitchFamily="34" charset="-122"/>
                <a:cs typeface="Calibri" pitchFamily="34" charset="-120"/>
              </a:rPr>
              <a:t>Alnababta</a:t>
            </a:r>
            <a:endParaRPr lang="en-US" sz="2000" dirty="0"/>
          </a:p>
          <a:p>
            <a:pPr marL="0" indent="0">
              <a:spcAft>
                <a:spcPts val="800"/>
              </a:spcAft>
              <a:buNone/>
            </a:pPr>
            <a:r>
              <a:rPr lang="en-US" sz="2000" b="1" dirty="0">
                <a:latin typeface="Calibri" pitchFamily="34" charset="0"/>
                <a:ea typeface="Calibri" pitchFamily="34" charset="-122"/>
                <a:cs typeface="Calibri" pitchFamily="34" charset="-120"/>
              </a:rPr>
              <a:t>Assignment: Self-Awareness Presentation</a:t>
            </a:r>
            <a:endParaRPr lang="en-US" sz="20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ctr">
              <a:buNone/>
            </a:pPr>
            <a:r>
              <a:rPr lang="en-US" sz="2600" b="1" dirty="0">
                <a:solidFill>
                  <a:schemeClr val="tx1"/>
                </a:solidFill>
                <a:latin typeface="Arial" panose="020B0604020202020204" pitchFamily="34" charset="0"/>
                <a:cs typeface="Arial" panose="020B0604020202020204" pitchFamily="34" charset="0"/>
              </a:rPr>
              <a:t>Chosen Career: Healthcare Assistant and Live Advert</a:t>
            </a:r>
            <a:endParaRPr lang="en-US" sz="2600" dirty="0">
              <a:solidFill>
                <a:schemeClr val="tx1"/>
              </a:solidFill>
              <a:latin typeface="Arial" panose="020B0604020202020204" pitchFamily="34" charset="0"/>
              <a:cs typeface="Arial" panose="020B0604020202020204" pitchFamily="34" charset="0"/>
            </a:endParaRPr>
          </a:p>
        </p:txBody>
      </p:sp>
      <p:sp>
        <p:nvSpPr>
          <p:cNvPr id="3" name="Advert card"/>
          <p:cNvSpPr/>
          <p:nvPr/>
        </p:nvSpPr>
        <p:spPr>
          <a:xfrm>
            <a:off x="579120" y="1828800"/>
            <a:ext cx="5120640" cy="4114800"/>
          </a:xfrm>
          <a:prstGeom prst="roundRect">
            <a:avLst>
              <a:gd name="adj" fmla="val 1778"/>
            </a:avLst>
          </a:prstGeom>
          <a:noFill/>
          <a:ln w="12700">
            <a:noFill/>
            <a:prstDash val="solid"/>
          </a:ln>
        </p:spPr>
        <p:txBody>
          <a:bodyPr/>
          <a:lstStyle/>
          <a:p>
            <a:endParaRPr lang="en-US" dirty="0"/>
          </a:p>
        </p:txBody>
      </p:sp>
      <p:sp>
        <p:nvSpPr>
          <p:cNvPr id="4" name="Text 2"/>
          <p:cNvSpPr txBox="1"/>
          <p:nvPr/>
        </p:nvSpPr>
        <p:spPr>
          <a:xfrm>
            <a:off x="611554" y="1409114"/>
            <a:ext cx="4869375" cy="511126"/>
          </a:xfrm>
          <a:prstGeom prst="rect">
            <a:avLst/>
          </a:prstGeom>
          <a:noFill/>
          <a:ln/>
        </p:spPr>
        <p:txBody>
          <a:bodyPr wrap="square" lIns="0" tIns="0" rIns="0" bIns="0" rtlCol="0" anchor="t"/>
          <a:lstStyle/>
          <a:p>
            <a:pPr marL="0" indent="0">
              <a:buNone/>
            </a:pPr>
            <a:r>
              <a:rPr lang="en-US" sz="2000" b="1" dirty="0">
                <a:latin typeface="Arial" panose="020B0604020202020204" pitchFamily="34" charset="0"/>
                <a:ea typeface="Calibri" pitchFamily="34" charset="-122"/>
                <a:cs typeface="Arial" panose="020B0604020202020204" pitchFamily="34" charset="0"/>
              </a:rPr>
              <a:t>The Job advert</a:t>
            </a:r>
            <a:endParaRPr lang="en-US" sz="2000" dirty="0">
              <a:latin typeface="Arial" panose="020B0604020202020204" pitchFamily="34" charset="0"/>
              <a:cs typeface="Arial" panose="020B0604020202020204" pitchFamily="34" charset="0"/>
            </a:endParaRPr>
          </a:p>
        </p:txBody>
      </p:sp>
      <p:sp>
        <p:nvSpPr>
          <p:cNvPr id="5" name="Text 3"/>
          <p:cNvSpPr txBox="1"/>
          <p:nvPr/>
        </p:nvSpPr>
        <p:spPr>
          <a:xfrm>
            <a:off x="611554" y="2086708"/>
            <a:ext cx="4499708" cy="4451252"/>
          </a:xfrm>
          <a:prstGeom prst="rect">
            <a:avLst/>
          </a:prstGeom>
          <a:noFill/>
          <a:ln/>
        </p:spPr>
        <p:txBody>
          <a:bodyPr wrap="square" lIns="0" tIns="0" rIns="0" bIns="0" rtlCol="0" anchor="t"/>
          <a:lstStyle/>
          <a:p>
            <a:pPr marL="342900" indent="-342900">
              <a:spcAft>
                <a:spcPts val="800"/>
              </a:spcAft>
              <a:buSzPct val="100000"/>
              <a:buChar char="•"/>
            </a:pPr>
            <a:r>
              <a:rPr lang="en-US" sz="2000" b="1" dirty="0">
                <a:solidFill>
                  <a:schemeClr val="tx2"/>
                </a:solidFill>
                <a:latin typeface="Arial" panose="020B0604020202020204" pitchFamily="34" charset="0"/>
                <a:ea typeface="Calibri" pitchFamily="34" charset="-122"/>
                <a:cs typeface="Arial" panose="020B0604020202020204" pitchFamily="34" charset="0"/>
              </a:rPr>
              <a:t>Post: </a:t>
            </a:r>
            <a:r>
              <a:rPr lang="en-US" sz="2000" dirty="0">
                <a:latin typeface="Arial" panose="020B0604020202020204" pitchFamily="34" charset="0"/>
                <a:ea typeface="Calibri" pitchFamily="34" charset="-122"/>
                <a:cs typeface="Arial" panose="020B0604020202020204" pitchFamily="34" charset="0"/>
              </a:rPr>
              <a:t>Healthcare Assistant, Ward 24 Winter Escalation (Band 2)</a:t>
            </a:r>
            <a:endParaRPr lang="en-US" sz="2000" dirty="0">
              <a:latin typeface="Arial" panose="020B0604020202020204" pitchFamily="34" charset="0"/>
              <a:cs typeface="Arial" panose="020B0604020202020204" pitchFamily="34" charset="0"/>
            </a:endParaRPr>
          </a:p>
          <a:p>
            <a:pPr marL="342900" indent="-342900">
              <a:spcAft>
                <a:spcPts val="800"/>
              </a:spcAft>
              <a:buSzPct val="100000"/>
              <a:buChar char="•"/>
            </a:pPr>
            <a:r>
              <a:rPr lang="en-US" sz="2000" b="1" dirty="0">
                <a:solidFill>
                  <a:schemeClr val="tx2"/>
                </a:solidFill>
                <a:latin typeface="Arial" panose="020B0604020202020204" pitchFamily="34" charset="0"/>
                <a:ea typeface="Calibri" pitchFamily="34" charset="-122"/>
                <a:cs typeface="Arial" panose="020B0604020202020204" pitchFamily="34" charset="0"/>
              </a:rPr>
              <a:t>Employer: </a:t>
            </a:r>
            <a:r>
              <a:rPr lang="en-US" sz="2000" dirty="0">
                <a:latin typeface="Arial" panose="020B0604020202020204" pitchFamily="34" charset="0"/>
                <a:ea typeface="Calibri" pitchFamily="34" charset="-122"/>
                <a:cs typeface="Arial" panose="020B0604020202020204" pitchFamily="34" charset="0"/>
              </a:rPr>
              <a:t>Liverpool University Hospitals NHS Foundation Trust </a:t>
            </a:r>
          </a:p>
          <a:p>
            <a:pPr marL="342900" indent="-342900">
              <a:spcAft>
                <a:spcPts val="800"/>
              </a:spcAft>
              <a:buSzPct val="100000"/>
              <a:buChar char="•"/>
            </a:pPr>
            <a:r>
              <a:rPr lang="en-US" sz="2000" b="1" dirty="0">
                <a:solidFill>
                  <a:schemeClr val="tx2"/>
                </a:solidFill>
                <a:latin typeface="Arial" panose="020B0604020202020204" pitchFamily="34" charset="0"/>
                <a:ea typeface="Calibri" pitchFamily="34" charset="-122"/>
                <a:cs typeface="Arial" panose="020B0604020202020204" pitchFamily="34" charset="0"/>
              </a:rPr>
              <a:t>Pay: </a:t>
            </a:r>
            <a:r>
              <a:rPr lang="en-US" sz="2000" dirty="0">
                <a:latin typeface="Arial" panose="020B0604020202020204" pitchFamily="34" charset="0"/>
                <a:ea typeface="Calibri" pitchFamily="34" charset="-122"/>
                <a:cs typeface="Arial" panose="020B0604020202020204" pitchFamily="34" charset="0"/>
              </a:rPr>
              <a:t>£25,272 a year, pro rate</a:t>
            </a:r>
            <a:endParaRPr lang="en-US" sz="2000" dirty="0">
              <a:latin typeface="Arial" panose="020B0604020202020204" pitchFamily="34" charset="0"/>
              <a:cs typeface="Arial" panose="020B0604020202020204" pitchFamily="34" charset="0"/>
            </a:endParaRPr>
          </a:p>
          <a:p>
            <a:pPr marL="342900" indent="-342900">
              <a:spcAft>
                <a:spcPts val="800"/>
              </a:spcAft>
              <a:buSzPct val="100000"/>
              <a:buChar char="•"/>
            </a:pPr>
            <a:r>
              <a:rPr lang="en-US" sz="2000" b="1" dirty="0">
                <a:solidFill>
                  <a:schemeClr val="tx2"/>
                </a:solidFill>
                <a:latin typeface="Arial" panose="020B0604020202020204" pitchFamily="34" charset="0"/>
                <a:ea typeface="Calibri" pitchFamily="34" charset="-122"/>
                <a:cs typeface="Arial" panose="020B0604020202020204" pitchFamily="34" charset="0"/>
              </a:rPr>
              <a:t>Dates: </a:t>
            </a:r>
            <a:r>
              <a:rPr lang="en-US" sz="2000" dirty="0">
                <a:latin typeface="Arial" panose="020B0604020202020204" pitchFamily="34" charset="0"/>
                <a:ea typeface="Calibri" pitchFamily="34" charset="-122"/>
                <a:cs typeface="Arial" panose="020B0604020202020204" pitchFamily="34" charset="0"/>
              </a:rPr>
              <a:t>posted 12 Oct 2026; closes 21 Oct 2026</a:t>
            </a:r>
          </a:p>
          <a:p>
            <a:pPr algn="r">
              <a:spcAft>
                <a:spcPts val="800"/>
              </a:spcAft>
              <a:buSzPct val="100000"/>
            </a:pPr>
            <a:endParaRPr lang="en-US" sz="2000" dirty="0">
              <a:highlight>
                <a:srgbClr val="008080"/>
              </a:highlight>
            </a:endParaRPr>
          </a:p>
          <a:p>
            <a:pPr algn="r">
              <a:spcAft>
                <a:spcPts val="800"/>
              </a:spcAft>
              <a:buSzPct val="100000"/>
            </a:pPr>
            <a:endParaRPr lang="en-US" sz="2000" b="1" dirty="0">
              <a:highlight>
                <a:srgbClr val="008080"/>
              </a:highlight>
              <a:latin typeface="Arial" panose="020B0604020202020204" pitchFamily="34" charset="0"/>
              <a:cs typeface="Arial" panose="020B0604020202020204" pitchFamily="34" charset="0"/>
            </a:endParaRPr>
          </a:p>
          <a:p>
            <a:pPr algn="r">
              <a:spcAft>
                <a:spcPts val="800"/>
              </a:spcAft>
              <a:buSzPct val="100000"/>
            </a:pPr>
            <a:endParaRPr lang="en-US" sz="2000" b="1" dirty="0">
              <a:highlight>
                <a:srgbClr val="008080"/>
              </a:highlight>
              <a:latin typeface="Arial" panose="020B0604020202020204" pitchFamily="34" charset="0"/>
              <a:cs typeface="Arial" panose="020B0604020202020204" pitchFamily="34" charset="0"/>
            </a:endParaRPr>
          </a:p>
          <a:p>
            <a:pPr algn="r">
              <a:spcAft>
                <a:spcPts val="800"/>
              </a:spcAft>
              <a:buSzPct val="100000"/>
            </a:pPr>
            <a:r>
              <a:rPr lang="en-US" sz="2000" b="1" dirty="0">
                <a:highlight>
                  <a:srgbClr val="008080"/>
                </a:highlight>
                <a:latin typeface="Arial" panose="020B0604020202020204" pitchFamily="34" charset="0"/>
                <a:cs typeface="Arial" panose="020B0604020202020204" pitchFamily="34" charset="0"/>
              </a:rPr>
              <a:t>(</a:t>
            </a:r>
            <a:r>
              <a:rPr lang="en-US" sz="2000" b="1" i="1" dirty="0">
                <a:highlight>
                  <a:srgbClr val="008080"/>
                </a:highlight>
                <a:latin typeface="Arial" panose="020B0604020202020204" pitchFamily="34" charset="0"/>
                <a:cs typeface="Arial" panose="020B0604020202020204" pitchFamily="34" charset="0"/>
              </a:rPr>
              <a:t>Jobs.nhs.uk</a:t>
            </a:r>
            <a:r>
              <a:rPr lang="en-US" sz="2000" b="1" dirty="0">
                <a:highlight>
                  <a:srgbClr val="008080"/>
                </a:highlight>
                <a:latin typeface="Arial" panose="020B0604020202020204" pitchFamily="34" charset="0"/>
                <a:cs typeface="Arial" panose="020B0604020202020204" pitchFamily="34" charset="0"/>
              </a:rPr>
              <a:t>, 2026)</a:t>
            </a:r>
          </a:p>
          <a:p>
            <a:pPr>
              <a:spcAft>
                <a:spcPts val="800"/>
              </a:spcAft>
              <a:buSzPct val="100000"/>
            </a:pPr>
            <a:endParaRPr lang="en-US" sz="2000" dirty="0">
              <a:latin typeface="Arial" panose="020B0604020202020204" pitchFamily="34" charset="0"/>
              <a:cs typeface="Arial" panose="020B0604020202020204" pitchFamily="34" charset="0"/>
            </a:endParaRPr>
          </a:p>
        </p:txBody>
      </p:sp>
      <p:sp>
        <p:nvSpPr>
          <p:cNvPr id="6" name="Text 4"/>
          <p:cNvSpPr txBox="1"/>
          <p:nvPr/>
        </p:nvSpPr>
        <p:spPr>
          <a:xfrm>
            <a:off x="6035040" y="1409114"/>
            <a:ext cx="5577840" cy="419686"/>
          </a:xfrm>
          <a:prstGeom prst="rect">
            <a:avLst/>
          </a:prstGeom>
          <a:noFill/>
          <a:ln/>
        </p:spPr>
        <p:txBody>
          <a:bodyPr wrap="square" lIns="0" tIns="0" rIns="0" bIns="0" rtlCol="0" anchor="t"/>
          <a:lstStyle/>
          <a:p>
            <a:pPr marL="0" indent="0">
              <a:buNone/>
            </a:pPr>
            <a:r>
              <a:rPr lang="en-US" sz="2000" b="1" dirty="0">
                <a:latin typeface="Arial" panose="020B0604020202020204" pitchFamily="34" charset="0"/>
                <a:ea typeface="Calibri" pitchFamily="34" charset="-122"/>
                <a:cs typeface="Arial" panose="020B0604020202020204" pitchFamily="34" charset="0"/>
              </a:rPr>
              <a:t>What the role asks of me</a:t>
            </a:r>
            <a:endParaRPr lang="en-US" sz="2000" dirty="0">
              <a:latin typeface="Arial" panose="020B0604020202020204" pitchFamily="34" charset="0"/>
              <a:cs typeface="Arial" panose="020B0604020202020204" pitchFamily="34" charset="0"/>
            </a:endParaRPr>
          </a:p>
        </p:txBody>
      </p:sp>
      <p:sp>
        <p:nvSpPr>
          <p:cNvPr id="7" name="Text 5"/>
          <p:cNvSpPr txBox="1"/>
          <p:nvPr/>
        </p:nvSpPr>
        <p:spPr>
          <a:xfrm>
            <a:off x="5732194" y="1920240"/>
            <a:ext cx="5880686" cy="4937760"/>
          </a:xfrm>
          <a:prstGeom prst="rect">
            <a:avLst/>
          </a:prstGeom>
          <a:noFill/>
          <a:ln/>
        </p:spPr>
        <p:txBody>
          <a:bodyPr wrap="square" lIns="0" tIns="0" rIns="0" bIns="0" rtlCol="0" anchor="t"/>
          <a:lstStyle/>
          <a:p>
            <a:pPr marL="342900" indent="-342900">
              <a:spcAft>
                <a:spcPts val="800"/>
              </a:spcAft>
              <a:buSzPct val="100000"/>
              <a:buChar char="•"/>
            </a:pPr>
            <a:r>
              <a:rPr lang="en-US" sz="2000" b="1" dirty="0">
                <a:solidFill>
                  <a:schemeClr val="tx2"/>
                </a:solidFill>
                <a:latin typeface="Arial" panose="020B0604020202020204" pitchFamily="34" charset="0"/>
                <a:ea typeface="Calibri" pitchFamily="34" charset="-122"/>
                <a:cs typeface="Arial" panose="020B0604020202020204" pitchFamily="34" charset="0"/>
              </a:rPr>
              <a:t>Duties: </a:t>
            </a:r>
            <a:r>
              <a:rPr lang="en-US" sz="2000" dirty="0">
                <a:latin typeface="Arial" panose="020B0604020202020204" pitchFamily="34" charset="0"/>
                <a:ea typeface="Calibri" pitchFamily="34" charset="-122"/>
                <a:cs typeface="Arial" panose="020B0604020202020204" pitchFamily="34" charset="0"/>
              </a:rPr>
              <a:t>personal care for patients at their most vulnerable, within a multidisciplinary team, plus some ward clerical support .</a:t>
            </a:r>
          </a:p>
          <a:p>
            <a:pPr marL="342900" indent="-342900">
              <a:spcAft>
                <a:spcPts val="800"/>
              </a:spcAft>
              <a:buSzPct val="100000"/>
              <a:buChar char="•"/>
            </a:pPr>
            <a:r>
              <a:rPr lang="en-US" sz="2000" b="1" dirty="0">
                <a:solidFill>
                  <a:schemeClr val="tx2"/>
                </a:solidFill>
                <a:latin typeface="Arial" panose="020B0604020202020204" pitchFamily="34" charset="0"/>
                <a:ea typeface="Calibri" pitchFamily="34" charset="-122"/>
                <a:cs typeface="Arial" panose="020B0604020202020204" pitchFamily="34" charset="0"/>
              </a:rPr>
              <a:t>Person specification: </a:t>
            </a:r>
            <a:r>
              <a:rPr lang="en-US" sz="2000" dirty="0">
                <a:latin typeface="Arial" panose="020B0604020202020204" pitchFamily="34" charset="0"/>
                <a:ea typeface="Calibri" pitchFamily="34" charset="-122"/>
                <a:cs typeface="Arial" panose="020B0604020202020204" pitchFamily="34" charset="0"/>
              </a:rPr>
              <a:t>clear written and spoken communication, basic computer skills, caring experience desirable .</a:t>
            </a:r>
            <a:endParaRPr lang="en-US" sz="2000" dirty="0">
              <a:latin typeface="Arial" panose="020B0604020202020204" pitchFamily="34" charset="0"/>
              <a:cs typeface="Arial" panose="020B0604020202020204" pitchFamily="34" charset="0"/>
            </a:endParaRPr>
          </a:p>
          <a:p>
            <a:pPr marL="342900" indent="-342900">
              <a:spcAft>
                <a:spcPts val="800"/>
              </a:spcAft>
              <a:buSzPct val="100000"/>
              <a:buChar char="•"/>
            </a:pPr>
            <a:r>
              <a:rPr lang="en-US" sz="2000" b="1" dirty="0">
                <a:solidFill>
                  <a:schemeClr val="tx2"/>
                </a:solidFill>
                <a:latin typeface="Arial" panose="020B0604020202020204" pitchFamily="34" charset="0"/>
                <a:ea typeface="Calibri" pitchFamily="34" charset="-122"/>
                <a:cs typeface="Arial" panose="020B0604020202020204" pitchFamily="34" charset="0"/>
              </a:rPr>
              <a:t>Critical point: </a:t>
            </a:r>
            <a:r>
              <a:rPr lang="en-US" sz="2000" dirty="0">
                <a:latin typeface="Arial" panose="020B0604020202020204" pitchFamily="34" charset="0"/>
                <a:ea typeface="Calibri" pitchFamily="34" charset="-122"/>
                <a:cs typeface="Arial" panose="020B0604020202020204" pitchFamily="34" charset="0"/>
              </a:rPr>
              <a:t>the summary requires prior care experience, yet the specification lists only suitable </a:t>
            </a:r>
            <a:r>
              <a:rPr lang="en-US" sz="2000" dirty="0" err="1">
                <a:latin typeface="Arial" panose="020B0604020202020204" pitchFamily="34" charset="0"/>
                <a:ea typeface="Calibri" pitchFamily="34" charset="-122"/>
                <a:cs typeface="Arial" panose="020B0604020202020204" pitchFamily="34" charset="0"/>
              </a:rPr>
              <a:t>workor</a:t>
            </a:r>
            <a:r>
              <a:rPr lang="en-US" sz="2000" dirty="0">
                <a:latin typeface="Arial" panose="020B0604020202020204" pitchFamily="34" charset="0"/>
                <a:ea typeface="Calibri" pitchFamily="34" charset="-122"/>
                <a:cs typeface="Arial" panose="020B0604020202020204" pitchFamily="34" charset="0"/>
              </a:rPr>
              <a:t> life experience, so I must evidence both.</a:t>
            </a:r>
            <a:endParaRPr lang="en-US" sz="2000" dirty="0">
              <a:latin typeface="Arial" panose="020B0604020202020204" pitchFamily="34" charset="0"/>
              <a:cs typeface="Arial" panose="020B0604020202020204" pitchFamily="34" charset="0"/>
            </a:endParaRPr>
          </a:p>
          <a:p>
            <a:pPr marL="342900" indent="-342900">
              <a:spcAft>
                <a:spcPts val="800"/>
              </a:spcAft>
              <a:buSzPct val="100000"/>
              <a:buFontTx/>
              <a:buChar char="•"/>
            </a:pPr>
            <a:r>
              <a:rPr lang="en-US" sz="2000" b="1" dirty="0">
                <a:solidFill>
                  <a:schemeClr val="tx2"/>
                </a:solidFill>
                <a:latin typeface="Arial" panose="020B0604020202020204" pitchFamily="34" charset="0"/>
                <a:ea typeface="Calibri" pitchFamily="34" charset="-122"/>
                <a:cs typeface="Arial" panose="020B0604020202020204" pitchFamily="34" charset="0"/>
              </a:rPr>
              <a:t>Boundaries: </a:t>
            </a:r>
            <a:r>
              <a:rPr lang="en-US" sz="2000" dirty="0">
                <a:latin typeface="Arial" panose="020B0604020202020204" pitchFamily="34" charset="0"/>
                <a:ea typeface="Calibri" pitchFamily="34" charset="-122"/>
                <a:cs typeface="Arial" panose="020B0604020202020204" pitchFamily="34" charset="0"/>
              </a:rPr>
              <a:t>a non-registered role, distinct from a registered nurse. </a:t>
            </a:r>
          </a:p>
          <a:p>
            <a:pPr algn="r">
              <a:spcAft>
                <a:spcPts val="800"/>
              </a:spcAft>
              <a:buSzPct val="100000"/>
            </a:pPr>
            <a:r>
              <a:rPr lang="en-US" sz="2000" b="1" dirty="0">
                <a:highlight>
                  <a:srgbClr val="008080"/>
                </a:highlight>
                <a:latin typeface="Arial" panose="020B0604020202020204" pitchFamily="34" charset="0"/>
                <a:cs typeface="Arial" panose="020B0604020202020204" pitchFamily="34" charset="0"/>
              </a:rPr>
              <a:t>(</a:t>
            </a:r>
            <a:r>
              <a:rPr lang="en-US" sz="2000" b="1" i="1" dirty="0">
                <a:highlight>
                  <a:srgbClr val="008080"/>
                </a:highlight>
                <a:latin typeface="Arial" panose="020B0604020202020204" pitchFamily="34" charset="0"/>
                <a:cs typeface="Arial" panose="020B0604020202020204" pitchFamily="34" charset="0"/>
              </a:rPr>
              <a:t>Jobs.nhs.uk</a:t>
            </a:r>
            <a:r>
              <a:rPr lang="en-US" sz="2000" b="1" dirty="0">
                <a:highlight>
                  <a:srgbClr val="008080"/>
                </a:highlight>
                <a:latin typeface="Arial" panose="020B0604020202020204" pitchFamily="34" charset="0"/>
                <a:cs typeface="Arial" panose="020B0604020202020204" pitchFamily="34" charset="0"/>
              </a:rPr>
              <a:t>, 2026)</a:t>
            </a:r>
          </a:p>
          <a:p>
            <a:pPr marL="342900" indent="-342900">
              <a:spcAft>
                <a:spcPts val="800"/>
              </a:spcAft>
              <a:buSzPct val="100000"/>
              <a:buChar char="•"/>
            </a:pPr>
            <a:endParaRPr lang="en-US" sz="200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06424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425563"/>
                </a:solidFill>
                <a:latin typeface="Calibri"/>
                <a:ea typeface="Calibri"/>
                <a:cs typeface="Calibri"/>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ctr">
              <a:buNone/>
            </a:pPr>
            <a:r>
              <a:rPr lang="en-US" sz="2600" b="1" dirty="0">
                <a:solidFill>
                  <a:schemeClr val="tx1"/>
                </a:solidFill>
                <a:latin typeface="Calibri" pitchFamily="34" charset="0"/>
                <a:ea typeface="Calibri" pitchFamily="34" charset="-122"/>
                <a:cs typeface="Calibri" pitchFamily="34" charset="-120"/>
              </a:rPr>
              <a:t>Personal SWOT Analysis Against the Advert</a:t>
            </a:r>
            <a:endParaRPr lang="en-US" sz="2600" dirty="0">
              <a:solidFill>
                <a:schemeClr val="tx1"/>
              </a:solidFill>
            </a:endParaRPr>
          </a:p>
        </p:txBody>
      </p:sp>
      <p:sp>
        <p:nvSpPr>
          <p:cNvPr id="3" name="Strengths card"/>
          <p:cNvSpPr/>
          <p:nvPr/>
        </p:nvSpPr>
        <p:spPr>
          <a:xfrm>
            <a:off x="548640" y="1280160"/>
            <a:ext cx="5440680" cy="2514600"/>
          </a:xfrm>
          <a:prstGeom prst="roundRect">
            <a:avLst>
              <a:gd name="adj" fmla="val 2909"/>
            </a:avLst>
          </a:prstGeom>
          <a:solidFill>
            <a:srgbClr val="EEF3F8"/>
          </a:solidFill>
          <a:ln w="12700">
            <a:solidFill>
              <a:srgbClr val="EEF3F8"/>
            </a:solidFill>
            <a:prstDash val="solid"/>
          </a:ln>
        </p:spPr>
        <p:txBody>
          <a:bodyPr/>
          <a:lstStyle/>
          <a:p>
            <a:endParaRPr lang="en-GB"/>
          </a:p>
        </p:txBody>
      </p:sp>
      <p:sp>
        <p:nvSpPr>
          <p:cNvPr id="4" name="Text 2"/>
          <p:cNvSpPr txBox="1"/>
          <p:nvPr/>
        </p:nvSpPr>
        <p:spPr>
          <a:xfrm>
            <a:off x="731520" y="1389888"/>
            <a:ext cx="5074920" cy="347472"/>
          </a:xfrm>
          <a:prstGeom prst="rect">
            <a:avLst/>
          </a:prstGeom>
          <a:noFill/>
          <a:ln/>
        </p:spPr>
        <p:txBody>
          <a:bodyPr wrap="square" lIns="0" tIns="0" rIns="0" bIns="0" rtlCol="0" anchor="t"/>
          <a:lstStyle/>
          <a:p>
            <a:pPr marL="0" indent="0">
              <a:buNone/>
            </a:pPr>
            <a:r>
              <a:rPr lang="en-US" sz="2000" b="1" dirty="0">
                <a:highlight>
                  <a:srgbClr val="808080"/>
                </a:highlight>
                <a:latin typeface="Calibri" pitchFamily="34" charset="0"/>
                <a:ea typeface="Calibri" pitchFamily="34" charset="-122"/>
                <a:cs typeface="Calibri" pitchFamily="34" charset="-120"/>
              </a:rPr>
              <a:t>Strengths</a:t>
            </a:r>
            <a:endParaRPr lang="en-US" sz="2000" dirty="0">
              <a:highlight>
                <a:srgbClr val="808080"/>
              </a:highlight>
            </a:endParaRPr>
          </a:p>
        </p:txBody>
      </p:sp>
      <p:sp>
        <p:nvSpPr>
          <p:cNvPr id="5" name="Text 3"/>
          <p:cNvSpPr txBox="1"/>
          <p:nvPr/>
        </p:nvSpPr>
        <p:spPr>
          <a:xfrm>
            <a:off x="731520" y="1755648"/>
            <a:ext cx="5074920" cy="1965960"/>
          </a:xfrm>
          <a:prstGeom prst="rect">
            <a:avLst/>
          </a:prstGeom>
          <a:noFill/>
          <a:ln/>
        </p:spPr>
        <p:txBody>
          <a:bodyPr wrap="square" lIns="0" tIns="0" rIns="0" bIns="0" rtlCol="0" anchor="t"/>
          <a:lstStyle/>
          <a:p>
            <a:pPr marL="342900" indent="-342900">
              <a:spcAft>
                <a:spcPts val="400"/>
              </a:spcAft>
              <a:buSzPct val="100000"/>
              <a:buChar char="•"/>
            </a:pPr>
            <a:r>
              <a:rPr lang="en-US" b="1" dirty="0"/>
              <a:t>Caring and patient </a:t>
            </a:r>
            <a:r>
              <a:rPr lang="en-US" dirty="0"/>
              <a:t>— I enjoy helping others and listening to their concerns.</a:t>
            </a:r>
          </a:p>
          <a:p>
            <a:pPr marL="342900" indent="-342900">
              <a:spcAft>
                <a:spcPts val="400"/>
              </a:spcAft>
              <a:buSzPct val="100000"/>
              <a:buChar char="•"/>
            </a:pPr>
            <a:r>
              <a:rPr lang="en-US" b="1" dirty="0"/>
              <a:t>Good communication and teamwork skills </a:t>
            </a:r>
            <a:r>
              <a:rPr lang="en-US" dirty="0"/>
              <a:t>— I can communicate respectfully and work with others.</a:t>
            </a:r>
          </a:p>
          <a:p>
            <a:pPr marL="342900" indent="-342900">
              <a:spcAft>
                <a:spcPts val="400"/>
              </a:spcAft>
              <a:buSzPct val="100000"/>
              <a:buChar char="•"/>
            </a:pPr>
            <a:r>
              <a:rPr lang="en-US" dirty="0"/>
              <a:t>Currently studying a Certificate in Health and Social Care.</a:t>
            </a:r>
            <a:endParaRPr lang="en-US" sz="1800" dirty="0"/>
          </a:p>
        </p:txBody>
      </p:sp>
      <p:sp>
        <p:nvSpPr>
          <p:cNvPr id="6" name="Weaknesses card"/>
          <p:cNvSpPr/>
          <p:nvPr/>
        </p:nvSpPr>
        <p:spPr>
          <a:xfrm>
            <a:off x="6199632" y="1280160"/>
            <a:ext cx="5440680" cy="2514600"/>
          </a:xfrm>
          <a:prstGeom prst="roundRect">
            <a:avLst>
              <a:gd name="adj" fmla="val 2909"/>
            </a:avLst>
          </a:prstGeom>
          <a:solidFill>
            <a:srgbClr val="EEF3F8"/>
          </a:solidFill>
          <a:ln w="12700">
            <a:solidFill>
              <a:srgbClr val="EEF3F8"/>
            </a:solidFill>
            <a:prstDash val="solid"/>
          </a:ln>
        </p:spPr>
        <p:txBody>
          <a:bodyPr/>
          <a:lstStyle/>
          <a:p>
            <a:endParaRPr lang="en-GB"/>
          </a:p>
        </p:txBody>
      </p:sp>
      <p:sp>
        <p:nvSpPr>
          <p:cNvPr id="7" name="Text 5"/>
          <p:cNvSpPr txBox="1"/>
          <p:nvPr/>
        </p:nvSpPr>
        <p:spPr>
          <a:xfrm>
            <a:off x="6382512" y="1353312"/>
            <a:ext cx="5074920" cy="347472"/>
          </a:xfrm>
          <a:prstGeom prst="rect">
            <a:avLst/>
          </a:prstGeom>
          <a:noFill/>
          <a:ln/>
        </p:spPr>
        <p:txBody>
          <a:bodyPr wrap="square" lIns="0" tIns="0" rIns="0" bIns="0" rtlCol="0" anchor="t"/>
          <a:lstStyle/>
          <a:p>
            <a:pPr marL="0" indent="0">
              <a:buNone/>
            </a:pPr>
            <a:r>
              <a:rPr lang="en-US" sz="2000" b="1" dirty="0">
                <a:highlight>
                  <a:srgbClr val="808080"/>
                </a:highlight>
                <a:latin typeface="Calibri" pitchFamily="34" charset="0"/>
                <a:ea typeface="Calibri" pitchFamily="34" charset="-122"/>
                <a:cs typeface="Calibri" pitchFamily="34" charset="-120"/>
              </a:rPr>
              <a:t>Weaknesses</a:t>
            </a:r>
            <a:endParaRPr lang="en-US" sz="2000" dirty="0">
              <a:highlight>
                <a:srgbClr val="808080"/>
              </a:highlight>
            </a:endParaRPr>
          </a:p>
        </p:txBody>
      </p:sp>
      <p:sp>
        <p:nvSpPr>
          <p:cNvPr id="8" name="Text 6"/>
          <p:cNvSpPr txBox="1"/>
          <p:nvPr/>
        </p:nvSpPr>
        <p:spPr>
          <a:xfrm>
            <a:off x="6382512" y="1755648"/>
            <a:ext cx="5074920" cy="1965960"/>
          </a:xfrm>
          <a:prstGeom prst="rect">
            <a:avLst/>
          </a:prstGeom>
          <a:noFill/>
          <a:ln/>
        </p:spPr>
        <p:txBody>
          <a:bodyPr wrap="square" lIns="0" tIns="0" rIns="0" bIns="0" rtlCol="0" anchor="t"/>
          <a:lstStyle/>
          <a:p>
            <a:pPr marL="342900" indent="-342900">
              <a:spcAft>
                <a:spcPts val="400"/>
              </a:spcAft>
              <a:buSzPct val="100000"/>
              <a:buChar char="•"/>
            </a:pPr>
            <a:r>
              <a:rPr lang="en-US" b="1" dirty="0"/>
              <a:t>Limited ward experience </a:t>
            </a:r>
            <a:r>
              <a:rPr lang="en-US" dirty="0"/>
              <a:t>— I need more practical experience in a hospital setting.</a:t>
            </a:r>
          </a:p>
          <a:p>
            <a:pPr marL="342900" indent="-342900">
              <a:spcAft>
                <a:spcPts val="400"/>
              </a:spcAft>
              <a:buSzPct val="100000"/>
              <a:buChar char="•"/>
            </a:pPr>
            <a:r>
              <a:rPr lang="en-US" b="1" dirty="0"/>
              <a:t>Basic computer skills </a:t>
            </a:r>
            <a:r>
              <a:rPr lang="en-US" dirty="0"/>
              <a:t>— I need more practice using digital healthcare systems.</a:t>
            </a:r>
          </a:p>
          <a:p>
            <a:pPr marL="342900" indent="-342900">
              <a:spcAft>
                <a:spcPts val="400"/>
              </a:spcAft>
              <a:buSzPct val="100000"/>
              <a:buChar char="•"/>
            </a:pPr>
            <a:r>
              <a:rPr lang="en-US" b="1" dirty="0"/>
              <a:t>Handling distressing situations </a:t>
            </a:r>
            <a:r>
              <a:rPr lang="en-US" dirty="0"/>
              <a:t>— I need to build confidence in managing emotionally challenging situations.</a:t>
            </a:r>
            <a:endParaRPr lang="en-US" sz="1800" dirty="0"/>
          </a:p>
        </p:txBody>
      </p:sp>
      <p:sp>
        <p:nvSpPr>
          <p:cNvPr id="9" name="Opportunities card"/>
          <p:cNvSpPr/>
          <p:nvPr/>
        </p:nvSpPr>
        <p:spPr>
          <a:xfrm>
            <a:off x="548640" y="3886200"/>
            <a:ext cx="5440680" cy="2514600"/>
          </a:xfrm>
          <a:prstGeom prst="roundRect">
            <a:avLst>
              <a:gd name="adj" fmla="val 2909"/>
            </a:avLst>
          </a:prstGeom>
          <a:solidFill>
            <a:srgbClr val="EEF3F8"/>
          </a:solidFill>
          <a:ln w="12700">
            <a:solidFill>
              <a:srgbClr val="EEF3F8"/>
            </a:solidFill>
            <a:prstDash val="solid"/>
          </a:ln>
        </p:spPr>
        <p:txBody>
          <a:bodyPr/>
          <a:lstStyle/>
          <a:p>
            <a:endParaRPr lang="en-GB"/>
          </a:p>
        </p:txBody>
      </p:sp>
      <p:sp>
        <p:nvSpPr>
          <p:cNvPr id="10" name="Text 8"/>
          <p:cNvSpPr txBox="1"/>
          <p:nvPr/>
        </p:nvSpPr>
        <p:spPr>
          <a:xfrm>
            <a:off x="731520" y="3977640"/>
            <a:ext cx="5074920" cy="347472"/>
          </a:xfrm>
          <a:prstGeom prst="rect">
            <a:avLst/>
          </a:prstGeom>
          <a:noFill/>
          <a:ln/>
        </p:spPr>
        <p:txBody>
          <a:bodyPr wrap="square" lIns="0" tIns="0" rIns="0" bIns="0" rtlCol="0" anchor="t"/>
          <a:lstStyle/>
          <a:p>
            <a:pPr marL="0" indent="0">
              <a:buNone/>
            </a:pPr>
            <a:r>
              <a:rPr lang="en-US" sz="2000" b="1" dirty="0">
                <a:highlight>
                  <a:srgbClr val="808080"/>
                </a:highlight>
                <a:latin typeface="Calibri" pitchFamily="34" charset="0"/>
                <a:ea typeface="Calibri" pitchFamily="34" charset="-122"/>
                <a:cs typeface="Calibri" pitchFamily="34" charset="-120"/>
              </a:rPr>
              <a:t>Opportunities</a:t>
            </a:r>
            <a:endParaRPr lang="en-US" sz="2000" dirty="0">
              <a:highlight>
                <a:srgbClr val="808080"/>
              </a:highlight>
            </a:endParaRPr>
          </a:p>
        </p:txBody>
      </p:sp>
      <p:sp>
        <p:nvSpPr>
          <p:cNvPr id="11" name="Text 9"/>
          <p:cNvSpPr txBox="1"/>
          <p:nvPr/>
        </p:nvSpPr>
        <p:spPr>
          <a:xfrm>
            <a:off x="731520" y="4361688"/>
            <a:ext cx="5074920" cy="1965960"/>
          </a:xfrm>
          <a:prstGeom prst="rect">
            <a:avLst/>
          </a:prstGeom>
          <a:noFill/>
          <a:ln/>
        </p:spPr>
        <p:txBody>
          <a:bodyPr wrap="square" lIns="0" tIns="0" rIns="0" bIns="0" rtlCol="0" anchor="t"/>
          <a:lstStyle/>
          <a:p>
            <a:pPr marL="342900" indent="-342900">
              <a:spcAft>
                <a:spcPts val="400"/>
              </a:spcAft>
              <a:buSzPct val="100000"/>
              <a:buChar char="•"/>
            </a:pPr>
            <a:endParaRPr lang="en-US" dirty="0"/>
          </a:p>
          <a:p>
            <a:pPr marL="342900" indent="-342900">
              <a:spcAft>
                <a:spcPts val="400"/>
              </a:spcAft>
              <a:buSzPct val="100000"/>
              <a:buFontTx/>
              <a:buChar char="•"/>
            </a:pPr>
            <a:r>
              <a:rPr lang="en-US" b="1" dirty="0"/>
              <a:t>Career progression: </a:t>
            </a:r>
            <a:r>
              <a:rPr lang="en-US" dirty="0"/>
              <a:t>With further training, one could work towards a senior Healthcare Assistant role or continue studies to become a nurse (Kessler, Bach and Nath, 2019)</a:t>
            </a:r>
            <a:endParaRPr lang="en-US" sz="1800" dirty="0"/>
          </a:p>
        </p:txBody>
      </p:sp>
      <p:sp>
        <p:nvSpPr>
          <p:cNvPr id="12" name="Threats card"/>
          <p:cNvSpPr/>
          <p:nvPr/>
        </p:nvSpPr>
        <p:spPr>
          <a:xfrm>
            <a:off x="6199632" y="3886200"/>
            <a:ext cx="5440680" cy="2514600"/>
          </a:xfrm>
          <a:prstGeom prst="roundRect">
            <a:avLst>
              <a:gd name="adj" fmla="val 2909"/>
            </a:avLst>
          </a:prstGeom>
          <a:solidFill>
            <a:srgbClr val="EEF3F8"/>
          </a:solidFill>
          <a:ln w="12700">
            <a:solidFill>
              <a:srgbClr val="EEF3F8"/>
            </a:solidFill>
            <a:prstDash val="solid"/>
          </a:ln>
        </p:spPr>
        <p:txBody>
          <a:bodyPr/>
          <a:lstStyle/>
          <a:p>
            <a:endParaRPr lang="en-GB"/>
          </a:p>
        </p:txBody>
      </p:sp>
      <p:sp>
        <p:nvSpPr>
          <p:cNvPr id="13" name="Text 11"/>
          <p:cNvSpPr txBox="1"/>
          <p:nvPr/>
        </p:nvSpPr>
        <p:spPr>
          <a:xfrm>
            <a:off x="6382512" y="3977640"/>
            <a:ext cx="5074920" cy="347472"/>
          </a:xfrm>
          <a:prstGeom prst="rect">
            <a:avLst/>
          </a:prstGeom>
          <a:noFill/>
          <a:ln/>
        </p:spPr>
        <p:txBody>
          <a:bodyPr wrap="square" lIns="0" tIns="0" rIns="0" bIns="0" rtlCol="0" anchor="t"/>
          <a:lstStyle/>
          <a:p>
            <a:pPr marL="0" indent="0">
              <a:buNone/>
            </a:pPr>
            <a:r>
              <a:rPr lang="en-US" sz="2000" b="1" dirty="0">
                <a:highlight>
                  <a:srgbClr val="808080"/>
                </a:highlight>
                <a:latin typeface="Calibri" pitchFamily="34" charset="0"/>
                <a:ea typeface="Calibri" pitchFamily="34" charset="-122"/>
                <a:cs typeface="Calibri" pitchFamily="34" charset="-120"/>
              </a:rPr>
              <a:t>Threats</a:t>
            </a:r>
            <a:endParaRPr lang="en-US" sz="2000" dirty="0">
              <a:highlight>
                <a:srgbClr val="808080"/>
              </a:highlight>
            </a:endParaRPr>
          </a:p>
        </p:txBody>
      </p:sp>
      <p:sp>
        <p:nvSpPr>
          <p:cNvPr id="14" name="Text 12"/>
          <p:cNvSpPr txBox="1"/>
          <p:nvPr/>
        </p:nvSpPr>
        <p:spPr>
          <a:xfrm>
            <a:off x="6382512" y="4361688"/>
            <a:ext cx="5074920" cy="1874520"/>
          </a:xfrm>
          <a:prstGeom prst="rect">
            <a:avLst/>
          </a:prstGeom>
          <a:noFill/>
          <a:ln/>
        </p:spPr>
        <p:txBody>
          <a:bodyPr wrap="square" lIns="0" tIns="0" rIns="0" bIns="0" rtlCol="0" anchor="t"/>
          <a:lstStyle/>
          <a:p>
            <a:pPr marL="342900" indent="-342900">
              <a:spcAft>
                <a:spcPts val="400"/>
              </a:spcAft>
              <a:buSzPct val="100000"/>
              <a:buChar char="•"/>
            </a:pPr>
            <a:r>
              <a:rPr lang="en-US" b="1" dirty="0"/>
              <a:t>Heavy workload: </a:t>
            </a:r>
            <a:r>
              <a:rPr lang="en-US" dirty="0"/>
              <a:t>Additional duties may increase workload (Clark and Thompson, 2015).</a:t>
            </a:r>
          </a:p>
          <a:p>
            <a:pPr marL="342900" indent="-342900">
              <a:spcAft>
                <a:spcPts val="400"/>
              </a:spcAft>
              <a:buSzPct val="100000"/>
              <a:buChar char="•"/>
            </a:pPr>
            <a:r>
              <a:rPr lang="en-US" b="1" dirty="0"/>
              <a:t>Emotional stress and burnout</a:t>
            </a:r>
            <a:r>
              <a:rPr lang="en-US" dirty="0"/>
              <a:t>: Workplace pressures may affect mental well-being (Siddiqui et al., 2023).</a:t>
            </a:r>
            <a:endParaRPr lang="en-US" sz="1800" dirty="0"/>
          </a:p>
        </p:txBody>
      </p:sp>
      <p:sp>
        <p:nvSpPr>
          <p:cNvPr id="25" name="Slide Number Placeholder 0"/>
          <p:cNvSpPr>
            <a:spLocks noGrp="1"/>
          </p:cNvSpPr>
          <p:nvPr>
            <p:ph type="sldNum" sz="quarter" idx="4294967295"/>
          </p:nvPr>
        </p:nvSpPr>
        <p:spPr>
          <a:xfrm>
            <a:off x="1106424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425563"/>
                </a:solidFill>
                <a:latin typeface="Calibri"/>
                <a:ea typeface="Calibri"/>
                <a:cs typeface="Calibri"/>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ctr">
              <a:buNone/>
            </a:pPr>
            <a:r>
              <a:rPr lang="en-US" sz="2600" b="1" dirty="0">
                <a:solidFill>
                  <a:schemeClr val="tx1"/>
                </a:solidFill>
                <a:latin typeface="Calibri" pitchFamily="34" charset="0"/>
                <a:ea typeface="Calibri" pitchFamily="34" charset="-122"/>
                <a:cs typeface="Calibri" pitchFamily="34" charset="-120"/>
              </a:rPr>
              <a:t>What the Research Says About My SWOT</a:t>
            </a:r>
            <a:endParaRPr lang="en-US" sz="2600" dirty="0">
              <a:solidFill>
                <a:schemeClr val="tx1"/>
              </a:solidFill>
            </a:endParaRPr>
          </a:p>
        </p:txBody>
      </p:sp>
      <p:sp>
        <p:nvSpPr>
          <p:cNvPr id="3" name="Text 1"/>
          <p:cNvSpPr txBox="1"/>
          <p:nvPr/>
        </p:nvSpPr>
        <p:spPr>
          <a:xfrm>
            <a:off x="563880" y="1470268"/>
            <a:ext cx="11064240" cy="4727331"/>
          </a:xfrm>
          <a:prstGeom prst="rect">
            <a:avLst/>
          </a:prstGeom>
          <a:noFill/>
          <a:ln/>
        </p:spPr>
        <p:txBody>
          <a:bodyPr wrap="square" lIns="0" tIns="0" rIns="0" bIns="0" rtlCol="0" anchor="t"/>
          <a:lstStyle/>
          <a:p>
            <a:pPr marL="342900" indent="-342900">
              <a:spcAft>
                <a:spcPts val="1400"/>
              </a:spcAft>
              <a:buSzPct val="100000"/>
              <a:buFontTx/>
              <a:buChar char="•"/>
            </a:pPr>
            <a:r>
              <a:rPr lang="en-US" sz="2000" b="1" dirty="0">
                <a:highlight>
                  <a:srgbClr val="008080"/>
                </a:highlight>
                <a:latin typeface="Calibri" pitchFamily="34" charset="0"/>
                <a:ea typeface="Calibri" pitchFamily="34" charset="-122"/>
                <a:cs typeface="Calibri" pitchFamily="34" charset="-120"/>
              </a:rPr>
              <a:t>Training gaps: </a:t>
            </a:r>
            <a:r>
              <a:rPr lang="en-US" sz="2000" dirty="0"/>
              <a:t>The initial training was helpful, but it didn’t fully prepare support workers for ward duties. They still needed more training in dementia care, managing emotions, and having difficult conversations </a:t>
            </a:r>
            <a:r>
              <a:rPr lang="en-US" sz="2000" dirty="0">
                <a:highlight>
                  <a:srgbClr val="C0C0C0"/>
                </a:highlight>
              </a:rPr>
              <a:t>(</a:t>
            </a:r>
            <a:r>
              <a:rPr lang="en-US" sz="2000" dirty="0" err="1">
                <a:highlight>
                  <a:srgbClr val="C0C0C0"/>
                </a:highlight>
              </a:rPr>
              <a:t>Sarre</a:t>
            </a:r>
            <a:r>
              <a:rPr lang="en-US" sz="2000" dirty="0">
                <a:highlight>
                  <a:srgbClr val="C0C0C0"/>
                </a:highlight>
              </a:rPr>
              <a:t> </a:t>
            </a:r>
            <a:r>
              <a:rPr lang="en-US" sz="2000" i="1" dirty="0">
                <a:highlight>
                  <a:srgbClr val="C0C0C0"/>
                </a:highlight>
              </a:rPr>
              <a:t>et al.</a:t>
            </a:r>
            <a:r>
              <a:rPr lang="en-US" sz="2000" dirty="0">
                <a:highlight>
                  <a:srgbClr val="C0C0C0"/>
                </a:highlight>
              </a:rPr>
              <a:t>, 2017) </a:t>
            </a:r>
          </a:p>
          <a:p>
            <a:pPr marL="342900" indent="-342900">
              <a:spcAft>
                <a:spcPts val="1400"/>
              </a:spcAft>
              <a:buSzPct val="100000"/>
              <a:buFontTx/>
              <a:buChar char="•"/>
            </a:pPr>
            <a:r>
              <a:rPr lang="en-US" sz="2000" b="1" dirty="0">
                <a:highlight>
                  <a:srgbClr val="008080"/>
                </a:highlight>
                <a:latin typeface="Calibri" pitchFamily="34" charset="0"/>
                <a:ea typeface="Calibri" pitchFamily="34" charset="-122"/>
                <a:cs typeface="Calibri" pitchFamily="34" charset="-120"/>
              </a:rPr>
              <a:t>Workload: </a:t>
            </a:r>
            <a:r>
              <a:rPr lang="en-US" sz="2000" dirty="0"/>
              <a:t>Interviews with 60 HCAs showed that when nurses passed their duties to HCAs, their workload increased. However, the study covered only one NHS trust, so the findings may not apply to other hospitals. (</a:t>
            </a:r>
            <a:r>
              <a:rPr lang="en-US" sz="2000" dirty="0">
                <a:highlight>
                  <a:srgbClr val="C0C0C0"/>
                </a:highlight>
              </a:rPr>
              <a:t>Clark and Thompson, 2015)</a:t>
            </a:r>
          </a:p>
          <a:p>
            <a:pPr marL="342900" indent="-342900">
              <a:spcAft>
                <a:spcPts val="1400"/>
              </a:spcAft>
              <a:buSzPct val="100000"/>
              <a:buFontTx/>
              <a:buChar char="•"/>
            </a:pPr>
            <a:r>
              <a:rPr lang="en-US" sz="2000" b="1" dirty="0">
                <a:highlight>
                  <a:srgbClr val="008080"/>
                </a:highlight>
                <a:latin typeface="Calibri" pitchFamily="34" charset="0"/>
                <a:ea typeface="Calibri" pitchFamily="34" charset="-122"/>
                <a:cs typeface="Calibri" pitchFamily="34" charset="-120"/>
              </a:rPr>
              <a:t>Support: </a:t>
            </a:r>
            <a:r>
              <a:rPr lang="en-US" sz="2000" dirty="0"/>
              <a:t>A study of 1,422 healthcare professionals found that those who felt more supported reported lower levels of anxiety, depression and exhaustion </a:t>
            </a:r>
            <a:r>
              <a:rPr lang="en-US" sz="2000" dirty="0">
                <a:highlight>
                  <a:srgbClr val="C0C0C0"/>
                </a:highlight>
              </a:rPr>
              <a:t>(Siddiqui et al., 2023).</a:t>
            </a:r>
            <a:r>
              <a:rPr lang="en-US" sz="2000" dirty="0"/>
              <a:t> However, this does not prove that support directly caused these improvements.</a:t>
            </a:r>
            <a:endParaRPr lang="en-US" sz="2000" b="1" dirty="0">
              <a:solidFill>
                <a:srgbClr val="003087"/>
              </a:solidFill>
              <a:latin typeface="Calibri" pitchFamily="34" charset="0"/>
              <a:ea typeface="Calibri" pitchFamily="34" charset="-122"/>
              <a:cs typeface="Calibri" pitchFamily="34" charset="-120"/>
            </a:endParaRPr>
          </a:p>
          <a:p>
            <a:pPr marL="342900" indent="-342900">
              <a:spcAft>
                <a:spcPts val="1400"/>
              </a:spcAft>
              <a:buSzPct val="100000"/>
              <a:buFontTx/>
              <a:buChar char="•"/>
            </a:pPr>
            <a:r>
              <a:rPr lang="en-US" sz="2000" b="1" dirty="0">
                <a:highlight>
                  <a:srgbClr val="008080"/>
                </a:highlight>
              </a:rPr>
              <a:t>Aspiration</a:t>
            </a:r>
            <a:r>
              <a:rPr lang="en-US" sz="2000" dirty="0">
                <a:highlight>
                  <a:srgbClr val="008080"/>
                </a:highlight>
              </a:rPr>
              <a:t> </a:t>
            </a:r>
            <a:r>
              <a:rPr lang="en-US" sz="2000" dirty="0"/>
              <a:t>: Many support workers across four NHS trusts wanted to become nurses, but they felt it would be difficult to achieve this goal </a:t>
            </a:r>
            <a:r>
              <a:rPr lang="en-US" sz="2000" dirty="0">
                <a:highlight>
                  <a:srgbClr val="C0C0C0"/>
                </a:highlight>
              </a:rPr>
              <a:t>(Kessler, Bach and Nath, 2019). </a:t>
            </a:r>
            <a:r>
              <a:rPr lang="en-US" sz="2000" dirty="0"/>
              <a:t>This shows the need for clear guidance and structured career development opportunities.</a:t>
            </a:r>
          </a:p>
          <a:p>
            <a:pPr marL="342900" indent="-342900">
              <a:spcAft>
                <a:spcPts val="1400"/>
              </a:spcAft>
              <a:buSzPct val="100000"/>
              <a:buChar char="•"/>
            </a:pPr>
            <a:r>
              <a:rPr lang="en-US" sz="2000" b="1" dirty="0">
                <a:highlight>
                  <a:srgbClr val="008080"/>
                </a:highlight>
                <a:latin typeface="Calibri" pitchFamily="34" charset="0"/>
                <a:ea typeface="Calibri" pitchFamily="34" charset="-122"/>
                <a:cs typeface="Calibri" pitchFamily="34" charset="-120"/>
              </a:rPr>
              <a:t>Synthesis: </a:t>
            </a:r>
            <a:r>
              <a:rPr lang="en-US" sz="2000" dirty="0">
                <a:solidFill>
                  <a:srgbClr val="1F2933"/>
                </a:solidFill>
                <a:latin typeface="Calibri" pitchFamily="34" charset="0"/>
                <a:ea typeface="Calibri" pitchFamily="34" charset="-122"/>
                <a:cs typeface="Calibri" pitchFamily="34" charset="-120"/>
              </a:rPr>
              <a:t>my weaknesses are common and trainable, but only with support, so I will seek it actively.</a:t>
            </a:r>
            <a:endParaRPr lang="en-US" sz="2000" dirty="0"/>
          </a:p>
        </p:txBody>
      </p:sp>
      <p:sp>
        <p:nvSpPr>
          <p:cNvPr id="25" name="Slide Number Placeholder 0"/>
          <p:cNvSpPr>
            <a:spLocks noGrp="1"/>
          </p:cNvSpPr>
          <p:nvPr>
            <p:ph type="sldNum" sz="quarter" idx="4294967295"/>
          </p:nvPr>
        </p:nvSpPr>
        <p:spPr>
          <a:xfrm>
            <a:off x="1106424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425563"/>
                </a:solidFill>
                <a:latin typeface="Calibri"/>
                <a:ea typeface="Calibri"/>
                <a:cs typeface="Calibri"/>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ctr">
              <a:buNone/>
            </a:pPr>
            <a:r>
              <a:rPr lang="en-US" sz="2600" b="1" dirty="0">
                <a:solidFill>
                  <a:schemeClr val="tx1"/>
                </a:solidFill>
                <a:latin typeface="Calibri" pitchFamily="34" charset="0"/>
                <a:ea typeface="Calibri" pitchFamily="34" charset="-122"/>
                <a:cs typeface="Calibri" pitchFamily="34" charset="-120"/>
              </a:rPr>
              <a:t>Using My Strengths to Overcome Weaknesses and Threats</a:t>
            </a:r>
            <a:endParaRPr lang="en-US" sz="2600" dirty="0">
              <a:solidFill>
                <a:schemeClr val="tx1"/>
              </a:solidFill>
            </a:endParaRPr>
          </a:p>
        </p:txBody>
      </p:sp>
      <p:sp>
        <p:nvSpPr>
          <p:cNvPr id="3" name="SW card"/>
          <p:cNvSpPr/>
          <p:nvPr/>
        </p:nvSpPr>
        <p:spPr>
          <a:xfrm>
            <a:off x="548640" y="1280160"/>
            <a:ext cx="5440680" cy="4511040"/>
          </a:xfrm>
          <a:prstGeom prst="roundRect">
            <a:avLst>
              <a:gd name="adj" fmla="val 2000"/>
            </a:avLst>
          </a:prstGeom>
          <a:ln/>
        </p:spPr>
        <p:style>
          <a:lnRef idx="1">
            <a:schemeClr val="accent2"/>
          </a:lnRef>
          <a:fillRef idx="2">
            <a:schemeClr val="accent2"/>
          </a:fillRef>
          <a:effectRef idx="1">
            <a:schemeClr val="accent2"/>
          </a:effectRef>
          <a:fontRef idx="minor">
            <a:schemeClr val="dk1"/>
          </a:fontRef>
        </p:style>
        <p:txBody>
          <a:bodyPr/>
          <a:lstStyle/>
          <a:p>
            <a:endParaRPr lang="en-GB"/>
          </a:p>
        </p:txBody>
      </p:sp>
      <p:sp>
        <p:nvSpPr>
          <p:cNvPr id="4" name="ST card"/>
          <p:cNvSpPr/>
          <p:nvPr/>
        </p:nvSpPr>
        <p:spPr>
          <a:xfrm>
            <a:off x="6199632" y="1280160"/>
            <a:ext cx="5440680" cy="4511040"/>
          </a:xfrm>
          <a:prstGeom prst="roundRect">
            <a:avLst>
              <a:gd name="adj" fmla="val 2000"/>
            </a:avLst>
          </a:prstGeom>
          <a:ln/>
        </p:spPr>
        <p:style>
          <a:lnRef idx="1">
            <a:schemeClr val="accent2"/>
          </a:lnRef>
          <a:fillRef idx="2">
            <a:schemeClr val="accent2"/>
          </a:fillRef>
          <a:effectRef idx="1">
            <a:schemeClr val="accent2"/>
          </a:effectRef>
          <a:fontRef idx="minor">
            <a:schemeClr val="dk1"/>
          </a:fontRef>
        </p:style>
        <p:txBody>
          <a:bodyPr/>
          <a:lstStyle/>
          <a:p>
            <a:endParaRPr lang="en-GB"/>
          </a:p>
        </p:txBody>
      </p:sp>
      <p:sp>
        <p:nvSpPr>
          <p:cNvPr id="5" name="Text 3"/>
          <p:cNvSpPr txBox="1"/>
          <p:nvPr/>
        </p:nvSpPr>
        <p:spPr>
          <a:xfrm>
            <a:off x="731520" y="1371600"/>
            <a:ext cx="5074920" cy="365760"/>
          </a:xfrm>
          <a:prstGeom prst="rect">
            <a:avLst/>
          </a:prstGeom>
          <a:noFill/>
          <a:ln/>
        </p:spPr>
        <p:txBody>
          <a:bodyPr wrap="square" lIns="0" tIns="0" rIns="0" bIns="0" rtlCol="0" anchor="t"/>
          <a:lstStyle/>
          <a:p>
            <a:pPr marL="0" indent="0">
              <a:buNone/>
            </a:pPr>
            <a:r>
              <a:rPr lang="en-US" sz="2400" b="1" dirty="0">
                <a:solidFill>
                  <a:srgbClr val="FF0000"/>
                </a:solidFill>
                <a:latin typeface="Calibri" pitchFamily="34" charset="0"/>
                <a:ea typeface="Calibri" pitchFamily="34" charset="-122"/>
                <a:cs typeface="Calibri" pitchFamily="34" charset="-120"/>
              </a:rPr>
              <a:t>Strengths → Weaknesses</a:t>
            </a:r>
            <a:endParaRPr lang="en-US" sz="2400" dirty="0">
              <a:solidFill>
                <a:srgbClr val="FF0000"/>
              </a:solidFill>
            </a:endParaRPr>
          </a:p>
        </p:txBody>
      </p:sp>
      <p:sp>
        <p:nvSpPr>
          <p:cNvPr id="6" name="Text 4"/>
          <p:cNvSpPr txBox="1"/>
          <p:nvPr/>
        </p:nvSpPr>
        <p:spPr>
          <a:xfrm>
            <a:off x="731520" y="2305539"/>
            <a:ext cx="5074920" cy="3384061"/>
          </a:xfrm>
          <a:prstGeom prst="rect">
            <a:avLst/>
          </a:prstGeom>
          <a:noFill/>
          <a:ln/>
        </p:spPr>
        <p:txBody>
          <a:bodyPr wrap="square" lIns="0" tIns="0" rIns="0" bIns="0" rtlCol="0" anchor="t"/>
          <a:lstStyle/>
          <a:p>
            <a:pPr marL="342900" lvl="0" indent="-342900">
              <a:buFont typeface="Arial" panose="020B0604020202020204" pitchFamily="34" charset="0"/>
              <a:buChar char="•"/>
            </a:pPr>
            <a:r>
              <a:rPr lang="en-US" sz="2000" b="1" dirty="0"/>
              <a:t>Willingness to learn:</a:t>
            </a:r>
            <a:r>
              <a:rPr lang="en-US" sz="2000" dirty="0"/>
              <a:t> Ask my mentor for feedback early and keep a record of what I learn and improve.</a:t>
            </a:r>
          </a:p>
          <a:p>
            <a:pPr marL="342900" lvl="0" indent="-342900">
              <a:buFont typeface="Arial" panose="020B0604020202020204" pitchFamily="34" charset="0"/>
              <a:buChar char="•"/>
            </a:pPr>
            <a:r>
              <a:rPr lang="en-US" sz="2000" b="1" dirty="0"/>
              <a:t>Communication:</a:t>
            </a:r>
            <a:r>
              <a:rPr lang="en-US" sz="2000" dirty="0"/>
              <a:t> Use induction training to </a:t>
            </a:r>
            <a:r>
              <a:rPr lang="en-US" sz="2000" dirty="0" err="1"/>
              <a:t>practise</a:t>
            </a:r>
            <a:r>
              <a:rPr lang="en-US" sz="2000" dirty="0"/>
              <a:t> handling difficult conversations with confidence (</a:t>
            </a:r>
            <a:r>
              <a:rPr lang="en-US" sz="2000" dirty="0" err="1"/>
              <a:t>Sarre</a:t>
            </a:r>
            <a:r>
              <a:rPr lang="en-US" sz="2000" dirty="0"/>
              <a:t> et al., 2018).</a:t>
            </a:r>
          </a:p>
          <a:p>
            <a:pPr marL="342900" lvl="0" indent="-342900">
              <a:buFont typeface="Arial" panose="020B0604020202020204" pitchFamily="34" charset="0"/>
              <a:buChar char="•"/>
            </a:pPr>
            <a:r>
              <a:rPr lang="en-US" sz="2000" b="1" dirty="0"/>
              <a:t>Study habits:</a:t>
            </a:r>
            <a:r>
              <a:rPr lang="en-US" sz="2000" dirty="0"/>
              <a:t> Complete the trust’s online training every week to improve my computer skills and confidence.</a:t>
            </a:r>
          </a:p>
          <a:p>
            <a:pPr marL="342900" indent="-342900">
              <a:spcAft>
                <a:spcPts val="800"/>
              </a:spcAft>
              <a:buSzPct val="100000"/>
              <a:buChar char="•"/>
            </a:pPr>
            <a:endParaRPr lang="en-US" sz="2000" dirty="0"/>
          </a:p>
        </p:txBody>
      </p:sp>
      <p:sp>
        <p:nvSpPr>
          <p:cNvPr id="7" name="Text 5"/>
          <p:cNvSpPr txBox="1"/>
          <p:nvPr/>
        </p:nvSpPr>
        <p:spPr>
          <a:xfrm>
            <a:off x="6382512" y="1371600"/>
            <a:ext cx="5074920" cy="365760"/>
          </a:xfrm>
          <a:prstGeom prst="rect">
            <a:avLst/>
          </a:prstGeom>
          <a:noFill/>
          <a:ln/>
        </p:spPr>
        <p:txBody>
          <a:bodyPr wrap="square" lIns="0" tIns="0" rIns="0" bIns="0" rtlCol="0" anchor="t"/>
          <a:lstStyle/>
          <a:p>
            <a:pPr marL="0" indent="0">
              <a:buNone/>
            </a:pPr>
            <a:r>
              <a:rPr lang="en-US" sz="2400" b="1" dirty="0">
                <a:solidFill>
                  <a:srgbClr val="FF0000"/>
                </a:solidFill>
                <a:latin typeface="Calibri" pitchFamily="34" charset="0"/>
                <a:ea typeface="Calibri" pitchFamily="34" charset="-122"/>
                <a:cs typeface="Calibri" pitchFamily="34" charset="-120"/>
              </a:rPr>
              <a:t>Strengths → Threats</a:t>
            </a:r>
            <a:endParaRPr lang="en-US" sz="2400" dirty="0">
              <a:solidFill>
                <a:srgbClr val="FF0000"/>
              </a:solidFill>
            </a:endParaRPr>
          </a:p>
        </p:txBody>
      </p:sp>
      <p:sp>
        <p:nvSpPr>
          <p:cNvPr id="8" name="Text 6"/>
          <p:cNvSpPr txBox="1"/>
          <p:nvPr/>
        </p:nvSpPr>
        <p:spPr>
          <a:xfrm>
            <a:off x="6382512" y="1828800"/>
            <a:ext cx="5074920" cy="3962400"/>
          </a:xfrm>
          <a:prstGeom prst="rect">
            <a:avLst/>
          </a:prstGeom>
          <a:noFill/>
          <a:ln/>
        </p:spPr>
        <p:txBody>
          <a:bodyPr wrap="square" lIns="0" tIns="0" rIns="0" bIns="0" rtlCol="0" anchor="t"/>
          <a:lstStyle/>
          <a:p>
            <a:pPr lvl="0"/>
            <a:endParaRPr lang="en-US" sz="2000" b="1" dirty="0"/>
          </a:p>
          <a:p>
            <a:pPr marL="342900" lvl="0" indent="-342900">
              <a:buFont typeface="Arial" panose="020B0604020202020204" pitchFamily="34" charset="0"/>
              <a:buChar char="•"/>
            </a:pPr>
            <a:r>
              <a:rPr lang="en-US" sz="2000" b="1" dirty="0"/>
              <a:t>Teamwork:</a:t>
            </a:r>
            <a:r>
              <a:rPr lang="en-US" sz="2000" dirty="0"/>
              <a:t> Build good relationships with colleagues and support each other during stressful times (Siddiqui et al., 2023).</a:t>
            </a:r>
          </a:p>
          <a:p>
            <a:pPr marL="342900" lvl="0" indent="-342900">
              <a:buFont typeface="Arial" panose="020B0604020202020204" pitchFamily="34" charset="0"/>
              <a:buChar char="•"/>
            </a:pPr>
            <a:r>
              <a:rPr lang="en-US" sz="2000" b="1" dirty="0" err="1"/>
              <a:t>Organisation</a:t>
            </a:r>
            <a:r>
              <a:rPr lang="en-US" sz="2000" b="1" dirty="0"/>
              <a:t>:</a:t>
            </a:r>
            <a:r>
              <a:rPr lang="en-US" sz="2000" dirty="0"/>
              <a:t> Speak up early if a task feels unsafe or if I am asked to do something I am not trained for (Clark and Thompson, 2015).</a:t>
            </a:r>
          </a:p>
          <a:p>
            <a:pPr marL="342900" lvl="0" indent="-342900">
              <a:buFont typeface="Arial" panose="020B0604020202020204" pitchFamily="34" charset="0"/>
              <a:buChar char="•"/>
            </a:pPr>
            <a:r>
              <a:rPr lang="en-US" sz="2000" b="1" dirty="0"/>
              <a:t>Written skills:</a:t>
            </a:r>
            <a:r>
              <a:rPr lang="en-US" sz="2000" dirty="0"/>
              <a:t> Make sure my application matches the job requirements and submit it before 21 October.</a:t>
            </a:r>
          </a:p>
          <a:p>
            <a:pPr marL="342900" indent="-342900">
              <a:spcAft>
                <a:spcPts val="800"/>
              </a:spcAft>
              <a:buSzPct val="100000"/>
              <a:buChar char="•"/>
            </a:pPr>
            <a:endParaRPr lang="en-US" sz="2000" dirty="0">
              <a:solidFill>
                <a:srgbClr val="003087"/>
              </a:solidFill>
              <a:latin typeface="Calibri" pitchFamily="34" charset="0"/>
              <a:ea typeface="Calibri" pitchFamily="34" charset="-122"/>
              <a:cs typeface="Calibri" pitchFamily="34" charset="-120"/>
            </a:endParaRPr>
          </a:p>
        </p:txBody>
      </p:sp>
      <p:sp>
        <p:nvSpPr>
          <p:cNvPr id="25" name="Slide Number Placeholder 0"/>
          <p:cNvSpPr>
            <a:spLocks noGrp="1"/>
          </p:cNvSpPr>
          <p:nvPr>
            <p:ph type="sldNum" sz="quarter" idx="4294967295"/>
          </p:nvPr>
        </p:nvSpPr>
        <p:spPr>
          <a:xfrm>
            <a:off x="1106424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425563"/>
                </a:solidFill>
                <a:latin typeface="Calibri"/>
                <a:ea typeface="Calibri"/>
                <a:cs typeface="Calibri"/>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ctr">
              <a:buNone/>
            </a:pPr>
            <a:r>
              <a:rPr lang="en-US" sz="2600" b="1" dirty="0">
                <a:solidFill>
                  <a:schemeClr val="tx1"/>
                </a:solidFill>
                <a:latin typeface="Calibri" pitchFamily="34" charset="0"/>
                <a:ea typeface="Calibri" pitchFamily="34" charset="-122"/>
                <a:cs typeface="Calibri" pitchFamily="34" charset="-120"/>
              </a:rPr>
              <a:t>Using Opportunities: Action Plan and Conclusion</a:t>
            </a:r>
            <a:endParaRPr lang="en-US" sz="2600" dirty="0">
              <a:solidFill>
                <a:schemeClr val="tx1"/>
              </a:solidFill>
            </a:endParaRPr>
          </a:p>
        </p:txBody>
      </p:sp>
      <p:sp>
        <p:nvSpPr>
          <p:cNvPr id="3" name="Text 1"/>
          <p:cNvSpPr txBox="1"/>
          <p:nvPr/>
        </p:nvSpPr>
        <p:spPr>
          <a:xfrm>
            <a:off x="1164492" y="1257105"/>
            <a:ext cx="6035040" cy="365760"/>
          </a:xfrm>
          <a:prstGeom prst="rect">
            <a:avLst/>
          </a:prstGeom>
          <a:noFill/>
          <a:ln/>
        </p:spPr>
        <p:txBody>
          <a:bodyPr wrap="square" lIns="0" tIns="0" rIns="0" bIns="0" rtlCol="0" anchor="t"/>
          <a:lstStyle/>
          <a:p>
            <a:pPr marL="0" indent="0">
              <a:buNone/>
            </a:pPr>
            <a:r>
              <a:rPr lang="en-US" sz="2400" b="1" dirty="0">
                <a:solidFill>
                  <a:srgbClr val="003087"/>
                </a:solidFill>
                <a:latin typeface="Calibri" pitchFamily="34" charset="0"/>
                <a:ea typeface="Calibri" pitchFamily="34" charset="-122"/>
                <a:cs typeface="Calibri" pitchFamily="34" charset="-120"/>
              </a:rPr>
              <a:t>Action plan</a:t>
            </a:r>
            <a:endParaRPr lang="en-US" sz="2400" dirty="0"/>
          </a:p>
        </p:txBody>
      </p:sp>
      <p:sp>
        <p:nvSpPr>
          <p:cNvPr id="4" name="Text 2"/>
          <p:cNvSpPr txBox="1"/>
          <p:nvPr/>
        </p:nvSpPr>
        <p:spPr>
          <a:xfrm>
            <a:off x="548640" y="1737360"/>
            <a:ext cx="6035040" cy="4480560"/>
          </a:xfrm>
          <a:prstGeom prst="rect">
            <a:avLst/>
          </a:prstGeom>
          <a:noFill/>
          <a:ln/>
        </p:spPr>
        <p:txBody>
          <a:bodyPr wrap="square" lIns="0" tIns="0" rIns="0" bIns="0" rtlCol="0" anchor="t"/>
          <a:lstStyle/>
          <a:p>
            <a:pPr marL="342900" indent="-342900">
              <a:spcAft>
                <a:spcPts val="800"/>
              </a:spcAft>
              <a:buSzPct val="100000"/>
              <a:buChar char="•"/>
            </a:pPr>
            <a:endParaRPr lang="en-US" sz="2000" dirty="0"/>
          </a:p>
        </p:txBody>
      </p:sp>
      <p:sp>
        <p:nvSpPr>
          <p:cNvPr id="6" name="Text 4"/>
          <p:cNvSpPr txBox="1"/>
          <p:nvPr/>
        </p:nvSpPr>
        <p:spPr>
          <a:xfrm>
            <a:off x="7393354" y="1323537"/>
            <a:ext cx="4434840" cy="365760"/>
          </a:xfrm>
          <a:prstGeom prst="rect">
            <a:avLst/>
          </a:prstGeom>
          <a:noFill/>
          <a:ln/>
        </p:spPr>
        <p:txBody>
          <a:bodyPr wrap="square" lIns="0" tIns="0" rIns="0" bIns="0" rtlCol="0" anchor="t"/>
          <a:lstStyle/>
          <a:p>
            <a:pPr marL="0" indent="0">
              <a:buNone/>
            </a:pPr>
            <a:r>
              <a:rPr lang="en-US" sz="2400" b="1" dirty="0">
                <a:solidFill>
                  <a:srgbClr val="003087"/>
                </a:solidFill>
                <a:latin typeface="Calibri" pitchFamily="34" charset="0"/>
                <a:ea typeface="Calibri" pitchFamily="34" charset="-122"/>
                <a:cs typeface="Calibri" pitchFamily="34" charset="-120"/>
              </a:rPr>
              <a:t>Conclusion</a:t>
            </a:r>
            <a:endParaRPr lang="en-US" sz="2400" dirty="0"/>
          </a:p>
        </p:txBody>
      </p:sp>
      <p:sp>
        <p:nvSpPr>
          <p:cNvPr id="7" name="Text 5"/>
          <p:cNvSpPr txBox="1"/>
          <p:nvPr/>
        </p:nvSpPr>
        <p:spPr>
          <a:xfrm>
            <a:off x="7040880" y="1828800"/>
            <a:ext cx="4434840" cy="4297680"/>
          </a:xfrm>
          <a:prstGeom prst="rect">
            <a:avLst/>
          </a:prstGeom>
          <a:noFill/>
          <a:ln/>
        </p:spPr>
        <p:txBody>
          <a:bodyPr wrap="square" lIns="0" tIns="0" rIns="0" bIns="0" rtlCol="0" anchor="t"/>
          <a:lstStyle/>
          <a:p>
            <a:pPr marL="342900" indent="-342900">
              <a:spcAft>
                <a:spcPts val="800"/>
              </a:spcAft>
              <a:buSzPct val="100000"/>
              <a:buChar char="•"/>
            </a:pPr>
            <a:endParaRPr lang="en-US" sz="2000" dirty="0"/>
          </a:p>
        </p:txBody>
      </p:sp>
      <p:sp>
        <p:nvSpPr>
          <p:cNvPr id="25" name="Slide Number Placeholder 0"/>
          <p:cNvSpPr>
            <a:spLocks noGrp="1"/>
          </p:cNvSpPr>
          <p:nvPr>
            <p:ph type="sldNum" sz="quarter" idx="4294967295"/>
          </p:nvPr>
        </p:nvSpPr>
        <p:spPr>
          <a:xfrm>
            <a:off x="1106424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425563"/>
                </a:solidFill>
                <a:latin typeface="Calibri"/>
                <a:ea typeface="Calibri"/>
                <a:cs typeface="Calibri"/>
              </a:defRPr>
            </a:lvl1pPr>
          </a:lstStyle>
          <a:p>
            <a:pPr algn="r"/>
            <a:fld id="{F7021451-1387-4CA6-816F-3879F97B5CBC}" type="slidenum">
              <a:rPr lang="en-US" b="0"/>
              <a:t>6</a:t>
            </a:fld>
            <a:endParaRPr lang="en-US"/>
          </a:p>
        </p:txBody>
      </p:sp>
      <p:sp>
        <p:nvSpPr>
          <p:cNvPr id="8" name="Rectangle 7">
            <a:extLst>
              <a:ext uri="{FF2B5EF4-FFF2-40B4-BE49-F238E27FC236}">
                <a16:creationId xmlns:a16="http://schemas.microsoft.com/office/drawing/2014/main" id="{94291B18-8FD5-A6BD-6A69-25C3B41C47D4}"/>
              </a:ext>
            </a:extLst>
          </p:cNvPr>
          <p:cNvSpPr/>
          <p:nvPr/>
        </p:nvSpPr>
        <p:spPr>
          <a:xfrm>
            <a:off x="1164492" y="1874520"/>
            <a:ext cx="4400062" cy="395458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endParaRPr lang="en-US" b="1" dirty="0"/>
          </a:p>
          <a:p>
            <a:pPr lvl="0"/>
            <a:r>
              <a:rPr lang="en-US" b="1" dirty="0"/>
              <a:t>By 21 October 2026:</a:t>
            </a:r>
            <a:r>
              <a:rPr lang="en-US" dirty="0"/>
              <a:t> Submit an application tailored to the job requirements.</a:t>
            </a:r>
          </a:p>
          <a:p>
            <a:pPr lvl="0"/>
            <a:r>
              <a:rPr lang="en-US" b="1" dirty="0"/>
              <a:t>During induction:</a:t>
            </a:r>
            <a:r>
              <a:rPr lang="en-US" dirty="0"/>
              <a:t> Work with my mentor to complete the Care Certificate.</a:t>
            </a:r>
          </a:p>
          <a:p>
            <a:pPr lvl="0"/>
            <a:r>
              <a:rPr lang="en-US" b="1" dirty="0"/>
              <a:t>First year:</a:t>
            </a:r>
            <a:r>
              <a:rPr lang="en-US" dirty="0"/>
              <a:t> Ask for dementia care and communication training and complete the Cert HE.</a:t>
            </a:r>
          </a:p>
          <a:p>
            <a:pPr lvl="0"/>
            <a:r>
              <a:rPr lang="en-US" b="1" dirty="0"/>
              <a:t>Over the next 1–2 years:</a:t>
            </a:r>
            <a:r>
              <a:rPr lang="en-US" dirty="0"/>
              <a:t> Explore opportunities to become a senior HCA, assistant practitioner or nursing associate (National Careers Service, n.d.).</a:t>
            </a:r>
          </a:p>
          <a:p>
            <a:pPr marL="342900" indent="-342900">
              <a:spcAft>
                <a:spcPts val="800"/>
              </a:spcAft>
              <a:buSzPct val="100000"/>
              <a:buChar char="•"/>
            </a:pPr>
            <a:endParaRPr lang="en-US" dirty="0"/>
          </a:p>
        </p:txBody>
      </p:sp>
      <p:sp>
        <p:nvSpPr>
          <p:cNvPr id="9" name="Rectangle 8">
            <a:extLst>
              <a:ext uri="{FF2B5EF4-FFF2-40B4-BE49-F238E27FC236}">
                <a16:creationId xmlns:a16="http://schemas.microsoft.com/office/drawing/2014/main" id="{6D739007-2826-1134-FE4F-7C2411AB0662}"/>
              </a:ext>
            </a:extLst>
          </p:cNvPr>
          <p:cNvSpPr/>
          <p:nvPr/>
        </p:nvSpPr>
        <p:spPr>
          <a:xfrm>
            <a:off x="7393354" y="1874521"/>
            <a:ext cx="4219525" cy="395458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marL="342900" indent="-342900">
              <a:spcAft>
                <a:spcPts val="800"/>
              </a:spcAft>
              <a:buSzPct val="100000"/>
              <a:buChar char="•"/>
            </a:pPr>
            <a:r>
              <a:rPr lang="en-US" sz="2000" dirty="0">
                <a:solidFill>
                  <a:srgbClr val="1F2933"/>
                </a:solidFill>
                <a:latin typeface="Calibri" pitchFamily="34" charset="0"/>
                <a:ea typeface="Calibri" pitchFamily="34" charset="-122"/>
                <a:cs typeface="Calibri" pitchFamily="34" charset="-120"/>
              </a:rPr>
              <a:t>My caring and communication strengths fit the </a:t>
            </a:r>
            <a:r>
              <a:rPr lang="en-US" sz="2000" dirty="0" err="1">
                <a:solidFill>
                  <a:srgbClr val="1F2933"/>
                </a:solidFill>
                <a:latin typeface="Calibri" pitchFamily="34" charset="0"/>
                <a:ea typeface="Calibri" pitchFamily="34" charset="-122"/>
                <a:cs typeface="Calibri" pitchFamily="34" charset="-120"/>
              </a:rPr>
              <a:t>advertand</a:t>
            </a:r>
            <a:r>
              <a:rPr lang="en-US" sz="2000" dirty="0">
                <a:solidFill>
                  <a:srgbClr val="1F2933"/>
                </a:solidFill>
                <a:latin typeface="Calibri" pitchFamily="34" charset="0"/>
                <a:ea typeface="Calibri" pitchFamily="34" charset="-122"/>
                <a:cs typeface="Calibri" pitchFamily="34" charset="-120"/>
              </a:rPr>
              <a:t> my weaknesses are trainable.</a:t>
            </a:r>
            <a:endParaRPr lang="en-US" sz="2000" dirty="0"/>
          </a:p>
          <a:p>
            <a:pPr marL="342900" indent="-342900">
              <a:spcAft>
                <a:spcPts val="800"/>
              </a:spcAft>
              <a:buSzPct val="100000"/>
              <a:buChar char="•"/>
            </a:pPr>
            <a:r>
              <a:rPr lang="en-US" sz="2000" dirty="0">
                <a:solidFill>
                  <a:srgbClr val="1F2933"/>
                </a:solidFill>
                <a:latin typeface="Calibri" pitchFamily="34" charset="0"/>
                <a:ea typeface="Calibri" pitchFamily="34" charset="-122"/>
                <a:cs typeface="Calibri" pitchFamily="34" charset="-120"/>
              </a:rPr>
              <a:t>Evidences shows training gaps, workload and emotional strain are real risks.</a:t>
            </a:r>
            <a:endParaRPr lang="en-US" sz="2000" dirty="0"/>
          </a:p>
          <a:p>
            <a:pPr marL="342900" indent="-342900">
              <a:spcAft>
                <a:spcPts val="800"/>
              </a:spcAft>
              <a:buSzPct val="100000"/>
              <a:buChar char="•"/>
            </a:pPr>
            <a:r>
              <a:rPr lang="en-US" sz="2000" dirty="0">
                <a:solidFill>
                  <a:srgbClr val="1F2933"/>
                </a:solidFill>
                <a:latin typeface="Calibri" pitchFamily="34" charset="0"/>
                <a:ea typeface="Calibri" pitchFamily="34" charset="-122"/>
                <a:cs typeface="Calibri" pitchFamily="34" charset="-120"/>
              </a:rPr>
              <a:t>Support and development protect safe, compassionate care and my progression.</a:t>
            </a: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ctr">
              <a:buNone/>
            </a:pPr>
            <a:r>
              <a:rPr lang="en-US" sz="2600" b="1" dirty="0">
                <a:solidFill>
                  <a:schemeClr val="tx1"/>
                </a:solidFill>
                <a:latin typeface="Calibri" pitchFamily="34" charset="0"/>
                <a:ea typeface="Calibri" pitchFamily="34" charset="-122"/>
                <a:cs typeface="Calibri" pitchFamily="34" charset="-120"/>
              </a:rPr>
              <a:t>References</a:t>
            </a:r>
            <a:endParaRPr lang="en-US" sz="2600" dirty="0">
              <a:solidFill>
                <a:schemeClr val="tx1"/>
              </a:solidFill>
            </a:endParaRPr>
          </a:p>
        </p:txBody>
      </p:sp>
      <p:sp>
        <p:nvSpPr>
          <p:cNvPr id="3" name="Text 1"/>
          <p:cNvSpPr txBox="1"/>
          <p:nvPr/>
        </p:nvSpPr>
        <p:spPr>
          <a:xfrm>
            <a:off x="375138" y="1234439"/>
            <a:ext cx="5626609" cy="5510237"/>
          </a:xfrm>
          <a:prstGeom prst="rect">
            <a:avLst/>
          </a:prstGeom>
          <a:noFill/>
          <a:ln/>
        </p:spPr>
        <p:txBody>
          <a:bodyPr wrap="square" lIns="0" tIns="0" rIns="0" bIns="0" rtlCol="0" anchor="t"/>
          <a:lstStyle/>
          <a:p>
            <a:r>
              <a:rPr lang="en-US" dirty="0"/>
              <a:t>Clark, I. and Thompson, A. (2015) 'Healthcare Assistants: distributional losses as a consequence of NHS </a:t>
            </a:r>
            <a:r>
              <a:rPr lang="en-US" dirty="0" err="1"/>
              <a:t>modernisation</a:t>
            </a:r>
            <a:r>
              <a:rPr lang="en-US" dirty="0"/>
              <a:t>?,' </a:t>
            </a:r>
            <a:r>
              <a:rPr lang="en-US" i="1" dirty="0"/>
              <a:t>New Technology Work and Employment</a:t>
            </a:r>
            <a:r>
              <a:rPr lang="en-US" dirty="0"/>
              <a:t>, 30(3), pp. 209–221. </a:t>
            </a:r>
            <a:r>
              <a:rPr lang="en-US" dirty="0">
                <a:hlinkClick r:id="rId3"/>
              </a:rPr>
              <a:t>https://doi.org/10.1111/ntwe.12053</a:t>
            </a:r>
            <a:r>
              <a:rPr lang="en-US" dirty="0"/>
              <a:t>.</a:t>
            </a:r>
          </a:p>
          <a:p>
            <a:endParaRPr lang="en-US" dirty="0"/>
          </a:p>
          <a:p>
            <a:r>
              <a:rPr lang="en-US" i="1" dirty="0"/>
              <a:t>Healthcare assistant | Explore careers | Get careers information and advice</a:t>
            </a:r>
            <a:r>
              <a:rPr lang="en-US" dirty="0"/>
              <a:t> (no date). </a:t>
            </a:r>
            <a:r>
              <a:rPr lang="en-US" dirty="0">
                <a:hlinkClick r:id="rId4"/>
              </a:rPr>
              <a:t>https://nationalcareers.service.gov.uk/job-profiles/healthcare-assistant</a:t>
            </a:r>
            <a:r>
              <a:rPr lang="en-US" dirty="0"/>
              <a:t>.</a:t>
            </a:r>
          </a:p>
          <a:p>
            <a:endParaRPr lang="en-US" dirty="0"/>
          </a:p>
          <a:p>
            <a:r>
              <a:rPr lang="en-US" i="1" dirty="0"/>
              <a:t>Jobs.nhs.uk</a:t>
            </a:r>
            <a:r>
              <a:rPr lang="en-US" dirty="0"/>
              <a:t> (2026). Liverpool University Hospitals NHS Foundation Trust. https://www.jobs.nhs.uk/candidate/jobadvert/C9287-26-1667 (Accessed: October 17, 2026).</a:t>
            </a:r>
          </a:p>
          <a:p>
            <a:endParaRPr lang="en-US" dirty="0"/>
          </a:p>
          <a:p>
            <a:pPr marL="0" indent="0">
              <a:spcAft>
                <a:spcPts val="900"/>
              </a:spcAft>
              <a:buNone/>
            </a:pPr>
            <a:endParaRPr lang="en-US" sz="1800" dirty="0"/>
          </a:p>
        </p:txBody>
      </p:sp>
      <p:sp>
        <p:nvSpPr>
          <p:cNvPr id="4" name="Text 2"/>
          <p:cNvSpPr txBox="1"/>
          <p:nvPr/>
        </p:nvSpPr>
        <p:spPr>
          <a:xfrm>
            <a:off x="6199632" y="1234440"/>
            <a:ext cx="5440680" cy="5029200"/>
          </a:xfrm>
          <a:prstGeom prst="rect">
            <a:avLst/>
          </a:prstGeom>
          <a:noFill/>
          <a:ln/>
        </p:spPr>
        <p:txBody>
          <a:bodyPr wrap="square" lIns="0" tIns="0" rIns="0" bIns="0" rtlCol="0" anchor="t"/>
          <a:lstStyle/>
          <a:p>
            <a:r>
              <a:rPr lang="en-US" dirty="0" err="1"/>
              <a:t>Sarre</a:t>
            </a:r>
            <a:r>
              <a:rPr lang="en-US" dirty="0"/>
              <a:t>, S. </a:t>
            </a:r>
            <a:r>
              <a:rPr lang="en-US" i="1" dirty="0"/>
              <a:t>et al.</a:t>
            </a:r>
            <a:r>
              <a:rPr lang="en-US" dirty="0"/>
              <a:t> (2017) 'The challenges of training, support and assessment of healthcare support workers: A qualitative study of experiences in three English acute hospitals,' </a:t>
            </a:r>
            <a:r>
              <a:rPr lang="en-US" i="1" dirty="0"/>
              <a:t>International Journal of Nursing Studies</a:t>
            </a:r>
            <a:r>
              <a:rPr lang="en-US" dirty="0"/>
              <a:t>, 79, pp. 145–153. </a:t>
            </a:r>
            <a:r>
              <a:rPr lang="en-US" dirty="0">
                <a:hlinkClick r:id="rId5"/>
              </a:rPr>
              <a:t>https://doi.org/10.1016/j.ijnurstu.2017.11.010</a:t>
            </a:r>
            <a:r>
              <a:rPr lang="en-US" dirty="0"/>
              <a:t>.</a:t>
            </a:r>
          </a:p>
          <a:p>
            <a:endParaRPr lang="en-US" dirty="0"/>
          </a:p>
          <a:p>
            <a:r>
              <a:rPr lang="en-US" dirty="0"/>
              <a:t>Siddiqui, I. </a:t>
            </a:r>
            <a:r>
              <a:rPr lang="en-US" i="1" dirty="0"/>
              <a:t>et al.</a:t>
            </a:r>
            <a:r>
              <a:rPr lang="en-US" dirty="0"/>
              <a:t> (2023) 'Perceived workplace support and mental health, well-being and burnout among health care professionals during the COVID-19 pandemic: a cohort analysis,' </a:t>
            </a:r>
            <a:r>
              <a:rPr lang="en-US" i="1" dirty="0"/>
              <a:t>CMAJ Open</a:t>
            </a:r>
            <a:r>
              <a:rPr lang="en-US" dirty="0"/>
              <a:t>, 11(1), pp. E191–E200. </a:t>
            </a:r>
            <a:r>
              <a:rPr lang="en-US" dirty="0">
                <a:hlinkClick r:id="rId6"/>
              </a:rPr>
              <a:t>https://doi.org/10.9778/cmajo.20220191</a:t>
            </a:r>
            <a:r>
              <a:rPr lang="en-US" dirty="0"/>
              <a:t>.</a:t>
            </a:r>
          </a:p>
          <a:p>
            <a:r>
              <a:rPr lang="en-US" dirty="0"/>
              <a:t>Kessler, I., Bach, S. and Nath, V. (2019) 'The construction of career aspirations amongst healthcare support workers: beyond the rational and the mundane?,' </a:t>
            </a:r>
            <a:r>
              <a:rPr lang="en-US" i="1" dirty="0"/>
              <a:t>Industrial Relations Journal</a:t>
            </a:r>
            <a:r>
              <a:rPr lang="en-US" dirty="0"/>
              <a:t>, 50(2), pp. 150–167. </a:t>
            </a:r>
            <a:r>
              <a:rPr lang="en-US" dirty="0">
                <a:hlinkClick r:id="rId7"/>
              </a:rPr>
              <a:t>https://doi.org/10.1111/irj.12245</a:t>
            </a:r>
            <a:r>
              <a:rPr lang="en-US" dirty="0"/>
              <a:t>.</a:t>
            </a:r>
          </a:p>
          <a:p>
            <a:endParaRPr lang="en-US" dirty="0"/>
          </a:p>
          <a:p>
            <a:endParaRPr lang="en-US" dirty="0"/>
          </a:p>
        </p:txBody>
      </p:sp>
      <p:sp>
        <p:nvSpPr>
          <p:cNvPr id="25" name="Slide Number Placeholder 0"/>
          <p:cNvSpPr>
            <a:spLocks noGrp="1"/>
          </p:cNvSpPr>
          <p:nvPr>
            <p:ph type="sldNum" sz="quarter" idx="4294967295"/>
          </p:nvPr>
        </p:nvSpPr>
        <p:spPr>
          <a:xfrm>
            <a:off x="1106424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425563"/>
                </a:solidFill>
                <a:latin typeface="Calibri"/>
                <a:ea typeface="Calibri"/>
                <a:cs typeface="Calibri"/>
              </a:defRPr>
            </a:lvl1pPr>
          </a:lstStyle>
          <a:p>
            <a:pPr algn="r"/>
            <a:fld id="{F7021451-1387-4CA6-816F-3879F97B5CBC}" type="slidenum">
              <a:rPr lang="en-US" b="0"/>
              <a:t>7</a:t>
            </a:fld>
            <a:endParaRPr lang="en-US" dirty="0"/>
          </a:p>
        </p:txBody>
      </p:sp>
    </p:spTree>
  </p:cSld>
  <p:clrMapOvr>
    <a:masterClrMapping/>
  </p:clrMapOvr>
</p:sld>
</file>

<file path=ppt/theme/theme1.xml><?xml version="1.0" encoding="utf-8"?>
<a:theme xmlns:a="http://schemas.openxmlformats.org/drawingml/2006/main" name="HCA SWOT">
  <a:themeElements>
    <a:clrScheme name="HCA SWOT">
      <a:dk1>
        <a:srgbClr val="1F2933"/>
      </a:dk1>
      <a:lt1>
        <a:srgbClr val="FFFFFF"/>
      </a:lt1>
      <a:dk2>
        <a:srgbClr val="003087"/>
      </a:dk2>
      <a:lt2>
        <a:srgbClr val="EEF3F8"/>
      </a:lt2>
      <a:accent1>
        <a:srgbClr val="005EB8"/>
      </a:accent1>
      <a:accent2>
        <a:srgbClr val="00A499"/>
      </a:accent2>
      <a:accent3>
        <a:srgbClr val="7C2855"/>
      </a:accent3>
      <a:accent4>
        <a:srgbClr val="ED8B00"/>
      </a:accent4>
      <a:accent5>
        <a:srgbClr val="425563"/>
      </a:accent5>
      <a:accent6>
        <a:srgbClr val="768692"/>
      </a:accent6>
      <a:hlink>
        <a:srgbClr val="005EB8"/>
      </a:hlink>
      <a:folHlink>
        <a:srgbClr val="425563"/>
      </a:folHlink>
    </a:clrScheme>
    <a:fontScheme name="HCA SWOT">
      <a:majorFont>
        <a:latin typeface="Calibri"/>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TotalTime>
  <Words>1433</Words>
  <Application>Microsoft Office PowerPoint</Application>
  <PresentationFormat>Widescreen</PresentationFormat>
  <Paragraphs>94</Paragraphs>
  <Slides>7</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vt:lpstr>
      <vt:lpstr>HCA SWOT</vt:lpstr>
      <vt:lpstr>Self-Awareness Presentation: A Personal SWOT Analysis for the Healthcare Assistant Role in the NHS</vt:lpstr>
      <vt:lpstr>Chosen Career: Healthcare Assistant and Live Advert</vt:lpstr>
      <vt:lpstr>Personal SWOT Analysis Against the Advert</vt:lpstr>
      <vt:lpstr>What the Research Says About My SWOT</vt:lpstr>
      <vt:lpstr>Using My Strengths to Overcome Weaknesses and Threats</vt:lpstr>
      <vt:lpstr>Using Opportunities: Action Plan and Conclusion</vt:lpstr>
      <vt:lpstr>References</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Presentation - Healthcare Assistant SWOT</dc:title>
  <dc:subject>PptxGenJS Presentation</dc:subject>
  <dc:creator>Jannatul Ferdous</dc:creator>
  <cp:lastModifiedBy>Jannatul Ferdous</cp:lastModifiedBy>
  <cp:revision>3</cp:revision>
  <dcterms:created xsi:type="dcterms:W3CDTF">2026-10-17T12:37:39Z</dcterms:created>
  <dcterms:modified xsi:type="dcterms:W3CDTF">2026-10-18T22:54:53Z</dcterms:modified>
</cp:coreProperties>
</file>