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Lst>
  <p:sldSz cx="15113000" cy="21374100"/>
  <p:notesSz cx="6858000" cy="9144000"/>
  <p:embeddedFontLst>
    <p:embeddedFont>
      <p:font typeface="Montserrat Semi-Bold" charset="1" panose="00000700000000000000"/>
      <p:regular r:id="rId9"/>
    </p:embeddedFont>
    <p:embeddedFont>
      <p:font typeface="Playfair Display Bold" charset="1" panose="00000000000000000000"/>
      <p:regular r:id="rId10"/>
    </p:embeddedFont>
    <p:embeddedFont>
      <p:font typeface="Montserrat" charset="1" panose="00000500000000000000"/>
      <p:regular r:id="rId11"/>
    </p:embeddedFont>
    <p:embeddedFont>
      <p:font typeface="Poppins" charset="1" panose="00000500000000000000"/>
      <p:regular r:id="rId12"/>
    </p:embeddedFont>
    <p:embeddedFont>
      <p:font typeface="Bodoni FLF Bold" charset="1" panose="02000803080000020003"/>
      <p:regular r:id="rId13"/>
    </p:embeddedFont>
    <p:embeddedFont>
      <p:font typeface="Poppins Bold" charset="1" panose="00000800000000000000"/>
      <p:regular r:id="rId14"/>
    </p:embeddedFont>
    <p:embeddedFont>
      <p:font typeface="Canva Sans Bold" charset="1" panose="020B0803030501040103"/>
      <p:regular r:id="rId15"/>
    </p:embeddedFont>
    <p:embeddedFont>
      <p:font typeface="Canva Sans" charset="1" panose="020B0503030501040103"/>
      <p:regular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fonts/font10.fntdata" Type="http://schemas.openxmlformats.org/officeDocument/2006/relationships/font"/><Relationship Id="rId11" Target="fonts/font11.fntdata" Type="http://schemas.openxmlformats.org/officeDocument/2006/relationships/font"/><Relationship Id="rId12" Target="fonts/font12.fntdata" Type="http://schemas.openxmlformats.org/officeDocument/2006/relationships/font"/><Relationship Id="rId13" Target="fonts/font13.fntdata" Type="http://schemas.openxmlformats.org/officeDocument/2006/relationships/font"/><Relationship Id="rId14" Target="fonts/font14.fntdata" Type="http://schemas.openxmlformats.org/officeDocument/2006/relationships/font"/><Relationship Id="rId15" Target="fonts/font15.fntdata" Type="http://schemas.openxmlformats.org/officeDocument/2006/relationships/font"/><Relationship Id="rId16" Target="fonts/font16.fntdata" Type="http://schemas.openxmlformats.org/officeDocument/2006/relationships/font"/><Relationship Id="rId2" Target="presProps.xml" Type="http://schemas.openxmlformats.org/officeDocument/2006/relationships/presProps"/><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fonts/font9.fntdata" Type="http://schemas.openxmlformats.org/officeDocument/2006/relationships/font"/></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jpe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4.svg" Type="http://schemas.openxmlformats.org/officeDocument/2006/relationships/image"/><Relationship Id="rId4" Target="../media/image5.png" Type="http://schemas.openxmlformats.org/officeDocument/2006/relationships/image"/><Relationship Id="rId5" Target="../media/image6.svg" Type="http://schemas.openxmlformats.org/officeDocument/2006/relationships/image"/><Relationship Id="rId6" Target="../media/image7.png" Type="http://schemas.openxmlformats.org/officeDocument/2006/relationships/image"/><Relationship Id="rId7" Target="../media/image8.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10" Target="https://doi.org/10.1177/11795514241246419" TargetMode="External" Type="http://schemas.openxmlformats.org/officeDocument/2006/relationships/hyperlink"/><Relationship Id="rId11" Target="https://www.nice.org.uk/guidance/ph38" TargetMode="External" Type="http://schemas.openxmlformats.org/officeDocument/2006/relationships/hyperlink"/><Relationship Id="rId12" Target="https://www.nice.org.uk/corporate/ecd7" TargetMode="External" Type="http://schemas.openxmlformats.org/officeDocument/2006/relationships/hyperlink"/><Relationship Id="rId13" Target="https://doi.org/10.1111/obr.70028" TargetMode="External" Type="http://schemas.openxmlformats.org/officeDocument/2006/relationships/hyperlink"/><Relationship Id="rId14" Target="https://www.who.int/publications/i/item/9789241550505" TargetMode="External" Type="http://schemas.openxmlformats.org/officeDocument/2006/relationships/hyperlink"/><Relationship Id="rId15" Target="https://www.who.int/publications/i/item/9789240029200" TargetMode="External" Type="http://schemas.openxmlformats.org/officeDocument/2006/relationships/hyperlink"/><Relationship Id="rId16" Target="https://www.who.int/publications/i/item/9789240116870" TargetMode="External" Type="http://schemas.openxmlformats.org/officeDocument/2006/relationships/hyperlink"/><Relationship Id="rId17" Target="https://www.who.int/news-room/fact-sheets/detail/diabetes" TargetMode="External" Type="http://schemas.openxmlformats.org/officeDocument/2006/relationships/hyperlink"/><Relationship Id="rId2" Target="https://www.ncbi.nlm.nih.gov/books/NBK606120/" TargetMode="External" Type="http://schemas.openxmlformats.org/officeDocument/2006/relationships/hyperlink"/><Relationship Id="rId3" Target="https://doi.org/10.1007/s00103-024-03832-6" TargetMode="External" Type="http://schemas.openxmlformats.org/officeDocument/2006/relationships/hyperlink"/><Relationship Id="rId4" Target="https://doi.org/10.2196/104940" TargetMode="External" Type="http://schemas.openxmlformats.org/officeDocument/2006/relationships/hyperlink"/><Relationship Id="rId5" Target="https://doi.org/10.1016/S2213-8587(25)00299-2" TargetMode="External" Type="http://schemas.openxmlformats.org/officeDocument/2006/relationships/hyperlink"/><Relationship Id="rId6" Target="https://doi.org/10.1016/j.amepre.2024.01.008" TargetMode="External" Type="http://schemas.openxmlformats.org/officeDocument/2006/relationships/hyperlink"/><Relationship Id="rId7" Target="https://doi.org/10.1016/j.ypmed.2017.04.033" TargetMode="External" Type="http://schemas.openxmlformats.org/officeDocument/2006/relationships/hyperlink"/><Relationship Id="rId8" Target="https://doi.org/10.1177/20552076251326126" TargetMode="External" Type="http://schemas.openxmlformats.org/officeDocument/2006/relationships/hyperlink"/><Relationship Id="rId9" Target="https://diabetesatlas.org/atlas/tenth-edition/" TargetMode="External" Type="http://schemas.openxmlformats.org/officeDocument/2006/relationships/hyperlink"/></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DDF3F2"/>
        </a:solidFill>
      </p:bgPr>
    </p:bg>
    <p:spTree>
      <p:nvGrpSpPr>
        <p:cNvPr id="1" name=""/>
        <p:cNvGrpSpPr/>
        <p:nvPr/>
      </p:nvGrpSpPr>
      <p:grpSpPr>
        <a:xfrm>
          <a:off x="0" y="0"/>
          <a:ext cx="0" cy="0"/>
          <a:chOff x="0" y="0"/>
          <a:chExt cx="0" cy="0"/>
        </a:xfrm>
      </p:grpSpPr>
      <p:sp>
        <p:nvSpPr>
          <p:cNvPr name="Freeform 2" id="2"/>
          <p:cNvSpPr/>
          <p:nvPr/>
        </p:nvSpPr>
        <p:spPr>
          <a:xfrm flipH="false" flipV="false" rot="0">
            <a:off x="-163824" y="0"/>
            <a:ext cx="15283824" cy="8043840"/>
          </a:xfrm>
          <a:custGeom>
            <a:avLst/>
            <a:gdLst/>
            <a:ahLst/>
            <a:cxnLst/>
            <a:rect r="r" b="b" t="t" l="l"/>
            <a:pathLst>
              <a:path h="8043840" w="15283824">
                <a:moveTo>
                  <a:pt x="0" y="0"/>
                </a:moveTo>
                <a:lnTo>
                  <a:pt x="15283824" y="0"/>
                </a:lnTo>
                <a:lnTo>
                  <a:pt x="15283824" y="8043840"/>
                </a:lnTo>
                <a:lnTo>
                  <a:pt x="0" y="8043840"/>
                </a:lnTo>
                <a:lnTo>
                  <a:pt x="0" y="0"/>
                </a:lnTo>
                <a:close/>
              </a:path>
            </a:pathLst>
          </a:custGeom>
          <a:blipFill>
            <a:blip r:embed="rId2"/>
            <a:stretch>
              <a:fillRect l="0" t="-13177" r="0" b="-13177"/>
            </a:stretch>
          </a:blipFill>
        </p:spPr>
      </p:sp>
      <p:sp>
        <p:nvSpPr>
          <p:cNvPr name="TextBox 3" id="3"/>
          <p:cNvSpPr txBox="true"/>
          <p:nvPr/>
        </p:nvSpPr>
        <p:spPr>
          <a:xfrm rot="0">
            <a:off x="1512000" y="9571122"/>
            <a:ext cx="12412649" cy="1358263"/>
          </a:xfrm>
          <a:prstGeom prst="rect">
            <a:avLst/>
          </a:prstGeom>
        </p:spPr>
        <p:txBody>
          <a:bodyPr anchor="t" rtlCol="false" tIns="0" lIns="0" bIns="0" rIns="0">
            <a:spAutoFit/>
          </a:bodyPr>
          <a:lstStyle/>
          <a:p>
            <a:pPr algn="ctr">
              <a:lnSpc>
                <a:spcPts val="6580"/>
              </a:lnSpc>
            </a:pPr>
            <a:r>
              <a:rPr lang="en-US" b="true" sz="4700">
                <a:solidFill>
                  <a:srgbClr val="63ADB0"/>
                </a:solidFill>
                <a:latin typeface="Montserrat Semi-Bold"/>
                <a:ea typeface="Montserrat Semi-Bold"/>
                <a:cs typeface="Montserrat Semi-Bold"/>
                <a:sym typeface="Montserrat Semi-Bold"/>
              </a:rPr>
              <a:t>AI IN DIGITAL H</a:t>
            </a:r>
            <a:r>
              <a:rPr lang="en-US" b="true" sz="4700">
                <a:solidFill>
                  <a:srgbClr val="63ADB0"/>
                </a:solidFill>
                <a:latin typeface="Montserrat Semi-Bold"/>
                <a:ea typeface="Montserrat Semi-Bold"/>
                <a:cs typeface="Montserrat Semi-Bold"/>
                <a:sym typeface="Montserrat Semi-Bold"/>
              </a:rPr>
              <a:t>EALTH PROMOTION</a:t>
            </a:r>
          </a:p>
          <a:p>
            <a:pPr algn="ctr">
              <a:lnSpc>
                <a:spcPts val="4340"/>
              </a:lnSpc>
            </a:pPr>
          </a:p>
        </p:txBody>
      </p:sp>
      <p:sp>
        <p:nvSpPr>
          <p:cNvPr name="TextBox 4" id="4"/>
          <p:cNvSpPr txBox="true"/>
          <p:nvPr/>
        </p:nvSpPr>
        <p:spPr>
          <a:xfrm rot="0">
            <a:off x="2707351" y="10881759"/>
            <a:ext cx="9541474" cy="860407"/>
          </a:xfrm>
          <a:prstGeom prst="rect">
            <a:avLst/>
          </a:prstGeom>
        </p:spPr>
        <p:txBody>
          <a:bodyPr anchor="t" rtlCol="false" tIns="0" lIns="0" bIns="0" rIns="0">
            <a:spAutoFit/>
          </a:bodyPr>
          <a:lstStyle/>
          <a:p>
            <a:pPr algn="ctr">
              <a:lnSpc>
                <a:spcPts val="3501"/>
              </a:lnSpc>
            </a:pPr>
            <a:r>
              <a:rPr lang="en-US" b="true" sz="2500" spc="470">
                <a:solidFill>
                  <a:srgbClr val="466B71"/>
                </a:solidFill>
                <a:latin typeface="Playfair Display Bold"/>
                <a:ea typeface="Playfair Display Bold"/>
                <a:cs typeface="Playfair Display Bold"/>
                <a:sym typeface="Playfair Display Bold"/>
              </a:rPr>
              <a:t>BENEFITS, RISKS </a:t>
            </a:r>
            <a:r>
              <a:rPr lang="en-US" b="true" sz="2500" spc="470">
                <a:solidFill>
                  <a:srgbClr val="466B71"/>
                </a:solidFill>
                <a:latin typeface="Playfair Display Bold"/>
                <a:ea typeface="Playfair Display Bold"/>
                <a:cs typeface="Playfair Display Bold"/>
                <a:sym typeface="Playfair Display Bold"/>
              </a:rPr>
              <a:t>AND ETHICAL CHALLENGES</a:t>
            </a:r>
          </a:p>
          <a:p>
            <a:pPr algn="ctr">
              <a:lnSpc>
                <a:spcPts val="3501"/>
              </a:lnSpc>
            </a:pPr>
          </a:p>
        </p:txBody>
      </p:sp>
      <p:sp>
        <p:nvSpPr>
          <p:cNvPr name="AutoShape 5" id="5"/>
          <p:cNvSpPr/>
          <p:nvPr/>
        </p:nvSpPr>
        <p:spPr>
          <a:xfrm>
            <a:off x="248133" y="12003291"/>
            <a:ext cx="14679053" cy="0"/>
          </a:xfrm>
          <a:prstGeom prst="line">
            <a:avLst/>
          </a:prstGeom>
          <a:ln cap="flat" w="38100">
            <a:solidFill>
              <a:srgbClr val="8BD2D6"/>
            </a:solidFill>
            <a:prstDash val="solid"/>
            <a:headEnd type="none" len="sm" w="sm"/>
            <a:tailEnd type="none" len="sm" w="sm"/>
          </a:ln>
        </p:spPr>
      </p:sp>
      <p:sp>
        <p:nvSpPr>
          <p:cNvPr name="TextBox 6" id="6"/>
          <p:cNvSpPr txBox="true"/>
          <p:nvPr/>
        </p:nvSpPr>
        <p:spPr>
          <a:xfrm rot="0">
            <a:off x="1267875" y="12493777"/>
            <a:ext cx="12900899" cy="372744"/>
          </a:xfrm>
          <a:prstGeom prst="rect">
            <a:avLst/>
          </a:prstGeom>
        </p:spPr>
        <p:txBody>
          <a:bodyPr anchor="t" rtlCol="false" tIns="0" lIns="0" bIns="0" rIns="0">
            <a:spAutoFit/>
          </a:bodyPr>
          <a:lstStyle/>
          <a:p>
            <a:pPr algn="ctr">
              <a:lnSpc>
                <a:spcPts val="3080"/>
              </a:lnSpc>
            </a:pPr>
            <a:r>
              <a:rPr lang="en-US" sz="2200">
                <a:solidFill>
                  <a:srgbClr val="000000"/>
                </a:solidFill>
                <a:latin typeface="Montserrat"/>
                <a:ea typeface="Montserrat"/>
                <a:cs typeface="Montserrat"/>
                <a:sym typeface="Montserrat"/>
              </a:rPr>
              <a:t>AN AI-SUPPORTED SMARTPHONE COACH FOR TYPE 2 DIABETES PREVENTION</a:t>
            </a:r>
          </a:p>
        </p:txBody>
      </p:sp>
      <p:sp>
        <p:nvSpPr>
          <p:cNvPr name="TextBox 7" id="7"/>
          <p:cNvSpPr txBox="true"/>
          <p:nvPr/>
        </p:nvSpPr>
        <p:spPr>
          <a:xfrm rot="0">
            <a:off x="3754810" y="8710756"/>
            <a:ext cx="6783952" cy="441266"/>
          </a:xfrm>
          <a:prstGeom prst="rect">
            <a:avLst/>
          </a:prstGeom>
        </p:spPr>
        <p:txBody>
          <a:bodyPr anchor="t" rtlCol="false" tIns="0" lIns="0" bIns="0" rIns="0">
            <a:spAutoFit/>
          </a:bodyPr>
          <a:lstStyle/>
          <a:p>
            <a:pPr algn="r">
              <a:lnSpc>
                <a:spcPts val="3499"/>
              </a:lnSpc>
            </a:pPr>
            <a:r>
              <a:rPr lang="en-US" sz="2499">
                <a:solidFill>
                  <a:srgbClr val="000000"/>
                </a:solidFill>
                <a:latin typeface="Poppins"/>
                <a:ea typeface="Poppins"/>
                <a:cs typeface="Poppins"/>
                <a:sym typeface="Poppins"/>
              </a:rPr>
              <a:t>HEALTH - SCIENCE - BETTER TOMORROW</a:t>
            </a:r>
          </a:p>
        </p:txBody>
      </p:sp>
      <p:sp>
        <p:nvSpPr>
          <p:cNvPr name="TextBox 8" id="8"/>
          <p:cNvSpPr txBox="true"/>
          <p:nvPr/>
        </p:nvSpPr>
        <p:spPr>
          <a:xfrm rot="0">
            <a:off x="5446747" y="17854622"/>
            <a:ext cx="3663032" cy="1047750"/>
          </a:xfrm>
          <a:prstGeom prst="rect">
            <a:avLst/>
          </a:prstGeom>
        </p:spPr>
        <p:txBody>
          <a:bodyPr anchor="t" rtlCol="false" tIns="0" lIns="0" bIns="0" rIns="0">
            <a:spAutoFit/>
          </a:bodyPr>
          <a:lstStyle/>
          <a:p>
            <a:pPr algn="ctr">
              <a:lnSpc>
                <a:spcPts val="4200"/>
              </a:lnSpc>
            </a:pPr>
            <a:r>
              <a:rPr lang="en-US" sz="3000">
                <a:solidFill>
                  <a:srgbClr val="466B71"/>
                </a:solidFill>
                <a:latin typeface="Montserrat"/>
                <a:ea typeface="Montserrat"/>
                <a:cs typeface="Montserrat"/>
                <a:sym typeface="Montserrat"/>
              </a:rPr>
              <a:t> Drashti Morvadiya </a:t>
            </a:r>
          </a:p>
          <a:p>
            <a:pPr algn="ctr">
              <a:lnSpc>
                <a:spcPts val="4200"/>
              </a:lnSpc>
            </a:pPr>
            <a:r>
              <a:rPr lang="en-US" sz="3000">
                <a:solidFill>
                  <a:srgbClr val="466B71"/>
                </a:solidFill>
                <a:latin typeface="Montserrat"/>
                <a:ea typeface="Montserrat"/>
                <a:cs typeface="Montserrat"/>
                <a:sym typeface="Montserrat"/>
              </a:rPr>
              <a:t>2531881 </a:t>
            </a:r>
          </a:p>
        </p:txBody>
      </p:sp>
      <p:sp>
        <p:nvSpPr>
          <p:cNvPr name="TextBox 9" id="9"/>
          <p:cNvSpPr txBox="true"/>
          <p:nvPr/>
        </p:nvSpPr>
        <p:spPr>
          <a:xfrm rot="0">
            <a:off x="2986251" y="19330663"/>
            <a:ext cx="9147497" cy="1044575"/>
          </a:xfrm>
          <a:prstGeom prst="rect">
            <a:avLst/>
          </a:prstGeom>
        </p:spPr>
        <p:txBody>
          <a:bodyPr anchor="t" rtlCol="false" tIns="0" lIns="0" bIns="0" rIns="0">
            <a:spAutoFit/>
          </a:bodyPr>
          <a:lstStyle/>
          <a:p>
            <a:pPr algn="ctr">
              <a:lnSpc>
                <a:spcPts val="2800"/>
              </a:lnSpc>
            </a:pPr>
            <a:r>
              <a:rPr lang="en-US" sz="2000">
                <a:solidFill>
                  <a:srgbClr val="466B71"/>
                </a:solidFill>
                <a:latin typeface="Montserrat"/>
                <a:ea typeface="Montserrat"/>
                <a:cs typeface="Montserrat"/>
                <a:sym typeface="Montserrat"/>
              </a:rPr>
              <a:t>Module: Population health and digital health promotion </a:t>
            </a:r>
          </a:p>
          <a:p>
            <a:pPr algn="ctr">
              <a:lnSpc>
                <a:spcPts val="2800"/>
              </a:lnSpc>
            </a:pPr>
            <a:r>
              <a:rPr lang="en-US" sz="2000">
                <a:solidFill>
                  <a:srgbClr val="466B71"/>
                </a:solidFill>
                <a:latin typeface="Montserrat"/>
                <a:ea typeface="Montserrat"/>
                <a:cs typeface="Montserrat"/>
                <a:sym typeface="Montserrat"/>
              </a:rPr>
              <a:t>Module code: LCHS7009</a:t>
            </a:r>
          </a:p>
          <a:p>
            <a:pPr algn="ctr">
              <a:lnSpc>
                <a:spcPts val="2800"/>
              </a:lnSpc>
            </a:pPr>
            <a:r>
              <a:rPr lang="en-US" sz="2000">
                <a:solidFill>
                  <a:srgbClr val="466B71"/>
                </a:solidFill>
                <a:latin typeface="Montserrat"/>
                <a:ea typeface="Montserrat"/>
                <a:cs typeface="Montserrat"/>
                <a:sym typeface="Montserrat"/>
              </a:rPr>
              <a:t>Professor: Dr. Raheela Shikh</a:t>
            </a:r>
          </a:p>
        </p:txBody>
      </p:sp>
      <p:grpSp>
        <p:nvGrpSpPr>
          <p:cNvPr name="Group 10" id="10"/>
          <p:cNvGrpSpPr/>
          <p:nvPr/>
        </p:nvGrpSpPr>
        <p:grpSpPr>
          <a:xfrm rot="10188441">
            <a:off x="5552467" y="13684588"/>
            <a:ext cx="3851242" cy="3486628"/>
            <a:chOff x="0" y="0"/>
            <a:chExt cx="5580380" cy="5052060"/>
          </a:xfrm>
        </p:grpSpPr>
        <p:sp>
          <p:nvSpPr>
            <p:cNvPr name="Freeform 11" id="11"/>
            <p:cNvSpPr/>
            <p:nvPr/>
          </p:nvSpPr>
          <p:spPr>
            <a:xfrm flipH="true" flipV="true" rot="0">
              <a:off x="-705" y="-225"/>
              <a:ext cx="5580557" cy="5052325"/>
            </a:xfrm>
            <a:custGeom>
              <a:avLst/>
              <a:gdLst/>
              <a:ahLst/>
              <a:cxnLst/>
              <a:rect r="r" b="b" t="t" l="l"/>
              <a:pathLst>
                <a:path h="5052325" w="5580557">
                  <a:moveTo>
                    <a:pt x="870693" y="4669830"/>
                  </a:moveTo>
                  <a:cubicBezTo>
                    <a:pt x="1641583" y="5073690"/>
                    <a:pt x="2357863" y="4612680"/>
                    <a:pt x="2930633" y="4612680"/>
                  </a:cubicBezTo>
                  <a:cubicBezTo>
                    <a:pt x="3375133" y="4612680"/>
                    <a:pt x="4213333" y="5725200"/>
                    <a:pt x="5214093" y="4410750"/>
                  </a:cubicBezTo>
                  <a:cubicBezTo>
                    <a:pt x="6214853" y="3096300"/>
                    <a:pt x="4967713" y="1859320"/>
                    <a:pt x="3846303" y="778550"/>
                  </a:cubicBezTo>
                  <a:cubicBezTo>
                    <a:pt x="2724893" y="-302220"/>
                    <a:pt x="1200893" y="-284440"/>
                    <a:pt x="320783" y="999530"/>
                  </a:cubicBezTo>
                  <a:cubicBezTo>
                    <a:pt x="-273577" y="1865670"/>
                    <a:pt x="-14497" y="4205010"/>
                    <a:pt x="870693" y="4669830"/>
                  </a:cubicBezTo>
                  <a:close/>
                </a:path>
              </a:pathLst>
            </a:custGeom>
            <a:blipFill>
              <a:blip r:embed="rId3"/>
              <a:stretch>
                <a:fillRect l="-36141" t="0" r="0" b="0"/>
              </a:stretch>
            </a:blipFill>
          </p:spPr>
        </p:sp>
      </p:gr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312434" y="752186"/>
            <a:ext cx="7018028" cy="950471"/>
            <a:chOff x="0" y="0"/>
            <a:chExt cx="1257551" cy="170314"/>
          </a:xfrm>
        </p:grpSpPr>
        <p:sp>
          <p:nvSpPr>
            <p:cNvPr name="Freeform 3" id="3"/>
            <p:cNvSpPr/>
            <p:nvPr/>
          </p:nvSpPr>
          <p:spPr>
            <a:xfrm flipH="false" flipV="false" rot="0">
              <a:off x="0" y="0"/>
              <a:ext cx="1257551" cy="170314"/>
            </a:xfrm>
            <a:custGeom>
              <a:avLst/>
              <a:gdLst/>
              <a:ahLst/>
              <a:cxnLst/>
              <a:rect r="r" b="b" t="t" l="l"/>
              <a:pathLst>
                <a:path h="170314" w="1257551">
                  <a:moveTo>
                    <a:pt x="0" y="0"/>
                  </a:moveTo>
                  <a:lnTo>
                    <a:pt x="1257551" y="0"/>
                  </a:lnTo>
                  <a:lnTo>
                    <a:pt x="1257551" y="170314"/>
                  </a:lnTo>
                  <a:lnTo>
                    <a:pt x="0" y="170314"/>
                  </a:lnTo>
                  <a:close/>
                </a:path>
              </a:pathLst>
            </a:custGeom>
            <a:solidFill>
              <a:srgbClr val="8BD2D6">
                <a:alpha val="24706"/>
              </a:srgbClr>
            </a:solidFill>
          </p:spPr>
        </p:sp>
        <p:sp>
          <p:nvSpPr>
            <p:cNvPr name="TextBox 4" id="4"/>
            <p:cNvSpPr txBox="true"/>
            <p:nvPr/>
          </p:nvSpPr>
          <p:spPr>
            <a:xfrm>
              <a:off x="0" y="-57150"/>
              <a:ext cx="1257551" cy="227464"/>
            </a:xfrm>
            <a:prstGeom prst="rect">
              <a:avLst/>
            </a:prstGeom>
          </p:spPr>
          <p:txBody>
            <a:bodyPr anchor="ctr" rtlCol="false" tIns="50800" lIns="50800" bIns="50800" rIns="50800"/>
            <a:lstStyle/>
            <a:p>
              <a:pPr algn="ctr">
                <a:lnSpc>
                  <a:spcPts val="4060"/>
                </a:lnSpc>
                <a:spcBef>
                  <a:spcPct val="0"/>
                </a:spcBef>
              </a:pPr>
            </a:p>
          </p:txBody>
        </p:sp>
      </p:grpSp>
      <p:grpSp>
        <p:nvGrpSpPr>
          <p:cNvPr name="Group 5" id="5"/>
          <p:cNvGrpSpPr/>
          <p:nvPr/>
        </p:nvGrpSpPr>
        <p:grpSpPr>
          <a:xfrm rot="0">
            <a:off x="7826541" y="818861"/>
            <a:ext cx="7018028" cy="950471"/>
            <a:chOff x="0" y="0"/>
            <a:chExt cx="1257551" cy="170314"/>
          </a:xfrm>
        </p:grpSpPr>
        <p:sp>
          <p:nvSpPr>
            <p:cNvPr name="Freeform 6" id="6"/>
            <p:cNvSpPr/>
            <p:nvPr/>
          </p:nvSpPr>
          <p:spPr>
            <a:xfrm flipH="false" flipV="false" rot="0">
              <a:off x="0" y="0"/>
              <a:ext cx="1257551" cy="170314"/>
            </a:xfrm>
            <a:custGeom>
              <a:avLst/>
              <a:gdLst/>
              <a:ahLst/>
              <a:cxnLst/>
              <a:rect r="r" b="b" t="t" l="l"/>
              <a:pathLst>
                <a:path h="170314" w="1257551">
                  <a:moveTo>
                    <a:pt x="0" y="0"/>
                  </a:moveTo>
                  <a:lnTo>
                    <a:pt x="1257551" y="0"/>
                  </a:lnTo>
                  <a:lnTo>
                    <a:pt x="1257551" y="170314"/>
                  </a:lnTo>
                  <a:lnTo>
                    <a:pt x="0" y="170314"/>
                  </a:lnTo>
                  <a:close/>
                </a:path>
              </a:pathLst>
            </a:custGeom>
            <a:solidFill>
              <a:srgbClr val="8BD2D6">
                <a:alpha val="24706"/>
              </a:srgbClr>
            </a:solidFill>
          </p:spPr>
        </p:sp>
        <p:sp>
          <p:nvSpPr>
            <p:cNvPr name="TextBox 7" id="7"/>
            <p:cNvSpPr txBox="true"/>
            <p:nvPr/>
          </p:nvSpPr>
          <p:spPr>
            <a:xfrm>
              <a:off x="0" y="-57150"/>
              <a:ext cx="1257551" cy="227464"/>
            </a:xfrm>
            <a:prstGeom prst="rect">
              <a:avLst/>
            </a:prstGeom>
          </p:spPr>
          <p:txBody>
            <a:bodyPr anchor="ctr" rtlCol="false" tIns="50800" lIns="50800" bIns="50800" rIns="50800"/>
            <a:lstStyle/>
            <a:p>
              <a:pPr algn="ctr">
                <a:lnSpc>
                  <a:spcPts val="4060"/>
                </a:lnSpc>
                <a:spcBef>
                  <a:spcPct val="0"/>
                </a:spcBef>
              </a:pPr>
            </a:p>
          </p:txBody>
        </p:sp>
      </p:grpSp>
      <p:grpSp>
        <p:nvGrpSpPr>
          <p:cNvPr name="Group 8" id="8"/>
          <p:cNvGrpSpPr/>
          <p:nvPr/>
        </p:nvGrpSpPr>
        <p:grpSpPr>
          <a:xfrm rot="0">
            <a:off x="109142" y="752186"/>
            <a:ext cx="1244246" cy="950471"/>
            <a:chOff x="0" y="0"/>
            <a:chExt cx="222955" cy="170314"/>
          </a:xfrm>
        </p:grpSpPr>
        <p:sp>
          <p:nvSpPr>
            <p:cNvPr name="Freeform 9" id="9"/>
            <p:cNvSpPr/>
            <p:nvPr/>
          </p:nvSpPr>
          <p:spPr>
            <a:xfrm flipH="false" flipV="false" rot="0">
              <a:off x="0" y="0"/>
              <a:ext cx="222955" cy="170314"/>
            </a:xfrm>
            <a:custGeom>
              <a:avLst/>
              <a:gdLst/>
              <a:ahLst/>
              <a:cxnLst/>
              <a:rect r="r" b="b" t="t" l="l"/>
              <a:pathLst>
                <a:path h="170314" w="222955">
                  <a:moveTo>
                    <a:pt x="0" y="0"/>
                  </a:moveTo>
                  <a:lnTo>
                    <a:pt x="222955" y="0"/>
                  </a:lnTo>
                  <a:lnTo>
                    <a:pt x="222955" y="170314"/>
                  </a:lnTo>
                  <a:lnTo>
                    <a:pt x="0" y="170314"/>
                  </a:lnTo>
                  <a:close/>
                </a:path>
              </a:pathLst>
            </a:custGeom>
            <a:solidFill>
              <a:srgbClr val="466B71"/>
            </a:solidFill>
          </p:spPr>
        </p:sp>
        <p:sp>
          <p:nvSpPr>
            <p:cNvPr name="TextBox 10" id="10"/>
            <p:cNvSpPr txBox="true"/>
            <p:nvPr/>
          </p:nvSpPr>
          <p:spPr>
            <a:xfrm>
              <a:off x="0" y="-57150"/>
              <a:ext cx="222955" cy="227464"/>
            </a:xfrm>
            <a:prstGeom prst="rect">
              <a:avLst/>
            </a:prstGeom>
          </p:spPr>
          <p:txBody>
            <a:bodyPr anchor="ctr" rtlCol="false" tIns="50800" lIns="50800" bIns="50800" rIns="50800"/>
            <a:lstStyle/>
            <a:p>
              <a:pPr algn="ctr">
                <a:lnSpc>
                  <a:spcPts val="4060"/>
                </a:lnSpc>
                <a:spcBef>
                  <a:spcPct val="0"/>
                </a:spcBef>
              </a:pPr>
            </a:p>
          </p:txBody>
        </p:sp>
      </p:grpSp>
      <p:grpSp>
        <p:nvGrpSpPr>
          <p:cNvPr name="Group 11" id="11"/>
          <p:cNvGrpSpPr/>
          <p:nvPr/>
        </p:nvGrpSpPr>
        <p:grpSpPr>
          <a:xfrm rot="0">
            <a:off x="7779075" y="752186"/>
            <a:ext cx="1244246" cy="950471"/>
            <a:chOff x="0" y="0"/>
            <a:chExt cx="222955" cy="170314"/>
          </a:xfrm>
        </p:grpSpPr>
        <p:sp>
          <p:nvSpPr>
            <p:cNvPr name="Freeform 12" id="12"/>
            <p:cNvSpPr/>
            <p:nvPr/>
          </p:nvSpPr>
          <p:spPr>
            <a:xfrm flipH="false" flipV="false" rot="0">
              <a:off x="0" y="0"/>
              <a:ext cx="222955" cy="170314"/>
            </a:xfrm>
            <a:custGeom>
              <a:avLst/>
              <a:gdLst/>
              <a:ahLst/>
              <a:cxnLst/>
              <a:rect r="r" b="b" t="t" l="l"/>
              <a:pathLst>
                <a:path h="170314" w="222955">
                  <a:moveTo>
                    <a:pt x="0" y="0"/>
                  </a:moveTo>
                  <a:lnTo>
                    <a:pt x="222955" y="0"/>
                  </a:lnTo>
                  <a:lnTo>
                    <a:pt x="222955" y="170314"/>
                  </a:lnTo>
                  <a:lnTo>
                    <a:pt x="0" y="170314"/>
                  </a:lnTo>
                  <a:close/>
                </a:path>
              </a:pathLst>
            </a:custGeom>
            <a:solidFill>
              <a:srgbClr val="466B71"/>
            </a:solidFill>
          </p:spPr>
        </p:sp>
        <p:sp>
          <p:nvSpPr>
            <p:cNvPr name="TextBox 13" id="13"/>
            <p:cNvSpPr txBox="true"/>
            <p:nvPr/>
          </p:nvSpPr>
          <p:spPr>
            <a:xfrm>
              <a:off x="0" y="-57150"/>
              <a:ext cx="222955" cy="227464"/>
            </a:xfrm>
            <a:prstGeom prst="rect">
              <a:avLst/>
            </a:prstGeom>
          </p:spPr>
          <p:txBody>
            <a:bodyPr anchor="ctr" rtlCol="false" tIns="50800" lIns="50800" bIns="50800" rIns="50800"/>
            <a:lstStyle/>
            <a:p>
              <a:pPr algn="ctr">
                <a:lnSpc>
                  <a:spcPts val="4060"/>
                </a:lnSpc>
                <a:spcBef>
                  <a:spcPct val="0"/>
                </a:spcBef>
              </a:pPr>
            </a:p>
          </p:txBody>
        </p:sp>
      </p:grpSp>
      <p:grpSp>
        <p:nvGrpSpPr>
          <p:cNvPr name="Group 14" id="14"/>
          <p:cNvGrpSpPr/>
          <p:nvPr/>
        </p:nvGrpSpPr>
        <p:grpSpPr>
          <a:xfrm rot="0">
            <a:off x="126067" y="9303285"/>
            <a:ext cx="7018028" cy="952295"/>
            <a:chOff x="0" y="0"/>
            <a:chExt cx="1257551" cy="170641"/>
          </a:xfrm>
        </p:grpSpPr>
        <p:sp>
          <p:nvSpPr>
            <p:cNvPr name="Freeform 15" id="15"/>
            <p:cNvSpPr/>
            <p:nvPr/>
          </p:nvSpPr>
          <p:spPr>
            <a:xfrm flipH="false" flipV="false" rot="0">
              <a:off x="0" y="0"/>
              <a:ext cx="1257551" cy="170641"/>
            </a:xfrm>
            <a:custGeom>
              <a:avLst/>
              <a:gdLst/>
              <a:ahLst/>
              <a:cxnLst/>
              <a:rect r="r" b="b" t="t" l="l"/>
              <a:pathLst>
                <a:path h="170641" w="1257551">
                  <a:moveTo>
                    <a:pt x="0" y="0"/>
                  </a:moveTo>
                  <a:lnTo>
                    <a:pt x="1257551" y="0"/>
                  </a:lnTo>
                  <a:lnTo>
                    <a:pt x="1257551" y="170641"/>
                  </a:lnTo>
                  <a:lnTo>
                    <a:pt x="0" y="170641"/>
                  </a:lnTo>
                  <a:close/>
                </a:path>
              </a:pathLst>
            </a:custGeom>
            <a:solidFill>
              <a:srgbClr val="8BD2D6">
                <a:alpha val="24706"/>
              </a:srgbClr>
            </a:solidFill>
          </p:spPr>
        </p:sp>
        <p:sp>
          <p:nvSpPr>
            <p:cNvPr name="TextBox 16" id="16"/>
            <p:cNvSpPr txBox="true"/>
            <p:nvPr/>
          </p:nvSpPr>
          <p:spPr>
            <a:xfrm>
              <a:off x="0" y="-57150"/>
              <a:ext cx="1257551" cy="227791"/>
            </a:xfrm>
            <a:prstGeom prst="rect">
              <a:avLst/>
            </a:prstGeom>
          </p:spPr>
          <p:txBody>
            <a:bodyPr anchor="ctr" rtlCol="false" tIns="50800" lIns="50800" bIns="50800" rIns="50800"/>
            <a:lstStyle/>
            <a:p>
              <a:pPr algn="ctr">
                <a:lnSpc>
                  <a:spcPts val="4060"/>
                </a:lnSpc>
                <a:spcBef>
                  <a:spcPct val="0"/>
                </a:spcBef>
              </a:pPr>
            </a:p>
          </p:txBody>
        </p:sp>
      </p:grpSp>
      <p:grpSp>
        <p:nvGrpSpPr>
          <p:cNvPr name="Group 17" id="17"/>
          <p:cNvGrpSpPr/>
          <p:nvPr/>
        </p:nvGrpSpPr>
        <p:grpSpPr>
          <a:xfrm rot="0">
            <a:off x="7716707" y="9161675"/>
            <a:ext cx="7018028" cy="950471"/>
            <a:chOff x="0" y="0"/>
            <a:chExt cx="1257551" cy="170314"/>
          </a:xfrm>
        </p:grpSpPr>
        <p:sp>
          <p:nvSpPr>
            <p:cNvPr name="Freeform 18" id="18"/>
            <p:cNvSpPr/>
            <p:nvPr/>
          </p:nvSpPr>
          <p:spPr>
            <a:xfrm flipH="false" flipV="false" rot="0">
              <a:off x="0" y="0"/>
              <a:ext cx="1257551" cy="170314"/>
            </a:xfrm>
            <a:custGeom>
              <a:avLst/>
              <a:gdLst/>
              <a:ahLst/>
              <a:cxnLst/>
              <a:rect r="r" b="b" t="t" l="l"/>
              <a:pathLst>
                <a:path h="170314" w="1257551">
                  <a:moveTo>
                    <a:pt x="0" y="0"/>
                  </a:moveTo>
                  <a:lnTo>
                    <a:pt x="1257551" y="0"/>
                  </a:lnTo>
                  <a:lnTo>
                    <a:pt x="1257551" y="170314"/>
                  </a:lnTo>
                  <a:lnTo>
                    <a:pt x="0" y="170314"/>
                  </a:lnTo>
                  <a:close/>
                </a:path>
              </a:pathLst>
            </a:custGeom>
            <a:solidFill>
              <a:srgbClr val="8BD2D6">
                <a:alpha val="24706"/>
              </a:srgbClr>
            </a:solidFill>
          </p:spPr>
        </p:sp>
        <p:sp>
          <p:nvSpPr>
            <p:cNvPr name="TextBox 19" id="19"/>
            <p:cNvSpPr txBox="true"/>
            <p:nvPr/>
          </p:nvSpPr>
          <p:spPr>
            <a:xfrm>
              <a:off x="0" y="-57150"/>
              <a:ext cx="1257551" cy="227464"/>
            </a:xfrm>
            <a:prstGeom prst="rect">
              <a:avLst/>
            </a:prstGeom>
          </p:spPr>
          <p:txBody>
            <a:bodyPr anchor="ctr" rtlCol="false" tIns="50800" lIns="50800" bIns="50800" rIns="50800"/>
            <a:lstStyle/>
            <a:p>
              <a:pPr algn="ctr">
                <a:lnSpc>
                  <a:spcPts val="4060"/>
                </a:lnSpc>
                <a:spcBef>
                  <a:spcPct val="0"/>
                </a:spcBef>
              </a:pPr>
            </a:p>
          </p:txBody>
        </p:sp>
      </p:grpSp>
      <p:grpSp>
        <p:nvGrpSpPr>
          <p:cNvPr name="Group 20" id="20"/>
          <p:cNvGrpSpPr/>
          <p:nvPr/>
        </p:nvGrpSpPr>
        <p:grpSpPr>
          <a:xfrm rot="0">
            <a:off x="30187" y="9305109"/>
            <a:ext cx="1244246" cy="950471"/>
            <a:chOff x="0" y="0"/>
            <a:chExt cx="222955" cy="170314"/>
          </a:xfrm>
        </p:grpSpPr>
        <p:sp>
          <p:nvSpPr>
            <p:cNvPr name="Freeform 21" id="21"/>
            <p:cNvSpPr/>
            <p:nvPr/>
          </p:nvSpPr>
          <p:spPr>
            <a:xfrm flipH="false" flipV="false" rot="0">
              <a:off x="0" y="0"/>
              <a:ext cx="222955" cy="170314"/>
            </a:xfrm>
            <a:custGeom>
              <a:avLst/>
              <a:gdLst/>
              <a:ahLst/>
              <a:cxnLst/>
              <a:rect r="r" b="b" t="t" l="l"/>
              <a:pathLst>
                <a:path h="170314" w="222955">
                  <a:moveTo>
                    <a:pt x="0" y="0"/>
                  </a:moveTo>
                  <a:lnTo>
                    <a:pt x="222955" y="0"/>
                  </a:lnTo>
                  <a:lnTo>
                    <a:pt x="222955" y="170314"/>
                  </a:lnTo>
                  <a:lnTo>
                    <a:pt x="0" y="170314"/>
                  </a:lnTo>
                  <a:close/>
                </a:path>
              </a:pathLst>
            </a:custGeom>
            <a:solidFill>
              <a:srgbClr val="466B71"/>
            </a:solidFill>
          </p:spPr>
        </p:sp>
        <p:sp>
          <p:nvSpPr>
            <p:cNvPr name="TextBox 22" id="22"/>
            <p:cNvSpPr txBox="true"/>
            <p:nvPr/>
          </p:nvSpPr>
          <p:spPr>
            <a:xfrm>
              <a:off x="0" y="-57150"/>
              <a:ext cx="222955" cy="227464"/>
            </a:xfrm>
            <a:prstGeom prst="rect">
              <a:avLst/>
            </a:prstGeom>
          </p:spPr>
          <p:txBody>
            <a:bodyPr anchor="ctr" rtlCol="false" tIns="50800" lIns="50800" bIns="50800" rIns="50800"/>
            <a:lstStyle/>
            <a:p>
              <a:pPr algn="ctr">
                <a:lnSpc>
                  <a:spcPts val="4060"/>
                </a:lnSpc>
                <a:spcBef>
                  <a:spcPct val="0"/>
                </a:spcBef>
              </a:pPr>
            </a:p>
          </p:txBody>
        </p:sp>
      </p:grpSp>
      <p:grpSp>
        <p:nvGrpSpPr>
          <p:cNvPr name="Group 23" id="23"/>
          <p:cNvGrpSpPr/>
          <p:nvPr/>
        </p:nvGrpSpPr>
        <p:grpSpPr>
          <a:xfrm rot="0">
            <a:off x="7716707" y="9161675"/>
            <a:ext cx="1244246" cy="950471"/>
            <a:chOff x="0" y="0"/>
            <a:chExt cx="222955" cy="170314"/>
          </a:xfrm>
        </p:grpSpPr>
        <p:sp>
          <p:nvSpPr>
            <p:cNvPr name="Freeform 24" id="24"/>
            <p:cNvSpPr/>
            <p:nvPr/>
          </p:nvSpPr>
          <p:spPr>
            <a:xfrm flipH="false" flipV="false" rot="0">
              <a:off x="0" y="0"/>
              <a:ext cx="222955" cy="170314"/>
            </a:xfrm>
            <a:custGeom>
              <a:avLst/>
              <a:gdLst/>
              <a:ahLst/>
              <a:cxnLst/>
              <a:rect r="r" b="b" t="t" l="l"/>
              <a:pathLst>
                <a:path h="170314" w="222955">
                  <a:moveTo>
                    <a:pt x="0" y="0"/>
                  </a:moveTo>
                  <a:lnTo>
                    <a:pt x="222955" y="0"/>
                  </a:lnTo>
                  <a:lnTo>
                    <a:pt x="222955" y="170314"/>
                  </a:lnTo>
                  <a:lnTo>
                    <a:pt x="0" y="170314"/>
                  </a:lnTo>
                  <a:close/>
                </a:path>
              </a:pathLst>
            </a:custGeom>
            <a:solidFill>
              <a:srgbClr val="466B71"/>
            </a:solidFill>
          </p:spPr>
        </p:sp>
        <p:sp>
          <p:nvSpPr>
            <p:cNvPr name="TextBox 25" id="25"/>
            <p:cNvSpPr txBox="true"/>
            <p:nvPr/>
          </p:nvSpPr>
          <p:spPr>
            <a:xfrm>
              <a:off x="0" y="-57150"/>
              <a:ext cx="222955" cy="227464"/>
            </a:xfrm>
            <a:prstGeom prst="rect">
              <a:avLst/>
            </a:prstGeom>
          </p:spPr>
          <p:txBody>
            <a:bodyPr anchor="ctr" rtlCol="false" tIns="50800" lIns="50800" bIns="50800" rIns="50800"/>
            <a:lstStyle/>
            <a:p>
              <a:pPr algn="ctr">
                <a:lnSpc>
                  <a:spcPts val="4060"/>
                </a:lnSpc>
                <a:spcBef>
                  <a:spcPct val="0"/>
                </a:spcBef>
              </a:pPr>
            </a:p>
          </p:txBody>
        </p:sp>
      </p:grpSp>
      <p:grpSp>
        <p:nvGrpSpPr>
          <p:cNvPr name="Group 26" id="26"/>
          <p:cNvGrpSpPr/>
          <p:nvPr/>
        </p:nvGrpSpPr>
        <p:grpSpPr>
          <a:xfrm rot="0">
            <a:off x="7718611" y="16666751"/>
            <a:ext cx="7018028" cy="950471"/>
            <a:chOff x="0" y="0"/>
            <a:chExt cx="1257551" cy="170314"/>
          </a:xfrm>
        </p:grpSpPr>
        <p:sp>
          <p:nvSpPr>
            <p:cNvPr name="Freeform 27" id="27"/>
            <p:cNvSpPr/>
            <p:nvPr/>
          </p:nvSpPr>
          <p:spPr>
            <a:xfrm flipH="false" flipV="false" rot="0">
              <a:off x="0" y="0"/>
              <a:ext cx="1257551" cy="170314"/>
            </a:xfrm>
            <a:custGeom>
              <a:avLst/>
              <a:gdLst/>
              <a:ahLst/>
              <a:cxnLst/>
              <a:rect r="r" b="b" t="t" l="l"/>
              <a:pathLst>
                <a:path h="170314" w="1257551">
                  <a:moveTo>
                    <a:pt x="0" y="0"/>
                  </a:moveTo>
                  <a:lnTo>
                    <a:pt x="1257551" y="0"/>
                  </a:lnTo>
                  <a:lnTo>
                    <a:pt x="1257551" y="170314"/>
                  </a:lnTo>
                  <a:lnTo>
                    <a:pt x="0" y="170314"/>
                  </a:lnTo>
                  <a:close/>
                </a:path>
              </a:pathLst>
            </a:custGeom>
            <a:solidFill>
              <a:srgbClr val="8BD2D6">
                <a:alpha val="24706"/>
              </a:srgbClr>
            </a:solidFill>
          </p:spPr>
        </p:sp>
        <p:sp>
          <p:nvSpPr>
            <p:cNvPr name="TextBox 28" id="28"/>
            <p:cNvSpPr txBox="true"/>
            <p:nvPr/>
          </p:nvSpPr>
          <p:spPr>
            <a:xfrm>
              <a:off x="0" y="-57150"/>
              <a:ext cx="1257551" cy="227464"/>
            </a:xfrm>
            <a:prstGeom prst="rect">
              <a:avLst/>
            </a:prstGeom>
          </p:spPr>
          <p:txBody>
            <a:bodyPr anchor="ctr" rtlCol="false" tIns="50800" lIns="50800" bIns="50800" rIns="50800"/>
            <a:lstStyle/>
            <a:p>
              <a:pPr algn="ctr">
                <a:lnSpc>
                  <a:spcPts val="4060"/>
                </a:lnSpc>
                <a:spcBef>
                  <a:spcPct val="0"/>
                </a:spcBef>
              </a:pPr>
            </a:p>
          </p:txBody>
        </p:sp>
      </p:grpSp>
      <p:grpSp>
        <p:nvGrpSpPr>
          <p:cNvPr name="Group 29" id="29"/>
          <p:cNvGrpSpPr/>
          <p:nvPr/>
        </p:nvGrpSpPr>
        <p:grpSpPr>
          <a:xfrm rot="0">
            <a:off x="7730661" y="16700190"/>
            <a:ext cx="1244246" cy="950471"/>
            <a:chOff x="0" y="0"/>
            <a:chExt cx="222955" cy="170314"/>
          </a:xfrm>
        </p:grpSpPr>
        <p:sp>
          <p:nvSpPr>
            <p:cNvPr name="Freeform 30" id="30"/>
            <p:cNvSpPr/>
            <p:nvPr/>
          </p:nvSpPr>
          <p:spPr>
            <a:xfrm flipH="false" flipV="false" rot="0">
              <a:off x="0" y="0"/>
              <a:ext cx="222955" cy="170314"/>
            </a:xfrm>
            <a:custGeom>
              <a:avLst/>
              <a:gdLst/>
              <a:ahLst/>
              <a:cxnLst/>
              <a:rect r="r" b="b" t="t" l="l"/>
              <a:pathLst>
                <a:path h="170314" w="222955">
                  <a:moveTo>
                    <a:pt x="0" y="0"/>
                  </a:moveTo>
                  <a:lnTo>
                    <a:pt x="222955" y="0"/>
                  </a:lnTo>
                  <a:lnTo>
                    <a:pt x="222955" y="170314"/>
                  </a:lnTo>
                  <a:lnTo>
                    <a:pt x="0" y="170314"/>
                  </a:lnTo>
                  <a:close/>
                </a:path>
              </a:pathLst>
            </a:custGeom>
            <a:solidFill>
              <a:srgbClr val="466B71"/>
            </a:solidFill>
          </p:spPr>
        </p:sp>
        <p:sp>
          <p:nvSpPr>
            <p:cNvPr name="TextBox 31" id="31"/>
            <p:cNvSpPr txBox="true"/>
            <p:nvPr/>
          </p:nvSpPr>
          <p:spPr>
            <a:xfrm>
              <a:off x="0" y="-57150"/>
              <a:ext cx="222955" cy="227464"/>
            </a:xfrm>
            <a:prstGeom prst="rect">
              <a:avLst/>
            </a:prstGeom>
          </p:spPr>
          <p:txBody>
            <a:bodyPr anchor="ctr" rtlCol="false" tIns="50800" lIns="50800" bIns="50800" rIns="50800"/>
            <a:lstStyle/>
            <a:p>
              <a:pPr algn="ctr">
                <a:lnSpc>
                  <a:spcPts val="4060"/>
                </a:lnSpc>
                <a:spcBef>
                  <a:spcPct val="0"/>
                </a:spcBef>
              </a:pPr>
            </a:p>
          </p:txBody>
        </p:sp>
      </p:grpSp>
      <p:sp>
        <p:nvSpPr>
          <p:cNvPr name="AutoShape 32" id="32"/>
          <p:cNvSpPr/>
          <p:nvPr/>
        </p:nvSpPr>
        <p:spPr>
          <a:xfrm flipV="true">
            <a:off x="7560000" y="166848"/>
            <a:ext cx="0" cy="20977459"/>
          </a:xfrm>
          <a:prstGeom prst="line">
            <a:avLst/>
          </a:prstGeom>
          <a:ln cap="flat" w="19050">
            <a:solidFill>
              <a:srgbClr val="466B71"/>
            </a:solidFill>
            <a:prstDash val="solid"/>
            <a:headEnd type="none" len="sm" w="sm"/>
            <a:tailEnd type="none" len="sm" w="sm"/>
          </a:ln>
        </p:spPr>
      </p:sp>
      <p:sp>
        <p:nvSpPr>
          <p:cNvPr name="Freeform 33" id="33"/>
          <p:cNvSpPr/>
          <p:nvPr/>
        </p:nvSpPr>
        <p:spPr>
          <a:xfrm flipH="false" flipV="false" rot="0">
            <a:off x="126067" y="2029386"/>
            <a:ext cx="1228049" cy="1228049"/>
          </a:xfrm>
          <a:custGeom>
            <a:avLst/>
            <a:gdLst/>
            <a:ahLst/>
            <a:cxnLst/>
            <a:rect r="r" b="b" t="t" l="l"/>
            <a:pathLst>
              <a:path h="1228049" w="1228049">
                <a:moveTo>
                  <a:pt x="0" y="0"/>
                </a:moveTo>
                <a:lnTo>
                  <a:pt x="1228050" y="0"/>
                </a:lnTo>
                <a:lnTo>
                  <a:pt x="1228050" y="1228049"/>
                </a:lnTo>
                <a:lnTo>
                  <a:pt x="0" y="1228049"/>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4" id="34"/>
          <p:cNvSpPr/>
          <p:nvPr/>
        </p:nvSpPr>
        <p:spPr>
          <a:xfrm flipH="false" flipV="false" rot="0">
            <a:off x="7815585" y="17807722"/>
            <a:ext cx="1387119" cy="1887237"/>
          </a:xfrm>
          <a:custGeom>
            <a:avLst/>
            <a:gdLst/>
            <a:ahLst/>
            <a:cxnLst/>
            <a:rect r="r" b="b" t="t" l="l"/>
            <a:pathLst>
              <a:path h="1887237" w="1387119">
                <a:moveTo>
                  <a:pt x="0" y="0"/>
                </a:moveTo>
                <a:lnTo>
                  <a:pt x="1387119" y="0"/>
                </a:lnTo>
                <a:lnTo>
                  <a:pt x="1387119" y="1887237"/>
                </a:lnTo>
                <a:lnTo>
                  <a:pt x="0" y="188723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35" id="35"/>
          <p:cNvSpPr/>
          <p:nvPr/>
        </p:nvSpPr>
        <p:spPr>
          <a:xfrm flipH="false" flipV="false" rot="0">
            <a:off x="7779075" y="11071555"/>
            <a:ext cx="1268234" cy="1556115"/>
          </a:xfrm>
          <a:custGeom>
            <a:avLst/>
            <a:gdLst/>
            <a:ahLst/>
            <a:cxnLst/>
            <a:rect r="r" b="b" t="t" l="l"/>
            <a:pathLst>
              <a:path h="1556115" w="1268234">
                <a:moveTo>
                  <a:pt x="0" y="0"/>
                </a:moveTo>
                <a:lnTo>
                  <a:pt x="1268234" y="0"/>
                </a:lnTo>
                <a:lnTo>
                  <a:pt x="1268234" y="1556115"/>
                </a:lnTo>
                <a:lnTo>
                  <a:pt x="0" y="155611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36" id="36"/>
          <p:cNvSpPr txBox="true"/>
          <p:nvPr/>
        </p:nvSpPr>
        <p:spPr>
          <a:xfrm rot="0">
            <a:off x="1910278" y="2560244"/>
            <a:ext cx="5118528" cy="2303144"/>
          </a:xfrm>
          <a:prstGeom prst="rect">
            <a:avLst/>
          </a:prstGeom>
        </p:spPr>
        <p:txBody>
          <a:bodyPr anchor="t" rtlCol="false" tIns="0" lIns="0" bIns="0" rIns="0">
            <a:spAutoFit/>
          </a:bodyPr>
          <a:lstStyle/>
          <a:p>
            <a:pPr algn="just" marL="0" indent="0" lvl="0">
              <a:lnSpc>
                <a:spcPts val="1680"/>
              </a:lnSpc>
              <a:spcBef>
                <a:spcPct val="0"/>
              </a:spcBef>
            </a:pPr>
            <a:r>
              <a:rPr lang="en-US" sz="1200">
                <a:solidFill>
                  <a:srgbClr val="000000"/>
                </a:solidFill>
                <a:latin typeface="Poppins"/>
                <a:ea typeface="Poppins"/>
                <a:cs typeface="Poppins"/>
                <a:sym typeface="Poppins"/>
              </a:rPr>
              <a:t>There has been a prevalence of type 2 diabetes among the individuals in different countries and it has also become one of the major public health concerns as it can often lead to serious complications which include damage to the kidney and also cardiovascular diseases (World Health Organization, 2024). Prevention of the disease can involve changing habits through healthy eating, regular physical activity, and weight management. However, it is difficult to maintain these changes when there are barriers such as low motivation, financial constraints, and limited time.</a:t>
            </a:r>
          </a:p>
          <a:p>
            <a:pPr algn="just" marL="0" indent="0" lvl="0">
              <a:lnSpc>
                <a:spcPts val="1680"/>
              </a:lnSpc>
              <a:spcBef>
                <a:spcPct val="0"/>
              </a:spcBef>
            </a:pPr>
          </a:p>
        </p:txBody>
      </p:sp>
      <p:sp>
        <p:nvSpPr>
          <p:cNvPr name="TextBox 37" id="37"/>
          <p:cNvSpPr txBox="true"/>
          <p:nvPr/>
        </p:nvSpPr>
        <p:spPr>
          <a:xfrm rot="0">
            <a:off x="1754321" y="1009934"/>
            <a:ext cx="5430443" cy="368299"/>
          </a:xfrm>
          <a:prstGeom prst="rect">
            <a:avLst/>
          </a:prstGeom>
        </p:spPr>
        <p:txBody>
          <a:bodyPr anchor="t" rtlCol="false" tIns="0" lIns="0" bIns="0" rIns="0">
            <a:spAutoFit/>
          </a:bodyPr>
          <a:lstStyle/>
          <a:p>
            <a:pPr algn="just" marL="0" indent="0" lvl="0">
              <a:lnSpc>
                <a:spcPts val="2800"/>
              </a:lnSpc>
              <a:spcBef>
                <a:spcPct val="0"/>
              </a:spcBef>
            </a:pPr>
            <a:r>
              <a:rPr lang="en-US" b="true" sz="2000" strike="noStrike" u="none">
                <a:solidFill>
                  <a:srgbClr val="000000"/>
                </a:solidFill>
                <a:latin typeface="Bodoni FLF Bold"/>
                <a:ea typeface="Bodoni FLF Bold"/>
                <a:cs typeface="Bodoni FLF Bold"/>
                <a:sym typeface="Bodoni FLF Bold"/>
              </a:rPr>
              <a:t>BACKGROUND</a:t>
            </a:r>
          </a:p>
        </p:txBody>
      </p:sp>
      <p:sp>
        <p:nvSpPr>
          <p:cNvPr name="TextBox 38" id="38"/>
          <p:cNvSpPr txBox="true"/>
          <p:nvPr/>
        </p:nvSpPr>
        <p:spPr>
          <a:xfrm rot="0">
            <a:off x="9202704" y="898426"/>
            <a:ext cx="5430443" cy="1073149"/>
          </a:xfrm>
          <a:prstGeom prst="rect">
            <a:avLst/>
          </a:prstGeom>
        </p:spPr>
        <p:txBody>
          <a:bodyPr anchor="t" rtlCol="false" tIns="0" lIns="0" bIns="0" rIns="0">
            <a:spAutoFit/>
          </a:bodyPr>
          <a:lstStyle/>
          <a:p>
            <a:pPr algn="just">
              <a:lnSpc>
                <a:spcPts val="2800"/>
              </a:lnSpc>
            </a:pPr>
            <a:r>
              <a:rPr lang="en-US" b="true" sz="2000">
                <a:solidFill>
                  <a:srgbClr val="000000"/>
                </a:solidFill>
                <a:latin typeface="Bodoni FLF Bold"/>
                <a:ea typeface="Bodoni FLF Bold"/>
                <a:cs typeface="Bodoni FLF Bold"/>
                <a:sym typeface="Bodoni FLF Bold"/>
              </a:rPr>
              <a:t>HEALTH PROMOTION VALUES AND PRINCIPLES</a:t>
            </a:r>
          </a:p>
          <a:p>
            <a:pPr algn="just">
              <a:lnSpc>
                <a:spcPts val="2800"/>
              </a:lnSpc>
            </a:pPr>
          </a:p>
        </p:txBody>
      </p:sp>
      <p:sp>
        <p:nvSpPr>
          <p:cNvPr name="TextBox 39" id="39"/>
          <p:cNvSpPr txBox="true"/>
          <p:nvPr/>
        </p:nvSpPr>
        <p:spPr>
          <a:xfrm rot="0">
            <a:off x="1895812" y="9442162"/>
            <a:ext cx="5430443" cy="1073150"/>
          </a:xfrm>
          <a:prstGeom prst="rect">
            <a:avLst/>
          </a:prstGeom>
        </p:spPr>
        <p:txBody>
          <a:bodyPr anchor="t" rtlCol="false" tIns="0" lIns="0" bIns="0" rIns="0">
            <a:spAutoFit/>
          </a:bodyPr>
          <a:lstStyle/>
          <a:p>
            <a:pPr algn="just">
              <a:lnSpc>
                <a:spcPts val="2800"/>
              </a:lnSpc>
            </a:pPr>
            <a:r>
              <a:rPr lang="en-US" b="true" sz="2000">
                <a:solidFill>
                  <a:srgbClr val="000000"/>
                </a:solidFill>
                <a:latin typeface="Bodoni FLF Bold"/>
                <a:ea typeface="Bodoni FLF Bold"/>
                <a:cs typeface="Bodoni FLF Bold"/>
                <a:sym typeface="Bodoni FLF Bold"/>
              </a:rPr>
              <a:t>BEHAVIOUR CHANGE THEORY</a:t>
            </a:r>
          </a:p>
          <a:p>
            <a:pPr algn="just">
              <a:lnSpc>
                <a:spcPts val="2800"/>
              </a:lnSpc>
            </a:pPr>
          </a:p>
          <a:p>
            <a:pPr algn="just">
              <a:lnSpc>
                <a:spcPts val="2800"/>
              </a:lnSpc>
            </a:pPr>
          </a:p>
        </p:txBody>
      </p:sp>
      <p:sp>
        <p:nvSpPr>
          <p:cNvPr name="TextBox 40" id="40"/>
          <p:cNvSpPr txBox="true"/>
          <p:nvPr/>
        </p:nvSpPr>
        <p:spPr>
          <a:xfrm rot="0">
            <a:off x="9267373" y="9384315"/>
            <a:ext cx="5430443" cy="368300"/>
          </a:xfrm>
          <a:prstGeom prst="rect">
            <a:avLst/>
          </a:prstGeom>
        </p:spPr>
        <p:txBody>
          <a:bodyPr anchor="t" rtlCol="false" tIns="0" lIns="0" bIns="0" rIns="0">
            <a:spAutoFit/>
          </a:bodyPr>
          <a:lstStyle/>
          <a:p>
            <a:pPr algn="just">
              <a:lnSpc>
                <a:spcPts val="2800"/>
              </a:lnSpc>
            </a:pPr>
            <a:r>
              <a:rPr lang="en-US" b="true" sz="2000">
                <a:solidFill>
                  <a:srgbClr val="000000"/>
                </a:solidFill>
                <a:latin typeface="Bodoni FLF Bold"/>
                <a:ea typeface="Bodoni FLF Bold"/>
                <a:cs typeface="Bodoni FLF Bold"/>
                <a:sym typeface="Bodoni FLF Bold"/>
              </a:rPr>
              <a:t>EXPECTED OUTCOMES</a:t>
            </a:r>
          </a:p>
        </p:txBody>
      </p:sp>
      <p:sp>
        <p:nvSpPr>
          <p:cNvPr name="TextBox 41" id="41"/>
          <p:cNvSpPr txBox="true"/>
          <p:nvPr/>
        </p:nvSpPr>
        <p:spPr>
          <a:xfrm rot="0">
            <a:off x="9176838" y="16901012"/>
            <a:ext cx="5430443" cy="552509"/>
          </a:xfrm>
          <a:prstGeom prst="rect">
            <a:avLst/>
          </a:prstGeom>
        </p:spPr>
        <p:txBody>
          <a:bodyPr anchor="t" rtlCol="false" tIns="0" lIns="0" bIns="0" rIns="0">
            <a:spAutoFit/>
          </a:bodyPr>
          <a:lstStyle/>
          <a:p>
            <a:pPr algn="just">
              <a:lnSpc>
                <a:spcPts val="4200"/>
              </a:lnSpc>
            </a:pPr>
            <a:r>
              <a:rPr lang="en-US" b="true" sz="3000">
                <a:solidFill>
                  <a:srgbClr val="000000"/>
                </a:solidFill>
                <a:latin typeface="Bodoni FLF Bold"/>
                <a:ea typeface="Bodoni FLF Bold"/>
                <a:cs typeface="Bodoni FLF Bold"/>
                <a:sym typeface="Bodoni FLF Bold"/>
              </a:rPr>
              <a:t>CONCLUSION</a:t>
            </a:r>
          </a:p>
        </p:txBody>
      </p:sp>
      <p:sp>
        <p:nvSpPr>
          <p:cNvPr name="TextBox 42" id="42"/>
          <p:cNvSpPr txBox="true"/>
          <p:nvPr/>
        </p:nvSpPr>
        <p:spPr>
          <a:xfrm rot="0">
            <a:off x="7865430" y="2016666"/>
            <a:ext cx="6802168" cy="626744"/>
          </a:xfrm>
          <a:prstGeom prst="rect">
            <a:avLst/>
          </a:prstGeom>
        </p:spPr>
        <p:txBody>
          <a:bodyPr anchor="t" rtlCol="false" tIns="0" lIns="0" bIns="0" rIns="0">
            <a:spAutoFit/>
          </a:bodyPr>
          <a:lstStyle/>
          <a:p>
            <a:pPr algn="just" marL="0" indent="0" lvl="0">
              <a:lnSpc>
                <a:spcPts val="1680"/>
              </a:lnSpc>
              <a:spcBef>
                <a:spcPct val="0"/>
              </a:spcBef>
            </a:pPr>
            <a:r>
              <a:rPr lang="en-US" sz="1200">
                <a:solidFill>
                  <a:srgbClr val="000000"/>
                </a:solidFill>
                <a:latin typeface="Poppins"/>
                <a:ea typeface="Poppins"/>
                <a:cs typeface="Poppins"/>
                <a:sym typeface="Poppins"/>
              </a:rPr>
              <a:t>The intervention should focus on empowering the individuals so that they are able to make informed choices while it promotes autonomy, safety and participation  (World Health Organization, 2021). </a:t>
            </a:r>
          </a:p>
        </p:txBody>
      </p:sp>
      <p:sp>
        <p:nvSpPr>
          <p:cNvPr name="TextBox 43" id="43"/>
          <p:cNvSpPr txBox="true"/>
          <p:nvPr/>
        </p:nvSpPr>
        <p:spPr>
          <a:xfrm rot="0">
            <a:off x="1105419" y="10703255"/>
            <a:ext cx="5059324" cy="368300"/>
          </a:xfrm>
          <a:prstGeom prst="rect">
            <a:avLst/>
          </a:prstGeom>
        </p:spPr>
        <p:txBody>
          <a:bodyPr anchor="t" rtlCol="false" tIns="0" lIns="0" bIns="0" rIns="0">
            <a:spAutoFit/>
          </a:bodyPr>
          <a:lstStyle/>
          <a:p>
            <a:pPr algn="ctr">
              <a:lnSpc>
                <a:spcPts val="2800"/>
              </a:lnSpc>
            </a:pPr>
            <a:r>
              <a:rPr lang="en-US" sz="2000" b="true">
                <a:solidFill>
                  <a:srgbClr val="000000"/>
                </a:solidFill>
                <a:latin typeface="Poppins Bold"/>
                <a:ea typeface="Poppins Bold"/>
                <a:cs typeface="Poppins Bold"/>
                <a:sym typeface="Poppins Bold"/>
              </a:rPr>
              <a:t>Health Belief Model (HBM)</a:t>
            </a:r>
          </a:p>
        </p:txBody>
      </p:sp>
      <p:sp>
        <p:nvSpPr>
          <p:cNvPr name="TextBox 44" id="44"/>
          <p:cNvSpPr txBox="true"/>
          <p:nvPr/>
        </p:nvSpPr>
        <p:spPr>
          <a:xfrm rot="0">
            <a:off x="652310" y="11273281"/>
            <a:ext cx="6461064" cy="1045844"/>
          </a:xfrm>
          <a:prstGeom prst="rect">
            <a:avLst/>
          </a:prstGeom>
        </p:spPr>
        <p:txBody>
          <a:bodyPr anchor="t" rtlCol="false" tIns="0" lIns="0" bIns="0" rIns="0">
            <a:spAutoFit/>
          </a:bodyPr>
          <a:lstStyle/>
          <a:p>
            <a:pPr algn="ctr">
              <a:lnSpc>
                <a:spcPts val="1680"/>
              </a:lnSpc>
            </a:pPr>
            <a:r>
              <a:rPr lang="en-US" sz="1200">
                <a:solidFill>
                  <a:srgbClr val="000000"/>
                </a:solidFill>
                <a:latin typeface="Poppins"/>
                <a:ea typeface="Poppins"/>
                <a:cs typeface="Poppins"/>
                <a:sym typeface="Poppins"/>
              </a:rPr>
              <a:t>Health belief model helps in explaining how the perceived severity, benefits, susceptibility, barriers, self‑acuity and cues to action can have an influence upon the healthy behavior of an individual (Alyafei and Easton-Carr, 2024). At the same time, it also provides a framework to design the relevant messages for the people who use the application. </a:t>
            </a:r>
          </a:p>
        </p:txBody>
      </p:sp>
      <p:sp>
        <p:nvSpPr>
          <p:cNvPr name="TextBox 45" id="45"/>
          <p:cNvSpPr txBox="true"/>
          <p:nvPr/>
        </p:nvSpPr>
        <p:spPr>
          <a:xfrm rot="0">
            <a:off x="1249447" y="12566776"/>
            <a:ext cx="5059324" cy="707390"/>
          </a:xfrm>
          <a:prstGeom prst="rect">
            <a:avLst/>
          </a:prstGeom>
        </p:spPr>
        <p:txBody>
          <a:bodyPr anchor="t" rtlCol="false" tIns="0" lIns="0" bIns="0" rIns="0">
            <a:spAutoFit/>
          </a:bodyPr>
          <a:lstStyle/>
          <a:p>
            <a:pPr algn="ctr">
              <a:lnSpc>
                <a:spcPts val="2240"/>
              </a:lnSpc>
            </a:pPr>
            <a:r>
              <a:rPr lang="en-US" sz="1600" b="true">
                <a:solidFill>
                  <a:srgbClr val="000000"/>
                </a:solidFill>
                <a:latin typeface="Poppins Bold"/>
                <a:ea typeface="Poppins Bold"/>
                <a:cs typeface="Poppins Bold"/>
                <a:sym typeface="Poppins Bold"/>
              </a:rPr>
              <a:t>Perceived Susceptibility</a:t>
            </a:r>
          </a:p>
          <a:p>
            <a:pPr algn="ctr">
              <a:lnSpc>
                <a:spcPts val="1680"/>
              </a:lnSpc>
            </a:pPr>
            <a:r>
              <a:rPr lang="en-US" sz="1200">
                <a:solidFill>
                  <a:srgbClr val="000000"/>
                </a:solidFill>
                <a:latin typeface="Poppins"/>
                <a:ea typeface="Poppins"/>
                <a:cs typeface="Poppins"/>
                <a:sym typeface="Poppins"/>
              </a:rPr>
              <a:t>Explain that the individual might be at risk where they can develop type 2 diabetes. while it also avoids unsupported risk reduction. </a:t>
            </a:r>
          </a:p>
        </p:txBody>
      </p:sp>
      <p:sp>
        <p:nvSpPr>
          <p:cNvPr name="TextBox 46" id="46"/>
          <p:cNvSpPr txBox="true"/>
          <p:nvPr/>
        </p:nvSpPr>
        <p:spPr>
          <a:xfrm rot="0">
            <a:off x="9382325" y="10848149"/>
            <a:ext cx="5044762" cy="1884044"/>
          </a:xfrm>
          <a:prstGeom prst="rect">
            <a:avLst/>
          </a:prstGeom>
        </p:spPr>
        <p:txBody>
          <a:bodyPr anchor="t" rtlCol="false" tIns="0" lIns="0" bIns="0" rIns="0">
            <a:spAutoFit/>
          </a:bodyPr>
          <a:lstStyle/>
          <a:p>
            <a:pPr algn="l" marL="259085" indent="-129542" lvl="1">
              <a:lnSpc>
                <a:spcPts val="1680"/>
              </a:lnSpc>
              <a:buFont typeface="Arial"/>
              <a:buChar char="•"/>
            </a:pPr>
            <a:r>
              <a:rPr lang="en-US" b="true" sz="1200">
                <a:solidFill>
                  <a:srgbClr val="000000"/>
                </a:solidFill>
                <a:latin typeface="Poppins Bold"/>
                <a:ea typeface="Poppins Bold"/>
                <a:cs typeface="Poppins Bold"/>
                <a:sym typeface="Poppins Bold"/>
              </a:rPr>
              <a:t>Healthier lifestyle habits </a:t>
            </a:r>
            <a:r>
              <a:rPr lang="en-US" sz="1200">
                <a:solidFill>
                  <a:srgbClr val="000000"/>
                </a:solidFill>
                <a:latin typeface="Poppins"/>
                <a:ea typeface="Poppins"/>
                <a:cs typeface="Poppins"/>
                <a:sym typeface="Poppins"/>
              </a:rPr>
              <a:t>: Support the improvements in physical activity and eating patterns with the help of feedback and goals which are achievable. (Liu and Xia, 2025; Suhlrie et al., 2026)</a:t>
            </a:r>
          </a:p>
          <a:p>
            <a:pPr algn="l" marL="259085" indent="-129542" lvl="1">
              <a:lnSpc>
                <a:spcPts val="1680"/>
              </a:lnSpc>
              <a:buFont typeface="Arial"/>
              <a:buChar char="•"/>
            </a:pPr>
            <a:r>
              <a:rPr lang="en-US" b="true" sz="1200">
                <a:solidFill>
                  <a:srgbClr val="000000"/>
                </a:solidFill>
                <a:latin typeface="Poppins Bold"/>
                <a:ea typeface="Poppins Bold"/>
                <a:cs typeface="Poppins Bold"/>
                <a:sym typeface="Poppins Bold"/>
              </a:rPr>
              <a:t>Improvement in awareness:  </a:t>
            </a:r>
            <a:r>
              <a:rPr lang="en-US" sz="1200">
                <a:solidFill>
                  <a:srgbClr val="000000"/>
                </a:solidFill>
                <a:latin typeface="Poppins"/>
                <a:ea typeface="Poppins"/>
                <a:cs typeface="Poppins"/>
                <a:sym typeface="Poppins"/>
              </a:rPr>
              <a:t>Helps in increasing the understanding regarding the risk of diabetes and prevention</a:t>
            </a:r>
          </a:p>
          <a:p>
            <a:pPr algn="l" marL="259085" indent="-129542" lvl="1">
              <a:lnSpc>
                <a:spcPts val="1680"/>
              </a:lnSpc>
              <a:buFont typeface="Arial"/>
              <a:buChar char="•"/>
            </a:pPr>
            <a:r>
              <a:rPr lang="en-US" b="true" sz="1200">
                <a:solidFill>
                  <a:srgbClr val="000000"/>
                </a:solidFill>
                <a:latin typeface="Poppins Bold"/>
                <a:ea typeface="Poppins Bold"/>
                <a:cs typeface="Poppins Bold"/>
                <a:sym typeface="Poppins Bold"/>
              </a:rPr>
              <a:t>Engagement : </a:t>
            </a:r>
            <a:r>
              <a:rPr lang="en-US" sz="1200">
                <a:solidFill>
                  <a:srgbClr val="000000"/>
                </a:solidFill>
                <a:latin typeface="Poppins"/>
                <a:ea typeface="Poppins"/>
                <a:cs typeface="Poppins"/>
                <a:sym typeface="Poppins"/>
              </a:rPr>
              <a:t>It uses the relevant feedback and also the reminders so that the users are encouraged to continue their participation. (Jahan et al., 2024; Nguyen et al., 2024)</a:t>
            </a:r>
          </a:p>
        </p:txBody>
      </p:sp>
      <p:sp>
        <p:nvSpPr>
          <p:cNvPr name="TextBox 47" id="47"/>
          <p:cNvSpPr txBox="true"/>
          <p:nvPr/>
        </p:nvSpPr>
        <p:spPr>
          <a:xfrm rot="0">
            <a:off x="9425995" y="10326815"/>
            <a:ext cx="5019469" cy="283209"/>
          </a:xfrm>
          <a:prstGeom prst="rect">
            <a:avLst/>
          </a:prstGeom>
        </p:spPr>
        <p:txBody>
          <a:bodyPr anchor="t" rtlCol="false" tIns="0" lIns="0" bIns="0" rIns="0">
            <a:spAutoFit/>
          </a:bodyPr>
          <a:lstStyle/>
          <a:p>
            <a:pPr algn="l">
              <a:lnSpc>
                <a:spcPts val="2240"/>
              </a:lnSpc>
            </a:pPr>
            <a:r>
              <a:rPr lang="en-US" sz="1600" b="true">
                <a:solidFill>
                  <a:srgbClr val="000000"/>
                </a:solidFill>
                <a:latin typeface="Poppins Bold"/>
                <a:ea typeface="Poppins Bold"/>
                <a:cs typeface="Poppins Bold"/>
                <a:sym typeface="Poppins Bold"/>
              </a:rPr>
              <a:t>Potential benefits</a:t>
            </a:r>
          </a:p>
        </p:txBody>
      </p:sp>
      <p:sp>
        <p:nvSpPr>
          <p:cNvPr name="TextBox 48" id="48"/>
          <p:cNvSpPr txBox="true"/>
          <p:nvPr/>
        </p:nvSpPr>
        <p:spPr>
          <a:xfrm rot="0">
            <a:off x="9336772" y="17925392"/>
            <a:ext cx="5003646" cy="626744"/>
          </a:xfrm>
          <a:prstGeom prst="rect">
            <a:avLst/>
          </a:prstGeom>
        </p:spPr>
        <p:txBody>
          <a:bodyPr anchor="t" rtlCol="false" tIns="0" lIns="0" bIns="0" rIns="0">
            <a:spAutoFit/>
          </a:bodyPr>
          <a:lstStyle/>
          <a:p>
            <a:pPr algn="just">
              <a:lnSpc>
                <a:spcPts val="1680"/>
              </a:lnSpc>
            </a:pPr>
            <a:r>
              <a:rPr lang="en-US" sz="1200">
                <a:solidFill>
                  <a:srgbClr val="000000"/>
                </a:solidFill>
                <a:latin typeface="Poppins"/>
                <a:ea typeface="Poppins"/>
                <a:cs typeface="Poppins"/>
                <a:sym typeface="Poppins"/>
              </a:rPr>
              <a:t>AI coaching can strengthen the prevention of disease. It cannot replace the healthcare professionals or even address the inequalities which are in the structure  (Jahan et al., 2024).</a:t>
            </a:r>
          </a:p>
        </p:txBody>
      </p:sp>
      <p:sp>
        <p:nvSpPr>
          <p:cNvPr name="TextBox 49" id="49"/>
          <p:cNvSpPr txBox="true"/>
          <p:nvPr/>
        </p:nvSpPr>
        <p:spPr>
          <a:xfrm rot="0">
            <a:off x="126067" y="794390"/>
            <a:ext cx="1052487" cy="717610"/>
          </a:xfrm>
          <a:prstGeom prst="rect">
            <a:avLst/>
          </a:prstGeom>
        </p:spPr>
        <p:txBody>
          <a:bodyPr anchor="t" rtlCol="false" tIns="0" lIns="0" bIns="0" rIns="0">
            <a:spAutoFit/>
          </a:bodyPr>
          <a:lstStyle/>
          <a:p>
            <a:pPr algn="ctr">
              <a:lnSpc>
                <a:spcPts val="5599"/>
              </a:lnSpc>
            </a:pPr>
            <a:r>
              <a:rPr lang="en-US" b="true" sz="3999">
                <a:solidFill>
                  <a:srgbClr val="FFFFFF"/>
                </a:solidFill>
                <a:latin typeface="Poppins Bold"/>
                <a:ea typeface="Poppins Bold"/>
                <a:cs typeface="Poppins Bold"/>
                <a:sym typeface="Poppins Bold"/>
              </a:rPr>
              <a:t>01</a:t>
            </a:r>
          </a:p>
        </p:txBody>
      </p:sp>
      <p:sp>
        <p:nvSpPr>
          <p:cNvPr name="TextBox 50" id="50"/>
          <p:cNvSpPr txBox="true"/>
          <p:nvPr/>
        </p:nvSpPr>
        <p:spPr>
          <a:xfrm rot="0">
            <a:off x="7826541" y="878142"/>
            <a:ext cx="1052487" cy="717610"/>
          </a:xfrm>
          <a:prstGeom prst="rect">
            <a:avLst/>
          </a:prstGeom>
        </p:spPr>
        <p:txBody>
          <a:bodyPr anchor="t" rtlCol="false" tIns="0" lIns="0" bIns="0" rIns="0">
            <a:spAutoFit/>
          </a:bodyPr>
          <a:lstStyle/>
          <a:p>
            <a:pPr algn="ctr">
              <a:lnSpc>
                <a:spcPts val="5599"/>
              </a:lnSpc>
            </a:pPr>
            <a:r>
              <a:rPr lang="en-US" b="true" sz="3999">
                <a:solidFill>
                  <a:srgbClr val="FFFFFF"/>
                </a:solidFill>
                <a:latin typeface="Poppins Bold"/>
                <a:ea typeface="Poppins Bold"/>
                <a:cs typeface="Poppins Bold"/>
                <a:sym typeface="Poppins Bold"/>
              </a:rPr>
              <a:t>02</a:t>
            </a:r>
          </a:p>
        </p:txBody>
      </p:sp>
      <p:sp>
        <p:nvSpPr>
          <p:cNvPr name="TextBox 51" id="51"/>
          <p:cNvSpPr txBox="true"/>
          <p:nvPr/>
        </p:nvSpPr>
        <p:spPr>
          <a:xfrm rot="0">
            <a:off x="126067" y="9394537"/>
            <a:ext cx="1052487" cy="717610"/>
          </a:xfrm>
          <a:prstGeom prst="rect">
            <a:avLst/>
          </a:prstGeom>
        </p:spPr>
        <p:txBody>
          <a:bodyPr anchor="t" rtlCol="false" tIns="0" lIns="0" bIns="0" rIns="0">
            <a:spAutoFit/>
          </a:bodyPr>
          <a:lstStyle/>
          <a:p>
            <a:pPr algn="ctr">
              <a:lnSpc>
                <a:spcPts val="5599"/>
              </a:lnSpc>
            </a:pPr>
            <a:r>
              <a:rPr lang="en-US" b="true" sz="3999">
                <a:solidFill>
                  <a:srgbClr val="FFFFFF"/>
                </a:solidFill>
                <a:latin typeface="Poppins Bold"/>
                <a:ea typeface="Poppins Bold"/>
                <a:cs typeface="Poppins Bold"/>
                <a:sym typeface="Poppins Bold"/>
              </a:rPr>
              <a:t>03</a:t>
            </a:r>
          </a:p>
        </p:txBody>
      </p:sp>
      <p:sp>
        <p:nvSpPr>
          <p:cNvPr name="TextBox 52" id="52"/>
          <p:cNvSpPr txBox="true"/>
          <p:nvPr/>
        </p:nvSpPr>
        <p:spPr>
          <a:xfrm rot="0">
            <a:off x="7814491" y="9188985"/>
            <a:ext cx="1052487" cy="717610"/>
          </a:xfrm>
          <a:prstGeom prst="rect">
            <a:avLst/>
          </a:prstGeom>
        </p:spPr>
        <p:txBody>
          <a:bodyPr anchor="t" rtlCol="false" tIns="0" lIns="0" bIns="0" rIns="0">
            <a:spAutoFit/>
          </a:bodyPr>
          <a:lstStyle/>
          <a:p>
            <a:pPr algn="ctr">
              <a:lnSpc>
                <a:spcPts val="5599"/>
              </a:lnSpc>
            </a:pPr>
            <a:r>
              <a:rPr lang="en-US" b="true" sz="3999">
                <a:solidFill>
                  <a:srgbClr val="FFFFFF"/>
                </a:solidFill>
                <a:latin typeface="Poppins Bold"/>
                <a:ea typeface="Poppins Bold"/>
                <a:cs typeface="Poppins Bold"/>
                <a:sym typeface="Poppins Bold"/>
              </a:rPr>
              <a:t>04</a:t>
            </a:r>
          </a:p>
        </p:txBody>
      </p:sp>
      <p:sp>
        <p:nvSpPr>
          <p:cNvPr name="TextBox 53" id="53"/>
          <p:cNvSpPr txBox="true"/>
          <p:nvPr/>
        </p:nvSpPr>
        <p:spPr>
          <a:xfrm rot="0">
            <a:off x="7874955" y="16759471"/>
            <a:ext cx="1052487" cy="717610"/>
          </a:xfrm>
          <a:prstGeom prst="rect">
            <a:avLst/>
          </a:prstGeom>
        </p:spPr>
        <p:txBody>
          <a:bodyPr anchor="t" rtlCol="false" tIns="0" lIns="0" bIns="0" rIns="0">
            <a:spAutoFit/>
          </a:bodyPr>
          <a:lstStyle/>
          <a:p>
            <a:pPr algn="ctr">
              <a:lnSpc>
                <a:spcPts val="5599"/>
              </a:lnSpc>
            </a:pPr>
            <a:r>
              <a:rPr lang="en-US" b="true" sz="3999">
                <a:solidFill>
                  <a:srgbClr val="FFFFFF"/>
                </a:solidFill>
                <a:latin typeface="Poppins Bold"/>
                <a:ea typeface="Poppins Bold"/>
                <a:cs typeface="Poppins Bold"/>
                <a:sym typeface="Poppins Bold"/>
              </a:rPr>
              <a:t>05</a:t>
            </a:r>
          </a:p>
        </p:txBody>
      </p:sp>
      <p:sp>
        <p:nvSpPr>
          <p:cNvPr name="TextBox 54" id="54"/>
          <p:cNvSpPr txBox="true"/>
          <p:nvPr/>
        </p:nvSpPr>
        <p:spPr>
          <a:xfrm rot="0">
            <a:off x="1908346" y="1972236"/>
            <a:ext cx="5019469" cy="325754"/>
          </a:xfrm>
          <a:prstGeom prst="rect">
            <a:avLst/>
          </a:prstGeom>
        </p:spPr>
        <p:txBody>
          <a:bodyPr anchor="t" rtlCol="false" tIns="0" lIns="0" bIns="0" rIns="0">
            <a:spAutoFit/>
          </a:bodyPr>
          <a:lstStyle/>
          <a:p>
            <a:pPr algn="l">
              <a:lnSpc>
                <a:spcPts val="2520"/>
              </a:lnSpc>
            </a:pPr>
            <a:r>
              <a:rPr lang="en-US" sz="1800" b="true">
                <a:solidFill>
                  <a:srgbClr val="000000"/>
                </a:solidFill>
                <a:latin typeface="Poppins Bold"/>
                <a:ea typeface="Poppins Bold"/>
                <a:cs typeface="Poppins Bold"/>
                <a:sym typeface="Poppins Bold"/>
              </a:rPr>
              <a:t>Public Health Challenge</a:t>
            </a:r>
          </a:p>
        </p:txBody>
      </p:sp>
      <p:sp>
        <p:nvSpPr>
          <p:cNvPr name="TextBox 55" id="55"/>
          <p:cNvSpPr txBox="true"/>
          <p:nvPr/>
        </p:nvSpPr>
        <p:spPr>
          <a:xfrm rot="0">
            <a:off x="1959808" y="5185203"/>
            <a:ext cx="5019469" cy="325754"/>
          </a:xfrm>
          <a:prstGeom prst="rect">
            <a:avLst/>
          </a:prstGeom>
        </p:spPr>
        <p:txBody>
          <a:bodyPr anchor="t" rtlCol="false" tIns="0" lIns="0" bIns="0" rIns="0">
            <a:spAutoFit/>
          </a:bodyPr>
          <a:lstStyle/>
          <a:p>
            <a:pPr algn="l" marL="0" indent="0" lvl="0">
              <a:lnSpc>
                <a:spcPts val="2520"/>
              </a:lnSpc>
              <a:spcBef>
                <a:spcPct val="0"/>
              </a:spcBef>
            </a:pPr>
            <a:r>
              <a:rPr lang="en-US" b="true" sz="1800" strike="noStrike" u="none">
                <a:solidFill>
                  <a:srgbClr val="000000"/>
                </a:solidFill>
                <a:latin typeface="Poppins Bold"/>
                <a:ea typeface="Poppins Bold"/>
                <a:cs typeface="Poppins Bold"/>
                <a:sym typeface="Poppins Bold"/>
              </a:rPr>
              <a:t>PROPOSED DIGITAL INTERVENTION</a:t>
            </a:r>
          </a:p>
        </p:txBody>
      </p:sp>
      <p:sp>
        <p:nvSpPr>
          <p:cNvPr name="TextBox 56" id="56"/>
          <p:cNvSpPr txBox="true"/>
          <p:nvPr/>
        </p:nvSpPr>
        <p:spPr>
          <a:xfrm rot="0">
            <a:off x="1908346" y="5866666"/>
            <a:ext cx="5118528" cy="2931794"/>
          </a:xfrm>
          <a:prstGeom prst="rect">
            <a:avLst/>
          </a:prstGeom>
        </p:spPr>
        <p:txBody>
          <a:bodyPr anchor="t" rtlCol="false" tIns="0" lIns="0" bIns="0" rIns="0">
            <a:spAutoFit/>
          </a:bodyPr>
          <a:lstStyle/>
          <a:p>
            <a:pPr algn="just" marL="0" indent="0" lvl="0">
              <a:lnSpc>
                <a:spcPts val="1680"/>
              </a:lnSpc>
              <a:spcBef>
                <a:spcPct val="0"/>
              </a:spcBef>
            </a:pPr>
            <a:r>
              <a:rPr lang="en-US" sz="1200" strike="noStrike" u="none">
                <a:solidFill>
                  <a:srgbClr val="000000"/>
                </a:solidFill>
                <a:latin typeface="Poppins"/>
                <a:ea typeface="Poppins"/>
                <a:cs typeface="Poppins"/>
                <a:sym typeface="Poppins"/>
              </a:rPr>
              <a:t>The intervention is an AI-supported smartphone coach which can easily provide personalized lifestyle guidance and also help in setting the goals while also giving optional reminders. The users can also focus on recording their activities while they receive suggestions time to time and they are able to monitor the </a:t>
            </a:r>
            <a:r>
              <a:rPr lang="en-US" sz="1200" strike="noStrike" u="none">
                <a:solidFill>
                  <a:srgbClr val="000000"/>
                </a:solidFill>
                <a:latin typeface="Poppins"/>
                <a:ea typeface="Poppins"/>
                <a:cs typeface="Poppins"/>
                <a:sym typeface="Poppins"/>
              </a:rPr>
              <a:t>progress</a:t>
            </a:r>
            <a:r>
              <a:rPr lang="en-US" sz="1200" strike="noStrike" u="none">
                <a:solidFill>
                  <a:srgbClr val="000000"/>
                </a:solidFill>
                <a:latin typeface="Poppins"/>
                <a:ea typeface="Poppins"/>
                <a:cs typeface="Poppins"/>
                <a:sym typeface="Poppins"/>
              </a:rPr>
              <a:t> of their health. Unlike the other static health leaflets, this type of intervention can be important as it adapts according to the information provided by the users and their behavior. The smartphone-based interventions are important as they have shown potential for supporting the diabetes prevention but the outcomes are highly dependent upon engagement, quality of advice the users are receiving and the usability (Jahan et al., 2024; Nguyen et al., 2024).</a:t>
            </a:r>
          </a:p>
          <a:p>
            <a:pPr algn="just" marL="0" indent="0" lvl="0">
              <a:lnSpc>
                <a:spcPts val="1680"/>
              </a:lnSpc>
              <a:spcBef>
                <a:spcPct val="0"/>
              </a:spcBef>
            </a:pPr>
          </a:p>
        </p:txBody>
      </p:sp>
      <p:grpSp>
        <p:nvGrpSpPr>
          <p:cNvPr name="Group 57" id="57"/>
          <p:cNvGrpSpPr/>
          <p:nvPr/>
        </p:nvGrpSpPr>
        <p:grpSpPr>
          <a:xfrm rot="0">
            <a:off x="8099009" y="3257435"/>
            <a:ext cx="2336728" cy="1283750"/>
            <a:chOff x="0" y="0"/>
            <a:chExt cx="418715" cy="230034"/>
          </a:xfrm>
        </p:grpSpPr>
        <p:sp>
          <p:nvSpPr>
            <p:cNvPr name="Freeform 58" id="58"/>
            <p:cNvSpPr/>
            <p:nvPr/>
          </p:nvSpPr>
          <p:spPr>
            <a:xfrm flipH="false" flipV="false" rot="0">
              <a:off x="0" y="0"/>
              <a:ext cx="418715" cy="230034"/>
            </a:xfrm>
            <a:custGeom>
              <a:avLst/>
              <a:gdLst/>
              <a:ahLst/>
              <a:cxnLst/>
              <a:rect r="r" b="b" t="t" l="l"/>
              <a:pathLst>
                <a:path h="230034" w="418715">
                  <a:moveTo>
                    <a:pt x="82829" y="0"/>
                  </a:moveTo>
                  <a:lnTo>
                    <a:pt x="335887" y="0"/>
                  </a:lnTo>
                  <a:cubicBezTo>
                    <a:pt x="381632" y="0"/>
                    <a:pt x="418715" y="37084"/>
                    <a:pt x="418715" y="82829"/>
                  </a:cubicBezTo>
                  <a:lnTo>
                    <a:pt x="418715" y="147205"/>
                  </a:lnTo>
                  <a:cubicBezTo>
                    <a:pt x="418715" y="169172"/>
                    <a:pt x="409989" y="190240"/>
                    <a:pt x="394455" y="205774"/>
                  </a:cubicBezTo>
                  <a:cubicBezTo>
                    <a:pt x="378922" y="221307"/>
                    <a:pt x="357854" y="230034"/>
                    <a:pt x="335887" y="230034"/>
                  </a:cubicBezTo>
                  <a:lnTo>
                    <a:pt x="82829" y="230034"/>
                  </a:lnTo>
                  <a:cubicBezTo>
                    <a:pt x="60861" y="230034"/>
                    <a:pt x="39793" y="221307"/>
                    <a:pt x="24260" y="205774"/>
                  </a:cubicBezTo>
                  <a:cubicBezTo>
                    <a:pt x="8727" y="190240"/>
                    <a:pt x="0" y="169172"/>
                    <a:pt x="0" y="147205"/>
                  </a:cubicBezTo>
                  <a:lnTo>
                    <a:pt x="0" y="82829"/>
                  </a:lnTo>
                  <a:cubicBezTo>
                    <a:pt x="0" y="60861"/>
                    <a:pt x="8727" y="39793"/>
                    <a:pt x="24260" y="24260"/>
                  </a:cubicBezTo>
                  <a:cubicBezTo>
                    <a:pt x="39793" y="8727"/>
                    <a:pt x="60861" y="0"/>
                    <a:pt x="82829" y="0"/>
                  </a:cubicBezTo>
                  <a:close/>
                </a:path>
              </a:pathLst>
            </a:custGeom>
            <a:solidFill>
              <a:srgbClr val="466B71"/>
            </a:solidFill>
          </p:spPr>
        </p:sp>
        <p:sp>
          <p:nvSpPr>
            <p:cNvPr name="TextBox 59" id="59"/>
            <p:cNvSpPr txBox="true"/>
            <p:nvPr/>
          </p:nvSpPr>
          <p:spPr>
            <a:xfrm>
              <a:off x="0" y="-38100"/>
              <a:ext cx="418715" cy="268134"/>
            </a:xfrm>
            <a:prstGeom prst="rect">
              <a:avLst/>
            </a:prstGeom>
          </p:spPr>
          <p:txBody>
            <a:bodyPr anchor="ctr" rtlCol="false" tIns="50800" lIns="50800" bIns="50800" rIns="50800"/>
            <a:lstStyle/>
            <a:p>
              <a:pPr algn="ctr">
                <a:lnSpc>
                  <a:spcPts val="1820"/>
                </a:lnSpc>
              </a:pPr>
              <a:r>
                <a:rPr lang="en-US" sz="1300" b="true">
                  <a:solidFill>
                    <a:srgbClr val="FFFFFF"/>
                  </a:solidFill>
                  <a:latin typeface="Canva Sans Bold"/>
                  <a:ea typeface="Canva Sans Bold"/>
                  <a:cs typeface="Canva Sans Bold"/>
                  <a:sym typeface="Canva Sans Bold"/>
                </a:rPr>
                <a:t>Empowerment</a:t>
              </a:r>
            </a:p>
            <a:p>
              <a:pPr algn="ctr">
                <a:lnSpc>
                  <a:spcPts val="1960"/>
                </a:lnSpc>
              </a:pPr>
            </a:p>
            <a:p>
              <a:pPr algn="ctr">
                <a:lnSpc>
                  <a:spcPts val="1540"/>
                </a:lnSpc>
              </a:pPr>
              <a:r>
                <a:rPr lang="en-US" sz="1100">
                  <a:solidFill>
                    <a:srgbClr val="FFFFFF"/>
                  </a:solidFill>
                  <a:latin typeface="Canva Sans"/>
                  <a:ea typeface="Canva Sans"/>
                  <a:cs typeface="Canva Sans"/>
                  <a:sym typeface="Canva Sans"/>
                </a:rPr>
                <a:t>Set the achievable goals while also encouraging the self-management</a:t>
              </a:r>
            </a:p>
          </p:txBody>
        </p:sp>
      </p:grpSp>
      <p:sp>
        <p:nvSpPr>
          <p:cNvPr name="TextBox 60" id="60"/>
          <p:cNvSpPr txBox="true"/>
          <p:nvPr/>
        </p:nvSpPr>
        <p:spPr>
          <a:xfrm rot="0">
            <a:off x="1249447" y="13731365"/>
            <a:ext cx="5059324" cy="707390"/>
          </a:xfrm>
          <a:prstGeom prst="rect">
            <a:avLst/>
          </a:prstGeom>
        </p:spPr>
        <p:txBody>
          <a:bodyPr anchor="t" rtlCol="false" tIns="0" lIns="0" bIns="0" rIns="0">
            <a:spAutoFit/>
          </a:bodyPr>
          <a:lstStyle/>
          <a:p>
            <a:pPr algn="ctr">
              <a:lnSpc>
                <a:spcPts val="2240"/>
              </a:lnSpc>
            </a:pPr>
            <a:r>
              <a:rPr lang="en-US" sz="1600" b="true">
                <a:solidFill>
                  <a:srgbClr val="000000"/>
                </a:solidFill>
                <a:latin typeface="Poppins Bold"/>
                <a:ea typeface="Poppins Bold"/>
                <a:cs typeface="Poppins Bold"/>
                <a:sym typeface="Poppins Bold"/>
              </a:rPr>
              <a:t>Perceived severity</a:t>
            </a:r>
          </a:p>
          <a:p>
            <a:pPr algn="ctr">
              <a:lnSpc>
                <a:spcPts val="1680"/>
              </a:lnSpc>
            </a:pPr>
            <a:r>
              <a:rPr lang="en-US" sz="1200">
                <a:solidFill>
                  <a:srgbClr val="000000"/>
                </a:solidFill>
                <a:latin typeface="Poppins"/>
                <a:ea typeface="Poppins"/>
                <a:cs typeface="Poppins"/>
                <a:sym typeface="Poppins"/>
              </a:rPr>
              <a:t>It describes the potential complications in a balanced and clear language without having to create unnecessary fear. </a:t>
            </a:r>
          </a:p>
        </p:txBody>
      </p:sp>
      <p:sp>
        <p:nvSpPr>
          <p:cNvPr name="TextBox 61" id="61"/>
          <p:cNvSpPr txBox="true"/>
          <p:nvPr/>
        </p:nvSpPr>
        <p:spPr>
          <a:xfrm rot="0">
            <a:off x="1274433" y="14829242"/>
            <a:ext cx="5059324" cy="916940"/>
          </a:xfrm>
          <a:prstGeom prst="rect">
            <a:avLst/>
          </a:prstGeom>
        </p:spPr>
        <p:txBody>
          <a:bodyPr anchor="t" rtlCol="false" tIns="0" lIns="0" bIns="0" rIns="0">
            <a:spAutoFit/>
          </a:bodyPr>
          <a:lstStyle/>
          <a:p>
            <a:pPr algn="ctr">
              <a:lnSpc>
                <a:spcPts val="2240"/>
              </a:lnSpc>
            </a:pPr>
            <a:r>
              <a:rPr lang="en-US" sz="1600" b="true">
                <a:solidFill>
                  <a:srgbClr val="000000"/>
                </a:solidFill>
                <a:latin typeface="Poppins Bold"/>
                <a:ea typeface="Poppins Bold"/>
                <a:cs typeface="Poppins Bold"/>
                <a:sym typeface="Poppins Bold"/>
              </a:rPr>
              <a:t>Perceived benefits</a:t>
            </a:r>
          </a:p>
          <a:p>
            <a:pPr algn="ctr">
              <a:lnSpc>
                <a:spcPts val="1680"/>
              </a:lnSpc>
            </a:pPr>
            <a:r>
              <a:rPr lang="en-US" sz="1200">
                <a:solidFill>
                  <a:srgbClr val="000000"/>
                </a:solidFill>
                <a:latin typeface="Poppins"/>
                <a:ea typeface="Poppins"/>
                <a:cs typeface="Poppins"/>
                <a:sym typeface="Poppins"/>
              </a:rPr>
              <a:t>It shows how physical activity, healthier eating choices, and an appropriate plan for weight management can help reduce the risk for diabetes. </a:t>
            </a:r>
          </a:p>
        </p:txBody>
      </p:sp>
      <p:sp>
        <p:nvSpPr>
          <p:cNvPr name="TextBox 62" id="62"/>
          <p:cNvSpPr txBox="true"/>
          <p:nvPr/>
        </p:nvSpPr>
        <p:spPr>
          <a:xfrm rot="0">
            <a:off x="1274433" y="16026741"/>
            <a:ext cx="5059324" cy="1126490"/>
          </a:xfrm>
          <a:prstGeom prst="rect">
            <a:avLst/>
          </a:prstGeom>
        </p:spPr>
        <p:txBody>
          <a:bodyPr anchor="t" rtlCol="false" tIns="0" lIns="0" bIns="0" rIns="0">
            <a:spAutoFit/>
          </a:bodyPr>
          <a:lstStyle/>
          <a:p>
            <a:pPr algn="ctr">
              <a:lnSpc>
                <a:spcPts val="2240"/>
              </a:lnSpc>
            </a:pPr>
            <a:r>
              <a:rPr lang="en-US" sz="1600" b="true">
                <a:solidFill>
                  <a:srgbClr val="000000"/>
                </a:solidFill>
                <a:latin typeface="Poppins Bold"/>
                <a:ea typeface="Poppins Bold"/>
                <a:cs typeface="Poppins Bold"/>
                <a:sym typeface="Poppins Bold"/>
              </a:rPr>
              <a:t>Perceived barriers</a:t>
            </a:r>
          </a:p>
          <a:p>
            <a:pPr algn="ctr">
              <a:lnSpc>
                <a:spcPts val="1680"/>
              </a:lnSpc>
            </a:pPr>
            <a:r>
              <a:rPr lang="en-US" sz="1200">
                <a:solidFill>
                  <a:srgbClr val="000000"/>
                </a:solidFill>
                <a:latin typeface="Poppins"/>
                <a:ea typeface="Poppins"/>
                <a:cs typeface="Poppins"/>
                <a:sym typeface="Poppins"/>
              </a:rPr>
              <a:t>It can help users identify obstacles in disease management such as time, motivation, limited access to exercise facilities, and suitable food, while suggesting alternatives in such circumstances. </a:t>
            </a:r>
          </a:p>
        </p:txBody>
      </p:sp>
      <p:sp>
        <p:nvSpPr>
          <p:cNvPr name="TextBox 63" id="63"/>
          <p:cNvSpPr txBox="true"/>
          <p:nvPr/>
        </p:nvSpPr>
        <p:spPr>
          <a:xfrm rot="0">
            <a:off x="1249447" y="17429455"/>
            <a:ext cx="5059324" cy="707390"/>
          </a:xfrm>
          <a:prstGeom prst="rect">
            <a:avLst/>
          </a:prstGeom>
        </p:spPr>
        <p:txBody>
          <a:bodyPr anchor="t" rtlCol="false" tIns="0" lIns="0" bIns="0" rIns="0">
            <a:spAutoFit/>
          </a:bodyPr>
          <a:lstStyle/>
          <a:p>
            <a:pPr algn="ctr">
              <a:lnSpc>
                <a:spcPts val="2240"/>
              </a:lnSpc>
            </a:pPr>
            <a:r>
              <a:rPr lang="en-US" sz="1600" b="true">
                <a:solidFill>
                  <a:srgbClr val="000000"/>
                </a:solidFill>
                <a:latin typeface="Poppins Bold"/>
                <a:ea typeface="Poppins Bold"/>
                <a:cs typeface="Poppins Bold"/>
                <a:sym typeface="Poppins Bold"/>
              </a:rPr>
              <a:t>Cues to action</a:t>
            </a:r>
          </a:p>
          <a:p>
            <a:pPr algn="ctr">
              <a:lnSpc>
                <a:spcPts val="1680"/>
              </a:lnSpc>
            </a:pPr>
            <a:r>
              <a:rPr lang="en-US" sz="1200">
                <a:solidFill>
                  <a:srgbClr val="000000"/>
                </a:solidFill>
                <a:latin typeface="Poppins"/>
                <a:ea typeface="Poppins"/>
                <a:cs typeface="Poppins"/>
                <a:sym typeface="Poppins"/>
              </a:rPr>
              <a:t>It offers reminders for people to take a walk, review a weekly goal, and also plan a meal. </a:t>
            </a:r>
          </a:p>
        </p:txBody>
      </p:sp>
      <p:sp>
        <p:nvSpPr>
          <p:cNvPr name="TextBox 64" id="64"/>
          <p:cNvSpPr txBox="true"/>
          <p:nvPr/>
        </p:nvSpPr>
        <p:spPr>
          <a:xfrm rot="0">
            <a:off x="1353180" y="18594045"/>
            <a:ext cx="5059324" cy="890904"/>
          </a:xfrm>
          <a:prstGeom prst="rect">
            <a:avLst/>
          </a:prstGeom>
        </p:spPr>
        <p:txBody>
          <a:bodyPr anchor="t" rtlCol="false" tIns="0" lIns="0" bIns="0" rIns="0">
            <a:spAutoFit/>
          </a:bodyPr>
          <a:lstStyle/>
          <a:p>
            <a:pPr algn="ctr">
              <a:lnSpc>
                <a:spcPts val="1960"/>
              </a:lnSpc>
            </a:pPr>
            <a:r>
              <a:rPr lang="en-US" sz="1400" b="true">
                <a:solidFill>
                  <a:srgbClr val="000000"/>
                </a:solidFill>
                <a:latin typeface="Poppins Bold"/>
                <a:ea typeface="Poppins Bold"/>
                <a:cs typeface="Poppins Bold"/>
                <a:sym typeface="Poppins Bold"/>
              </a:rPr>
              <a:t>Self-efficacy</a:t>
            </a:r>
          </a:p>
          <a:p>
            <a:pPr algn="ctr">
              <a:lnSpc>
                <a:spcPts val="1680"/>
              </a:lnSpc>
            </a:pPr>
            <a:r>
              <a:rPr lang="en-US" sz="1200">
                <a:solidFill>
                  <a:srgbClr val="000000"/>
                </a:solidFill>
                <a:latin typeface="Poppins"/>
                <a:ea typeface="Poppins"/>
                <a:cs typeface="Poppins"/>
                <a:sym typeface="Poppins"/>
              </a:rPr>
              <a:t>It helps in breaking larger goals into manageable steps while celebrating the progress and continuously encouraging users to resume after setbacks. </a:t>
            </a:r>
          </a:p>
        </p:txBody>
      </p:sp>
      <p:sp>
        <p:nvSpPr>
          <p:cNvPr name="TextBox 65" id="65"/>
          <p:cNvSpPr txBox="true"/>
          <p:nvPr/>
        </p:nvSpPr>
        <p:spPr>
          <a:xfrm rot="0">
            <a:off x="652310" y="19951674"/>
            <a:ext cx="6461064" cy="890904"/>
          </a:xfrm>
          <a:prstGeom prst="rect">
            <a:avLst/>
          </a:prstGeom>
        </p:spPr>
        <p:txBody>
          <a:bodyPr anchor="t" rtlCol="false" tIns="0" lIns="0" bIns="0" rIns="0">
            <a:spAutoFit/>
          </a:bodyPr>
          <a:lstStyle/>
          <a:p>
            <a:pPr algn="ctr">
              <a:lnSpc>
                <a:spcPts val="1960"/>
              </a:lnSpc>
            </a:pPr>
            <a:r>
              <a:rPr lang="en-US" sz="1400" b="true">
                <a:solidFill>
                  <a:srgbClr val="000000"/>
                </a:solidFill>
                <a:latin typeface="Poppins Bold"/>
                <a:ea typeface="Poppins Bold"/>
                <a:cs typeface="Poppins Bold"/>
                <a:sym typeface="Poppins Bold"/>
              </a:rPr>
              <a:t>Limitation</a:t>
            </a:r>
          </a:p>
          <a:p>
            <a:pPr algn="ctr">
              <a:lnSpc>
                <a:spcPts val="1680"/>
              </a:lnSpc>
            </a:pPr>
            <a:r>
              <a:rPr lang="en-US" sz="1200">
                <a:solidFill>
                  <a:srgbClr val="000000"/>
                </a:solidFill>
                <a:latin typeface="Poppins"/>
                <a:ea typeface="Poppins"/>
                <a:cs typeface="Poppins"/>
                <a:sym typeface="Poppins"/>
              </a:rPr>
              <a:t> This model might not focus on the conditions like poverty, of food and other situations. Therefore, the AI intervention should focus on considering the social consequences rather than placing all of the responsibility on the individuals.  </a:t>
            </a:r>
          </a:p>
        </p:txBody>
      </p:sp>
      <p:sp>
        <p:nvSpPr>
          <p:cNvPr name="TextBox 66" id="66"/>
          <p:cNvSpPr txBox="true"/>
          <p:nvPr/>
        </p:nvSpPr>
        <p:spPr>
          <a:xfrm rot="0">
            <a:off x="9483095" y="12990956"/>
            <a:ext cx="5019469" cy="283209"/>
          </a:xfrm>
          <a:prstGeom prst="rect">
            <a:avLst/>
          </a:prstGeom>
        </p:spPr>
        <p:txBody>
          <a:bodyPr anchor="t" rtlCol="false" tIns="0" lIns="0" bIns="0" rIns="0">
            <a:spAutoFit/>
          </a:bodyPr>
          <a:lstStyle/>
          <a:p>
            <a:pPr algn="l">
              <a:lnSpc>
                <a:spcPts val="2240"/>
              </a:lnSpc>
            </a:pPr>
            <a:r>
              <a:rPr lang="en-US" sz="1600" b="true">
                <a:solidFill>
                  <a:srgbClr val="000000"/>
                </a:solidFill>
                <a:latin typeface="Poppins Bold"/>
                <a:ea typeface="Poppins Bold"/>
                <a:cs typeface="Poppins Bold"/>
                <a:sym typeface="Poppins Bold"/>
              </a:rPr>
              <a:t>Potential risks</a:t>
            </a:r>
          </a:p>
        </p:txBody>
      </p:sp>
      <p:sp>
        <p:nvSpPr>
          <p:cNvPr name="TextBox 67" id="67"/>
          <p:cNvSpPr txBox="true"/>
          <p:nvPr/>
        </p:nvSpPr>
        <p:spPr>
          <a:xfrm rot="0">
            <a:off x="9382325" y="13411922"/>
            <a:ext cx="5479361" cy="1464944"/>
          </a:xfrm>
          <a:prstGeom prst="rect">
            <a:avLst/>
          </a:prstGeom>
        </p:spPr>
        <p:txBody>
          <a:bodyPr anchor="t" rtlCol="false" tIns="0" lIns="0" bIns="0" rIns="0">
            <a:spAutoFit/>
          </a:bodyPr>
          <a:lstStyle/>
          <a:p>
            <a:pPr algn="l" marL="259085" indent="-129542" lvl="1">
              <a:lnSpc>
                <a:spcPts val="1680"/>
              </a:lnSpc>
              <a:buFont typeface="Arial"/>
              <a:buChar char="•"/>
            </a:pPr>
            <a:r>
              <a:rPr lang="en-US" b="true" sz="1200">
                <a:solidFill>
                  <a:srgbClr val="000000"/>
                </a:solidFill>
                <a:latin typeface="Poppins Bold"/>
                <a:ea typeface="Poppins Bold"/>
                <a:cs typeface="Poppins Bold"/>
                <a:sym typeface="Poppins Bold"/>
              </a:rPr>
              <a:t>Privacy breach: </a:t>
            </a:r>
            <a:r>
              <a:rPr lang="en-US" sz="1200">
                <a:solidFill>
                  <a:srgbClr val="000000"/>
                </a:solidFill>
                <a:latin typeface="Poppins"/>
                <a:ea typeface="Poppins"/>
                <a:cs typeface="Poppins"/>
                <a:sym typeface="Poppins"/>
              </a:rPr>
              <a:t>Sensitive information might be exposed to the internet if there is inadequate data security. </a:t>
            </a:r>
          </a:p>
          <a:p>
            <a:pPr algn="l" marL="259085" indent="-129542" lvl="1">
              <a:lnSpc>
                <a:spcPts val="1680"/>
              </a:lnSpc>
              <a:buFont typeface="Arial"/>
              <a:buChar char="•"/>
            </a:pPr>
            <a:r>
              <a:rPr lang="en-US" b="true" sz="1200">
                <a:solidFill>
                  <a:srgbClr val="000000"/>
                </a:solidFill>
                <a:latin typeface="Poppins Bold"/>
                <a:ea typeface="Poppins Bold"/>
                <a:cs typeface="Poppins Bold"/>
                <a:sym typeface="Poppins Bold"/>
              </a:rPr>
              <a:t>Digital exclusion: </a:t>
            </a:r>
            <a:r>
              <a:rPr lang="en-US" sz="1200">
                <a:solidFill>
                  <a:srgbClr val="000000"/>
                </a:solidFill>
                <a:latin typeface="Poppins"/>
                <a:ea typeface="Poppins"/>
                <a:cs typeface="Poppins"/>
                <a:sym typeface="Poppins"/>
              </a:rPr>
              <a:t>People who do not have suitable devices or digital skills might feel disadvantaged.  (Joiner et al., 2017)</a:t>
            </a:r>
          </a:p>
          <a:p>
            <a:pPr algn="l" marL="259085" indent="-129542" lvl="1">
              <a:lnSpc>
                <a:spcPts val="1680"/>
              </a:lnSpc>
              <a:buFont typeface="Arial"/>
              <a:buChar char="•"/>
            </a:pPr>
            <a:r>
              <a:rPr lang="en-US" b="true" sz="1200">
                <a:solidFill>
                  <a:srgbClr val="000000"/>
                </a:solidFill>
                <a:latin typeface="Poppins Bold"/>
                <a:ea typeface="Poppins Bold"/>
                <a:cs typeface="Poppins Bold"/>
                <a:sym typeface="Poppins Bold"/>
              </a:rPr>
              <a:t>Biased advice: P</a:t>
            </a:r>
            <a:r>
              <a:rPr lang="en-US" sz="1200">
                <a:solidFill>
                  <a:srgbClr val="000000"/>
                </a:solidFill>
                <a:latin typeface="Poppins"/>
                <a:ea typeface="Poppins"/>
                <a:cs typeface="Poppins"/>
                <a:sym typeface="Poppins"/>
              </a:rPr>
              <a:t>oor quality output can mislead the users or even fail to reflect their needs.  (World Health Organization, 2021; Brand et al., 2024).</a:t>
            </a:r>
          </a:p>
        </p:txBody>
      </p:sp>
      <p:sp>
        <p:nvSpPr>
          <p:cNvPr name="TextBox 68" id="68"/>
          <p:cNvSpPr txBox="true"/>
          <p:nvPr/>
        </p:nvSpPr>
        <p:spPr>
          <a:xfrm rot="0">
            <a:off x="8206939" y="15353117"/>
            <a:ext cx="6257232" cy="836294"/>
          </a:xfrm>
          <a:prstGeom prst="rect">
            <a:avLst/>
          </a:prstGeom>
        </p:spPr>
        <p:txBody>
          <a:bodyPr anchor="t" rtlCol="false" tIns="0" lIns="0" bIns="0" rIns="0">
            <a:spAutoFit/>
          </a:bodyPr>
          <a:lstStyle/>
          <a:p>
            <a:pPr algn="just">
              <a:lnSpc>
                <a:spcPts val="1680"/>
              </a:lnSpc>
            </a:pPr>
            <a:r>
              <a:rPr lang="en-US" sz="1200" b="true">
                <a:solidFill>
                  <a:srgbClr val="000000"/>
                </a:solidFill>
                <a:latin typeface="Poppins Bold"/>
                <a:ea typeface="Poppins Bold"/>
                <a:cs typeface="Poppins Bold"/>
                <a:sym typeface="Poppins Bold"/>
              </a:rPr>
              <a:t>Evaluation measures</a:t>
            </a:r>
            <a:r>
              <a:rPr lang="en-US" sz="1200">
                <a:solidFill>
                  <a:srgbClr val="000000"/>
                </a:solidFill>
                <a:latin typeface="Poppins"/>
                <a:ea typeface="Poppins"/>
                <a:cs typeface="Poppins"/>
                <a:sym typeface="Poppins"/>
              </a:rPr>
              <a:t>: The evaluation should be done at the baseline. And there should be follow up while measuring the retention of users, reported dietary habits, physical activity, and progress towards the goals. Assess the usability, privacy concerns, and user satisfaction (Ekwunife et al., 2026)</a:t>
            </a:r>
          </a:p>
        </p:txBody>
      </p:sp>
      <p:sp>
        <p:nvSpPr>
          <p:cNvPr name="TextBox 69" id="69"/>
          <p:cNvSpPr txBox="true"/>
          <p:nvPr/>
        </p:nvSpPr>
        <p:spPr>
          <a:xfrm rot="0">
            <a:off x="9394972" y="18856936"/>
            <a:ext cx="5019469" cy="417193"/>
          </a:xfrm>
          <a:prstGeom prst="rect">
            <a:avLst/>
          </a:prstGeom>
        </p:spPr>
        <p:txBody>
          <a:bodyPr anchor="t" rtlCol="false" tIns="0" lIns="0" bIns="0" rIns="0">
            <a:spAutoFit/>
          </a:bodyPr>
          <a:lstStyle/>
          <a:p>
            <a:pPr algn="l">
              <a:lnSpc>
                <a:spcPts val="1680"/>
              </a:lnSpc>
            </a:pPr>
            <a:r>
              <a:rPr lang="en-US" sz="1200" b="true">
                <a:solidFill>
                  <a:srgbClr val="000000"/>
                </a:solidFill>
                <a:latin typeface="Poppins Bold"/>
                <a:ea typeface="Poppins Bold"/>
                <a:cs typeface="Poppins Bold"/>
                <a:sym typeface="Poppins Bold"/>
              </a:rPr>
              <a:t>Policy: </a:t>
            </a:r>
            <a:r>
              <a:rPr lang="en-US" sz="1200">
                <a:solidFill>
                  <a:srgbClr val="000000"/>
                </a:solidFill>
                <a:latin typeface="Poppins"/>
                <a:ea typeface="Poppins"/>
                <a:cs typeface="Poppins"/>
                <a:sym typeface="Poppins"/>
              </a:rPr>
              <a:t>Establish data protection, accountability and the safety standard (World Health Organization, 2021)</a:t>
            </a:r>
          </a:p>
        </p:txBody>
      </p:sp>
      <p:sp>
        <p:nvSpPr>
          <p:cNvPr name="TextBox 70" id="70"/>
          <p:cNvSpPr txBox="true"/>
          <p:nvPr/>
        </p:nvSpPr>
        <p:spPr>
          <a:xfrm rot="0">
            <a:off x="9450354" y="19456374"/>
            <a:ext cx="5019469" cy="626743"/>
          </a:xfrm>
          <a:prstGeom prst="rect">
            <a:avLst/>
          </a:prstGeom>
        </p:spPr>
        <p:txBody>
          <a:bodyPr anchor="t" rtlCol="false" tIns="0" lIns="0" bIns="0" rIns="0">
            <a:spAutoFit/>
          </a:bodyPr>
          <a:lstStyle/>
          <a:p>
            <a:pPr algn="l">
              <a:lnSpc>
                <a:spcPts val="1680"/>
              </a:lnSpc>
            </a:pPr>
            <a:r>
              <a:rPr lang="en-US" sz="1200" b="true">
                <a:solidFill>
                  <a:srgbClr val="000000"/>
                </a:solidFill>
                <a:latin typeface="Poppins Bold"/>
                <a:ea typeface="Poppins Bold"/>
                <a:cs typeface="Poppins Bold"/>
                <a:sym typeface="Poppins Bold"/>
              </a:rPr>
              <a:t>Education: </a:t>
            </a:r>
            <a:r>
              <a:rPr lang="en-US" sz="1200">
                <a:solidFill>
                  <a:srgbClr val="000000"/>
                </a:solidFill>
                <a:latin typeface="Poppins"/>
                <a:ea typeface="Poppins"/>
                <a:cs typeface="Poppins"/>
                <a:sym typeface="Poppins"/>
              </a:rPr>
              <a:t> Improve the health and digital literacy among individuals (National Institute for Health and Care Excellence, 2022) </a:t>
            </a:r>
          </a:p>
        </p:txBody>
      </p:sp>
      <p:sp>
        <p:nvSpPr>
          <p:cNvPr name="TextBox 71" id="71"/>
          <p:cNvSpPr txBox="true"/>
          <p:nvPr/>
        </p:nvSpPr>
        <p:spPr>
          <a:xfrm rot="0">
            <a:off x="9394972" y="20337753"/>
            <a:ext cx="5019469" cy="417193"/>
          </a:xfrm>
          <a:prstGeom prst="rect">
            <a:avLst/>
          </a:prstGeom>
        </p:spPr>
        <p:txBody>
          <a:bodyPr anchor="t" rtlCol="false" tIns="0" lIns="0" bIns="0" rIns="0">
            <a:spAutoFit/>
          </a:bodyPr>
          <a:lstStyle/>
          <a:p>
            <a:pPr algn="l">
              <a:lnSpc>
                <a:spcPts val="1680"/>
              </a:lnSpc>
            </a:pPr>
            <a:r>
              <a:rPr lang="en-US" sz="1200" b="true">
                <a:solidFill>
                  <a:srgbClr val="000000"/>
                </a:solidFill>
                <a:latin typeface="Poppins Bold"/>
                <a:ea typeface="Poppins Bold"/>
                <a:cs typeface="Poppins Bold"/>
                <a:sym typeface="Poppins Bold"/>
              </a:rPr>
              <a:t>Research:</a:t>
            </a:r>
            <a:r>
              <a:rPr lang="en-US" sz="1200">
                <a:solidFill>
                  <a:srgbClr val="000000"/>
                </a:solidFill>
                <a:latin typeface="Poppins"/>
                <a:ea typeface="Poppins"/>
                <a:cs typeface="Poppins"/>
                <a:sym typeface="Poppins"/>
              </a:rPr>
              <a:t> Examine the fairness, accessibility and the long term effectiveness. </a:t>
            </a:r>
          </a:p>
        </p:txBody>
      </p:sp>
      <p:sp>
        <p:nvSpPr>
          <p:cNvPr name="TextBox 72" id="72"/>
          <p:cNvSpPr txBox="true"/>
          <p:nvPr/>
        </p:nvSpPr>
        <p:spPr>
          <a:xfrm rot="0">
            <a:off x="8059517" y="7274211"/>
            <a:ext cx="6802168" cy="1519554"/>
          </a:xfrm>
          <a:prstGeom prst="rect">
            <a:avLst/>
          </a:prstGeom>
        </p:spPr>
        <p:txBody>
          <a:bodyPr anchor="t" rtlCol="false" tIns="0" lIns="0" bIns="0" rIns="0">
            <a:spAutoFit/>
          </a:bodyPr>
          <a:lstStyle/>
          <a:p>
            <a:pPr algn="just">
              <a:lnSpc>
                <a:spcPts val="1960"/>
              </a:lnSpc>
            </a:pPr>
            <a:r>
              <a:rPr lang="en-US" sz="1400" b="true">
                <a:solidFill>
                  <a:srgbClr val="000000"/>
                </a:solidFill>
                <a:latin typeface="Poppins Bold"/>
                <a:ea typeface="Poppins Bold"/>
                <a:cs typeface="Poppins Bold"/>
                <a:sym typeface="Poppins Bold"/>
              </a:rPr>
              <a:t>Safety and Accountability</a:t>
            </a:r>
          </a:p>
          <a:p>
            <a:pPr algn="just" marL="0" indent="0" lvl="0">
              <a:lnSpc>
                <a:spcPts val="1680"/>
              </a:lnSpc>
              <a:spcBef>
                <a:spcPct val="0"/>
              </a:spcBef>
            </a:pPr>
            <a:r>
              <a:rPr lang="en-US" sz="1200">
                <a:solidFill>
                  <a:srgbClr val="000000"/>
                </a:solidFill>
                <a:latin typeface="Poppins"/>
                <a:ea typeface="Poppins"/>
                <a:cs typeface="Poppins"/>
                <a:sym typeface="Poppins"/>
              </a:rPr>
              <a:t>Health advice should be given that it comes from evidence while checking the accuracy, and it should also come with clear guidance on when professional support by an individual will be needed. The user should be able to report errors in the judgment, and they should also gain access to human assistance. These safeguards are important for the digital innovation as they ensure that this type of innovation can support the public health (Brand et al., 2024; World Health Organization, 2021).</a:t>
            </a:r>
          </a:p>
        </p:txBody>
      </p:sp>
      <p:grpSp>
        <p:nvGrpSpPr>
          <p:cNvPr name="Group 73" id="73"/>
          <p:cNvGrpSpPr/>
          <p:nvPr/>
        </p:nvGrpSpPr>
        <p:grpSpPr>
          <a:xfrm rot="0">
            <a:off x="11992829" y="3257435"/>
            <a:ext cx="2336728" cy="1283750"/>
            <a:chOff x="0" y="0"/>
            <a:chExt cx="418715" cy="230034"/>
          </a:xfrm>
        </p:grpSpPr>
        <p:sp>
          <p:nvSpPr>
            <p:cNvPr name="Freeform 74" id="74"/>
            <p:cNvSpPr/>
            <p:nvPr/>
          </p:nvSpPr>
          <p:spPr>
            <a:xfrm flipH="false" flipV="false" rot="0">
              <a:off x="0" y="0"/>
              <a:ext cx="418715" cy="230034"/>
            </a:xfrm>
            <a:custGeom>
              <a:avLst/>
              <a:gdLst/>
              <a:ahLst/>
              <a:cxnLst/>
              <a:rect r="r" b="b" t="t" l="l"/>
              <a:pathLst>
                <a:path h="230034" w="418715">
                  <a:moveTo>
                    <a:pt x="82829" y="0"/>
                  </a:moveTo>
                  <a:lnTo>
                    <a:pt x="335887" y="0"/>
                  </a:lnTo>
                  <a:cubicBezTo>
                    <a:pt x="381632" y="0"/>
                    <a:pt x="418715" y="37084"/>
                    <a:pt x="418715" y="82829"/>
                  </a:cubicBezTo>
                  <a:lnTo>
                    <a:pt x="418715" y="147205"/>
                  </a:lnTo>
                  <a:cubicBezTo>
                    <a:pt x="418715" y="169172"/>
                    <a:pt x="409989" y="190240"/>
                    <a:pt x="394455" y="205774"/>
                  </a:cubicBezTo>
                  <a:cubicBezTo>
                    <a:pt x="378922" y="221307"/>
                    <a:pt x="357854" y="230034"/>
                    <a:pt x="335887" y="230034"/>
                  </a:cubicBezTo>
                  <a:lnTo>
                    <a:pt x="82829" y="230034"/>
                  </a:lnTo>
                  <a:cubicBezTo>
                    <a:pt x="60861" y="230034"/>
                    <a:pt x="39793" y="221307"/>
                    <a:pt x="24260" y="205774"/>
                  </a:cubicBezTo>
                  <a:cubicBezTo>
                    <a:pt x="8727" y="190240"/>
                    <a:pt x="0" y="169172"/>
                    <a:pt x="0" y="147205"/>
                  </a:cubicBezTo>
                  <a:lnTo>
                    <a:pt x="0" y="82829"/>
                  </a:lnTo>
                  <a:cubicBezTo>
                    <a:pt x="0" y="60861"/>
                    <a:pt x="8727" y="39793"/>
                    <a:pt x="24260" y="24260"/>
                  </a:cubicBezTo>
                  <a:cubicBezTo>
                    <a:pt x="39793" y="8727"/>
                    <a:pt x="60861" y="0"/>
                    <a:pt x="82829" y="0"/>
                  </a:cubicBezTo>
                  <a:close/>
                </a:path>
              </a:pathLst>
            </a:custGeom>
            <a:solidFill>
              <a:srgbClr val="466B71"/>
            </a:solidFill>
          </p:spPr>
        </p:sp>
        <p:sp>
          <p:nvSpPr>
            <p:cNvPr name="TextBox 75" id="75"/>
            <p:cNvSpPr txBox="true"/>
            <p:nvPr/>
          </p:nvSpPr>
          <p:spPr>
            <a:xfrm>
              <a:off x="0" y="-38100"/>
              <a:ext cx="418715" cy="268134"/>
            </a:xfrm>
            <a:prstGeom prst="rect">
              <a:avLst/>
            </a:prstGeom>
          </p:spPr>
          <p:txBody>
            <a:bodyPr anchor="ctr" rtlCol="false" tIns="50800" lIns="50800" bIns="50800" rIns="50800"/>
            <a:lstStyle/>
            <a:p>
              <a:pPr algn="ctr">
                <a:lnSpc>
                  <a:spcPts val="1820"/>
                </a:lnSpc>
              </a:pPr>
              <a:r>
                <a:rPr lang="en-US" sz="1300" b="true">
                  <a:solidFill>
                    <a:srgbClr val="FFFFFF"/>
                  </a:solidFill>
                  <a:latin typeface="Canva Sans Bold"/>
                  <a:ea typeface="Canva Sans Bold"/>
                  <a:cs typeface="Canva Sans Bold"/>
                  <a:sym typeface="Canva Sans Bold"/>
                </a:rPr>
                <a:t>Equity</a:t>
              </a:r>
            </a:p>
            <a:p>
              <a:pPr algn="ctr">
                <a:lnSpc>
                  <a:spcPts val="1820"/>
                </a:lnSpc>
              </a:pPr>
            </a:p>
            <a:p>
              <a:pPr algn="ctr">
                <a:lnSpc>
                  <a:spcPts val="1680"/>
                </a:lnSpc>
              </a:pPr>
              <a:r>
                <a:rPr lang="en-US" sz="1200">
                  <a:solidFill>
                    <a:srgbClr val="FFFFFF"/>
                  </a:solidFill>
                  <a:latin typeface="Canva Sans"/>
                  <a:ea typeface="Canva Sans"/>
                  <a:cs typeface="Canva Sans"/>
                  <a:sym typeface="Canva Sans"/>
                </a:rPr>
                <a:t>Provide accessible language while the support for diverse users is also provided</a:t>
              </a:r>
            </a:p>
          </p:txBody>
        </p:sp>
      </p:grpSp>
      <p:grpSp>
        <p:nvGrpSpPr>
          <p:cNvPr name="Group 76" id="76"/>
          <p:cNvGrpSpPr/>
          <p:nvPr/>
        </p:nvGrpSpPr>
        <p:grpSpPr>
          <a:xfrm rot="0">
            <a:off x="8213961" y="5376655"/>
            <a:ext cx="2336728" cy="1283750"/>
            <a:chOff x="0" y="0"/>
            <a:chExt cx="418715" cy="230034"/>
          </a:xfrm>
        </p:grpSpPr>
        <p:sp>
          <p:nvSpPr>
            <p:cNvPr name="Freeform 77" id="77"/>
            <p:cNvSpPr/>
            <p:nvPr/>
          </p:nvSpPr>
          <p:spPr>
            <a:xfrm flipH="false" flipV="false" rot="0">
              <a:off x="0" y="0"/>
              <a:ext cx="418715" cy="230034"/>
            </a:xfrm>
            <a:custGeom>
              <a:avLst/>
              <a:gdLst/>
              <a:ahLst/>
              <a:cxnLst/>
              <a:rect r="r" b="b" t="t" l="l"/>
              <a:pathLst>
                <a:path h="230034" w="418715">
                  <a:moveTo>
                    <a:pt x="82829" y="0"/>
                  </a:moveTo>
                  <a:lnTo>
                    <a:pt x="335887" y="0"/>
                  </a:lnTo>
                  <a:cubicBezTo>
                    <a:pt x="381632" y="0"/>
                    <a:pt x="418715" y="37084"/>
                    <a:pt x="418715" y="82829"/>
                  </a:cubicBezTo>
                  <a:lnTo>
                    <a:pt x="418715" y="147205"/>
                  </a:lnTo>
                  <a:cubicBezTo>
                    <a:pt x="418715" y="169172"/>
                    <a:pt x="409989" y="190240"/>
                    <a:pt x="394455" y="205774"/>
                  </a:cubicBezTo>
                  <a:cubicBezTo>
                    <a:pt x="378922" y="221307"/>
                    <a:pt x="357854" y="230034"/>
                    <a:pt x="335887" y="230034"/>
                  </a:cubicBezTo>
                  <a:lnTo>
                    <a:pt x="82829" y="230034"/>
                  </a:lnTo>
                  <a:cubicBezTo>
                    <a:pt x="60861" y="230034"/>
                    <a:pt x="39793" y="221307"/>
                    <a:pt x="24260" y="205774"/>
                  </a:cubicBezTo>
                  <a:cubicBezTo>
                    <a:pt x="8727" y="190240"/>
                    <a:pt x="0" y="169172"/>
                    <a:pt x="0" y="147205"/>
                  </a:cubicBezTo>
                  <a:lnTo>
                    <a:pt x="0" y="82829"/>
                  </a:lnTo>
                  <a:cubicBezTo>
                    <a:pt x="0" y="60861"/>
                    <a:pt x="8727" y="39793"/>
                    <a:pt x="24260" y="24260"/>
                  </a:cubicBezTo>
                  <a:cubicBezTo>
                    <a:pt x="39793" y="8727"/>
                    <a:pt x="60861" y="0"/>
                    <a:pt x="82829" y="0"/>
                  </a:cubicBezTo>
                  <a:close/>
                </a:path>
              </a:pathLst>
            </a:custGeom>
            <a:solidFill>
              <a:srgbClr val="466B71"/>
            </a:solidFill>
          </p:spPr>
        </p:sp>
        <p:sp>
          <p:nvSpPr>
            <p:cNvPr name="TextBox 78" id="78"/>
            <p:cNvSpPr txBox="true"/>
            <p:nvPr/>
          </p:nvSpPr>
          <p:spPr>
            <a:xfrm>
              <a:off x="0" y="-38100"/>
              <a:ext cx="418715" cy="268134"/>
            </a:xfrm>
            <a:prstGeom prst="rect">
              <a:avLst/>
            </a:prstGeom>
          </p:spPr>
          <p:txBody>
            <a:bodyPr anchor="ctr" rtlCol="false" tIns="50800" lIns="50800" bIns="50800" rIns="50800"/>
            <a:lstStyle/>
            <a:p>
              <a:pPr algn="ctr">
                <a:lnSpc>
                  <a:spcPts val="1820"/>
                </a:lnSpc>
              </a:pPr>
              <a:r>
                <a:rPr lang="en-US" sz="1300" b="true">
                  <a:solidFill>
                    <a:srgbClr val="FFFFFF"/>
                  </a:solidFill>
                  <a:latin typeface="Canva Sans Bold"/>
                  <a:ea typeface="Canva Sans Bold"/>
                  <a:cs typeface="Canva Sans Bold"/>
                  <a:sym typeface="Canva Sans Bold"/>
                </a:rPr>
                <a:t>Privacy</a:t>
              </a:r>
            </a:p>
            <a:p>
              <a:pPr algn="ctr">
                <a:lnSpc>
                  <a:spcPts val="1820"/>
                </a:lnSpc>
              </a:pPr>
            </a:p>
            <a:p>
              <a:pPr algn="ctr">
                <a:lnSpc>
                  <a:spcPts val="1680"/>
                </a:lnSpc>
              </a:pPr>
              <a:r>
                <a:rPr lang="en-US" sz="1200">
                  <a:solidFill>
                    <a:srgbClr val="FFFFFF"/>
                  </a:solidFill>
                  <a:latin typeface="Canva Sans"/>
                  <a:ea typeface="Canva Sans"/>
                  <a:cs typeface="Canva Sans"/>
                  <a:sym typeface="Canva Sans"/>
                </a:rPr>
                <a:t>Personal data protected and informing how it will be used</a:t>
              </a:r>
            </a:p>
          </p:txBody>
        </p:sp>
      </p:grpSp>
      <p:grpSp>
        <p:nvGrpSpPr>
          <p:cNvPr name="Group 79" id="79"/>
          <p:cNvGrpSpPr/>
          <p:nvPr/>
        </p:nvGrpSpPr>
        <p:grpSpPr>
          <a:xfrm rot="0">
            <a:off x="12019513" y="5376655"/>
            <a:ext cx="2336728" cy="1283750"/>
            <a:chOff x="0" y="0"/>
            <a:chExt cx="418715" cy="230034"/>
          </a:xfrm>
        </p:grpSpPr>
        <p:sp>
          <p:nvSpPr>
            <p:cNvPr name="Freeform 80" id="80"/>
            <p:cNvSpPr/>
            <p:nvPr/>
          </p:nvSpPr>
          <p:spPr>
            <a:xfrm flipH="false" flipV="false" rot="0">
              <a:off x="0" y="0"/>
              <a:ext cx="418715" cy="230034"/>
            </a:xfrm>
            <a:custGeom>
              <a:avLst/>
              <a:gdLst/>
              <a:ahLst/>
              <a:cxnLst/>
              <a:rect r="r" b="b" t="t" l="l"/>
              <a:pathLst>
                <a:path h="230034" w="418715">
                  <a:moveTo>
                    <a:pt x="82829" y="0"/>
                  </a:moveTo>
                  <a:lnTo>
                    <a:pt x="335887" y="0"/>
                  </a:lnTo>
                  <a:cubicBezTo>
                    <a:pt x="381632" y="0"/>
                    <a:pt x="418715" y="37084"/>
                    <a:pt x="418715" y="82829"/>
                  </a:cubicBezTo>
                  <a:lnTo>
                    <a:pt x="418715" y="147205"/>
                  </a:lnTo>
                  <a:cubicBezTo>
                    <a:pt x="418715" y="169172"/>
                    <a:pt x="409989" y="190240"/>
                    <a:pt x="394455" y="205774"/>
                  </a:cubicBezTo>
                  <a:cubicBezTo>
                    <a:pt x="378922" y="221307"/>
                    <a:pt x="357854" y="230034"/>
                    <a:pt x="335887" y="230034"/>
                  </a:cubicBezTo>
                  <a:lnTo>
                    <a:pt x="82829" y="230034"/>
                  </a:lnTo>
                  <a:cubicBezTo>
                    <a:pt x="60861" y="230034"/>
                    <a:pt x="39793" y="221307"/>
                    <a:pt x="24260" y="205774"/>
                  </a:cubicBezTo>
                  <a:cubicBezTo>
                    <a:pt x="8727" y="190240"/>
                    <a:pt x="0" y="169172"/>
                    <a:pt x="0" y="147205"/>
                  </a:cubicBezTo>
                  <a:lnTo>
                    <a:pt x="0" y="82829"/>
                  </a:lnTo>
                  <a:cubicBezTo>
                    <a:pt x="0" y="60861"/>
                    <a:pt x="8727" y="39793"/>
                    <a:pt x="24260" y="24260"/>
                  </a:cubicBezTo>
                  <a:cubicBezTo>
                    <a:pt x="39793" y="8727"/>
                    <a:pt x="60861" y="0"/>
                    <a:pt x="82829" y="0"/>
                  </a:cubicBezTo>
                  <a:close/>
                </a:path>
              </a:pathLst>
            </a:custGeom>
            <a:solidFill>
              <a:srgbClr val="466B71"/>
            </a:solidFill>
          </p:spPr>
        </p:sp>
        <p:sp>
          <p:nvSpPr>
            <p:cNvPr name="TextBox 81" id="81"/>
            <p:cNvSpPr txBox="true"/>
            <p:nvPr/>
          </p:nvSpPr>
          <p:spPr>
            <a:xfrm>
              <a:off x="0" y="-38100"/>
              <a:ext cx="418715" cy="268134"/>
            </a:xfrm>
            <a:prstGeom prst="rect">
              <a:avLst/>
            </a:prstGeom>
          </p:spPr>
          <p:txBody>
            <a:bodyPr anchor="ctr" rtlCol="false" tIns="50800" lIns="50800" bIns="50800" rIns="50800"/>
            <a:lstStyle/>
            <a:p>
              <a:pPr algn="ctr">
                <a:lnSpc>
                  <a:spcPts val="1820"/>
                </a:lnSpc>
              </a:pPr>
              <a:r>
                <a:rPr lang="en-US" sz="1300" b="true">
                  <a:solidFill>
                    <a:srgbClr val="FFFFFF"/>
                  </a:solidFill>
                  <a:latin typeface="Canva Sans Bold"/>
                  <a:ea typeface="Canva Sans Bold"/>
                  <a:cs typeface="Canva Sans Bold"/>
                  <a:sym typeface="Canva Sans Bold"/>
                </a:rPr>
                <a:t>Autonomy</a:t>
              </a:r>
            </a:p>
            <a:p>
              <a:pPr algn="ctr">
                <a:lnSpc>
                  <a:spcPts val="1820"/>
                </a:lnSpc>
              </a:pPr>
            </a:p>
            <a:p>
              <a:pPr algn="ctr">
                <a:lnSpc>
                  <a:spcPts val="1680"/>
                </a:lnSpc>
              </a:pPr>
              <a:r>
                <a:rPr lang="en-US" sz="1200">
                  <a:solidFill>
                    <a:srgbClr val="FFFFFF"/>
                  </a:solidFill>
                  <a:latin typeface="Canva Sans"/>
                  <a:ea typeface="Canva Sans"/>
                  <a:cs typeface="Canva Sans"/>
                  <a:sym typeface="Canva Sans"/>
                </a:rPr>
                <a:t>Users should have the control over their own health decisions</a:t>
              </a:r>
            </a:p>
          </p:txBody>
        </p:sp>
      </p:gr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DDF3F2"/>
        </a:solidFill>
      </p:bgPr>
    </p:bg>
    <p:spTree>
      <p:nvGrpSpPr>
        <p:cNvPr id="1" name=""/>
        <p:cNvGrpSpPr/>
        <p:nvPr/>
      </p:nvGrpSpPr>
      <p:grpSpPr>
        <a:xfrm>
          <a:off x="0" y="0"/>
          <a:ext cx="0" cy="0"/>
          <a:chOff x="0" y="0"/>
          <a:chExt cx="0" cy="0"/>
        </a:xfrm>
      </p:grpSpPr>
      <p:sp>
        <p:nvSpPr>
          <p:cNvPr name="TextBox 2" id="2"/>
          <p:cNvSpPr txBox="true"/>
          <p:nvPr/>
        </p:nvSpPr>
        <p:spPr>
          <a:xfrm rot="0">
            <a:off x="5186789" y="987777"/>
            <a:ext cx="4145384" cy="795018"/>
          </a:xfrm>
          <a:prstGeom prst="rect">
            <a:avLst/>
          </a:prstGeom>
        </p:spPr>
        <p:txBody>
          <a:bodyPr anchor="t" rtlCol="false" tIns="0" lIns="0" bIns="0" rIns="0">
            <a:spAutoFit/>
          </a:bodyPr>
          <a:lstStyle/>
          <a:p>
            <a:pPr algn="ctr" marL="0" indent="0" lvl="0">
              <a:lnSpc>
                <a:spcPts val="6580"/>
              </a:lnSpc>
              <a:spcBef>
                <a:spcPct val="0"/>
              </a:spcBef>
            </a:pPr>
            <a:r>
              <a:rPr lang="en-US" b="true" sz="4700" strike="noStrike" u="none">
                <a:solidFill>
                  <a:srgbClr val="63ADB0"/>
                </a:solidFill>
                <a:latin typeface="Montserrat Semi-Bold"/>
                <a:ea typeface="Montserrat Semi-Bold"/>
                <a:cs typeface="Montserrat Semi-Bold"/>
                <a:sym typeface="Montserrat Semi-Bold"/>
              </a:rPr>
              <a:t>REFERENCES</a:t>
            </a:r>
          </a:p>
        </p:txBody>
      </p:sp>
      <p:sp>
        <p:nvSpPr>
          <p:cNvPr name="TextBox 3" id="3"/>
          <p:cNvSpPr txBox="true"/>
          <p:nvPr/>
        </p:nvSpPr>
        <p:spPr>
          <a:xfrm rot="0">
            <a:off x="1142776" y="2406780"/>
            <a:ext cx="13266445" cy="10030358"/>
          </a:xfrm>
          <a:prstGeom prst="rect">
            <a:avLst/>
          </a:prstGeom>
        </p:spPr>
        <p:txBody>
          <a:bodyPr anchor="t" rtlCol="false" tIns="0" lIns="0" bIns="0" rIns="0">
            <a:spAutoFit/>
          </a:bodyPr>
          <a:lstStyle/>
          <a:p>
            <a:pPr algn="l" marL="319323" indent="-159661" lvl="1">
              <a:lnSpc>
                <a:spcPts val="2070"/>
              </a:lnSpc>
              <a:buFont typeface="Arial"/>
              <a:buChar char="•"/>
            </a:pPr>
            <a:r>
              <a:rPr lang="en-US" sz="1479">
                <a:solidFill>
                  <a:srgbClr val="000000"/>
                </a:solidFill>
                <a:latin typeface="Poppins"/>
                <a:ea typeface="Poppins"/>
                <a:cs typeface="Poppins"/>
                <a:sym typeface="Poppins"/>
              </a:rPr>
              <a:t>Alyafei, A. and Easton-Carr, R. (2024) ‘The Health Belief Model of Behavior Change’, in StatPearls. Treasure Island, FL: StatPearls Publishing. Available at: </a:t>
            </a:r>
            <a:r>
              <a:rPr lang="en-US" sz="1479" u="sng">
                <a:solidFill>
                  <a:srgbClr val="000000"/>
                </a:solidFill>
                <a:latin typeface="Poppins"/>
                <a:ea typeface="Poppins"/>
                <a:cs typeface="Poppins"/>
                <a:sym typeface="Poppins"/>
                <a:hlinkClick r:id="rId2" tooltip="https://www.ncbi.nlm.nih.gov/books/NBK606120/"/>
              </a:rPr>
              <a:t>https://www.ncbi.nlm.nih.gov/books/NBK606120/</a:t>
            </a:r>
          </a:p>
          <a:p>
            <a:pPr algn="l" marL="319323" indent="-159661" lvl="1">
              <a:lnSpc>
                <a:spcPts val="2070"/>
              </a:lnSpc>
              <a:buFont typeface="Arial"/>
              <a:buChar char="•"/>
            </a:pPr>
            <a:r>
              <a:rPr lang="en-US" sz="1479">
                <a:solidFill>
                  <a:srgbClr val="000000"/>
                </a:solidFill>
                <a:latin typeface="Poppins"/>
                <a:ea typeface="Poppins"/>
                <a:cs typeface="Poppins"/>
                <a:sym typeface="Poppins"/>
              </a:rPr>
              <a:t>Brand, T., Herrera-Espejel, P., Muellmann, S., Wiersing, R. and Busse, H. (2024) ‘Social inequality in the context of digital health applications: digital divides in access, use, effectiveness, and privacy’, Bundesgesundheitsblatt – Gesundheitsforschung – Gesundheitsschutz, 67(3), pp. 268–276. Available at: </a:t>
            </a:r>
            <a:r>
              <a:rPr lang="en-US" sz="1479" u="sng">
                <a:solidFill>
                  <a:srgbClr val="000000"/>
                </a:solidFill>
                <a:latin typeface="Poppins"/>
                <a:ea typeface="Poppins"/>
                <a:cs typeface="Poppins"/>
                <a:sym typeface="Poppins"/>
                <a:hlinkClick r:id="rId3" tooltip="https://doi.org/10.1007/s00103-024-03832-6"/>
              </a:rPr>
              <a:t>https://doi.org/10.1007/s00103-024-03832-6</a:t>
            </a:r>
          </a:p>
          <a:p>
            <a:pPr algn="l" marL="319323" indent="-159661" lvl="1">
              <a:lnSpc>
                <a:spcPts val="2070"/>
              </a:lnSpc>
              <a:buFont typeface="Arial"/>
              <a:buChar char="•"/>
            </a:pPr>
            <a:r>
              <a:rPr lang="en-US" sz="1479">
                <a:solidFill>
                  <a:srgbClr val="000000"/>
                </a:solidFill>
                <a:latin typeface="Poppins"/>
                <a:ea typeface="Poppins"/>
                <a:cs typeface="Poppins"/>
                <a:sym typeface="Poppins"/>
              </a:rPr>
              <a:t>Ekwunife, O.I., Nauta, T., Fraser, R.A., Campbell, J.A., Aidoo-Frimpong, G., Walker, R.J. and Egede, L.E. (2026) ‘AI-Driven Lifestyle Interventions for Reducing Diabetes Risk: Systematic Review’, Journal of Medical Internet Research, 28, e104940. Available at: </a:t>
            </a:r>
            <a:r>
              <a:rPr lang="en-US" sz="1479" u="sng">
                <a:solidFill>
                  <a:srgbClr val="000000"/>
                </a:solidFill>
                <a:latin typeface="Poppins"/>
                <a:ea typeface="Poppins"/>
                <a:cs typeface="Poppins"/>
                <a:sym typeface="Poppins"/>
                <a:hlinkClick r:id="rId4" tooltip="https://doi.org/10.2196/104940"/>
              </a:rPr>
              <a:t>https://doi.org/10.2196/104940</a:t>
            </a:r>
          </a:p>
          <a:p>
            <a:pPr algn="l" marL="319323" indent="-159661" lvl="1">
              <a:lnSpc>
                <a:spcPts val="2070"/>
              </a:lnSpc>
              <a:buFont typeface="Arial"/>
              <a:buChar char="•"/>
            </a:pPr>
            <a:r>
              <a:rPr lang="en-US" sz="1479">
                <a:solidFill>
                  <a:srgbClr val="000000"/>
                </a:solidFill>
                <a:latin typeface="Poppins"/>
                <a:ea typeface="Poppins"/>
                <a:cs typeface="Poppins"/>
                <a:sym typeface="Poppins"/>
              </a:rPr>
              <a:t>Genitsaridi, I. et al. (2026) ‘11th edition of the IDF Diabetes Atlas: global, regional, and national diabetes prevalence estimates for 2024 and projections for 2050’, The Lancet Diabetes &amp; Endocrinology, 14(2), pp. 149–156. Available at: </a:t>
            </a:r>
            <a:r>
              <a:rPr lang="en-US" sz="1479" u="sng">
                <a:solidFill>
                  <a:srgbClr val="000000"/>
                </a:solidFill>
                <a:latin typeface="Poppins"/>
                <a:ea typeface="Poppins"/>
                <a:cs typeface="Poppins"/>
                <a:sym typeface="Poppins"/>
                <a:hlinkClick r:id="rId5" tooltip="https://doi.org/10.1016/S2213-8587(25)00299-2"/>
              </a:rPr>
              <a:t>https://doi.org/10.1016/S2213-8587(25)00299-2</a:t>
            </a:r>
          </a:p>
          <a:p>
            <a:pPr algn="l" marL="319323" indent="-159661" lvl="1">
              <a:lnSpc>
                <a:spcPts val="2070"/>
              </a:lnSpc>
              <a:buFont typeface="Arial"/>
              <a:buChar char="•"/>
            </a:pPr>
            <a:r>
              <a:rPr lang="en-US" sz="1479">
                <a:solidFill>
                  <a:srgbClr val="000000"/>
                </a:solidFill>
                <a:latin typeface="Poppins"/>
                <a:ea typeface="Poppins"/>
                <a:cs typeface="Poppins"/>
                <a:sym typeface="Poppins"/>
              </a:rPr>
              <a:t>Jahan, E., Almansour, R., Ijaz, K., Baptista, S., Giordan, L.B., Ronto, R., Zaman, S., O’Hagan, E. and Laranjo, L. (2024) ‘Smartphone Applications to Prevent Type 2 Diabetes: A Systematic Review and Meta-Analysis’, American Journal of Preventive Medicine, 66(6), pp. 1060–1070. Available at: </a:t>
            </a:r>
            <a:r>
              <a:rPr lang="en-US" sz="1479" u="sng">
                <a:solidFill>
                  <a:srgbClr val="000000"/>
                </a:solidFill>
                <a:latin typeface="Poppins"/>
                <a:ea typeface="Poppins"/>
                <a:cs typeface="Poppins"/>
                <a:sym typeface="Poppins"/>
                <a:hlinkClick r:id="rId6" tooltip="https://doi.org/10.1016/j.amepre.2024.01.008"/>
              </a:rPr>
              <a:t>https://doi.org/10.1016/j.amepre.2024.01.008</a:t>
            </a:r>
          </a:p>
          <a:p>
            <a:pPr algn="l" marL="319323" indent="-159661" lvl="1">
              <a:lnSpc>
                <a:spcPts val="2070"/>
              </a:lnSpc>
              <a:buFont typeface="Arial"/>
              <a:buChar char="•"/>
            </a:pPr>
            <a:r>
              <a:rPr lang="en-US" sz="1479">
                <a:solidFill>
                  <a:srgbClr val="000000"/>
                </a:solidFill>
                <a:latin typeface="Poppins"/>
                <a:ea typeface="Poppins"/>
                <a:cs typeface="Poppins"/>
                <a:sym typeface="Poppins"/>
              </a:rPr>
              <a:t>Joiner, K.L., Nam, S. and Whittemore, R. (2017) ‘Lifestyle interventions based on the diabetes prevention program delivered via eHealth: A systematic review and meta-analysis’, Preventive Medicine, 100, pp. 194–207. Available at: </a:t>
            </a:r>
            <a:r>
              <a:rPr lang="en-US" sz="1479" u="sng">
                <a:solidFill>
                  <a:srgbClr val="000000"/>
                </a:solidFill>
                <a:latin typeface="Poppins"/>
                <a:ea typeface="Poppins"/>
                <a:cs typeface="Poppins"/>
                <a:sym typeface="Poppins"/>
                <a:hlinkClick r:id="rId7" tooltip="https://doi.org/10.1016/j.ypmed.2017.04.033"/>
              </a:rPr>
              <a:t>https://doi.org/10.1016/j.ypmed.2017.04.033</a:t>
            </a:r>
          </a:p>
          <a:p>
            <a:pPr algn="l">
              <a:lnSpc>
                <a:spcPts val="2070"/>
              </a:lnSpc>
            </a:pPr>
          </a:p>
          <a:p>
            <a:pPr algn="l" marL="319323" indent="-159661" lvl="1">
              <a:lnSpc>
                <a:spcPts val="2070"/>
              </a:lnSpc>
              <a:buFont typeface="Arial"/>
              <a:buChar char="•"/>
            </a:pPr>
            <a:r>
              <a:rPr lang="en-US" sz="1479">
                <a:solidFill>
                  <a:srgbClr val="000000"/>
                </a:solidFill>
                <a:latin typeface="Poppins"/>
                <a:ea typeface="Poppins"/>
                <a:cs typeface="Poppins"/>
                <a:sym typeface="Poppins"/>
              </a:rPr>
              <a:t>Liu, K. and Xia, Y. (2025) ‘Effective behavioral change techniques in m-health app supported interventions for glycemic control among patients with type 2 diabetes: A meta-analysis and meta-regression analysis of randomized controlled trials’, Digital Health, 11. Available at: </a:t>
            </a:r>
            <a:r>
              <a:rPr lang="en-US" sz="1479" u="sng">
                <a:solidFill>
                  <a:srgbClr val="000000"/>
                </a:solidFill>
                <a:latin typeface="Poppins"/>
                <a:ea typeface="Poppins"/>
                <a:cs typeface="Poppins"/>
                <a:sym typeface="Poppins"/>
                <a:hlinkClick r:id="rId8" tooltip="https://doi.org/10.1177/20552076251326126"/>
              </a:rPr>
              <a:t>https://doi.org/10.1177/20552076251326126</a:t>
            </a:r>
          </a:p>
          <a:p>
            <a:pPr algn="l" marL="319323" indent="-159661" lvl="1">
              <a:lnSpc>
                <a:spcPts val="2070"/>
              </a:lnSpc>
              <a:buFont typeface="Arial"/>
              <a:buChar char="•"/>
            </a:pPr>
            <a:r>
              <a:rPr lang="en-US" sz="1479">
                <a:solidFill>
                  <a:srgbClr val="000000"/>
                </a:solidFill>
                <a:latin typeface="Poppins"/>
                <a:ea typeface="Poppins"/>
                <a:cs typeface="Poppins"/>
                <a:sym typeface="Poppins"/>
              </a:rPr>
              <a:t>Magliano, D.J., Boyko, E.J. and the IDF Diabetes Atlas 10th Edition Committee (2021) IDF Diabetes Atlas. 10th edn. Brussels: International Diabetes Federation. Available at: </a:t>
            </a:r>
            <a:r>
              <a:rPr lang="en-US" sz="1479" u="sng">
                <a:solidFill>
                  <a:srgbClr val="000000"/>
                </a:solidFill>
                <a:latin typeface="Poppins"/>
                <a:ea typeface="Poppins"/>
                <a:cs typeface="Poppins"/>
                <a:sym typeface="Poppins"/>
                <a:hlinkClick r:id="rId9" tooltip="https://diabetesatlas.org/atlas/tenth-edition/"/>
              </a:rPr>
              <a:t>https://diabetesatlas.org/atlas/tenth-edition/</a:t>
            </a:r>
          </a:p>
          <a:p>
            <a:pPr algn="l" marL="319323" indent="-159661" lvl="1">
              <a:lnSpc>
                <a:spcPts val="2070"/>
              </a:lnSpc>
              <a:buFont typeface="Arial"/>
              <a:buChar char="•"/>
            </a:pPr>
            <a:r>
              <a:rPr lang="en-US" sz="1479">
                <a:solidFill>
                  <a:srgbClr val="000000"/>
                </a:solidFill>
                <a:latin typeface="Poppins"/>
                <a:ea typeface="Poppins"/>
                <a:cs typeface="Poppins"/>
                <a:sym typeface="Poppins"/>
              </a:rPr>
              <a:t>Nguyen, V., Ara, P., Simmons, D. and Osuagwu, U.L. (2024) ‘The Role of Digital Health Technology Interventions in the Prevention of Type 2 Diabetes Mellitus: A Systematic Review’, Clinical Medicine Insights: Endocrinology and Diabetes, 17. Available at: </a:t>
            </a:r>
            <a:r>
              <a:rPr lang="en-US" sz="1479" u="sng">
                <a:solidFill>
                  <a:srgbClr val="000000"/>
                </a:solidFill>
                <a:latin typeface="Poppins"/>
                <a:ea typeface="Poppins"/>
                <a:cs typeface="Poppins"/>
                <a:sym typeface="Poppins"/>
                <a:hlinkClick r:id="rId10" tooltip="https://doi.org/10.1177/11795514241246419"/>
              </a:rPr>
              <a:t>https://doi.org/10.1177/11795514241246419</a:t>
            </a:r>
          </a:p>
          <a:p>
            <a:pPr algn="l" marL="319323" indent="-159661" lvl="1">
              <a:lnSpc>
                <a:spcPts val="2070"/>
              </a:lnSpc>
              <a:buFont typeface="Arial"/>
              <a:buChar char="•"/>
            </a:pPr>
            <a:r>
              <a:rPr lang="en-US" sz="1479">
                <a:solidFill>
                  <a:srgbClr val="000000"/>
                </a:solidFill>
                <a:latin typeface="Poppins"/>
                <a:ea typeface="Poppins"/>
                <a:cs typeface="Poppins"/>
                <a:sym typeface="Poppins"/>
              </a:rPr>
              <a:t>National Institute for Health and Care Excellence (2012, updated 2017) Type 2 diabetes: prevention in people at high risk (PH38). Available at: </a:t>
            </a:r>
            <a:r>
              <a:rPr lang="en-US" sz="1479" u="sng">
                <a:solidFill>
                  <a:srgbClr val="000000"/>
                </a:solidFill>
                <a:latin typeface="Poppins"/>
                <a:ea typeface="Poppins"/>
                <a:cs typeface="Poppins"/>
                <a:sym typeface="Poppins"/>
                <a:hlinkClick r:id="rId11" tooltip="https://www.nice.org.uk/guidance/ph38"/>
              </a:rPr>
              <a:t>https://www.nice.org.uk/guidance/ph38</a:t>
            </a:r>
          </a:p>
          <a:p>
            <a:pPr algn="l" marL="319323" indent="-159661" lvl="1">
              <a:lnSpc>
                <a:spcPts val="2070"/>
              </a:lnSpc>
              <a:buFont typeface="Arial"/>
              <a:buChar char="•"/>
            </a:pPr>
            <a:r>
              <a:rPr lang="en-US" sz="1479">
                <a:solidFill>
                  <a:srgbClr val="000000"/>
                </a:solidFill>
                <a:latin typeface="Poppins"/>
                <a:ea typeface="Poppins"/>
                <a:cs typeface="Poppins"/>
                <a:sym typeface="Poppins"/>
              </a:rPr>
              <a:t>National Institute for Health and Care Excellence (2018, updated 2022) Evidence standards framework for digital health technologies. Available at: </a:t>
            </a:r>
            <a:r>
              <a:rPr lang="en-US" sz="1479" u="sng">
                <a:solidFill>
                  <a:srgbClr val="000000"/>
                </a:solidFill>
                <a:latin typeface="Poppins"/>
                <a:ea typeface="Poppins"/>
                <a:cs typeface="Poppins"/>
                <a:sym typeface="Poppins"/>
                <a:hlinkClick r:id="rId12" tooltip="https://www.nice.org.uk/corporate/ecd7"/>
              </a:rPr>
              <a:t>https://www.nice.org.uk/corporate/ecd7</a:t>
            </a:r>
          </a:p>
          <a:p>
            <a:pPr algn="l" marL="319323" indent="-159661" lvl="1">
              <a:lnSpc>
                <a:spcPts val="2070"/>
              </a:lnSpc>
              <a:buFont typeface="Arial"/>
              <a:buChar char="•"/>
            </a:pPr>
            <a:r>
              <a:rPr lang="en-US" sz="1479">
                <a:solidFill>
                  <a:srgbClr val="000000"/>
                </a:solidFill>
                <a:latin typeface="Poppins"/>
                <a:ea typeface="Poppins"/>
                <a:cs typeface="Poppins"/>
                <a:sym typeface="Poppins"/>
              </a:rPr>
              <a:t>Suhlrie, L., Abdelmalak, N., Burns, J., Hauner, H., Kristiansen, N.O., Stephan, A.-J. and Laxy, M. (2026) ‘Effectiveness of Smartphone Application-Based Interventions to Prevent Type 2 Diabetes Mellitus in Individuals With Prediabetes: A Systematic Review and Meta-Analysis’, Obesity Reviews, 27(3), e70028. Available at: </a:t>
            </a:r>
            <a:r>
              <a:rPr lang="en-US" sz="1479" u="sng">
                <a:solidFill>
                  <a:srgbClr val="000000"/>
                </a:solidFill>
                <a:latin typeface="Poppins"/>
                <a:ea typeface="Poppins"/>
                <a:cs typeface="Poppins"/>
                <a:sym typeface="Poppins"/>
                <a:hlinkClick r:id="rId13" tooltip="https://doi.org/10.1111/obr.70028"/>
              </a:rPr>
              <a:t>https://doi.org/10.1111/obr.70028</a:t>
            </a:r>
          </a:p>
          <a:p>
            <a:pPr algn="l" marL="319323" indent="-159661" lvl="1">
              <a:lnSpc>
                <a:spcPts val="2070"/>
              </a:lnSpc>
              <a:buFont typeface="Arial"/>
              <a:buChar char="•"/>
            </a:pPr>
            <a:r>
              <a:rPr lang="en-US" sz="1479">
                <a:solidFill>
                  <a:srgbClr val="000000"/>
                </a:solidFill>
                <a:latin typeface="Poppins"/>
                <a:ea typeface="Poppins"/>
                <a:cs typeface="Poppins"/>
                <a:sym typeface="Poppins"/>
              </a:rPr>
              <a:t>World Health Organization (2019) WHO guideline: recommendations on digital interventions for health system strengthening. Geneva: World Health Organization. Available at: </a:t>
            </a:r>
            <a:r>
              <a:rPr lang="en-US" sz="1479" u="sng">
                <a:solidFill>
                  <a:srgbClr val="000000"/>
                </a:solidFill>
                <a:latin typeface="Poppins"/>
                <a:ea typeface="Poppins"/>
                <a:cs typeface="Poppins"/>
                <a:sym typeface="Poppins"/>
                <a:hlinkClick r:id="rId14" tooltip="https://www.who.int/publications/i/item/9789241550505"/>
              </a:rPr>
              <a:t>https://www.who.int/publications/i/item/9789241550505</a:t>
            </a:r>
          </a:p>
          <a:p>
            <a:pPr algn="l" marL="319323" indent="-159661" lvl="1">
              <a:lnSpc>
                <a:spcPts val="2070"/>
              </a:lnSpc>
              <a:buFont typeface="Arial"/>
              <a:buChar char="•"/>
            </a:pPr>
            <a:r>
              <a:rPr lang="en-US" sz="1479">
                <a:solidFill>
                  <a:srgbClr val="000000"/>
                </a:solidFill>
                <a:latin typeface="Poppins"/>
                <a:ea typeface="Poppins"/>
                <a:cs typeface="Poppins"/>
                <a:sym typeface="Poppins"/>
              </a:rPr>
              <a:t>World Health Organization (2021) Ethics and governance of artificial intelligence for health: WHO guidance. Geneva: World Health Organization. Available at: </a:t>
            </a:r>
            <a:r>
              <a:rPr lang="en-US" sz="1479" u="sng">
                <a:solidFill>
                  <a:srgbClr val="000000"/>
                </a:solidFill>
                <a:latin typeface="Poppins"/>
                <a:ea typeface="Poppins"/>
                <a:cs typeface="Poppins"/>
                <a:sym typeface="Poppins"/>
                <a:hlinkClick r:id="rId15" tooltip="https://www.who.int/publications/i/item/9789240029200"/>
              </a:rPr>
              <a:t>https://www.who.int/publications/i/item/9789240029200</a:t>
            </a:r>
          </a:p>
          <a:p>
            <a:pPr algn="l" marL="319323" indent="-159661" lvl="1">
              <a:lnSpc>
                <a:spcPts val="2070"/>
              </a:lnSpc>
              <a:buFont typeface="Arial"/>
              <a:buChar char="•"/>
            </a:pPr>
            <a:r>
              <a:rPr lang="en-US" sz="1479">
                <a:solidFill>
                  <a:srgbClr val="000000"/>
                </a:solidFill>
                <a:latin typeface="Poppins"/>
                <a:ea typeface="Poppins"/>
                <a:cs typeface="Poppins"/>
                <a:sym typeface="Poppins"/>
              </a:rPr>
              <a:t>World Health Organization (2025) Global strategy on digital health 2020–2027. Geneva: World Health Organization. Available at: </a:t>
            </a:r>
            <a:r>
              <a:rPr lang="en-US" sz="1479" u="sng">
                <a:solidFill>
                  <a:srgbClr val="000000"/>
                </a:solidFill>
                <a:latin typeface="Poppins"/>
                <a:ea typeface="Poppins"/>
                <a:cs typeface="Poppins"/>
                <a:sym typeface="Poppins"/>
                <a:hlinkClick r:id="rId16" tooltip="https://www.who.int/publications/i/item/9789240116870"/>
              </a:rPr>
              <a:t>https://www.who.int/publications/i/item/9789240116870</a:t>
            </a:r>
          </a:p>
          <a:p>
            <a:pPr algn="l" marL="319323" indent="-159661" lvl="1">
              <a:lnSpc>
                <a:spcPts val="2070"/>
              </a:lnSpc>
              <a:buFont typeface="Arial"/>
              <a:buChar char="•"/>
            </a:pPr>
            <a:r>
              <a:rPr lang="en-US" sz="1479">
                <a:solidFill>
                  <a:srgbClr val="000000"/>
                </a:solidFill>
                <a:latin typeface="Poppins"/>
                <a:ea typeface="Poppins"/>
                <a:cs typeface="Poppins"/>
                <a:sym typeface="Poppins"/>
              </a:rPr>
              <a:t>World Health Organization (2024) ‘Diabetes’, Fact sheets, 14 November. Available at: </a:t>
            </a:r>
            <a:r>
              <a:rPr lang="en-US" sz="1479" u="sng">
                <a:solidFill>
                  <a:srgbClr val="000000"/>
                </a:solidFill>
                <a:latin typeface="Poppins"/>
                <a:ea typeface="Poppins"/>
                <a:cs typeface="Poppins"/>
                <a:sym typeface="Poppins"/>
                <a:hlinkClick r:id="rId17" tooltip="https://www.who.int/news-room/fact-sheets/detail/diabetes"/>
              </a:rPr>
              <a:t>https://www.who.int/news-room/fact-sheets/detail/diabetes</a:t>
            </a:r>
          </a:p>
          <a:p>
            <a:pPr algn="l">
              <a:lnSpc>
                <a:spcPts val="2070"/>
              </a:lnSpc>
            </a:p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DAHYxMYUa0g</dc:identifier>
  <dcterms:modified xsi:type="dcterms:W3CDTF">2011-08-01T06:04:30Z</dcterms:modified>
  <cp:revision>1</cp:revision>
  <dc:title>Teal White Modern Minimalist Medical Research Project Summary Poster</dc:title>
</cp:coreProperties>
</file>