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16"/>
  </p:notesMasterIdLst>
  <p:sldIdLst>
    <p:sldId id="270"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4277F2-CA9E-45C8-88A8-97CDCAE3DB13}" v="23" dt="2026-01-03T12:20:24.2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0" d="100"/>
          <a:sy n="70" d="100"/>
        </p:scale>
        <p:origin x="283" y="2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phie Jones" userId="8e4fe0237064111b" providerId="LiveId" clId="{E051AD62-1B6A-4CAC-A48D-37A90A858C2F}"/>
    <pc:docChg chg="undo custSel addSld delSld modSld sldOrd">
      <pc:chgData name="Sophie Jones" userId="8e4fe0237064111b" providerId="LiveId" clId="{E051AD62-1B6A-4CAC-A48D-37A90A858C2F}" dt="2026-01-03T12:22:31.803" v="266" actId="5793"/>
      <pc:docMkLst>
        <pc:docMk/>
      </pc:docMkLst>
      <pc:sldChg chg="addSp delSp modSp new mod setBg">
        <pc:chgData name="Sophie Jones" userId="8e4fe0237064111b" providerId="LiveId" clId="{E051AD62-1B6A-4CAC-A48D-37A90A858C2F}" dt="2025-12-15T22:32:45.324" v="78" actId="1076"/>
        <pc:sldMkLst>
          <pc:docMk/>
          <pc:sldMk cId="3599274861" sldId="264"/>
        </pc:sldMkLst>
        <pc:spChg chg="add mod">
          <ac:chgData name="Sophie Jones" userId="8e4fe0237064111b" providerId="LiveId" clId="{E051AD62-1B6A-4CAC-A48D-37A90A858C2F}" dt="2025-12-15T22:20:26.627" v="13" actId="1076"/>
          <ac:spMkLst>
            <pc:docMk/>
            <pc:sldMk cId="3599274861" sldId="264"/>
            <ac:spMk id="6" creationId="{54260DEF-0F8C-E560-B2DC-36AE47A0468A}"/>
          </ac:spMkLst>
        </pc:spChg>
        <pc:spChg chg="add mod">
          <ac:chgData name="Sophie Jones" userId="8e4fe0237064111b" providerId="LiveId" clId="{E051AD62-1B6A-4CAC-A48D-37A90A858C2F}" dt="2025-12-15T22:31:48.723" v="71" actId="1076"/>
          <ac:spMkLst>
            <pc:docMk/>
            <pc:sldMk cId="3599274861" sldId="264"/>
            <ac:spMk id="7" creationId="{F3F8D016-D6AA-73FF-D18B-FC0C58CD5534}"/>
          </ac:spMkLst>
        </pc:spChg>
        <pc:spChg chg="add mod">
          <ac:chgData name="Sophie Jones" userId="8e4fe0237064111b" providerId="LiveId" clId="{E051AD62-1B6A-4CAC-A48D-37A90A858C2F}" dt="2025-12-15T22:32:05.764" v="73" actId="1076"/>
          <ac:spMkLst>
            <pc:docMk/>
            <pc:sldMk cId="3599274861" sldId="264"/>
            <ac:spMk id="8" creationId="{DA62EEF6-72C6-887E-0523-3FE1AC0E4034}"/>
          </ac:spMkLst>
        </pc:spChg>
        <pc:spChg chg="add mod">
          <ac:chgData name="Sophie Jones" userId="8e4fe0237064111b" providerId="LiveId" clId="{E051AD62-1B6A-4CAC-A48D-37A90A858C2F}" dt="2025-12-15T22:32:14.856" v="74" actId="1076"/>
          <ac:spMkLst>
            <pc:docMk/>
            <pc:sldMk cId="3599274861" sldId="264"/>
            <ac:spMk id="9" creationId="{FBD01F16-2D93-0F49-D205-DA2CC25FC9A5}"/>
          </ac:spMkLst>
        </pc:spChg>
        <pc:spChg chg="add mod">
          <ac:chgData name="Sophie Jones" userId="8e4fe0237064111b" providerId="LiveId" clId="{E051AD62-1B6A-4CAC-A48D-37A90A858C2F}" dt="2025-12-15T22:32:35.865" v="77" actId="1076"/>
          <ac:spMkLst>
            <pc:docMk/>
            <pc:sldMk cId="3599274861" sldId="264"/>
            <ac:spMk id="18" creationId="{59E1AC60-49A0-F3E9-C9D0-F63C563DD45C}"/>
          </ac:spMkLst>
        </pc:spChg>
        <pc:spChg chg="add mod">
          <ac:chgData name="Sophie Jones" userId="8e4fe0237064111b" providerId="LiveId" clId="{E051AD62-1B6A-4CAC-A48D-37A90A858C2F}" dt="2025-12-15T22:32:45.324" v="78" actId="1076"/>
          <ac:spMkLst>
            <pc:docMk/>
            <pc:sldMk cId="3599274861" sldId="264"/>
            <ac:spMk id="19" creationId="{E861BB2B-328B-BF42-59FA-753BCC167B98}"/>
          </ac:spMkLst>
        </pc:spChg>
        <pc:grpChg chg="add">
          <ac:chgData name="Sophie Jones" userId="8e4fe0237064111b" providerId="LiveId" clId="{E051AD62-1B6A-4CAC-A48D-37A90A858C2F}" dt="2025-12-15T22:19:01.678" v="6" actId="26606"/>
          <ac:grpSpMkLst>
            <pc:docMk/>
            <pc:sldMk cId="3599274861" sldId="264"/>
            <ac:grpSpMk id="15" creationId="{723C66ED-DBBF-12CA-7F5E-813E0E7D036A}"/>
          </ac:grpSpMkLst>
        </pc:grpChg>
        <pc:picChg chg="add mod">
          <ac:chgData name="Sophie Jones" userId="8e4fe0237064111b" providerId="LiveId" clId="{E051AD62-1B6A-4CAC-A48D-37A90A858C2F}" dt="2025-12-15T22:32:29.387" v="76" actId="1076"/>
          <ac:picMkLst>
            <pc:docMk/>
            <pc:sldMk cId="3599274861" sldId="264"/>
            <ac:picMk id="5" creationId="{B3581E7F-D504-9921-DC77-BD6C3AB1DA69}"/>
          </ac:picMkLst>
        </pc:picChg>
      </pc:sldChg>
      <pc:sldChg chg="addSp delSp modSp new mod setBg">
        <pc:chgData name="Sophie Jones" userId="8e4fe0237064111b" providerId="LiveId" clId="{E051AD62-1B6A-4CAC-A48D-37A90A858C2F}" dt="2025-12-15T22:45:59.180" v="229" actId="1076"/>
        <pc:sldMkLst>
          <pc:docMk/>
          <pc:sldMk cId="256190148" sldId="265"/>
        </pc:sldMkLst>
        <pc:spChg chg="add mod">
          <ac:chgData name="Sophie Jones" userId="8e4fe0237064111b" providerId="LiveId" clId="{E051AD62-1B6A-4CAC-A48D-37A90A858C2F}" dt="2025-12-15T22:38:59.297" v="123" actId="1076"/>
          <ac:spMkLst>
            <pc:docMk/>
            <pc:sldMk cId="256190148" sldId="265"/>
            <ac:spMk id="5" creationId="{2A2326A4-A2ED-CB90-4132-87F85EDF57A1}"/>
          </ac:spMkLst>
        </pc:spChg>
        <pc:spChg chg="add mod">
          <ac:chgData name="Sophie Jones" userId="8e4fe0237064111b" providerId="LiveId" clId="{E051AD62-1B6A-4CAC-A48D-37A90A858C2F}" dt="2025-12-15T22:42:32.350" v="152" actId="255"/>
          <ac:spMkLst>
            <pc:docMk/>
            <pc:sldMk cId="256190148" sldId="265"/>
            <ac:spMk id="6" creationId="{007ED7FB-0FF3-803D-B5D3-A82F0CBBF84A}"/>
          </ac:spMkLst>
        </pc:spChg>
        <pc:spChg chg="add mod">
          <ac:chgData name="Sophie Jones" userId="8e4fe0237064111b" providerId="LiveId" clId="{E051AD62-1B6A-4CAC-A48D-37A90A858C2F}" dt="2025-12-15T22:45:21.441" v="225" actId="1076"/>
          <ac:spMkLst>
            <pc:docMk/>
            <pc:sldMk cId="256190148" sldId="265"/>
            <ac:spMk id="7" creationId="{3825EA51-DC4D-C3E1-9E3F-301EE160997C}"/>
          </ac:spMkLst>
        </pc:spChg>
        <pc:spChg chg="add mod">
          <ac:chgData name="Sophie Jones" userId="8e4fe0237064111b" providerId="LiveId" clId="{E051AD62-1B6A-4CAC-A48D-37A90A858C2F}" dt="2025-12-15T22:45:32.818" v="226" actId="1076"/>
          <ac:spMkLst>
            <pc:docMk/>
            <pc:sldMk cId="256190148" sldId="265"/>
            <ac:spMk id="8" creationId="{E62C719C-D38E-AC46-B433-5492D492E119}"/>
          </ac:spMkLst>
        </pc:spChg>
        <pc:spChg chg="add mod">
          <ac:chgData name="Sophie Jones" userId="8e4fe0237064111b" providerId="LiveId" clId="{E051AD62-1B6A-4CAC-A48D-37A90A858C2F}" dt="2025-12-15T22:45:45.209" v="227" actId="1076"/>
          <ac:spMkLst>
            <pc:docMk/>
            <pc:sldMk cId="256190148" sldId="265"/>
            <ac:spMk id="14" creationId="{59103889-ECA6-2B12-F3AE-C43C08DCBC8E}"/>
          </ac:spMkLst>
        </pc:spChg>
        <pc:spChg chg="add mod">
          <ac:chgData name="Sophie Jones" userId="8e4fe0237064111b" providerId="LiveId" clId="{E051AD62-1B6A-4CAC-A48D-37A90A858C2F}" dt="2025-12-15T22:45:59.180" v="229" actId="1076"/>
          <ac:spMkLst>
            <pc:docMk/>
            <pc:sldMk cId="256190148" sldId="265"/>
            <ac:spMk id="20" creationId="{03E3621E-E830-BC88-303B-4DADDB16E6D5}"/>
          </ac:spMkLst>
        </pc:spChg>
        <pc:spChg chg="add">
          <ac:chgData name="Sophie Jones" userId="8e4fe0237064111b" providerId="LiveId" clId="{E051AD62-1B6A-4CAC-A48D-37A90A858C2F}" dt="2025-12-15T22:37:43.523" v="107" actId="26606"/>
          <ac:spMkLst>
            <pc:docMk/>
            <pc:sldMk cId="256190148" sldId="265"/>
            <ac:spMk id="29" creationId="{42A4FC2C-047E-45A5-965D-8E1E3BF09BC6}"/>
          </ac:spMkLst>
        </pc:spChg>
        <pc:picChg chg="add mod">
          <ac:chgData name="Sophie Jones" userId="8e4fe0237064111b" providerId="LiveId" clId="{E051AD62-1B6A-4CAC-A48D-37A90A858C2F}" dt="2025-12-15T22:37:43.523" v="107" actId="26606"/>
          <ac:picMkLst>
            <pc:docMk/>
            <pc:sldMk cId="256190148" sldId="265"/>
            <ac:picMk id="4" creationId="{280B1B1C-BB8D-8402-897F-A3D849CDCBB5}"/>
          </ac:picMkLst>
        </pc:picChg>
      </pc:sldChg>
      <pc:sldChg chg="addSp modSp new mod setBg">
        <pc:chgData name="Sophie Jones" userId="8e4fe0237064111b" providerId="LiveId" clId="{E051AD62-1B6A-4CAC-A48D-37A90A858C2F}" dt="2026-01-03T11:44:57.498" v="232" actId="26606"/>
        <pc:sldMkLst>
          <pc:docMk/>
          <pc:sldMk cId="96624105" sldId="266"/>
        </pc:sldMkLst>
        <pc:spChg chg="add">
          <ac:chgData name="Sophie Jones" userId="8e4fe0237064111b" providerId="LiveId" clId="{E051AD62-1B6A-4CAC-A48D-37A90A858C2F}" dt="2026-01-03T11:44:57.498" v="232" actId="26606"/>
          <ac:spMkLst>
            <pc:docMk/>
            <pc:sldMk cId="96624105" sldId="266"/>
            <ac:spMk id="8" creationId="{42A4FC2C-047E-45A5-965D-8E1E3BF09BC6}"/>
          </ac:spMkLst>
        </pc:spChg>
        <pc:picChg chg="add mod">
          <ac:chgData name="Sophie Jones" userId="8e4fe0237064111b" providerId="LiveId" clId="{E051AD62-1B6A-4CAC-A48D-37A90A858C2F}" dt="2026-01-03T11:44:57.498" v="232" actId="26606"/>
          <ac:picMkLst>
            <pc:docMk/>
            <pc:sldMk cId="96624105" sldId="266"/>
            <ac:picMk id="3" creationId="{2ED4DE86-7A70-26AB-B341-362CD6482969}"/>
          </ac:picMkLst>
        </pc:picChg>
      </pc:sldChg>
      <pc:sldChg chg="addSp modSp new mod">
        <pc:chgData name="Sophie Jones" userId="8e4fe0237064111b" providerId="LiveId" clId="{E051AD62-1B6A-4CAC-A48D-37A90A858C2F}" dt="2026-01-03T11:47:28.901" v="241" actId="1076"/>
        <pc:sldMkLst>
          <pc:docMk/>
          <pc:sldMk cId="1084588355" sldId="267"/>
        </pc:sldMkLst>
        <pc:spChg chg="add mod">
          <ac:chgData name="Sophie Jones" userId="8e4fe0237064111b" providerId="LiveId" clId="{E051AD62-1B6A-4CAC-A48D-37A90A858C2F}" dt="2026-01-03T11:47:28.901" v="241" actId="1076"/>
          <ac:spMkLst>
            <pc:docMk/>
            <pc:sldMk cId="1084588355" sldId="267"/>
            <ac:spMk id="2" creationId="{323D121C-A257-6D30-ED88-DEE86D25CAD3}"/>
          </ac:spMkLst>
        </pc:spChg>
      </pc:sldChg>
      <pc:sldChg chg="addSp modSp new">
        <pc:chgData name="Sophie Jones" userId="8e4fe0237064111b" providerId="LiveId" clId="{E051AD62-1B6A-4CAC-A48D-37A90A858C2F}" dt="2026-01-03T11:48:34.641" v="245"/>
        <pc:sldMkLst>
          <pc:docMk/>
          <pc:sldMk cId="2133632836" sldId="268"/>
        </pc:sldMkLst>
        <pc:spChg chg="add mod">
          <ac:chgData name="Sophie Jones" userId="8e4fe0237064111b" providerId="LiveId" clId="{E051AD62-1B6A-4CAC-A48D-37A90A858C2F}" dt="2026-01-03T11:48:34.641" v="245"/>
          <ac:spMkLst>
            <pc:docMk/>
            <pc:sldMk cId="2133632836" sldId="268"/>
            <ac:spMk id="2" creationId="{3C997645-5639-0736-B756-3458108FE2B1}"/>
          </ac:spMkLst>
        </pc:spChg>
      </pc:sldChg>
      <pc:sldChg chg="new del">
        <pc:chgData name="Sophie Jones" userId="8e4fe0237064111b" providerId="LiveId" clId="{E051AD62-1B6A-4CAC-A48D-37A90A858C2F}" dt="2026-01-03T12:15:00.778" v="248" actId="47"/>
        <pc:sldMkLst>
          <pc:docMk/>
          <pc:sldMk cId="2687580131" sldId="269"/>
        </pc:sldMkLst>
      </pc:sldChg>
      <pc:sldChg chg="addSp delSp modSp new mod ord setBg">
        <pc:chgData name="Sophie Jones" userId="8e4fe0237064111b" providerId="LiveId" clId="{E051AD62-1B6A-4CAC-A48D-37A90A858C2F}" dt="2026-01-03T12:22:31.803" v="266" actId="5793"/>
        <pc:sldMkLst>
          <pc:docMk/>
          <pc:sldMk cId="1510040281" sldId="270"/>
        </pc:sldMkLst>
        <pc:spChg chg="add mod">
          <ac:chgData name="Sophie Jones" userId="8e4fe0237064111b" providerId="LiveId" clId="{E051AD62-1B6A-4CAC-A48D-37A90A858C2F}" dt="2026-01-03T12:22:31.803" v="266" actId="5793"/>
          <ac:spMkLst>
            <pc:docMk/>
            <pc:sldMk cId="1510040281" sldId="270"/>
            <ac:spMk id="2" creationId="{FCFCD449-1221-3D7C-1EC0-E5A8E54074F1}"/>
          </ac:spMkLst>
        </pc:spChg>
        <pc:spChg chg="add del">
          <ac:chgData name="Sophie Jones" userId="8e4fe0237064111b" providerId="LiveId" clId="{E051AD62-1B6A-4CAC-A48D-37A90A858C2F}" dt="2026-01-03T12:22:06.374" v="264" actId="26606"/>
          <ac:spMkLst>
            <pc:docMk/>
            <pc:sldMk cId="1510040281" sldId="270"/>
            <ac:spMk id="7" creationId="{D038248A-211C-4EEC-8401-C761B929FB52}"/>
          </ac:spMkLst>
        </pc:spChg>
        <pc:spChg chg="add del">
          <ac:chgData name="Sophie Jones" userId="8e4fe0237064111b" providerId="LiveId" clId="{E051AD62-1B6A-4CAC-A48D-37A90A858C2F}" dt="2026-01-03T12:22:06.374" v="264" actId="26606"/>
          <ac:spMkLst>
            <pc:docMk/>
            <pc:sldMk cId="1510040281" sldId="270"/>
            <ac:spMk id="9" creationId="{C30A849F-66D9-40C8-BEC8-35AFF8F4568F}"/>
          </ac:spMkLst>
        </pc:spChg>
        <pc:spChg chg="add del">
          <ac:chgData name="Sophie Jones" userId="8e4fe0237064111b" providerId="LiveId" clId="{E051AD62-1B6A-4CAC-A48D-37A90A858C2F}" dt="2026-01-03T12:22:06.311" v="263" actId="26606"/>
          <ac:spMkLst>
            <pc:docMk/>
            <pc:sldMk cId="1510040281" sldId="270"/>
            <ac:spMk id="26" creationId="{84697CDA-BDB7-4883-B48B-1D4EDB2F0E93}"/>
          </ac:spMkLst>
        </pc:spChg>
        <pc:spChg chg="add del">
          <ac:chgData name="Sophie Jones" userId="8e4fe0237064111b" providerId="LiveId" clId="{E051AD62-1B6A-4CAC-A48D-37A90A858C2F}" dt="2026-01-03T12:22:06.311" v="263" actId="26606"/>
          <ac:spMkLst>
            <pc:docMk/>
            <pc:sldMk cId="1510040281" sldId="270"/>
            <ac:spMk id="28" creationId="{6295B176-FA0E-4B6A-A190-5E2E82BEA57A}"/>
          </ac:spMkLst>
        </pc:spChg>
        <pc:spChg chg="add del">
          <ac:chgData name="Sophie Jones" userId="8e4fe0237064111b" providerId="LiveId" clId="{E051AD62-1B6A-4CAC-A48D-37A90A858C2F}" dt="2026-01-03T12:22:06.311" v="263" actId="26606"/>
          <ac:spMkLst>
            <pc:docMk/>
            <pc:sldMk cId="1510040281" sldId="270"/>
            <ac:spMk id="30" creationId="{48F779DE-4744-42D6-9C74-33EC94460CCC}"/>
          </ac:spMkLst>
        </pc:spChg>
        <pc:spChg chg="add">
          <ac:chgData name="Sophie Jones" userId="8e4fe0237064111b" providerId="LiveId" clId="{E051AD62-1B6A-4CAC-A48D-37A90A858C2F}" dt="2026-01-03T12:22:06.374" v="264" actId="26606"/>
          <ac:spMkLst>
            <pc:docMk/>
            <pc:sldMk cId="1510040281" sldId="270"/>
            <ac:spMk id="32" creationId="{B24A3A03-2C4E-45B5-B388-FAD638CDF0A1}"/>
          </ac:spMkLst>
        </pc:spChg>
        <pc:spChg chg="add">
          <ac:chgData name="Sophie Jones" userId="8e4fe0237064111b" providerId="LiveId" clId="{E051AD62-1B6A-4CAC-A48D-37A90A858C2F}" dt="2026-01-03T12:22:06.374" v="264" actId="26606"/>
          <ac:spMkLst>
            <pc:docMk/>
            <pc:sldMk cId="1510040281" sldId="270"/>
            <ac:spMk id="33" creationId="{84697CDA-BDB7-4883-B48B-1D4EDB2F0E93}"/>
          </ac:spMkLst>
        </pc:spChg>
        <pc:spChg chg="add">
          <ac:chgData name="Sophie Jones" userId="8e4fe0237064111b" providerId="LiveId" clId="{E051AD62-1B6A-4CAC-A48D-37A90A858C2F}" dt="2026-01-03T12:22:06.374" v="264" actId="26606"/>
          <ac:spMkLst>
            <pc:docMk/>
            <pc:sldMk cId="1510040281" sldId="270"/>
            <ac:spMk id="34" creationId="{11026190-6B62-46DB-B5FF-9E0FF9BDCDC6}"/>
          </ac:spMkLst>
        </pc:spChg>
        <pc:spChg chg="add">
          <ac:chgData name="Sophie Jones" userId="8e4fe0237064111b" providerId="LiveId" clId="{E051AD62-1B6A-4CAC-A48D-37A90A858C2F}" dt="2026-01-03T12:22:06.374" v="264" actId="26606"/>
          <ac:spMkLst>
            <pc:docMk/>
            <pc:sldMk cId="1510040281" sldId="270"/>
            <ac:spMk id="35" creationId="{66DA0389-D66E-4727-8EFB-E60E6C412FC8}"/>
          </ac:spMkLst>
        </pc:spChg>
        <pc:grpChg chg="add del">
          <ac:chgData name="Sophie Jones" userId="8e4fe0237064111b" providerId="LiveId" clId="{E051AD62-1B6A-4CAC-A48D-37A90A858C2F}" dt="2026-01-03T12:22:06.374" v="264" actId="26606"/>
          <ac:grpSpMkLst>
            <pc:docMk/>
            <pc:sldMk cId="1510040281" sldId="270"/>
            <ac:grpSpMk id="11" creationId="{04542298-A2B1-480F-A11C-A40EDD19B857}"/>
          </ac:grpSpMkLst>
        </pc:grpChg>
        <pc:grpChg chg="add del">
          <ac:chgData name="Sophie Jones" userId="8e4fe0237064111b" providerId="LiveId" clId="{E051AD62-1B6A-4CAC-A48D-37A90A858C2F}" dt="2026-01-03T12:22:06.374" v="264" actId="26606"/>
          <ac:grpSpMkLst>
            <pc:docMk/>
            <pc:sldMk cId="1510040281" sldId="270"/>
            <ac:grpSpMk id="17" creationId="{2A5C9C35-2375-49EB-B99C-17C87D42FE7C}"/>
          </ac:grpSpMkLst>
        </pc:gr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28A15F-0D92-4E87-BEB0-935BD75B3A96}" type="datetimeFigureOut">
              <a:rPr lang="en-GB" smtClean="0"/>
              <a:t>15/12/2025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2A87A7-7B79-4C7B-AF76-D3C63D554236}" type="slidenum">
              <a:rPr lang="en-GB" smtClean="0"/>
              <a:t>‹#›</a:t>
            </a:fld>
            <a:endParaRPr lang="en-GB"/>
          </a:p>
        </p:txBody>
      </p:sp>
    </p:spTree>
    <p:extLst>
      <p:ext uri="{BB962C8B-B14F-4D97-AF65-F5344CB8AC3E}">
        <p14:creationId xmlns:p14="http://schemas.microsoft.com/office/powerpoint/2010/main" val="3056391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Introduction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Post-Traumatic Stress Disorder (PTSD) is a complex mental health condition that is influenced by psychological, social, cultural, and biological factors. To understand PTSD there must be appreciation of trauma and how it has been conceptualised over time and how treatments have developed as a response. </a:t>
            </a:r>
          </a:p>
          <a:p>
            <a:r>
              <a:rPr lang="en-GB" sz="1200" kern="1200" dirty="0">
                <a:solidFill>
                  <a:schemeClr val="tx1"/>
                </a:solidFill>
                <a:effectLst/>
                <a:latin typeface="+mn-lt"/>
                <a:ea typeface="+mn-ea"/>
                <a:cs typeface="+mn-cs"/>
              </a:rPr>
              <a:t>Treatments require an interdisciplinary approach which involves psychology, psychiatry, counselling, neuroscience, social work, and public health.</a:t>
            </a:r>
          </a:p>
          <a:p>
            <a:r>
              <a:rPr lang="en-GB" sz="1200" kern="1200" dirty="0">
                <a:solidFill>
                  <a:schemeClr val="tx1"/>
                </a:solidFill>
                <a:effectLst/>
                <a:latin typeface="+mn-lt"/>
                <a:ea typeface="+mn-ea"/>
                <a:cs typeface="+mn-cs"/>
              </a:rPr>
              <a:t>Today I will outline key psychological and pharmacological treatments. </a:t>
            </a:r>
          </a:p>
          <a:p>
            <a:r>
              <a:rPr lang="en-GB" sz="1200" kern="1200" dirty="0">
                <a:solidFill>
                  <a:schemeClr val="tx1"/>
                </a:solidFill>
                <a:effectLst/>
                <a:latin typeface="+mn-lt"/>
                <a:ea typeface="+mn-ea"/>
                <a:cs typeface="+mn-cs"/>
              </a:rPr>
              <a:t>And examine developing therapies and consider the role of multidisciplinary care. Using guidelines such as NICE (2018) and NHS England clinical frameworks (2022).</a:t>
            </a:r>
          </a:p>
          <a:p>
            <a:endParaRPr lang="en-GB" dirty="0"/>
          </a:p>
        </p:txBody>
      </p:sp>
      <p:sp>
        <p:nvSpPr>
          <p:cNvPr id="4" name="Slide Number Placeholder 3"/>
          <p:cNvSpPr>
            <a:spLocks noGrp="1"/>
          </p:cNvSpPr>
          <p:nvPr>
            <p:ph type="sldNum" sz="quarter" idx="5"/>
          </p:nvPr>
        </p:nvSpPr>
        <p:spPr/>
        <p:txBody>
          <a:bodyPr/>
          <a:lstStyle/>
          <a:p>
            <a:fld id="{1D2A87A7-7B79-4C7B-AF76-D3C63D554236}" type="slidenum">
              <a:rPr lang="en-GB" smtClean="0"/>
              <a:t>2</a:t>
            </a:fld>
            <a:endParaRPr lang="en-GB"/>
          </a:p>
        </p:txBody>
      </p:sp>
    </p:spTree>
    <p:extLst>
      <p:ext uri="{BB962C8B-B14F-4D97-AF65-F5344CB8AC3E}">
        <p14:creationId xmlns:p14="http://schemas.microsoft.com/office/powerpoint/2010/main" val="28620720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Changing attitudes towards trauma</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Throughout history trauma was interpreted as a moral weakness. “Shell shock”, during WWI, was treated as a disciplinary issue rather than a clinical issue (Jones &amp; Wessely, 2005). WWII saw “battle fatigue” being similarly dismissed. Activism after the Vietnam War caused trauma to be reframed as a psychological injury (Young, 1995).</a:t>
            </a:r>
          </a:p>
          <a:p>
            <a:r>
              <a:rPr lang="en-GB" sz="1200" kern="1200" dirty="0">
                <a:solidFill>
                  <a:schemeClr val="tx1"/>
                </a:solidFill>
                <a:effectLst/>
                <a:latin typeface="+mn-lt"/>
                <a:ea typeface="+mn-ea"/>
                <a:cs typeface="+mn-cs"/>
              </a:rPr>
              <a:t>Formal classification of PTSD in the DSM-III (1980) legitimised trauma as a condition that is treatable. Paving the way for structured interventions. The UK followed this evolution, the NHS gradually adopted trauma informed practices throughout the late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century.</a:t>
            </a:r>
          </a:p>
          <a:p>
            <a:endParaRPr lang="en-GB" dirty="0"/>
          </a:p>
        </p:txBody>
      </p:sp>
      <p:sp>
        <p:nvSpPr>
          <p:cNvPr id="4" name="Slide Number Placeholder 3"/>
          <p:cNvSpPr>
            <a:spLocks noGrp="1"/>
          </p:cNvSpPr>
          <p:nvPr>
            <p:ph type="sldNum" sz="quarter" idx="5"/>
          </p:nvPr>
        </p:nvSpPr>
        <p:spPr/>
        <p:txBody>
          <a:bodyPr/>
          <a:lstStyle/>
          <a:p>
            <a:fld id="{1D2A87A7-7B79-4C7B-AF76-D3C63D554236}" type="slidenum">
              <a:rPr lang="en-GB" smtClean="0"/>
              <a:t>3</a:t>
            </a:fld>
            <a:endParaRPr lang="en-GB"/>
          </a:p>
        </p:txBody>
      </p:sp>
    </p:spTree>
    <p:extLst>
      <p:ext uri="{BB962C8B-B14F-4D97-AF65-F5344CB8AC3E}">
        <p14:creationId xmlns:p14="http://schemas.microsoft.com/office/powerpoint/2010/main" val="14269185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Social and cultural influences today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Cultural factors strongly shape how trauma is experienced and communicated, with research showing that many immigrant and refugee groups express psychological distress through physical symptoms (Cheah et al., 2020; Oppedal et al., 2021). Stigma, discrimination, mistrust, language barriers, and concerns about immigration status further delay or prevent help-seeking, creating significant obstacles to accessing care (</a:t>
            </a:r>
            <a:r>
              <a:rPr lang="en-GB" sz="1200" kern="1200" dirty="0" err="1">
                <a:solidFill>
                  <a:schemeClr val="tx1"/>
                </a:solidFill>
                <a:effectLst/>
                <a:latin typeface="+mn-lt"/>
                <a:ea typeface="+mn-ea"/>
                <a:cs typeface="+mn-cs"/>
              </a:rPr>
              <a:t>Byrow</a:t>
            </a:r>
            <a:r>
              <a:rPr lang="en-GB" sz="1200" kern="1200" dirty="0">
                <a:solidFill>
                  <a:schemeClr val="tx1"/>
                </a:solidFill>
                <a:effectLst/>
                <a:latin typeface="+mn-lt"/>
                <a:ea typeface="+mn-ea"/>
                <a:cs typeface="+mn-cs"/>
              </a:rPr>
              <a:t> et al., 2020; Oppedal et al., 2021). </a:t>
            </a:r>
          </a:p>
          <a:p>
            <a:r>
              <a:rPr lang="en-GB" sz="1200" kern="1200" dirty="0">
                <a:solidFill>
                  <a:schemeClr val="tx1"/>
                </a:solidFill>
                <a:effectLst/>
                <a:latin typeface="+mn-lt"/>
                <a:ea typeface="+mn-ea"/>
                <a:cs typeface="+mn-cs"/>
              </a:rPr>
              <a:t>These challenges intersect with gender, ethnicity, class, and migration histories, meaning that refugee and immigrant status often heightens vulnerability and complicates pathways to support (Due et al., 2020). In response, UK mental-health services increasingly adopt culturally competent, multi-agency and trauma-informed approaches, recognising that effective support depends not only on clinical need but also on the broader social and cultural contexts shaping care (Oppedal et al., 2021; Siman-Tov et al., 2019).</a:t>
            </a:r>
          </a:p>
          <a:p>
            <a:endParaRPr lang="en-GB" dirty="0"/>
          </a:p>
        </p:txBody>
      </p:sp>
      <p:sp>
        <p:nvSpPr>
          <p:cNvPr id="4" name="Slide Number Placeholder 3"/>
          <p:cNvSpPr>
            <a:spLocks noGrp="1"/>
          </p:cNvSpPr>
          <p:nvPr>
            <p:ph type="sldNum" sz="quarter" idx="5"/>
          </p:nvPr>
        </p:nvSpPr>
        <p:spPr/>
        <p:txBody>
          <a:bodyPr/>
          <a:lstStyle/>
          <a:p>
            <a:fld id="{1D2A87A7-7B79-4C7B-AF76-D3C63D554236}" type="slidenum">
              <a:rPr lang="en-GB" smtClean="0"/>
              <a:t>4</a:t>
            </a:fld>
            <a:endParaRPr lang="en-GB"/>
          </a:p>
        </p:txBody>
      </p:sp>
    </p:spTree>
    <p:extLst>
      <p:ext uri="{BB962C8B-B14F-4D97-AF65-F5344CB8AC3E}">
        <p14:creationId xmlns:p14="http://schemas.microsoft.com/office/powerpoint/2010/main" val="25191851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Trauma Focused Cognitive Behavioural Therapy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Originally based on behavioural exposure theories of the 1970s, TF-CBT evolved into an integrated model incorporating cognitive restructuring, attachment theory, and developmental psychology (Ehlers &amp; Clark, 2000). </a:t>
            </a:r>
          </a:p>
          <a:p>
            <a:r>
              <a:rPr lang="en-GB" sz="1200" b="1" kern="1200" dirty="0">
                <a:solidFill>
                  <a:schemeClr val="tx1"/>
                </a:solidFill>
                <a:effectLst/>
                <a:latin typeface="+mn-lt"/>
                <a:ea typeface="+mn-ea"/>
                <a:cs typeface="+mn-cs"/>
              </a:rPr>
              <a:t>NICE (NG116, 2018)</a:t>
            </a:r>
            <a:r>
              <a:rPr lang="en-GB" sz="1200" kern="1200" dirty="0">
                <a:solidFill>
                  <a:schemeClr val="tx1"/>
                </a:solidFill>
                <a:effectLst/>
                <a:latin typeface="+mn-lt"/>
                <a:ea typeface="+mn-ea"/>
                <a:cs typeface="+mn-cs"/>
              </a:rPr>
              <a:t> recommends TF-CBT as a first-line treatment for adults and young people. </a:t>
            </a:r>
          </a:p>
          <a:p>
            <a:r>
              <a:rPr lang="en-GB" sz="1200" kern="1200" dirty="0">
                <a:solidFill>
                  <a:schemeClr val="tx1"/>
                </a:solidFill>
                <a:effectLst/>
                <a:latin typeface="+mn-lt"/>
                <a:ea typeface="+mn-ea"/>
                <a:cs typeface="+mn-cs"/>
              </a:rPr>
              <a:t>Early versions were exposure-focused; modern TF-CBT includes grounding, stabilisation, and cognitive approaches.</a:t>
            </a:r>
          </a:p>
          <a:p>
            <a:r>
              <a:rPr lang="en-GB" sz="1200" kern="1200" dirty="0">
                <a:solidFill>
                  <a:schemeClr val="tx1"/>
                </a:solidFill>
                <a:effectLst/>
                <a:latin typeface="+mn-lt"/>
                <a:ea typeface="+mn-ea"/>
                <a:cs typeface="+mn-cs"/>
              </a:rPr>
              <a:t>Adaptations for children, refugees, and survivors of domestic abuse reflect social and cultural awareness.</a:t>
            </a:r>
          </a:p>
          <a:p>
            <a:r>
              <a:rPr lang="en-GB" sz="1200" kern="1200" dirty="0">
                <a:solidFill>
                  <a:schemeClr val="tx1"/>
                </a:solidFill>
                <a:effectLst/>
                <a:latin typeface="+mn-lt"/>
                <a:ea typeface="+mn-ea"/>
                <a:cs typeface="+mn-cs"/>
              </a:rPr>
              <a:t>In the UK, TF-CBT is widely delivered by multidisciplinary teams, including counsellors, clinical psychologists, and mental health practitioners.</a:t>
            </a:r>
          </a:p>
          <a:p>
            <a:endParaRPr lang="en-GB" dirty="0"/>
          </a:p>
        </p:txBody>
      </p:sp>
      <p:sp>
        <p:nvSpPr>
          <p:cNvPr id="4" name="Slide Number Placeholder 3"/>
          <p:cNvSpPr>
            <a:spLocks noGrp="1"/>
          </p:cNvSpPr>
          <p:nvPr>
            <p:ph type="sldNum" sz="quarter" idx="5"/>
          </p:nvPr>
        </p:nvSpPr>
        <p:spPr/>
        <p:txBody>
          <a:bodyPr/>
          <a:lstStyle/>
          <a:p>
            <a:fld id="{1D2A87A7-7B79-4C7B-AF76-D3C63D554236}" type="slidenum">
              <a:rPr lang="en-GB" smtClean="0"/>
              <a:t>5</a:t>
            </a:fld>
            <a:endParaRPr lang="en-GB"/>
          </a:p>
        </p:txBody>
      </p:sp>
    </p:spTree>
    <p:extLst>
      <p:ext uri="{BB962C8B-B14F-4D97-AF65-F5344CB8AC3E}">
        <p14:creationId xmlns:p14="http://schemas.microsoft.com/office/powerpoint/2010/main" val="38005957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Prolonged Exposure Therapy (PE)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Emerged in the 1980s from the emotional processing theory (Foa &amp; Kozak, 1986). PE evolved into a structured therapy designed to reduce avoidance. It involves gradually confronting trauma memories, feelings and/or situations that would normally be avoided. Which teaches management of anxiety and fear responses.</a:t>
            </a:r>
          </a:p>
          <a:p>
            <a:r>
              <a:rPr lang="en-GB" sz="1200" kern="1200" dirty="0">
                <a:solidFill>
                  <a:schemeClr val="tx1"/>
                </a:solidFill>
                <a:effectLst/>
                <a:latin typeface="+mn-lt"/>
                <a:ea typeface="+mn-ea"/>
                <a:cs typeface="+mn-cs"/>
              </a:rPr>
              <a:t>NICE (2018) recommends PE as a trauma based intervention.</a:t>
            </a:r>
          </a:p>
          <a:p>
            <a:r>
              <a:rPr lang="en-GB" sz="1200" kern="1200" dirty="0">
                <a:solidFill>
                  <a:schemeClr val="tx1"/>
                </a:solidFill>
                <a:effectLst/>
                <a:latin typeface="+mn-lt"/>
                <a:ea typeface="+mn-ea"/>
                <a:cs typeface="+mn-cs"/>
              </a:rPr>
              <a:t>Modern PE uses ethical safeguards, pacing, and collaborative decision making. The UK services emphasise cultural sensitivity adapting tasks for people with trauma linked to migration, war and/or systematic racism.</a:t>
            </a:r>
          </a:p>
          <a:p>
            <a:r>
              <a:rPr lang="en-GB" sz="1200" kern="1200" dirty="0">
                <a:solidFill>
                  <a:schemeClr val="tx1"/>
                </a:solidFill>
                <a:effectLst/>
                <a:latin typeface="+mn-lt"/>
                <a:ea typeface="+mn-ea"/>
                <a:cs typeface="+mn-cs"/>
              </a:rPr>
              <a:t>Treatment is coordinated with;</a:t>
            </a:r>
          </a:p>
          <a:p>
            <a:r>
              <a:rPr lang="en-GB" sz="1200" kern="1200" dirty="0">
                <a:solidFill>
                  <a:schemeClr val="tx1"/>
                </a:solidFill>
                <a:effectLst/>
                <a:latin typeface="+mn-lt"/>
                <a:ea typeface="+mn-ea"/>
                <a:cs typeface="+mn-cs"/>
              </a:rPr>
              <a:t>Psychiatry, to manage risk.</a:t>
            </a:r>
          </a:p>
          <a:p>
            <a:r>
              <a:rPr lang="en-GB" sz="1200" kern="1200" dirty="0">
                <a:solidFill>
                  <a:schemeClr val="tx1"/>
                </a:solidFill>
                <a:effectLst/>
                <a:latin typeface="+mn-lt"/>
                <a:ea typeface="+mn-ea"/>
                <a:cs typeface="+mn-cs"/>
              </a:rPr>
              <a:t>Social care, for safety planning in domestic abuse contexts.</a:t>
            </a:r>
          </a:p>
          <a:p>
            <a:r>
              <a:rPr lang="en-GB" sz="1200" kern="1200" dirty="0">
                <a:solidFill>
                  <a:schemeClr val="tx1"/>
                </a:solidFill>
                <a:effectLst/>
                <a:latin typeface="+mn-lt"/>
                <a:ea typeface="+mn-ea"/>
                <a:cs typeface="+mn-cs"/>
              </a:rPr>
              <a:t>And mediators or interpreters specifically for asylum and refugee care.</a:t>
            </a:r>
          </a:p>
          <a:p>
            <a:endParaRPr lang="en-GB" dirty="0"/>
          </a:p>
        </p:txBody>
      </p:sp>
      <p:sp>
        <p:nvSpPr>
          <p:cNvPr id="4" name="Slide Number Placeholder 3"/>
          <p:cNvSpPr>
            <a:spLocks noGrp="1"/>
          </p:cNvSpPr>
          <p:nvPr>
            <p:ph type="sldNum" sz="quarter" idx="5"/>
          </p:nvPr>
        </p:nvSpPr>
        <p:spPr/>
        <p:txBody>
          <a:bodyPr/>
          <a:lstStyle/>
          <a:p>
            <a:fld id="{1D2A87A7-7B79-4C7B-AF76-D3C63D554236}" type="slidenum">
              <a:rPr lang="en-GB" smtClean="0"/>
              <a:t>6</a:t>
            </a:fld>
            <a:endParaRPr lang="en-GB"/>
          </a:p>
        </p:txBody>
      </p:sp>
    </p:spTree>
    <p:extLst>
      <p:ext uri="{BB962C8B-B14F-4D97-AF65-F5344CB8AC3E}">
        <p14:creationId xmlns:p14="http://schemas.microsoft.com/office/powerpoint/2010/main" val="19300110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Eye Movement Desensitisation and Reprocessing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EMDR was created in the 80s, it initially lacked theoretical basis. It evolved over time to incorporate neuroscience, memory theory, and attachment informed approaches.</a:t>
            </a:r>
          </a:p>
          <a:p>
            <a:r>
              <a:rPr lang="en-GB" sz="1200" kern="1200" dirty="0">
                <a:solidFill>
                  <a:schemeClr val="tx1"/>
                </a:solidFill>
                <a:effectLst/>
                <a:latin typeface="+mn-lt"/>
                <a:ea typeface="+mn-ea"/>
                <a:cs typeface="+mn-cs"/>
              </a:rPr>
              <a:t>Recommended for adults and children 7+ as a first line treatment by NICE (2018)</a:t>
            </a:r>
          </a:p>
          <a:p>
            <a:r>
              <a:rPr lang="en-GB" sz="1200" kern="1200" dirty="0">
                <a:solidFill>
                  <a:schemeClr val="tx1"/>
                </a:solidFill>
                <a:effectLst/>
                <a:latin typeface="+mn-lt"/>
                <a:ea typeface="+mn-ea"/>
                <a:cs typeface="+mn-cs"/>
              </a:rPr>
              <a:t>Using eye movement (following lights) while focusing on difficult memories to help reprocess them and help lead to reduced stress. </a:t>
            </a:r>
          </a:p>
          <a:p>
            <a:r>
              <a:rPr lang="en-GB" sz="1200" kern="1200" dirty="0">
                <a:solidFill>
                  <a:schemeClr val="tx1"/>
                </a:solidFill>
                <a:effectLst/>
                <a:latin typeface="+mn-lt"/>
                <a:ea typeface="+mn-ea"/>
                <a:cs typeface="+mn-cs"/>
              </a:rPr>
              <a:t>EMDR has expanded beyond eye movement and now includes bilateral tapping and tones. It is delivered as a phased model, emphasising safety (EMDR Institute, n.d.; Shapiro, 1987/1989).</a:t>
            </a:r>
          </a:p>
          <a:p>
            <a:r>
              <a:rPr lang="en-GB" sz="1200" kern="1200" dirty="0">
                <a:solidFill>
                  <a:schemeClr val="tx1"/>
                </a:solidFill>
                <a:effectLst/>
                <a:latin typeface="+mn-lt"/>
                <a:ea typeface="+mn-ea"/>
                <a:cs typeface="+mn-cs"/>
              </a:rPr>
              <a:t>In the UK EMDR practices increasingly includes working with refugees, trafficking survivors and frontline workers (van den Hout et al., 2016).</a:t>
            </a:r>
          </a:p>
          <a:p>
            <a:r>
              <a:rPr lang="en-GB" sz="1200" kern="1200" dirty="0">
                <a:solidFill>
                  <a:schemeClr val="tx1"/>
                </a:solidFill>
                <a:effectLst/>
                <a:latin typeface="+mn-lt"/>
                <a:ea typeface="+mn-ea"/>
                <a:cs typeface="+mn-cs"/>
              </a:rPr>
              <a:t>Practitioners collaborate with:</a:t>
            </a:r>
          </a:p>
          <a:p>
            <a:r>
              <a:rPr lang="en-GB" sz="1200" kern="1200" dirty="0">
                <a:solidFill>
                  <a:schemeClr val="tx1"/>
                </a:solidFill>
                <a:effectLst/>
                <a:latin typeface="+mn-lt"/>
                <a:ea typeface="+mn-ea"/>
                <a:cs typeface="+mn-cs"/>
              </a:rPr>
              <a:t>Neuroscience for memory reconsolidation research.</a:t>
            </a:r>
          </a:p>
          <a:p>
            <a:r>
              <a:rPr lang="en-GB" sz="1200" kern="1200" dirty="0">
                <a:solidFill>
                  <a:schemeClr val="tx1"/>
                </a:solidFill>
                <a:effectLst/>
                <a:latin typeface="+mn-lt"/>
                <a:ea typeface="+mn-ea"/>
                <a:cs typeface="+mn-cs"/>
              </a:rPr>
              <a:t>Counselling for person-centred and relational components.</a:t>
            </a:r>
          </a:p>
          <a:p>
            <a:r>
              <a:rPr lang="en-GB" sz="1200" kern="1200" dirty="0">
                <a:solidFill>
                  <a:schemeClr val="tx1"/>
                </a:solidFill>
                <a:effectLst/>
                <a:latin typeface="+mn-lt"/>
                <a:ea typeface="+mn-ea"/>
                <a:cs typeface="+mn-cs"/>
              </a:rPr>
              <a:t>Social care to safeguarding.</a:t>
            </a:r>
          </a:p>
          <a:p>
            <a:endParaRPr lang="en-GB" dirty="0"/>
          </a:p>
        </p:txBody>
      </p:sp>
      <p:sp>
        <p:nvSpPr>
          <p:cNvPr id="4" name="Slide Number Placeholder 3"/>
          <p:cNvSpPr>
            <a:spLocks noGrp="1"/>
          </p:cNvSpPr>
          <p:nvPr>
            <p:ph type="sldNum" sz="quarter" idx="5"/>
          </p:nvPr>
        </p:nvSpPr>
        <p:spPr/>
        <p:txBody>
          <a:bodyPr/>
          <a:lstStyle/>
          <a:p>
            <a:fld id="{1D2A87A7-7B79-4C7B-AF76-D3C63D554236}" type="slidenum">
              <a:rPr lang="en-GB" smtClean="0"/>
              <a:t>7</a:t>
            </a:fld>
            <a:endParaRPr lang="en-GB"/>
          </a:p>
        </p:txBody>
      </p:sp>
    </p:spTree>
    <p:extLst>
      <p:ext uri="{BB962C8B-B14F-4D97-AF65-F5344CB8AC3E}">
        <p14:creationId xmlns:p14="http://schemas.microsoft.com/office/powerpoint/2010/main" val="32581125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Pharmacological Treatments</a:t>
            </a:r>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Benzodiazepines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Benzodiazepines like </a:t>
            </a:r>
            <a:r>
              <a:rPr lang="en-GB" sz="1200" kern="1200" dirty="0" err="1">
                <a:solidFill>
                  <a:schemeClr val="tx1"/>
                </a:solidFill>
                <a:effectLst/>
                <a:latin typeface="+mn-lt"/>
                <a:ea typeface="+mn-ea"/>
                <a:cs typeface="+mn-cs"/>
              </a:rPr>
              <a:t>Xanas</a:t>
            </a:r>
            <a:r>
              <a:rPr lang="en-GB" sz="1200" kern="1200" dirty="0">
                <a:solidFill>
                  <a:schemeClr val="tx1"/>
                </a:solidFill>
                <a:effectLst/>
                <a:latin typeface="+mn-lt"/>
                <a:ea typeface="+mn-ea"/>
                <a:cs typeface="+mn-cs"/>
              </a:rPr>
              <a:t> (alprazolam) and Valium (diazepam) were once widely prescribed for symptoms of trauma.</a:t>
            </a:r>
          </a:p>
          <a:p>
            <a:r>
              <a:rPr lang="en-GB" sz="1200" kern="1200" dirty="0">
                <a:solidFill>
                  <a:schemeClr val="tx1"/>
                </a:solidFill>
                <a:effectLst/>
                <a:latin typeface="+mn-lt"/>
                <a:ea typeface="+mn-ea"/>
                <a:cs typeface="+mn-cs"/>
              </a:rPr>
              <a:t>However NICE (2018) guidelines now explicitly advise against using benzodiazepines and recommend safer, less addictive options instead. </a:t>
            </a:r>
          </a:p>
          <a:p>
            <a:r>
              <a:rPr lang="en-GB" sz="1200" b="1" u="sng" kern="1200" dirty="0">
                <a:solidFill>
                  <a:schemeClr val="tx1"/>
                </a:solidFill>
                <a:effectLst/>
                <a:latin typeface="+mn-lt"/>
                <a:ea typeface="+mn-ea"/>
                <a:cs typeface="+mn-cs"/>
              </a:rPr>
              <a:t>SSRIs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1990s saw SSRIs (antidepressants) like Sertraline and Paroxetine replace benzodiazepines as the primary pharmacological treatment.</a:t>
            </a:r>
          </a:p>
          <a:p>
            <a:r>
              <a:rPr lang="en-GB" sz="1200" kern="1200" dirty="0">
                <a:solidFill>
                  <a:schemeClr val="tx1"/>
                </a:solidFill>
                <a:effectLst/>
                <a:latin typeface="+mn-lt"/>
                <a:ea typeface="+mn-ea"/>
                <a:cs typeface="+mn-cs"/>
              </a:rPr>
              <a:t>NICE (2018) recommend SSRIs when therapy has been declined, is unavailable or when symptoms are severe.</a:t>
            </a:r>
          </a:p>
          <a:p>
            <a:r>
              <a:rPr lang="en-GB" sz="1200" kern="1200" dirty="0">
                <a:solidFill>
                  <a:schemeClr val="tx1"/>
                </a:solidFill>
                <a:effectLst/>
                <a:latin typeface="+mn-lt"/>
                <a:ea typeface="+mn-ea"/>
                <a:cs typeface="+mn-cs"/>
              </a:rPr>
              <a:t>SSRIs are no longer used as a standalone treatment avenue, they are used alongside counselling to manage emotional impact while psychiatry manages the medication.</a:t>
            </a:r>
          </a:p>
          <a:p>
            <a:endParaRPr lang="en-GB" dirty="0"/>
          </a:p>
        </p:txBody>
      </p:sp>
      <p:sp>
        <p:nvSpPr>
          <p:cNvPr id="4" name="Slide Number Placeholder 3"/>
          <p:cNvSpPr>
            <a:spLocks noGrp="1"/>
          </p:cNvSpPr>
          <p:nvPr>
            <p:ph type="sldNum" sz="quarter" idx="5"/>
          </p:nvPr>
        </p:nvSpPr>
        <p:spPr/>
        <p:txBody>
          <a:bodyPr/>
          <a:lstStyle/>
          <a:p>
            <a:fld id="{1D2A87A7-7B79-4C7B-AF76-D3C63D554236}" type="slidenum">
              <a:rPr lang="en-GB" smtClean="0"/>
              <a:t>8</a:t>
            </a:fld>
            <a:endParaRPr lang="en-GB"/>
          </a:p>
        </p:txBody>
      </p:sp>
    </p:spTree>
    <p:extLst>
      <p:ext uri="{BB962C8B-B14F-4D97-AF65-F5344CB8AC3E}">
        <p14:creationId xmlns:p14="http://schemas.microsoft.com/office/powerpoint/2010/main" val="4769536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Emerging Therapies</a:t>
            </a:r>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Virtual Reality Exposure Therapy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Originally an idea thought of in the 90s but has become viable in recent years due to the development of technology.</a:t>
            </a:r>
          </a:p>
          <a:p>
            <a:r>
              <a:rPr lang="en-GB" sz="1200" kern="1200" dirty="0">
                <a:solidFill>
                  <a:schemeClr val="tx1"/>
                </a:solidFill>
                <a:effectLst/>
                <a:latin typeface="+mn-lt"/>
                <a:ea typeface="+mn-ea"/>
                <a:cs typeface="+mn-cs"/>
              </a:rPr>
              <a:t>NICE don’t recommend it as of now however NHS England supports ongoing research. Particularly to support first responders and military personnel (NHS England &amp; HEE, 2023).</a:t>
            </a:r>
          </a:p>
          <a:p>
            <a:r>
              <a:rPr lang="en-GB" sz="1200" kern="1200" dirty="0">
                <a:solidFill>
                  <a:schemeClr val="tx1"/>
                </a:solidFill>
                <a:effectLst/>
                <a:latin typeface="+mn-lt"/>
                <a:ea typeface="+mn-ea"/>
                <a:cs typeface="+mn-cs"/>
              </a:rPr>
              <a:t>It has developed from simulations to immersive, personal environments.</a:t>
            </a:r>
          </a:p>
          <a:p>
            <a:r>
              <a:rPr lang="en-GB" sz="1200" kern="1200" dirty="0">
                <a:solidFill>
                  <a:schemeClr val="tx1"/>
                </a:solidFill>
                <a:effectLst/>
                <a:latin typeface="+mn-lt"/>
                <a:ea typeface="+mn-ea"/>
                <a:cs typeface="+mn-cs"/>
              </a:rPr>
              <a:t>It is an interdisciplinary effort that includes psychology, computer science, sociology and ethical framework to ensure safeguarding and informed consent.</a:t>
            </a:r>
          </a:p>
          <a:p>
            <a:r>
              <a:rPr lang="en-GB" sz="1200" b="1" u="sng" kern="1200" dirty="0">
                <a:solidFill>
                  <a:schemeClr val="tx1"/>
                </a:solidFill>
                <a:effectLst/>
                <a:latin typeface="+mn-lt"/>
                <a:ea typeface="+mn-ea"/>
                <a:cs typeface="+mn-cs"/>
              </a:rPr>
              <a:t>MDMA-Assisted Therapy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MDMA assisted therapy was originally used in the 70s but subsequently paused due to the criminalisation of the drug. However, it is now being used in controlled research trials.</a:t>
            </a:r>
          </a:p>
          <a:p>
            <a:r>
              <a:rPr lang="en-GB" sz="1200" kern="1200" dirty="0">
                <a:solidFill>
                  <a:schemeClr val="tx1"/>
                </a:solidFill>
                <a:effectLst/>
                <a:latin typeface="+mn-lt"/>
                <a:ea typeface="+mn-ea"/>
                <a:cs typeface="+mn-cs"/>
              </a:rPr>
              <a:t>It is not yet licensed and is heavily controlled by the government in the UK.  </a:t>
            </a:r>
          </a:p>
          <a:p>
            <a:r>
              <a:rPr lang="en-GB" sz="1200" kern="1200" dirty="0">
                <a:solidFill>
                  <a:schemeClr val="tx1"/>
                </a:solidFill>
                <a:effectLst/>
                <a:latin typeface="+mn-lt"/>
                <a:ea typeface="+mn-ea"/>
                <a:cs typeface="+mn-cs"/>
              </a:rPr>
              <a:t> Kings College (2022) hopes to replicate studies carried out by the Multidisciplinary Association for Psychedelic Studies (MAPS), which found that 67% of participants no longer fit the criteria for a PTSD diagnosis following three MDMA assisted therapy sessions.</a:t>
            </a:r>
          </a:p>
          <a:p>
            <a:r>
              <a:rPr lang="en-GB" sz="1200" kern="1200" dirty="0">
                <a:solidFill>
                  <a:schemeClr val="tx1"/>
                </a:solidFill>
                <a:effectLst/>
                <a:latin typeface="+mn-lt"/>
                <a:ea typeface="+mn-ea"/>
                <a:cs typeface="+mn-cs"/>
              </a:rPr>
              <a:t>Understanding MDMA-assisted therapy requires an interdisciplinary perspective, as the intervention intersects with psychiatry, neuroscience, ethics, and social care.</a:t>
            </a:r>
          </a:p>
          <a:p>
            <a:endParaRPr lang="en-GB" dirty="0"/>
          </a:p>
        </p:txBody>
      </p:sp>
      <p:sp>
        <p:nvSpPr>
          <p:cNvPr id="4" name="Slide Number Placeholder 3"/>
          <p:cNvSpPr>
            <a:spLocks noGrp="1"/>
          </p:cNvSpPr>
          <p:nvPr>
            <p:ph type="sldNum" sz="quarter" idx="5"/>
          </p:nvPr>
        </p:nvSpPr>
        <p:spPr/>
        <p:txBody>
          <a:bodyPr/>
          <a:lstStyle/>
          <a:p>
            <a:fld id="{1D2A87A7-7B79-4C7B-AF76-D3C63D554236}" type="slidenum">
              <a:rPr lang="en-GB" smtClean="0"/>
              <a:t>9</a:t>
            </a:fld>
            <a:endParaRPr lang="en-GB"/>
          </a:p>
        </p:txBody>
      </p:sp>
    </p:spTree>
    <p:extLst>
      <p:ext uri="{BB962C8B-B14F-4D97-AF65-F5344CB8AC3E}">
        <p14:creationId xmlns:p14="http://schemas.microsoft.com/office/powerpoint/2010/main" val="27190514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Multidisciplinary and Culturally Informed Care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Modern understanding of PTSD recognises that it does not happen in isolation of a person’s social environment.</a:t>
            </a:r>
          </a:p>
          <a:p>
            <a:r>
              <a:rPr lang="en-GB" sz="1200" kern="1200" dirty="0">
                <a:solidFill>
                  <a:schemeClr val="tx1"/>
                </a:solidFill>
                <a:effectLst/>
                <a:latin typeface="+mn-lt"/>
                <a:ea typeface="+mn-ea"/>
                <a:cs typeface="+mn-cs"/>
              </a:rPr>
              <a:t>UK guidance for PTSD stresses that care should extend beyond immediate symptoms to address broader social and systemic needs. According to NICE guidelines for PTSD (NG116), treatment should include psychoeducation for individuals and their families or carers, providing clear information about PTSD, its symptoms, and available interventions. It also recommends support through social networks and peer or family involvement, recognising that having reliable social support can significantly aid recovery and help engagement with services. Importantly, NICE (2018) calls for trauma-informed practice across all public services, including mental health, social care, and other relevant agencies, to ensure that care is sensitive, inclusive and coordinated. </a:t>
            </a:r>
          </a:p>
          <a:p>
            <a:r>
              <a:rPr lang="en-GB" sz="1200" kern="1200" dirty="0">
                <a:solidFill>
                  <a:schemeClr val="tx1"/>
                </a:solidFill>
                <a:effectLst/>
                <a:latin typeface="+mn-lt"/>
                <a:ea typeface="+mn-ea"/>
                <a:cs typeface="+mn-cs"/>
              </a:rPr>
              <a:t>Finally, interventions for PTSD should involve a multi-agency approach — addressing not only psychological treatment but also social determinants of health such as housing instability, financial hardship, safeguarding, and community-based care services.</a:t>
            </a:r>
          </a:p>
          <a:p>
            <a:endParaRPr lang="en-GB" dirty="0"/>
          </a:p>
        </p:txBody>
      </p:sp>
      <p:sp>
        <p:nvSpPr>
          <p:cNvPr id="4" name="Slide Number Placeholder 3"/>
          <p:cNvSpPr>
            <a:spLocks noGrp="1"/>
          </p:cNvSpPr>
          <p:nvPr>
            <p:ph type="sldNum" sz="quarter" idx="5"/>
          </p:nvPr>
        </p:nvSpPr>
        <p:spPr/>
        <p:txBody>
          <a:bodyPr/>
          <a:lstStyle/>
          <a:p>
            <a:fld id="{1D2A87A7-7B79-4C7B-AF76-D3C63D554236}" type="slidenum">
              <a:rPr lang="en-GB" smtClean="0"/>
              <a:t>10</a:t>
            </a:fld>
            <a:endParaRPr lang="en-GB"/>
          </a:p>
        </p:txBody>
      </p:sp>
    </p:spTree>
    <p:extLst>
      <p:ext uri="{BB962C8B-B14F-4D97-AF65-F5344CB8AC3E}">
        <p14:creationId xmlns:p14="http://schemas.microsoft.com/office/powerpoint/2010/main" val="4540182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Conclusion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treatment of PTSD has evolved considerably due to changing societal attitudes, advances in psychology and neuroscience, and a growing appreciation of social and cultural influences on wellbeing. UK guidelines emphasise evidence-based, trauma-informed, and multidisciplinary approaches that reflect this complexity. Ongoing research into emerging therapies continues to broaden the future of PTSD care.</a:t>
            </a:r>
          </a:p>
          <a:p>
            <a:endParaRPr lang="en-GB" dirty="0"/>
          </a:p>
        </p:txBody>
      </p:sp>
      <p:sp>
        <p:nvSpPr>
          <p:cNvPr id="4" name="Slide Number Placeholder 3"/>
          <p:cNvSpPr>
            <a:spLocks noGrp="1"/>
          </p:cNvSpPr>
          <p:nvPr>
            <p:ph type="sldNum" sz="quarter" idx="5"/>
          </p:nvPr>
        </p:nvSpPr>
        <p:spPr/>
        <p:txBody>
          <a:bodyPr/>
          <a:lstStyle/>
          <a:p>
            <a:fld id="{1D2A87A7-7B79-4C7B-AF76-D3C63D554236}" type="slidenum">
              <a:rPr lang="en-GB" smtClean="0"/>
              <a:t>11</a:t>
            </a:fld>
            <a:endParaRPr lang="en-GB"/>
          </a:p>
        </p:txBody>
      </p:sp>
    </p:spTree>
    <p:extLst>
      <p:ext uri="{BB962C8B-B14F-4D97-AF65-F5344CB8AC3E}">
        <p14:creationId xmlns:p14="http://schemas.microsoft.com/office/powerpoint/2010/main" val="1605550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14F9E-AC43-9299-08E7-9046F407173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A14E7C0-6FE8-C6A2-A43D-F9654593BDB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230A332-DB4B-1D58-BC07-F4B8DE46A3E5}"/>
              </a:ext>
            </a:extLst>
          </p:cNvPr>
          <p:cNvSpPr>
            <a:spLocks noGrp="1"/>
          </p:cNvSpPr>
          <p:nvPr>
            <p:ph type="dt" sz="half" idx="10"/>
          </p:nvPr>
        </p:nvSpPr>
        <p:spPr/>
        <p:txBody>
          <a:bodyPr/>
          <a:lstStyle/>
          <a:p>
            <a:fld id="{A1E45834-53BD-4C8F-B791-CD5378F4150E}" type="datetimeFigureOut">
              <a:rPr lang="en-US" smtClean="0"/>
              <a:t>12/15/2025</a:t>
            </a:fld>
            <a:endParaRPr lang="en-US"/>
          </a:p>
        </p:txBody>
      </p:sp>
      <p:sp>
        <p:nvSpPr>
          <p:cNvPr id="5" name="Footer Placeholder 4">
            <a:extLst>
              <a:ext uri="{FF2B5EF4-FFF2-40B4-BE49-F238E27FC236}">
                <a16:creationId xmlns:a16="http://schemas.microsoft.com/office/drawing/2014/main" id="{B882FCC3-A204-29D8-E83E-BA71D4F124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36EFA5-0263-1228-BCCA-71F8E7151FEA}"/>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6658626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806AD-0DA0-5AA5-5CB0-2C980FFD3A2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AF24EB3-26DD-C03A-E268-0CB36B56407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C348B7-C2BB-A90A-7C51-2EEEC2AF3EEC}"/>
              </a:ext>
            </a:extLst>
          </p:cNvPr>
          <p:cNvSpPr>
            <a:spLocks noGrp="1"/>
          </p:cNvSpPr>
          <p:nvPr>
            <p:ph type="dt" sz="half" idx="10"/>
          </p:nvPr>
        </p:nvSpPr>
        <p:spPr/>
        <p:txBody>
          <a:bodyPr/>
          <a:lstStyle/>
          <a:p>
            <a:fld id="{A1E45834-53BD-4C8F-B791-CD5378F4150E}" type="datetimeFigureOut">
              <a:rPr lang="en-US" smtClean="0"/>
              <a:t>12/15/2025</a:t>
            </a:fld>
            <a:endParaRPr lang="en-US"/>
          </a:p>
        </p:txBody>
      </p:sp>
      <p:sp>
        <p:nvSpPr>
          <p:cNvPr id="5" name="Footer Placeholder 4">
            <a:extLst>
              <a:ext uri="{FF2B5EF4-FFF2-40B4-BE49-F238E27FC236}">
                <a16:creationId xmlns:a16="http://schemas.microsoft.com/office/drawing/2014/main" id="{735F26B8-B1A8-A98A-6B3D-ED1FD6EE678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9677C6-4631-3C01-3BA6-3FF44142A27E}"/>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198429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4D570-C93A-81DE-4D7F-A45D27C83D4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5390BC6-6FEE-5482-8746-DF43BD6732C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1E65AA6-B2C6-81D7-4AF8-F3129C3C0877}"/>
              </a:ext>
            </a:extLst>
          </p:cNvPr>
          <p:cNvSpPr>
            <a:spLocks noGrp="1"/>
          </p:cNvSpPr>
          <p:nvPr>
            <p:ph type="dt" sz="half" idx="10"/>
          </p:nvPr>
        </p:nvSpPr>
        <p:spPr/>
        <p:txBody>
          <a:bodyPr/>
          <a:lstStyle/>
          <a:p>
            <a:fld id="{A1E45834-53BD-4C8F-B791-CD5378F4150E}" type="datetimeFigureOut">
              <a:rPr lang="en-US" smtClean="0"/>
              <a:t>12/15/2025</a:t>
            </a:fld>
            <a:endParaRPr lang="en-US"/>
          </a:p>
        </p:txBody>
      </p:sp>
      <p:sp>
        <p:nvSpPr>
          <p:cNvPr id="5" name="Footer Placeholder 4">
            <a:extLst>
              <a:ext uri="{FF2B5EF4-FFF2-40B4-BE49-F238E27FC236}">
                <a16:creationId xmlns:a16="http://schemas.microsoft.com/office/drawing/2014/main" id="{BFCC0CAC-2410-3604-CB7B-8E06EBE4D8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D51084-3CF4-12D8-7911-3085732BC846}"/>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2862521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B2C10-F282-A6EB-63B9-EF9637692CF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FAB171F-0B84-27AC-3F97-1E7FE46F326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0F8852A-2BB1-1F5A-EEB5-F43CD39AD33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6A75C45-2735-AAF2-C833-48EF6713A256}"/>
              </a:ext>
            </a:extLst>
          </p:cNvPr>
          <p:cNvSpPr>
            <a:spLocks noGrp="1"/>
          </p:cNvSpPr>
          <p:nvPr>
            <p:ph type="dt" sz="half" idx="10"/>
          </p:nvPr>
        </p:nvSpPr>
        <p:spPr/>
        <p:txBody>
          <a:bodyPr/>
          <a:lstStyle/>
          <a:p>
            <a:fld id="{A1E45834-53BD-4C8F-B791-CD5378F4150E}" type="datetimeFigureOut">
              <a:rPr lang="en-US" smtClean="0"/>
              <a:t>12/15/2025</a:t>
            </a:fld>
            <a:endParaRPr lang="en-US"/>
          </a:p>
        </p:txBody>
      </p:sp>
      <p:sp>
        <p:nvSpPr>
          <p:cNvPr id="6" name="Footer Placeholder 5">
            <a:extLst>
              <a:ext uri="{FF2B5EF4-FFF2-40B4-BE49-F238E27FC236}">
                <a16:creationId xmlns:a16="http://schemas.microsoft.com/office/drawing/2014/main" id="{03F64F2B-92EA-F0A4-DC33-842584C78A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1EDE86-42C4-28D5-289C-68BC8684DB0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859933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35E48-ACAD-F7E1-ECE2-F61BC5D275D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C782A13-9A78-5BF7-1A13-1BD65F17FA9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53A2F9B-EC9C-09B0-EEDF-3F091100BE0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C3CD487-AF99-74D3-87F7-1EDE04E4212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938A1B5-87B0-FE7B-3197-8A6EB571A1A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B5A5E7A-B8E7-84DD-A379-E0A063BC7826}"/>
              </a:ext>
            </a:extLst>
          </p:cNvPr>
          <p:cNvSpPr>
            <a:spLocks noGrp="1"/>
          </p:cNvSpPr>
          <p:nvPr>
            <p:ph type="dt" sz="half" idx="10"/>
          </p:nvPr>
        </p:nvSpPr>
        <p:spPr/>
        <p:txBody>
          <a:bodyPr/>
          <a:lstStyle/>
          <a:p>
            <a:fld id="{A1E45834-53BD-4C8F-B791-CD5378F4150E}" type="datetimeFigureOut">
              <a:rPr lang="en-US" smtClean="0"/>
              <a:t>12/15/2025</a:t>
            </a:fld>
            <a:endParaRPr lang="en-US"/>
          </a:p>
        </p:txBody>
      </p:sp>
      <p:sp>
        <p:nvSpPr>
          <p:cNvPr id="8" name="Footer Placeholder 7">
            <a:extLst>
              <a:ext uri="{FF2B5EF4-FFF2-40B4-BE49-F238E27FC236}">
                <a16:creationId xmlns:a16="http://schemas.microsoft.com/office/drawing/2014/main" id="{21644942-D9A1-647E-049A-A6C81024E62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213F75A-1532-8527-7643-5DA7E116040D}"/>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7245900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09837-10B4-4D0D-C23C-C768C1C633F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3DDA196-7A7D-F08E-6242-DFADC6FF4056}"/>
              </a:ext>
            </a:extLst>
          </p:cNvPr>
          <p:cNvSpPr>
            <a:spLocks noGrp="1"/>
          </p:cNvSpPr>
          <p:nvPr>
            <p:ph type="dt" sz="half" idx="10"/>
          </p:nvPr>
        </p:nvSpPr>
        <p:spPr/>
        <p:txBody>
          <a:bodyPr/>
          <a:lstStyle/>
          <a:p>
            <a:fld id="{A1E45834-53BD-4C8F-B791-CD5378F4150E}" type="datetimeFigureOut">
              <a:rPr lang="en-US" smtClean="0"/>
              <a:t>12/15/2025</a:t>
            </a:fld>
            <a:endParaRPr lang="en-US"/>
          </a:p>
        </p:txBody>
      </p:sp>
      <p:sp>
        <p:nvSpPr>
          <p:cNvPr id="4" name="Footer Placeholder 3">
            <a:extLst>
              <a:ext uri="{FF2B5EF4-FFF2-40B4-BE49-F238E27FC236}">
                <a16:creationId xmlns:a16="http://schemas.microsoft.com/office/drawing/2014/main" id="{122CE27C-A592-7A56-6D2C-96FA11008A9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D8C6295-3E73-0966-C1E8-B37D1AFF5DB8}"/>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4149280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AF0FB2-2802-D3D4-634C-88A84BD607B7}"/>
              </a:ext>
            </a:extLst>
          </p:cNvPr>
          <p:cNvSpPr>
            <a:spLocks noGrp="1"/>
          </p:cNvSpPr>
          <p:nvPr>
            <p:ph type="dt" sz="half" idx="10"/>
          </p:nvPr>
        </p:nvSpPr>
        <p:spPr/>
        <p:txBody>
          <a:bodyPr/>
          <a:lstStyle/>
          <a:p>
            <a:fld id="{A1E45834-53BD-4C8F-B791-CD5378F4150E}" type="datetimeFigureOut">
              <a:rPr lang="en-US" smtClean="0"/>
              <a:t>12/15/2025</a:t>
            </a:fld>
            <a:endParaRPr lang="en-US"/>
          </a:p>
        </p:txBody>
      </p:sp>
      <p:sp>
        <p:nvSpPr>
          <p:cNvPr id="3" name="Footer Placeholder 2">
            <a:extLst>
              <a:ext uri="{FF2B5EF4-FFF2-40B4-BE49-F238E27FC236}">
                <a16:creationId xmlns:a16="http://schemas.microsoft.com/office/drawing/2014/main" id="{9C5A7288-0266-02B5-A646-E371C011BD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40A8009-1BB9-850F-9F66-8DC0180802F5}"/>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4074346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D66D5-A8D1-C031-983E-B68BE9286C6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415AB1E-08F9-A1EE-8B56-D256CAB6BA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AAD93BC-5108-BE9F-88CF-0B6B2D07B2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3A694D2-08F9-7458-B361-56B6896D15CA}"/>
              </a:ext>
            </a:extLst>
          </p:cNvPr>
          <p:cNvSpPr>
            <a:spLocks noGrp="1"/>
          </p:cNvSpPr>
          <p:nvPr>
            <p:ph type="dt" sz="half" idx="10"/>
          </p:nvPr>
        </p:nvSpPr>
        <p:spPr/>
        <p:txBody>
          <a:bodyPr/>
          <a:lstStyle/>
          <a:p>
            <a:fld id="{A1E45834-53BD-4C8F-B791-CD5378F4150E}" type="datetimeFigureOut">
              <a:rPr lang="en-US" smtClean="0"/>
              <a:t>12/15/2025</a:t>
            </a:fld>
            <a:endParaRPr lang="en-US"/>
          </a:p>
        </p:txBody>
      </p:sp>
      <p:sp>
        <p:nvSpPr>
          <p:cNvPr id="6" name="Footer Placeholder 5">
            <a:extLst>
              <a:ext uri="{FF2B5EF4-FFF2-40B4-BE49-F238E27FC236}">
                <a16:creationId xmlns:a16="http://schemas.microsoft.com/office/drawing/2014/main" id="{3DE2803F-EE88-DED6-72FD-F74E9E571C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056A29C-4231-1A2D-03A7-AF3EF05CE080}"/>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489176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E9597-ED73-BB72-FA31-BEFA5A5D7A0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6970AE3-AABB-7656-8019-5330C92EBC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215FC4D-A61F-0224-9FFE-8332F0ABD5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78D965C-9C45-9F40-9087-28239E6D9962}"/>
              </a:ext>
            </a:extLst>
          </p:cNvPr>
          <p:cNvSpPr>
            <a:spLocks noGrp="1"/>
          </p:cNvSpPr>
          <p:nvPr>
            <p:ph type="dt" sz="half" idx="10"/>
          </p:nvPr>
        </p:nvSpPr>
        <p:spPr/>
        <p:txBody>
          <a:bodyPr/>
          <a:lstStyle/>
          <a:p>
            <a:fld id="{A1E45834-53BD-4C8F-B791-CD5378F4150E}" type="datetimeFigureOut">
              <a:rPr lang="en-US" smtClean="0"/>
              <a:t>12/15/2025</a:t>
            </a:fld>
            <a:endParaRPr lang="en-US"/>
          </a:p>
        </p:txBody>
      </p:sp>
      <p:sp>
        <p:nvSpPr>
          <p:cNvPr id="6" name="Footer Placeholder 5">
            <a:extLst>
              <a:ext uri="{FF2B5EF4-FFF2-40B4-BE49-F238E27FC236}">
                <a16:creationId xmlns:a16="http://schemas.microsoft.com/office/drawing/2014/main" id="{E6F5041D-305E-F493-4CDA-9E8F48F3DC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4A94F51-747D-85FB-905C-226384A6B8B8}"/>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4098756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A9B13-328C-AB25-F7D9-851C181BA1B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55736D0-CEAD-CB83-81F0-88E5FBD4766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5F1E11F-A85F-7C8E-37F2-67F85C737172}"/>
              </a:ext>
            </a:extLst>
          </p:cNvPr>
          <p:cNvSpPr>
            <a:spLocks noGrp="1"/>
          </p:cNvSpPr>
          <p:nvPr>
            <p:ph type="dt" sz="half" idx="10"/>
          </p:nvPr>
        </p:nvSpPr>
        <p:spPr/>
        <p:txBody>
          <a:bodyPr/>
          <a:lstStyle/>
          <a:p>
            <a:fld id="{A1E45834-53BD-4C8F-B791-CD5378F4150E}" type="datetimeFigureOut">
              <a:rPr lang="en-US" smtClean="0"/>
              <a:t>12/15/2025</a:t>
            </a:fld>
            <a:endParaRPr lang="en-US"/>
          </a:p>
        </p:txBody>
      </p:sp>
      <p:sp>
        <p:nvSpPr>
          <p:cNvPr id="5" name="Footer Placeholder 4">
            <a:extLst>
              <a:ext uri="{FF2B5EF4-FFF2-40B4-BE49-F238E27FC236}">
                <a16:creationId xmlns:a16="http://schemas.microsoft.com/office/drawing/2014/main" id="{FC7E0737-9146-76E6-5508-A334FD822F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BBF02B-B308-85BF-C016-EDD8F76D3FBD}"/>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356578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C378CF-B54D-93F2-405B-6FBE9D4CB45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A41F03D-2E51-586F-F357-4CE78D82BBE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90B5F5B-5E69-F562-FCCE-19A3B07ECCBC}"/>
              </a:ext>
            </a:extLst>
          </p:cNvPr>
          <p:cNvSpPr>
            <a:spLocks noGrp="1"/>
          </p:cNvSpPr>
          <p:nvPr>
            <p:ph type="dt" sz="half" idx="10"/>
          </p:nvPr>
        </p:nvSpPr>
        <p:spPr/>
        <p:txBody>
          <a:bodyPr/>
          <a:lstStyle/>
          <a:p>
            <a:fld id="{A1E45834-53BD-4C8F-B791-CD5378F4150E}" type="datetimeFigureOut">
              <a:rPr lang="en-US" smtClean="0"/>
              <a:t>12/15/2025</a:t>
            </a:fld>
            <a:endParaRPr lang="en-US"/>
          </a:p>
        </p:txBody>
      </p:sp>
      <p:sp>
        <p:nvSpPr>
          <p:cNvPr id="5" name="Footer Placeholder 4">
            <a:extLst>
              <a:ext uri="{FF2B5EF4-FFF2-40B4-BE49-F238E27FC236}">
                <a16:creationId xmlns:a16="http://schemas.microsoft.com/office/drawing/2014/main" id="{003B5535-9ECF-7EFB-355F-AAC6128A82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87478B-C933-D593-D643-764FDB98DEC0}"/>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75497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F638A3-D7F6-3B1A-BEFB-7BB6BB91DE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E0AECC9-2C56-A368-5D12-C9A3FE79C0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05A7BAB-E71F-20D5-E2AF-3A8170CF93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1E45834-53BD-4C8F-B791-CD5378F4150E}" type="datetimeFigureOut">
              <a:rPr lang="en-US" smtClean="0"/>
              <a:t>12/15/2025</a:t>
            </a:fld>
            <a:endParaRPr lang="en-US"/>
          </a:p>
        </p:txBody>
      </p:sp>
      <p:sp>
        <p:nvSpPr>
          <p:cNvPr id="5" name="Footer Placeholder 4">
            <a:extLst>
              <a:ext uri="{FF2B5EF4-FFF2-40B4-BE49-F238E27FC236}">
                <a16:creationId xmlns:a16="http://schemas.microsoft.com/office/drawing/2014/main" id="{D2AC2AA1-D605-169F-0A75-022C5F20CA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8016909-CAC6-C48C-54E1-0C5FBC643AE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19D7796-F675-488F-AC46-C88938C80352}" type="slidenum">
              <a:rPr lang="en-US" smtClean="0"/>
              <a:t>‹#›</a:t>
            </a:fld>
            <a:endParaRPr lang="en-US"/>
          </a:p>
        </p:txBody>
      </p:sp>
    </p:spTree>
    <p:extLst>
      <p:ext uri="{BB962C8B-B14F-4D97-AF65-F5344CB8AC3E}">
        <p14:creationId xmlns:p14="http://schemas.microsoft.com/office/powerpoint/2010/main" val="3279771638"/>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s://www.kcl.ac.uk/news/pioneering-trial-of-mdma-treatment-hopes-to-help-veterans-with-ptsd?utm_source=chatgpt.com" TargetMode="External"/><Relationship Id="rId3" Type="http://schemas.openxmlformats.org/officeDocument/2006/relationships/hyperlink" Target="https://doi.org/10.1186/s12889-020-8398-1" TargetMode="External"/><Relationship Id="rId7" Type="http://schemas.openxmlformats.org/officeDocument/2006/relationships/hyperlink" Target="https://psycnet.apa.org/doi/10.1037/0033-2909.99.1.20" TargetMode="External"/><Relationship Id="rId2" Type="http://schemas.openxmlformats.org/officeDocument/2006/relationships/hyperlink" Target="https://doi.org/10.1016/j.socscimed.2020.113195" TargetMode="External"/><Relationship Id="rId1" Type="http://schemas.openxmlformats.org/officeDocument/2006/relationships/slideLayout" Target="../slideLayouts/slideLayout7.xml"/><Relationship Id="rId6" Type="http://schemas.openxmlformats.org/officeDocument/2006/relationships/hyperlink" Target="https://www.emdr.com/history-of-emdr/?utm_source=chatgpt.com" TargetMode="External"/><Relationship Id="rId5" Type="http://schemas.openxmlformats.org/officeDocument/2006/relationships/hyperlink" Target="https://doi.org/10.1016/s0005-7967(99)00123-0" TargetMode="External"/><Relationship Id="rId4" Type="http://schemas.openxmlformats.org/officeDocument/2006/relationships/hyperlink" Target="https://doi.org/10.1186/s13033-020-00404-4"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186/s13033-020-00404-4" TargetMode="External"/><Relationship Id="rId7" Type="http://schemas.openxmlformats.org/officeDocument/2006/relationships/hyperlink" Target="https://doi.org/10.2307/j.ctt7swhj" TargetMode="External"/><Relationship Id="rId2" Type="http://schemas.openxmlformats.org/officeDocument/2006/relationships/hyperlink" Target="https://www.hee.nhs.uk/sites/default/files/documents/FAQs%20-%20NHS-Funded%20EMDR%20National%20Curricuum%20Training%20for%20Adult%20IAPT%2C%20Adult%20Community%20and%20Perinatal%20Mental%20Health%20Services%20-%20Final%2013.2.23.pdf?utm_source=chatgpt.com" TargetMode="External"/><Relationship Id="rId1" Type="http://schemas.openxmlformats.org/officeDocument/2006/relationships/slideLayout" Target="../slideLayouts/slideLayout7.xml"/><Relationship Id="rId6" Type="http://schemas.openxmlformats.org/officeDocument/2006/relationships/hyperlink" Target="https://www.cambridge.org/core/journals/the-british-journal-of-psychiatry/article/eye-movement-desensitisation-and-reprocessing-therapy-v-stabilisation-as-usual-for-refugees-randomised-controlled-trial/B3DAFA9D5224EBE5BDC54DB40336A26C?utm" TargetMode="External"/><Relationship Id="rId5" Type="http://schemas.openxmlformats.org/officeDocument/2006/relationships/hyperlink" Target="https://doi.org/10.1186/s13049-019-0665-8" TargetMode="External"/><Relationship Id="rId4" Type="http://schemas.openxmlformats.org/officeDocument/2006/relationships/hyperlink" Target="https://doi.org/10.1016/0005-7916(89)90025-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11026190-6B62-46DB-B5FF-9E0FF9BDCD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29">
            <a:extLst>
              <a:ext uri="{FF2B5EF4-FFF2-40B4-BE49-F238E27FC236}">
                <a16:creationId xmlns:a16="http://schemas.microsoft.com/office/drawing/2014/main" id="{66DA0389-D66E-4727-8EFB-E60E6C412F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4693" y="870265"/>
            <a:ext cx="9662615" cy="1603018"/>
          </a:xfrm>
          <a:custGeom>
            <a:avLst/>
            <a:gdLst>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4055448 w 9662615"/>
              <a:gd name="connsiteY72" fmla="*/ 1528913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86537 w 9662615"/>
              <a:gd name="connsiteY72" fmla="*/ 1523612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78036 w 9662615"/>
              <a:gd name="connsiteY92" fmla="*/ 1520645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89320 w 9662615"/>
              <a:gd name="connsiteY68" fmla="*/ 1534660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921303 w 9662615"/>
              <a:gd name="connsiteY56" fmla="*/ 1575379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082104 w 9662615"/>
              <a:gd name="connsiteY49" fmla="*/ 1547781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26564 w 9662615"/>
              <a:gd name="connsiteY53" fmla="*/ 1545376 h 1598136"/>
              <a:gd name="connsiteX54" fmla="*/ 4969433 w 9662615"/>
              <a:gd name="connsiteY54" fmla="*/ 1540263 h 1598136"/>
              <a:gd name="connsiteX55" fmla="*/ 4921303 w 9662615"/>
              <a:gd name="connsiteY55" fmla="*/ 1575379 h 1598136"/>
              <a:gd name="connsiteX56" fmla="*/ 4863775 w 9662615"/>
              <a:gd name="connsiteY56" fmla="*/ 1562633 h 1598136"/>
              <a:gd name="connsiteX57" fmla="*/ 4847242 w 9662615"/>
              <a:gd name="connsiteY57" fmla="*/ 1565435 h 1598136"/>
              <a:gd name="connsiteX58" fmla="*/ 4856839 w 9662615"/>
              <a:gd name="connsiteY58" fmla="*/ 1598136 h 1598136"/>
              <a:gd name="connsiteX59" fmla="*/ 4791466 w 9662615"/>
              <a:gd name="connsiteY59" fmla="*/ 1561324 h 1598136"/>
              <a:gd name="connsiteX60" fmla="*/ 4784247 w 9662615"/>
              <a:gd name="connsiteY60" fmla="*/ 1562342 h 1598136"/>
              <a:gd name="connsiteX61" fmla="*/ 4748477 w 9662615"/>
              <a:gd name="connsiteY61" fmla="*/ 1556925 h 1598136"/>
              <a:gd name="connsiteX62" fmla="*/ 4730033 w 9662615"/>
              <a:gd name="connsiteY62" fmla="*/ 1555274 h 1598136"/>
              <a:gd name="connsiteX63" fmla="*/ 4724747 w 9662615"/>
              <a:gd name="connsiteY63" fmla="*/ 1552439 h 1598136"/>
              <a:gd name="connsiteX64" fmla="*/ 4697562 w 9662615"/>
              <a:gd name="connsiteY64" fmla="*/ 1551206 h 1598136"/>
              <a:gd name="connsiteX65" fmla="*/ 4662664 w 9662615"/>
              <a:gd name="connsiteY65" fmla="*/ 1573162 h 1598136"/>
              <a:gd name="connsiteX66" fmla="*/ 4603028 w 9662615"/>
              <a:gd name="connsiteY66" fmla="*/ 1568821 h 1598136"/>
              <a:gd name="connsiteX67" fmla="*/ 4541612 w 9662615"/>
              <a:gd name="connsiteY67" fmla="*/ 1545262 h 1598136"/>
              <a:gd name="connsiteX68" fmla="*/ 4422155 w 9662615"/>
              <a:gd name="connsiteY68" fmla="*/ 1542059 h 1598136"/>
              <a:gd name="connsiteX69" fmla="*/ 4221826 w 9662615"/>
              <a:gd name="connsiteY69" fmla="*/ 1508923 h 1598136"/>
              <a:gd name="connsiteX70" fmla="*/ 4096601 w 9662615"/>
              <a:gd name="connsiteY70" fmla="*/ 1521563 h 1598136"/>
              <a:gd name="connsiteX71" fmla="*/ 3970635 w 9662615"/>
              <a:gd name="connsiteY71" fmla="*/ 1544815 h 1598136"/>
              <a:gd name="connsiteX72" fmla="*/ 3833906 w 9662615"/>
              <a:gd name="connsiteY72" fmla="*/ 1516637 h 1598136"/>
              <a:gd name="connsiteX73" fmla="*/ 3696258 w 9662615"/>
              <a:gd name="connsiteY73" fmla="*/ 1537563 h 1598136"/>
              <a:gd name="connsiteX74" fmla="*/ 3594070 w 9662615"/>
              <a:gd name="connsiteY74" fmla="*/ 1509422 h 1598136"/>
              <a:gd name="connsiteX75" fmla="*/ 3565233 w 9662615"/>
              <a:gd name="connsiteY75" fmla="*/ 1515122 h 1598136"/>
              <a:gd name="connsiteX76" fmla="*/ 3560267 w 9662615"/>
              <a:gd name="connsiteY76" fmla="*/ 1516288 h 1598136"/>
              <a:gd name="connsiteX77" fmla="*/ 3540258 w 9662615"/>
              <a:gd name="connsiteY77" fmla="*/ 1516976 h 1598136"/>
              <a:gd name="connsiteX78" fmla="*/ 3534780 w 9662615"/>
              <a:gd name="connsiteY78" fmla="*/ 1522141 h 1598136"/>
              <a:gd name="connsiteX79" fmla="*/ 3504783 w 9662615"/>
              <a:gd name="connsiteY79" fmla="*/ 1526739 h 1598136"/>
              <a:gd name="connsiteX80" fmla="*/ 3430805 w 9662615"/>
              <a:gd name="connsiteY80" fmla="*/ 1542521 h 1598136"/>
              <a:gd name="connsiteX81" fmla="*/ 3292707 w 9662615"/>
              <a:gd name="connsiteY81" fmla="*/ 1520490 h 1598136"/>
              <a:gd name="connsiteX82" fmla="*/ 3187872 w 9662615"/>
              <a:gd name="connsiteY82" fmla="*/ 1519991 h 1598136"/>
              <a:gd name="connsiteX83" fmla="*/ 3148026 w 9662615"/>
              <a:gd name="connsiteY83" fmla="*/ 1524777 h 1598136"/>
              <a:gd name="connsiteX84" fmla="*/ 3092394 w 9662615"/>
              <a:gd name="connsiteY84" fmla="*/ 1528115 h 1598136"/>
              <a:gd name="connsiteX85" fmla="*/ 2994200 w 9662615"/>
              <a:gd name="connsiteY85" fmla="*/ 1537857 h 1598136"/>
              <a:gd name="connsiteX86" fmla="*/ 2862301 w 9662615"/>
              <a:gd name="connsiteY86" fmla="*/ 1544250 h 1598136"/>
              <a:gd name="connsiteX87" fmla="*/ 2766335 w 9662615"/>
              <a:gd name="connsiteY87" fmla="*/ 1527662 h 1598136"/>
              <a:gd name="connsiteX88" fmla="*/ 2757836 w 9662615"/>
              <a:gd name="connsiteY88" fmla="*/ 1531371 h 1598136"/>
              <a:gd name="connsiteX89" fmla="*/ 2691555 w 9662615"/>
              <a:gd name="connsiteY89" fmla="*/ 1530283 h 1598136"/>
              <a:gd name="connsiteX90" fmla="*/ 2491676 w 9662615"/>
              <a:gd name="connsiteY90" fmla="*/ 1500859 h 1598136"/>
              <a:gd name="connsiteX91" fmla="*/ 2378036 w 9662615"/>
              <a:gd name="connsiteY91" fmla="*/ 1520645 h 1598136"/>
              <a:gd name="connsiteX92" fmla="*/ 2284269 w 9662615"/>
              <a:gd name="connsiteY92" fmla="*/ 1503068 h 1598136"/>
              <a:gd name="connsiteX93" fmla="*/ 2207104 w 9662615"/>
              <a:gd name="connsiteY93" fmla="*/ 1508888 h 1598136"/>
              <a:gd name="connsiteX94" fmla="*/ 2149226 w 9662615"/>
              <a:gd name="connsiteY94" fmla="*/ 1523409 h 1598136"/>
              <a:gd name="connsiteX95" fmla="*/ 2084783 w 9662615"/>
              <a:gd name="connsiteY95" fmla="*/ 1524245 h 1598136"/>
              <a:gd name="connsiteX96" fmla="*/ 2070075 w 9662615"/>
              <a:gd name="connsiteY96" fmla="*/ 1511285 h 1598136"/>
              <a:gd name="connsiteX97" fmla="*/ 2001057 w 9662615"/>
              <a:gd name="connsiteY97" fmla="*/ 1516449 h 1598136"/>
              <a:gd name="connsiteX98" fmla="*/ 1896330 w 9662615"/>
              <a:gd name="connsiteY98" fmla="*/ 1525725 h 1598136"/>
              <a:gd name="connsiteX99" fmla="*/ 1835994 w 9662615"/>
              <a:gd name="connsiteY99" fmla="*/ 1527678 h 1598136"/>
              <a:gd name="connsiteX100" fmla="*/ 1671119 w 9662615"/>
              <a:gd name="connsiteY100" fmla="*/ 1536701 h 1598136"/>
              <a:gd name="connsiteX101" fmla="*/ 1601337 w 9662615"/>
              <a:gd name="connsiteY101" fmla="*/ 1548552 h 1598136"/>
              <a:gd name="connsiteX102" fmla="*/ 1407755 w 9662615"/>
              <a:gd name="connsiteY102" fmla="*/ 1571444 h 1598136"/>
              <a:gd name="connsiteX103" fmla="*/ 1271994 w 9662615"/>
              <a:gd name="connsiteY103" fmla="*/ 1579471 h 1598136"/>
              <a:gd name="connsiteX104" fmla="*/ 1249226 w 9662615"/>
              <a:gd name="connsiteY104" fmla="*/ 1583140 h 1598136"/>
              <a:gd name="connsiteX105" fmla="*/ 1217719 w 9662615"/>
              <a:gd name="connsiteY105" fmla="*/ 1580863 h 1598136"/>
              <a:gd name="connsiteX106" fmla="*/ 1091432 w 9662615"/>
              <a:gd name="connsiteY106" fmla="*/ 1571003 h 1598136"/>
              <a:gd name="connsiteX107" fmla="*/ 992039 w 9662615"/>
              <a:gd name="connsiteY107" fmla="*/ 1556662 h 1598136"/>
              <a:gd name="connsiteX108" fmla="*/ 868264 w 9662615"/>
              <a:gd name="connsiteY108" fmla="*/ 1566392 h 1598136"/>
              <a:gd name="connsiteX109" fmla="*/ 792765 w 9662615"/>
              <a:gd name="connsiteY109" fmla="*/ 1563102 h 1598136"/>
              <a:gd name="connsiteX110" fmla="*/ 669055 w 9662615"/>
              <a:gd name="connsiteY110" fmla="*/ 1543638 h 1598136"/>
              <a:gd name="connsiteX111" fmla="*/ 506152 w 9662615"/>
              <a:gd name="connsiteY111" fmla="*/ 1549124 h 1598136"/>
              <a:gd name="connsiteX112" fmla="*/ 472797 w 9662615"/>
              <a:gd name="connsiteY112" fmla="*/ 1568904 h 1598136"/>
              <a:gd name="connsiteX113" fmla="*/ 427864 w 9662615"/>
              <a:gd name="connsiteY113" fmla="*/ 1580848 h 1598136"/>
              <a:gd name="connsiteX114" fmla="*/ 408381 w 9662615"/>
              <a:gd name="connsiteY114" fmla="*/ 1552940 h 1598136"/>
              <a:gd name="connsiteX115" fmla="*/ 267163 w 9662615"/>
              <a:gd name="connsiteY115" fmla="*/ 1531913 h 1598136"/>
              <a:gd name="connsiteX116" fmla="*/ 196644 w 9662615"/>
              <a:gd name="connsiteY116" fmla="*/ 1524565 h 1598136"/>
              <a:gd name="connsiteX117" fmla="*/ 86819 w 9662615"/>
              <a:gd name="connsiteY117" fmla="*/ 1519517 h 1598136"/>
              <a:gd name="connsiteX118" fmla="*/ 53369 w 9662615"/>
              <a:gd name="connsiteY118" fmla="*/ 1516853 h 1598136"/>
              <a:gd name="connsiteX119" fmla="*/ 2359 w 9662615"/>
              <a:gd name="connsiteY119" fmla="*/ 1515247 h 1598136"/>
              <a:gd name="connsiteX120" fmla="*/ 0 w 9662615"/>
              <a:gd name="connsiteY120" fmla="*/ 1514932 h 1598136"/>
              <a:gd name="connsiteX121" fmla="*/ 0 w 9662615"/>
              <a:gd name="connsiteY121"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40263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50865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724747 w 9662615"/>
              <a:gd name="connsiteY62" fmla="*/ 1552439 h 1592835"/>
              <a:gd name="connsiteX63" fmla="*/ 4697562 w 9662615"/>
              <a:gd name="connsiteY63" fmla="*/ 1551206 h 1592835"/>
              <a:gd name="connsiteX64" fmla="*/ 4662664 w 9662615"/>
              <a:gd name="connsiteY64" fmla="*/ 1573162 h 1592835"/>
              <a:gd name="connsiteX65" fmla="*/ 4603028 w 9662615"/>
              <a:gd name="connsiteY65" fmla="*/ 1568821 h 1592835"/>
              <a:gd name="connsiteX66" fmla="*/ 4541612 w 9662615"/>
              <a:gd name="connsiteY66" fmla="*/ 1545262 h 1592835"/>
              <a:gd name="connsiteX67" fmla="*/ 4422155 w 9662615"/>
              <a:gd name="connsiteY67" fmla="*/ 1542059 h 1592835"/>
              <a:gd name="connsiteX68" fmla="*/ 4221826 w 9662615"/>
              <a:gd name="connsiteY68" fmla="*/ 1508923 h 1592835"/>
              <a:gd name="connsiteX69" fmla="*/ 4096601 w 9662615"/>
              <a:gd name="connsiteY69" fmla="*/ 1521563 h 1592835"/>
              <a:gd name="connsiteX70" fmla="*/ 3970635 w 9662615"/>
              <a:gd name="connsiteY70" fmla="*/ 1544815 h 1592835"/>
              <a:gd name="connsiteX71" fmla="*/ 3833906 w 9662615"/>
              <a:gd name="connsiteY71" fmla="*/ 1516637 h 1592835"/>
              <a:gd name="connsiteX72" fmla="*/ 3696258 w 9662615"/>
              <a:gd name="connsiteY72" fmla="*/ 1537563 h 1592835"/>
              <a:gd name="connsiteX73" fmla="*/ 3594070 w 9662615"/>
              <a:gd name="connsiteY73" fmla="*/ 1509422 h 1592835"/>
              <a:gd name="connsiteX74" fmla="*/ 3565233 w 9662615"/>
              <a:gd name="connsiteY74" fmla="*/ 1515122 h 1592835"/>
              <a:gd name="connsiteX75" fmla="*/ 3560267 w 9662615"/>
              <a:gd name="connsiteY75" fmla="*/ 1516288 h 1592835"/>
              <a:gd name="connsiteX76" fmla="*/ 3540258 w 9662615"/>
              <a:gd name="connsiteY76" fmla="*/ 1516976 h 1592835"/>
              <a:gd name="connsiteX77" fmla="*/ 3534780 w 9662615"/>
              <a:gd name="connsiteY77" fmla="*/ 1522141 h 1592835"/>
              <a:gd name="connsiteX78" fmla="*/ 3504783 w 9662615"/>
              <a:gd name="connsiteY78" fmla="*/ 1526739 h 1592835"/>
              <a:gd name="connsiteX79" fmla="*/ 3430805 w 9662615"/>
              <a:gd name="connsiteY79" fmla="*/ 1542521 h 1592835"/>
              <a:gd name="connsiteX80" fmla="*/ 3292707 w 9662615"/>
              <a:gd name="connsiteY80" fmla="*/ 1520490 h 1592835"/>
              <a:gd name="connsiteX81" fmla="*/ 3187872 w 9662615"/>
              <a:gd name="connsiteY81" fmla="*/ 1519991 h 1592835"/>
              <a:gd name="connsiteX82" fmla="*/ 3148026 w 9662615"/>
              <a:gd name="connsiteY82" fmla="*/ 1524777 h 1592835"/>
              <a:gd name="connsiteX83" fmla="*/ 3092394 w 9662615"/>
              <a:gd name="connsiteY83" fmla="*/ 1528115 h 1592835"/>
              <a:gd name="connsiteX84" fmla="*/ 2994200 w 9662615"/>
              <a:gd name="connsiteY84" fmla="*/ 1537857 h 1592835"/>
              <a:gd name="connsiteX85" fmla="*/ 2862301 w 9662615"/>
              <a:gd name="connsiteY85" fmla="*/ 1544250 h 1592835"/>
              <a:gd name="connsiteX86" fmla="*/ 2766335 w 9662615"/>
              <a:gd name="connsiteY86" fmla="*/ 1527662 h 1592835"/>
              <a:gd name="connsiteX87" fmla="*/ 2757836 w 9662615"/>
              <a:gd name="connsiteY87" fmla="*/ 1531371 h 1592835"/>
              <a:gd name="connsiteX88" fmla="*/ 2691555 w 9662615"/>
              <a:gd name="connsiteY88" fmla="*/ 1530283 h 1592835"/>
              <a:gd name="connsiteX89" fmla="*/ 2491676 w 9662615"/>
              <a:gd name="connsiteY89" fmla="*/ 1500859 h 1592835"/>
              <a:gd name="connsiteX90" fmla="*/ 2378036 w 9662615"/>
              <a:gd name="connsiteY90" fmla="*/ 1520645 h 1592835"/>
              <a:gd name="connsiteX91" fmla="*/ 2284269 w 9662615"/>
              <a:gd name="connsiteY91" fmla="*/ 1503068 h 1592835"/>
              <a:gd name="connsiteX92" fmla="*/ 2207104 w 9662615"/>
              <a:gd name="connsiteY92" fmla="*/ 1508888 h 1592835"/>
              <a:gd name="connsiteX93" fmla="*/ 2149226 w 9662615"/>
              <a:gd name="connsiteY93" fmla="*/ 1523409 h 1592835"/>
              <a:gd name="connsiteX94" fmla="*/ 2084783 w 9662615"/>
              <a:gd name="connsiteY94" fmla="*/ 1524245 h 1592835"/>
              <a:gd name="connsiteX95" fmla="*/ 2070075 w 9662615"/>
              <a:gd name="connsiteY95" fmla="*/ 1511285 h 1592835"/>
              <a:gd name="connsiteX96" fmla="*/ 2001057 w 9662615"/>
              <a:gd name="connsiteY96" fmla="*/ 1516449 h 1592835"/>
              <a:gd name="connsiteX97" fmla="*/ 1896330 w 9662615"/>
              <a:gd name="connsiteY97" fmla="*/ 1525725 h 1592835"/>
              <a:gd name="connsiteX98" fmla="*/ 1835994 w 9662615"/>
              <a:gd name="connsiteY98" fmla="*/ 1527678 h 1592835"/>
              <a:gd name="connsiteX99" fmla="*/ 1671119 w 9662615"/>
              <a:gd name="connsiteY99" fmla="*/ 1536701 h 1592835"/>
              <a:gd name="connsiteX100" fmla="*/ 1601337 w 9662615"/>
              <a:gd name="connsiteY100" fmla="*/ 1548552 h 1592835"/>
              <a:gd name="connsiteX101" fmla="*/ 1407755 w 9662615"/>
              <a:gd name="connsiteY101" fmla="*/ 1571444 h 1592835"/>
              <a:gd name="connsiteX102" fmla="*/ 1271994 w 9662615"/>
              <a:gd name="connsiteY102" fmla="*/ 1579471 h 1592835"/>
              <a:gd name="connsiteX103" fmla="*/ 1249226 w 9662615"/>
              <a:gd name="connsiteY103" fmla="*/ 1583140 h 1592835"/>
              <a:gd name="connsiteX104" fmla="*/ 1217719 w 9662615"/>
              <a:gd name="connsiteY104" fmla="*/ 1580863 h 1592835"/>
              <a:gd name="connsiteX105" fmla="*/ 1091432 w 9662615"/>
              <a:gd name="connsiteY105" fmla="*/ 1571003 h 1592835"/>
              <a:gd name="connsiteX106" fmla="*/ 992039 w 9662615"/>
              <a:gd name="connsiteY106" fmla="*/ 1556662 h 1592835"/>
              <a:gd name="connsiteX107" fmla="*/ 868264 w 9662615"/>
              <a:gd name="connsiteY107" fmla="*/ 1566392 h 1592835"/>
              <a:gd name="connsiteX108" fmla="*/ 792765 w 9662615"/>
              <a:gd name="connsiteY108" fmla="*/ 1563102 h 1592835"/>
              <a:gd name="connsiteX109" fmla="*/ 669055 w 9662615"/>
              <a:gd name="connsiteY109" fmla="*/ 1543638 h 1592835"/>
              <a:gd name="connsiteX110" fmla="*/ 506152 w 9662615"/>
              <a:gd name="connsiteY110" fmla="*/ 1549124 h 1592835"/>
              <a:gd name="connsiteX111" fmla="*/ 472797 w 9662615"/>
              <a:gd name="connsiteY111" fmla="*/ 1568904 h 1592835"/>
              <a:gd name="connsiteX112" fmla="*/ 427864 w 9662615"/>
              <a:gd name="connsiteY112" fmla="*/ 1580848 h 1592835"/>
              <a:gd name="connsiteX113" fmla="*/ 408381 w 9662615"/>
              <a:gd name="connsiteY113" fmla="*/ 1552940 h 1592835"/>
              <a:gd name="connsiteX114" fmla="*/ 267163 w 9662615"/>
              <a:gd name="connsiteY114" fmla="*/ 1531913 h 1592835"/>
              <a:gd name="connsiteX115" fmla="*/ 196644 w 9662615"/>
              <a:gd name="connsiteY115" fmla="*/ 1524565 h 1592835"/>
              <a:gd name="connsiteX116" fmla="*/ 86819 w 9662615"/>
              <a:gd name="connsiteY116" fmla="*/ 1519517 h 1592835"/>
              <a:gd name="connsiteX117" fmla="*/ 53369 w 9662615"/>
              <a:gd name="connsiteY117" fmla="*/ 1516853 h 1592835"/>
              <a:gd name="connsiteX118" fmla="*/ 2359 w 9662615"/>
              <a:gd name="connsiteY118" fmla="*/ 1515247 h 1592835"/>
              <a:gd name="connsiteX119" fmla="*/ 0 w 9662615"/>
              <a:gd name="connsiteY119" fmla="*/ 1514932 h 1592835"/>
              <a:gd name="connsiteX120" fmla="*/ 0 w 9662615"/>
              <a:gd name="connsiteY120"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697562 w 9662615"/>
              <a:gd name="connsiteY62" fmla="*/ 1551206 h 1592835"/>
              <a:gd name="connsiteX63" fmla="*/ 4662664 w 9662615"/>
              <a:gd name="connsiteY63" fmla="*/ 1573162 h 1592835"/>
              <a:gd name="connsiteX64" fmla="*/ 4603028 w 9662615"/>
              <a:gd name="connsiteY64" fmla="*/ 1568821 h 1592835"/>
              <a:gd name="connsiteX65" fmla="*/ 4541612 w 9662615"/>
              <a:gd name="connsiteY65" fmla="*/ 1545262 h 1592835"/>
              <a:gd name="connsiteX66" fmla="*/ 4422155 w 9662615"/>
              <a:gd name="connsiteY66" fmla="*/ 1542059 h 1592835"/>
              <a:gd name="connsiteX67" fmla="*/ 4221826 w 9662615"/>
              <a:gd name="connsiteY67" fmla="*/ 1508923 h 1592835"/>
              <a:gd name="connsiteX68" fmla="*/ 4096601 w 9662615"/>
              <a:gd name="connsiteY68" fmla="*/ 1521563 h 1592835"/>
              <a:gd name="connsiteX69" fmla="*/ 3970635 w 9662615"/>
              <a:gd name="connsiteY69" fmla="*/ 1544815 h 1592835"/>
              <a:gd name="connsiteX70" fmla="*/ 3833906 w 9662615"/>
              <a:gd name="connsiteY70" fmla="*/ 1516637 h 1592835"/>
              <a:gd name="connsiteX71" fmla="*/ 3696258 w 9662615"/>
              <a:gd name="connsiteY71" fmla="*/ 1537563 h 1592835"/>
              <a:gd name="connsiteX72" fmla="*/ 3594070 w 9662615"/>
              <a:gd name="connsiteY72" fmla="*/ 1509422 h 1592835"/>
              <a:gd name="connsiteX73" fmla="*/ 3565233 w 9662615"/>
              <a:gd name="connsiteY73" fmla="*/ 1515122 h 1592835"/>
              <a:gd name="connsiteX74" fmla="*/ 3560267 w 9662615"/>
              <a:gd name="connsiteY74" fmla="*/ 1516288 h 1592835"/>
              <a:gd name="connsiteX75" fmla="*/ 3540258 w 9662615"/>
              <a:gd name="connsiteY75" fmla="*/ 1516976 h 1592835"/>
              <a:gd name="connsiteX76" fmla="*/ 3534780 w 9662615"/>
              <a:gd name="connsiteY76" fmla="*/ 1522141 h 1592835"/>
              <a:gd name="connsiteX77" fmla="*/ 3504783 w 9662615"/>
              <a:gd name="connsiteY77" fmla="*/ 1526739 h 1592835"/>
              <a:gd name="connsiteX78" fmla="*/ 3430805 w 9662615"/>
              <a:gd name="connsiteY78" fmla="*/ 1542521 h 1592835"/>
              <a:gd name="connsiteX79" fmla="*/ 3292707 w 9662615"/>
              <a:gd name="connsiteY79" fmla="*/ 1520490 h 1592835"/>
              <a:gd name="connsiteX80" fmla="*/ 3187872 w 9662615"/>
              <a:gd name="connsiteY80" fmla="*/ 1519991 h 1592835"/>
              <a:gd name="connsiteX81" fmla="*/ 3148026 w 9662615"/>
              <a:gd name="connsiteY81" fmla="*/ 1524777 h 1592835"/>
              <a:gd name="connsiteX82" fmla="*/ 3092394 w 9662615"/>
              <a:gd name="connsiteY82" fmla="*/ 1528115 h 1592835"/>
              <a:gd name="connsiteX83" fmla="*/ 2994200 w 9662615"/>
              <a:gd name="connsiteY83" fmla="*/ 1537857 h 1592835"/>
              <a:gd name="connsiteX84" fmla="*/ 2862301 w 9662615"/>
              <a:gd name="connsiteY84" fmla="*/ 1544250 h 1592835"/>
              <a:gd name="connsiteX85" fmla="*/ 2766335 w 9662615"/>
              <a:gd name="connsiteY85" fmla="*/ 1527662 h 1592835"/>
              <a:gd name="connsiteX86" fmla="*/ 2757836 w 9662615"/>
              <a:gd name="connsiteY86" fmla="*/ 1531371 h 1592835"/>
              <a:gd name="connsiteX87" fmla="*/ 2691555 w 9662615"/>
              <a:gd name="connsiteY87" fmla="*/ 1530283 h 1592835"/>
              <a:gd name="connsiteX88" fmla="*/ 2491676 w 9662615"/>
              <a:gd name="connsiteY88" fmla="*/ 1500859 h 1592835"/>
              <a:gd name="connsiteX89" fmla="*/ 2378036 w 9662615"/>
              <a:gd name="connsiteY89" fmla="*/ 1520645 h 1592835"/>
              <a:gd name="connsiteX90" fmla="*/ 2284269 w 9662615"/>
              <a:gd name="connsiteY90" fmla="*/ 1503068 h 1592835"/>
              <a:gd name="connsiteX91" fmla="*/ 2207104 w 9662615"/>
              <a:gd name="connsiteY91" fmla="*/ 1508888 h 1592835"/>
              <a:gd name="connsiteX92" fmla="*/ 2149226 w 9662615"/>
              <a:gd name="connsiteY92" fmla="*/ 1523409 h 1592835"/>
              <a:gd name="connsiteX93" fmla="*/ 2084783 w 9662615"/>
              <a:gd name="connsiteY93" fmla="*/ 1524245 h 1592835"/>
              <a:gd name="connsiteX94" fmla="*/ 2070075 w 9662615"/>
              <a:gd name="connsiteY94" fmla="*/ 1511285 h 1592835"/>
              <a:gd name="connsiteX95" fmla="*/ 2001057 w 9662615"/>
              <a:gd name="connsiteY95" fmla="*/ 1516449 h 1592835"/>
              <a:gd name="connsiteX96" fmla="*/ 1896330 w 9662615"/>
              <a:gd name="connsiteY96" fmla="*/ 1525725 h 1592835"/>
              <a:gd name="connsiteX97" fmla="*/ 1835994 w 9662615"/>
              <a:gd name="connsiteY97" fmla="*/ 1527678 h 1592835"/>
              <a:gd name="connsiteX98" fmla="*/ 1671119 w 9662615"/>
              <a:gd name="connsiteY98" fmla="*/ 1536701 h 1592835"/>
              <a:gd name="connsiteX99" fmla="*/ 1601337 w 9662615"/>
              <a:gd name="connsiteY99" fmla="*/ 1548552 h 1592835"/>
              <a:gd name="connsiteX100" fmla="*/ 1407755 w 9662615"/>
              <a:gd name="connsiteY100" fmla="*/ 1571444 h 1592835"/>
              <a:gd name="connsiteX101" fmla="*/ 1271994 w 9662615"/>
              <a:gd name="connsiteY101" fmla="*/ 1579471 h 1592835"/>
              <a:gd name="connsiteX102" fmla="*/ 1249226 w 9662615"/>
              <a:gd name="connsiteY102" fmla="*/ 1583140 h 1592835"/>
              <a:gd name="connsiteX103" fmla="*/ 1217719 w 9662615"/>
              <a:gd name="connsiteY103" fmla="*/ 1580863 h 1592835"/>
              <a:gd name="connsiteX104" fmla="*/ 1091432 w 9662615"/>
              <a:gd name="connsiteY104" fmla="*/ 1571003 h 1592835"/>
              <a:gd name="connsiteX105" fmla="*/ 992039 w 9662615"/>
              <a:gd name="connsiteY105" fmla="*/ 1556662 h 1592835"/>
              <a:gd name="connsiteX106" fmla="*/ 868264 w 9662615"/>
              <a:gd name="connsiteY106" fmla="*/ 1566392 h 1592835"/>
              <a:gd name="connsiteX107" fmla="*/ 792765 w 9662615"/>
              <a:gd name="connsiteY107" fmla="*/ 1563102 h 1592835"/>
              <a:gd name="connsiteX108" fmla="*/ 669055 w 9662615"/>
              <a:gd name="connsiteY108" fmla="*/ 1543638 h 1592835"/>
              <a:gd name="connsiteX109" fmla="*/ 506152 w 9662615"/>
              <a:gd name="connsiteY109" fmla="*/ 1549124 h 1592835"/>
              <a:gd name="connsiteX110" fmla="*/ 472797 w 9662615"/>
              <a:gd name="connsiteY110" fmla="*/ 1568904 h 1592835"/>
              <a:gd name="connsiteX111" fmla="*/ 427864 w 9662615"/>
              <a:gd name="connsiteY111" fmla="*/ 1580848 h 1592835"/>
              <a:gd name="connsiteX112" fmla="*/ 408381 w 9662615"/>
              <a:gd name="connsiteY112" fmla="*/ 1552940 h 1592835"/>
              <a:gd name="connsiteX113" fmla="*/ 267163 w 9662615"/>
              <a:gd name="connsiteY113" fmla="*/ 1531913 h 1592835"/>
              <a:gd name="connsiteX114" fmla="*/ 196644 w 9662615"/>
              <a:gd name="connsiteY114" fmla="*/ 1524565 h 1592835"/>
              <a:gd name="connsiteX115" fmla="*/ 86819 w 9662615"/>
              <a:gd name="connsiteY115" fmla="*/ 1519517 h 1592835"/>
              <a:gd name="connsiteX116" fmla="*/ 53369 w 9662615"/>
              <a:gd name="connsiteY116" fmla="*/ 1516853 h 1592835"/>
              <a:gd name="connsiteX117" fmla="*/ 2359 w 9662615"/>
              <a:gd name="connsiteY117" fmla="*/ 1515247 h 1592835"/>
              <a:gd name="connsiteX118" fmla="*/ 0 w 9662615"/>
              <a:gd name="connsiteY118" fmla="*/ 1514932 h 1592835"/>
              <a:gd name="connsiteX119" fmla="*/ 0 w 9662615"/>
              <a:gd name="connsiteY119"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0033 w 9662615"/>
              <a:gd name="connsiteY60" fmla="*/ 1555274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5334 w 9662615"/>
              <a:gd name="connsiteY60" fmla="*/ 1581778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565435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21094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21094"/>
              <a:gd name="connsiteX1" fmla="*/ 9662615 w 9662615"/>
              <a:gd name="connsiteY1" fmla="*/ 0 h 1621094"/>
              <a:gd name="connsiteX2" fmla="*/ 9662615 w 9662615"/>
              <a:gd name="connsiteY2" fmla="*/ 1280346 h 1621094"/>
              <a:gd name="connsiteX3" fmla="*/ 9658420 w 9662615"/>
              <a:gd name="connsiteY3" fmla="*/ 1280106 h 1621094"/>
              <a:gd name="connsiteX4" fmla="*/ 9469546 w 9662615"/>
              <a:gd name="connsiteY4" fmla="*/ 1289837 h 1621094"/>
              <a:gd name="connsiteX5" fmla="*/ 9385895 w 9662615"/>
              <a:gd name="connsiteY5" fmla="*/ 1269203 h 1621094"/>
              <a:gd name="connsiteX6" fmla="*/ 9144767 w 9662615"/>
              <a:gd name="connsiteY6" fmla="*/ 1264120 h 1621094"/>
              <a:gd name="connsiteX7" fmla="*/ 8837252 w 9662615"/>
              <a:gd name="connsiteY7" fmla="*/ 1350515 h 1621094"/>
              <a:gd name="connsiteX8" fmla="*/ 8705466 w 9662615"/>
              <a:gd name="connsiteY8" fmla="*/ 1342419 h 1621094"/>
              <a:gd name="connsiteX9" fmla="*/ 8652221 w 9662615"/>
              <a:gd name="connsiteY9" fmla="*/ 1326906 h 1621094"/>
              <a:gd name="connsiteX10" fmla="*/ 8632312 w 9662615"/>
              <a:gd name="connsiteY10" fmla="*/ 1326025 h 1621094"/>
              <a:gd name="connsiteX11" fmla="*/ 8591582 w 9662615"/>
              <a:gd name="connsiteY11" fmla="*/ 1341666 h 1621094"/>
              <a:gd name="connsiteX12" fmla="*/ 8537336 w 9662615"/>
              <a:gd name="connsiteY12" fmla="*/ 1341684 h 1621094"/>
              <a:gd name="connsiteX13" fmla="*/ 8472508 w 9662615"/>
              <a:gd name="connsiteY13" fmla="*/ 1363109 h 1621094"/>
              <a:gd name="connsiteX14" fmla="*/ 8258477 w 9662615"/>
              <a:gd name="connsiteY14" fmla="*/ 1370666 h 1621094"/>
              <a:gd name="connsiteX15" fmla="*/ 8197961 w 9662615"/>
              <a:gd name="connsiteY15" fmla="*/ 1392804 h 1621094"/>
              <a:gd name="connsiteX16" fmla="*/ 8171196 w 9662615"/>
              <a:gd name="connsiteY16" fmla="*/ 1397216 h 1621094"/>
              <a:gd name="connsiteX17" fmla="*/ 8127667 w 9662615"/>
              <a:gd name="connsiteY17" fmla="*/ 1418254 h 1621094"/>
              <a:gd name="connsiteX18" fmla="*/ 7974579 w 9662615"/>
              <a:gd name="connsiteY18" fmla="*/ 1383439 h 1621094"/>
              <a:gd name="connsiteX19" fmla="*/ 7768351 w 9662615"/>
              <a:gd name="connsiteY19" fmla="*/ 1395051 h 1621094"/>
              <a:gd name="connsiteX20" fmla="*/ 7635985 w 9662615"/>
              <a:gd name="connsiteY20" fmla="*/ 1386363 h 1621094"/>
              <a:gd name="connsiteX21" fmla="*/ 7466069 w 9662615"/>
              <a:gd name="connsiteY21" fmla="*/ 1377654 h 1621094"/>
              <a:gd name="connsiteX22" fmla="*/ 7355642 w 9662615"/>
              <a:gd name="connsiteY22" fmla="*/ 1407761 h 1621094"/>
              <a:gd name="connsiteX23" fmla="*/ 7151610 w 9662615"/>
              <a:gd name="connsiteY23" fmla="*/ 1397856 h 1621094"/>
              <a:gd name="connsiteX24" fmla="*/ 7082147 w 9662615"/>
              <a:gd name="connsiteY24" fmla="*/ 1406113 h 1621094"/>
              <a:gd name="connsiteX25" fmla="*/ 7014958 w 9662615"/>
              <a:gd name="connsiteY25" fmla="*/ 1396883 h 1621094"/>
              <a:gd name="connsiteX26" fmla="*/ 6907567 w 9662615"/>
              <a:gd name="connsiteY26" fmla="*/ 1419149 h 1621094"/>
              <a:gd name="connsiteX27" fmla="*/ 6748428 w 9662615"/>
              <a:gd name="connsiteY27" fmla="*/ 1420308 h 1621094"/>
              <a:gd name="connsiteX28" fmla="*/ 6654257 w 9662615"/>
              <a:gd name="connsiteY28" fmla="*/ 1424143 h 1621094"/>
              <a:gd name="connsiteX29" fmla="*/ 6620123 w 9662615"/>
              <a:gd name="connsiteY29" fmla="*/ 1430535 h 1621094"/>
              <a:gd name="connsiteX30" fmla="*/ 6571355 w 9662615"/>
              <a:gd name="connsiteY30" fmla="*/ 1436144 h 1621094"/>
              <a:gd name="connsiteX31" fmla="*/ 6486557 w 9662615"/>
              <a:gd name="connsiteY31" fmla="*/ 1449861 h 1621094"/>
              <a:gd name="connsiteX32" fmla="*/ 6370419 w 9662615"/>
              <a:gd name="connsiteY32" fmla="*/ 1461649 h 1621094"/>
              <a:gd name="connsiteX33" fmla="*/ 6278839 w 9662615"/>
              <a:gd name="connsiteY33" fmla="*/ 1449160 h 1621094"/>
              <a:gd name="connsiteX34" fmla="*/ 6272455 w 9662615"/>
              <a:gd name="connsiteY34" fmla="*/ 1453191 h 1621094"/>
              <a:gd name="connsiteX35" fmla="*/ 6212659 w 9662615"/>
              <a:gd name="connsiteY35" fmla="*/ 1454850 h 1621094"/>
              <a:gd name="connsiteX36" fmla="*/ 6069317 w 9662615"/>
              <a:gd name="connsiteY36" fmla="*/ 1445838 h 1621094"/>
              <a:gd name="connsiteX37" fmla="*/ 5878477 w 9662615"/>
              <a:gd name="connsiteY37" fmla="*/ 1439180 h 1621094"/>
              <a:gd name="connsiteX38" fmla="*/ 5838387 w 9662615"/>
              <a:gd name="connsiteY38" fmla="*/ 1444679 h 1621094"/>
              <a:gd name="connsiteX39" fmla="*/ 5771136 w 9662615"/>
              <a:gd name="connsiteY39" fmla="*/ 1453639 h 1621094"/>
              <a:gd name="connsiteX40" fmla="*/ 5724081 w 9662615"/>
              <a:gd name="connsiteY40" fmla="*/ 1470431 h 1621094"/>
              <a:gd name="connsiteX41" fmla="*/ 5666577 w 9662615"/>
              <a:gd name="connsiteY41" fmla="*/ 1473921 h 1621094"/>
              <a:gd name="connsiteX42" fmla="*/ 5649068 w 9662615"/>
              <a:gd name="connsiteY42" fmla="*/ 1461676 h 1621094"/>
              <a:gd name="connsiteX43" fmla="*/ 5588902 w 9662615"/>
              <a:gd name="connsiteY43" fmla="*/ 1469647 h 1621094"/>
              <a:gd name="connsiteX44" fmla="*/ 5498090 w 9662615"/>
              <a:gd name="connsiteY44" fmla="*/ 1483173 h 1621094"/>
              <a:gd name="connsiteX45" fmla="*/ 5444641 w 9662615"/>
              <a:gd name="connsiteY45" fmla="*/ 1487602 h 1621094"/>
              <a:gd name="connsiteX46" fmla="*/ 5299812 w 9662615"/>
              <a:gd name="connsiteY46" fmla="*/ 1503362 h 1621094"/>
              <a:gd name="connsiteX47" fmla="*/ 5213947 w 9662615"/>
              <a:gd name="connsiteY47" fmla="*/ 1516637 h 1621094"/>
              <a:gd name="connsiteX48" fmla="*/ 5090342 w 9662615"/>
              <a:gd name="connsiteY48" fmla="*/ 1546680 h 1621094"/>
              <a:gd name="connsiteX49" fmla="*/ 5129812 w 9662615"/>
              <a:gd name="connsiteY49" fmla="*/ 1521277 h 1621094"/>
              <a:gd name="connsiteX50" fmla="*/ 5059484 w 9662615"/>
              <a:gd name="connsiteY50" fmla="*/ 1546802 h 1621094"/>
              <a:gd name="connsiteX51" fmla="*/ 5038524 w 9662615"/>
              <a:gd name="connsiteY51" fmla="*/ 1545675 h 1621094"/>
              <a:gd name="connsiteX52" fmla="*/ 5026564 w 9662615"/>
              <a:gd name="connsiteY52" fmla="*/ 1545376 h 1621094"/>
              <a:gd name="connsiteX53" fmla="*/ 4969433 w 9662615"/>
              <a:gd name="connsiteY53" fmla="*/ 1550865 h 1621094"/>
              <a:gd name="connsiteX54" fmla="*/ 4921303 w 9662615"/>
              <a:gd name="connsiteY54" fmla="*/ 1575379 h 1621094"/>
              <a:gd name="connsiteX55" fmla="*/ 4871726 w 9662615"/>
              <a:gd name="connsiteY55" fmla="*/ 1570584 h 1621094"/>
              <a:gd name="connsiteX56" fmla="*/ 4847242 w 9662615"/>
              <a:gd name="connsiteY56" fmla="*/ 1621094 h 1621094"/>
              <a:gd name="connsiteX57" fmla="*/ 4821058 w 9662615"/>
              <a:gd name="connsiteY57" fmla="*/ 1553078 h 1621094"/>
              <a:gd name="connsiteX58" fmla="*/ 4791466 w 9662615"/>
              <a:gd name="connsiteY58" fmla="*/ 1561324 h 1621094"/>
              <a:gd name="connsiteX59" fmla="*/ 4784247 w 9662615"/>
              <a:gd name="connsiteY59" fmla="*/ 1562342 h 1621094"/>
              <a:gd name="connsiteX60" fmla="*/ 4735334 w 9662615"/>
              <a:gd name="connsiteY60" fmla="*/ 1581778 h 1621094"/>
              <a:gd name="connsiteX61" fmla="*/ 4697562 w 9662615"/>
              <a:gd name="connsiteY61" fmla="*/ 1551206 h 1621094"/>
              <a:gd name="connsiteX62" fmla="*/ 4662664 w 9662615"/>
              <a:gd name="connsiteY62" fmla="*/ 1573162 h 1621094"/>
              <a:gd name="connsiteX63" fmla="*/ 4603028 w 9662615"/>
              <a:gd name="connsiteY63" fmla="*/ 1568821 h 1621094"/>
              <a:gd name="connsiteX64" fmla="*/ 4541612 w 9662615"/>
              <a:gd name="connsiteY64" fmla="*/ 1545262 h 1621094"/>
              <a:gd name="connsiteX65" fmla="*/ 4422155 w 9662615"/>
              <a:gd name="connsiteY65" fmla="*/ 1542059 h 1621094"/>
              <a:gd name="connsiteX66" fmla="*/ 4221826 w 9662615"/>
              <a:gd name="connsiteY66" fmla="*/ 1508923 h 1621094"/>
              <a:gd name="connsiteX67" fmla="*/ 4096601 w 9662615"/>
              <a:gd name="connsiteY67" fmla="*/ 1521563 h 1621094"/>
              <a:gd name="connsiteX68" fmla="*/ 3970635 w 9662615"/>
              <a:gd name="connsiteY68" fmla="*/ 1544815 h 1621094"/>
              <a:gd name="connsiteX69" fmla="*/ 3833906 w 9662615"/>
              <a:gd name="connsiteY69" fmla="*/ 1516637 h 1621094"/>
              <a:gd name="connsiteX70" fmla="*/ 3696258 w 9662615"/>
              <a:gd name="connsiteY70" fmla="*/ 1537563 h 1621094"/>
              <a:gd name="connsiteX71" fmla="*/ 3594070 w 9662615"/>
              <a:gd name="connsiteY71" fmla="*/ 1509422 h 1621094"/>
              <a:gd name="connsiteX72" fmla="*/ 3565233 w 9662615"/>
              <a:gd name="connsiteY72" fmla="*/ 1515122 h 1621094"/>
              <a:gd name="connsiteX73" fmla="*/ 3560267 w 9662615"/>
              <a:gd name="connsiteY73" fmla="*/ 1516288 h 1621094"/>
              <a:gd name="connsiteX74" fmla="*/ 3540258 w 9662615"/>
              <a:gd name="connsiteY74" fmla="*/ 1516976 h 1621094"/>
              <a:gd name="connsiteX75" fmla="*/ 3534780 w 9662615"/>
              <a:gd name="connsiteY75" fmla="*/ 1522141 h 1621094"/>
              <a:gd name="connsiteX76" fmla="*/ 3504783 w 9662615"/>
              <a:gd name="connsiteY76" fmla="*/ 1526739 h 1621094"/>
              <a:gd name="connsiteX77" fmla="*/ 3430805 w 9662615"/>
              <a:gd name="connsiteY77" fmla="*/ 1542521 h 1621094"/>
              <a:gd name="connsiteX78" fmla="*/ 3292707 w 9662615"/>
              <a:gd name="connsiteY78" fmla="*/ 1520490 h 1621094"/>
              <a:gd name="connsiteX79" fmla="*/ 3187872 w 9662615"/>
              <a:gd name="connsiteY79" fmla="*/ 1519991 h 1621094"/>
              <a:gd name="connsiteX80" fmla="*/ 3148026 w 9662615"/>
              <a:gd name="connsiteY80" fmla="*/ 1524777 h 1621094"/>
              <a:gd name="connsiteX81" fmla="*/ 3092394 w 9662615"/>
              <a:gd name="connsiteY81" fmla="*/ 1528115 h 1621094"/>
              <a:gd name="connsiteX82" fmla="*/ 2994200 w 9662615"/>
              <a:gd name="connsiteY82" fmla="*/ 1537857 h 1621094"/>
              <a:gd name="connsiteX83" fmla="*/ 2862301 w 9662615"/>
              <a:gd name="connsiteY83" fmla="*/ 1544250 h 1621094"/>
              <a:gd name="connsiteX84" fmla="*/ 2766335 w 9662615"/>
              <a:gd name="connsiteY84" fmla="*/ 1527662 h 1621094"/>
              <a:gd name="connsiteX85" fmla="*/ 2757836 w 9662615"/>
              <a:gd name="connsiteY85" fmla="*/ 1531371 h 1621094"/>
              <a:gd name="connsiteX86" fmla="*/ 2691555 w 9662615"/>
              <a:gd name="connsiteY86" fmla="*/ 1530283 h 1621094"/>
              <a:gd name="connsiteX87" fmla="*/ 2491676 w 9662615"/>
              <a:gd name="connsiteY87" fmla="*/ 1500859 h 1621094"/>
              <a:gd name="connsiteX88" fmla="*/ 2378036 w 9662615"/>
              <a:gd name="connsiteY88" fmla="*/ 1520645 h 1621094"/>
              <a:gd name="connsiteX89" fmla="*/ 2284269 w 9662615"/>
              <a:gd name="connsiteY89" fmla="*/ 1503068 h 1621094"/>
              <a:gd name="connsiteX90" fmla="*/ 2207104 w 9662615"/>
              <a:gd name="connsiteY90" fmla="*/ 1508888 h 1621094"/>
              <a:gd name="connsiteX91" fmla="*/ 2149226 w 9662615"/>
              <a:gd name="connsiteY91" fmla="*/ 1523409 h 1621094"/>
              <a:gd name="connsiteX92" fmla="*/ 2084783 w 9662615"/>
              <a:gd name="connsiteY92" fmla="*/ 1524245 h 1621094"/>
              <a:gd name="connsiteX93" fmla="*/ 2070075 w 9662615"/>
              <a:gd name="connsiteY93" fmla="*/ 1511285 h 1621094"/>
              <a:gd name="connsiteX94" fmla="*/ 2001057 w 9662615"/>
              <a:gd name="connsiteY94" fmla="*/ 1516449 h 1621094"/>
              <a:gd name="connsiteX95" fmla="*/ 1896330 w 9662615"/>
              <a:gd name="connsiteY95" fmla="*/ 1525725 h 1621094"/>
              <a:gd name="connsiteX96" fmla="*/ 1835994 w 9662615"/>
              <a:gd name="connsiteY96" fmla="*/ 1527678 h 1621094"/>
              <a:gd name="connsiteX97" fmla="*/ 1671119 w 9662615"/>
              <a:gd name="connsiteY97" fmla="*/ 1536701 h 1621094"/>
              <a:gd name="connsiteX98" fmla="*/ 1601337 w 9662615"/>
              <a:gd name="connsiteY98" fmla="*/ 1548552 h 1621094"/>
              <a:gd name="connsiteX99" fmla="*/ 1407755 w 9662615"/>
              <a:gd name="connsiteY99" fmla="*/ 1571444 h 1621094"/>
              <a:gd name="connsiteX100" fmla="*/ 1271994 w 9662615"/>
              <a:gd name="connsiteY100" fmla="*/ 1579471 h 1621094"/>
              <a:gd name="connsiteX101" fmla="*/ 1249226 w 9662615"/>
              <a:gd name="connsiteY101" fmla="*/ 1583140 h 1621094"/>
              <a:gd name="connsiteX102" fmla="*/ 1217719 w 9662615"/>
              <a:gd name="connsiteY102" fmla="*/ 1580863 h 1621094"/>
              <a:gd name="connsiteX103" fmla="*/ 1091432 w 9662615"/>
              <a:gd name="connsiteY103" fmla="*/ 1571003 h 1621094"/>
              <a:gd name="connsiteX104" fmla="*/ 992039 w 9662615"/>
              <a:gd name="connsiteY104" fmla="*/ 1556662 h 1621094"/>
              <a:gd name="connsiteX105" fmla="*/ 868264 w 9662615"/>
              <a:gd name="connsiteY105" fmla="*/ 1566392 h 1621094"/>
              <a:gd name="connsiteX106" fmla="*/ 792765 w 9662615"/>
              <a:gd name="connsiteY106" fmla="*/ 1563102 h 1621094"/>
              <a:gd name="connsiteX107" fmla="*/ 669055 w 9662615"/>
              <a:gd name="connsiteY107" fmla="*/ 1543638 h 1621094"/>
              <a:gd name="connsiteX108" fmla="*/ 506152 w 9662615"/>
              <a:gd name="connsiteY108" fmla="*/ 1549124 h 1621094"/>
              <a:gd name="connsiteX109" fmla="*/ 472797 w 9662615"/>
              <a:gd name="connsiteY109" fmla="*/ 1568904 h 1621094"/>
              <a:gd name="connsiteX110" fmla="*/ 427864 w 9662615"/>
              <a:gd name="connsiteY110" fmla="*/ 1580848 h 1621094"/>
              <a:gd name="connsiteX111" fmla="*/ 408381 w 9662615"/>
              <a:gd name="connsiteY111" fmla="*/ 1552940 h 1621094"/>
              <a:gd name="connsiteX112" fmla="*/ 267163 w 9662615"/>
              <a:gd name="connsiteY112" fmla="*/ 1531913 h 1621094"/>
              <a:gd name="connsiteX113" fmla="*/ 196644 w 9662615"/>
              <a:gd name="connsiteY113" fmla="*/ 1524565 h 1621094"/>
              <a:gd name="connsiteX114" fmla="*/ 86819 w 9662615"/>
              <a:gd name="connsiteY114" fmla="*/ 1519517 h 1621094"/>
              <a:gd name="connsiteX115" fmla="*/ 53369 w 9662615"/>
              <a:gd name="connsiteY115" fmla="*/ 1516853 h 1621094"/>
              <a:gd name="connsiteX116" fmla="*/ 2359 w 9662615"/>
              <a:gd name="connsiteY116" fmla="*/ 1515247 h 1621094"/>
              <a:gd name="connsiteX117" fmla="*/ 0 w 9662615"/>
              <a:gd name="connsiteY117" fmla="*/ 1514932 h 1621094"/>
              <a:gd name="connsiteX118" fmla="*/ 0 w 9662615"/>
              <a:gd name="connsiteY118" fmla="*/ 0 h 1621094"/>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1303 w 9662615"/>
              <a:gd name="connsiteY54" fmla="*/ 1575379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7680"/>
              <a:gd name="connsiteX1" fmla="*/ 9662615 w 9662615"/>
              <a:gd name="connsiteY1" fmla="*/ 0 h 1597680"/>
              <a:gd name="connsiteX2" fmla="*/ 9662615 w 9662615"/>
              <a:gd name="connsiteY2" fmla="*/ 1280346 h 1597680"/>
              <a:gd name="connsiteX3" fmla="*/ 9658420 w 9662615"/>
              <a:gd name="connsiteY3" fmla="*/ 1280106 h 1597680"/>
              <a:gd name="connsiteX4" fmla="*/ 9469546 w 9662615"/>
              <a:gd name="connsiteY4" fmla="*/ 1289837 h 1597680"/>
              <a:gd name="connsiteX5" fmla="*/ 9385895 w 9662615"/>
              <a:gd name="connsiteY5" fmla="*/ 1269203 h 1597680"/>
              <a:gd name="connsiteX6" fmla="*/ 9144767 w 9662615"/>
              <a:gd name="connsiteY6" fmla="*/ 1264120 h 1597680"/>
              <a:gd name="connsiteX7" fmla="*/ 8837252 w 9662615"/>
              <a:gd name="connsiteY7" fmla="*/ 1350515 h 1597680"/>
              <a:gd name="connsiteX8" fmla="*/ 8705466 w 9662615"/>
              <a:gd name="connsiteY8" fmla="*/ 1342419 h 1597680"/>
              <a:gd name="connsiteX9" fmla="*/ 8652221 w 9662615"/>
              <a:gd name="connsiteY9" fmla="*/ 1326906 h 1597680"/>
              <a:gd name="connsiteX10" fmla="*/ 8632312 w 9662615"/>
              <a:gd name="connsiteY10" fmla="*/ 1326025 h 1597680"/>
              <a:gd name="connsiteX11" fmla="*/ 8591582 w 9662615"/>
              <a:gd name="connsiteY11" fmla="*/ 1341666 h 1597680"/>
              <a:gd name="connsiteX12" fmla="*/ 8537336 w 9662615"/>
              <a:gd name="connsiteY12" fmla="*/ 1341684 h 1597680"/>
              <a:gd name="connsiteX13" fmla="*/ 8472508 w 9662615"/>
              <a:gd name="connsiteY13" fmla="*/ 1363109 h 1597680"/>
              <a:gd name="connsiteX14" fmla="*/ 8258477 w 9662615"/>
              <a:gd name="connsiteY14" fmla="*/ 1370666 h 1597680"/>
              <a:gd name="connsiteX15" fmla="*/ 8197961 w 9662615"/>
              <a:gd name="connsiteY15" fmla="*/ 1392804 h 1597680"/>
              <a:gd name="connsiteX16" fmla="*/ 8171196 w 9662615"/>
              <a:gd name="connsiteY16" fmla="*/ 1397216 h 1597680"/>
              <a:gd name="connsiteX17" fmla="*/ 8127667 w 9662615"/>
              <a:gd name="connsiteY17" fmla="*/ 1418254 h 1597680"/>
              <a:gd name="connsiteX18" fmla="*/ 7974579 w 9662615"/>
              <a:gd name="connsiteY18" fmla="*/ 1383439 h 1597680"/>
              <a:gd name="connsiteX19" fmla="*/ 7768351 w 9662615"/>
              <a:gd name="connsiteY19" fmla="*/ 1395051 h 1597680"/>
              <a:gd name="connsiteX20" fmla="*/ 7635985 w 9662615"/>
              <a:gd name="connsiteY20" fmla="*/ 1386363 h 1597680"/>
              <a:gd name="connsiteX21" fmla="*/ 7466069 w 9662615"/>
              <a:gd name="connsiteY21" fmla="*/ 1377654 h 1597680"/>
              <a:gd name="connsiteX22" fmla="*/ 7355642 w 9662615"/>
              <a:gd name="connsiteY22" fmla="*/ 1407761 h 1597680"/>
              <a:gd name="connsiteX23" fmla="*/ 7151610 w 9662615"/>
              <a:gd name="connsiteY23" fmla="*/ 1397856 h 1597680"/>
              <a:gd name="connsiteX24" fmla="*/ 7082147 w 9662615"/>
              <a:gd name="connsiteY24" fmla="*/ 1406113 h 1597680"/>
              <a:gd name="connsiteX25" fmla="*/ 7014958 w 9662615"/>
              <a:gd name="connsiteY25" fmla="*/ 1396883 h 1597680"/>
              <a:gd name="connsiteX26" fmla="*/ 6907567 w 9662615"/>
              <a:gd name="connsiteY26" fmla="*/ 1419149 h 1597680"/>
              <a:gd name="connsiteX27" fmla="*/ 6748428 w 9662615"/>
              <a:gd name="connsiteY27" fmla="*/ 1420308 h 1597680"/>
              <a:gd name="connsiteX28" fmla="*/ 6654257 w 9662615"/>
              <a:gd name="connsiteY28" fmla="*/ 1424143 h 1597680"/>
              <a:gd name="connsiteX29" fmla="*/ 6620123 w 9662615"/>
              <a:gd name="connsiteY29" fmla="*/ 1430535 h 1597680"/>
              <a:gd name="connsiteX30" fmla="*/ 6571355 w 9662615"/>
              <a:gd name="connsiteY30" fmla="*/ 1436144 h 1597680"/>
              <a:gd name="connsiteX31" fmla="*/ 6486557 w 9662615"/>
              <a:gd name="connsiteY31" fmla="*/ 1449861 h 1597680"/>
              <a:gd name="connsiteX32" fmla="*/ 6370419 w 9662615"/>
              <a:gd name="connsiteY32" fmla="*/ 1461649 h 1597680"/>
              <a:gd name="connsiteX33" fmla="*/ 6278839 w 9662615"/>
              <a:gd name="connsiteY33" fmla="*/ 1449160 h 1597680"/>
              <a:gd name="connsiteX34" fmla="*/ 6272455 w 9662615"/>
              <a:gd name="connsiteY34" fmla="*/ 1453191 h 1597680"/>
              <a:gd name="connsiteX35" fmla="*/ 6212659 w 9662615"/>
              <a:gd name="connsiteY35" fmla="*/ 1454850 h 1597680"/>
              <a:gd name="connsiteX36" fmla="*/ 6069317 w 9662615"/>
              <a:gd name="connsiteY36" fmla="*/ 1445838 h 1597680"/>
              <a:gd name="connsiteX37" fmla="*/ 5878477 w 9662615"/>
              <a:gd name="connsiteY37" fmla="*/ 1439180 h 1597680"/>
              <a:gd name="connsiteX38" fmla="*/ 5838387 w 9662615"/>
              <a:gd name="connsiteY38" fmla="*/ 1444679 h 1597680"/>
              <a:gd name="connsiteX39" fmla="*/ 5771136 w 9662615"/>
              <a:gd name="connsiteY39" fmla="*/ 1453639 h 1597680"/>
              <a:gd name="connsiteX40" fmla="*/ 5724081 w 9662615"/>
              <a:gd name="connsiteY40" fmla="*/ 1470431 h 1597680"/>
              <a:gd name="connsiteX41" fmla="*/ 5666577 w 9662615"/>
              <a:gd name="connsiteY41" fmla="*/ 1473921 h 1597680"/>
              <a:gd name="connsiteX42" fmla="*/ 5649068 w 9662615"/>
              <a:gd name="connsiteY42" fmla="*/ 1461676 h 1597680"/>
              <a:gd name="connsiteX43" fmla="*/ 5588902 w 9662615"/>
              <a:gd name="connsiteY43" fmla="*/ 1469647 h 1597680"/>
              <a:gd name="connsiteX44" fmla="*/ 5498090 w 9662615"/>
              <a:gd name="connsiteY44" fmla="*/ 1483173 h 1597680"/>
              <a:gd name="connsiteX45" fmla="*/ 5444641 w 9662615"/>
              <a:gd name="connsiteY45" fmla="*/ 1487602 h 1597680"/>
              <a:gd name="connsiteX46" fmla="*/ 5299812 w 9662615"/>
              <a:gd name="connsiteY46" fmla="*/ 1503362 h 1597680"/>
              <a:gd name="connsiteX47" fmla="*/ 5213947 w 9662615"/>
              <a:gd name="connsiteY47" fmla="*/ 1516637 h 1597680"/>
              <a:gd name="connsiteX48" fmla="*/ 5090342 w 9662615"/>
              <a:gd name="connsiteY48" fmla="*/ 1546680 h 1597680"/>
              <a:gd name="connsiteX49" fmla="*/ 5129812 w 9662615"/>
              <a:gd name="connsiteY49" fmla="*/ 1521277 h 1597680"/>
              <a:gd name="connsiteX50" fmla="*/ 5059484 w 9662615"/>
              <a:gd name="connsiteY50" fmla="*/ 1546802 h 1597680"/>
              <a:gd name="connsiteX51" fmla="*/ 5038524 w 9662615"/>
              <a:gd name="connsiteY51" fmla="*/ 1545675 h 1597680"/>
              <a:gd name="connsiteX52" fmla="*/ 5026564 w 9662615"/>
              <a:gd name="connsiteY52" fmla="*/ 1545376 h 1597680"/>
              <a:gd name="connsiteX53" fmla="*/ 4969433 w 9662615"/>
              <a:gd name="connsiteY53" fmla="*/ 1550865 h 1597680"/>
              <a:gd name="connsiteX54" fmla="*/ 4929254 w 9662615"/>
              <a:gd name="connsiteY54" fmla="*/ 1563452 h 1597680"/>
              <a:gd name="connsiteX55" fmla="*/ 4871726 w 9662615"/>
              <a:gd name="connsiteY55" fmla="*/ 1570584 h 1597680"/>
              <a:gd name="connsiteX56" fmla="*/ 4843267 w 9662615"/>
              <a:gd name="connsiteY56" fmla="*/ 1561459 h 1597680"/>
              <a:gd name="connsiteX57" fmla="*/ 4821058 w 9662615"/>
              <a:gd name="connsiteY57" fmla="*/ 1553078 h 1597680"/>
              <a:gd name="connsiteX58" fmla="*/ 4791466 w 9662615"/>
              <a:gd name="connsiteY58" fmla="*/ 1561324 h 1597680"/>
              <a:gd name="connsiteX59" fmla="*/ 4784247 w 9662615"/>
              <a:gd name="connsiteY59" fmla="*/ 1562342 h 1597680"/>
              <a:gd name="connsiteX60" fmla="*/ 4743285 w 9662615"/>
              <a:gd name="connsiteY60" fmla="*/ 1597680 h 1597680"/>
              <a:gd name="connsiteX61" fmla="*/ 4697562 w 9662615"/>
              <a:gd name="connsiteY61" fmla="*/ 1551206 h 1597680"/>
              <a:gd name="connsiteX62" fmla="*/ 4662664 w 9662615"/>
              <a:gd name="connsiteY62" fmla="*/ 1573162 h 1597680"/>
              <a:gd name="connsiteX63" fmla="*/ 4603028 w 9662615"/>
              <a:gd name="connsiteY63" fmla="*/ 1568821 h 1597680"/>
              <a:gd name="connsiteX64" fmla="*/ 4541612 w 9662615"/>
              <a:gd name="connsiteY64" fmla="*/ 1545262 h 1597680"/>
              <a:gd name="connsiteX65" fmla="*/ 4422155 w 9662615"/>
              <a:gd name="connsiteY65" fmla="*/ 1542059 h 1597680"/>
              <a:gd name="connsiteX66" fmla="*/ 4221826 w 9662615"/>
              <a:gd name="connsiteY66" fmla="*/ 1508923 h 1597680"/>
              <a:gd name="connsiteX67" fmla="*/ 4096601 w 9662615"/>
              <a:gd name="connsiteY67" fmla="*/ 1521563 h 1597680"/>
              <a:gd name="connsiteX68" fmla="*/ 3970635 w 9662615"/>
              <a:gd name="connsiteY68" fmla="*/ 1544815 h 1597680"/>
              <a:gd name="connsiteX69" fmla="*/ 3833906 w 9662615"/>
              <a:gd name="connsiteY69" fmla="*/ 1516637 h 1597680"/>
              <a:gd name="connsiteX70" fmla="*/ 3696258 w 9662615"/>
              <a:gd name="connsiteY70" fmla="*/ 1537563 h 1597680"/>
              <a:gd name="connsiteX71" fmla="*/ 3594070 w 9662615"/>
              <a:gd name="connsiteY71" fmla="*/ 1509422 h 1597680"/>
              <a:gd name="connsiteX72" fmla="*/ 3565233 w 9662615"/>
              <a:gd name="connsiteY72" fmla="*/ 1515122 h 1597680"/>
              <a:gd name="connsiteX73" fmla="*/ 3560267 w 9662615"/>
              <a:gd name="connsiteY73" fmla="*/ 1516288 h 1597680"/>
              <a:gd name="connsiteX74" fmla="*/ 3540258 w 9662615"/>
              <a:gd name="connsiteY74" fmla="*/ 1516976 h 1597680"/>
              <a:gd name="connsiteX75" fmla="*/ 3534780 w 9662615"/>
              <a:gd name="connsiteY75" fmla="*/ 1522141 h 1597680"/>
              <a:gd name="connsiteX76" fmla="*/ 3504783 w 9662615"/>
              <a:gd name="connsiteY76" fmla="*/ 1526739 h 1597680"/>
              <a:gd name="connsiteX77" fmla="*/ 3430805 w 9662615"/>
              <a:gd name="connsiteY77" fmla="*/ 1542521 h 1597680"/>
              <a:gd name="connsiteX78" fmla="*/ 3292707 w 9662615"/>
              <a:gd name="connsiteY78" fmla="*/ 1520490 h 1597680"/>
              <a:gd name="connsiteX79" fmla="*/ 3187872 w 9662615"/>
              <a:gd name="connsiteY79" fmla="*/ 1519991 h 1597680"/>
              <a:gd name="connsiteX80" fmla="*/ 3148026 w 9662615"/>
              <a:gd name="connsiteY80" fmla="*/ 1524777 h 1597680"/>
              <a:gd name="connsiteX81" fmla="*/ 3092394 w 9662615"/>
              <a:gd name="connsiteY81" fmla="*/ 1528115 h 1597680"/>
              <a:gd name="connsiteX82" fmla="*/ 2994200 w 9662615"/>
              <a:gd name="connsiteY82" fmla="*/ 1537857 h 1597680"/>
              <a:gd name="connsiteX83" fmla="*/ 2862301 w 9662615"/>
              <a:gd name="connsiteY83" fmla="*/ 1544250 h 1597680"/>
              <a:gd name="connsiteX84" fmla="*/ 2766335 w 9662615"/>
              <a:gd name="connsiteY84" fmla="*/ 1527662 h 1597680"/>
              <a:gd name="connsiteX85" fmla="*/ 2757836 w 9662615"/>
              <a:gd name="connsiteY85" fmla="*/ 1531371 h 1597680"/>
              <a:gd name="connsiteX86" fmla="*/ 2691555 w 9662615"/>
              <a:gd name="connsiteY86" fmla="*/ 1530283 h 1597680"/>
              <a:gd name="connsiteX87" fmla="*/ 2491676 w 9662615"/>
              <a:gd name="connsiteY87" fmla="*/ 1500859 h 1597680"/>
              <a:gd name="connsiteX88" fmla="*/ 2378036 w 9662615"/>
              <a:gd name="connsiteY88" fmla="*/ 1520645 h 1597680"/>
              <a:gd name="connsiteX89" fmla="*/ 2284269 w 9662615"/>
              <a:gd name="connsiteY89" fmla="*/ 1503068 h 1597680"/>
              <a:gd name="connsiteX90" fmla="*/ 2207104 w 9662615"/>
              <a:gd name="connsiteY90" fmla="*/ 1508888 h 1597680"/>
              <a:gd name="connsiteX91" fmla="*/ 2149226 w 9662615"/>
              <a:gd name="connsiteY91" fmla="*/ 1523409 h 1597680"/>
              <a:gd name="connsiteX92" fmla="*/ 2084783 w 9662615"/>
              <a:gd name="connsiteY92" fmla="*/ 1524245 h 1597680"/>
              <a:gd name="connsiteX93" fmla="*/ 2070075 w 9662615"/>
              <a:gd name="connsiteY93" fmla="*/ 1511285 h 1597680"/>
              <a:gd name="connsiteX94" fmla="*/ 2001057 w 9662615"/>
              <a:gd name="connsiteY94" fmla="*/ 1516449 h 1597680"/>
              <a:gd name="connsiteX95" fmla="*/ 1896330 w 9662615"/>
              <a:gd name="connsiteY95" fmla="*/ 1525725 h 1597680"/>
              <a:gd name="connsiteX96" fmla="*/ 1835994 w 9662615"/>
              <a:gd name="connsiteY96" fmla="*/ 1527678 h 1597680"/>
              <a:gd name="connsiteX97" fmla="*/ 1671119 w 9662615"/>
              <a:gd name="connsiteY97" fmla="*/ 1536701 h 1597680"/>
              <a:gd name="connsiteX98" fmla="*/ 1601337 w 9662615"/>
              <a:gd name="connsiteY98" fmla="*/ 1548552 h 1597680"/>
              <a:gd name="connsiteX99" fmla="*/ 1407755 w 9662615"/>
              <a:gd name="connsiteY99" fmla="*/ 1571444 h 1597680"/>
              <a:gd name="connsiteX100" fmla="*/ 1271994 w 9662615"/>
              <a:gd name="connsiteY100" fmla="*/ 1579471 h 1597680"/>
              <a:gd name="connsiteX101" fmla="*/ 1249226 w 9662615"/>
              <a:gd name="connsiteY101" fmla="*/ 1583140 h 1597680"/>
              <a:gd name="connsiteX102" fmla="*/ 1217719 w 9662615"/>
              <a:gd name="connsiteY102" fmla="*/ 1580863 h 1597680"/>
              <a:gd name="connsiteX103" fmla="*/ 1091432 w 9662615"/>
              <a:gd name="connsiteY103" fmla="*/ 1571003 h 1597680"/>
              <a:gd name="connsiteX104" fmla="*/ 992039 w 9662615"/>
              <a:gd name="connsiteY104" fmla="*/ 1556662 h 1597680"/>
              <a:gd name="connsiteX105" fmla="*/ 868264 w 9662615"/>
              <a:gd name="connsiteY105" fmla="*/ 1566392 h 1597680"/>
              <a:gd name="connsiteX106" fmla="*/ 792765 w 9662615"/>
              <a:gd name="connsiteY106" fmla="*/ 1563102 h 1597680"/>
              <a:gd name="connsiteX107" fmla="*/ 669055 w 9662615"/>
              <a:gd name="connsiteY107" fmla="*/ 1543638 h 1597680"/>
              <a:gd name="connsiteX108" fmla="*/ 506152 w 9662615"/>
              <a:gd name="connsiteY108" fmla="*/ 1549124 h 1597680"/>
              <a:gd name="connsiteX109" fmla="*/ 472797 w 9662615"/>
              <a:gd name="connsiteY109" fmla="*/ 1568904 h 1597680"/>
              <a:gd name="connsiteX110" fmla="*/ 427864 w 9662615"/>
              <a:gd name="connsiteY110" fmla="*/ 1580848 h 1597680"/>
              <a:gd name="connsiteX111" fmla="*/ 408381 w 9662615"/>
              <a:gd name="connsiteY111" fmla="*/ 1552940 h 1597680"/>
              <a:gd name="connsiteX112" fmla="*/ 267163 w 9662615"/>
              <a:gd name="connsiteY112" fmla="*/ 1531913 h 1597680"/>
              <a:gd name="connsiteX113" fmla="*/ 196644 w 9662615"/>
              <a:gd name="connsiteY113" fmla="*/ 1524565 h 1597680"/>
              <a:gd name="connsiteX114" fmla="*/ 86819 w 9662615"/>
              <a:gd name="connsiteY114" fmla="*/ 1519517 h 1597680"/>
              <a:gd name="connsiteX115" fmla="*/ 53369 w 9662615"/>
              <a:gd name="connsiteY115" fmla="*/ 1516853 h 1597680"/>
              <a:gd name="connsiteX116" fmla="*/ 2359 w 9662615"/>
              <a:gd name="connsiteY116" fmla="*/ 1515247 h 1597680"/>
              <a:gd name="connsiteX117" fmla="*/ 0 w 9662615"/>
              <a:gd name="connsiteY117" fmla="*/ 1514932 h 1597680"/>
              <a:gd name="connsiteX118" fmla="*/ 0 w 9662615"/>
              <a:gd name="connsiteY118" fmla="*/ 0 h 1597680"/>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66659 w 9662615"/>
              <a:gd name="connsiteY68" fmla="*/ 1528913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6499"/>
              <a:gd name="connsiteX1" fmla="*/ 9662615 w 9662615"/>
              <a:gd name="connsiteY1" fmla="*/ 0 h 1596499"/>
              <a:gd name="connsiteX2" fmla="*/ 9662615 w 9662615"/>
              <a:gd name="connsiteY2" fmla="*/ 1280346 h 1596499"/>
              <a:gd name="connsiteX3" fmla="*/ 9658420 w 9662615"/>
              <a:gd name="connsiteY3" fmla="*/ 1280106 h 1596499"/>
              <a:gd name="connsiteX4" fmla="*/ 9469546 w 9662615"/>
              <a:gd name="connsiteY4" fmla="*/ 1289837 h 1596499"/>
              <a:gd name="connsiteX5" fmla="*/ 9385895 w 9662615"/>
              <a:gd name="connsiteY5" fmla="*/ 1269203 h 1596499"/>
              <a:gd name="connsiteX6" fmla="*/ 9144767 w 9662615"/>
              <a:gd name="connsiteY6" fmla="*/ 1264120 h 1596499"/>
              <a:gd name="connsiteX7" fmla="*/ 8837252 w 9662615"/>
              <a:gd name="connsiteY7" fmla="*/ 1350515 h 1596499"/>
              <a:gd name="connsiteX8" fmla="*/ 8705466 w 9662615"/>
              <a:gd name="connsiteY8" fmla="*/ 1342419 h 1596499"/>
              <a:gd name="connsiteX9" fmla="*/ 8652221 w 9662615"/>
              <a:gd name="connsiteY9" fmla="*/ 1326906 h 1596499"/>
              <a:gd name="connsiteX10" fmla="*/ 8632312 w 9662615"/>
              <a:gd name="connsiteY10" fmla="*/ 1326025 h 1596499"/>
              <a:gd name="connsiteX11" fmla="*/ 8591582 w 9662615"/>
              <a:gd name="connsiteY11" fmla="*/ 1341666 h 1596499"/>
              <a:gd name="connsiteX12" fmla="*/ 8537336 w 9662615"/>
              <a:gd name="connsiteY12" fmla="*/ 1341684 h 1596499"/>
              <a:gd name="connsiteX13" fmla="*/ 8472508 w 9662615"/>
              <a:gd name="connsiteY13" fmla="*/ 1363109 h 1596499"/>
              <a:gd name="connsiteX14" fmla="*/ 8258477 w 9662615"/>
              <a:gd name="connsiteY14" fmla="*/ 1370666 h 1596499"/>
              <a:gd name="connsiteX15" fmla="*/ 8197961 w 9662615"/>
              <a:gd name="connsiteY15" fmla="*/ 1392804 h 1596499"/>
              <a:gd name="connsiteX16" fmla="*/ 8171196 w 9662615"/>
              <a:gd name="connsiteY16" fmla="*/ 1397216 h 1596499"/>
              <a:gd name="connsiteX17" fmla="*/ 8127667 w 9662615"/>
              <a:gd name="connsiteY17" fmla="*/ 1418254 h 1596499"/>
              <a:gd name="connsiteX18" fmla="*/ 7974579 w 9662615"/>
              <a:gd name="connsiteY18" fmla="*/ 1383439 h 1596499"/>
              <a:gd name="connsiteX19" fmla="*/ 7768351 w 9662615"/>
              <a:gd name="connsiteY19" fmla="*/ 1395051 h 1596499"/>
              <a:gd name="connsiteX20" fmla="*/ 7635985 w 9662615"/>
              <a:gd name="connsiteY20" fmla="*/ 1386363 h 1596499"/>
              <a:gd name="connsiteX21" fmla="*/ 7466069 w 9662615"/>
              <a:gd name="connsiteY21" fmla="*/ 1377654 h 1596499"/>
              <a:gd name="connsiteX22" fmla="*/ 7355642 w 9662615"/>
              <a:gd name="connsiteY22" fmla="*/ 1407761 h 1596499"/>
              <a:gd name="connsiteX23" fmla="*/ 7151610 w 9662615"/>
              <a:gd name="connsiteY23" fmla="*/ 1397856 h 1596499"/>
              <a:gd name="connsiteX24" fmla="*/ 7082147 w 9662615"/>
              <a:gd name="connsiteY24" fmla="*/ 1406113 h 1596499"/>
              <a:gd name="connsiteX25" fmla="*/ 7014958 w 9662615"/>
              <a:gd name="connsiteY25" fmla="*/ 1396883 h 1596499"/>
              <a:gd name="connsiteX26" fmla="*/ 6907567 w 9662615"/>
              <a:gd name="connsiteY26" fmla="*/ 1419149 h 1596499"/>
              <a:gd name="connsiteX27" fmla="*/ 6748428 w 9662615"/>
              <a:gd name="connsiteY27" fmla="*/ 1420308 h 1596499"/>
              <a:gd name="connsiteX28" fmla="*/ 6654257 w 9662615"/>
              <a:gd name="connsiteY28" fmla="*/ 1424143 h 1596499"/>
              <a:gd name="connsiteX29" fmla="*/ 6620123 w 9662615"/>
              <a:gd name="connsiteY29" fmla="*/ 1430535 h 1596499"/>
              <a:gd name="connsiteX30" fmla="*/ 6571355 w 9662615"/>
              <a:gd name="connsiteY30" fmla="*/ 1436144 h 1596499"/>
              <a:gd name="connsiteX31" fmla="*/ 6486557 w 9662615"/>
              <a:gd name="connsiteY31" fmla="*/ 1449861 h 1596499"/>
              <a:gd name="connsiteX32" fmla="*/ 6370419 w 9662615"/>
              <a:gd name="connsiteY32" fmla="*/ 1461649 h 1596499"/>
              <a:gd name="connsiteX33" fmla="*/ 6278839 w 9662615"/>
              <a:gd name="connsiteY33" fmla="*/ 1449160 h 1596499"/>
              <a:gd name="connsiteX34" fmla="*/ 6272455 w 9662615"/>
              <a:gd name="connsiteY34" fmla="*/ 1453191 h 1596499"/>
              <a:gd name="connsiteX35" fmla="*/ 6212659 w 9662615"/>
              <a:gd name="connsiteY35" fmla="*/ 1454850 h 1596499"/>
              <a:gd name="connsiteX36" fmla="*/ 6069317 w 9662615"/>
              <a:gd name="connsiteY36" fmla="*/ 1445838 h 1596499"/>
              <a:gd name="connsiteX37" fmla="*/ 5878477 w 9662615"/>
              <a:gd name="connsiteY37" fmla="*/ 1439180 h 1596499"/>
              <a:gd name="connsiteX38" fmla="*/ 5838387 w 9662615"/>
              <a:gd name="connsiteY38" fmla="*/ 1444679 h 1596499"/>
              <a:gd name="connsiteX39" fmla="*/ 5771136 w 9662615"/>
              <a:gd name="connsiteY39" fmla="*/ 1453639 h 1596499"/>
              <a:gd name="connsiteX40" fmla="*/ 5724081 w 9662615"/>
              <a:gd name="connsiteY40" fmla="*/ 1470431 h 1596499"/>
              <a:gd name="connsiteX41" fmla="*/ 5666577 w 9662615"/>
              <a:gd name="connsiteY41" fmla="*/ 1473921 h 1596499"/>
              <a:gd name="connsiteX42" fmla="*/ 5649068 w 9662615"/>
              <a:gd name="connsiteY42" fmla="*/ 1461676 h 1596499"/>
              <a:gd name="connsiteX43" fmla="*/ 5588902 w 9662615"/>
              <a:gd name="connsiteY43" fmla="*/ 1469647 h 1596499"/>
              <a:gd name="connsiteX44" fmla="*/ 5498090 w 9662615"/>
              <a:gd name="connsiteY44" fmla="*/ 1483173 h 1596499"/>
              <a:gd name="connsiteX45" fmla="*/ 5444641 w 9662615"/>
              <a:gd name="connsiteY45" fmla="*/ 1487602 h 1596499"/>
              <a:gd name="connsiteX46" fmla="*/ 5299812 w 9662615"/>
              <a:gd name="connsiteY46" fmla="*/ 1503362 h 1596499"/>
              <a:gd name="connsiteX47" fmla="*/ 5213947 w 9662615"/>
              <a:gd name="connsiteY47" fmla="*/ 1516637 h 1596499"/>
              <a:gd name="connsiteX48" fmla="*/ 5090342 w 9662615"/>
              <a:gd name="connsiteY48" fmla="*/ 1546680 h 1596499"/>
              <a:gd name="connsiteX49" fmla="*/ 5129812 w 9662615"/>
              <a:gd name="connsiteY49" fmla="*/ 1521277 h 1596499"/>
              <a:gd name="connsiteX50" fmla="*/ 5059484 w 9662615"/>
              <a:gd name="connsiteY50" fmla="*/ 1546802 h 1596499"/>
              <a:gd name="connsiteX51" fmla="*/ 5038524 w 9662615"/>
              <a:gd name="connsiteY51" fmla="*/ 1545675 h 1596499"/>
              <a:gd name="connsiteX52" fmla="*/ 5026564 w 9662615"/>
              <a:gd name="connsiteY52" fmla="*/ 1545376 h 1596499"/>
              <a:gd name="connsiteX53" fmla="*/ 4969433 w 9662615"/>
              <a:gd name="connsiteY53" fmla="*/ 1550865 h 1596499"/>
              <a:gd name="connsiteX54" fmla="*/ 4929254 w 9662615"/>
              <a:gd name="connsiteY54" fmla="*/ 1563452 h 1596499"/>
              <a:gd name="connsiteX55" fmla="*/ 4871726 w 9662615"/>
              <a:gd name="connsiteY55" fmla="*/ 1570584 h 1596499"/>
              <a:gd name="connsiteX56" fmla="*/ 4843267 w 9662615"/>
              <a:gd name="connsiteY56" fmla="*/ 1561459 h 1596499"/>
              <a:gd name="connsiteX57" fmla="*/ 4821058 w 9662615"/>
              <a:gd name="connsiteY57" fmla="*/ 1553078 h 1596499"/>
              <a:gd name="connsiteX58" fmla="*/ 4791466 w 9662615"/>
              <a:gd name="connsiteY58" fmla="*/ 1561324 h 1596499"/>
              <a:gd name="connsiteX59" fmla="*/ 4784247 w 9662615"/>
              <a:gd name="connsiteY59" fmla="*/ 1562342 h 1596499"/>
              <a:gd name="connsiteX60" fmla="*/ 4739309 w 9662615"/>
              <a:gd name="connsiteY60" fmla="*/ 1553948 h 1596499"/>
              <a:gd name="connsiteX61" fmla="*/ 4697562 w 9662615"/>
              <a:gd name="connsiteY61" fmla="*/ 1551206 h 1596499"/>
              <a:gd name="connsiteX62" fmla="*/ 4650737 w 9662615"/>
              <a:gd name="connsiteY62" fmla="*/ 1537381 h 1596499"/>
              <a:gd name="connsiteX63" fmla="*/ 4583150 w 9662615"/>
              <a:gd name="connsiteY63" fmla="*/ 1529064 h 1596499"/>
              <a:gd name="connsiteX64" fmla="*/ 4521734 w 9662615"/>
              <a:gd name="connsiteY64" fmla="*/ 1529359 h 1596499"/>
              <a:gd name="connsiteX65" fmla="*/ 4382398 w 9662615"/>
              <a:gd name="connsiteY65" fmla="*/ 1534108 h 1596499"/>
              <a:gd name="connsiteX66" fmla="*/ 4221826 w 9662615"/>
              <a:gd name="connsiteY66" fmla="*/ 1500972 h 1596499"/>
              <a:gd name="connsiteX67" fmla="*/ 4096601 w 9662615"/>
              <a:gd name="connsiteY67" fmla="*/ 1521563 h 1596499"/>
              <a:gd name="connsiteX68" fmla="*/ 3978586 w 9662615"/>
              <a:gd name="connsiteY68" fmla="*/ 1596499 h 1596499"/>
              <a:gd name="connsiteX69" fmla="*/ 3833906 w 9662615"/>
              <a:gd name="connsiteY69" fmla="*/ 1516637 h 1596499"/>
              <a:gd name="connsiteX70" fmla="*/ 3696258 w 9662615"/>
              <a:gd name="connsiteY70" fmla="*/ 1537563 h 1596499"/>
              <a:gd name="connsiteX71" fmla="*/ 3594070 w 9662615"/>
              <a:gd name="connsiteY71" fmla="*/ 1509422 h 1596499"/>
              <a:gd name="connsiteX72" fmla="*/ 3565233 w 9662615"/>
              <a:gd name="connsiteY72" fmla="*/ 1515122 h 1596499"/>
              <a:gd name="connsiteX73" fmla="*/ 3560267 w 9662615"/>
              <a:gd name="connsiteY73" fmla="*/ 1516288 h 1596499"/>
              <a:gd name="connsiteX74" fmla="*/ 3540258 w 9662615"/>
              <a:gd name="connsiteY74" fmla="*/ 1516976 h 1596499"/>
              <a:gd name="connsiteX75" fmla="*/ 3534780 w 9662615"/>
              <a:gd name="connsiteY75" fmla="*/ 1522141 h 1596499"/>
              <a:gd name="connsiteX76" fmla="*/ 3504783 w 9662615"/>
              <a:gd name="connsiteY76" fmla="*/ 1526739 h 1596499"/>
              <a:gd name="connsiteX77" fmla="*/ 3430805 w 9662615"/>
              <a:gd name="connsiteY77" fmla="*/ 1542521 h 1596499"/>
              <a:gd name="connsiteX78" fmla="*/ 3292707 w 9662615"/>
              <a:gd name="connsiteY78" fmla="*/ 1520490 h 1596499"/>
              <a:gd name="connsiteX79" fmla="*/ 3187872 w 9662615"/>
              <a:gd name="connsiteY79" fmla="*/ 1519991 h 1596499"/>
              <a:gd name="connsiteX80" fmla="*/ 3148026 w 9662615"/>
              <a:gd name="connsiteY80" fmla="*/ 1524777 h 1596499"/>
              <a:gd name="connsiteX81" fmla="*/ 3092394 w 9662615"/>
              <a:gd name="connsiteY81" fmla="*/ 1528115 h 1596499"/>
              <a:gd name="connsiteX82" fmla="*/ 2994200 w 9662615"/>
              <a:gd name="connsiteY82" fmla="*/ 1537857 h 1596499"/>
              <a:gd name="connsiteX83" fmla="*/ 2862301 w 9662615"/>
              <a:gd name="connsiteY83" fmla="*/ 1544250 h 1596499"/>
              <a:gd name="connsiteX84" fmla="*/ 2766335 w 9662615"/>
              <a:gd name="connsiteY84" fmla="*/ 1527662 h 1596499"/>
              <a:gd name="connsiteX85" fmla="*/ 2757836 w 9662615"/>
              <a:gd name="connsiteY85" fmla="*/ 1531371 h 1596499"/>
              <a:gd name="connsiteX86" fmla="*/ 2691555 w 9662615"/>
              <a:gd name="connsiteY86" fmla="*/ 1530283 h 1596499"/>
              <a:gd name="connsiteX87" fmla="*/ 2491676 w 9662615"/>
              <a:gd name="connsiteY87" fmla="*/ 1500859 h 1596499"/>
              <a:gd name="connsiteX88" fmla="*/ 2378036 w 9662615"/>
              <a:gd name="connsiteY88" fmla="*/ 1520645 h 1596499"/>
              <a:gd name="connsiteX89" fmla="*/ 2284269 w 9662615"/>
              <a:gd name="connsiteY89" fmla="*/ 1503068 h 1596499"/>
              <a:gd name="connsiteX90" fmla="*/ 2207104 w 9662615"/>
              <a:gd name="connsiteY90" fmla="*/ 1508888 h 1596499"/>
              <a:gd name="connsiteX91" fmla="*/ 2149226 w 9662615"/>
              <a:gd name="connsiteY91" fmla="*/ 1523409 h 1596499"/>
              <a:gd name="connsiteX92" fmla="*/ 2084783 w 9662615"/>
              <a:gd name="connsiteY92" fmla="*/ 1524245 h 1596499"/>
              <a:gd name="connsiteX93" fmla="*/ 2070075 w 9662615"/>
              <a:gd name="connsiteY93" fmla="*/ 1511285 h 1596499"/>
              <a:gd name="connsiteX94" fmla="*/ 2001057 w 9662615"/>
              <a:gd name="connsiteY94" fmla="*/ 1516449 h 1596499"/>
              <a:gd name="connsiteX95" fmla="*/ 1896330 w 9662615"/>
              <a:gd name="connsiteY95" fmla="*/ 1525725 h 1596499"/>
              <a:gd name="connsiteX96" fmla="*/ 1835994 w 9662615"/>
              <a:gd name="connsiteY96" fmla="*/ 1527678 h 1596499"/>
              <a:gd name="connsiteX97" fmla="*/ 1671119 w 9662615"/>
              <a:gd name="connsiteY97" fmla="*/ 1536701 h 1596499"/>
              <a:gd name="connsiteX98" fmla="*/ 1601337 w 9662615"/>
              <a:gd name="connsiteY98" fmla="*/ 1548552 h 1596499"/>
              <a:gd name="connsiteX99" fmla="*/ 1407755 w 9662615"/>
              <a:gd name="connsiteY99" fmla="*/ 1571444 h 1596499"/>
              <a:gd name="connsiteX100" fmla="*/ 1271994 w 9662615"/>
              <a:gd name="connsiteY100" fmla="*/ 1579471 h 1596499"/>
              <a:gd name="connsiteX101" fmla="*/ 1249226 w 9662615"/>
              <a:gd name="connsiteY101" fmla="*/ 1583140 h 1596499"/>
              <a:gd name="connsiteX102" fmla="*/ 1217719 w 9662615"/>
              <a:gd name="connsiteY102" fmla="*/ 1580863 h 1596499"/>
              <a:gd name="connsiteX103" fmla="*/ 1091432 w 9662615"/>
              <a:gd name="connsiteY103" fmla="*/ 1571003 h 1596499"/>
              <a:gd name="connsiteX104" fmla="*/ 992039 w 9662615"/>
              <a:gd name="connsiteY104" fmla="*/ 1556662 h 1596499"/>
              <a:gd name="connsiteX105" fmla="*/ 868264 w 9662615"/>
              <a:gd name="connsiteY105" fmla="*/ 1566392 h 1596499"/>
              <a:gd name="connsiteX106" fmla="*/ 792765 w 9662615"/>
              <a:gd name="connsiteY106" fmla="*/ 1563102 h 1596499"/>
              <a:gd name="connsiteX107" fmla="*/ 669055 w 9662615"/>
              <a:gd name="connsiteY107" fmla="*/ 1543638 h 1596499"/>
              <a:gd name="connsiteX108" fmla="*/ 506152 w 9662615"/>
              <a:gd name="connsiteY108" fmla="*/ 1549124 h 1596499"/>
              <a:gd name="connsiteX109" fmla="*/ 472797 w 9662615"/>
              <a:gd name="connsiteY109" fmla="*/ 1568904 h 1596499"/>
              <a:gd name="connsiteX110" fmla="*/ 427864 w 9662615"/>
              <a:gd name="connsiteY110" fmla="*/ 1580848 h 1596499"/>
              <a:gd name="connsiteX111" fmla="*/ 408381 w 9662615"/>
              <a:gd name="connsiteY111" fmla="*/ 1552940 h 1596499"/>
              <a:gd name="connsiteX112" fmla="*/ 267163 w 9662615"/>
              <a:gd name="connsiteY112" fmla="*/ 1531913 h 1596499"/>
              <a:gd name="connsiteX113" fmla="*/ 196644 w 9662615"/>
              <a:gd name="connsiteY113" fmla="*/ 1524565 h 1596499"/>
              <a:gd name="connsiteX114" fmla="*/ 86819 w 9662615"/>
              <a:gd name="connsiteY114" fmla="*/ 1519517 h 1596499"/>
              <a:gd name="connsiteX115" fmla="*/ 53369 w 9662615"/>
              <a:gd name="connsiteY115" fmla="*/ 1516853 h 1596499"/>
              <a:gd name="connsiteX116" fmla="*/ 2359 w 9662615"/>
              <a:gd name="connsiteY116" fmla="*/ 1515247 h 1596499"/>
              <a:gd name="connsiteX117" fmla="*/ 0 w 9662615"/>
              <a:gd name="connsiteY117" fmla="*/ 1514932 h 1596499"/>
              <a:gd name="connsiteX118" fmla="*/ 0 w 9662615"/>
              <a:gd name="connsiteY118" fmla="*/ 0 h 1596499"/>
              <a:gd name="connsiteX0" fmla="*/ 0 w 9662615"/>
              <a:gd name="connsiteY0" fmla="*/ 0 h 1600474"/>
              <a:gd name="connsiteX1" fmla="*/ 9662615 w 9662615"/>
              <a:gd name="connsiteY1" fmla="*/ 0 h 1600474"/>
              <a:gd name="connsiteX2" fmla="*/ 9662615 w 9662615"/>
              <a:gd name="connsiteY2" fmla="*/ 1280346 h 1600474"/>
              <a:gd name="connsiteX3" fmla="*/ 9658420 w 9662615"/>
              <a:gd name="connsiteY3" fmla="*/ 1280106 h 1600474"/>
              <a:gd name="connsiteX4" fmla="*/ 9469546 w 9662615"/>
              <a:gd name="connsiteY4" fmla="*/ 1289837 h 1600474"/>
              <a:gd name="connsiteX5" fmla="*/ 9385895 w 9662615"/>
              <a:gd name="connsiteY5" fmla="*/ 1269203 h 1600474"/>
              <a:gd name="connsiteX6" fmla="*/ 9144767 w 9662615"/>
              <a:gd name="connsiteY6" fmla="*/ 1264120 h 1600474"/>
              <a:gd name="connsiteX7" fmla="*/ 8837252 w 9662615"/>
              <a:gd name="connsiteY7" fmla="*/ 1350515 h 1600474"/>
              <a:gd name="connsiteX8" fmla="*/ 8705466 w 9662615"/>
              <a:gd name="connsiteY8" fmla="*/ 1342419 h 1600474"/>
              <a:gd name="connsiteX9" fmla="*/ 8652221 w 9662615"/>
              <a:gd name="connsiteY9" fmla="*/ 1326906 h 1600474"/>
              <a:gd name="connsiteX10" fmla="*/ 8632312 w 9662615"/>
              <a:gd name="connsiteY10" fmla="*/ 1326025 h 1600474"/>
              <a:gd name="connsiteX11" fmla="*/ 8591582 w 9662615"/>
              <a:gd name="connsiteY11" fmla="*/ 1341666 h 1600474"/>
              <a:gd name="connsiteX12" fmla="*/ 8537336 w 9662615"/>
              <a:gd name="connsiteY12" fmla="*/ 1341684 h 1600474"/>
              <a:gd name="connsiteX13" fmla="*/ 8472508 w 9662615"/>
              <a:gd name="connsiteY13" fmla="*/ 1363109 h 1600474"/>
              <a:gd name="connsiteX14" fmla="*/ 8258477 w 9662615"/>
              <a:gd name="connsiteY14" fmla="*/ 1370666 h 1600474"/>
              <a:gd name="connsiteX15" fmla="*/ 8197961 w 9662615"/>
              <a:gd name="connsiteY15" fmla="*/ 1392804 h 1600474"/>
              <a:gd name="connsiteX16" fmla="*/ 8171196 w 9662615"/>
              <a:gd name="connsiteY16" fmla="*/ 1397216 h 1600474"/>
              <a:gd name="connsiteX17" fmla="*/ 8127667 w 9662615"/>
              <a:gd name="connsiteY17" fmla="*/ 1418254 h 1600474"/>
              <a:gd name="connsiteX18" fmla="*/ 7974579 w 9662615"/>
              <a:gd name="connsiteY18" fmla="*/ 1383439 h 1600474"/>
              <a:gd name="connsiteX19" fmla="*/ 7768351 w 9662615"/>
              <a:gd name="connsiteY19" fmla="*/ 1395051 h 1600474"/>
              <a:gd name="connsiteX20" fmla="*/ 7635985 w 9662615"/>
              <a:gd name="connsiteY20" fmla="*/ 1386363 h 1600474"/>
              <a:gd name="connsiteX21" fmla="*/ 7466069 w 9662615"/>
              <a:gd name="connsiteY21" fmla="*/ 1377654 h 1600474"/>
              <a:gd name="connsiteX22" fmla="*/ 7355642 w 9662615"/>
              <a:gd name="connsiteY22" fmla="*/ 1407761 h 1600474"/>
              <a:gd name="connsiteX23" fmla="*/ 7151610 w 9662615"/>
              <a:gd name="connsiteY23" fmla="*/ 1397856 h 1600474"/>
              <a:gd name="connsiteX24" fmla="*/ 7082147 w 9662615"/>
              <a:gd name="connsiteY24" fmla="*/ 1406113 h 1600474"/>
              <a:gd name="connsiteX25" fmla="*/ 7014958 w 9662615"/>
              <a:gd name="connsiteY25" fmla="*/ 1396883 h 1600474"/>
              <a:gd name="connsiteX26" fmla="*/ 6907567 w 9662615"/>
              <a:gd name="connsiteY26" fmla="*/ 1419149 h 1600474"/>
              <a:gd name="connsiteX27" fmla="*/ 6748428 w 9662615"/>
              <a:gd name="connsiteY27" fmla="*/ 1420308 h 1600474"/>
              <a:gd name="connsiteX28" fmla="*/ 6654257 w 9662615"/>
              <a:gd name="connsiteY28" fmla="*/ 1424143 h 1600474"/>
              <a:gd name="connsiteX29" fmla="*/ 6620123 w 9662615"/>
              <a:gd name="connsiteY29" fmla="*/ 1430535 h 1600474"/>
              <a:gd name="connsiteX30" fmla="*/ 6571355 w 9662615"/>
              <a:gd name="connsiteY30" fmla="*/ 1436144 h 1600474"/>
              <a:gd name="connsiteX31" fmla="*/ 6486557 w 9662615"/>
              <a:gd name="connsiteY31" fmla="*/ 1449861 h 1600474"/>
              <a:gd name="connsiteX32" fmla="*/ 6370419 w 9662615"/>
              <a:gd name="connsiteY32" fmla="*/ 1461649 h 1600474"/>
              <a:gd name="connsiteX33" fmla="*/ 6278839 w 9662615"/>
              <a:gd name="connsiteY33" fmla="*/ 1449160 h 1600474"/>
              <a:gd name="connsiteX34" fmla="*/ 6272455 w 9662615"/>
              <a:gd name="connsiteY34" fmla="*/ 1453191 h 1600474"/>
              <a:gd name="connsiteX35" fmla="*/ 6212659 w 9662615"/>
              <a:gd name="connsiteY35" fmla="*/ 1454850 h 1600474"/>
              <a:gd name="connsiteX36" fmla="*/ 6069317 w 9662615"/>
              <a:gd name="connsiteY36" fmla="*/ 1445838 h 1600474"/>
              <a:gd name="connsiteX37" fmla="*/ 5878477 w 9662615"/>
              <a:gd name="connsiteY37" fmla="*/ 1439180 h 1600474"/>
              <a:gd name="connsiteX38" fmla="*/ 5838387 w 9662615"/>
              <a:gd name="connsiteY38" fmla="*/ 1444679 h 1600474"/>
              <a:gd name="connsiteX39" fmla="*/ 5771136 w 9662615"/>
              <a:gd name="connsiteY39" fmla="*/ 1453639 h 1600474"/>
              <a:gd name="connsiteX40" fmla="*/ 5724081 w 9662615"/>
              <a:gd name="connsiteY40" fmla="*/ 1470431 h 1600474"/>
              <a:gd name="connsiteX41" fmla="*/ 5666577 w 9662615"/>
              <a:gd name="connsiteY41" fmla="*/ 1473921 h 1600474"/>
              <a:gd name="connsiteX42" fmla="*/ 5649068 w 9662615"/>
              <a:gd name="connsiteY42" fmla="*/ 1461676 h 1600474"/>
              <a:gd name="connsiteX43" fmla="*/ 5588902 w 9662615"/>
              <a:gd name="connsiteY43" fmla="*/ 1469647 h 1600474"/>
              <a:gd name="connsiteX44" fmla="*/ 5498090 w 9662615"/>
              <a:gd name="connsiteY44" fmla="*/ 1483173 h 1600474"/>
              <a:gd name="connsiteX45" fmla="*/ 5444641 w 9662615"/>
              <a:gd name="connsiteY45" fmla="*/ 1487602 h 1600474"/>
              <a:gd name="connsiteX46" fmla="*/ 5299812 w 9662615"/>
              <a:gd name="connsiteY46" fmla="*/ 1503362 h 1600474"/>
              <a:gd name="connsiteX47" fmla="*/ 5213947 w 9662615"/>
              <a:gd name="connsiteY47" fmla="*/ 1516637 h 1600474"/>
              <a:gd name="connsiteX48" fmla="*/ 5090342 w 9662615"/>
              <a:gd name="connsiteY48" fmla="*/ 1546680 h 1600474"/>
              <a:gd name="connsiteX49" fmla="*/ 5129812 w 9662615"/>
              <a:gd name="connsiteY49" fmla="*/ 1521277 h 1600474"/>
              <a:gd name="connsiteX50" fmla="*/ 5059484 w 9662615"/>
              <a:gd name="connsiteY50" fmla="*/ 1546802 h 1600474"/>
              <a:gd name="connsiteX51" fmla="*/ 5038524 w 9662615"/>
              <a:gd name="connsiteY51" fmla="*/ 1545675 h 1600474"/>
              <a:gd name="connsiteX52" fmla="*/ 5026564 w 9662615"/>
              <a:gd name="connsiteY52" fmla="*/ 1545376 h 1600474"/>
              <a:gd name="connsiteX53" fmla="*/ 4969433 w 9662615"/>
              <a:gd name="connsiteY53" fmla="*/ 1550865 h 1600474"/>
              <a:gd name="connsiteX54" fmla="*/ 4929254 w 9662615"/>
              <a:gd name="connsiteY54" fmla="*/ 1563452 h 1600474"/>
              <a:gd name="connsiteX55" fmla="*/ 4871726 w 9662615"/>
              <a:gd name="connsiteY55" fmla="*/ 1570584 h 1600474"/>
              <a:gd name="connsiteX56" fmla="*/ 4843267 w 9662615"/>
              <a:gd name="connsiteY56" fmla="*/ 1561459 h 1600474"/>
              <a:gd name="connsiteX57" fmla="*/ 4821058 w 9662615"/>
              <a:gd name="connsiteY57" fmla="*/ 1553078 h 1600474"/>
              <a:gd name="connsiteX58" fmla="*/ 4791466 w 9662615"/>
              <a:gd name="connsiteY58" fmla="*/ 1561324 h 1600474"/>
              <a:gd name="connsiteX59" fmla="*/ 4784247 w 9662615"/>
              <a:gd name="connsiteY59" fmla="*/ 1562342 h 1600474"/>
              <a:gd name="connsiteX60" fmla="*/ 4739309 w 9662615"/>
              <a:gd name="connsiteY60" fmla="*/ 1553948 h 1600474"/>
              <a:gd name="connsiteX61" fmla="*/ 4697562 w 9662615"/>
              <a:gd name="connsiteY61" fmla="*/ 1551206 h 1600474"/>
              <a:gd name="connsiteX62" fmla="*/ 4650737 w 9662615"/>
              <a:gd name="connsiteY62" fmla="*/ 1537381 h 1600474"/>
              <a:gd name="connsiteX63" fmla="*/ 4583150 w 9662615"/>
              <a:gd name="connsiteY63" fmla="*/ 1529064 h 1600474"/>
              <a:gd name="connsiteX64" fmla="*/ 4521734 w 9662615"/>
              <a:gd name="connsiteY64" fmla="*/ 1529359 h 1600474"/>
              <a:gd name="connsiteX65" fmla="*/ 4382398 w 9662615"/>
              <a:gd name="connsiteY65" fmla="*/ 1534108 h 1600474"/>
              <a:gd name="connsiteX66" fmla="*/ 4221826 w 9662615"/>
              <a:gd name="connsiteY66" fmla="*/ 1500972 h 1600474"/>
              <a:gd name="connsiteX67" fmla="*/ 4096601 w 9662615"/>
              <a:gd name="connsiteY67" fmla="*/ 1521563 h 1600474"/>
              <a:gd name="connsiteX68" fmla="*/ 4046172 w 9662615"/>
              <a:gd name="connsiteY68" fmla="*/ 1600474 h 1600474"/>
              <a:gd name="connsiteX69" fmla="*/ 3833906 w 9662615"/>
              <a:gd name="connsiteY69" fmla="*/ 1516637 h 1600474"/>
              <a:gd name="connsiteX70" fmla="*/ 3696258 w 9662615"/>
              <a:gd name="connsiteY70" fmla="*/ 1537563 h 1600474"/>
              <a:gd name="connsiteX71" fmla="*/ 3594070 w 9662615"/>
              <a:gd name="connsiteY71" fmla="*/ 1509422 h 1600474"/>
              <a:gd name="connsiteX72" fmla="*/ 3565233 w 9662615"/>
              <a:gd name="connsiteY72" fmla="*/ 1515122 h 1600474"/>
              <a:gd name="connsiteX73" fmla="*/ 3560267 w 9662615"/>
              <a:gd name="connsiteY73" fmla="*/ 1516288 h 1600474"/>
              <a:gd name="connsiteX74" fmla="*/ 3540258 w 9662615"/>
              <a:gd name="connsiteY74" fmla="*/ 1516976 h 1600474"/>
              <a:gd name="connsiteX75" fmla="*/ 3534780 w 9662615"/>
              <a:gd name="connsiteY75" fmla="*/ 1522141 h 1600474"/>
              <a:gd name="connsiteX76" fmla="*/ 3504783 w 9662615"/>
              <a:gd name="connsiteY76" fmla="*/ 1526739 h 1600474"/>
              <a:gd name="connsiteX77" fmla="*/ 3430805 w 9662615"/>
              <a:gd name="connsiteY77" fmla="*/ 1542521 h 1600474"/>
              <a:gd name="connsiteX78" fmla="*/ 3292707 w 9662615"/>
              <a:gd name="connsiteY78" fmla="*/ 1520490 h 1600474"/>
              <a:gd name="connsiteX79" fmla="*/ 3187872 w 9662615"/>
              <a:gd name="connsiteY79" fmla="*/ 1519991 h 1600474"/>
              <a:gd name="connsiteX80" fmla="*/ 3148026 w 9662615"/>
              <a:gd name="connsiteY80" fmla="*/ 1524777 h 1600474"/>
              <a:gd name="connsiteX81" fmla="*/ 3092394 w 9662615"/>
              <a:gd name="connsiteY81" fmla="*/ 1528115 h 1600474"/>
              <a:gd name="connsiteX82" fmla="*/ 2994200 w 9662615"/>
              <a:gd name="connsiteY82" fmla="*/ 1537857 h 1600474"/>
              <a:gd name="connsiteX83" fmla="*/ 2862301 w 9662615"/>
              <a:gd name="connsiteY83" fmla="*/ 1544250 h 1600474"/>
              <a:gd name="connsiteX84" fmla="*/ 2766335 w 9662615"/>
              <a:gd name="connsiteY84" fmla="*/ 1527662 h 1600474"/>
              <a:gd name="connsiteX85" fmla="*/ 2757836 w 9662615"/>
              <a:gd name="connsiteY85" fmla="*/ 1531371 h 1600474"/>
              <a:gd name="connsiteX86" fmla="*/ 2691555 w 9662615"/>
              <a:gd name="connsiteY86" fmla="*/ 1530283 h 1600474"/>
              <a:gd name="connsiteX87" fmla="*/ 2491676 w 9662615"/>
              <a:gd name="connsiteY87" fmla="*/ 1500859 h 1600474"/>
              <a:gd name="connsiteX88" fmla="*/ 2378036 w 9662615"/>
              <a:gd name="connsiteY88" fmla="*/ 1520645 h 1600474"/>
              <a:gd name="connsiteX89" fmla="*/ 2284269 w 9662615"/>
              <a:gd name="connsiteY89" fmla="*/ 1503068 h 1600474"/>
              <a:gd name="connsiteX90" fmla="*/ 2207104 w 9662615"/>
              <a:gd name="connsiteY90" fmla="*/ 1508888 h 1600474"/>
              <a:gd name="connsiteX91" fmla="*/ 2149226 w 9662615"/>
              <a:gd name="connsiteY91" fmla="*/ 1523409 h 1600474"/>
              <a:gd name="connsiteX92" fmla="*/ 2084783 w 9662615"/>
              <a:gd name="connsiteY92" fmla="*/ 1524245 h 1600474"/>
              <a:gd name="connsiteX93" fmla="*/ 2070075 w 9662615"/>
              <a:gd name="connsiteY93" fmla="*/ 1511285 h 1600474"/>
              <a:gd name="connsiteX94" fmla="*/ 2001057 w 9662615"/>
              <a:gd name="connsiteY94" fmla="*/ 1516449 h 1600474"/>
              <a:gd name="connsiteX95" fmla="*/ 1896330 w 9662615"/>
              <a:gd name="connsiteY95" fmla="*/ 1525725 h 1600474"/>
              <a:gd name="connsiteX96" fmla="*/ 1835994 w 9662615"/>
              <a:gd name="connsiteY96" fmla="*/ 1527678 h 1600474"/>
              <a:gd name="connsiteX97" fmla="*/ 1671119 w 9662615"/>
              <a:gd name="connsiteY97" fmla="*/ 1536701 h 1600474"/>
              <a:gd name="connsiteX98" fmla="*/ 1601337 w 9662615"/>
              <a:gd name="connsiteY98" fmla="*/ 1548552 h 1600474"/>
              <a:gd name="connsiteX99" fmla="*/ 1407755 w 9662615"/>
              <a:gd name="connsiteY99" fmla="*/ 1571444 h 1600474"/>
              <a:gd name="connsiteX100" fmla="*/ 1271994 w 9662615"/>
              <a:gd name="connsiteY100" fmla="*/ 1579471 h 1600474"/>
              <a:gd name="connsiteX101" fmla="*/ 1249226 w 9662615"/>
              <a:gd name="connsiteY101" fmla="*/ 1583140 h 1600474"/>
              <a:gd name="connsiteX102" fmla="*/ 1217719 w 9662615"/>
              <a:gd name="connsiteY102" fmla="*/ 1580863 h 1600474"/>
              <a:gd name="connsiteX103" fmla="*/ 1091432 w 9662615"/>
              <a:gd name="connsiteY103" fmla="*/ 1571003 h 1600474"/>
              <a:gd name="connsiteX104" fmla="*/ 992039 w 9662615"/>
              <a:gd name="connsiteY104" fmla="*/ 1556662 h 1600474"/>
              <a:gd name="connsiteX105" fmla="*/ 868264 w 9662615"/>
              <a:gd name="connsiteY105" fmla="*/ 1566392 h 1600474"/>
              <a:gd name="connsiteX106" fmla="*/ 792765 w 9662615"/>
              <a:gd name="connsiteY106" fmla="*/ 1563102 h 1600474"/>
              <a:gd name="connsiteX107" fmla="*/ 669055 w 9662615"/>
              <a:gd name="connsiteY107" fmla="*/ 1543638 h 1600474"/>
              <a:gd name="connsiteX108" fmla="*/ 506152 w 9662615"/>
              <a:gd name="connsiteY108" fmla="*/ 1549124 h 1600474"/>
              <a:gd name="connsiteX109" fmla="*/ 472797 w 9662615"/>
              <a:gd name="connsiteY109" fmla="*/ 1568904 h 1600474"/>
              <a:gd name="connsiteX110" fmla="*/ 427864 w 9662615"/>
              <a:gd name="connsiteY110" fmla="*/ 1580848 h 1600474"/>
              <a:gd name="connsiteX111" fmla="*/ 408381 w 9662615"/>
              <a:gd name="connsiteY111" fmla="*/ 1552940 h 1600474"/>
              <a:gd name="connsiteX112" fmla="*/ 267163 w 9662615"/>
              <a:gd name="connsiteY112" fmla="*/ 1531913 h 1600474"/>
              <a:gd name="connsiteX113" fmla="*/ 196644 w 9662615"/>
              <a:gd name="connsiteY113" fmla="*/ 1524565 h 1600474"/>
              <a:gd name="connsiteX114" fmla="*/ 86819 w 9662615"/>
              <a:gd name="connsiteY114" fmla="*/ 1519517 h 1600474"/>
              <a:gd name="connsiteX115" fmla="*/ 53369 w 9662615"/>
              <a:gd name="connsiteY115" fmla="*/ 1516853 h 1600474"/>
              <a:gd name="connsiteX116" fmla="*/ 2359 w 9662615"/>
              <a:gd name="connsiteY116" fmla="*/ 1515247 h 1600474"/>
              <a:gd name="connsiteX117" fmla="*/ 0 w 9662615"/>
              <a:gd name="connsiteY117" fmla="*/ 1514932 h 1600474"/>
              <a:gd name="connsiteX118" fmla="*/ 0 w 9662615"/>
              <a:gd name="connsiteY118" fmla="*/ 0 h 1600474"/>
              <a:gd name="connsiteX0" fmla="*/ 0 w 9662615"/>
              <a:gd name="connsiteY0" fmla="*/ 0 h 1679987"/>
              <a:gd name="connsiteX1" fmla="*/ 9662615 w 9662615"/>
              <a:gd name="connsiteY1" fmla="*/ 0 h 1679987"/>
              <a:gd name="connsiteX2" fmla="*/ 9662615 w 9662615"/>
              <a:gd name="connsiteY2" fmla="*/ 1280346 h 1679987"/>
              <a:gd name="connsiteX3" fmla="*/ 9658420 w 9662615"/>
              <a:gd name="connsiteY3" fmla="*/ 1280106 h 1679987"/>
              <a:gd name="connsiteX4" fmla="*/ 9469546 w 9662615"/>
              <a:gd name="connsiteY4" fmla="*/ 1289837 h 1679987"/>
              <a:gd name="connsiteX5" fmla="*/ 9385895 w 9662615"/>
              <a:gd name="connsiteY5" fmla="*/ 1269203 h 1679987"/>
              <a:gd name="connsiteX6" fmla="*/ 9144767 w 9662615"/>
              <a:gd name="connsiteY6" fmla="*/ 1264120 h 1679987"/>
              <a:gd name="connsiteX7" fmla="*/ 8837252 w 9662615"/>
              <a:gd name="connsiteY7" fmla="*/ 1350515 h 1679987"/>
              <a:gd name="connsiteX8" fmla="*/ 8705466 w 9662615"/>
              <a:gd name="connsiteY8" fmla="*/ 1342419 h 1679987"/>
              <a:gd name="connsiteX9" fmla="*/ 8652221 w 9662615"/>
              <a:gd name="connsiteY9" fmla="*/ 1326906 h 1679987"/>
              <a:gd name="connsiteX10" fmla="*/ 8632312 w 9662615"/>
              <a:gd name="connsiteY10" fmla="*/ 1326025 h 1679987"/>
              <a:gd name="connsiteX11" fmla="*/ 8591582 w 9662615"/>
              <a:gd name="connsiteY11" fmla="*/ 1341666 h 1679987"/>
              <a:gd name="connsiteX12" fmla="*/ 8537336 w 9662615"/>
              <a:gd name="connsiteY12" fmla="*/ 1341684 h 1679987"/>
              <a:gd name="connsiteX13" fmla="*/ 8472508 w 9662615"/>
              <a:gd name="connsiteY13" fmla="*/ 1363109 h 1679987"/>
              <a:gd name="connsiteX14" fmla="*/ 8258477 w 9662615"/>
              <a:gd name="connsiteY14" fmla="*/ 1370666 h 1679987"/>
              <a:gd name="connsiteX15" fmla="*/ 8197961 w 9662615"/>
              <a:gd name="connsiteY15" fmla="*/ 1392804 h 1679987"/>
              <a:gd name="connsiteX16" fmla="*/ 8171196 w 9662615"/>
              <a:gd name="connsiteY16" fmla="*/ 1397216 h 1679987"/>
              <a:gd name="connsiteX17" fmla="*/ 8127667 w 9662615"/>
              <a:gd name="connsiteY17" fmla="*/ 1418254 h 1679987"/>
              <a:gd name="connsiteX18" fmla="*/ 7974579 w 9662615"/>
              <a:gd name="connsiteY18" fmla="*/ 1383439 h 1679987"/>
              <a:gd name="connsiteX19" fmla="*/ 7768351 w 9662615"/>
              <a:gd name="connsiteY19" fmla="*/ 1395051 h 1679987"/>
              <a:gd name="connsiteX20" fmla="*/ 7635985 w 9662615"/>
              <a:gd name="connsiteY20" fmla="*/ 1386363 h 1679987"/>
              <a:gd name="connsiteX21" fmla="*/ 7466069 w 9662615"/>
              <a:gd name="connsiteY21" fmla="*/ 1377654 h 1679987"/>
              <a:gd name="connsiteX22" fmla="*/ 7355642 w 9662615"/>
              <a:gd name="connsiteY22" fmla="*/ 1407761 h 1679987"/>
              <a:gd name="connsiteX23" fmla="*/ 7151610 w 9662615"/>
              <a:gd name="connsiteY23" fmla="*/ 1397856 h 1679987"/>
              <a:gd name="connsiteX24" fmla="*/ 7082147 w 9662615"/>
              <a:gd name="connsiteY24" fmla="*/ 1406113 h 1679987"/>
              <a:gd name="connsiteX25" fmla="*/ 7014958 w 9662615"/>
              <a:gd name="connsiteY25" fmla="*/ 1396883 h 1679987"/>
              <a:gd name="connsiteX26" fmla="*/ 6907567 w 9662615"/>
              <a:gd name="connsiteY26" fmla="*/ 1419149 h 1679987"/>
              <a:gd name="connsiteX27" fmla="*/ 6748428 w 9662615"/>
              <a:gd name="connsiteY27" fmla="*/ 1420308 h 1679987"/>
              <a:gd name="connsiteX28" fmla="*/ 6654257 w 9662615"/>
              <a:gd name="connsiteY28" fmla="*/ 1424143 h 1679987"/>
              <a:gd name="connsiteX29" fmla="*/ 6620123 w 9662615"/>
              <a:gd name="connsiteY29" fmla="*/ 1430535 h 1679987"/>
              <a:gd name="connsiteX30" fmla="*/ 6571355 w 9662615"/>
              <a:gd name="connsiteY30" fmla="*/ 1436144 h 1679987"/>
              <a:gd name="connsiteX31" fmla="*/ 6486557 w 9662615"/>
              <a:gd name="connsiteY31" fmla="*/ 1449861 h 1679987"/>
              <a:gd name="connsiteX32" fmla="*/ 6370419 w 9662615"/>
              <a:gd name="connsiteY32" fmla="*/ 1461649 h 1679987"/>
              <a:gd name="connsiteX33" fmla="*/ 6278839 w 9662615"/>
              <a:gd name="connsiteY33" fmla="*/ 1449160 h 1679987"/>
              <a:gd name="connsiteX34" fmla="*/ 6272455 w 9662615"/>
              <a:gd name="connsiteY34" fmla="*/ 1453191 h 1679987"/>
              <a:gd name="connsiteX35" fmla="*/ 6212659 w 9662615"/>
              <a:gd name="connsiteY35" fmla="*/ 1454850 h 1679987"/>
              <a:gd name="connsiteX36" fmla="*/ 6069317 w 9662615"/>
              <a:gd name="connsiteY36" fmla="*/ 1445838 h 1679987"/>
              <a:gd name="connsiteX37" fmla="*/ 5878477 w 9662615"/>
              <a:gd name="connsiteY37" fmla="*/ 1439180 h 1679987"/>
              <a:gd name="connsiteX38" fmla="*/ 5838387 w 9662615"/>
              <a:gd name="connsiteY38" fmla="*/ 1444679 h 1679987"/>
              <a:gd name="connsiteX39" fmla="*/ 5771136 w 9662615"/>
              <a:gd name="connsiteY39" fmla="*/ 1453639 h 1679987"/>
              <a:gd name="connsiteX40" fmla="*/ 5724081 w 9662615"/>
              <a:gd name="connsiteY40" fmla="*/ 1470431 h 1679987"/>
              <a:gd name="connsiteX41" fmla="*/ 5666577 w 9662615"/>
              <a:gd name="connsiteY41" fmla="*/ 1473921 h 1679987"/>
              <a:gd name="connsiteX42" fmla="*/ 5649068 w 9662615"/>
              <a:gd name="connsiteY42" fmla="*/ 1461676 h 1679987"/>
              <a:gd name="connsiteX43" fmla="*/ 5588902 w 9662615"/>
              <a:gd name="connsiteY43" fmla="*/ 1469647 h 1679987"/>
              <a:gd name="connsiteX44" fmla="*/ 5498090 w 9662615"/>
              <a:gd name="connsiteY44" fmla="*/ 1483173 h 1679987"/>
              <a:gd name="connsiteX45" fmla="*/ 5444641 w 9662615"/>
              <a:gd name="connsiteY45" fmla="*/ 1487602 h 1679987"/>
              <a:gd name="connsiteX46" fmla="*/ 5299812 w 9662615"/>
              <a:gd name="connsiteY46" fmla="*/ 1503362 h 1679987"/>
              <a:gd name="connsiteX47" fmla="*/ 5213947 w 9662615"/>
              <a:gd name="connsiteY47" fmla="*/ 1516637 h 1679987"/>
              <a:gd name="connsiteX48" fmla="*/ 5090342 w 9662615"/>
              <a:gd name="connsiteY48" fmla="*/ 1546680 h 1679987"/>
              <a:gd name="connsiteX49" fmla="*/ 5129812 w 9662615"/>
              <a:gd name="connsiteY49" fmla="*/ 1521277 h 1679987"/>
              <a:gd name="connsiteX50" fmla="*/ 5059484 w 9662615"/>
              <a:gd name="connsiteY50" fmla="*/ 1546802 h 1679987"/>
              <a:gd name="connsiteX51" fmla="*/ 5038524 w 9662615"/>
              <a:gd name="connsiteY51" fmla="*/ 1545675 h 1679987"/>
              <a:gd name="connsiteX52" fmla="*/ 5026564 w 9662615"/>
              <a:gd name="connsiteY52" fmla="*/ 1545376 h 1679987"/>
              <a:gd name="connsiteX53" fmla="*/ 4969433 w 9662615"/>
              <a:gd name="connsiteY53" fmla="*/ 1550865 h 1679987"/>
              <a:gd name="connsiteX54" fmla="*/ 4929254 w 9662615"/>
              <a:gd name="connsiteY54" fmla="*/ 1563452 h 1679987"/>
              <a:gd name="connsiteX55" fmla="*/ 4871726 w 9662615"/>
              <a:gd name="connsiteY55" fmla="*/ 1570584 h 1679987"/>
              <a:gd name="connsiteX56" fmla="*/ 4843267 w 9662615"/>
              <a:gd name="connsiteY56" fmla="*/ 1561459 h 1679987"/>
              <a:gd name="connsiteX57" fmla="*/ 4821058 w 9662615"/>
              <a:gd name="connsiteY57" fmla="*/ 1553078 h 1679987"/>
              <a:gd name="connsiteX58" fmla="*/ 4791466 w 9662615"/>
              <a:gd name="connsiteY58" fmla="*/ 1561324 h 1679987"/>
              <a:gd name="connsiteX59" fmla="*/ 4784247 w 9662615"/>
              <a:gd name="connsiteY59" fmla="*/ 1562342 h 1679987"/>
              <a:gd name="connsiteX60" fmla="*/ 4739309 w 9662615"/>
              <a:gd name="connsiteY60" fmla="*/ 1553948 h 1679987"/>
              <a:gd name="connsiteX61" fmla="*/ 4697562 w 9662615"/>
              <a:gd name="connsiteY61" fmla="*/ 1551206 h 1679987"/>
              <a:gd name="connsiteX62" fmla="*/ 4650737 w 9662615"/>
              <a:gd name="connsiteY62" fmla="*/ 1537381 h 1679987"/>
              <a:gd name="connsiteX63" fmla="*/ 4583150 w 9662615"/>
              <a:gd name="connsiteY63" fmla="*/ 1529064 h 1679987"/>
              <a:gd name="connsiteX64" fmla="*/ 4521734 w 9662615"/>
              <a:gd name="connsiteY64" fmla="*/ 1529359 h 1679987"/>
              <a:gd name="connsiteX65" fmla="*/ 4382398 w 9662615"/>
              <a:gd name="connsiteY65" fmla="*/ 1534108 h 1679987"/>
              <a:gd name="connsiteX66" fmla="*/ 4221826 w 9662615"/>
              <a:gd name="connsiteY66" fmla="*/ 1500972 h 1679987"/>
              <a:gd name="connsiteX67" fmla="*/ 4096601 w 9662615"/>
              <a:gd name="connsiteY67" fmla="*/ 1521563 h 1679987"/>
              <a:gd name="connsiteX68" fmla="*/ 3879195 w 9662615"/>
              <a:gd name="connsiteY68" fmla="*/ 1679987 h 1679987"/>
              <a:gd name="connsiteX69" fmla="*/ 3833906 w 9662615"/>
              <a:gd name="connsiteY69" fmla="*/ 1516637 h 1679987"/>
              <a:gd name="connsiteX70" fmla="*/ 3696258 w 9662615"/>
              <a:gd name="connsiteY70" fmla="*/ 1537563 h 1679987"/>
              <a:gd name="connsiteX71" fmla="*/ 3594070 w 9662615"/>
              <a:gd name="connsiteY71" fmla="*/ 1509422 h 1679987"/>
              <a:gd name="connsiteX72" fmla="*/ 3565233 w 9662615"/>
              <a:gd name="connsiteY72" fmla="*/ 1515122 h 1679987"/>
              <a:gd name="connsiteX73" fmla="*/ 3560267 w 9662615"/>
              <a:gd name="connsiteY73" fmla="*/ 1516288 h 1679987"/>
              <a:gd name="connsiteX74" fmla="*/ 3540258 w 9662615"/>
              <a:gd name="connsiteY74" fmla="*/ 1516976 h 1679987"/>
              <a:gd name="connsiteX75" fmla="*/ 3534780 w 9662615"/>
              <a:gd name="connsiteY75" fmla="*/ 1522141 h 1679987"/>
              <a:gd name="connsiteX76" fmla="*/ 3504783 w 9662615"/>
              <a:gd name="connsiteY76" fmla="*/ 1526739 h 1679987"/>
              <a:gd name="connsiteX77" fmla="*/ 3430805 w 9662615"/>
              <a:gd name="connsiteY77" fmla="*/ 1542521 h 1679987"/>
              <a:gd name="connsiteX78" fmla="*/ 3292707 w 9662615"/>
              <a:gd name="connsiteY78" fmla="*/ 1520490 h 1679987"/>
              <a:gd name="connsiteX79" fmla="*/ 3187872 w 9662615"/>
              <a:gd name="connsiteY79" fmla="*/ 1519991 h 1679987"/>
              <a:gd name="connsiteX80" fmla="*/ 3148026 w 9662615"/>
              <a:gd name="connsiteY80" fmla="*/ 1524777 h 1679987"/>
              <a:gd name="connsiteX81" fmla="*/ 3092394 w 9662615"/>
              <a:gd name="connsiteY81" fmla="*/ 1528115 h 1679987"/>
              <a:gd name="connsiteX82" fmla="*/ 2994200 w 9662615"/>
              <a:gd name="connsiteY82" fmla="*/ 1537857 h 1679987"/>
              <a:gd name="connsiteX83" fmla="*/ 2862301 w 9662615"/>
              <a:gd name="connsiteY83" fmla="*/ 1544250 h 1679987"/>
              <a:gd name="connsiteX84" fmla="*/ 2766335 w 9662615"/>
              <a:gd name="connsiteY84" fmla="*/ 1527662 h 1679987"/>
              <a:gd name="connsiteX85" fmla="*/ 2757836 w 9662615"/>
              <a:gd name="connsiteY85" fmla="*/ 1531371 h 1679987"/>
              <a:gd name="connsiteX86" fmla="*/ 2691555 w 9662615"/>
              <a:gd name="connsiteY86" fmla="*/ 1530283 h 1679987"/>
              <a:gd name="connsiteX87" fmla="*/ 2491676 w 9662615"/>
              <a:gd name="connsiteY87" fmla="*/ 1500859 h 1679987"/>
              <a:gd name="connsiteX88" fmla="*/ 2378036 w 9662615"/>
              <a:gd name="connsiteY88" fmla="*/ 1520645 h 1679987"/>
              <a:gd name="connsiteX89" fmla="*/ 2284269 w 9662615"/>
              <a:gd name="connsiteY89" fmla="*/ 1503068 h 1679987"/>
              <a:gd name="connsiteX90" fmla="*/ 2207104 w 9662615"/>
              <a:gd name="connsiteY90" fmla="*/ 1508888 h 1679987"/>
              <a:gd name="connsiteX91" fmla="*/ 2149226 w 9662615"/>
              <a:gd name="connsiteY91" fmla="*/ 1523409 h 1679987"/>
              <a:gd name="connsiteX92" fmla="*/ 2084783 w 9662615"/>
              <a:gd name="connsiteY92" fmla="*/ 1524245 h 1679987"/>
              <a:gd name="connsiteX93" fmla="*/ 2070075 w 9662615"/>
              <a:gd name="connsiteY93" fmla="*/ 1511285 h 1679987"/>
              <a:gd name="connsiteX94" fmla="*/ 2001057 w 9662615"/>
              <a:gd name="connsiteY94" fmla="*/ 1516449 h 1679987"/>
              <a:gd name="connsiteX95" fmla="*/ 1896330 w 9662615"/>
              <a:gd name="connsiteY95" fmla="*/ 1525725 h 1679987"/>
              <a:gd name="connsiteX96" fmla="*/ 1835994 w 9662615"/>
              <a:gd name="connsiteY96" fmla="*/ 1527678 h 1679987"/>
              <a:gd name="connsiteX97" fmla="*/ 1671119 w 9662615"/>
              <a:gd name="connsiteY97" fmla="*/ 1536701 h 1679987"/>
              <a:gd name="connsiteX98" fmla="*/ 1601337 w 9662615"/>
              <a:gd name="connsiteY98" fmla="*/ 1548552 h 1679987"/>
              <a:gd name="connsiteX99" fmla="*/ 1407755 w 9662615"/>
              <a:gd name="connsiteY99" fmla="*/ 1571444 h 1679987"/>
              <a:gd name="connsiteX100" fmla="*/ 1271994 w 9662615"/>
              <a:gd name="connsiteY100" fmla="*/ 1579471 h 1679987"/>
              <a:gd name="connsiteX101" fmla="*/ 1249226 w 9662615"/>
              <a:gd name="connsiteY101" fmla="*/ 1583140 h 1679987"/>
              <a:gd name="connsiteX102" fmla="*/ 1217719 w 9662615"/>
              <a:gd name="connsiteY102" fmla="*/ 1580863 h 1679987"/>
              <a:gd name="connsiteX103" fmla="*/ 1091432 w 9662615"/>
              <a:gd name="connsiteY103" fmla="*/ 1571003 h 1679987"/>
              <a:gd name="connsiteX104" fmla="*/ 992039 w 9662615"/>
              <a:gd name="connsiteY104" fmla="*/ 1556662 h 1679987"/>
              <a:gd name="connsiteX105" fmla="*/ 868264 w 9662615"/>
              <a:gd name="connsiteY105" fmla="*/ 1566392 h 1679987"/>
              <a:gd name="connsiteX106" fmla="*/ 792765 w 9662615"/>
              <a:gd name="connsiteY106" fmla="*/ 1563102 h 1679987"/>
              <a:gd name="connsiteX107" fmla="*/ 669055 w 9662615"/>
              <a:gd name="connsiteY107" fmla="*/ 1543638 h 1679987"/>
              <a:gd name="connsiteX108" fmla="*/ 506152 w 9662615"/>
              <a:gd name="connsiteY108" fmla="*/ 1549124 h 1679987"/>
              <a:gd name="connsiteX109" fmla="*/ 472797 w 9662615"/>
              <a:gd name="connsiteY109" fmla="*/ 1568904 h 1679987"/>
              <a:gd name="connsiteX110" fmla="*/ 427864 w 9662615"/>
              <a:gd name="connsiteY110" fmla="*/ 1580848 h 1679987"/>
              <a:gd name="connsiteX111" fmla="*/ 408381 w 9662615"/>
              <a:gd name="connsiteY111" fmla="*/ 1552940 h 1679987"/>
              <a:gd name="connsiteX112" fmla="*/ 267163 w 9662615"/>
              <a:gd name="connsiteY112" fmla="*/ 1531913 h 1679987"/>
              <a:gd name="connsiteX113" fmla="*/ 196644 w 9662615"/>
              <a:gd name="connsiteY113" fmla="*/ 1524565 h 1679987"/>
              <a:gd name="connsiteX114" fmla="*/ 86819 w 9662615"/>
              <a:gd name="connsiteY114" fmla="*/ 1519517 h 1679987"/>
              <a:gd name="connsiteX115" fmla="*/ 53369 w 9662615"/>
              <a:gd name="connsiteY115" fmla="*/ 1516853 h 1679987"/>
              <a:gd name="connsiteX116" fmla="*/ 2359 w 9662615"/>
              <a:gd name="connsiteY116" fmla="*/ 1515247 h 1679987"/>
              <a:gd name="connsiteX117" fmla="*/ 0 w 9662615"/>
              <a:gd name="connsiteY117" fmla="*/ 1514932 h 1679987"/>
              <a:gd name="connsiteX118" fmla="*/ 0 w 9662615"/>
              <a:gd name="connsiteY118" fmla="*/ 0 h 1679987"/>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723719"/>
              <a:gd name="connsiteX1" fmla="*/ 9662615 w 9662615"/>
              <a:gd name="connsiteY1" fmla="*/ 0 h 1723719"/>
              <a:gd name="connsiteX2" fmla="*/ 9662615 w 9662615"/>
              <a:gd name="connsiteY2" fmla="*/ 1280346 h 1723719"/>
              <a:gd name="connsiteX3" fmla="*/ 9658420 w 9662615"/>
              <a:gd name="connsiteY3" fmla="*/ 1280106 h 1723719"/>
              <a:gd name="connsiteX4" fmla="*/ 9469546 w 9662615"/>
              <a:gd name="connsiteY4" fmla="*/ 1289837 h 1723719"/>
              <a:gd name="connsiteX5" fmla="*/ 9385895 w 9662615"/>
              <a:gd name="connsiteY5" fmla="*/ 1269203 h 1723719"/>
              <a:gd name="connsiteX6" fmla="*/ 9144767 w 9662615"/>
              <a:gd name="connsiteY6" fmla="*/ 1264120 h 1723719"/>
              <a:gd name="connsiteX7" fmla="*/ 8837252 w 9662615"/>
              <a:gd name="connsiteY7" fmla="*/ 1350515 h 1723719"/>
              <a:gd name="connsiteX8" fmla="*/ 8705466 w 9662615"/>
              <a:gd name="connsiteY8" fmla="*/ 1342419 h 1723719"/>
              <a:gd name="connsiteX9" fmla="*/ 8652221 w 9662615"/>
              <a:gd name="connsiteY9" fmla="*/ 1326906 h 1723719"/>
              <a:gd name="connsiteX10" fmla="*/ 8632312 w 9662615"/>
              <a:gd name="connsiteY10" fmla="*/ 1326025 h 1723719"/>
              <a:gd name="connsiteX11" fmla="*/ 8591582 w 9662615"/>
              <a:gd name="connsiteY11" fmla="*/ 1341666 h 1723719"/>
              <a:gd name="connsiteX12" fmla="*/ 8537336 w 9662615"/>
              <a:gd name="connsiteY12" fmla="*/ 1341684 h 1723719"/>
              <a:gd name="connsiteX13" fmla="*/ 8472508 w 9662615"/>
              <a:gd name="connsiteY13" fmla="*/ 1363109 h 1723719"/>
              <a:gd name="connsiteX14" fmla="*/ 8258477 w 9662615"/>
              <a:gd name="connsiteY14" fmla="*/ 1370666 h 1723719"/>
              <a:gd name="connsiteX15" fmla="*/ 8197961 w 9662615"/>
              <a:gd name="connsiteY15" fmla="*/ 1392804 h 1723719"/>
              <a:gd name="connsiteX16" fmla="*/ 8171196 w 9662615"/>
              <a:gd name="connsiteY16" fmla="*/ 1397216 h 1723719"/>
              <a:gd name="connsiteX17" fmla="*/ 8127667 w 9662615"/>
              <a:gd name="connsiteY17" fmla="*/ 1418254 h 1723719"/>
              <a:gd name="connsiteX18" fmla="*/ 7974579 w 9662615"/>
              <a:gd name="connsiteY18" fmla="*/ 1383439 h 1723719"/>
              <a:gd name="connsiteX19" fmla="*/ 7768351 w 9662615"/>
              <a:gd name="connsiteY19" fmla="*/ 1395051 h 1723719"/>
              <a:gd name="connsiteX20" fmla="*/ 7635985 w 9662615"/>
              <a:gd name="connsiteY20" fmla="*/ 1386363 h 1723719"/>
              <a:gd name="connsiteX21" fmla="*/ 7466069 w 9662615"/>
              <a:gd name="connsiteY21" fmla="*/ 1377654 h 1723719"/>
              <a:gd name="connsiteX22" fmla="*/ 7355642 w 9662615"/>
              <a:gd name="connsiteY22" fmla="*/ 1407761 h 1723719"/>
              <a:gd name="connsiteX23" fmla="*/ 7151610 w 9662615"/>
              <a:gd name="connsiteY23" fmla="*/ 1397856 h 1723719"/>
              <a:gd name="connsiteX24" fmla="*/ 7082147 w 9662615"/>
              <a:gd name="connsiteY24" fmla="*/ 1406113 h 1723719"/>
              <a:gd name="connsiteX25" fmla="*/ 7014958 w 9662615"/>
              <a:gd name="connsiteY25" fmla="*/ 1396883 h 1723719"/>
              <a:gd name="connsiteX26" fmla="*/ 6907567 w 9662615"/>
              <a:gd name="connsiteY26" fmla="*/ 1419149 h 1723719"/>
              <a:gd name="connsiteX27" fmla="*/ 6748428 w 9662615"/>
              <a:gd name="connsiteY27" fmla="*/ 1420308 h 1723719"/>
              <a:gd name="connsiteX28" fmla="*/ 6654257 w 9662615"/>
              <a:gd name="connsiteY28" fmla="*/ 1424143 h 1723719"/>
              <a:gd name="connsiteX29" fmla="*/ 6620123 w 9662615"/>
              <a:gd name="connsiteY29" fmla="*/ 1430535 h 1723719"/>
              <a:gd name="connsiteX30" fmla="*/ 6571355 w 9662615"/>
              <a:gd name="connsiteY30" fmla="*/ 1436144 h 1723719"/>
              <a:gd name="connsiteX31" fmla="*/ 6486557 w 9662615"/>
              <a:gd name="connsiteY31" fmla="*/ 1449861 h 1723719"/>
              <a:gd name="connsiteX32" fmla="*/ 6370419 w 9662615"/>
              <a:gd name="connsiteY32" fmla="*/ 1461649 h 1723719"/>
              <a:gd name="connsiteX33" fmla="*/ 6278839 w 9662615"/>
              <a:gd name="connsiteY33" fmla="*/ 1449160 h 1723719"/>
              <a:gd name="connsiteX34" fmla="*/ 6272455 w 9662615"/>
              <a:gd name="connsiteY34" fmla="*/ 1453191 h 1723719"/>
              <a:gd name="connsiteX35" fmla="*/ 6212659 w 9662615"/>
              <a:gd name="connsiteY35" fmla="*/ 1454850 h 1723719"/>
              <a:gd name="connsiteX36" fmla="*/ 6069317 w 9662615"/>
              <a:gd name="connsiteY36" fmla="*/ 1445838 h 1723719"/>
              <a:gd name="connsiteX37" fmla="*/ 5878477 w 9662615"/>
              <a:gd name="connsiteY37" fmla="*/ 1439180 h 1723719"/>
              <a:gd name="connsiteX38" fmla="*/ 5838387 w 9662615"/>
              <a:gd name="connsiteY38" fmla="*/ 1444679 h 1723719"/>
              <a:gd name="connsiteX39" fmla="*/ 5771136 w 9662615"/>
              <a:gd name="connsiteY39" fmla="*/ 1453639 h 1723719"/>
              <a:gd name="connsiteX40" fmla="*/ 5724081 w 9662615"/>
              <a:gd name="connsiteY40" fmla="*/ 1470431 h 1723719"/>
              <a:gd name="connsiteX41" fmla="*/ 5666577 w 9662615"/>
              <a:gd name="connsiteY41" fmla="*/ 1473921 h 1723719"/>
              <a:gd name="connsiteX42" fmla="*/ 5649068 w 9662615"/>
              <a:gd name="connsiteY42" fmla="*/ 1461676 h 1723719"/>
              <a:gd name="connsiteX43" fmla="*/ 5588902 w 9662615"/>
              <a:gd name="connsiteY43" fmla="*/ 1469647 h 1723719"/>
              <a:gd name="connsiteX44" fmla="*/ 5498090 w 9662615"/>
              <a:gd name="connsiteY44" fmla="*/ 1483173 h 1723719"/>
              <a:gd name="connsiteX45" fmla="*/ 5444641 w 9662615"/>
              <a:gd name="connsiteY45" fmla="*/ 1487602 h 1723719"/>
              <a:gd name="connsiteX46" fmla="*/ 5299812 w 9662615"/>
              <a:gd name="connsiteY46" fmla="*/ 1503362 h 1723719"/>
              <a:gd name="connsiteX47" fmla="*/ 5213947 w 9662615"/>
              <a:gd name="connsiteY47" fmla="*/ 1516637 h 1723719"/>
              <a:gd name="connsiteX48" fmla="*/ 5090342 w 9662615"/>
              <a:gd name="connsiteY48" fmla="*/ 1546680 h 1723719"/>
              <a:gd name="connsiteX49" fmla="*/ 5129812 w 9662615"/>
              <a:gd name="connsiteY49" fmla="*/ 1521277 h 1723719"/>
              <a:gd name="connsiteX50" fmla="*/ 5059484 w 9662615"/>
              <a:gd name="connsiteY50" fmla="*/ 1546802 h 1723719"/>
              <a:gd name="connsiteX51" fmla="*/ 5038524 w 9662615"/>
              <a:gd name="connsiteY51" fmla="*/ 1545675 h 1723719"/>
              <a:gd name="connsiteX52" fmla="*/ 5026564 w 9662615"/>
              <a:gd name="connsiteY52" fmla="*/ 1545376 h 1723719"/>
              <a:gd name="connsiteX53" fmla="*/ 4969433 w 9662615"/>
              <a:gd name="connsiteY53" fmla="*/ 1550865 h 1723719"/>
              <a:gd name="connsiteX54" fmla="*/ 4929254 w 9662615"/>
              <a:gd name="connsiteY54" fmla="*/ 1563452 h 1723719"/>
              <a:gd name="connsiteX55" fmla="*/ 4871726 w 9662615"/>
              <a:gd name="connsiteY55" fmla="*/ 1570584 h 1723719"/>
              <a:gd name="connsiteX56" fmla="*/ 4843267 w 9662615"/>
              <a:gd name="connsiteY56" fmla="*/ 1561459 h 1723719"/>
              <a:gd name="connsiteX57" fmla="*/ 4821058 w 9662615"/>
              <a:gd name="connsiteY57" fmla="*/ 1553078 h 1723719"/>
              <a:gd name="connsiteX58" fmla="*/ 4791466 w 9662615"/>
              <a:gd name="connsiteY58" fmla="*/ 1561324 h 1723719"/>
              <a:gd name="connsiteX59" fmla="*/ 4784247 w 9662615"/>
              <a:gd name="connsiteY59" fmla="*/ 1562342 h 1723719"/>
              <a:gd name="connsiteX60" fmla="*/ 4739309 w 9662615"/>
              <a:gd name="connsiteY60" fmla="*/ 1553948 h 1723719"/>
              <a:gd name="connsiteX61" fmla="*/ 4697562 w 9662615"/>
              <a:gd name="connsiteY61" fmla="*/ 1551206 h 1723719"/>
              <a:gd name="connsiteX62" fmla="*/ 4650737 w 9662615"/>
              <a:gd name="connsiteY62" fmla="*/ 1537381 h 1723719"/>
              <a:gd name="connsiteX63" fmla="*/ 4583150 w 9662615"/>
              <a:gd name="connsiteY63" fmla="*/ 1529064 h 1723719"/>
              <a:gd name="connsiteX64" fmla="*/ 4521734 w 9662615"/>
              <a:gd name="connsiteY64" fmla="*/ 1529359 h 1723719"/>
              <a:gd name="connsiteX65" fmla="*/ 4382398 w 9662615"/>
              <a:gd name="connsiteY65" fmla="*/ 1534108 h 1723719"/>
              <a:gd name="connsiteX66" fmla="*/ 4221826 w 9662615"/>
              <a:gd name="connsiteY66" fmla="*/ 1500972 h 1723719"/>
              <a:gd name="connsiteX67" fmla="*/ 4096601 w 9662615"/>
              <a:gd name="connsiteY67" fmla="*/ 1521563 h 1723719"/>
              <a:gd name="connsiteX68" fmla="*/ 3970635 w 9662615"/>
              <a:gd name="connsiteY68" fmla="*/ 1723719 h 1723719"/>
              <a:gd name="connsiteX69" fmla="*/ 3833906 w 9662615"/>
              <a:gd name="connsiteY69" fmla="*/ 1516637 h 1723719"/>
              <a:gd name="connsiteX70" fmla="*/ 3696258 w 9662615"/>
              <a:gd name="connsiteY70" fmla="*/ 1537563 h 1723719"/>
              <a:gd name="connsiteX71" fmla="*/ 3594070 w 9662615"/>
              <a:gd name="connsiteY71" fmla="*/ 1509422 h 1723719"/>
              <a:gd name="connsiteX72" fmla="*/ 3565233 w 9662615"/>
              <a:gd name="connsiteY72" fmla="*/ 1515122 h 1723719"/>
              <a:gd name="connsiteX73" fmla="*/ 3560267 w 9662615"/>
              <a:gd name="connsiteY73" fmla="*/ 1516288 h 1723719"/>
              <a:gd name="connsiteX74" fmla="*/ 3540258 w 9662615"/>
              <a:gd name="connsiteY74" fmla="*/ 1516976 h 1723719"/>
              <a:gd name="connsiteX75" fmla="*/ 3534780 w 9662615"/>
              <a:gd name="connsiteY75" fmla="*/ 1522141 h 1723719"/>
              <a:gd name="connsiteX76" fmla="*/ 3504783 w 9662615"/>
              <a:gd name="connsiteY76" fmla="*/ 1526739 h 1723719"/>
              <a:gd name="connsiteX77" fmla="*/ 3430805 w 9662615"/>
              <a:gd name="connsiteY77" fmla="*/ 1542521 h 1723719"/>
              <a:gd name="connsiteX78" fmla="*/ 3292707 w 9662615"/>
              <a:gd name="connsiteY78" fmla="*/ 1520490 h 1723719"/>
              <a:gd name="connsiteX79" fmla="*/ 3187872 w 9662615"/>
              <a:gd name="connsiteY79" fmla="*/ 1519991 h 1723719"/>
              <a:gd name="connsiteX80" fmla="*/ 3148026 w 9662615"/>
              <a:gd name="connsiteY80" fmla="*/ 1524777 h 1723719"/>
              <a:gd name="connsiteX81" fmla="*/ 3092394 w 9662615"/>
              <a:gd name="connsiteY81" fmla="*/ 1528115 h 1723719"/>
              <a:gd name="connsiteX82" fmla="*/ 2994200 w 9662615"/>
              <a:gd name="connsiteY82" fmla="*/ 1537857 h 1723719"/>
              <a:gd name="connsiteX83" fmla="*/ 2862301 w 9662615"/>
              <a:gd name="connsiteY83" fmla="*/ 1544250 h 1723719"/>
              <a:gd name="connsiteX84" fmla="*/ 2766335 w 9662615"/>
              <a:gd name="connsiteY84" fmla="*/ 1527662 h 1723719"/>
              <a:gd name="connsiteX85" fmla="*/ 2757836 w 9662615"/>
              <a:gd name="connsiteY85" fmla="*/ 1531371 h 1723719"/>
              <a:gd name="connsiteX86" fmla="*/ 2691555 w 9662615"/>
              <a:gd name="connsiteY86" fmla="*/ 1530283 h 1723719"/>
              <a:gd name="connsiteX87" fmla="*/ 2491676 w 9662615"/>
              <a:gd name="connsiteY87" fmla="*/ 1500859 h 1723719"/>
              <a:gd name="connsiteX88" fmla="*/ 2378036 w 9662615"/>
              <a:gd name="connsiteY88" fmla="*/ 1520645 h 1723719"/>
              <a:gd name="connsiteX89" fmla="*/ 2284269 w 9662615"/>
              <a:gd name="connsiteY89" fmla="*/ 1503068 h 1723719"/>
              <a:gd name="connsiteX90" fmla="*/ 2207104 w 9662615"/>
              <a:gd name="connsiteY90" fmla="*/ 1508888 h 1723719"/>
              <a:gd name="connsiteX91" fmla="*/ 2149226 w 9662615"/>
              <a:gd name="connsiteY91" fmla="*/ 1523409 h 1723719"/>
              <a:gd name="connsiteX92" fmla="*/ 2084783 w 9662615"/>
              <a:gd name="connsiteY92" fmla="*/ 1524245 h 1723719"/>
              <a:gd name="connsiteX93" fmla="*/ 2070075 w 9662615"/>
              <a:gd name="connsiteY93" fmla="*/ 1511285 h 1723719"/>
              <a:gd name="connsiteX94" fmla="*/ 2001057 w 9662615"/>
              <a:gd name="connsiteY94" fmla="*/ 1516449 h 1723719"/>
              <a:gd name="connsiteX95" fmla="*/ 1896330 w 9662615"/>
              <a:gd name="connsiteY95" fmla="*/ 1525725 h 1723719"/>
              <a:gd name="connsiteX96" fmla="*/ 1835994 w 9662615"/>
              <a:gd name="connsiteY96" fmla="*/ 1527678 h 1723719"/>
              <a:gd name="connsiteX97" fmla="*/ 1671119 w 9662615"/>
              <a:gd name="connsiteY97" fmla="*/ 1536701 h 1723719"/>
              <a:gd name="connsiteX98" fmla="*/ 1601337 w 9662615"/>
              <a:gd name="connsiteY98" fmla="*/ 1548552 h 1723719"/>
              <a:gd name="connsiteX99" fmla="*/ 1407755 w 9662615"/>
              <a:gd name="connsiteY99" fmla="*/ 1571444 h 1723719"/>
              <a:gd name="connsiteX100" fmla="*/ 1271994 w 9662615"/>
              <a:gd name="connsiteY100" fmla="*/ 1579471 h 1723719"/>
              <a:gd name="connsiteX101" fmla="*/ 1249226 w 9662615"/>
              <a:gd name="connsiteY101" fmla="*/ 1583140 h 1723719"/>
              <a:gd name="connsiteX102" fmla="*/ 1217719 w 9662615"/>
              <a:gd name="connsiteY102" fmla="*/ 1580863 h 1723719"/>
              <a:gd name="connsiteX103" fmla="*/ 1091432 w 9662615"/>
              <a:gd name="connsiteY103" fmla="*/ 1571003 h 1723719"/>
              <a:gd name="connsiteX104" fmla="*/ 992039 w 9662615"/>
              <a:gd name="connsiteY104" fmla="*/ 1556662 h 1723719"/>
              <a:gd name="connsiteX105" fmla="*/ 868264 w 9662615"/>
              <a:gd name="connsiteY105" fmla="*/ 1566392 h 1723719"/>
              <a:gd name="connsiteX106" fmla="*/ 792765 w 9662615"/>
              <a:gd name="connsiteY106" fmla="*/ 1563102 h 1723719"/>
              <a:gd name="connsiteX107" fmla="*/ 669055 w 9662615"/>
              <a:gd name="connsiteY107" fmla="*/ 1543638 h 1723719"/>
              <a:gd name="connsiteX108" fmla="*/ 506152 w 9662615"/>
              <a:gd name="connsiteY108" fmla="*/ 1549124 h 1723719"/>
              <a:gd name="connsiteX109" fmla="*/ 472797 w 9662615"/>
              <a:gd name="connsiteY109" fmla="*/ 1568904 h 1723719"/>
              <a:gd name="connsiteX110" fmla="*/ 427864 w 9662615"/>
              <a:gd name="connsiteY110" fmla="*/ 1580848 h 1723719"/>
              <a:gd name="connsiteX111" fmla="*/ 408381 w 9662615"/>
              <a:gd name="connsiteY111" fmla="*/ 1552940 h 1723719"/>
              <a:gd name="connsiteX112" fmla="*/ 267163 w 9662615"/>
              <a:gd name="connsiteY112" fmla="*/ 1531913 h 1723719"/>
              <a:gd name="connsiteX113" fmla="*/ 196644 w 9662615"/>
              <a:gd name="connsiteY113" fmla="*/ 1524565 h 1723719"/>
              <a:gd name="connsiteX114" fmla="*/ 86819 w 9662615"/>
              <a:gd name="connsiteY114" fmla="*/ 1519517 h 1723719"/>
              <a:gd name="connsiteX115" fmla="*/ 53369 w 9662615"/>
              <a:gd name="connsiteY115" fmla="*/ 1516853 h 1723719"/>
              <a:gd name="connsiteX116" fmla="*/ 2359 w 9662615"/>
              <a:gd name="connsiteY116" fmla="*/ 1515247 h 1723719"/>
              <a:gd name="connsiteX117" fmla="*/ 0 w 9662615"/>
              <a:gd name="connsiteY117" fmla="*/ 1514932 h 1723719"/>
              <a:gd name="connsiteX118" fmla="*/ 0 w 9662615"/>
              <a:gd name="connsiteY118" fmla="*/ 0 h 1723719"/>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18664 w 9662615"/>
              <a:gd name="connsiteY3" fmla="*/ 1331789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408381 w 9662615"/>
              <a:gd name="connsiteY110" fmla="*/ 1552940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40355 w 9662615"/>
              <a:gd name="connsiteY103" fmla="*/ 1560638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71994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91872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601337 w 9662615"/>
              <a:gd name="connsiteY97" fmla="*/ 1548552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920184 w 9662615"/>
              <a:gd name="connsiteY94" fmla="*/ 1533676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9662615" h="1603018">
                <a:moveTo>
                  <a:pt x="0" y="0"/>
                </a:moveTo>
                <a:lnTo>
                  <a:pt x="9662615" y="0"/>
                </a:lnTo>
                <a:lnTo>
                  <a:pt x="9662615" y="1280346"/>
                </a:lnTo>
                <a:lnTo>
                  <a:pt x="9551077" y="1292033"/>
                </a:lnTo>
                <a:cubicBezTo>
                  <a:pt x="9489925" y="1291588"/>
                  <a:pt x="9543615" y="1296257"/>
                  <a:pt x="9469546" y="1289837"/>
                </a:cubicBezTo>
                <a:cubicBezTo>
                  <a:pt x="9413040" y="1331485"/>
                  <a:pt x="9340031" y="1268376"/>
                  <a:pt x="9326260" y="1277155"/>
                </a:cubicBezTo>
                <a:cubicBezTo>
                  <a:pt x="9234251" y="1284900"/>
                  <a:pt x="9225377" y="1258935"/>
                  <a:pt x="9144767" y="1264120"/>
                </a:cubicBezTo>
                <a:cubicBezTo>
                  <a:pt x="9159115" y="1310075"/>
                  <a:pt x="9066692" y="1304806"/>
                  <a:pt x="8976400" y="1326661"/>
                </a:cubicBezTo>
                <a:cubicBezTo>
                  <a:pt x="8931920" y="1325947"/>
                  <a:pt x="8871807" y="1351060"/>
                  <a:pt x="8828711" y="1346394"/>
                </a:cubicBezTo>
                <a:cubicBezTo>
                  <a:pt x="8809650" y="1326213"/>
                  <a:pt x="8718313" y="1358527"/>
                  <a:pt x="8695953" y="1346784"/>
                </a:cubicBezTo>
                <a:cubicBezTo>
                  <a:pt x="8694290" y="1355317"/>
                  <a:pt x="8661526" y="1349865"/>
                  <a:pt x="8652191" y="1345903"/>
                </a:cubicBezTo>
                <a:cubicBezTo>
                  <a:pt x="8641363" y="1349626"/>
                  <a:pt x="8603292" y="1341304"/>
                  <a:pt x="8591582" y="1341666"/>
                </a:cubicBezTo>
                <a:cubicBezTo>
                  <a:pt x="8568421" y="1323004"/>
                  <a:pt x="8565847" y="1352287"/>
                  <a:pt x="8537336" y="1341684"/>
                </a:cubicBezTo>
                <a:cubicBezTo>
                  <a:pt x="8524809" y="1348019"/>
                  <a:pt x="8445703" y="1377667"/>
                  <a:pt x="8416849" y="1367085"/>
                </a:cubicBezTo>
                <a:cubicBezTo>
                  <a:pt x="8350736" y="1379599"/>
                  <a:pt x="8346589" y="1391624"/>
                  <a:pt x="8278355" y="1386569"/>
                </a:cubicBezTo>
                <a:cubicBezTo>
                  <a:pt x="8268756" y="1398649"/>
                  <a:pt x="8183331" y="1371185"/>
                  <a:pt x="8197961" y="1392804"/>
                </a:cubicBezTo>
                <a:cubicBezTo>
                  <a:pt x="8175189" y="1391748"/>
                  <a:pt x="8158503" y="1383145"/>
                  <a:pt x="8171196" y="1397216"/>
                </a:cubicBezTo>
                <a:cubicBezTo>
                  <a:pt x="8141821" y="1397466"/>
                  <a:pt x="8125626" y="1386947"/>
                  <a:pt x="8087910" y="1386449"/>
                </a:cubicBezTo>
                <a:cubicBezTo>
                  <a:pt x="8029319" y="1362701"/>
                  <a:pt x="8020916" y="1407035"/>
                  <a:pt x="7974579" y="1383439"/>
                </a:cubicBezTo>
                <a:cubicBezTo>
                  <a:pt x="7912074" y="1402493"/>
                  <a:pt x="7841761" y="1389550"/>
                  <a:pt x="7768351" y="1395051"/>
                </a:cubicBezTo>
                <a:cubicBezTo>
                  <a:pt x="7741665" y="1390266"/>
                  <a:pt x="7663663" y="1410813"/>
                  <a:pt x="7635985" y="1386363"/>
                </a:cubicBezTo>
                <a:cubicBezTo>
                  <a:pt x="7646173" y="1415707"/>
                  <a:pt x="7542198" y="1378410"/>
                  <a:pt x="7466069" y="1377654"/>
                </a:cubicBezTo>
                <a:cubicBezTo>
                  <a:pt x="7427626" y="1403818"/>
                  <a:pt x="7337822" y="1398948"/>
                  <a:pt x="7355642" y="1407761"/>
                </a:cubicBezTo>
                <a:cubicBezTo>
                  <a:pt x="7270634" y="1390553"/>
                  <a:pt x="7306340" y="1403822"/>
                  <a:pt x="7215220" y="1397856"/>
                </a:cubicBezTo>
                <a:cubicBezTo>
                  <a:pt x="7175381" y="1421457"/>
                  <a:pt x="7122339" y="1428094"/>
                  <a:pt x="7082147" y="1406113"/>
                </a:cubicBezTo>
                <a:cubicBezTo>
                  <a:pt x="7040624" y="1425217"/>
                  <a:pt x="7029993" y="1391726"/>
                  <a:pt x="6987129" y="1404834"/>
                </a:cubicBezTo>
                <a:cubicBezTo>
                  <a:pt x="6953477" y="1411964"/>
                  <a:pt x="6957479" y="1421694"/>
                  <a:pt x="6907567" y="1419149"/>
                </a:cubicBezTo>
                <a:cubicBezTo>
                  <a:pt x="6863513" y="1408514"/>
                  <a:pt x="6803088" y="1434619"/>
                  <a:pt x="6748428" y="1420308"/>
                </a:cubicBezTo>
                <a:cubicBezTo>
                  <a:pt x="6728317" y="1416860"/>
                  <a:pt x="6666046" y="1417296"/>
                  <a:pt x="6654257" y="1424143"/>
                </a:cubicBezTo>
                <a:cubicBezTo>
                  <a:pt x="6641271" y="1425628"/>
                  <a:pt x="6626125" y="1423202"/>
                  <a:pt x="6620123" y="1430535"/>
                </a:cubicBezTo>
                <a:cubicBezTo>
                  <a:pt x="6610208" y="1439359"/>
                  <a:pt x="6564906" y="1425734"/>
                  <a:pt x="6571355" y="1436144"/>
                </a:cubicBezTo>
                <a:cubicBezTo>
                  <a:pt x="6539188" y="1426808"/>
                  <a:pt x="6513602" y="1445293"/>
                  <a:pt x="6486557" y="1449861"/>
                </a:cubicBezTo>
                <a:cubicBezTo>
                  <a:pt x="6461221" y="1440598"/>
                  <a:pt x="6429457" y="1459319"/>
                  <a:pt x="6370419" y="1461649"/>
                </a:cubicBezTo>
                <a:cubicBezTo>
                  <a:pt x="6342558" y="1450937"/>
                  <a:pt x="6330664" y="1463365"/>
                  <a:pt x="6278839" y="1449160"/>
                </a:cubicBezTo>
                <a:cubicBezTo>
                  <a:pt x="6277206" y="1450621"/>
                  <a:pt x="6275057" y="1451978"/>
                  <a:pt x="6272455" y="1453191"/>
                </a:cubicBezTo>
                <a:cubicBezTo>
                  <a:pt x="6257338" y="1460236"/>
                  <a:pt x="6230567" y="1460979"/>
                  <a:pt x="6212659" y="1454850"/>
                </a:cubicBezTo>
                <a:cubicBezTo>
                  <a:pt x="6130994" y="1436046"/>
                  <a:pt x="6135790" y="1448771"/>
                  <a:pt x="6069317" y="1445838"/>
                </a:cubicBezTo>
                <a:cubicBezTo>
                  <a:pt x="5994738" y="1444791"/>
                  <a:pt x="5975991" y="1456673"/>
                  <a:pt x="5878477" y="1439180"/>
                </a:cubicBezTo>
                <a:cubicBezTo>
                  <a:pt x="5870803" y="1447519"/>
                  <a:pt x="5859206" y="1448153"/>
                  <a:pt x="5838387" y="1444679"/>
                </a:cubicBezTo>
                <a:cubicBezTo>
                  <a:pt x="5802317" y="1444778"/>
                  <a:pt x="5810848" y="1465165"/>
                  <a:pt x="5771136" y="1453639"/>
                </a:cubicBezTo>
                <a:cubicBezTo>
                  <a:pt x="5780732" y="1464484"/>
                  <a:pt x="5704275" y="1459369"/>
                  <a:pt x="5724081" y="1470431"/>
                </a:cubicBezTo>
                <a:cubicBezTo>
                  <a:pt x="5703536" y="1480946"/>
                  <a:pt x="5687323" y="1464719"/>
                  <a:pt x="5666577" y="1473921"/>
                </a:cubicBezTo>
                <a:cubicBezTo>
                  <a:pt x="5640974" y="1476520"/>
                  <a:pt x="5678275" y="1461854"/>
                  <a:pt x="5649068" y="1461676"/>
                </a:cubicBezTo>
                <a:cubicBezTo>
                  <a:pt x="5614218" y="1463443"/>
                  <a:pt x="5608578" y="1443299"/>
                  <a:pt x="5588902" y="1469647"/>
                </a:cubicBezTo>
                <a:cubicBezTo>
                  <a:pt x="5550386" y="1464321"/>
                  <a:pt x="5546573" y="1476049"/>
                  <a:pt x="5498090" y="1483173"/>
                </a:cubicBezTo>
                <a:cubicBezTo>
                  <a:pt x="5475226" y="1477314"/>
                  <a:pt x="5459293" y="1480930"/>
                  <a:pt x="5444641" y="1487602"/>
                </a:cubicBezTo>
                <a:cubicBezTo>
                  <a:pt x="5395328" y="1487320"/>
                  <a:pt x="5353572" y="1498007"/>
                  <a:pt x="5299812" y="1503362"/>
                </a:cubicBezTo>
                <a:cubicBezTo>
                  <a:pt x="5238326" y="1497756"/>
                  <a:pt x="5303225" y="1514963"/>
                  <a:pt x="5245752" y="1520612"/>
                </a:cubicBezTo>
                <a:cubicBezTo>
                  <a:pt x="5190753" y="1507732"/>
                  <a:pt x="5205712" y="1518627"/>
                  <a:pt x="5177807" y="1526802"/>
                </a:cubicBezTo>
                <a:lnTo>
                  <a:pt x="5113910" y="1533205"/>
                </a:lnTo>
                <a:lnTo>
                  <a:pt x="5059484" y="1546802"/>
                </a:lnTo>
                <a:lnTo>
                  <a:pt x="5038524" y="1545675"/>
                </a:lnTo>
                <a:lnTo>
                  <a:pt x="5026564" y="1545376"/>
                </a:lnTo>
                <a:cubicBezTo>
                  <a:pt x="5006873" y="1544046"/>
                  <a:pt x="4987701" y="1552900"/>
                  <a:pt x="4969433" y="1550865"/>
                </a:cubicBezTo>
                <a:cubicBezTo>
                  <a:pt x="4943627" y="1555066"/>
                  <a:pt x="4892754" y="1568818"/>
                  <a:pt x="4871726" y="1570584"/>
                </a:cubicBezTo>
                <a:cubicBezTo>
                  <a:pt x="4863638" y="1570310"/>
                  <a:pt x="4846771" y="1559566"/>
                  <a:pt x="4843267" y="1561459"/>
                </a:cubicBezTo>
                <a:lnTo>
                  <a:pt x="4821058" y="1553078"/>
                </a:lnTo>
                <a:lnTo>
                  <a:pt x="4791466" y="1561324"/>
                </a:lnTo>
                <a:lnTo>
                  <a:pt x="4784247" y="1562342"/>
                </a:lnTo>
                <a:cubicBezTo>
                  <a:pt x="4770593" y="1574121"/>
                  <a:pt x="4776816" y="1558072"/>
                  <a:pt x="4739309" y="1553948"/>
                </a:cubicBezTo>
                <a:cubicBezTo>
                  <a:pt x="4684311" y="1578213"/>
                  <a:pt x="4712803" y="1566697"/>
                  <a:pt x="4697562" y="1551206"/>
                </a:cubicBezTo>
                <a:lnTo>
                  <a:pt x="4650737" y="1537381"/>
                </a:lnTo>
                <a:cubicBezTo>
                  <a:pt x="4628208" y="1530633"/>
                  <a:pt x="4609654" y="1567617"/>
                  <a:pt x="4583150" y="1529064"/>
                </a:cubicBezTo>
                <a:cubicBezTo>
                  <a:pt x="4575879" y="1527088"/>
                  <a:pt x="4527005" y="1532552"/>
                  <a:pt x="4521734" y="1529359"/>
                </a:cubicBezTo>
                <a:cubicBezTo>
                  <a:pt x="4457980" y="1517590"/>
                  <a:pt x="4465052" y="1532003"/>
                  <a:pt x="4382398" y="1534108"/>
                </a:cubicBezTo>
                <a:cubicBezTo>
                  <a:pt x="4347480" y="1506889"/>
                  <a:pt x="4310783" y="1494709"/>
                  <a:pt x="4221826" y="1500972"/>
                </a:cubicBezTo>
                <a:cubicBezTo>
                  <a:pt x="4174471" y="1526598"/>
                  <a:pt x="4136675" y="1542031"/>
                  <a:pt x="4096601" y="1521563"/>
                </a:cubicBezTo>
                <a:cubicBezTo>
                  <a:pt x="4015086" y="1550501"/>
                  <a:pt x="3986123" y="1519347"/>
                  <a:pt x="4002441" y="1528912"/>
                </a:cubicBezTo>
                <a:cubicBezTo>
                  <a:pt x="3967120" y="1539744"/>
                  <a:pt x="3931774" y="1526729"/>
                  <a:pt x="3833906" y="1516637"/>
                </a:cubicBezTo>
                <a:cubicBezTo>
                  <a:pt x="3781438" y="1538249"/>
                  <a:pt x="3822855" y="1526006"/>
                  <a:pt x="3763845" y="1501782"/>
                </a:cubicBezTo>
                <a:cubicBezTo>
                  <a:pt x="3734533" y="1525292"/>
                  <a:pt x="3677359" y="1524487"/>
                  <a:pt x="3673583" y="1501471"/>
                </a:cubicBezTo>
                <a:cubicBezTo>
                  <a:pt x="3663687" y="1502855"/>
                  <a:pt x="3650245" y="1528777"/>
                  <a:pt x="3640771" y="1531025"/>
                </a:cubicBezTo>
                <a:lnTo>
                  <a:pt x="3576170" y="1516288"/>
                </a:lnTo>
                <a:lnTo>
                  <a:pt x="3540258" y="1516976"/>
                </a:lnTo>
                <a:lnTo>
                  <a:pt x="3522853" y="1538044"/>
                </a:lnTo>
                <a:lnTo>
                  <a:pt x="3480929" y="1526739"/>
                </a:lnTo>
                <a:cubicBezTo>
                  <a:pt x="3469671" y="1527693"/>
                  <a:pt x="3444273" y="1543724"/>
                  <a:pt x="3430805" y="1542521"/>
                </a:cubicBezTo>
                <a:cubicBezTo>
                  <a:pt x="3386352" y="1529947"/>
                  <a:pt x="3347457" y="1537200"/>
                  <a:pt x="3292707" y="1520490"/>
                </a:cubicBezTo>
                <a:cubicBezTo>
                  <a:pt x="3271897" y="1516147"/>
                  <a:pt x="3203347" y="1513732"/>
                  <a:pt x="3187872" y="1519991"/>
                </a:cubicBezTo>
                <a:cubicBezTo>
                  <a:pt x="3173062" y="1520872"/>
                  <a:pt x="3157325" y="1517771"/>
                  <a:pt x="3148026" y="1524777"/>
                </a:cubicBezTo>
                <a:cubicBezTo>
                  <a:pt x="3133878" y="1533085"/>
                  <a:pt x="3089156" y="1517485"/>
                  <a:pt x="3092394" y="1528115"/>
                </a:cubicBezTo>
                <a:cubicBezTo>
                  <a:pt x="3060512" y="1517374"/>
                  <a:pt x="3025593" y="1534558"/>
                  <a:pt x="2994200" y="1537857"/>
                </a:cubicBezTo>
                <a:cubicBezTo>
                  <a:pt x="2969798" y="1527501"/>
                  <a:pt x="2927999" y="1544636"/>
                  <a:pt x="2862301" y="1544250"/>
                </a:cubicBezTo>
                <a:cubicBezTo>
                  <a:pt x="2835658" y="1532340"/>
                  <a:pt x="2818008" y="1544135"/>
                  <a:pt x="2766335" y="1527662"/>
                </a:cubicBezTo>
                <a:cubicBezTo>
                  <a:pt x="2764004" y="1529036"/>
                  <a:pt x="2761142" y="1530285"/>
                  <a:pt x="2757836" y="1531371"/>
                </a:cubicBezTo>
                <a:cubicBezTo>
                  <a:pt x="2738633" y="1537675"/>
                  <a:pt x="2708957" y="1537188"/>
                  <a:pt x="2691555" y="1530283"/>
                </a:cubicBezTo>
                <a:cubicBezTo>
                  <a:pt x="2608810" y="1507878"/>
                  <a:pt x="2611304" y="1510787"/>
                  <a:pt x="2539383" y="1504835"/>
                </a:cubicBezTo>
                <a:cubicBezTo>
                  <a:pt x="2457862" y="1500384"/>
                  <a:pt x="2478670" y="1542474"/>
                  <a:pt x="2378036" y="1520645"/>
                </a:cubicBezTo>
                <a:cubicBezTo>
                  <a:pt x="2366529" y="1528574"/>
                  <a:pt x="2341629" y="1515421"/>
                  <a:pt x="2320049" y="1511019"/>
                </a:cubicBezTo>
                <a:cubicBezTo>
                  <a:pt x="2280399" y="1509467"/>
                  <a:pt x="2278267" y="1522148"/>
                  <a:pt x="2238909" y="1508888"/>
                </a:cubicBezTo>
                <a:cubicBezTo>
                  <a:pt x="2245444" y="1520095"/>
                  <a:pt x="2163364" y="1519472"/>
                  <a:pt x="2181031" y="1531361"/>
                </a:cubicBezTo>
                <a:cubicBezTo>
                  <a:pt x="2154585" y="1540861"/>
                  <a:pt x="2138796" y="1516056"/>
                  <a:pt x="2112613" y="1524245"/>
                </a:cubicBezTo>
                <a:cubicBezTo>
                  <a:pt x="2083537" y="1525655"/>
                  <a:pt x="2078233" y="1524725"/>
                  <a:pt x="2046221" y="1523212"/>
                </a:cubicBezTo>
                <a:cubicBezTo>
                  <a:pt x="2007296" y="1523373"/>
                  <a:pt x="2032394" y="1491187"/>
                  <a:pt x="2001057" y="1516449"/>
                </a:cubicBezTo>
                <a:cubicBezTo>
                  <a:pt x="1960724" y="1509398"/>
                  <a:pt x="1976058" y="1528820"/>
                  <a:pt x="1920184" y="1533676"/>
                </a:cubicBezTo>
                <a:cubicBezTo>
                  <a:pt x="1897238" y="1526813"/>
                  <a:pt x="1877505" y="1527174"/>
                  <a:pt x="1835994" y="1527678"/>
                </a:cubicBezTo>
                <a:cubicBezTo>
                  <a:pt x="1794483" y="1528182"/>
                  <a:pt x="1726077" y="1533693"/>
                  <a:pt x="1671119" y="1536701"/>
                </a:cubicBezTo>
                <a:cubicBezTo>
                  <a:pt x="1605663" y="1528324"/>
                  <a:pt x="1630763" y="1553523"/>
                  <a:pt x="1565556" y="1556503"/>
                </a:cubicBezTo>
                <a:cubicBezTo>
                  <a:pt x="1501959" y="1539013"/>
                  <a:pt x="1462468" y="1572800"/>
                  <a:pt x="1407755" y="1571444"/>
                </a:cubicBezTo>
                <a:cubicBezTo>
                  <a:pt x="1319286" y="1555448"/>
                  <a:pt x="1429251" y="1585263"/>
                  <a:pt x="1291872" y="1579471"/>
                </a:cubicBezTo>
                <a:cubicBezTo>
                  <a:pt x="1284192" y="1576816"/>
                  <a:pt x="1243590" y="1599390"/>
                  <a:pt x="1245251" y="1603018"/>
                </a:cubicBezTo>
                <a:cubicBezTo>
                  <a:pt x="1236562" y="1601891"/>
                  <a:pt x="1184091" y="1586977"/>
                  <a:pt x="1181938" y="1592789"/>
                </a:cubicBezTo>
                <a:cubicBezTo>
                  <a:pt x="1138153" y="1593474"/>
                  <a:pt x="1130439" y="1578153"/>
                  <a:pt x="1091432" y="1571003"/>
                </a:cubicBezTo>
                <a:cubicBezTo>
                  <a:pt x="1007000" y="1580980"/>
                  <a:pt x="1001377" y="1557850"/>
                  <a:pt x="940355" y="1560638"/>
                </a:cubicBezTo>
                <a:cubicBezTo>
                  <a:pt x="891367" y="1572083"/>
                  <a:pt x="924846" y="1558773"/>
                  <a:pt x="868264" y="1566392"/>
                </a:cubicBezTo>
                <a:cubicBezTo>
                  <a:pt x="848640" y="1547574"/>
                  <a:pt x="814997" y="1568391"/>
                  <a:pt x="792765" y="1563102"/>
                </a:cubicBezTo>
                <a:cubicBezTo>
                  <a:pt x="758082" y="1585102"/>
                  <a:pt x="689950" y="1563038"/>
                  <a:pt x="653153" y="1563516"/>
                </a:cubicBezTo>
                <a:cubicBezTo>
                  <a:pt x="591300" y="1567692"/>
                  <a:pt x="576686" y="1582565"/>
                  <a:pt x="541933" y="1561051"/>
                </a:cubicBezTo>
                <a:cubicBezTo>
                  <a:pt x="537775" y="1570056"/>
                  <a:pt x="508236" y="1570304"/>
                  <a:pt x="472797" y="1568904"/>
                </a:cubicBezTo>
                <a:cubicBezTo>
                  <a:pt x="458898" y="1573560"/>
                  <a:pt x="425270" y="1567476"/>
                  <a:pt x="396059" y="1560970"/>
                </a:cubicBezTo>
                <a:cubicBezTo>
                  <a:pt x="431016" y="1548467"/>
                  <a:pt x="332180" y="1575204"/>
                  <a:pt x="336819" y="1560892"/>
                </a:cubicBezTo>
                <a:cubicBezTo>
                  <a:pt x="292157" y="1552383"/>
                  <a:pt x="263346" y="1557575"/>
                  <a:pt x="267163" y="1531913"/>
                </a:cubicBezTo>
                <a:cubicBezTo>
                  <a:pt x="253228" y="1516946"/>
                  <a:pt x="198100" y="1540864"/>
                  <a:pt x="196644" y="1524565"/>
                </a:cubicBezTo>
                <a:cubicBezTo>
                  <a:pt x="172602" y="1535342"/>
                  <a:pt x="127394" y="1518578"/>
                  <a:pt x="86819" y="1519517"/>
                </a:cubicBezTo>
                <a:cubicBezTo>
                  <a:pt x="78537" y="1512257"/>
                  <a:pt x="69224" y="1512723"/>
                  <a:pt x="53369" y="1516853"/>
                </a:cubicBezTo>
                <a:cubicBezTo>
                  <a:pt x="37131" y="1517503"/>
                  <a:pt x="19976" y="1516838"/>
                  <a:pt x="2359" y="1515247"/>
                </a:cubicBezTo>
                <a:lnTo>
                  <a:pt x="0" y="1514932"/>
                </a:lnTo>
                <a:lnTo>
                  <a:pt x="0" y="0"/>
                </a:lnTo>
                <a:close/>
              </a:path>
            </a:pathLst>
          </a:custGeom>
          <a:solidFill>
            <a:schemeClr val="bg1">
              <a:alpha val="8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Rectangle 6">
            <a:extLst>
              <a:ext uri="{FF2B5EF4-FFF2-40B4-BE49-F238E27FC236}">
                <a16:creationId xmlns:a16="http://schemas.microsoft.com/office/drawing/2014/main" id="{B24A3A03-2C4E-45B5-B388-FAD638CDF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6548" y="662268"/>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CFCD449-1221-3D7C-1EC0-E5A8E54074F1}"/>
              </a:ext>
            </a:extLst>
          </p:cNvPr>
          <p:cNvSpPr txBox="1"/>
          <p:nvPr/>
        </p:nvSpPr>
        <p:spPr>
          <a:xfrm>
            <a:off x="1813733" y="1058820"/>
            <a:ext cx="8273380" cy="2828925"/>
          </a:xfrm>
          <a:prstGeom prst="rect">
            <a:avLst/>
          </a:prstGeom>
        </p:spPr>
        <p:txBody>
          <a:bodyPr vert="horz" lIns="91440" tIns="45720" rIns="91440" bIns="45720" rtlCol="0">
            <a:normAutofit/>
          </a:bodyPr>
          <a:lstStyle/>
          <a:p>
            <a:pPr>
              <a:lnSpc>
                <a:spcPct val="90000"/>
              </a:lnSpc>
              <a:spcAft>
                <a:spcPts val="600"/>
              </a:spcAft>
            </a:pPr>
            <a:r>
              <a:rPr lang="en-US" sz="2000"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 </a:t>
            </a:r>
          </a:p>
        </p:txBody>
      </p:sp>
    </p:spTree>
    <p:extLst>
      <p:ext uri="{BB962C8B-B14F-4D97-AF65-F5344CB8AC3E}">
        <p14:creationId xmlns:p14="http://schemas.microsoft.com/office/powerpoint/2010/main" val="15100402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op view of emergency medical kit on a dark wood">
            <a:extLst>
              <a:ext uri="{FF2B5EF4-FFF2-40B4-BE49-F238E27FC236}">
                <a16:creationId xmlns:a16="http://schemas.microsoft.com/office/drawing/2014/main" id="{DCC9E759-AC7D-0AB3-EB3A-27F25884382D}"/>
              </a:ext>
            </a:extLst>
          </p:cNvPr>
          <p:cNvPicPr>
            <a:picLocks noChangeAspect="1"/>
          </p:cNvPicPr>
          <p:nvPr/>
        </p:nvPicPr>
        <p:blipFill>
          <a:blip r:embed="rId3">
            <a:extLst>
              <a:ext uri="{28A0092B-C50C-407E-A947-70E740481C1C}">
                <a14:useLocalDpi xmlns:a14="http://schemas.microsoft.com/office/drawing/2010/main" val="0"/>
              </a:ext>
            </a:extLst>
          </a:blip>
          <a:srcRect t="15730"/>
          <a:stretch>
            <a:fillRect/>
          </a:stretch>
        </p:blipFill>
        <p:spPr>
          <a:xfrm>
            <a:off x="20" y="10"/>
            <a:ext cx="12191979" cy="6857989"/>
          </a:xfrm>
          <a:prstGeom prst="rect">
            <a:avLst/>
          </a:prstGeom>
        </p:spPr>
      </p:pic>
      <p:sp>
        <p:nvSpPr>
          <p:cNvPr id="9" name="TextBox 8">
            <a:extLst>
              <a:ext uri="{FF2B5EF4-FFF2-40B4-BE49-F238E27FC236}">
                <a16:creationId xmlns:a16="http://schemas.microsoft.com/office/drawing/2014/main" id="{A9714D5A-96CB-32D8-2730-8C943C238B86}"/>
              </a:ext>
            </a:extLst>
          </p:cNvPr>
          <p:cNvSpPr txBox="1"/>
          <p:nvPr/>
        </p:nvSpPr>
        <p:spPr>
          <a:xfrm>
            <a:off x="804195" y="1555442"/>
            <a:ext cx="6553397" cy="707886"/>
          </a:xfrm>
          <a:prstGeom prst="rect">
            <a:avLst/>
          </a:prstGeom>
          <a:noFill/>
        </p:spPr>
        <p:txBody>
          <a:bodyPr wrap="none" rtlCol="0">
            <a:spAutoFit/>
          </a:bodyPr>
          <a:lstStyle/>
          <a:p>
            <a:r>
              <a:rPr lang="en-GB" sz="4000" dirty="0">
                <a:solidFill>
                  <a:schemeClr val="bg1"/>
                </a:solidFill>
                <a:latin typeface="Bookman Old Style" panose="02050604050505020204" pitchFamily="18" charset="0"/>
              </a:rPr>
              <a:t>Treatment &amp; Intervention</a:t>
            </a:r>
          </a:p>
        </p:txBody>
      </p:sp>
      <p:sp>
        <p:nvSpPr>
          <p:cNvPr id="11" name="TextBox 10">
            <a:extLst>
              <a:ext uri="{FF2B5EF4-FFF2-40B4-BE49-F238E27FC236}">
                <a16:creationId xmlns:a16="http://schemas.microsoft.com/office/drawing/2014/main" id="{0302578C-1F83-2A03-DC50-DA24644042C6}"/>
              </a:ext>
            </a:extLst>
          </p:cNvPr>
          <p:cNvSpPr txBox="1"/>
          <p:nvPr/>
        </p:nvSpPr>
        <p:spPr>
          <a:xfrm>
            <a:off x="2871525" y="2263328"/>
            <a:ext cx="2418736" cy="646331"/>
          </a:xfrm>
          <a:prstGeom prst="rect">
            <a:avLst/>
          </a:prstGeom>
          <a:noFill/>
        </p:spPr>
        <p:txBody>
          <a:bodyPr wrap="square" rtlCol="0">
            <a:spAutoFit/>
          </a:bodyPr>
          <a:lstStyle/>
          <a:p>
            <a:r>
              <a:rPr lang="en-GB" sz="3600" dirty="0">
                <a:solidFill>
                  <a:schemeClr val="bg1"/>
                </a:solidFill>
                <a:latin typeface="Bookman Old Style" panose="02050604050505020204" pitchFamily="18" charset="0"/>
              </a:rPr>
              <a:t>For PTSD</a:t>
            </a:r>
          </a:p>
        </p:txBody>
      </p:sp>
      <p:sp>
        <p:nvSpPr>
          <p:cNvPr id="13" name="TextBox 12">
            <a:extLst>
              <a:ext uri="{FF2B5EF4-FFF2-40B4-BE49-F238E27FC236}">
                <a16:creationId xmlns:a16="http://schemas.microsoft.com/office/drawing/2014/main" id="{3455CA9E-7155-81C0-2246-C7496E99E27E}"/>
              </a:ext>
            </a:extLst>
          </p:cNvPr>
          <p:cNvSpPr txBox="1"/>
          <p:nvPr/>
        </p:nvSpPr>
        <p:spPr>
          <a:xfrm>
            <a:off x="3176325" y="2899826"/>
            <a:ext cx="1809136" cy="369332"/>
          </a:xfrm>
          <a:prstGeom prst="rect">
            <a:avLst/>
          </a:prstGeom>
          <a:noFill/>
        </p:spPr>
        <p:txBody>
          <a:bodyPr wrap="square" rtlCol="0">
            <a:spAutoFit/>
          </a:bodyPr>
          <a:lstStyle/>
          <a:p>
            <a:r>
              <a:rPr lang="en-GB" dirty="0">
                <a:solidFill>
                  <a:schemeClr val="bg1"/>
                </a:solidFill>
                <a:latin typeface="Bookman Old Style" panose="02050604050505020204" pitchFamily="18" charset="0"/>
              </a:rPr>
              <a:t>Sophie Jones</a:t>
            </a:r>
          </a:p>
        </p:txBody>
      </p:sp>
    </p:spTree>
    <p:extLst>
      <p:ext uri="{BB962C8B-B14F-4D97-AF65-F5344CB8AC3E}">
        <p14:creationId xmlns:p14="http://schemas.microsoft.com/office/powerpoint/2010/main" val="3798892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75000"/>
            <a:alpha val="62000"/>
          </a:schemeClr>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C432286C-1BD2-3AA2-B37E-A541F5ED9544}"/>
              </a:ext>
            </a:extLst>
          </p:cNvPr>
          <p:cNvSpPr txBox="1"/>
          <p:nvPr/>
        </p:nvSpPr>
        <p:spPr>
          <a:xfrm>
            <a:off x="5267062" y="1718150"/>
            <a:ext cx="4266296" cy="584775"/>
          </a:xfrm>
          <a:prstGeom prst="rect">
            <a:avLst/>
          </a:prstGeom>
          <a:noFill/>
        </p:spPr>
        <p:txBody>
          <a:bodyPr wrap="none" rtlCol="0" anchor="ctr">
            <a:spAutoFit/>
          </a:bodyPr>
          <a:lstStyle/>
          <a:p>
            <a:pPr marL="457200" indent="-457200" algn="ctr">
              <a:buFont typeface="Wingdings" panose="05000000000000000000" pitchFamily="2" charset="2"/>
              <a:buChar char="Ø"/>
            </a:pPr>
            <a:r>
              <a:rPr lang="en-GB" sz="3200" dirty="0"/>
              <a:t>WWI – “Shell Shock”</a:t>
            </a:r>
          </a:p>
        </p:txBody>
      </p:sp>
      <p:sp>
        <p:nvSpPr>
          <p:cNvPr id="10" name="TextBox 9">
            <a:extLst>
              <a:ext uri="{FF2B5EF4-FFF2-40B4-BE49-F238E27FC236}">
                <a16:creationId xmlns:a16="http://schemas.microsoft.com/office/drawing/2014/main" id="{C891C66A-581D-9EDA-46E3-5FBCF3161302}"/>
              </a:ext>
            </a:extLst>
          </p:cNvPr>
          <p:cNvSpPr txBox="1"/>
          <p:nvPr/>
        </p:nvSpPr>
        <p:spPr>
          <a:xfrm>
            <a:off x="5267062" y="3571964"/>
            <a:ext cx="4732386" cy="584775"/>
          </a:xfrm>
          <a:prstGeom prst="rect">
            <a:avLst/>
          </a:prstGeom>
          <a:noFill/>
        </p:spPr>
        <p:txBody>
          <a:bodyPr wrap="none" rtlCol="0">
            <a:spAutoFit/>
          </a:bodyPr>
          <a:lstStyle/>
          <a:p>
            <a:pPr marL="457200" indent="-457200" algn="ctr">
              <a:buFont typeface="Wingdings" panose="05000000000000000000" pitchFamily="2" charset="2"/>
              <a:buChar char="Ø"/>
            </a:pPr>
            <a:r>
              <a:rPr lang="en-GB" sz="3200" dirty="0"/>
              <a:t>WWII – “Battle Fatigue”</a:t>
            </a:r>
          </a:p>
        </p:txBody>
      </p:sp>
      <p:sp>
        <p:nvSpPr>
          <p:cNvPr id="11" name="TextBox 10">
            <a:extLst>
              <a:ext uri="{FF2B5EF4-FFF2-40B4-BE49-F238E27FC236}">
                <a16:creationId xmlns:a16="http://schemas.microsoft.com/office/drawing/2014/main" id="{FAA07FC7-9855-F55A-314D-05DD4111A5C7}"/>
              </a:ext>
            </a:extLst>
          </p:cNvPr>
          <p:cNvSpPr txBox="1"/>
          <p:nvPr/>
        </p:nvSpPr>
        <p:spPr>
          <a:xfrm>
            <a:off x="5267062" y="5525808"/>
            <a:ext cx="5992923" cy="584775"/>
          </a:xfrm>
          <a:prstGeom prst="rect">
            <a:avLst/>
          </a:prstGeom>
          <a:noFill/>
        </p:spPr>
        <p:txBody>
          <a:bodyPr wrap="none" rtlCol="0">
            <a:spAutoFit/>
          </a:bodyPr>
          <a:lstStyle/>
          <a:p>
            <a:pPr marL="457200" indent="-457200">
              <a:buFont typeface="Wingdings" panose="05000000000000000000" pitchFamily="2" charset="2"/>
              <a:buChar char="Ø"/>
            </a:pPr>
            <a:r>
              <a:rPr lang="en-GB" sz="3200" dirty="0"/>
              <a:t>Vietnam – Psychological Injury</a:t>
            </a:r>
          </a:p>
        </p:txBody>
      </p:sp>
      <p:sp>
        <p:nvSpPr>
          <p:cNvPr id="12" name="TextBox 11">
            <a:extLst>
              <a:ext uri="{FF2B5EF4-FFF2-40B4-BE49-F238E27FC236}">
                <a16:creationId xmlns:a16="http://schemas.microsoft.com/office/drawing/2014/main" id="{579E9DE2-0C7C-8665-266A-BDEB4E41E844}"/>
              </a:ext>
            </a:extLst>
          </p:cNvPr>
          <p:cNvSpPr txBox="1"/>
          <p:nvPr/>
        </p:nvSpPr>
        <p:spPr>
          <a:xfrm>
            <a:off x="7713629" y="2202895"/>
            <a:ext cx="1819729" cy="261610"/>
          </a:xfrm>
          <a:prstGeom prst="rect">
            <a:avLst/>
          </a:prstGeom>
          <a:noFill/>
        </p:spPr>
        <p:txBody>
          <a:bodyPr wrap="none" rtlCol="0">
            <a:spAutoFit/>
          </a:bodyPr>
          <a:lstStyle/>
          <a:p>
            <a:r>
              <a:rPr lang="en-GB" sz="1100" dirty="0"/>
              <a:t>(Jones &amp; Wessely, 2005)</a:t>
            </a:r>
          </a:p>
        </p:txBody>
      </p:sp>
      <p:sp>
        <p:nvSpPr>
          <p:cNvPr id="14" name="TextBox 13">
            <a:extLst>
              <a:ext uri="{FF2B5EF4-FFF2-40B4-BE49-F238E27FC236}">
                <a16:creationId xmlns:a16="http://schemas.microsoft.com/office/drawing/2014/main" id="{FE02EFE4-527C-4EAF-C722-715F0B0A4B0C}"/>
              </a:ext>
            </a:extLst>
          </p:cNvPr>
          <p:cNvSpPr txBox="1"/>
          <p:nvPr/>
        </p:nvSpPr>
        <p:spPr>
          <a:xfrm>
            <a:off x="10228421" y="5979778"/>
            <a:ext cx="1087157" cy="261610"/>
          </a:xfrm>
          <a:prstGeom prst="rect">
            <a:avLst/>
          </a:prstGeom>
          <a:noFill/>
        </p:spPr>
        <p:txBody>
          <a:bodyPr wrap="none" rtlCol="0">
            <a:spAutoFit/>
          </a:bodyPr>
          <a:lstStyle/>
          <a:p>
            <a:r>
              <a:rPr lang="en-GB" sz="1100" dirty="0"/>
              <a:t>(Young, 1995)</a:t>
            </a:r>
          </a:p>
        </p:txBody>
      </p:sp>
      <p:pic>
        <p:nvPicPr>
          <p:cNvPr id="21" name="Picture 20" descr="Line of soldiers in polished boots">
            <a:extLst>
              <a:ext uri="{FF2B5EF4-FFF2-40B4-BE49-F238E27FC236}">
                <a16:creationId xmlns:a16="http://schemas.microsoft.com/office/drawing/2014/main" id="{49C2C95F-64A7-27BB-85F1-8455377C6C8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72000" cy="6858000"/>
          </a:xfrm>
          <a:prstGeom prst="rect">
            <a:avLst/>
          </a:prstGeom>
        </p:spPr>
      </p:pic>
      <p:sp>
        <p:nvSpPr>
          <p:cNvPr id="22" name="TextBox 21">
            <a:extLst>
              <a:ext uri="{FF2B5EF4-FFF2-40B4-BE49-F238E27FC236}">
                <a16:creationId xmlns:a16="http://schemas.microsoft.com/office/drawing/2014/main" id="{09D22FD9-E48E-81A7-03F2-37B7E33E78A4}"/>
              </a:ext>
            </a:extLst>
          </p:cNvPr>
          <p:cNvSpPr txBox="1"/>
          <p:nvPr/>
        </p:nvSpPr>
        <p:spPr>
          <a:xfrm>
            <a:off x="6248614" y="268288"/>
            <a:ext cx="4190571" cy="646331"/>
          </a:xfrm>
          <a:prstGeom prst="rect">
            <a:avLst/>
          </a:prstGeom>
          <a:noFill/>
        </p:spPr>
        <p:txBody>
          <a:bodyPr wrap="none" rtlCol="0">
            <a:spAutoFit/>
          </a:bodyPr>
          <a:lstStyle/>
          <a:p>
            <a:r>
              <a:rPr lang="en-GB" sz="3600" b="1" dirty="0"/>
              <a:t>Changing Attitudes</a:t>
            </a:r>
          </a:p>
        </p:txBody>
      </p:sp>
      <p:cxnSp>
        <p:nvCxnSpPr>
          <p:cNvPr id="25" name="Straight Connector 24">
            <a:extLst>
              <a:ext uri="{FF2B5EF4-FFF2-40B4-BE49-F238E27FC236}">
                <a16:creationId xmlns:a16="http://schemas.microsoft.com/office/drawing/2014/main" id="{05ACCB2D-33C2-EC6C-1DB7-BE65CE143429}"/>
              </a:ext>
            </a:extLst>
          </p:cNvPr>
          <p:cNvCxnSpPr/>
          <p:nvPr/>
        </p:nvCxnSpPr>
        <p:spPr>
          <a:xfrm>
            <a:off x="4762500" y="995412"/>
            <a:ext cx="7162800" cy="0"/>
          </a:xfrm>
          <a:prstGeom prst="line">
            <a:avLst/>
          </a:prstGeom>
          <a:ln cap="rnd">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64556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13B4A9-1C7C-4729-A016-AB42D39794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Hands forming circle">
            <a:extLst>
              <a:ext uri="{FF2B5EF4-FFF2-40B4-BE49-F238E27FC236}">
                <a16:creationId xmlns:a16="http://schemas.microsoft.com/office/drawing/2014/main" id="{48EF7521-54F2-BCB9-B8F2-7EB5DE359113}"/>
              </a:ext>
            </a:extLst>
          </p:cNvPr>
          <p:cNvPicPr>
            <a:picLocks noChangeAspect="1"/>
          </p:cNvPicPr>
          <p:nvPr/>
        </p:nvPicPr>
        <p:blipFill>
          <a:blip r:embed="rId3">
            <a:extLst>
              <a:ext uri="{28A0092B-C50C-407E-A947-70E740481C1C}">
                <a14:useLocalDpi xmlns:a14="http://schemas.microsoft.com/office/drawing/2010/main" val="0"/>
              </a:ext>
            </a:extLst>
          </a:blip>
          <a:srcRect r="1" b="21077"/>
          <a:stretch>
            <a:fillRect/>
          </a:stretch>
        </p:blipFill>
        <p:spPr>
          <a:xfrm>
            <a:off x="4110868" y="0"/>
            <a:ext cx="8081132" cy="6857990"/>
          </a:xfrm>
          <a:custGeom>
            <a:avLst/>
            <a:gdLst/>
            <a:ahLst/>
            <a:cxnLst/>
            <a:rect l="l" t="t" r="r" b="b"/>
            <a:pathLst>
              <a:path w="11862684" h="6858000">
                <a:moveTo>
                  <a:pt x="1047342" y="0"/>
                </a:moveTo>
                <a:lnTo>
                  <a:pt x="4590463" y="0"/>
                </a:lnTo>
                <a:lnTo>
                  <a:pt x="5499874" y="0"/>
                </a:lnTo>
                <a:lnTo>
                  <a:pt x="5723425" y="0"/>
                </a:lnTo>
                <a:lnTo>
                  <a:pt x="7580390" y="0"/>
                </a:lnTo>
                <a:lnTo>
                  <a:pt x="7747884" y="0"/>
                </a:lnTo>
                <a:lnTo>
                  <a:pt x="7824084" y="0"/>
                </a:lnTo>
                <a:lnTo>
                  <a:pt x="11862684" y="0"/>
                </a:lnTo>
                <a:lnTo>
                  <a:pt x="11862684" y="6858000"/>
                </a:lnTo>
                <a:lnTo>
                  <a:pt x="7824084" y="6858000"/>
                </a:lnTo>
                <a:lnTo>
                  <a:pt x="7747884" y="6858000"/>
                </a:lnTo>
                <a:lnTo>
                  <a:pt x="7580390" y="6858000"/>
                </a:lnTo>
                <a:lnTo>
                  <a:pt x="5723425" y="6858000"/>
                </a:lnTo>
                <a:lnTo>
                  <a:pt x="5499874" y="6858000"/>
                </a:lnTo>
                <a:lnTo>
                  <a:pt x="4590463" y="6858000"/>
                </a:lnTo>
                <a:lnTo>
                  <a:pt x="1654188" y="6858000"/>
                </a:lnTo>
                <a:cubicBezTo>
                  <a:pt x="1530404" y="6786859"/>
                  <a:pt x="1412658" y="6701489"/>
                  <a:pt x="1279816" y="6658805"/>
                </a:cubicBezTo>
                <a:cubicBezTo>
                  <a:pt x="1189242" y="6630349"/>
                  <a:pt x="1101686" y="6580550"/>
                  <a:pt x="1116783" y="6431153"/>
                </a:cubicBezTo>
                <a:cubicBezTo>
                  <a:pt x="1119802" y="6388469"/>
                  <a:pt x="1095648" y="6356456"/>
                  <a:pt x="1059419" y="6367127"/>
                </a:cubicBezTo>
                <a:cubicBezTo>
                  <a:pt x="989979" y="6388469"/>
                  <a:pt x="956768" y="6327999"/>
                  <a:pt x="917520" y="6281757"/>
                </a:cubicBezTo>
                <a:cubicBezTo>
                  <a:pt x="848079" y="6199945"/>
                  <a:pt x="781658" y="6114575"/>
                  <a:pt x="669950" y="6100347"/>
                </a:cubicBezTo>
                <a:cubicBezTo>
                  <a:pt x="691084" y="6036320"/>
                  <a:pt x="727312" y="6043434"/>
                  <a:pt x="760524" y="6057663"/>
                </a:cubicBezTo>
                <a:cubicBezTo>
                  <a:pt x="848079" y="6093234"/>
                  <a:pt x="935634" y="6132361"/>
                  <a:pt x="1023188" y="6167932"/>
                </a:cubicBezTo>
                <a:cubicBezTo>
                  <a:pt x="1080552" y="6189274"/>
                  <a:pt x="1137916" y="6221287"/>
                  <a:pt x="1213395" y="6196388"/>
                </a:cubicBezTo>
                <a:cubicBezTo>
                  <a:pt x="1146974" y="6068335"/>
                  <a:pt x="1035266" y="6043434"/>
                  <a:pt x="944692" y="6004307"/>
                </a:cubicBezTo>
                <a:cubicBezTo>
                  <a:pt x="832982" y="5954508"/>
                  <a:pt x="766562" y="5862025"/>
                  <a:pt x="685045" y="5755314"/>
                </a:cubicBezTo>
                <a:cubicBezTo>
                  <a:pt x="766562" y="5726858"/>
                  <a:pt x="817887" y="5805112"/>
                  <a:pt x="884310" y="5801555"/>
                </a:cubicBezTo>
                <a:cubicBezTo>
                  <a:pt x="887328" y="5790884"/>
                  <a:pt x="893366" y="5769542"/>
                  <a:pt x="893366" y="5769542"/>
                </a:cubicBezTo>
                <a:cubicBezTo>
                  <a:pt x="784676" y="5712629"/>
                  <a:pt x="736372" y="5605917"/>
                  <a:pt x="718256" y="5474306"/>
                </a:cubicBezTo>
                <a:cubicBezTo>
                  <a:pt x="712218" y="5406721"/>
                  <a:pt x="672970" y="5385379"/>
                  <a:pt x="633720" y="5353367"/>
                </a:cubicBezTo>
                <a:cubicBezTo>
                  <a:pt x="500878" y="5243097"/>
                  <a:pt x="358980" y="5143500"/>
                  <a:pt x="247270" y="4994104"/>
                </a:cubicBezTo>
                <a:cubicBezTo>
                  <a:pt x="377094" y="5011889"/>
                  <a:pt x="479744" y="5111487"/>
                  <a:pt x="615606" y="5154171"/>
                </a:cubicBezTo>
                <a:cubicBezTo>
                  <a:pt x="506917" y="4990547"/>
                  <a:pt x="365016" y="4905177"/>
                  <a:pt x="235194" y="4805580"/>
                </a:cubicBezTo>
                <a:cubicBezTo>
                  <a:pt x="174810" y="4759339"/>
                  <a:pt x="120468" y="4702425"/>
                  <a:pt x="51026" y="4677526"/>
                </a:cubicBezTo>
                <a:cubicBezTo>
                  <a:pt x="26873" y="4670412"/>
                  <a:pt x="-15396" y="4652628"/>
                  <a:pt x="5740" y="4602828"/>
                </a:cubicBezTo>
                <a:cubicBezTo>
                  <a:pt x="23854" y="4560144"/>
                  <a:pt x="57065" y="4574373"/>
                  <a:pt x="87257" y="4585042"/>
                </a:cubicBezTo>
                <a:cubicBezTo>
                  <a:pt x="159715" y="4613499"/>
                  <a:pt x="238213" y="4613499"/>
                  <a:pt x="337844" y="4613499"/>
                </a:cubicBezTo>
                <a:cubicBezTo>
                  <a:pt x="253310" y="4478331"/>
                  <a:pt x="99332" y="4521016"/>
                  <a:pt x="26873" y="4378734"/>
                </a:cubicBezTo>
                <a:cubicBezTo>
                  <a:pt x="117448" y="4353835"/>
                  <a:pt x="186888" y="4403633"/>
                  <a:pt x="259346" y="4414305"/>
                </a:cubicBezTo>
                <a:cubicBezTo>
                  <a:pt x="325769" y="4424975"/>
                  <a:pt x="340863" y="4400076"/>
                  <a:pt x="325769" y="4321821"/>
                </a:cubicBezTo>
                <a:cubicBezTo>
                  <a:pt x="301616" y="4200882"/>
                  <a:pt x="337844" y="4140411"/>
                  <a:pt x="434458" y="4172424"/>
                </a:cubicBezTo>
                <a:cubicBezTo>
                  <a:pt x="525031" y="4204438"/>
                  <a:pt x="534089" y="4158196"/>
                  <a:pt x="509936" y="4090612"/>
                </a:cubicBezTo>
                <a:cubicBezTo>
                  <a:pt x="473706" y="3991015"/>
                  <a:pt x="512954" y="3912759"/>
                  <a:pt x="540128" y="3827390"/>
                </a:cubicBezTo>
                <a:cubicBezTo>
                  <a:pt x="582395" y="3699337"/>
                  <a:pt x="564281" y="3635309"/>
                  <a:pt x="476725" y="3539269"/>
                </a:cubicBezTo>
                <a:cubicBezTo>
                  <a:pt x="425400" y="3485914"/>
                  <a:pt x="374074" y="3439672"/>
                  <a:pt x="301616" y="3393429"/>
                </a:cubicBezTo>
                <a:cubicBezTo>
                  <a:pt x="467668" y="3368530"/>
                  <a:pt x="295577" y="3283162"/>
                  <a:pt x="352940" y="3229805"/>
                </a:cubicBezTo>
                <a:cubicBezTo>
                  <a:pt x="470686" y="3208463"/>
                  <a:pt x="564281" y="3379202"/>
                  <a:pt x="724294" y="3329402"/>
                </a:cubicBezTo>
                <a:cubicBezTo>
                  <a:pt x="531070" y="3183563"/>
                  <a:pt x="313691" y="3137322"/>
                  <a:pt x="171792" y="2941684"/>
                </a:cubicBezTo>
                <a:cubicBezTo>
                  <a:pt x="205002" y="2899000"/>
                  <a:pt x="238213" y="2941684"/>
                  <a:pt x="265385" y="2923898"/>
                </a:cubicBezTo>
                <a:cubicBezTo>
                  <a:pt x="265385" y="2913227"/>
                  <a:pt x="582395" y="2980812"/>
                  <a:pt x="600510" y="2703362"/>
                </a:cubicBezTo>
                <a:cubicBezTo>
                  <a:pt x="606548" y="2703362"/>
                  <a:pt x="612587" y="2703362"/>
                  <a:pt x="618624" y="2692689"/>
                </a:cubicBezTo>
                <a:cubicBezTo>
                  <a:pt x="651834" y="2653563"/>
                  <a:pt x="621644" y="2561080"/>
                  <a:pt x="675988" y="2553965"/>
                </a:cubicBezTo>
                <a:cubicBezTo>
                  <a:pt x="736372" y="2546851"/>
                  <a:pt x="793735" y="2514837"/>
                  <a:pt x="857136" y="2532623"/>
                </a:cubicBezTo>
                <a:cubicBezTo>
                  <a:pt x="905443" y="2546851"/>
                  <a:pt x="956768" y="2564636"/>
                  <a:pt x="1008094" y="2564636"/>
                </a:cubicBezTo>
                <a:cubicBezTo>
                  <a:pt x="1062438" y="2564636"/>
                  <a:pt x="1137916" y="2685576"/>
                  <a:pt x="1171128" y="2525509"/>
                </a:cubicBezTo>
                <a:cubicBezTo>
                  <a:pt x="1171128" y="2518395"/>
                  <a:pt x="1264720" y="2536181"/>
                  <a:pt x="1316045" y="2543294"/>
                </a:cubicBezTo>
                <a:cubicBezTo>
                  <a:pt x="1358314" y="2550408"/>
                  <a:pt x="1409640" y="2582422"/>
                  <a:pt x="1439830" y="2518395"/>
                </a:cubicBezTo>
                <a:cubicBezTo>
                  <a:pt x="1454926" y="2479267"/>
                  <a:pt x="1382466" y="2408126"/>
                  <a:pt x="1319065" y="2401012"/>
                </a:cubicBezTo>
                <a:cubicBezTo>
                  <a:pt x="1261702" y="2393898"/>
                  <a:pt x="1204338" y="2386784"/>
                  <a:pt x="1149994" y="2401012"/>
                </a:cubicBezTo>
                <a:cubicBezTo>
                  <a:pt x="1083572" y="2418796"/>
                  <a:pt x="1047342" y="2390340"/>
                  <a:pt x="1029227" y="2326314"/>
                </a:cubicBezTo>
                <a:cubicBezTo>
                  <a:pt x="1008094" y="2258731"/>
                  <a:pt x="968844" y="2223159"/>
                  <a:pt x="914500" y="2191146"/>
                </a:cubicBezTo>
                <a:cubicBezTo>
                  <a:pt x="781658" y="2112891"/>
                  <a:pt x="654854" y="2020407"/>
                  <a:pt x="509936" y="1974165"/>
                </a:cubicBezTo>
                <a:cubicBezTo>
                  <a:pt x="482764" y="1967051"/>
                  <a:pt x="449553" y="1952823"/>
                  <a:pt x="437476" y="1892353"/>
                </a:cubicBezTo>
                <a:cubicBezTo>
                  <a:pt x="829964" y="1984836"/>
                  <a:pt x="1186222" y="2223159"/>
                  <a:pt x="1590788" y="2208931"/>
                </a:cubicBezTo>
                <a:cubicBezTo>
                  <a:pt x="1482098" y="2134233"/>
                  <a:pt x="1352276" y="2130676"/>
                  <a:pt x="1234528" y="2077320"/>
                </a:cubicBezTo>
                <a:cubicBezTo>
                  <a:pt x="1319065" y="2038192"/>
                  <a:pt x="1397562" y="2080877"/>
                  <a:pt x="1476060" y="2102219"/>
                </a:cubicBezTo>
                <a:cubicBezTo>
                  <a:pt x="1542482" y="2120004"/>
                  <a:pt x="1602864" y="2123562"/>
                  <a:pt x="1608902" y="2013292"/>
                </a:cubicBezTo>
                <a:cubicBezTo>
                  <a:pt x="1608902" y="2002622"/>
                  <a:pt x="1608902" y="1995507"/>
                  <a:pt x="1608902" y="1984836"/>
                </a:cubicBezTo>
                <a:cubicBezTo>
                  <a:pt x="1584749" y="1938595"/>
                  <a:pt x="1551538" y="1917252"/>
                  <a:pt x="1509271" y="1903025"/>
                </a:cubicBezTo>
                <a:cubicBezTo>
                  <a:pt x="1485118" y="1895910"/>
                  <a:pt x="1451907" y="1881683"/>
                  <a:pt x="1451907" y="1849668"/>
                </a:cubicBezTo>
                <a:cubicBezTo>
                  <a:pt x="1454926" y="1728729"/>
                  <a:pt x="1373409" y="1693158"/>
                  <a:pt x="1294912" y="1657587"/>
                </a:cubicBezTo>
                <a:cubicBezTo>
                  <a:pt x="1337180" y="1597117"/>
                  <a:pt x="1373409" y="1639802"/>
                  <a:pt x="1406620" y="1636245"/>
                </a:cubicBezTo>
                <a:cubicBezTo>
                  <a:pt x="1427754" y="1632688"/>
                  <a:pt x="1448887" y="1629132"/>
                  <a:pt x="1448887" y="1597117"/>
                </a:cubicBezTo>
                <a:cubicBezTo>
                  <a:pt x="1448887" y="1572219"/>
                  <a:pt x="1439830" y="1540204"/>
                  <a:pt x="1418696" y="1540204"/>
                </a:cubicBezTo>
                <a:cubicBezTo>
                  <a:pt x="1285854" y="1536647"/>
                  <a:pt x="1210375" y="1365909"/>
                  <a:pt x="1071494" y="1365909"/>
                </a:cubicBezTo>
                <a:cubicBezTo>
                  <a:pt x="986960" y="1365909"/>
                  <a:pt x="1113764" y="1269868"/>
                  <a:pt x="1044324" y="1230741"/>
                </a:cubicBezTo>
                <a:cubicBezTo>
                  <a:pt x="1029227" y="1220069"/>
                  <a:pt x="1086591" y="1205842"/>
                  <a:pt x="1110744" y="1209399"/>
                </a:cubicBezTo>
                <a:cubicBezTo>
                  <a:pt x="1134897" y="1212955"/>
                  <a:pt x="1156032" y="1237855"/>
                  <a:pt x="1186222" y="1220069"/>
                </a:cubicBezTo>
                <a:cubicBezTo>
                  <a:pt x="1201318" y="1156043"/>
                  <a:pt x="1162069" y="1131144"/>
                  <a:pt x="1125840" y="1113358"/>
                </a:cubicBezTo>
                <a:cubicBezTo>
                  <a:pt x="1047342" y="1070674"/>
                  <a:pt x="968844" y="1020875"/>
                  <a:pt x="881290" y="1006647"/>
                </a:cubicBezTo>
                <a:cubicBezTo>
                  <a:pt x="851099" y="1003089"/>
                  <a:pt x="832982" y="985305"/>
                  <a:pt x="836002" y="949734"/>
                </a:cubicBezTo>
                <a:cubicBezTo>
                  <a:pt x="842040" y="903491"/>
                  <a:pt x="872232" y="917720"/>
                  <a:pt x="896385" y="921277"/>
                </a:cubicBezTo>
                <a:cubicBezTo>
                  <a:pt x="911482" y="924835"/>
                  <a:pt x="926577" y="935506"/>
                  <a:pt x="941672" y="910606"/>
                </a:cubicBezTo>
                <a:cubicBezTo>
                  <a:pt x="588434" y="658055"/>
                  <a:pt x="401247" y="672284"/>
                  <a:pt x="5740" y="465975"/>
                </a:cubicBezTo>
                <a:cubicBezTo>
                  <a:pt x="93294" y="426847"/>
                  <a:pt x="156696" y="455303"/>
                  <a:pt x="217079" y="462417"/>
                </a:cubicBezTo>
                <a:cubicBezTo>
                  <a:pt x="368036" y="480203"/>
                  <a:pt x="274442" y="512216"/>
                  <a:pt x="425400" y="533558"/>
                </a:cubicBezTo>
                <a:cubicBezTo>
                  <a:pt x="497860" y="544229"/>
                  <a:pt x="564281" y="579800"/>
                  <a:pt x="645798" y="522887"/>
                </a:cubicBezTo>
                <a:cubicBezTo>
                  <a:pt x="700142" y="483759"/>
                  <a:pt x="787696" y="526444"/>
                  <a:pt x="854118" y="558458"/>
                </a:cubicBezTo>
                <a:cubicBezTo>
                  <a:pt x="908462" y="586915"/>
                  <a:pt x="962806" y="594028"/>
                  <a:pt x="1035266" y="558458"/>
                </a:cubicBezTo>
                <a:cubicBezTo>
                  <a:pt x="968844" y="537116"/>
                  <a:pt x="917520" y="519330"/>
                  <a:pt x="866193" y="505101"/>
                </a:cubicBezTo>
                <a:cubicBezTo>
                  <a:pt x="823926" y="494431"/>
                  <a:pt x="799772" y="469532"/>
                  <a:pt x="802792" y="416176"/>
                </a:cubicBezTo>
                <a:cubicBezTo>
                  <a:pt x="802792" y="387720"/>
                  <a:pt x="793735" y="348592"/>
                  <a:pt x="823926" y="334364"/>
                </a:cubicBezTo>
                <a:cubicBezTo>
                  <a:pt x="848079" y="320135"/>
                  <a:pt x="881290" y="334364"/>
                  <a:pt x="893366" y="359262"/>
                </a:cubicBezTo>
                <a:cubicBezTo>
                  <a:pt x="908462" y="405504"/>
                  <a:pt x="923557" y="448189"/>
                  <a:pt x="974883" y="451747"/>
                </a:cubicBezTo>
                <a:cubicBezTo>
                  <a:pt x="1044324" y="458860"/>
                  <a:pt x="1005074" y="430405"/>
                  <a:pt x="992998" y="394834"/>
                </a:cubicBezTo>
                <a:cubicBezTo>
                  <a:pt x="980921" y="355706"/>
                  <a:pt x="1017152" y="345034"/>
                  <a:pt x="1041304" y="352148"/>
                </a:cubicBezTo>
                <a:cubicBezTo>
                  <a:pt x="1131878" y="384162"/>
                  <a:pt x="1225472" y="327250"/>
                  <a:pt x="1319065" y="373491"/>
                </a:cubicBezTo>
                <a:cubicBezTo>
                  <a:pt x="1294912" y="259665"/>
                  <a:pt x="1243586" y="209867"/>
                  <a:pt x="1134897" y="192082"/>
                </a:cubicBezTo>
                <a:cubicBezTo>
                  <a:pt x="1095648" y="188525"/>
                  <a:pt x="1053380" y="195638"/>
                  <a:pt x="1017152" y="163625"/>
                </a:cubicBezTo>
                <a:cubicBezTo>
                  <a:pt x="996016" y="145839"/>
                  <a:pt x="974883" y="124497"/>
                  <a:pt x="989979" y="88927"/>
                </a:cubicBezTo>
                <a:cubicBezTo>
                  <a:pt x="999036" y="64027"/>
                  <a:pt x="1023188" y="64027"/>
                  <a:pt x="1044324" y="71141"/>
                </a:cubicBezTo>
                <a:cubicBezTo>
                  <a:pt x="1131878" y="110269"/>
                  <a:pt x="1225472" y="120941"/>
                  <a:pt x="1316045" y="135168"/>
                </a:cubicBezTo>
                <a:cubicBezTo>
                  <a:pt x="1331142" y="138725"/>
                  <a:pt x="1346237" y="145839"/>
                  <a:pt x="1361334" y="110269"/>
                </a:cubicBezTo>
                <a:cubicBezTo>
                  <a:pt x="1255664" y="78255"/>
                  <a:pt x="1153012" y="35571"/>
                  <a:pt x="1047342" y="0"/>
                </a:cubicBezTo>
                <a:close/>
              </a:path>
            </a:pathLst>
          </a:custGeom>
        </p:spPr>
      </p:pic>
      <p:sp>
        <p:nvSpPr>
          <p:cNvPr id="4" name="TextBox 3">
            <a:extLst>
              <a:ext uri="{FF2B5EF4-FFF2-40B4-BE49-F238E27FC236}">
                <a16:creationId xmlns:a16="http://schemas.microsoft.com/office/drawing/2014/main" id="{BE9060CD-BB41-CAC5-9970-825219CE0C5E}"/>
              </a:ext>
            </a:extLst>
          </p:cNvPr>
          <p:cNvSpPr txBox="1"/>
          <p:nvPr/>
        </p:nvSpPr>
        <p:spPr>
          <a:xfrm>
            <a:off x="0" y="2182512"/>
            <a:ext cx="4554645" cy="830997"/>
          </a:xfrm>
          <a:prstGeom prst="rect">
            <a:avLst/>
          </a:prstGeom>
          <a:noFill/>
        </p:spPr>
        <p:txBody>
          <a:bodyPr wrap="none" rtlCol="0">
            <a:spAutoFit/>
          </a:bodyPr>
          <a:lstStyle/>
          <a:p>
            <a:pPr marL="342900" indent="-342900">
              <a:buFont typeface="Wingdings" panose="05000000000000000000" pitchFamily="2" charset="2"/>
              <a:buChar char="Ø"/>
            </a:pPr>
            <a:r>
              <a:rPr lang="en-GB" sz="2400" dirty="0"/>
              <a:t>Cultural factors shape trauma </a:t>
            </a:r>
          </a:p>
          <a:p>
            <a:r>
              <a:rPr lang="en-GB" sz="2400" dirty="0"/>
              <a:t>experience</a:t>
            </a:r>
          </a:p>
        </p:txBody>
      </p:sp>
      <p:sp>
        <p:nvSpPr>
          <p:cNvPr id="5" name="TextBox 4">
            <a:extLst>
              <a:ext uri="{FF2B5EF4-FFF2-40B4-BE49-F238E27FC236}">
                <a16:creationId xmlns:a16="http://schemas.microsoft.com/office/drawing/2014/main" id="{BB00A2E6-0D16-6D44-137D-B832E6E1D8E8}"/>
              </a:ext>
            </a:extLst>
          </p:cNvPr>
          <p:cNvSpPr txBox="1"/>
          <p:nvPr/>
        </p:nvSpPr>
        <p:spPr>
          <a:xfrm>
            <a:off x="-3048" y="3346961"/>
            <a:ext cx="4005777" cy="830997"/>
          </a:xfrm>
          <a:prstGeom prst="rect">
            <a:avLst/>
          </a:prstGeom>
          <a:noFill/>
        </p:spPr>
        <p:txBody>
          <a:bodyPr wrap="none" rtlCol="0">
            <a:spAutoFit/>
          </a:bodyPr>
          <a:lstStyle/>
          <a:p>
            <a:pPr marL="342900" indent="-342900">
              <a:buFont typeface="Wingdings" panose="05000000000000000000" pitchFamily="2" charset="2"/>
              <a:buChar char="Ø"/>
            </a:pPr>
            <a:r>
              <a:rPr lang="en-GB" sz="2400" dirty="0"/>
              <a:t>Immigration status delays </a:t>
            </a:r>
          </a:p>
          <a:p>
            <a:r>
              <a:rPr lang="en-GB" sz="2400" dirty="0"/>
              <a:t>help seeking</a:t>
            </a:r>
          </a:p>
        </p:txBody>
      </p:sp>
      <p:sp>
        <p:nvSpPr>
          <p:cNvPr id="6" name="TextBox 5">
            <a:extLst>
              <a:ext uri="{FF2B5EF4-FFF2-40B4-BE49-F238E27FC236}">
                <a16:creationId xmlns:a16="http://schemas.microsoft.com/office/drawing/2014/main" id="{3ECF30C1-E6C3-DB8F-0C4A-C7ECAA1F51AA}"/>
              </a:ext>
            </a:extLst>
          </p:cNvPr>
          <p:cNvSpPr txBox="1"/>
          <p:nvPr/>
        </p:nvSpPr>
        <p:spPr>
          <a:xfrm>
            <a:off x="-39676" y="4511410"/>
            <a:ext cx="4431919" cy="461665"/>
          </a:xfrm>
          <a:prstGeom prst="rect">
            <a:avLst/>
          </a:prstGeom>
          <a:noFill/>
        </p:spPr>
        <p:txBody>
          <a:bodyPr wrap="none" rtlCol="0">
            <a:spAutoFit/>
          </a:bodyPr>
          <a:lstStyle/>
          <a:p>
            <a:pPr marL="342900" indent="-342900">
              <a:buFont typeface="Wingdings" panose="05000000000000000000" pitchFamily="2" charset="2"/>
              <a:buChar char="Ø"/>
            </a:pPr>
            <a:r>
              <a:rPr lang="en-GB" sz="2400" dirty="0"/>
              <a:t>Trauma informed approaches</a:t>
            </a:r>
          </a:p>
        </p:txBody>
      </p:sp>
      <p:sp>
        <p:nvSpPr>
          <p:cNvPr id="7" name="TextBox 6">
            <a:extLst>
              <a:ext uri="{FF2B5EF4-FFF2-40B4-BE49-F238E27FC236}">
                <a16:creationId xmlns:a16="http://schemas.microsoft.com/office/drawing/2014/main" id="{3BEAB786-741D-F8CC-D77F-2CE62107159D}"/>
              </a:ext>
            </a:extLst>
          </p:cNvPr>
          <p:cNvSpPr txBox="1"/>
          <p:nvPr/>
        </p:nvSpPr>
        <p:spPr>
          <a:xfrm>
            <a:off x="0" y="5278036"/>
            <a:ext cx="4189801" cy="830997"/>
          </a:xfrm>
          <a:prstGeom prst="rect">
            <a:avLst/>
          </a:prstGeom>
          <a:noFill/>
        </p:spPr>
        <p:txBody>
          <a:bodyPr wrap="none" rtlCol="0">
            <a:spAutoFit/>
          </a:bodyPr>
          <a:lstStyle/>
          <a:p>
            <a:pPr marL="342900" indent="-342900">
              <a:buFont typeface="Wingdings" panose="05000000000000000000" pitchFamily="2" charset="2"/>
              <a:buChar char="Ø"/>
            </a:pPr>
            <a:r>
              <a:rPr lang="en-GB" sz="2400" dirty="0"/>
              <a:t>Social and cultural aspects </a:t>
            </a:r>
          </a:p>
          <a:p>
            <a:r>
              <a:rPr lang="en-GB" sz="2400" dirty="0"/>
              <a:t>shaping care</a:t>
            </a:r>
          </a:p>
        </p:txBody>
      </p:sp>
      <p:sp>
        <p:nvSpPr>
          <p:cNvPr id="9" name="TextBox 8">
            <a:extLst>
              <a:ext uri="{FF2B5EF4-FFF2-40B4-BE49-F238E27FC236}">
                <a16:creationId xmlns:a16="http://schemas.microsoft.com/office/drawing/2014/main" id="{75D130C6-7A0F-BE3F-3F5B-869898BCA4F0}"/>
              </a:ext>
            </a:extLst>
          </p:cNvPr>
          <p:cNvSpPr txBox="1"/>
          <p:nvPr/>
        </p:nvSpPr>
        <p:spPr>
          <a:xfrm>
            <a:off x="241698" y="533400"/>
            <a:ext cx="4309899" cy="1200329"/>
          </a:xfrm>
          <a:prstGeom prst="rect">
            <a:avLst/>
          </a:prstGeom>
          <a:noFill/>
        </p:spPr>
        <p:txBody>
          <a:bodyPr wrap="none" rtlCol="0">
            <a:spAutoFit/>
          </a:bodyPr>
          <a:lstStyle/>
          <a:p>
            <a:pPr algn="ctr"/>
            <a:r>
              <a:rPr lang="en-GB" sz="3600" b="1" dirty="0"/>
              <a:t>Social And Cultural </a:t>
            </a:r>
          </a:p>
          <a:p>
            <a:pPr algn="ctr"/>
            <a:r>
              <a:rPr lang="en-GB" sz="3600" b="1" dirty="0"/>
              <a:t>Influences</a:t>
            </a:r>
          </a:p>
        </p:txBody>
      </p:sp>
      <p:cxnSp>
        <p:nvCxnSpPr>
          <p:cNvPr id="11" name="Straight Connector 10">
            <a:extLst>
              <a:ext uri="{FF2B5EF4-FFF2-40B4-BE49-F238E27FC236}">
                <a16:creationId xmlns:a16="http://schemas.microsoft.com/office/drawing/2014/main" id="{9345D965-CB10-7064-51A0-C34BE6552A2C}"/>
              </a:ext>
            </a:extLst>
          </p:cNvPr>
          <p:cNvCxnSpPr>
            <a:stCxn id="9" idx="1"/>
            <a:endCxn id="9" idx="3"/>
          </p:cNvCxnSpPr>
          <p:nvPr/>
        </p:nvCxnSpPr>
        <p:spPr>
          <a:xfrm>
            <a:off x="241698" y="1133565"/>
            <a:ext cx="4309899" cy="0"/>
          </a:xfrm>
          <a:prstGeom prst="line">
            <a:avLst/>
          </a:prstGeom>
          <a:ln>
            <a:solidFill>
              <a:schemeClr val="tx1"/>
            </a:solidFill>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1419472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23C66ED-DBBF-12CA-7F5E-813E0E7D03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622"/>
            <a:ext cx="12192000" cy="6894986"/>
            <a:chOff x="0" y="-7622"/>
            <a:chExt cx="12192000" cy="6894986"/>
          </a:xfrm>
        </p:grpSpPr>
        <p:sp>
          <p:nvSpPr>
            <p:cNvPr id="9" name="Rectangle 8">
              <a:extLst>
                <a:ext uri="{FF2B5EF4-FFF2-40B4-BE49-F238E27FC236}">
                  <a16:creationId xmlns:a16="http://schemas.microsoft.com/office/drawing/2014/main" id="{E3002B52-2669-1ED7-2E0F-0627FC31D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2E9EC0D-91EA-9D35-F655-335C580AB3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70627C-B480-1145-72DC-5B59DBE04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9F81D39-93D1-019C-74DC-4710F53346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127281" y="7060"/>
              <a:ext cx="3064320" cy="6872683"/>
            </a:xfrm>
            <a:prstGeom prst="rect">
              <a:avLst/>
            </a:prstGeom>
            <a:gradFill flip="none" rotWithShape="1">
              <a:gsLst>
                <a:gs pos="0">
                  <a:schemeClr val="accent2">
                    <a:alpha val="58000"/>
                  </a:schemeClr>
                </a:gs>
                <a:gs pos="41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pic>
        <p:nvPicPr>
          <p:cNvPr id="3" name="Picture 2" descr="3D face graphic">
            <a:extLst>
              <a:ext uri="{FF2B5EF4-FFF2-40B4-BE49-F238E27FC236}">
                <a16:creationId xmlns:a16="http://schemas.microsoft.com/office/drawing/2014/main" id="{0E0707A8-B13C-72B3-CDD2-1041BAF875FD}"/>
              </a:ext>
            </a:extLst>
          </p:cNvPr>
          <p:cNvPicPr>
            <a:picLocks noChangeAspect="1"/>
          </p:cNvPicPr>
          <p:nvPr/>
        </p:nvPicPr>
        <p:blipFill>
          <a:blip r:embed="rId3">
            <a:alphaModFix amt="59000"/>
            <a:extLst>
              <a:ext uri="{28A0092B-C50C-407E-A947-70E740481C1C}">
                <a14:useLocalDpi xmlns:a14="http://schemas.microsoft.com/office/drawing/2010/main" val="0"/>
              </a:ext>
            </a:extLst>
          </a:blip>
          <a:srcRect b="9615"/>
          <a:stretch>
            <a:fillRect/>
          </a:stretch>
        </p:blipFill>
        <p:spPr>
          <a:xfrm>
            <a:off x="-380" y="-561"/>
            <a:ext cx="12191981" cy="6887365"/>
          </a:xfrm>
          <a:prstGeom prst="rect">
            <a:avLst/>
          </a:prstGeom>
          <a:ln>
            <a:noFill/>
          </a:ln>
          <a:effectLst>
            <a:outerShdw blurRad="292100" dist="139700" dir="2700000" algn="tl" rotWithShape="0">
              <a:srgbClr val="333333">
                <a:alpha val="65000"/>
              </a:srgbClr>
            </a:outerShdw>
          </a:effectLst>
        </p:spPr>
      </p:pic>
      <p:sp>
        <p:nvSpPr>
          <p:cNvPr id="4" name="TextBox 3">
            <a:extLst>
              <a:ext uri="{FF2B5EF4-FFF2-40B4-BE49-F238E27FC236}">
                <a16:creationId xmlns:a16="http://schemas.microsoft.com/office/drawing/2014/main" id="{24A3FAFE-A136-EF6C-0152-8E4E32F07AD6}"/>
              </a:ext>
            </a:extLst>
          </p:cNvPr>
          <p:cNvSpPr txBox="1"/>
          <p:nvPr/>
        </p:nvSpPr>
        <p:spPr>
          <a:xfrm>
            <a:off x="803744" y="3028997"/>
            <a:ext cx="3785588" cy="461665"/>
          </a:xfrm>
          <a:prstGeom prst="rect">
            <a:avLst/>
          </a:prstGeom>
          <a:noFill/>
        </p:spPr>
        <p:txBody>
          <a:bodyPr wrap="none" rtlCol="0">
            <a:spAutoFit/>
          </a:bodyPr>
          <a:lstStyle/>
          <a:p>
            <a:pPr marL="342900" indent="-342900">
              <a:buFont typeface="Wingdings" panose="05000000000000000000" pitchFamily="2" charset="2"/>
              <a:buChar char="Ø"/>
            </a:pPr>
            <a:r>
              <a:rPr lang="en-GB" sz="2400" dirty="0">
                <a:solidFill>
                  <a:schemeClr val="bg1"/>
                </a:solidFill>
              </a:rPr>
              <a:t>Exposure theories 1970s</a:t>
            </a:r>
          </a:p>
        </p:txBody>
      </p:sp>
      <p:sp>
        <p:nvSpPr>
          <p:cNvPr id="5" name="TextBox 4">
            <a:extLst>
              <a:ext uri="{FF2B5EF4-FFF2-40B4-BE49-F238E27FC236}">
                <a16:creationId xmlns:a16="http://schemas.microsoft.com/office/drawing/2014/main" id="{D03648E8-9E71-F971-58C5-3FC5C4CFC9C1}"/>
              </a:ext>
            </a:extLst>
          </p:cNvPr>
          <p:cNvSpPr txBox="1"/>
          <p:nvPr/>
        </p:nvSpPr>
        <p:spPr>
          <a:xfrm>
            <a:off x="808339" y="3820102"/>
            <a:ext cx="3300519" cy="461665"/>
          </a:xfrm>
          <a:prstGeom prst="rect">
            <a:avLst/>
          </a:prstGeom>
          <a:noFill/>
        </p:spPr>
        <p:txBody>
          <a:bodyPr wrap="none" rtlCol="0">
            <a:spAutoFit/>
          </a:bodyPr>
          <a:lstStyle/>
          <a:p>
            <a:pPr marL="285750" indent="-285750">
              <a:buFont typeface="Wingdings" panose="05000000000000000000" pitchFamily="2" charset="2"/>
              <a:buChar char="Ø"/>
            </a:pPr>
            <a:r>
              <a:rPr lang="en-GB" sz="2400" dirty="0">
                <a:solidFill>
                  <a:schemeClr val="bg1"/>
                </a:solidFill>
              </a:rPr>
              <a:t>First line of treatment</a:t>
            </a:r>
          </a:p>
        </p:txBody>
      </p:sp>
      <p:sp>
        <p:nvSpPr>
          <p:cNvPr id="6" name="TextBox 5">
            <a:extLst>
              <a:ext uri="{FF2B5EF4-FFF2-40B4-BE49-F238E27FC236}">
                <a16:creationId xmlns:a16="http://schemas.microsoft.com/office/drawing/2014/main" id="{5DDE3094-966C-755F-7835-60905135C898}"/>
              </a:ext>
            </a:extLst>
          </p:cNvPr>
          <p:cNvSpPr txBox="1"/>
          <p:nvPr/>
        </p:nvSpPr>
        <p:spPr>
          <a:xfrm>
            <a:off x="803744" y="4611207"/>
            <a:ext cx="7212680" cy="461665"/>
          </a:xfrm>
          <a:prstGeom prst="rect">
            <a:avLst/>
          </a:prstGeom>
          <a:noFill/>
        </p:spPr>
        <p:txBody>
          <a:bodyPr wrap="none" rtlCol="0">
            <a:spAutoFit/>
          </a:bodyPr>
          <a:lstStyle/>
          <a:p>
            <a:pPr marL="285750" indent="-285750">
              <a:buFont typeface="Wingdings" panose="05000000000000000000" pitchFamily="2" charset="2"/>
              <a:buChar char="Ø"/>
            </a:pPr>
            <a:r>
              <a:rPr lang="en-GB" sz="2400" dirty="0">
                <a:solidFill>
                  <a:schemeClr val="bg1"/>
                </a:solidFill>
              </a:rPr>
              <a:t>Grounding, stabilisation, and cognitive approaches</a:t>
            </a:r>
          </a:p>
        </p:txBody>
      </p:sp>
      <p:sp>
        <p:nvSpPr>
          <p:cNvPr id="7" name="TextBox 6">
            <a:extLst>
              <a:ext uri="{FF2B5EF4-FFF2-40B4-BE49-F238E27FC236}">
                <a16:creationId xmlns:a16="http://schemas.microsoft.com/office/drawing/2014/main" id="{B5B8988E-8D0B-6AB5-228F-1D909D7E81BD}"/>
              </a:ext>
            </a:extLst>
          </p:cNvPr>
          <p:cNvSpPr txBox="1"/>
          <p:nvPr/>
        </p:nvSpPr>
        <p:spPr>
          <a:xfrm>
            <a:off x="803744" y="5402312"/>
            <a:ext cx="9400715" cy="461665"/>
          </a:xfrm>
          <a:prstGeom prst="rect">
            <a:avLst/>
          </a:prstGeom>
          <a:noFill/>
        </p:spPr>
        <p:txBody>
          <a:bodyPr wrap="none" rtlCol="0">
            <a:spAutoFit/>
          </a:bodyPr>
          <a:lstStyle/>
          <a:p>
            <a:pPr marL="342900" indent="-342900">
              <a:buFont typeface="Wingdings" panose="05000000000000000000" pitchFamily="2" charset="2"/>
              <a:buChar char="Ø"/>
            </a:pPr>
            <a:r>
              <a:rPr lang="en-GB" sz="2400" dirty="0">
                <a:solidFill>
                  <a:schemeClr val="bg1"/>
                </a:solidFill>
              </a:rPr>
              <a:t>Counsellors, clinical psychologists, and mental health practitioners</a:t>
            </a:r>
          </a:p>
        </p:txBody>
      </p:sp>
      <p:sp>
        <p:nvSpPr>
          <p:cNvPr id="13" name="TextBox 12">
            <a:extLst>
              <a:ext uri="{FF2B5EF4-FFF2-40B4-BE49-F238E27FC236}">
                <a16:creationId xmlns:a16="http://schemas.microsoft.com/office/drawing/2014/main" id="{B1A3C6CD-9862-C3C2-AF60-0CE2C1FADDD5}"/>
              </a:ext>
            </a:extLst>
          </p:cNvPr>
          <p:cNvSpPr txBox="1"/>
          <p:nvPr/>
        </p:nvSpPr>
        <p:spPr>
          <a:xfrm>
            <a:off x="1067182" y="195336"/>
            <a:ext cx="10056856" cy="923330"/>
          </a:xfrm>
          <a:prstGeom prst="rect">
            <a:avLst/>
          </a:prstGeom>
          <a:noFill/>
        </p:spPr>
        <p:txBody>
          <a:bodyPr wrap="none" rtlCol="0">
            <a:spAutoFit/>
          </a:bodyPr>
          <a:lstStyle/>
          <a:p>
            <a:r>
              <a:rPr lang="en-GB" sz="3600" b="1" dirty="0">
                <a:solidFill>
                  <a:schemeClr val="bg1"/>
                </a:solidFill>
              </a:rPr>
              <a:t>Trauma Focused Cognitive Behavioural Therapy</a:t>
            </a:r>
            <a:endParaRPr lang="en-GB" sz="3600" dirty="0">
              <a:solidFill>
                <a:schemeClr val="bg1"/>
              </a:solidFill>
            </a:endParaRPr>
          </a:p>
          <a:p>
            <a:endParaRPr lang="en-GB" dirty="0"/>
          </a:p>
        </p:txBody>
      </p:sp>
    </p:spTree>
    <p:extLst>
      <p:ext uri="{BB962C8B-B14F-4D97-AF65-F5344CB8AC3E}">
        <p14:creationId xmlns:p14="http://schemas.microsoft.com/office/powerpoint/2010/main" val="36441136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723C66ED-DBBF-12CA-7F5E-813E0E7D03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622"/>
            <a:ext cx="12192000" cy="6894986"/>
            <a:chOff x="0" y="-7622"/>
            <a:chExt cx="12192000" cy="6894986"/>
          </a:xfrm>
        </p:grpSpPr>
        <p:sp>
          <p:nvSpPr>
            <p:cNvPr id="15" name="Rectangle 14">
              <a:extLst>
                <a:ext uri="{FF2B5EF4-FFF2-40B4-BE49-F238E27FC236}">
                  <a16:creationId xmlns:a16="http://schemas.microsoft.com/office/drawing/2014/main" id="{E3002B52-2669-1ED7-2E0F-0627FC31D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82E9EC0D-91EA-9D35-F655-335C580AB3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770627C-B480-1145-72DC-5B59DBE04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9F81D39-93D1-019C-74DC-4710F53346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127281" y="7060"/>
              <a:ext cx="3064320" cy="6872683"/>
            </a:xfrm>
            <a:prstGeom prst="rect">
              <a:avLst/>
            </a:prstGeom>
            <a:gradFill flip="none" rotWithShape="1">
              <a:gsLst>
                <a:gs pos="0">
                  <a:schemeClr val="accent2">
                    <a:alpha val="58000"/>
                  </a:schemeClr>
                </a:gs>
                <a:gs pos="41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pic>
        <p:nvPicPr>
          <p:cNvPr id="9" name="Picture 8" descr="3D art of a person">
            <a:extLst>
              <a:ext uri="{FF2B5EF4-FFF2-40B4-BE49-F238E27FC236}">
                <a16:creationId xmlns:a16="http://schemas.microsoft.com/office/drawing/2014/main" id="{3AEE6D06-8DD8-B3AE-AAB3-E849BC5A752B}"/>
              </a:ext>
            </a:extLst>
          </p:cNvPr>
          <p:cNvPicPr>
            <a:picLocks noChangeAspect="1"/>
          </p:cNvPicPr>
          <p:nvPr/>
        </p:nvPicPr>
        <p:blipFill>
          <a:blip r:embed="rId3">
            <a:alphaModFix amt="59000"/>
            <a:extLst>
              <a:ext uri="{28A0092B-C50C-407E-A947-70E740481C1C}">
                <a14:useLocalDpi xmlns:a14="http://schemas.microsoft.com/office/drawing/2010/main" val="0"/>
              </a:ext>
            </a:extLst>
          </a:blip>
          <a:srcRect t="17745" b="25764"/>
          <a:stretch>
            <a:fillRect/>
          </a:stretch>
        </p:blipFill>
        <p:spPr>
          <a:xfrm>
            <a:off x="19" y="-36424"/>
            <a:ext cx="12191981" cy="6887365"/>
          </a:xfrm>
          <a:prstGeom prst="rect">
            <a:avLst/>
          </a:prstGeom>
        </p:spPr>
      </p:pic>
      <p:sp>
        <p:nvSpPr>
          <p:cNvPr id="10" name="TextBox 9">
            <a:extLst>
              <a:ext uri="{FF2B5EF4-FFF2-40B4-BE49-F238E27FC236}">
                <a16:creationId xmlns:a16="http://schemas.microsoft.com/office/drawing/2014/main" id="{34C0CD01-82C3-774F-2318-7A3769D6F387}"/>
              </a:ext>
            </a:extLst>
          </p:cNvPr>
          <p:cNvSpPr txBox="1"/>
          <p:nvPr/>
        </p:nvSpPr>
        <p:spPr>
          <a:xfrm>
            <a:off x="361346" y="2159000"/>
            <a:ext cx="3378232" cy="461665"/>
          </a:xfrm>
          <a:prstGeom prst="rect">
            <a:avLst/>
          </a:prstGeom>
          <a:noFill/>
        </p:spPr>
        <p:txBody>
          <a:bodyPr wrap="none" rtlCol="0">
            <a:spAutoFit/>
          </a:bodyPr>
          <a:lstStyle/>
          <a:p>
            <a:pPr marL="342900" indent="-342900">
              <a:buFont typeface="Wingdings" panose="05000000000000000000" pitchFamily="2" charset="2"/>
              <a:buChar char="Ø"/>
            </a:pPr>
            <a:r>
              <a:rPr lang="en-GB" sz="2400" dirty="0">
                <a:solidFill>
                  <a:schemeClr val="bg1"/>
                </a:solidFill>
              </a:rPr>
              <a:t>Emerged in the 1980s</a:t>
            </a:r>
          </a:p>
        </p:txBody>
      </p:sp>
      <p:sp>
        <p:nvSpPr>
          <p:cNvPr id="11" name="TextBox 10">
            <a:extLst>
              <a:ext uri="{FF2B5EF4-FFF2-40B4-BE49-F238E27FC236}">
                <a16:creationId xmlns:a16="http://schemas.microsoft.com/office/drawing/2014/main" id="{0A94171A-9521-ADE7-29A7-B296826FE835}"/>
              </a:ext>
            </a:extLst>
          </p:cNvPr>
          <p:cNvSpPr txBox="1"/>
          <p:nvPr/>
        </p:nvSpPr>
        <p:spPr>
          <a:xfrm>
            <a:off x="361346" y="2832100"/>
            <a:ext cx="3999428" cy="461665"/>
          </a:xfrm>
          <a:prstGeom prst="rect">
            <a:avLst/>
          </a:prstGeom>
          <a:noFill/>
        </p:spPr>
        <p:txBody>
          <a:bodyPr wrap="none" rtlCol="0">
            <a:spAutoFit/>
          </a:bodyPr>
          <a:lstStyle/>
          <a:p>
            <a:pPr marL="285750" indent="-285750">
              <a:buFont typeface="Wingdings" panose="05000000000000000000" pitchFamily="2" charset="2"/>
              <a:buChar char="Ø"/>
            </a:pPr>
            <a:r>
              <a:rPr lang="en-GB" sz="2400" dirty="0">
                <a:solidFill>
                  <a:schemeClr val="bg1"/>
                </a:solidFill>
              </a:rPr>
              <a:t>Trauma based intervention</a:t>
            </a:r>
          </a:p>
        </p:txBody>
      </p:sp>
      <p:sp>
        <p:nvSpPr>
          <p:cNvPr id="12" name="TextBox 11">
            <a:extLst>
              <a:ext uri="{FF2B5EF4-FFF2-40B4-BE49-F238E27FC236}">
                <a16:creationId xmlns:a16="http://schemas.microsoft.com/office/drawing/2014/main" id="{DFDE14B1-A7D0-A49D-AF60-DA9AB74D2450}"/>
              </a:ext>
            </a:extLst>
          </p:cNvPr>
          <p:cNvSpPr txBox="1"/>
          <p:nvPr/>
        </p:nvSpPr>
        <p:spPr>
          <a:xfrm>
            <a:off x="361346" y="3505200"/>
            <a:ext cx="8124788" cy="738664"/>
          </a:xfrm>
          <a:prstGeom prst="rect">
            <a:avLst/>
          </a:prstGeom>
          <a:noFill/>
        </p:spPr>
        <p:txBody>
          <a:bodyPr wrap="none" rtlCol="0">
            <a:spAutoFit/>
          </a:bodyPr>
          <a:lstStyle/>
          <a:p>
            <a:pPr marL="342900" indent="-342900">
              <a:buFont typeface="Wingdings" panose="05000000000000000000" pitchFamily="2" charset="2"/>
              <a:buChar char="Ø"/>
            </a:pPr>
            <a:r>
              <a:rPr lang="en-GB" sz="2400" dirty="0">
                <a:solidFill>
                  <a:schemeClr val="bg1"/>
                </a:solidFill>
              </a:rPr>
              <a:t>Trauma linked to migration, war and/or systematic racism.</a:t>
            </a:r>
          </a:p>
          <a:p>
            <a:endParaRPr lang="en-GB" dirty="0"/>
          </a:p>
        </p:txBody>
      </p:sp>
      <p:sp>
        <p:nvSpPr>
          <p:cNvPr id="13" name="TextBox 12">
            <a:extLst>
              <a:ext uri="{FF2B5EF4-FFF2-40B4-BE49-F238E27FC236}">
                <a16:creationId xmlns:a16="http://schemas.microsoft.com/office/drawing/2014/main" id="{FB39E15D-9EFF-190B-9256-904D5851C9CC}"/>
              </a:ext>
            </a:extLst>
          </p:cNvPr>
          <p:cNvSpPr txBox="1"/>
          <p:nvPr/>
        </p:nvSpPr>
        <p:spPr>
          <a:xfrm>
            <a:off x="360947" y="4135638"/>
            <a:ext cx="1894237" cy="461665"/>
          </a:xfrm>
          <a:prstGeom prst="rect">
            <a:avLst/>
          </a:prstGeom>
          <a:noFill/>
        </p:spPr>
        <p:txBody>
          <a:bodyPr wrap="none" rtlCol="0">
            <a:spAutoFit/>
          </a:bodyPr>
          <a:lstStyle/>
          <a:p>
            <a:pPr marL="342900" indent="-342900">
              <a:buFont typeface="Wingdings" panose="05000000000000000000" pitchFamily="2" charset="2"/>
              <a:buChar char="Ø"/>
            </a:pPr>
            <a:r>
              <a:rPr lang="en-GB" sz="2400" dirty="0">
                <a:solidFill>
                  <a:schemeClr val="bg1"/>
                </a:solidFill>
              </a:rPr>
              <a:t>Psychiatry</a:t>
            </a:r>
          </a:p>
        </p:txBody>
      </p:sp>
      <p:sp>
        <p:nvSpPr>
          <p:cNvPr id="19" name="TextBox 18">
            <a:extLst>
              <a:ext uri="{FF2B5EF4-FFF2-40B4-BE49-F238E27FC236}">
                <a16:creationId xmlns:a16="http://schemas.microsoft.com/office/drawing/2014/main" id="{6A3BF93D-4478-DE77-83CB-2B7B27FB3A74}"/>
              </a:ext>
            </a:extLst>
          </p:cNvPr>
          <p:cNvSpPr txBox="1"/>
          <p:nvPr/>
        </p:nvSpPr>
        <p:spPr>
          <a:xfrm>
            <a:off x="360947" y="4678185"/>
            <a:ext cx="2001253" cy="461665"/>
          </a:xfrm>
          <a:prstGeom prst="rect">
            <a:avLst/>
          </a:prstGeom>
          <a:noFill/>
        </p:spPr>
        <p:txBody>
          <a:bodyPr wrap="none" rtlCol="0">
            <a:spAutoFit/>
          </a:bodyPr>
          <a:lstStyle/>
          <a:p>
            <a:pPr marL="342900" indent="-342900">
              <a:buFont typeface="Wingdings" panose="05000000000000000000" pitchFamily="2" charset="2"/>
              <a:buChar char="Ø"/>
            </a:pPr>
            <a:r>
              <a:rPr lang="en-GB" sz="2400" dirty="0">
                <a:solidFill>
                  <a:schemeClr val="bg1"/>
                </a:solidFill>
              </a:rPr>
              <a:t>Social care</a:t>
            </a:r>
          </a:p>
        </p:txBody>
      </p:sp>
      <p:sp>
        <p:nvSpPr>
          <p:cNvPr id="20" name="TextBox 19">
            <a:extLst>
              <a:ext uri="{FF2B5EF4-FFF2-40B4-BE49-F238E27FC236}">
                <a16:creationId xmlns:a16="http://schemas.microsoft.com/office/drawing/2014/main" id="{5DB710C8-F5C3-BA03-004F-BDE4DA2AD72B}"/>
              </a:ext>
            </a:extLst>
          </p:cNvPr>
          <p:cNvSpPr txBox="1"/>
          <p:nvPr/>
        </p:nvSpPr>
        <p:spPr>
          <a:xfrm>
            <a:off x="360947" y="5227741"/>
            <a:ext cx="3868623" cy="461665"/>
          </a:xfrm>
          <a:prstGeom prst="rect">
            <a:avLst/>
          </a:prstGeom>
          <a:noFill/>
        </p:spPr>
        <p:txBody>
          <a:bodyPr wrap="none" rtlCol="0">
            <a:spAutoFit/>
          </a:bodyPr>
          <a:lstStyle/>
          <a:p>
            <a:pPr marL="342900" indent="-342900">
              <a:buFont typeface="Wingdings" panose="05000000000000000000" pitchFamily="2" charset="2"/>
              <a:buChar char="Ø"/>
            </a:pPr>
            <a:r>
              <a:rPr lang="en-GB" sz="2400" dirty="0">
                <a:solidFill>
                  <a:schemeClr val="bg1"/>
                </a:solidFill>
              </a:rPr>
              <a:t>Mediators or interpreters </a:t>
            </a:r>
          </a:p>
        </p:txBody>
      </p:sp>
      <p:sp>
        <p:nvSpPr>
          <p:cNvPr id="21" name="TextBox 20">
            <a:extLst>
              <a:ext uri="{FF2B5EF4-FFF2-40B4-BE49-F238E27FC236}">
                <a16:creationId xmlns:a16="http://schemas.microsoft.com/office/drawing/2014/main" id="{BB08747A-72B9-0C9F-7B4A-3EFEA7892D2B}"/>
              </a:ext>
            </a:extLst>
          </p:cNvPr>
          <p:cNvSpPr txBox="1"/>
          <p:nvPr/>
        </p:nvSpPr>
        <p:spPr>
          <a:xfrm>
            <a:off x="3064720" y="490914"/>
            <a:ext cx="6271973" cy="584775"/>
          </a:xfrm>
          <a:prstGeom prst="rect">
            <a:avLst/>
          </a:prstGeom>
          <a:noFill/>
        </p:spPr>
        <p:txBody>
          <a:bodyPr wrap="none" rtlCol="0">
            <a:spAutoFit/>
          </a:bodyPr>
          <a:lstStyle/>
          <a:p>
            <a:r>
              <a:rPr lang="en-GB" sz="3200" b="1" dirty="0">
                <a:solidFill>
                  <a:schemeClr val="bg1"/>
                </a:solidFill>
              </a:rPr>
              <a:t>Prolonged Exposure Therapy (PE)</a:t>
            </a:r>
            <a:endParaRPr lang="en-GB" sz="3200" dirty="0">
              <a:solidFill>
                <a:schemeClr val="bg1"/>
              </a:solidFill>
            </a:endParaRPr>
          </a:p>
        </p:txBody>
      </p:sp>
    </p:spTree>
    <p:extLst>
      <p:ext uri="{BB962C8B-B14F-4D97-AF65-F5344CB8AC3E}">
        <p14:creationId xmlns:p14="http://schemas.microsoft.com/office/powerpoint/2010/main" val="7054046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Eye reflecting fibre optic lights">
            <a:extLst>
              <a:ext uri="{FF2B5EF4-FFF2-40B4-BE49-F238E27FC236}">
                <a16:creationId xmlns:a16="http://schemas.microsoft.com/office/drawing/2014/main" id="{41C638C4-F6B7-93BD-483F-0B1AC3FAB21A}"/>
              </a:ext>
            </a:extLst>
          </p:cNvPr>
          <p:cNvPicPr>
            <a:picLocks noChangeAspect="1"/>
          </p:cNvPicPr>
          <p:nvPr/>
        </p:nvPicPr>
        <p:blipFill>
          <a:blip r:embed="rId3">
            <a:extLst>
              <a:ext uri="{28A0092B-C50C-407E-A947-70E740481C1C}">
                <a14:useLocalDpi xmlns:a14="http://schemas.microsoft.com/office/drawing/2010/main" val="0"/>
              </a:ext>
            </a:extLst>
          </a:blip>
          <a:srcRect b="6268"/>
          <a:stretch>
            <a:fillRect/>
          </a:stretch>
        </p:blipFill>
        <p:spPr>
          <a:xfrm>
            <a:off x="20" y="1282"/>
            <a:ext cx="12191980" cy="6856718"/>
          </a:xfrm>
          <a:prstGeom prst="rect">
            <a:avLst/>
          </a:prstGeom>
        </p:spPr>
      </p:pic>
      <p:sp>
        <p:nvSpPr>
          <p:cNvPr id="4" name="TextBox 3">
            <a:extLst>
              <a:ext uri="{FF2B5EF4-FFF2-40B4-BE49-F238E27FC236}">
                <a16:creationId xmlns:a16="http://schemas.microsoft.com/office/drawing/2014/main" id="{C7A00C96-C0EB-0D3D-9A87-965CD3A42EB9}"/>
              </a:ext>
            </a:extLst>
          </p:cNvPr>
          <p:cNvSpPr txBox="1"/>
          <p:nvPr/>
        </p:nvSpPr>
        <p:spPr>
          <a:xfrm>
            <a:off x="2768217" y="127000"/>
            <a:ext cx="9422259" cy="861774"/>
          </a:xfrm>
          <a:prstGeom prst="rect">
            <a:avLst/>
          </a:prstGeom>
          <a:noFill/>
        </p:spPr>
        <p:txBody>
          <a:bodyPr wrap="none" rtlCol="0">
            <a:spAutoFit/>
          </a:bodyPr>
          <a:lstStyle/>
          <a:p>
            <a:r>
              <a:rPr lang="en-GB" sz="3200" b="1" dirty="0">
                <a:solidFill>
                  <a:schemeClr val="bg1"/>
                </a:solidFill>
              </a:rPr>
              <a:t>Eye Movement Desensitisation and Reprocessing </a:t>
            </a:r>
            <a:endParaRPr lang="en-GB" sz="3200" dirty="0">
              <a:solidFill>
                <a:schemeClr val="bg1"/>
              </a:solidFill>
            </a:endParaRPr>
          </a:p>
          <a:p>
            <a:endParaRPr lang="en-GB" dirty="0"/>
          </a:p>
        </p:txBody>
      </p:sp>
      <p:sp>
        <p:nvSpPr>
          <p:cNvPr id="5" name="TextBox 4">
            <a:extLst>
              <a:ext uri="{FF2B5EF4-FFF2-40B4-BE49-F238E27FC236}">
                <a16:creationId xmlns:a16="http://schemas.microsoft.com/office/drawing/2014/main" id="{189460C7-A77F-796F-A8A3-5E6F12975D66}"/>
              </a:ext>
            </a:extLst>
          </p:cNvPr>
          <p:cNvSpPr txBox="1"/>
          <p:nvPr/>
        </p:nvSpPr>
        <p:spPr>
          <a:xfrm>
            <a:off x="8267700" y="988774"/>
            <a:ext cx="2939844" cy="461665"/>
          </a:xfrm>
          <a:prstGeom prst="rect">
            <a:avLst/>
          </a:prstGeom>
          <a:noFill/>
        </p:spPr>
        <p:txBody>
          <a:bodyPr wrap="none" rtlCol="0">
            <a:spAutoFit/>
          </a:bodyPr>
          <a:lstStyle/>
          <a:p>
            <a:pPr marL="342900" indent="-342900">
              <a:buFont typeface="Wingdings" panose="05000000000000000000" pitchFamily="2" charset="2"/>
              <a:buChar char="Ø"/>
            </a:pPr>
            <a:r>
              <a:rPr lang="en-GB" sz="2400" dirty="0">
                <a:solidFill>
                  <a:schemeClr val="bg1"/>
                </a:solidFill>
              </a:rPr>
              <a:t>Created in the 80s</a:t>
            </a:r>
          </a:p>
        </p:txBody>
      </p:sp>
      <p:sp>
        <p:nvSpPr>
          <p:cNvPr id="6" name="TextBox 5">
            <a:extLst>
              <a:ext uri="{FF2B5EF4-FFF2-40B4-BE49-F238E27FC236}">
                <a16:creationId xmlns:a16="http://schemas.microsoft.com/office/drawing/2014/main" id="{98A973C8-6666-0B88-DC25-E4E6A11717C5}"/>
              </a:ext>
            </a:extLst>
          </p:cNvPr>
          <p:cNvSpPr txBox="1"/>
          <p:nvPr/>
        </p:nvSpPr>
        <p:spPr>
          <a:xfrm>
            <a:off x="8267700" y="1619715"/>
            <a:ext cx="3497432" cy="461665"/>
          </a:xfrm>
          <a:prstGeom prst="rect">
            <a:avLst/>
          </a:prstGeom>
          <a:noFill/>
        </p:spPr>
        <p:txBody>
          <a:bodyPr wrap="none" rtlCol="0">
            <a:spAutoFit/>
          </a:bodyPr>
          <a:lstStyle/>
          <a:p>
            <a:pPr marL="342900" indent="-342900">
              <a:buFont typeface="Wingdings" panose="05000000000000000000" pitchFamily="2" charset="2"/>
              <a:buChar char="Ø"/>
            </a:pPr>
            <a:r>
              <a:rPr lang="en-GB" sz="2400" dirty="0">
                <a:solidFill>
                  <a:schemeClr val="bg1"/>
                </a:solidFill>
              </a:rPr>
              <a:t>Adults and children 7+</a:t>
            </a:r>
          </a:p>
        </p:txBody>
      </p:sp>
      <p:sp>
        <p:nvSpPr>
          <p:cNvPr id="7" name="TextBox 6">
            <a:extLst>
              <a:ext uri="{FF2B5EF4-FFF2-40B4-BE49-F238E27FC236}">
                <a16:creationId xmlns:a16="http://schemas.microsoft.com/office/drawing/2014/main" id="{0DF9AB5F-04A4-DA04-147A-27711AD53769}"/>
              </a:ext>
            </a:extLst>
          </p:cNvPr>
          <p:cNvSpPr txBox="1"/>
          <p:nvPr/>
        </p:nvSpPr>
        <p:spPr>
          <a:xfrm>
            <a:off x="8267700" y="2250656"/>
            <a:ext cx="3730445" cy="461665"/>
          </a:xfrm>
          <a:prstGeom prst="rect">
            <a:avLst/>
          </a:prstGeom>
          <a:noFill/>
        </p:spPr>
        <p:txBody>
          <a:bodyPr wrap="none" rtlCol="0">
            <a:spAutoFit/>
          </a:bodyPr>
          <a:lstStyle/>
          <a:p>
            <a:pPr marL="285750" indent="-285750">
              <a:buFont typeface="Wingdings" panose="05000000000000000000" pitchFamily="2" charset="2"/>
              <a:buChar char="Ø"/>
            </a:pPr>
            <a:r>
              <a:rPr lang="en-GB" sz="2400" dirty="0" err="1">
                <a:solidFill>
                  <a:schemeClr val="bg1"/>
                </a:solidFill>
              </a:rPr>
              <a:t>Reprosess</a:t>
            </a:r>
            <a:r>
              <a:rPr lang="en-GB" sz="2400" dirty="0">
                <a:solidFill>
                  <a:schemeClr val="bg1"/>
                </a:solidFill>
              </a:rPr>
              <a:t> reduce stress</a:t>
            </a:r>
          </a:p>
        </p:txBody>
      </p:sp>
      <p:sp>
        <p:nvSpPr>
          <p:cNvPr id="13" name="TextBox 12">
            <a:extLst>
              <a:ext uri="{FF2B5EF4-FFF2-40B4-BE49-F238E27FC236}">
                <a16:creationId xmlns:a16="http://schemas.microsoft.com/office/drawing/2014/main" id="{0F7C68CD-3785-9BB3-03F8-D61D48CDB3FD}"/>
              </a:ext>
            </a:extLst>
          </p:cNvPr>
          <p:cNvSpPr txBox="1"/>
          <p:nvPr/>
        </p:nvSpPr>
        <p:spPr>
          <a:xfrm>
            <a:off x="8267700" y="2881597"/>
            <a:ext cx="2429063" cy="461665"/>
          </a:xfrm>
          <a:prstGeom prst="rect">
            <a:avLst/>
          </a:prstGeom>
          <a:noFill/>
        </p:spPr>
        <p:txBody>
          <a:bodyPr wrap="none" rtlCol="0">
            <a:spAutoFit/>
          </a:bodyPr>
          <a:lstStyle/>
          <a:p>
            <a:pPr marL="342900" indent="-342900">
              <a:buFont typeface="Wingdings" panose="05000000000000000000" pitchFamily="2" charset="2"/>
              <a:buChar char="Ø"/>
            </a:pPr>
            <a:r>
              <a:rPr lang="en-GB" sz="2400" dirty="0">
                <a:solidFill>
                  <a:schemeClr val="bg1"/>
                </a:solidFill>
              </a:rPr>
              <a:t>Now includes:</a:t>
            </a:r>
          </a:p>
        </p:txBody>
      </p:sp>
      <p:sp>
        <p:nvSpPr>
          <p:cNvPr id="19" name="TextBox 18">
            <a:extLst>
              <a:ext uri="{FF2B5EF4-FFF2-40B4-BE49-F238E27FC236}">
                <a16:creationId xmlns:a16="http://schemas.microsoft.com/office/drawing/2014/main" id="{007AE743-6BFD-8EEE-C3E3-A9E3595C74DB}"/>
              </a:ext>
            </a:extLst>
          </p:cNvPr>
          <p:cNvSpPr txBox="1"/>
          <p:nvPr/>
        </p:nvSpPr>
        <p:spPr>
          <a:xfrm>
            <a:off x="9046824" y="3343262"/>
            <a:ext cx="2951321" cy="830997"/>
          </a:xfrm>
          <a:prstGeom prst="rect">
            <a:avLst/>
          </a:prstGeom>
          <a:noFill/>
        </p:spPr>
        <p:txBody>
          <a:bodyPr wrap="none" rtlCol="0">
            <a:spAutoFit/>
          </a:bodyPr>
          <a:lstStyle/>
          <a:p>
            <a:pPr marL="342900" indent="-342900">
              <a:buFont typeface="Arial" panose="020B0604020202020204" pitchFamily="34" charset="0"/>
              <a:buChar char="•"/>
            </a:pPr>
            <a:r>
              <a:rPr lang="en-GB" sz="2400" dirty="0">
                <a:solidFill>
                  <a:schemeClr val="bg1"/>
                </a:solidFill>
              </a:rPr>
              <a:t>Bilateral tapping &amp;</a:t>
            </a:r>
          </a:p>
          <a:p>
            <a:r>
              <a:rPr lang="en-GB" sz="2400" dirty="0">
                <a:solidFill>
                  <a:schemeClr val="bg1"/>
                </a:solidFill>
              </a:rPr>
              <a:t>Tones</a:t>
            </a:r>
          </a:p>
        </p:txBody>
      </p:sp>
      <p:sp>
        <p:nvSpPr>
          <p:cNvPr id="20" name="TextBox 19">
            <a:extLst>
              <a:ext uri="{FF2B5EF4-FFF2-40B4-BE49-F238E27FC236}">
                <a16:creationId xmlns:a16="http://schemas.microsoft.com/office/drawing/2014/main" id="{BD1057E5-9072-359C-95B6-0C41465F071E}"/>
              </a:ext>
            </a:extLst>
          </p:cNvPr>
          <p:cNvSpPr txBox="1"/>
          <p:nvPr/>
        </p:nvSpPr>
        <p:spPr>
          <a:xfrm>
            <a:off x="8412443" y="4174259"/>
            <a:ext cx="2390976" cy="461665"/>
          </a:xfrm>
          <a:prstGeom prst="rect">
            <a:avLst/>
          </a:prstGeom>
          <a:noFill/>
        </p:spPr>
        <p:txBody>
          <a:bodyPr wrap="none" rtlCol="0">
            <a:spAutoFit/>
          </a:bodyPr>
          <a:lstStyle/>
          <a:p>
            <a:pPr marL="342900" indent="-342900">
              <a:buFont typeface="Wingdings" panose="05000000000000000000" pitchFamily="2" charset="2"/>
              <a:buChar char="Ø"/>
            </a:pPr>
            <a:r>
              <a:rPr lang="en-GB" sz="2400" dirty="0">
                <a:solidFill>
                  <a:schemeClr val="bg1"/>
                </a:solidFill>
              </a:rPr>
              <a:t>Neuroscience</a:t>
            </a:r>
          </a:p>
        </p:txBody>
      </p:sp>
      <p:sp>
        <p:nvSpPr>
          <p:cNvPr id="21" name="TextBox 20">
            <a:extLst>
              <a:ext uri="{FF2B5EF4-FFF2-40B4-BE49-F238E27FC236}">
                <a16:creationId xmlns:a16="http://schemas.microsoft.com/office/drawing/2014/main" id="{25208D31-F440-588A-D63F-81DBA3580697}"/>
              </a:ext>
            </a:extLst>
          </p:cNvPr>
          <p:cNvSpPr txBox="1"/>
          <p:nvPr/>
        </p:nvSpPr>
        <p:spPr>
          <a:xfrm>
            <a:off x="8402993" y="4774423"/>
            <a:ext cx="2119491" cy="461665"/>
          </a:xfrm>
          <a:prstGeom prst="rect">
            <a:avLst/>
          </a:prstGeom>
          <a:noFill/>
        </p:spPr>
        <p:txBody>
          <a:bodyPr wrap="none" rtlCol="0">
            <a:spAutoFit/>
          </a:bodyPr>
          <a:lstStyle/>
          <a:p>
            <a:pPr marL="342900" indent="-342900">
              <a:buFont typeface="Wingdings" panose="05000000000000000000" pitchFamily="2" charset="2"/>
              <a:buChar char="Ø"/>
            </a:pPr>
            <a:r>
              <a:rPr lang="en-GB" sz="2400" dirty="0">
                <a:solidFill>
                  <a:schemeClr val="bg1"/>
                </a:solidFill>
              </a:rPr>
              <a:t>Counselling</a:t>
            </a:r>
          </a:p>
        </p:txBody>
      </p:sp>
      <p:sp>
        <p:nvSpPr>
          <p:cNvPr id="22" name="TextBox 21">
            <a:extLst>
              <a:ext uri="{FF2B5EF4-FFF2-40B4-BE49-F238E27FC236}">
                <a16:creationId xmlns:a16="http://schemas.microsoft.com/office/drawing/2014/main" id="{80A38AD6-1430-63E1-5B86-9A75A3031EF6}"/>
              </a:ext>
            </a:extLst>
          </p:cNvPr>
          <p:cNvSpPr txBox="1"/>
          <p:nvPr/>
        </p:nvSpPr>
        <p:spPr>
          <a:xfrm>
            <a:off x="8402993" y="5407561"/>
            <a:ext cx="2001253" cy="461665"/>
          </a:xfrm>
          <a:prstGeom prst="rect">
            <a:avLst/>
          </a:prstGeom>
          <a:noFill/>
        </p:spPr>
        <p:txBody>
          <a:bodyPr wrap="none" rtlCol="0">
            <a:spAutoFit/>
          </a:bodyPr>
          <a:lstStyle/>
          <a:p>
            <a:pPr marL="342900" indent="-342900">
              <a:buFont typeface="Wingdings" panose="05000000000000000000" pitchFamily="2" charset="2"/>
              <a:buChar char="Ø"/>
            </a:pPr>
            <a:r>
              <a:rPr lang="en-GB" sz="2400" dirty="0">
                <a:solidFill>
                  <a:schemeClr val="bg1"/>
                </a:solidFill>
              </a:rPr>
              <a:t>Social care</a:t>
            </a:r>
          </a:p>
        </p:txBody>
      </p:sp>
    </p:spTree>
    <p:extLst>
      <p:ext uri="{BB962C8B-B14F-4D97-AF65-F5344CB8AC3E}">
        <p14:creationId xmlns:p14="http://schemas.microsoft.com/office/powerpoint/2010/main" val="2636700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23C66ED-DBBF-12CA-7F5E-813E0E7D03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622"/>
            <a:ext cx="12192000" cy="6894986"/>
            <a:chOff x="0" y="-7622"/>
            <a:chExt cx="12192000" cy="6894986"/>
          </a:xfrm>
        </p:grpSpPr>
        <p:sp>
          <p:nvSpPr>
            <p:cNvPr id="9" name="Rectangle 8">
              <a:extLst>
                <a:ext uri="{FF2B5EF4-FFF2-40B4-BE49-F238E27FC236}">
                  <a16:creationId xmlns:a16="http://schemas.microsoft.com/office/drawing/2014/main" id="{E3002B52-2669-1ED7-2E0F-0627FC31D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2E9EC0D-91EA-9D35-F655-335C580AB3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70627C-B480-1145-72DC-5B59DBE04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9F81D39-93D1-019C-74DC-4710F53346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127281" y="7060"/>
              <a:ext cx="3064320" cy="6872683"/>
            </a:xfrm>
            <a:prstGeom prst="rect">
              <a:avLst/>
            </a:prstGeom>
            <a:gradFill flip="none" rotWithShape="1">
              <a:gsLst>
                <a:gs pos="0">
                  <a:schemeClr val="accent2">
                    <a:alpha val="58000"/>
                  </a:schemeClr>
                </a:gs>
                <a:gs pos="41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pic>
        <p:nvPicPr>
          <p:cNvPr id="3" name="Picture 2" descr="Assorted pills and tablets">
            <a:extLst>
              <a:ext uri="{FF2B5EF4-FFF2-40B4-BE49-F238E27FC236}">
                <a16:creationId xmlns:a16="http://schemas.microsoft.com/office/drawing/2014/main" id="{DD289EA7-40BC-A296-9CF1-6DB0A09A898F}"/>
              </a:ext>
            </a:extLst>
          </p:cNvPr>
          <p:cNvPicPr>
            <a:picLocks noChangeAspect="1"/>
          </p:cNvPicPr>
          <p:nvPr/>
        </p:nvPicPr>
        <p:blipFill>
          <a:blip r:embed="rId3">
            <a:alphaModFix amt="59000"/>
            <a:extLst>
              <a:ext uri="{28A0092B-C50C-407E-A947-70E740481C1C}">
                <a14:useLocalDpi xmlns:a14="http://schemas.microsoft.com/office/drawing/2010/main" val="0"/>
              </a:ext>
            </a:extLst>
          </a:blip>
          <a:srcRect t="140" b="15229"/>
          <a:stretch>
            <a:fillRect/>
          </a:stretch>
        </p:blipFill>
        <p:spPr>
          <a:xfrm>
            <a:off x="20" y="-7624"/>
            <a:ext cx="12191981" cy="6887365"/>
          </a:xfrm>
          <a:prstGeom prst="rect">
            <a:avLst/>
          </a:prstGeom>
        </p:spPr>
      </p:pic>
      <p:sp>
        <p:nvSpPr>
          <p:cNvPr id="4" name="TextBox 3">
            <a:extLst>
              <a:ext uri="{FF2B5EF4-FFF2-40B4-BE49-F238E27FC236}">
                <a16:creationId xmlns:a16="http://schemas.microsoft.com/office/drawing/2014/main" id="{1AF04CEB-38C6-3BD1-DA3E-CD2073D509FB}"/>
              </a:ext>
            </a:extLst>
          </p:cNvPr>
          <p:cNvSpPr txBox="1"/>
          <p:nvPr/>
        </p:nvSpPr>
        <p:spPr>
          <a:xfrm>
            <a:off x="2665315" y="195943"/>
            <a:ext cx="6220229" cy="923330"/>
          </a:xfrm>
          <a:prstGeom prst="rect">
            <a:avLst/>
          </a:prstGeom>
          <a:noFill/>
        </p:spPr>
        <p:txBody>
          <a:bodyPr wrap="none" rtlCol="0">
            <a:spAutoFit/>
          </a:bodyPr>
          <a:lstStyle/>
          <a:p>
            <a:r>
              <a:rPr lang="en-GB" sz="3600" b="1" dirty="0">
                <a:solidFill>
                  <a:schemeClr val="bg1"/>
                </a:solidFill>
              </a:rPr>
              <a:t>Pharmacological Treatments</a:t>
            </a:r>
            <a:endParaRPr lang="en-GB" sz="3600" dirty="0">
              <a:solidFill>
                <a:schemeClr val="bg1"/>
              </a:solidFill>
            </a:endParaRPr>
          </a:p>
          <a:p>
            <a:endParaRPr lang="en-GB" dirty="0">
              <a:solidFill>
                <a:schemeClr val="bg1"/>
              </a:solidFill>
            </a:endParaRPr>
          </a:p>
        </p:txBody>
      </p:sp>
      <p:sp>
        <p:nvSpPr>
          <p:cNvPr id="5" name="TextBox 4">
            <a:extLst>
              <a:ext uri="{FF2B5EF4-FFF2-40B4-BE49-F238E27FC236}">
                <a16:creationId xmlns:a16="http://schemas.microsoft.com/office/drawing/2014/main" id="{A6D8B8D6-E12A-1AE3-E8BD-57E0A90ABF03}"/>
              </a:ext>
            </a:extLst>
          </p:cNvPr>
          <p:cNvSpPr txBox="1"/>
          <p:nvPr/>
        </p:nvSpPr>
        <p:spPr>
          <a:xfrm>
            <a:off x="314455" y="1322838"/>
            <a:ext cx="3007811" cy="461665"/>
          </a:xfrm>
          <a:prstGeom prst="rect">
            <a:avLst/>
          </a:prstGeom>
          <a:noFill/>
        </p:spPr>
        <p:txBody>
          <a:bodyPr wrap="none" rtlCol="0">
            <a:spAutoFit/>
          </a:bodyPr>
          <a:lstStyle/>
          <a:p>
            <a:pPr marL="342900" indent="-342900">
              <a:buFont typeface="Wingdings" panose="05000000000000000000" pitchFamily="2" charset="2"/>
              <a:buChar char="Ø"/>
            </a:pPr>
            <a:r>
              <a:rPr lang="en-GB" sz="2400" dirty="0">
                <a:solidFill>
                  <a:schemeClr val="bg1"/>
                </a:solidFill>
              </a:rPr>
              <a:t>Benzodiazepines - </a:t>
            </a:r>
          </a:p>
        </p:txBody>
      </p:sp>
      <p:sp>
        <p:nvSpPr>
          <p:cNvPr id="6" name="TextBox 5">
            <a:extLst>
              <a:ext uri="{FF2B5EF4-FFF2-40B4-BE49-F238E27FC236}">
                <a16:creationId xmlns:a16="http://schemas.microsoft.com/office/drawing/2014/main" id="{F1ABCEF2-681C-5035-1840-0EAA34C367E2}"/>
              </a:ext>
            </a:extLst>
          </p:cNvPr>
          <p:cNvSpPr txBox="1"/>
          <p:nvPr/>
        </p:nvSpPr>
        <p:spPr>
          <a:xfrm>
            <a:off x="2938964" y="1632857"/>
            <a:ext cx="5026825" cy="1200329"/>
          </a:xfrm>
          <a:prstGeom prst="rect">
            <a:avLst/>
          </a:prstGeom>
          <a:noFill/>
        </p:spPr>
        <p:txBody>
          <a:bodyPr wrap="none" rtlCol="0">
            <a:spAutoFit/>
          </a:bodyPr>
          <a:lstStyle/>
          <a:p>
            <a:pPr marL="285750" indent="-285750">
              <a:buFont typeface="Arial" panose="020B0604020202020204" pitchFamily="34" charset="0"/>
              <a:buChar char="•"/>
            </a:pPr>
            <a:r>
              <a:rPr lang="en-GB" sz="2400" dirty="0">
                <a:solidFill>
                  <a:schemeClr val="bg1"/>
                </a:solidFill>
              </a:rPr>
              <a:t>Xanex and Valium</a:t>
            </a:r>
          </a:p>
          <a:p>
            <a:pPr marL="285750" indent="-285750">
              <a:buFont typeface="Arial" panose="020B0604020202020204" pitchFamily="34" charset="0"/>
              <a:buChar char="•"/>
            </a:pPr>
            <a:r>
              <a:rPr lang="en-GB" sz="2400" dirty="0">
                <a:solidFill>
                  <a:schemeClr val="bg1"/>
                </a:solidFill>
              </a:rPr>
              <a:t>Once widely prescribed</a:t>
            </a:r>
          </a:p>
          <a:p>
            <a:pPr marL="285750" indent="-285750">
              <a:buFont typeface="Arial" panose="020B0604020202020204" pitchFamily="34" charset="0"/>
              <a:buChar char="•"/>
            </a:pPr>
            <a:r>
              <a:rPr lang="en-GB" sz="2400" dirty="0">
                <a:solidFill>
                  <a:schemeClr val="bg1"/>
                </a:solidFill>
              </a:rPr>
              <a:t>NICE now explicitly advise against </a:t>
            </a:r>
          </a:p>
        </p:txBody>
      </p:sp>
      <p:sp>
        <p:nvSpPr>
          <p:cNvPr id="7" name="TextBox 6">
            <a:extLst>
              <a:ext uri="{FF2B5EF4-FFF2-40B4-BE49-F238E27FC236}">
                <a16:creationId xmlns:a16="http://schemas.microsoft.com/office/drawing/2014/main" id="{768C6B2E-5BF4-E6A7-688B-2588E3DFC2A3}"/>
              </a:ext>
            </a:extLst>
          </p:cNvPr>
          <p:cNvSpPr txBox="1"/>
          <p:nvPr/>
        </p:nvSpPr>
        <p:spPr>
          <a:xfrm>
            <a:off x="345223" y="3429000"/>
            <a:ext cx="1524776" cy="461665"/>
          </a:xfrm>
          <a:prstGeom prst="rect">
            <a:avLst/>
          </a:prstGeom>
          <a:noFill/>
        </p:spPr>
        <p:txBody>
          <a:bodyPr wrap="none" rtlCol="0">
            <a:spAutoFit/>
          </a:bodyPr>
          <a:lstStyle/>
          <a:p>
            <a:pPr marL="342900" indent="-342900">
              <a:buFont typeface="Wingdings" panose="05000000000000000000" pitchFamily="2" charset="2"/>
              <a:buChar char="Ø"/>
            </a:pPr>
            <a:r>
              <a:rPr lang="en-GB" sz="2400" dirty="0">
                <a:solidFill>
                  <a:schemeClr val="bg1"/>
                </a:solidFill>
              </a:rPr>
              <a:t>SSRIs - </a:t>
            </a:r>
          </a:p>
        </p:txBody>
      </p:sp>
      <p:sp>
        <p:nvSpPr>
          <p:cNvPr id="13" name="TextBox 12">
            <a:extLst>
              <a:ext uri="{FF2B5EF4-FFF2-40B4-BE49-F238E27FC236}">
                <a16:creationId xmlns:a16="http://schemas.microsoft.com/office/drawing/2014/main" id="{89A04F97-4741-40F5-2765-3F37E2A66167}"/>
              </a:ext>
            </a:extLst>
          </p:cNvPr>
          <p:cNvSpPr txBox="1"/>
          <p:nvPr/>
        </p:nvSpPr>
        <p:spPr>
          <a:xfrm>
            <a:off x="2938964" y="3662064"/>
            <a:ext cx="5431552" cy="3046988"/>
          </a:xfrm>
          <a:prstGeom prst="rect">
            <a:avLst/>
          </a:prstGeom>
          <a:noFill/>
        </p:spPr>
        <p:txBody>
          <a:bodyPr wrap="none" rtlCol="0">
            <a:spAutoFit/>
          </a:bodyPr>
          <a:lstStyle/>
          <a:p>
            <a:pPr marL="342900" indent="-342900">
              <a:buFont typeface="Arial" panose="020B0604020202020204" pitchFamily="34" charset="0"/>
              <a:buChar char="•"/>
            </a:pPr>
            <a:r>
              <a:rPr lang="en-GB" sz="2400" dirty="0">
                <a:solidFill>
                  <a:schemeClr val="bg1"/>
                </a:solidFill>
              </a:rPr>
              <a:t>Sertraline and Paroxetine</a:t>
            </a:r>
          </a:p>
          <a:p>
            <a:pPr marL="342900" indent="-342900">
              <a:buFont typeface="Arial" panose="020B0604020202020204" pitchFamily="34" charset="0"/>
              <a:buChar char="•"/>
            </a:pPr>
            <a:r>
              <a:rPr lang="en-GB" sz="2400" dirty="0">
                <a:solidFill>
                  <a:schemeClr val="bg1"/>
                </a:solidFill>
              </a:rPr>
              <a:t>Replaced benzodiazepines in the 90s</a:t>
            </a:r>
          </a:p>
          <a:p>
            <a:pPr marL="342900" indent="-342900">
              <a:buFont typeface="Arial" panose="020B0604020202020204" pitchFamily="34" charset="0"/>
              <a:buChar char="•"/>
            </a:pPr>
            <a:r>
              <a:rPr lang="en-GB" sz="2400" dirty="0">
                <a:solidFill>
                  <a:schemeClr val="bg1"/>
                </a:solidFill>
              </a:rPr>
              <a:t>Recommended when therapy is:</a:t>
            </a:r>
          </a:p>
          <a:p>
            <a:r>
              <a:rPr lang="en-GB" sz="2400" dirty="0">
                <a:solidFill>
                  <a:schemeClr val="bg1"/>
                </a:solidFill>
              </a:rPr>
              <a:t>                      Declined</a:t>
            </a:r>
          </a:p>
          <a:p>
            <a:r>
              <a:rPr lang="en-GB" sz="2400" dirty="0">
                <a:solidFill>
                  <a:schemeClr val="bg1"/>
                </a:solidFill>
              </a:rPr>
              <a:t>                      Unavailable</a:t>
            </a:r>
          </a:p>
          <a:p>
            <a:r>
              <a:rPr lang="en-GB" sz="2400" dirty="0">
                <a:solidFill>
                  <a:schemeClr val="bg1"/>
                </a:solidFill>
              </a:rPr>
              <a:t>                      Symptoms are severe</a:t>
            </a:r>
          </a:p>
          <a:p>
            <a:pPr marL="342900" indent="-342900">
              <a:buFont typeface="Arial" panose="020B0604020202020204" pitchFamily="34" charset="0"/>
              <a:buChar char="•"/>
            </a:pPr>
            <a:r>
              <a:rPr lang="en-GB" sz="2400" dirty="0">
                <a:solidFill>
                  <a:schemeClr val="bg1"/>
                </a:solidFill>
              </a:rPr>
              <a:t>Counselling</a:t>
            </a:r>
          </a:p>
          <a:p>
            <a:pPr marL="342900" indent="-342900">
              <a:buFont typeface="Arial" panose="020B0604020202020204" pitchFamily="34" charset="0"/>
              <a:buChar char="•"/>
            </a:pPr>
            <a:r>
              <a:rPr lang="en-GB" sz="2400" dirty="0">
                <a:solidFill>
                  <a:schemeClr val="bg1"/>
                </a:solidFill>
              </a:rPr>
              <a:t>Psychiatry</a:t>
            </a:r>
          </a:p>
        </p:txBody>
      </p:sp>
    </p:spTree>
    <p:extLst>
      <p:ext uri="{BB962C8B-B14F-4D97-AF65-F5344CB8AC3E}">
        <p14:creationId xmlns:p14="http://schemas.microsoft.com/office/powerpoint/2010/main" val="9978192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0CCAACE-815D-4A79-875A-B7EFC28F7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9" name="Picture 8" descr="Close-up unopened pill packets">
            <a:extLst>
              <a:ext uri="{FF2B5EF4-FFF2-40B4-BE49-F238E27FC236}">
                <a16:creationId xmlns:a16="http://schemas.microsoft.com/office/drawing/2014/main" id="{D5D139BB-2AE5-8CBD-B720-D4A33D3B556B}"/>
              </a:ext>
            </a:extLst>
          </p:cNvPr>
          <p:cNvPicPr>
            <a:picLocks noChangeAspect="1"/>
          </p:cNvPicPr>
          <p:nvPr/>
        </p:nvPicPr>
        <p:blipFill>
          <a:blip r:embed="rId3">
            <a:extLst>
              <a:ext uri="{28A0092B-C50C-407E-A947-70E740481C1C}">
                <a14:useLocalDpi xmlns:a14="http://schemas.microsoft.com/office/drawing/2010/main" val="0"/>
              </a:ext>
            </a:extLst>
          </a:blip>
          <a:srcRect l="23833" r="17723"/>
          <a:stretch>
            <a:fillRect/>
          </a:stretch>
        </p:blipFill>
        <p:spPr>
          <a:xfrm>
            <a:off x="6094496" y="10"/>
            <a:ext cx="6095980" cy="6857990"/>
          </a:xfrm>
          <a:prstGeom prst="rect">
            <a:avLst/>
          </a:prstGeom>
        </p:spPr>
      </p:pic>
      <p:pic>
        <p:nvPicPr>
          <p:cNvPr id="11" name="Picture 10" descr="Abstract picture of the brain made up of patterns">
            <a:extLst>
              <a:ext uri="{FF2B5EF4-FFF2-40B4-BE49-F238E27FC236}">
                <a16:creationId xmlns:a16="http://schemas.microsoft.com/office/drawing/2014/main" id="{10B51BA1-FCC2-DDCC-2B11-B701AF1A3657}"/>
              </a:ext>
            </a:extLst>
          </p:cNvPr>
          <p:cNvPicPr>
            <a:picLocks noChangeAspect="1"/>
          </p:cNvPicPr>
          <p:nvPr/>
        </p:nvPicPr>
        <p:blipFill>
          <a:blip r:embed="rId4">
            <a:extLst>
              <a:ext uri="{28A0092B-C50C-407E-A947-70E740481C1C}">
                <a14:useLocalDpi xmlns:a14="http://schemas.microsoft.com/office/drawing/2010/main" val="0"/>
              </a:ext>
            </a:extLst>
          </a:blip>
          <a:srcRect l="17008" r="13215" b="1"/>
          <a:stretch>
            <a:fillRect/>
          </a:stretch>
        </p:blipFill>
        <p:spPr>
          <a:xfrm>
            <a:off x="-1" y="0"/>
            <a:ext cx="6379029" cy="6857990"/>
          </a:xfrm>
          <a:prstGeom prst="rect">
            <a:avLst/>
          </a:prstGeom>
        </p:spPr>
      </p:pic>
      <p:sp>
        <p:nvSpPr>
          <p:cNvPr id="12" name="TextBox 11">
            <a:extLst>
              <a:ext uri="{FF2B5EF4-FFF2-40B4-BE49-F238E27FC236}">
                <a16:creationId xmlns:a16="http://schemas.microsoft.com/office/drawing/2014/main" id="{A7A09815-F630-B618-7A74-24871FD31FBF}"/>
              </a:ext>
            </a:extLst>
          </p:cNvPr>
          <p:cNvSpPr txBox="1"/>
          <p:nvPr/>
        </p:nvSpPr>
        <p:spPr>
          <a:xfrm>
            <a:off x="4027714" y="0"/>
            <a:ext cx="4296048" cy="646331"/>
          </a:xfrm>
          <a:prstGeom prst="rect">
            <a:avLst/>
          </a:prstGeom>
          <a:noFill/>
        </p:spPr>
        <p:txBody>
          <a:bodyPr wrap="none" rtlCol="0">
            <a:spAutoFit/>
          </a:bodyPr>
          <a:lstStyle/>
          <a:p>
            <a:r>
              <a:rPr lang="en-GB" sz="3600" b="1" dirty="0"/>
              <a:t>Emerging Therapies</a:t>
            </a:r>
          </a:p>
        </p:txBody>
      </p:sp>
      <p:sp>
        <p:nvSpPr>
          <p:cNvPr id="13" name="TextBox 12">
            <a:extLst>
              <a:ext uri="{FF2B5EF4-FFF2-40B4-BE49-F238E27FC236}">
                <a16:creationId xmlns:a16="http://schemas.microsoft.com/office/drawing/2014/main" id="{B2BC92A3-EE4D-0238-23C1-BFFA6AED8AFE}"/>
              </a:ext>
            </a:extLst>
          </p:cNvPr>
          <p:cNvSpPr txBox="1"/>
          <p:nvPr/>
        </p:nvSpPr>
        <p:spPr>
          <a:xfrm>
            <a:off x="842364" y="783771"/>
            <a:ext cx="4694298" cy="461665"/>
          </a:xfrm>
          <a:prstGeom prst="rect">
            <a:avLst/>
          </a:prstGeom>
          <a:noFill/>
        </p:spPr>
        <p:txBody>
          <a:bodyPr wrap="none" rtlCol="0">
            <a:spAutoFit/>
          </a:bodyPr>
          <a:lstStyle/>
          <a:p>
            <a:r>
              <a:rPr lang="en-GB" sz="2400" b="1" dirty="0"/>
              <a:t>Virtual Reality Exposure Therapy</a:t>
            </a:r>
            <a:endParaRPr lang="en-GB" sz="2400" dirty="0"/>
          </a:p>
        </p:txBody>
      </p:sp>
      <p:sp>
        <p:nvSpPr>
          <p:cNvPr id="14" name="TextBox 13">
            <a:extLst>
              <a:ext uri="{FF2B5EF4-FFF2-40B4-BE49-F238E27FC236}">
                <a16:creationId xmlns:a16="http://schemas.microsoft.com/office/drawing/2014/main" id="{531F04E4-7075-5353-0CC9-1C378949F3C4}"/>
              </a:ext>
            </a:extLst>
          </p:cNvPr>
          <p:cNvSpPr txBox="1"/>
          <p:nvPr/>
        </p:nvSpPr>
        <p:spPr>
          <a:xfrm>
            <a:off x="7603444" y="783770"/>
            <a:ext cx="3586303" cy="461665"/>
          </a:xfrm>
          <a:prstGeom prst="rect">
            <a:avLst/>
          </a:prstGeom>
          <a:noFill/>
        </p:spPr>
        <p:txBody>
          <a:bodyPr wrap="none" rtlCol="0">
            <a:spAutoFit/>
          </a:bodyPr>
          <a:lstStyle/>
          <a:p>
            <a:r>
              <a:rPr lang="en-GB" sz="2400" b="1" dirty="0"/>
              <a:t>MDMA-Assisted Therapy</a:t>
            </a:r>
            <a:endParaRPr lang="en-GB" sz="2400" dirty="0"/>
          </a:p>
        </p:txBody>
      </p:sp>
      <p:sp>
        <p:nvSpPr>
          <p:cNvPr id="15" name="TextBox 14">
            <a:extLst>
              <a:ext uri="{FF2B5EF4-FFF2-40B4-BE49-F238E27FC236}">
                <a16:creationId xmlns:a16="http://schemas.microsoft.com/office/drawing/2014/main" id="{D8D3C7EB-63CF-58AC-4C04-A9B3E9A3FC6F}"/>
              </a:ext>
            </a:extLst>
          </p:cNvPr>
          <p:cNvSpPr txBox="1"/>
          <p:nvPr/>
        </p:nvSpPr>
        <p:spPr>
          <a:xfrm>
            <a:off x="842364" y="2029207"/>
            <a:ext cx="4274888" cy="2677656"/>
          </a:xfrm>
          <a:prstGeom prst="rect">
            <a:avLst/>
          </a:prstGeom>
          <a:noFill/>
        </p:spPr>
        <p:txBody>
          <a:bodyPr wrap="none" rtlCol="0">
            <a:spAutoFit/>
          </a:bodyPr>
          <a:lstStyle/>
          <a:p>
            <a:pPr marL="285750" indent="-285750" algn="ctr">
              <a:buFont typeface="Arial" panose="020B0604020202020204" pitchFamily="34" charset="0"/>
              <a:buChar char="•"/>
            </a:pPr>
            <a:r>
              <a:rPr lang="en-GB" sz="2400" dirty="0">
                <a:highlight>
                  <a:srgbClr val="008080"/>
                </a:highlight>
              </a:rPr>
              <a:t>First thought of in the 90s</a:t>
            </a:r>
          </a:p>
          <a:p>
            <a:pPr marL="285750" indent="-285750" algn="ctr">
              <a:buFont typeface="Arial" panose="020B0604020202020204" pitchFamily="34" charset="0"/>
              <a:buChar char="•"/>
            </a:pPr>
            <a:r>
              <a:rPr lang="en-GB" sz="2400" dirty="0">
                <a:highlight>
                  <a:srgbClr val="008080"/>
                </a:highlight>
              </a:rPr>
              <a:t>Developed from simulations </a:t>
            </a:r>
          </a:p>
          <a:p>
            <a:pPr marL="285750" indent="-285750" algn="ctr">
              <a:buFont typeface="Arial" panose="020B0604020202020204" pitchFamily="34" charset="0"/>
              <a:buChar char="•"/>
            </a:pPr>
            <a:r>
              <a:rPr lang="en-GB" sz="2400" dirty="0">
                <a:highlight>
                  <a:srgbClr val="008080"/>
                </a:highlight>
              </a:rPr>
              <a:t>Psychology</a:t>
            </a:r>
          </a:p>
          <a:p>
            <a:pPr marL="285750" indent="-285750" algn="ctr">
              <a:buFont typeface="Arial" panose="020B0604020202020204" pitchFamily="34" charset="0"/>
              <a:buChar char="•"/>
            </a:pPr>
            <a:r>
              <a:rPr lang="en-GB" sz="2400" dirty="0">
                <a:highlight>
                  <a:srgbClr val="008080"/>
                </a:highlight>
              </a:rPr>
              <a:t>Computer science</a:t>
            </a:r>
          </a:p>
          <a:p>
            <a:pPr marL="285750" indent="-285750" algn="ctr">
              <a:buFont typeface="Arial" panose="020B0604020202020204" pitchFamily="34" charset="0"/>
              <a:buChar char="•"/>
            </a:pPr>
            <a:r>
              <a:rPr lang="en-GB" sz="2400" dirty="0">
                <a:highlight>
                  <a:srgbClr val="008080"/>
                </a:highlight>
              </a:rPr>
              <a:t>Sociology</a:t>
            </a:r>
          </a:p>
          <a:p>
            <a:pPr marL="285750" indent="-285750" algn="ctr">
              <a:buFont typeface="Arial" panose="020B0604020202020204" pitchFamily="34" charset="0"/>
              <a:buChar char="•"/>
            </a:pPr>
            <a:r>
              <a:rPr lang="en-GB" sz="2400" dirty="0">
                <a:highlight>
                  <a:srgbClr val="008080"/>
                </a:highlight>
              </a:rPr>
              <a:t>Ethical framework</a:t>
            </a:r>
          </a:p>
          <a:p>
            <a:pPr marL="285750" indent="-285750" algn="ctr">
              <a:buFont typeface="Arial" panose="020B0604020202020204" pitchFamily="34" charset="0"/>
              <a:buChar char="•"/>
            </a:pPr>
            <a:r>
              <a:rPr lang="en-GB" sz="2400" dirty="0">
                <a:highlight>
                  <a:srgbClr val="008080"/>
                </a:highlight>
              </a:rPr>
              <a:t>Safeguarding</a:t>
            </a:r>
          </a:p>
        </p:txBody>
      </p:sp>
      <p:sp>
        <p:nvSpPr>
          <p:cNvPr id="17" name="TextBox 16">
            <a:extLst>
              <a:ext uri="{FF2B5EF4-FFF2-40B4-BE49-F238E27FC236}">
                <a16:creationId xmlns:a16="http://schemas.microsoft.com/office/drawing/2014/main" id="{AAE08623-E1E4-E9B7-6542-8A787185B5CF}"/>
              </a:ext>
            </a:extLst>
          </p:cNvPr>
          <p:cNvSpPr txBox="1"/>
          <p:nvPr/>
        </p:nvSpPr>
        <p:spPr>
          <a:xfrm>
            <a:off x="6531273" y="1844541"/>
            <a:ext cx="5506957" cy="3046988"/>
          </a:xfrm>
          <a:prstGeom prst="rect">
            <a:avLst/>
          </a:prstGeom>
          <a:noFill/>
        </p:spPr>
        <p:txBody>
          <a:bodyPr wrap="none" rtlCol="0">
            <a:spAutoFit/>
          </a:bodyPr>
          <a:lstStyle/>
          <a:p>
            <a:pPr marL="285750" indent="-285750" algn="ctr">
              <a:buFont typeface="Arial" panose="020B0604020202020204" pitchFamily="34" charset="0"/>
              <a:buChar char="•"/>
            </a:pPr>
            <a:r>
              <a:rPr lang="en-GB" sz="2400" dirty="0">
                <a:highlight>
                  <a:srgbClr val="C0C0C0"/>
                </a:highlight>
              </a:rPr>
              <a:t>Originally used in the 70s</a:t>
            </a:r>
          </a:p>
          <a:p>
            <a:pPr marL="285750" indent="-285750" algn="ctr">
              <a:buFont typeface="Arial" panose="020B0604020202020204" pitchFamily="34" charset="0"/>
              <a:buChar char="•"/>
            </a:pPr>
            <a:r>
              <a:rPr lang="en-GB" sz="2400" dirty="0">
                <a:highlight>
                  <a:srgbClr val="C0C0C0"/>
                </a:highlight>
              </a:rPr>
              <a:t>Not licensed </a:t>
            </a:r>
          </a:p>
          <a:p>
            <a:pPr marL="285750" indent="-285750" algn="ctr">
              <a:buFont typeface="Arial" panose="020B0604020202020204" pitchFamily="34" charset="0"/>
              <a:buChar char="•"/>
            </a:pPr>
            <a:r>
              <a:rPr lang="en-GB" sz="2400" dirty="0">
                <a:highlight>
                  <a:srgbClr val="C0C0C0"/>
                </a:highlight>
              </a:rPr>
              <a:t>Heavily controlled</a:t>
            </a:r>
          </a:p>
          <a:p>
            <a:pPr marL="285750" indent="-285750" algn="ctr">
              <a:buFont typeface="Arial" panose="020B0604020202020204" pitchFamily="34" charset="0"/>
              <a:buChar char="•"/>
            </a:pPr>
            <a:r>
              <a:rPr lang="en-GB" sz="2400" dirty="0">
                <a:highlight>
                  <a:srgbClr val="C0C0C0"/>
                </a:highlight>
              </a:rPr>
              <a:t>Kings College hopes to replicate study</a:t>
            </a:r>
          </a:p>
          <a:p>
            <a:pPr marL="285750" indent="-285750" algn="ctr">
              <a:buFont typeface="Arial" panose="020B0604020202020204" pitchFamily="34" charset="0"/>
              <a:buChar char="•"/>
            </a:pPr>
            <a:r>
              <a:rPr lang="en-GB" sz="2400" dirty="0">
                <a:highlight>
                  <a:srgbClr val="C0C0C0"/>
                </a:highlight>
              </a:rPr>
              <a:t>Psychiatry</a:t>
            </a:r>
          </a:p>
          <a:p>
            <a:pPr marL="285750" indent="-285750" algn="ctr">
              <a:buFont typeface="Arial" panose="020B0604020202020204" pitchFamily="34" charset="0"/>
              <a:buChar char="•"/>
            </a:pPr>
            <a:r>
              <a:rPr lang="en-GB" sz="2400" dirty="0">
                <a:highlight>
                  <a:srgbClr val="C0C0C0"/>
                </a:highlight>
              </a:rPr>
              <a:t>Neuroscience</a:t>
            </a:r>
          </a:p>
          <a:p>
            <a:pPr marL="285750" indent="-285750" algn="ctr">
              <a:buFont typeface="Arial" panose="020B0604020202020204" pitchFamily="34" charset="0"/>
              <a:buChar char="•"/>
            </a:pPr>
            <a:r>
              <a:rPr lang="en-GB" sz="2400" dirty="0">
                <a:highlight>
                  <a:srgbClr val="C0C0C0"/>
                </a:highlight>
              </a:rPr>
              <a:t>Ethics</a:t>
            </a:r>
          </a:p>
          <a:p>
            <a:pPr marL="285750" indent="-285750" algn="ctr">
              <a:buFont typeface="Arial" panose="020B0604020202020204" pitchFamily="34" charset="0"/>
              <a:buChar char="•"/>
            </a:pPr>
            <a:r>
              <a:rPr lang="en-GB" sz="2400" dirty="0">
                <a:highlight>
                  <a:srgbClr val="C0C0C0"/>
                </a:highlight>
              </a:rPr>
              <a:t>Social care</a:t>
            </a:r>
          </a:p>
        </p:txBody>
      </p:sp>
    </p:spTree>
    <p:extLst>
      <p:ext uri="{BB962C8B-B14F-4D97-AF65-F5344CB8AC3E}">
        <p14:creationId xmlns:p14="http://schemas.microsoft.com/office/powerpoint/2010/main" val="28818119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723C66ED-DBBF-12CA-7F5E-813E0E7D03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622"/>
            <a:ext cx="12192000" cy="6894986"/>
            <a:chOff x="0" y="-7622"/>
            <a:chExt cx="12192000" cy="6894986"/>
          </a:xfrm>
        </p:grpSpPr>
        <p:sp>
          <p:nvSpPr>
            <p:cNvPr id="16" name="Rectangle 15">
              <a:extLst>
                <a:ext uri="{FF2B5EF4-FFF2-40B4-BE49-F238E27FC236}">
                  <a16:creationId xmlns:a16="http://schemas.microsoft.com/office/drawing/2014/main" id="{E3002B52-2669-1ED7-2E0F-0627FC31D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82E9EC0D-91EA-9D35-F655-335C580AB3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770627C-B480-1145-72DC-5B59DBE04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9F81D39-93D1-019C-74DC-4710F53346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127281" y="7060"/>
              <a:ext cx="3064320" cy="6872683"/>
            </a:xfrm>
            <a:prstGeom prst="rect">
              <a:avLst/>
            </a:prstGeom>
            <a:gradFill flip="none" rotWithShape="1">
              <a:gsLst>
                <a:gs pos="0">
                  <a:schemeClr val="accent2">
                    <a:alpha val="58000"/>
                  </a:schemeClr>
                </a:gs>
                <a:gs pos="41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pic>
        <p:nvPicPr>
          <p:cNvPr id="5" name="Picture 4" descr="Hands holding puzzle pieces">
            <a:extLst>
              <a:ext uri="{FF2B5EF4-FFF2-40B4-BE49-F238E27FC236}">
                <a16:creationId xmlns:a16="http://schemas.microsoft.com/office/drawing/2014/main" id="{B3581E7F-D504-9921-DC77-BD6C3AB1DA69}"/>
              </a:ext>
            </a:extLst>
          </p:cNvPr>
          <p:cNvPicPr>
            <a:picLocks noChangeAspect="1"/>
          </p:cNvPicPr>
          <p:nvPr/>
        </p:nvPicPr>
        <p:blipFill>
          <a:blip r:embed="rId3">
            <a:alphaModFix amt="59000"/>
            <a:extLst>
              <a:ext uri="{28A0092B-C50C-407E-A947-70E740481C1C}">
                <a14:useLocalDpi xmlns:a14="http://schemas.microsoft.com/office/drawing/2010/main" val="0"/>
              </a:ext>
            </a:extLst>
          </a:blip>
          <a:srcRect t="11395" b="10417"/>
          <a:stretch>
            <a:fillRect/>
          </a:stretch>
        </p:blipFill>
        <p:spPr>
          <a:xfrm>
            <a:off x="-7574" y="7621"/>
            <a:ext cx="12191981" cy="6887365"/>
          </a:xfrm>
          <a:prstGeom prst="rect">
            <a:avLst/>
          </a:prstGeom>
        </p:spPr>
      </p:pic>
      <p:sp>
        <p:nvSpPr>
          <p:cNvPr id="6" name="TextBox 5">
            <a:extLst>
              <a:ext uri="{FF2B5EF4-FFF2-40B4-BE49-F238E27FC236}">
                <a16:creationId xmlns:a16="http://schemas.microsoft.com/office/drawing/2014/main" id="{54260DEF-0F8C-E560-B2DC-36AE47A0468A}"/>
              </a:ext>
            </a:extLst>
          </p:cNvPr>
          <p:cNvSpPr txBox="1"/>
          <p:nvPr/>
        </p:nvSpPr>
        <p:spPr>
          <a:xfrm>
            <a:off x="1149517" y="247650"/>
            <a:ext cx="9892965" cy="646331"/>
          </a:xfrm>
          <a:prstGeom prst="rect">
            <a:avLst/>
          </a:prstGeom>
          <a:noFill/>
        </p:spPr>
        <p:txBody>
          <a:bodyPr wrap="none" rtlCol="0">
            <a:spAutoFit/>
          </a:bodyPr>
          <a:lstStyle/>
          <a:p>
            <a:r>
              <a:rPr lang="en-GB" sz="3600" b="1" dirty="0"/>
              <a:t>Multidisciplinary and Culturally Informed Care</a:t>
            </a:r>
            <a:endParaRPr lang="en-GB" sz="3600" dirty="0"/>
          </a:p>
        </p:txBody>
      </p:sp>
      <p:sp>
        <p:nvSpPr>
          <p:cNvPr id="7" name="TextBox 6">
            <a:extLst>
              <a:ext uri="{FF2B5EF4-FFF2-40B4-BE49-F238E27FC236}">
                <a16:creationId xmlns:a16="http://schemas.microsoft.com/office/drawing/2014/main" id="{F3F8D016-D6AA-73FF-D18B-FC0C58CD5534}"/>
              </a:ext>
            </a:extLst>
          </p:cNvPr>
          <p:cNvSpPr txBox="1"/>
          <p:nvPr/>
        </p:nvSpPr>
        <p:spPr>
          <a:xfrm>
            <a:off x="1796969" y="1178867"/>
            <a:ext cx="8598059" cy="461665"/>
          </a:xfrm>
          <a:prstGeom prst="rect">
            <a:avLst/>
          </a:prstGeom>
          <a:noFill/>
        </p:spPr>
        <p:txBody>
          <a:bodyPr wrap="none" rtlCol="0">
            <a:spAutoFit/>
          </a:bodyPr>
          <a:lstStyle/>
          <a:p>
            <a:pPr marL="285750" indent="-285750">
              <a:buFont typeface="Wingdings" panose="05000000000000000000" pitchFamily="2" charset="2"/>
              <a:buChar char="Ø"/>
            </a:pPr>
            <a:r>
              <a:rPr lang="en-GB" sz="2400" dirty="0"/>
              <a:t>Does not happen in isolation of a person’s social environment</a:t>
            </a:r>
          </a:p>
        </p:txBody>
      </p:sp>
      <p:sp>
        <p:nvSpPr>
          <p:cNvPr id="8" name="TextBox 7">
            <a:extLst>
              <a:ext uri="{FF2B5EF4-FFF2-40B4-BE49-F238E27FC236}">
                <a16:creationId xmlns:a16="http://schemas.microsoft.com/office/drawing/2014/main" id="{DA62EEF6-72C6-887E-0523-3FE1AC0E4034}"/>
              </a:ext>
            </a:extLst>
          </p:cNvPr>
          <p:cNvSpPr txBox="1"/>
          <p:nvPr/>
        </p:nvSpPr>
        <p:spPr>
          <a:xfrm>
            <a:off x="3739578" y="1810001"/>
            <a:ext cx="3828549" cy="461665"/>
          </a:xfrm>
          <a:prstGeom prst="rect">
            <a:avLst/>
          </a:prstGeom>
          <a:noFill/>
        </p:spPr>
        <p:txBody>
          <a:bodyPr wrap="none" rtlCol="0">
            <a:spAutoFit/>
          </a:bodyPr>
          <a:lstStyle/>
          <a:p>
            <a:pPr marL="342900" indent="-342900">
              <a:buFont typeface="Wingdings" panose="05000000000000000000" pitchFamily="2" charset="2"/>
              <a:buChar char="Ø"/>
            </a:pPr>
            <a:r>
              <a:rPr lang="en-GB" sz="2400" dirty="0"/>
              <a:t>NICE guidelines for PTSD</a:t>
            </a:r>
          </a:p>
        </p:txBody>
      </p:sp>
      <p:sp>
        <p:nvSpPr>
          <p:cNvPr id="9" name="TextBox 8">
            <a:extLst>
              <a:ext uri="{FF2B5EF4-FFF2-40B4-BE49-F238E27FC236}">
                <a16:creationId xmlns:a16="http://schemas.microsoft.com/office/drawing/2014/main" id="{FBD01F16-2D93-0F49-D205-DA2CC25FC9A5}"/>
              </a:ext>
            </a:extLst>
          </p:cNvPr>
          <p:cNvSpPr txBox="1"/>
          <p:nvPr/>
        </p:nvSpPr>
        <p:spPr>
          <a:xfrm>
            <a:off x="2571750" y="2441135"/>
            <a:ext cx="7381764" cy="461665"/>
          </a:xfrm>
          <a:prstGeom prst="rect">
            <a:avLst/>
          </a:prstGeom>
          <a:noFill/>
        </p:spPr>
        <p:txBody>
          <a:bodyPr wrap="none" rtlCol="0">
            <a:spAutoFit/>
          </a:bodyPr>
          <a:lstStyle/>
          <a:p>
            <a:pPr marL="342900" indent="-342900">
              <a:buFont typeface="Wingdings" panose="05000000000000000000" pitchFamily="2" charset="2"/>
              <a:buChar char="Ø"/>
            </a:pPr>
            <a:r>
              <a:rPr lang="en-GB" sz="2400" dirty="0"/>
              <a:t>Trauma-informed practice across all public services</a:t>
            </a:r>
          </a:p>
        </p:txBody>
      </p:sp>
      <p:sp>
        <p:nvSpPr>
          <p:cNvPr id="18" name="TextBox 17">
            <a:extLst>
              <a:ext uri="{FF2B5EF4-FFF2-40B4-BE49-F238E27FC236}">
                <a16:creationId xmlns:a16="http://schemas.microsoft.com/office/drawing/2014/main" id="{59E1AC60-49A0-F3E9-C9D0-F63C563DD45C}"/>
              </a:ext>
            </a:extLst>
          </p:cNvPr>
          <p:cNvSpPr txBox="1"/>
          <p:nvPr/>
        </p:nvSpPr>
        <p:spPr>
          <a:xfrm>
            <a:off x="3672903" y="3072269"/>
            <a:ext cx="3736600" cy="461665"/>
          </a:xfrm>
          <a:prstGeom prst="rect">
            <a:avLst/>
          </a:prstGeom>
          <a:noFill/>
        </p:spPr>
        <p:txBody>
          <a:bodyPr wrap="none" rtlCol="0">
            <a:spAutoFit/>
          </a:bodyPr>
          <a:lstStyle/>
          <a:p>
            <a:pPr marL="342900" indent="-342900">
              <a:buFont typeface="Wingdings" panose="05000000000000000000" pitchFamily="2" charset="2"/>
              <a:buChar char="Ø"/>
            </a:pPr>
            <a:r>
              <a:rPr lang="en-GB" sz="2400" dirty="0"/>
              <a:t>Psychological treatment</a:t>
            </a:r>
          </a:p>
        </p:txBody>
      </p:sp>
      <p:sp>
        <p:nvSpPr>
          <p:cNvPr id="19" name="TextBox 18">
            <a:extLst>
              <a:ext uri="{FF2B5EF4-FFF2-40B4-BE49-F238E27FC236}">
                <a16:creationId xmlns:a16="http://schemas.microsoft.com/office/drawing/2014/main" id="{E861BB2B-328B-BF42-59FA-753BCC167B98}"/>
              </a:ext>
            </a:extLst>
          </p:cNvPr>
          <p:cNvSpPr txBox="1"/>
          <p:nvPr/>
        </p:nvSpPr>
        <p:spPr>
          <a:xfrm>
            <a:off x="3381457" y="3703403"/>
            <a:ext cx="4774320" cy="2677656"/>
          </a:xfrm>
          <a:prstGeom prst="rect">
            <a:avLst/>
          </a:prstGeom>
          <a:noFill/>
        </p:spPr>
        <p:txBody>
          <a:bodyPr wrap="none" rtlCol="0">
            <a:spAutoFit/>
          </a:bodyPr>
          <a:lstStyle/>
          <a:p>
            <a:pPr marL="285750" indent="-285750" algn="ctr">
              <a:buFont typeface="Wingdings" panose="05000000000000000000" pitchFamily="2" charset="2"/>
              <a:buChar char="Ø"/>
            </a:pPr>
            <a:r>
              <a:rPr lang="en-GB" sz="2400" dirty="0"/>
              <a:t>Housing instability </a:t>
            </a:r>
          </a:p>
          <a:p>
            <a:pPr marL="285750" indent="-285750" algn="ctr">
              <a:buFont typeface="Wingdings" panose="05000000000000000000" pitchFamily="2" charset="2"/>
              <a:buChar char="Ø"/>
            </a:pPr>
            <a:endParaRPr lang="en-GB" sz="2400" dirty="0"/>
          </a:p>
          <a:p>
            <a:pPr marL="285750" indent="-285750" algn="ctr">
              <a:buFont typeface="Wingdings" panose="05000000000000000000" pitchFamily="2" charset="2"/>
              <a:buChar char="Ø"/>
            </a:pPr>
            <a:r>
              <a:rPr lang="en-GB" sz="2400" dirty="0"/>
              <a:t>Financial hardship </a:t>
            </a:r>
          </a:p>
          <a:p>
            <a:pPr marL="285750" indent="-285750" algn="ctr">
              <a:buFont typeface="Wingdings" panose="05000000000000000000" pitchFamily="2" charset="2"/>
              <a:buChar char="Ø"/>
            </a:pPr>
            <a:endParaRPr lang="en-GB" sz="2400" dirty="0"/>
          </a:p>
          <a:p>
            <a:pPr marL="285750" indent="-285750" algn="ctr">
              <a:buFont typeface="Wingdings" panose="05000000000000000000" pitchFamily="2" charset="2"/>
              <a:buChar char="Ø"/>
            </a:pPr>
            <a:r>
              <a:rPr lang="en-GB" sz="2400" dirty="0"/>
              <a:t>Safeguarding</a:t>
            </a:r>
          </a:p>
          <a:p>
            <a:pPr marL="285750" indent="-285750" algn="ctr">
              <a:buFont typeface="Wingdings" panose="05000000000000000000" pitchFamily="2" charset="2"/>
              <a:buChar char="Ø"/>
            </a:pPr>
            <a:endParaRPr lang="en-GB" sz="2400" dirty="0"/>
          </a:p>
          <a:p>
            <a:pPr marL="285750" indent="-285750" algn="ctr">
              <a:buFont typeface="Wingdings" panose="05000000000000000000" pitchFamily="2" charset="2"/>
              <a:buChar char="Ø"/>
            </a:pPr>
            <a:r>
              <a:rPr lang="en-GB" sz="2400" dirty="0"/>
              <a:t>Community-based care services</a:t>
            </a:r>
          </a:p>
        </p:txBody>
      </p:sp>
    </p:spTree>
    <p:extLst>
      <p:ext uri="{BB962C8B-B14F-4D97-AF65-F5344CB8AC3E}">
        <p14:creationId xmlns:p14="http://schemas.microsoft.com/office/powerpoint/2010/main" val="35992748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Human brain nerve cells">
            <a:extLst>
              <a:ext uri="{FF2B5EF4-FFF2-40B4-BE49-F238E27FC236}">
                <a16:creationId xmlns:a16="http://schemas.microsoft.com/office/drawing/2014/main" id="{280B1B1C-BB8D-8402-897F-A3D849CDCBB5}"/>
              </a:ext>
            </a:extLst>
          </p:cNvPr>
          <p:cNvPicPr>
            <a:picLocks noChangeAspect="1"/>
          </p:cNvPicPr>
          <p:nvPr/>
        </p:nvPicPr>
        <p:blipFill>
          <a:blip r:embed="rId3">
            <a:extLst>
              <a:ext uri="{28A0092B-C50C-407E-A947-70E740481C1C}">
                <a14:useLocalDpi xmlns:a14="http://schemas.microsoft.com/office/drawing/2010/main" val="0"/>
              </a:ext>
            </a:extLst>
          </a:blip>
          <a:srcRect t="25014"/>
          <a:stretch>
            <a:fillRect/>
          </a:stretch>
        </p:blipFill>
        <p:spPr>
          <a:xfrm>
            <a:off x="20" y="1282"/>
            <a:ext cx="12191980" cy="6856718"/>
          </a:xfrm>
          <a:prstGeom prst="rect">
            <a:avLst/>
          </a:prstGeom>
        </p:spPr>
      </p:pic>
      <p:sp>
        <p:nvSpPr>
          <p:cNvPr id="5" name="TextBox 4">
            <a:extLst>
              <a:ext uri="{FF2B5EF4-FFF2-40B4-BE49-F238E27FC236}">
                <a16:creationId xmlns:a16="http://schemas.microsoft.com/office/drawing/2014/main" id="{2A2326A4-A2ED-CB90-4132-87F85EDF57A1}"/>
              </a:ext>
            </a:extLst>
          </p:cNvPr>
          <p:cNvSpPr txBox="1"/>
          <p:nvPr/>
        </p:nvSpPr>
        <p:spPr>
          <a:xfrm>
            <a:off x="707572" y="457200"/>
            <a:ext cx="2593980" cy="646331"/>
          </a:xfrm>
          <a:prstGeom prst="rect">
            <a:avLst/>
          </a:prstGeom>
          <a:noFill/>
        </p:spPr>
        <p:txBody>
          <a:bodyPr wrap="none" rtlCol="0">
            <a:spAutoFit/>
          </a:bodyPr>
          <a:lstStyle/>
          <a:p>
            <a:r>
              <a:rPr lang="en-GB" sz="3600" b="1" dirty="0">
                <a:solidFill>
                  <a:schemeClr val="bg1"/>
                </a:solidFill>
              </a:rPr>
              <a:t>Conclusion</a:t>
            </a:r>
          </a:p>
        </p:txBody>
      </p:sp>
      <p:sp>
        <p:nvSpPr>
          <p:cNvPr id="6" name="TextBox 5">
            <a:extLst>
              <a:ext uri="{FF2B5EF4-FFF2-40B4-BE49-F238E27FC236}">
                <a16:creationId xmlns:a16="http://schemas.microsoft.com/office/drawing/2014/main" id="{007ED7FB-0FF3-803D-B5D3-A82F0CBBF84A}"/>
              </a:ext>
            </a:extLst>
          </p:cNvPr>
          <p:cNvSpPr txBox="1"/>
          <p:nvPr/>
        </p:nvSpPr>
        <p:spPr>
          <a:xfrm>
            <a:off x="491448" y="1559449"/>
            <a:ext cx="4584397" cy="461665"/>
          </a:xfrm>
          <a:prstGeom prst="rect">
            <a:avLst/>
          </a:prstGeom>
          <a:noFill/>
        </p:spPr>
        <p:txBody>
          <a:bodyPr wrap="none" rtlCol="0">
            <a:spAutoFit/>
          </a:bodyPr>
          <a:lstStyle/>
          <a:p>
            <a:pPr marL="285750" indent="-285750">
              <a:buFont typeface="Wingdings" panose="05000000000000000000" pitchFamily="2" charset="2"/>
              <a:buChar char="Ø"/>
            </a:pPr>
            <a:r>
              <a:rPr lang="en-GB" sz="2400" dirty="0">
                <a:solidFill>
                  <a:schemeClr val="bg1"/>
                </a:solidFill>
              </a:rPr>
              <a:t> Treatment of PTSD has evolved</a:t>
            </a:r>
          </a:p>
        </p:txBody>
      </p:sp>
      <p:sp>
        <p:nvSpPr>
          <p:cNvPr id="7" name="TextBox 6">
            <a:extLst>
              <a:ext uri="{FF2B5EF4-FFF2-40B4-BE49-F238E27FC236}">
                <a16:creationId xmlns:a16="http://schemas.microsoft.com/office/drawing/2014/main" id="{3825EA51-DC4D-C3E1-9E3F-301EE160997C}"/>
              </a:ext>
            </a:extLst>
          </p:cNvPr>
          <p:cNvSpPr txBox="1"/>
          <p:nvPr/>
        </p:nvSpPr>
        <p:spPr>
          <a:xfrm>
            <a:off x="491448" y="2477032"/>
            <a:ext cx="2570704" cy="461665"/>
          </a:xfrm>
          <a:prstGeom prst="rect">
            <a:avLst/>
          </a:prstGeom>
          <a:noFill/>
        </p:spPr>
        <p:txBody>
          <a:bodyPr wrap="none" rtlCol="0">
            <a:spAutoFit/>
          </a:bodyPr>
          <a:lstStyle/>
          <a:p>
            <a:pPr marL="285750" indent="-285750">
              <a:buFont typeface="Wingdings" panose="05000000000000000000" pitchFamily="2" charset="2"/>
              <a:buChar char="Ø"/>
            </a:pPr>
            <a:r>
              <a:rPr lang="en-GB" sz="2400" dirty="0">
                <a:solidFill>
                  <a:schemeClr val="bg1"/>
                </a:solidFill>
              </a:rPr>
              <a:t>Evidence based</a:t>
            </a:r>
          </a:p>
        </p:txBody>
      </p:sp>
      <p:sp>
        <p:nvSpPr>
          <p:cNvPr id="8" name="TextBox 7">
            <a:extLst>
              <a:ext uri="{FF2B5EF4-FFF2-40B4-BE49-F238E27FC236}">
                <a16:creationId xmlns:a16="http://schemas.microsoft.com/office/drawing/2014/main" id="{E62C719C-D38E-AC46-B433-5492D492E119}"/>
              </a:ext>
            </a:extLst>
          </p:cNvPr>
          <p:cNvSpPr txBox="1"/>
          <p:nvPr/>
        </p:nvSpPr>
        <p:spPr>
          <a:xfrm>
            <a:off x="467980" y="3394615"/>
            <a:ext cx="2785058" cy="461665"/>
          </a:xfrm>
          <a:prstGeom prst="rect">
            <a:avLst/>
          </a:prstGeom>
          <a:noFill/>
        </p:spPr>
        <p:txBody>
          <a:bodyPr wrap="none" rtlCol="0">
            <a:spAutoFit/>
          </a:bodyPr>
          <a:lstStyle/>
          <a:p>
            <a:pPr marL="342900" indent="-342900">
              <a:buFont typeface="Wingdings" panose="05000000000000000000" pitchFamily="2" charset="2"/>
              <a:buChar char="Ø"/>
            </a:pPr>
            <a:r>
              <a:rPr lang="en-GB" sz="2400" dirty="0">
                <a:solidFill>
                  <a:schemeClr val="bg1"/>
                </a:solidFill>
              </a:rPr>
              <a:t>Trauma informed</a:t>
            </a:r>
          </a:p>
        </p:txBody>
      </p:sp>
      <p:sp>
        <p:nvSpPr>
          <p:cNvPr id="14" name="TextBox 13">
            <a:extLst>
              <a:ext uri="{FF2B5EF4-FFF2-40B4-BE49-F238E27FC236}">
                <a16:creationId xmlns:a16="http://schemas.microsoft.com/office/drawing/2014/main" id="{59103889-ECA6-2B12-F3AE-C43C08DCBC8E}"/>
              </a:ext>
            </a:extLst>
          </p:cNvPr>
          <p:cNvSpPr txBox="1"/>
          <p:nvPr/>
        </p:nvSpPr>
        <p:spPr>
          <a:xfrm>
            <a:off x="491448" y="4312198"/>
            <a:ext cx="2738122" cy="461665"/>
          </a:xfrm>
          <a:prstGeom prst="rect">
            <a:avLst/>
          </a:prstGeom>
          <a:noFill/>
        </p:spPr>
        <p:txBody>
          <a:bodyPr wrap="none" rtlCol="0">
            <a:spAutoFit/>
          </a:bodyPr>
          <a:lstStyle/>
          <a:p>
            <a:pPr marL="342900" indent="-342900">
              <a:buFont typeface="Wingdings" panose="05000000000000000000" pitchFamily="2" charset="2"/>
              <a:buChar char="Ø"/>
            </a:pPr>
            <a:r>
              <a:rPr lang="en-GB" sz="2400" dirty="0">
                <a:solidFill>
                  <a:schemeClr val="bg1"/>
                </a:solidFill>
              </a:rPr>
              <a:t>Multidisciplinary</a:t>
            </a:r>
          </a:p>
        </p:txBody>
      </p:sp>
      <p:sp>
        <p:nvSpPr>
          <p:cNvPr id="20" name="TextBox 19">
            <a:extLst>
              <a:ext uri="{FF2B5EF4-FFF2-40B4-BE49-F238E27FC236}">
                <a16:creationId xmlns:a16="http://schemas.microsoft.com/office/drawing/2014/main" id="{03E3621E-E830-BC88-303B-4DADDB16E6D5}"/>
              </a:ext>
            </a:extLst>
          </p:cNvPr>
          <p:cNvSpPr txBox="1"/>
          <p:nvPr/>
        </p:nvSpPr>
        <p:spPr>
          <a:xfrm>
            <a:off x="491448" y="5229781"/>
            <a:ext cx="2863797" cy="461665"/>
          </a:xfrm>
          <a:prstGeom prst="rect">
            <a:avLst/>
          </a:prstGeom>
          <a:noFill/>
        </p:spPr>
        <p:txBody>
          <a:bodyPr wrap="none" rtlCol="0">
            <a:spAutoFit/>
          </a:bodyPr>
          <a:lstStyle/>
          <a:p>
            <a:pPr marL="342900" indent="-342900">
              <a:buFont typeface="Wingdings" panose="05000000000000000000" pitchFamily="2" charset="2"/>
              <a:buChar char="Ø"/>
            </a:pPr>
            <a:r>
              <a:rPr lang="en-GB" sz="2400" dirty="0">
                <a:solidFill>
                  <a:schemeClr val="bg1"/>
                </a:solidFill>
              </a:rPr>
              <a:t>Ongoing research</a:t>
            </a:r>
          </a:p>
        </p:txBody>
      </p:sp>
    </p:spTree>
    <p:extLst>
      <p:ext uri="{BB962C8B-B14F-4D97-AF65-F5344CB8AC3E}">
        <p14:creationId xmlns:p14="http://schemas.microsoft.com/office/powerpoint/2010/main" val="2561901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The End' typed on a typewriter">
            <a:extLst>
              <a:ext uri="{FF2B5EF4-FFF2-40B4-BE49-F238E27FC236}">
                <a16:creationId xmlns:a16="http://schemas.microsoft.com/office/drawing/2014/main" id="{2ED4DE86-7A70-26AB-B341-362CD6482969}"/>
              </a:ext>
            </a:extLst>
          </p:cNvPr>
          <p:cNvPicPr>
            <a:picLocks noChangeAspect="1"/>
          </p:cNvPicPr>
          <p:nvPr/>
        </p:nvPicPr>
        <p:blipFill>
          <a:blip r:embed="rId2">
            <a:extLst>
              <a:ext uri="{28A0092B-C50C-407E-A947-70E740481C1C}">
                <a14:useLocalDpi xmlns:a14="http://schemas.microsoft.com/office/drawing/2010/main" val="0"/>
              </a:ext>
            </a:extLst>
          </a:blip>
          <a:srcRect t="15429"/>
          <a:stretch>
            <a:fillRect/>
          </a:stretch>
        </p:blipFill>
        <p:spPr>
          <a:xfrm>
            <a:off x="20" y="1282"/>
            <a:ext cx="12191980" cy="6856718"/>
          </a:xfrm>
          <a:prstGeom prst="rect">
            <a:avLst/>
          </a:prstGeom>
        </p:spPr>
      </p:pic>
    </p:spTree>
    <p:extLst>
      <p:ext uri="{BB962C8B-B14F-4D97-AF65-F5344CB8AC3E}">
        <p14:creationId xmlns:p14="http://schemas.microsoft.com/office/powerpoint/2010/main" val="966241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23D121C-A257-6D30-ED88-DEE86D25CAD3}"/>
              </a:ext>
            </a:extLst>
          </p:cNvPr>
          <p:cNvSpPr txBox="1"/>
          <p:nvPr/>
        </p:nvSpPr>
        <p:spPr>
          <a:xfrm>
            <a:off x="136071" y="228600"/>
            <a:ext cx="11919857" cy="5909310"/>
          </a:xfrm>
          <a:prstGeom prst="rect">
            <a:avLst/>
          </a:prstGeom>
          <a:noFill/>
        </p:spPr>
        <p:txBody>
          <a:bodyPr wrap="square" rtlCol="0">
            <a:spAutoFit/>
          </a:bodyPr>
          <a:lstStyle/>
          <a:p>
            <a:r>
              <a:rPr lang="en-GB" b="1" u="sng" dirty="0"/>
              <a:t>References</a:t>
            </a:r>
            <a:endParaRPr lang="en-GB" dirty="0"/>
          </a:p>
          <a:p>
            <a:r>
              <a:rPr lang="en-GB" dirty="0"/>
              <a:t>American Psychiatric Association. (1980). </a:t>
            </a:r>
            <a:r>
              <a:rPr lang="en-GB" i="1" dirty="0"/>
              <a:t>Diagnostic and statistical manual of mental disorders</a:t>
            </a:r>
            <a:r>
              <a:rPr lang="en-GB" dirty="0"/>
              <a:t> (3rd ed.).</a:t>
            </a:r>
          </a:p>
          <a:p>
            <a:r>
              <a:rPr lang="en-GB" dirty="0" err="1"/>
              <a:t>Byrow</a:t>
            </a:r>
            <a:r>
              <a:rPr lang="en-GB" dirty="0"/>
              <a:t>, Y., Pajak, R., Rae, M., Moussa, S., </a:t>
            </a:r>
            <a:r>
              <a:rPr lang="en-GB" dirty="0" err="1"/>
              <a:t>Ziaian</a:t>
            </a:r>
            <a:r>
              <a:rPr lang="en-GB" dirty="0"/>
              <a:t>, T., &amp; Smith, M. (2020). </a:t>
            </a:r>
            <a:r>
              <a:rPr lang="en-GB" i="1" dirty="0"/>
              <a:t>Perceptions of mental health and perceived barriers to mental health help-seeking amongst refugees: A systematic review.</a:t>
            </a:r>
            <a:r>
              <a:rPr lang="en-GB" dirty="0"/>
              <a:t> Social Science &amp; Medicine, 261, 113–195. </a:t>
            </a:r>
            <a:r>
              <a:rPr lang="en-GB" u="sng" dirty="0">
                <a:hlinkClick r:id="rId2"/>
              </a:rPr>
              <a:t>https://doi.org/10.1016/j.socscimed.2020.113195</a:t>
            </a:r>
            <a:endParaRPr lang="en-GB" dirty="0"/>
          </a:p>
          <a:p>
            <a:r>
              <a:rPr lang="en-GB" dirty="0"/>
              <a:t>Cheah, C. S. L., Oppedal, B., &amp; Keles, S. (2020). </a:t>
            </a:r>
            <a:r>
              <a:rPr lang="en-GB" i="1" dirty="0"/>
              <a:t>Culture competence and mental health across different immigrant and refugee groups.</a:t>
            </a:r>
            <a:r>
              <a:rPr lang="en-GB" dirty="0"/>
              <a:t> BMC Public Health, 20, Article 292. </a:t>
            </a:r>
            <a:r>
              <a:rPr lang="en-GB" u="sng" dirty="0">
                <a:hlinkClick r:id="rId3"/>
              </a:rPr>
              <a:t>https://doi.org/10.1186/s12889-020-8398-1</a:t>
            </a:r>
            <a:endParaRPr lang="en-GB" dirty="0"/>
          </a:p>
          <a:p>
            <a:r>
              <a:rPr lang="en-GB" dirty="0"/>
              <a:t>Cohen, J. A., Mannarino, A. P., &amp; Deblinger, E. (2006). </a:t>
            </a:r>
            <a:r>
              <a:rPr lang="en-GB" i="1" dirty="0"/>
              <a:t>Treating trauma and traumatic grief in children and adolescents</a:t>
            </a:r>
            <a:r>
              <a:rPr lang="en-GB" dirty="0"/>
              <a:t>. Guilford Press.</a:t>
            </a:r>
          </a:p>
          <a:p>
            <a:r>
              <a:rPr lang="en-GB" dirty="0"/>
              <a:t>Due, C., Green, E. &amp; Ziersch, A. Psychological trauma and access to primary healthcare for people from refugee and asylum-seeker backgrounds: a mixed methods systematic review. </a:t>
            </a:r>
            <a:r>
              <a:rPr lang="en-GB" i="1" dirty="0"/>
              <a:t>Int J Ment Health </a:t>
            </a:r>
            <a:r>
              <a:rPr lang="en-GB" i="1" dirty="0" err="1"/>
              <a:t>Syst</a:t>
            </a:r>
            <a:r>
              <a:rPr lang="en-GB" dirty="0"/>
              <a:t> </a:t>
            </a:r>
            <a:r>
              <a:rPr lang="en-GB" b="1" dirty="0"/>
              <a:t>14</a:t>
            </a:r>
            <a:r>
              <a:rPr lang="en-GB" dirty="0"/>
              <a:t>, 71 (2020). </a:t>
            </a:r>
            <a:r>
              <a:rPr lang="en-GB" u="sng" dirty="0">
                <a:hlinkClick r:id="rId4"/>
              </a:rPr>
              <a:t>https://doi.org/10.1186/s13033-020-00404-4</a:t>
            </a:r>
            <a:endParaRPr lang="en-GB" dirty="0"/>
          </a:p>
          <a:p>
            <a:r>
              <a:rPr lang="en-GB" dirty="0"/>
              <a:t>Ehlers, A., &amp; Clark, D. M. (2000). A cognitive model of posttraumatic stress disorder. </a:t>
            </a:r>
            <a:r>
              <a:rPr lang="en-GB" i="1" dirty="0"/>
              <a:t>Behaviour research and therapy</a:t>
            </a:r>
            <a:r>
              <a:rPr lang="en-GB" dirty="0"/>
              <a:t>, </a:t>
            </a:r>
            <a:r>
              <a:rPr lang="en-GB" i="1" dirty="0"/>
              <a:t>38</a:t>
            </a:r>
            <a:r>
              <a:rPr lang="en-GB" dirty="0"/>
              <a:t>(4), 319–345. </a:t>
            </a:r>
            <a:r>
              <a:rPr lang="en-GB" u="sng" dirty="0">
                <a:hlinkClick r:id="rId5"/>
              </a:rPr>
              <a:t>https://doi.org/10.1016/s0005-7967(99)00123-0</a:t>
            </a:r>
            <a:endParaRPr lang="en-GB" dirty="0"/>
          </a:p>
          <a:p>
            <a:r>
              <a:rPr lang="en-GB" dirty="0"/>
              <a:t>EMDR Institute. (n.d.). </a:t>
            </a:r>
            <a:r>
              <a:rPr lang="en-GB" i="1" dirty="0"/>
              <a:t>History of EMDR</a:t>
            </a:r>
            <a:r>
              <a:rPr lang="en-GB" dirty="0"/>
              <a:t>. </a:t>
            </a:r>
            <a:r>
              <a:rPr lang="en-GB" u="sng" dirty="0">
                <a:hlinkClick r:id="rId6"/>
              </a:rPr>
              <a:t>https://www.emdr.com/history-of-emdr/</a:t>
            </a:r>
            <a:endParaRPr lang="en-GB" dirty="0"/>
          </a:p>
          <a:p>
            <a:r>
              <a:rPr lang="en-GB" dirty="0"/>
              <a:t>Foa, E. B., &amp; Kozak, M. J. (1986). Emotional processing of fear: Exposure to corrective information. </a:t>
            </a:r>
            <a:r>
              <a:rPr lang="en-GB" i="1" dirty="0"/>
              <a:t>Psychological Bulletin, 99</a:t>
            </a:r>
            <a:r>
              <a:rPr lang="en-GB" dirty="0"/>
              <a:t>(1), 20–35. </a:t>
            </a:r>
            <a:r>
              <a:rPr lang="en-GB" u="sng" dirty="0">
                <a:hlinkClick r:id="rId7"/>
              </a:rPr>
              <a:t>https://doi.org/10.1037/0033-2909.99.1.20</a:t>
            </a:r>
            <a:endParaRPr lang="en-GB" dirty="0"/>
          </a:p>
          <a:p>
            <a:r>
              <a:rPr lang="en-GB" dirty="0"/>
              <a:t>Jones, E., &amp; Wessely, S. (2005). </a:t>
            </a:r>
            <a:r>
              <a:rPr lang="en-GB" i="1" dirty="0"/>
              <a:t>Shell shock to PTSD: military psychiatry from 1900 to the Gulf War</a:t>
            </a:r>
            <a:r>
              <a:rPr lang="en-GB" dirty="0"/>
              <a:t>. Psychology Press.</a:t>
            </a:r>
          </a:p>
          <a:p>
            <a:r>
              <a:rPr lang="en-GB" dirty="0"/>
              <a:t>King’s College London. (2022, April 11). </a:t>
            </a:r>
            <a:r>
              <a:rPr lang="en-GB" i="1" dirty="0"/>
              <a:t>Pioneering trial of MDMA treatment hopes to help veterans with PTSD.</a:t>
            </a:r>
            <a:r>
              <a:rPr lang="en-GB" dirty="0"/>
              <a:t> </a:t>
            </a:r>
            <a:r>
              <a:rPr lang="en-GB" u="sng" dirty="0">
                <a:hlinkClick r:id="rId8"/>
              </a:rPr>
              <a:t>https://www.kcl.ac.uk/news/pioneering-trial-of-mdma-treatment-hopes-to-help-veterans-with-ptsd</a:t>
            </a:r>
            <a:endParaRPr lang="en-GB" dirty="0"/>
          </a:p>
          <a:p>
            <a:endParaRPr lang="en-GB" dirty="0"/>
          </a:p>
        </p:txBody>
      </p:sp>
    </p:spTree>
    <p:extLst>
      <p:ext uri="{BB962C8B-B14F-4D97-AF65-F5344CB8AC3E}">
        <p14:creationId xmlns:p14="http://schemas.microsoft.com/office/powerpoint/2010/main" val="10845883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C997645-5639-0736-B756-3458108FE2B1}"/>
              </a:ext>
            </a:extLst>
          </p:cNvPr>
          <p:cNvSpPr txBox="1"/>
          <p:nvPr/>
        </p:nvSpPr>
        <p:spPr>
          <a:xfrm>
            <a:off x="108857" y="217714"/>
            <a:ext cx="11941629" cy="6186309"/>
          </a:xfrm>
          <a:prstGeom prst="rect">
            <a:avLst/>
          </a:prstGeom>
          <a:noFill/>
        </p:spPr>
        <p:txBody>
          <a:bodyPr wrap="square" rtlCol="0">
            <a:spAutoFit/>
          </a:bodyPr>
          <a:lstStyle/>
          <a:p>
            <a:r>
              <a:rPr lang="en-GB" dirty="0"/>
              <a:t>NHS England &amp; Health Education England (HEE). (2023). </a:t>
            </a:r>
            <a:r>
              <a:rPr lang="en-GB" i="1" dirty="0"/>
              <a:t>Briefing and FAQs: EMDR national curriculum training for adult IAPT, adult community and perinatal mental health services</a:t>
            </a:r>
            <a:r>
              <a:rPr lang="en-GB" dirty="0"/>
              <a:t>. HEE / NHS England. </a:t>
            </a:r>
            <a:r>
              <a:rPr lang="en-GB" u="sng" dirty="0">
                <a:hlinkClick r:id="rId2"/>
              </a:rPr>
              <a:t>https://www.hee.nhs.uk/sites/default/files/documents/FAQs%20-%20NHS-Funded%20EMDR%20National%20Curricuum%20Training%20for%20Adult%20IAPT%2C%20Adult%20Community%20and%20Perinatal%20Mental%20Health%20Services%20-%20Final%2013.2.23.pdf</a:t>
            </a:r>
            <a:endParaRPr lang="en-GB" dirty="0"/>
          </a:p>
          <a:p>
            <a:r>
              <a:rPr lang="en-GB" dirty="0"/>
              <a:t>NHS England. (2022). </a:t>
            </a:r>
            <a:r>
              <a:rPr lang="en-GB" i="1" dirty="0"/>
              <a:t>Trauma-Informed Care Framework</a:t>
            </a:r>
            <a:r>
              <a:rPr lang="en-GB" dirty="0"/>
              <a:t>.</a:t>
            </a:r>
          </a:p>
          <a:p>
            <a:r>
              <a:rPr lang="en-GB" dirty="0"/>
              <a:t>NICE. (2018). </a:t>
            </a:r>
            <a:r>
              <a:rPr lang="en-GB" i="1" dirty="0"/>
              <a:t>Post-Traumatic Stress Disorder: NICE Guideline NG116</a:t>
            </a:r>
            <a:r>
              <a:rPr lang="en-GB" dirty="0"/>
              <a:t>.</a:t>
            </a:r>
          </a:p>
          <a:p>
            <a:r>
              <a:rPr lang="en-GB" dirty="0"/>
              <a:t>Oppedal, B., Cheah, C., &amp; others. (2021). </a:t>
            </a:r>
            <a:r>
              <a:rPr lang="en-GB" i="1" dirty="0"/>
              <a:t>Psychological trauma and access to primary healthcare for people from refugee and asylum-seeker backgrounds: A mixed-methods systematic review.</a:t>
            </a:r>
            <a:r>
              <a:rPr lang="en-GB" dirty="0"/>
              <a:t> International Journal of Mental Health Systems, 14, Article 51. </a:t>
            </a:r>
            <a:r>
              <a:rPr lang="en-GB" u="sng" dirty="0">
                <a:hlinkClick r:id="rId3"/>
              </a:rPr>
              <a:t>https://doi.org/10.1186/s13033-020-00404-4</a:t>
            </a:r>
            <a:endParaRPr lang="en-GB" dirty="0"/>
          </a:p>
          <a:p>
            <a:r>
              <a:rPr lang="en-GB" dirty="0"/>
              <a:t>Shapiro, F. (1989). Eye movement desensitization: A new treatment for post-traumatic stress disorder. </a:t>
            </a:r>
            <a:r>
              <a:rPr lang="en-GB" i="1" dirty="0"/>
              <a:t>Journal of </a:t>
            </a:r>
            <a:r>
              <a:rPr lang="en-GB" i="1" dirty="0" err="1"/>
              <a:t>Behavior</a:t>
            </a:r>
            <a:r>
              <a:rPr lang="en-GB" i="1" dirty="0"/>
              <a:t> Therapy and Experimental Psychiatry, 20</a:t>
            </a:r>
            <a:r>
              <a:rPr lang="en-GB" dirty="0"/>
              <a:t>(3), 211–217. </a:t>
            </a:r>
            <a:r>
              <a:rPr lang="en-GB" u="sng" dirty="0">
                <a:hlinkClick r:id="rId4"/>
              </a:rPr>
              <a:t>https://doi.org/10.1016/0005-7916(89)90025-6</a:t>
            </a:r>
            <a:endParaRPr lang="en-GB" dirty="0"/>
          </a:p>
          <a:p>
            <a:r>
              <a:rPr lang="en-GB" dirty="0"/>
              <a:t>Siman-Tov, M., Bodas, M., Wang, A., &amp; others. (2019). </a:t>
            </a:r>
            <a:r>
              <a:rPr lang="en-GB" i="1" dirty="0"/>
              <a:t>Impact of traumatic events incurred by asylum-seekers on mental health and utilization of medical services.</a:t>
            </a:r>
            <a:r>
              <a:rPr lang="en-GB" dirty="0"/>
              <a:t> Scandinavian Journal of Trauma, Resuscitation and Emergency Medicine, 27, Article 85. </a:t>
            </a:r>
            <a:r>
              <a:rPr lang="en-GB" u="sng" dirty="0">
                <a:hlinkClick r:id="rId5"/>
              </a:rPr>
              <a:t>https://doi.org/10.1186/s13049-019-0665-8</a:t>
            </a:r>
            <a:endParaRPr lang="en-GB" dirty="0"/>
          </a:p>
          <a:p>
            <a:r>
              <a:rPr lang="en-GB" dirty="0"/>
              <a:t>van den Hout, M., Engelhard, I., &amp; McNally, R. J. (2016). Eye movement desensitisation and reprocessing therapy versus stabilisation as usual for refugees: Randomised controlled trial. </a:t>
            </a:r>
            <a:r>
              <a:rPr lang="en-GB" i="1" dirty="0"/>
              <a:t>The British Journal of Psychiatry, 208</a:t>
            </a:r>
            <a:r>
              <a:rPr lang="en-GB" dirty="0"/>
              <a:t>(5), 470–478. </a:t>
            </a:r>
            <a:r>
              <a:rPr lang="en-GB" u="sng" dirty="0">
                <a:hlinkClick r:id="rId6"/>
              </a:rPr>
              <a:t>Eye movement desensitisation and reprocessing therapy v. stabilisation as usual for refugees: randomised controlled trial | The British Journal of Psychiatry | Cambridge Core</a:t>
            </a:r>
            <a:endParaRPr lang="en-GB" dirty="0"/>
          </a:p>
          <a:p>
            <a:r>
              <a:rPr lang="en-GB" dirty="0"/>
              <a:t>Young, A. (1995). </a:t>
            </a:r>
            <a:r>
              <a:rPr lang="en-GB" i="1" dirty="0"/>
              <a:t>The Harmony of Illusions: Inventing Post-Traumatic Stress Disorder</a:t>
            </a:r>
            <a:r>
              <a:rPr lang="en-GB" dirty="0"/>
              <a:t>. Princeton University Press. </a:t>
            </a:r>
            <a:r>
              <a:rPr lang="en-GB" u="sng" dirty="0">
                <a:hlinkClick r:id="rId7"/>
              </a:rPr>
              <a:t>https://doi.org/10.2307/j.ctt7swhj</a:t>
            </a:r>
            <a:endParaRPr lang="en-GB" dirty="0"/>
          </a:p>
          <a:p>
            <a:endParaRPr lang="en-GB" dirty="0"/>
          </a:p>
        </p:txBody>
      </p:sp>
    </p:spTree>
    <p:extLst>
      <p:ext uri="{BB962C8B-B14F-4D97-AF65-F5344CB8AC3E}">
        <p14:creationId xmlns:p14="http://schemas.microsoft.com/office/powerpoint/2010/main" val="21336328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27549</TotalTime>
  <Words>2483</Words>
  <Application>Microsoft Office PowerPoint</Application>
  <PresentationFormat>Widescreen</PresentationFormat>
  <Paragraphs>180</Paragraphs>
  <Slides>14</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Display</vt:lpstr>
      <vt:lpstr>Arial</vt:lpstr>
      <vt:lpstr>Bookman Old Style</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Sophie Jones</dc:creator>
  <cp:lastModifiedBy>Sophie Jones</cp:lastModifiedBy>
  <cp:revision>1</cp:revision>
  <dcterms:created xsi:type="dcterms:W3CDTF">2025-12-15T09:13:39Z</dcterms:created>
  <dcterms:modified xsi:type="dcterms:W3CDTF">2026-01-03T12:22:40Z</dcterms:modified>
</cp:coreProperties>
</file>