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95" d="100"/>
          <a:sy n="95" d="100"/>
        </p:scale>
        <p:origin x="163" y="72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7080" y="1894205"/>
            <a:ext cx="8301355" cy="3432810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 name: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	</a:t>
            </a: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ERLITA BUNDA ANISCO</a:t>
            </a:r>
            <a:b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 ID: 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	 </a:t>
            </a: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2508848</a:t>
            </a:r>
            <a:b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Module name: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	 Psychology in Health and </a:t>
            </a:r>
            <a:b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Social Care</a:t>
            </a:r>
            <a:b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Module code: 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	 </a:t>
            </a: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LCHS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4010</a:t>
            </a:r>
            <a:b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</a:b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Assignment : 1</a:t>
            </a:r>
            <a:b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Lecturer name: </a:t>
            </a:r>
            <a:r>
              <a:rPr lang="en-PH" altLang="en-US" sz="3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Peace Ukachukwu</a:t>
            </a:r>
            <a:endParaRPr lang="en-PH" altLang="en-US" sz="3000" b="1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pic>
        <p:nvPicPr>
          <p:cNvPr id="11" name="Picture 9" descr="Discover University of Wales Trinity Saint David"/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334645" y="323215"/>
            <a:ext cx="1961515" cy="1029970"/>
          </a:xfrm>
          <a:prstGeom prst="rect">
            <a:avLst/>
          </a:prstGeom>
          <a:noFill/>
          <a:ln>
            <a:noFill/>
            <a:prstDash val="solid"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4800" y="1860335"/>
            <a:ext cx="10800000" cy="4813200"/>
          </a:xfrm>
        </p:spPr>
        <p:txBody>
          <a:bodyPr/>
          <a:lstStyle/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4 year old boy attending Children’s Centre in London.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Lives with a single mother experiencing post-natal depression.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Family recently disrupted childcare arrangements.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Displays: </a:t>
            </a:r>
          </a:p>
          <a:p>
            <a:pPr lvl="1"/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seperation anxiety</a:t>
            </a:r>
          </a:p>
          <a:p>
            <a:pPr lvl="1"/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quiet and withdrawn behaviour</a:t>
            </a:r>
          </a:p>
          <a:p>
            <a:pPr lvl="1"/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pPr lvl="1"/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difficulty joining group activities</a:t>
            </a:r>
          </a:p>
          <a:p>
            <a:pPr lvl="1"/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sleep difficulties anf clinginess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Key Concepts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4815" y="1508125"/>
            <a:ext cx="3220085" cy="1651635"/>
          </a:xfrm>
        </p:spPr>
        <p:txBody>
          <a:bodyPr/>
          <a:lstStyle/>
          <a:p>
            <a:r>
              <a:rPr lang="en-PH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  <a:r>
              <a:rPr lang="en-PH" altLang="en-US" sz="2000">
                <a:latin typeface="Arial" panose="020B0604020202020204" pitchFamily="34" charset="0"/>
                <a:cs typeface="Arial" panose="020B0604020202020204" pitchFamily="34" charset="0"/>
              </a:rPr>
              <a:t> - children learn through communication with others.</a:t>
            </a:r>
          </a:p>
          <a:p>
            <a:pPr marL="0" indent="0">
              <a:buNone/>
            </a:pPr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/>
          </p:cNvPicPr>
          <p:nvPr>
            <p:ph sz="half" idx="2"/>
          </p:nvPr>
        </p:nvPicPr>
        <p:blipFill>
          <a:blip r:embed="rId2"/>
          <a:srcRect t="8009" b="8009"/>
          <a:stretch>
            <a:fillRect/>
          </a:stretch>
        </p:blipFill>
        <p:spPr>
          <a:xfrm>
            <a:off x="451485" y="3784600"/>
            <a:ext cx="2519045" cy="2613025"/>
          </a:xfrm>
        </p:spPr>
      </p:pic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3550920" y="3784600"/>
            <a:ext cx="2713990" cy="2463165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4"/>
          <a:stretch>
            <a:fillRect/>
          </a:stretch>
        </p:blipFill>
        <p:spPr>
          <a:xfrm>
            <a:off x="6816090" y="3784600"/>
            <a:ext cx="2389505" cy="2536825"/>
          </a:xfrm>
          <a:prstGeom prst="rect">
            <a:avLst/>
          </a:prstGeom>
        </p:spPr>
      </p:pic>
      <p:pic>
        <p:nvPicPr>
          <p:cNvPr id="7" name="Picture 6"/>
          <p:cNvPicPr/>
          <p:nvPr/>
        </p:nvPicPr>
        <p:blipFill>
          <a:blip r:embed="rId5"/>
          <a:stretch>
            <a:fillRect/>
          </a:stretch>
        </p:blipFill>
        <p:spPr>
          <a:xfrm>
            <a:off x="9530080" y="3971290"/>
            <a:ext cx="2336165" cy="2163445"/>
          </a:xfrm>
          <a:prstGeom prst="rect">
            <a:avLst/>
          </a:prstGeom>
        </p:spPr>
      </p:pic>
      <p:sp>
        <p:nvSpPr>
          <p:cNvPr id="8" name="Text Box 7"/>
          <p:cNvSpPr txBox="1"/>
          <p:nvPr/>
        </p:nvSpPr>
        <p:spPr>
          <a:xfrm>
            <a:off x="3782695" y="1398905"/>
            <a:ext cx="263207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H" altLang="en-US" sz="2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Zone of Proximal Development</a:t>
            </a:r>
            <a:r>
              <a:rPr lang="en-PH" altLang="en-US" sz="20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- the diference between what a child can do alone and what they can do with help.</a:t>
            </a:r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Box 8"/>
          <p:cNvSpPr txBox="1"/>
          <p:nvPr/>
        </p:nvSpPr>
        <p:spPr>
          <a:xfrm>
            <a:off x="6623685" y="1508125"/>
            <a:ext cx="2752090" cy="19215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H" altLang="en-US" sz="2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Scaffolding</a:t>
            </a:r>
            <a:r>
              <a:rPr lang="en-PH" altLang="en-US" sz="20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- support given by adults or peers to help children learn.</a:t>
            </a:r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9457690" y="1304925"/>
            <a:ext cx="2341880" cy="2245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H" altLang="en-US" sz="2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Language Development </a:t>
            </a:r>
            <a:r>
              <a:rPr lang="en-PH" altLang="en-US" sz="20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- Language helps children think, solve problems, and understand the world.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38010" y="6134735"/>
            <a:ext cx="4182110" cy="49212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/>
          <a:p>
            <a:pPr algn="ctr"/>
            <a:r>
              <a:rPr lang="en-PH" altLang="en-US" sz="20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(Vygotsky, 1978: Wood et al., 1976)</a:t>
            </a:r>
            <a:endParaRPr lang="en-PH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zh-CN" sz="2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sz="5400" b="1">
                <a:latin typeface="Arial" panose="020B0604020202020204" pitchFamily="34" charset="0"/>
                <a:cs typeface="Arial" panose="020B0604020202020204" pitchFamily="34" charset="0"/>
              </a:rPr>
              <a:t>Developmental 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665460" cy="4370705"/>
          </a:xfrm>
        </p:spPr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Learning occurs through social interaction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knowledge if first developed socially before becoming iternalised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Culture influences development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childs beliefs, values, language, and learning experiences are shaped by their culture community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Children learn best with guidance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helps children achieve tasks they cannot do alone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Developmental is a gradual process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children progress through the Zone Proximal Develpoment, moving from needing help to becoming independent learners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5560"/>
            <a:ext cx="10515600" cy="1325563"/>
          </a:xfrm>
        </p:spPr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Relevance to Early Childhood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36650" y="1361440"/>
            <a:ext cx="9634855" cy="2302510"/>
          </a:xfrm>
        </p:spPr>
        <p:txBody>
          <a:bodyPr>
            <a:normAutofit lnSpcReduction="20000"/>
          </a:bodyPr>
          <a:lstStyle/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Children learn through play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Postive relationship support development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Adults guide children’s learning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Communication develops thinking problem-solving skills</a:t>
            </a:r>
          </a:p>
          <a:p>
            <a:pPr marL="0" indent="0">
              <a:buNone/>
            </a:pPr>
            <a:endParaRPr lang="en-PH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/>
          </p:cNvPicPr>
          <p:nvPr>
            <p:ph sz="half" idx="2"/>
          </p:nvPr>
        </p:nvPicPr>
        <p:blipFill>
          <a:blip r:embed="rId2"/>
          <a:srcRect t="8009" b="8009"/>
          <a:stretch>
            <a:fillRect/>
          </a:stretch>
        </p:blipFill>
        <p:spPr>
          <a:xfrm>
            <a:off x="1016635" y="3577590"/>
            <a:ext cx="4020185" cy="3046095"/>
          </a:xfrm>
        </p:spPr>
      </p:pic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5482590" y="3816985"/>
            <a:ext cx="4692650" cy="280606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913053" y="3429000"/>
            <a:ext cx="2697480" cy="3683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ctr"/>
            <a:r>
              <a:rPr lang="en-PH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(Berk and Winsler, 1995)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555" y="95885"/>
            <a:ext cx="10850245" cy="1325880"/>
          </a:xfrm>
        </p:spPr>
        <p:txBody>
          <a:bodyPr/>
          <a:lstStyle/>
          <a:p>
            <a:r>
              <a:rPr lang="en-PH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Applying the Theory to Isaac’s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48410"/>
            <a:ext cx="11123930" cy="5203825"/>
          </a:xfrm>
        </p:spPr>
        <p:txBody>
          <a:bodyPr>
            <a:normAutofit lnSpcReduction="20000"/>
          </a:bodyPr>
          <a:lstStyle/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Maternal mental health difficulties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Limited social interaction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Emotional responses and language delays</a:t>
            </a:r>
          </a:p>
          <a:p>
            <a:endParaRPr lang="en-PH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These experiences may reduce oppportunities for: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Social learning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Communication development</a:t>
            </a:r>
          </a:p>
          <a:p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pPr marL="3657600" lvl="8" indent="457200">
              <a:buNone/>
            </a:pPr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PH" altLang="en-US" sz="2800">
                <a:latin typeface="Arial" panose="020B0604020202020204" pitchFamily="34" charset="0"/>
                <a:cs typeface="Arial" panose="020B0604020202020204" pitchFamily="34" charset="0"/>
              </a:rPr>
              <a:t>(Vygotsky,1978)</a:t>
            </a:r>
            <a:r>
              <a:rPr lang="en-PH" altLang="en-US" sz="320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265" y="0"/>
            <a:ext cx="10515600" cy="1325563"/>
          </a:xfrm>
        </p:spPr>
        <p:txBody>
          <a:bodyPr/>
          <a:lstStyle/>
          <a:p>
            <a:pPr algn="ctr"/>
            <a:r>
              <a:rPr lang="en-PH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838200" y="169100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Nature (Biological)</a:t>
            </a:r>
          </a:p>
          <a:p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</a:p>
          <a:p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Individual abilities</a:t>
            </a:r>
          </a:p>
          <a:p>
            <a:endParaRPr lang="en-PH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Nurture </a:t>
            </a:r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(Environmental)</a:t>
            </a:r>
          </a:p>
          <a:p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Family relationships</a:t>
            </a:r>
          </a:p>
          <a:p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Quality of caring</a:t>
            </a:r>
          </a:p>
          <a:p>
            <a:r>
              <a:rPr lang="en-PH" altLang="en-US" dirty="0">
                <a:latin typeface="Arial" panose="020B0604020202020204" pitchFamily="34" charset="0"/>
                <a:cs typeface="Arial" panose="020B0604020202020204" pitchFamily="34" charset="0"/>
              </a:rPr>
              <a:t>Social interactions</a:t>
            </a:r>
          </a:p>
          <a:p>
            <a:pPr marL="0" indent="0">
              <a:buNone/>
            </a:pPr>
            <a:endParaRPr lang="en-PH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/>
          <p:cNvPicPr>
            <a:picLocks noGrp="1"/>
          </p:cNvPicPr>
          <p:nvPr>
            <p:ph sz="half" idx="1"/>
          </p:nvPr>
        </p:nvPicPr>
        <p:blipFill>
          <a:blip r:embed="rId2"/>
          <a:srcRect t="30" b="788"/>
          <a:stretch>
            <a:fillRect/>
          </a:stretch>
        </p:blipFill>
        <p:spPr>
          <a:xfrm>
            <a:off x="6345555" y="1414145"/>
            <a:ext cx="5522595" cy="4905375"/>
          </a:xfrm>
        </p:spPr>
      </p:pic>
      <p:sp>
        <p:nvSpPr>
          <p:cNvPr id="3" name="Rectangle 2"/>
          <p:cNvSpPr/>
          <p:nvPr/>
        </p:nvSpPr>
        <p:spPr>
          <a:xfrm>
            <a:off x="2960688" y="5683250"/>
            <a:ext cx="3249930" cy="46037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/>
          <a:p>
            <a:pPr algn="ctr"/>
            <a:r>
              <a:rPr lang="en-PH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(Bronfenbrenner,1979)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Theory - Informed Strategies for Isaac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0700" y="1825625"/>
            <a:ext cx="11223625" cy="4245610"/>
          </a:xfrm>
        </p:spPr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Attachment-based support 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- building trust relationship with key workers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Play-based learning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encourage cooperative day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Language-rish environment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storytelling and conversations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teach emotional regulation</a:t>
            </a:r>
          </a:p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Multi - agency support</a:t>
            </a: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- work with parents and professionals</a:t>
            </a:r>
          </a:p>
          <a:p>
            <a:endParaRPr lang="en-PH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(Siraj-Blatchford and Sylva, 2004)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Strengths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8175" y="1883410"/>
            <a:ext cx="10915650" cy="438721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Emphasises social interaction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Highlights the importance of language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Supports inclusive teaching pratices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Useful in early years settings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(Berk and Winsler, 1995)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Limitations of Vygotsky’s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793730" cy="4081780"/>
          </a:xfrm>
        </p:spPr>
        <p:txBody>
          <a:bodyPr/>
          <a:lstStyle/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Limited attention to biologial factors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Difficult to measure the Zone of Proximal Development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Less focus on individual differences</a:t>
            </a:r>
          </a:p>
          <a:p>
            <a:endParaRPr lang="en-PH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(Daniels, 2001)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H" altLang="en-US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453370" cy="4534535"/>
          </a:xfrm>
        </p:spPr>
        <p:txBody>
          <a:bodyPr/>
          <a:lstStyle/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Children learn through social interaction and language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Isaac’s experiences may affect his development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Supportive relationships and play can improve outcomes</a:t>
            </a:r>
          </a:p>
          <a:p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Vygotsky’s theory provides useful guidance for earlt years practitoners.</a:t>
            </a:r>
          </a:p>
          <a:p>
            <a:endParaRPr lang="en-PH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PH" altLang="en-US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545" y="203835"/>
            <a:ext cx="10515600" cy="1325563"/>
          </a:xfrm>
        </p:spPr>
        <p:txBody>
          <a:bodyPr/>
          <a:lstStyle/>
          <a:p>
            <a:r>
              <a:rPr lang="en-PH" altLang="en-US" sz="5400" b="1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31545" y="1379220"/>
            <a:ext cx="10328275" cy="4351655"/>
          </a:xfrm>
        </p:spPr>
        <p:txBody>
          <a:bodyPr>
            <a:noAutofit/>
          </a:bodyPr>
          <a:lstStyle/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Berk, L.E. and Winsler, A. (1995) Scaffolding Children’s Learning: Vygotsky and Early Childhood Education. Washington, DC: National Association for the Education of Young Children.</a:t>
            </a: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Bronfenbrenner, U. (1979) The Ecology of Human Development. Cambridge, MA: Harvard University Press.</a:t>
            </a: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Daniels, H. (2001) Vygotsky and Pedagogy. London: Routledge.</a:t>
            </a: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Siraj-Blatchford, I. and Sylva, K. (2004) ‘Researching pedagogy in English pre-schools’, British Educational Research Journal, 30(5), pp. 713–730.</a:t>
            </a: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Vygotsky, L.S. (1978) Mind in Society: The Development of Higher Psychological Processes. Cambridge, MA: Harvard University Press.</a:t>
            </a: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Wood, D., Bruner, J.S. and Ross, G. (1976) ‘The role of tutoring in problem solving’, Journal of Child Psychology and Psychiatry, 17(2), pp. 89–100.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2*f*1"/>
  <p:tag name="KSO_WM_UNIT_LAYERLEVEL" val="1"/>
  <p:tag name="KSO_WM_TAG_VERSION" val="3.0"/>
  <p:tag name="KSO_WM_BEAUTIFY_FLAG" val="#wm#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646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Student name:  ERLITA BUNDA ANISCO Student ID:   2508848 Module name:  Psychology in Health and  Social Care Module code:    LCHS4010 Assignment : 1 Lecturer name: Peace Ukachukwu</vt:lpstr>
      <vt:lpstr>Introduction</vt:lpstr>
      <vt:lpstr>Key Concepts of Vygotsky’s Theory</vt:lpstr>
      <vt:lpstr>Developmental Assumptions</vt:lpstr>
      <vt:lpstr>Relevance to Early Childhood</vt:lpstr>
      <vt:lpstr>Applying the Theory to Isaac’s Experience</vt:lpstr>
      <vt:lpstr>Nature and Nurture</vt:lpstr>
      <vt:lpstr>Theory - Informed Strategies for Isaac</vt:lpstr>
      <vt:lpstr>Strengths of Vygotsky’s Theory</vt:lpstr>
      <vt:lpstr>Limitations of Vygotsky’s Theory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Hannah</dc:creator>
  <cp:lastModifiedBy>Erlita Bunda Anisco (2508848)</cp:lastModifiedBy>
  <cp:revision>15</cp:revision>
  <dcterms:created xsi:type="dcterms:W3CDTF">2025-07-23T00:59:00Z</dcterms:created>
  <dcterms:modified xsi:type="dcterms:W3CDTF">2026-07-11T14:57:06Z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FAF874E97C854AC39FBB1E3A1578D04A_13</vt:lpwstr>
  </property>
  <property fmtid="{D5CDD505-2E9C-101B-9397-08002B2CF9AE}" pid="3" name="KSOProductBuildVer">
    <vt:lpwstr>1033-12.1.0.26880</vt:lpwstr>
  </property>
</Properties>
</file>