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61" r:id="rId5"/>
    <p:sldId id="259" r:id="rId6"/>
    <p:sldId id="260" r:id="rId7"/>
    <p:sldId id="262" r:id="rId8"/>
    <p:sldId id="263" r:id="rId9"/>
    <p:sldId id="264" r:id="rId10"/>
    <p:sldId id="268"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73320" autoAdjust="0"/>
  </p:normalViewPr>
  <p:slideViewPr>
    <p:cSldViewPr snapToGrid="0">
      <p:cViewPr varScale="1">
        <p:scale>
          <a:sx n="48" d="100"/>
          <a:sy n="48" d="100"/>
        </p:scale>
        <p:origin x="13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hyperlink" Target="https://www.entrepreneur.com/" TargetMode="External"/><Relationship Id="rId7" Type="http://schemas.openxmlformats.org/officeDocument/2006/relationships/hyperlink" Target="http://www.bplans.com/" TargetMode="External"/><Relationship Id="rId2" Type="http://schemas.openxmlformats.org/officeDocument/2006/relationships/hyperlink" Target="http://www.proessionalacademy.com/" TargetMode="External"/><Relationship Id="rId1" Type="http://schemas.openxmlformats.org/officeDocument/2006/relationships/hyperlink" Target="http://www.mplan.com/" TargetMode="External"/><Relationship Id="rId6" Type="http://schemas.openxmlformats.org/officeDocument/2006/relationships/hyperlink" Target="http://www.businessdictionary.com/" TargetMode="External"/><Relationship Id="rId5" Type="http://schemas.openxmlformats.org/officeDocument/2006/relationships/hyperlink" Target="http://www.referenceforbusiness.com/management/Pr-Sa/SWOT-Analysis.html,%20%20Accessed" TargetMode="External"/><Relationship Id="rId4" Type="http://schemas.openxmlformats.org/officeDocument/2006/relationships/hyperlink" Target="http://www.amazon.com/"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entrepreneur.com/" TargetMode="External"/><Relationship Id="rId7" Type="http://schemas.openxmlformats.org/officeDocument/2006/relationships/hyperlink" Target="http://www.bplans.com/" TargetMode="External"/><Relationship Id="rId2" Type="http://schemas.openxmlformats.org/officeDocument/2006/relationships/hyperlink" Target="http://www.proessionalacademy.com/" TargetMode="External"/><Relationship Id="rId1" Type="http://schemas.openxmlformats.org/officeDocument/2006/relationships/hyperlink" Target="http://www.mplan.com/" TargetMode="External"/><Relationship Id="rId6" Type="http://schemas.openxmlformats.org/officeDocument/2006/relationships/hyperlink" Target="http://www.businessdictionary.com/" TargetMode="External"/><Relationship Id="rId5" Type="http://schemas.openxmlformats.org/officeDocument/2006/relationships/hyperlink" Target="http://www.referenceforbusiness.com/management/Pr-Sa/SWOT-Analysis.html,%20%20Accessed" TargetMode="External"/><Relationship Id="rId4" Type="http://schemas.openxmlformats.org/officeDocument/2006/relationships/hyperlink" Target="http://www.amazon.com/"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672137-F047-414E-B6A1-8B39284BD28B}"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347206FD-3776-4282-B8AB-0696A35308CF}">
      <dgm:prSet custT="1"/>
      <dgm:spPr/>
      <dgm:t>
        <a:bodyPr/>
        <a:lstStyle/>
        <a:p>
          <a:r>
            <a:rPr lang="en-GB" sz="2000" dirty="0" err="1">
              <a:latin typeface="Arial" panose="020B0604020202020204" pitchFamily="34" charset="0"/>
              <a:cs typeface="Arial" panose="020B0604020202020204" pitchFamily="34" charset="0"/>
            </a:rPr>
            <a:t>Gallinger</a:t>
          </a:r>
          <a:r>
            <a:rPr lang="en-GB" sz="2000" dirty="0">
              <a:latin typeface="Arial" panose="020B0604020202020204" pitchFamily="34" charset="0"/>
              <a:cs typeface="Arial" panose="020B0604020202020204" pitchFamily="34" charset="0"/>
            </a:rPr>
            <a:t>, G. W. and Poe, J. B. (1995). Essentials of Finance: An Integrated Approach, Prentice Hall</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dgm:t>
    </dgm:pt>
    <dgm:pt modelId="{281DF953-B5CF-4548-8CCC-F61BBBFD4B10}" type="parTrans" cxnId="{07E06373-CBDE-4115-8815-6EBD0D4CD4C6}">
      <dgm:prSet/>
      <dgm:spPr/>
      <dgm:t>
        <a:bodyPr/>
        <a:lstStyle/>
        <a:p>
          <a:endParaRPr lang="en-US"/>
        </a:p>
      </dgm:t>
    </dgm:pt>
    <dgm:pt modelId="{B6EF1568-2CA8-4E11-B2C2-94A1BFBF181A}" type="sibTrans" cxnId="{07E06373-CBDE-4115-8815-6EBD0D4CD4C6}">
      <dgm:prSet/>
      <dgm:spPr/>
      <dgm:t>
        <a:bodyPr/>
        <a:lstStyle/>
        <a:p>
          <a:endParaRPr lang="en-US"/>
        </a:p>
      </dgm:t>
    </dgm:pt>
    <dgm:pt modelId="{4666519E-1046-4CFA-A8F5-3D64210C8FAF}">
      <dgm:prSet custT="1"/>
      <dgm:spPr/>
      <dgm:t>
        <a:bodyPr/>
        <a:lstStyle/>
        <a:p>
          <a:r>
            <a:rPr lang="en-GB" sz="2000" dirty="0" err="1">
              <a:latin typeface="Arial" panose="020B0604020202020204" pitchFamily="34" charset="0"/>
              <a:cs typeface="Arial" panose="020B0604020202020204" pitchFamily="34" charset="0"/>
            </a:rPr>
            <a:t>Mplans</a:t>
          </a:r>
          <a:r>
            <a:rPr lang="en-GB" sz="2000" dirty="0">
              <a:latin typeface="Arial" panose="020B0604020202020204" pitchFamily="34" charset="0"/>
              <a:cs typeface="Arial" panose="020B0604020202020204" pitchFamily="34" charset="0"/>
            </a:rPr>
            <a:t> (2018). Gift Basket Marketing Plan: Basket of Goodies, Available at: </a:t>
          </a:r>
          <a:r>
            <a:rPr lang="en-GB" sz="2000" u="sng" dirty="0">
              <a:latin typeface="Arial" panose="020B0604020202020204" pitchFamily="34" charset="0"/>
              <a:cs typeface="Arial" panose="020B0604020202020204" pitchFamily="34" charset="0"/>
              <a:hlinkClick xmlns:r="http://schemas.openxmlformats.org/officeDocument/2006/relationships" r:id="rId1"/>
            </a:rPr>
            <a:t>http://www.mplan.com</a:t>
          </a:r>
          <a:r>
            <a:rPr lang="en-GB" sz="2000" dirty="0">
              <a:latin typeface="Arial" panose="020B0604020202020204" pitchFamily="34" charset="0"/>
              <a:cs typeface="Arial" panose="020B0604020202020204" pitchFamily="34" charset="0"/>
            </a:rPr>
            <a:t> (Accessed on:14.12.18)</a:t>
          </a:r>
          <a:endParaRPr lang="en-US" sz="2000" dirty="0">
            <a:latin typeface="Arial" panose="020B0604020202020204" pitchFamily="34" charset="0"/>
            <a:cs typeface="Arial" panose="020B0604020202020204" pitchFamily="34" charset="0"/>
          </a:endParaRPr>
        </a:p>
      </dgm:t>
    </dgm:pt>
    <dgm:pt modelId="{7A8CC62E-B6F5-458E-9806-4030C5C8ECB7}" type="parTrans" cxnId="{E836BF48-946C-4E33-AD2D-B32276737584}">
      <dgm:prSet/>
      <dgm:spPr/>
      <dgm:t>
        <a:bodyPr/>
        <a:lstStyle/>
        <a:p>
          <a:endParaRPr lang="en-US"/>
        </a:p>
      </dgm:t>
    </dgm:pt>
    <dgm:pt modelId="{55124A2D-EF7F-4414-913A-698238A41216}" type="sibTrans" cxnId="{E836BF48-946C-4E33-AD2D-B32276737584}">
      <dgm:prSet/>
      <dgm:spPr/>
      <dgm:t>
        <a:bodyPr/>
        <a:lstStyle/>
        <a:p>
          <a:endParaRPr lang="en-US"/>
        </a:p>
      </dgm:t>
    </dgm:pt>
    <dgm:pt modelId="{4419636B-F11F-49BE-91A7-3868F930D17F}">
      <dgm:prSet custT="1"/>
      <dgm:spPr/>
      <dgm:t>
        <a:bodyPr/>
        <a:lstStyle/>
        <a:p>
          <a:r>
            <a:rPr lang="en-GB" sz="2000" dirty="0">
              <a:latin typeface="Arial" panose="020B0604020202020204" pitchFamily="34" charset="0"/>
              <a:cs typeface="Arial" panose="020B0604020202020204" pitchFamily="34" charset="0"/>
            </a:rPr>
            <a:t>Professional Academy. Marketing Theories-Pestel Analysis, Available at: </a:t>
          </a:r>
          <a:r>
            <a:rPr lang="en-GB" sz="2000" u="sng" dirty="0">
              <a:latin typeface="Arial" panose="020B0604020202020204" pitchFamily="34" charset="0"/>
              <a:cs typeface="Arial" panose="020B0604020202020204" pitchFamily="34" charset="0"/>
              <a:hlinkClick xmlns:r="http://schemas.openxmlformats.org/officeDocument/2006/relationships" r:id="rId2"/>
            </a:rPr>
            <a:t>http://www.proessionalacademy.com</a:t>
          </a:r>
          <a:r>
            <a:rPr lang="en-GB" sz="2000" dirty="0">
              <a:latin typeface="Arial" panose="020B0604020202020204" pitchFamily="34" charset="0"/>
              <a:cs typeface="Arial" panose="020B0604020202020204" pitchFamily="34" charset="0"/>
            </a:rPr>
            <a:t> (Accessed on:13.12.18)</a:t>
          </a:r>
          <a:endParaRPr lang="en-US" sz="2000" dirty="0">
            <a:latin typeface="Arial" panose="020B0604020202020204" pitchFamily="34" charset="0"/>
            <a:cs typeface="Arial" panose="020B0604020202020204" pitchFamily="34" charset="0"/>
          </a:endParaRPr>
        </a:p>
      </dgm:t>
    </dgm:pt>
    <dgm:pt modelId="{139EC855-C017-49E9-B016-67972E6485A3}" type="parTrans" cxnId="{CE0734E0-C706-4710-BC90-E1CA75F91EF9}">
      <dgm:prSet/>
      <dgm:spPr/>
      <dgm:t>
        <a:bodyPr/>
        <a:lstStyle/>
        <a:p>
          <a:endParaRPr lang="en-US"/>
        </a:p>
      </dgm:t>
    </dgm:pt>
    <dgm:pt modelId="{1677C318-DB15-43A6-ADD3-D0CF1ACF4AF6}" type="sibTrans" cxnId="{CE0734E0-C706-4710-BC90-E1CA75F91EF9}">
      <dgm:prSet/>
      <dgm:spPr/>
      <dgm:t>
        <a:bodyPr/>
        <a:lstStyle/>
        <a:p>
          <a:endParaRPr lang="en-US"/>
        </a:p>
      </dgm:t>
    </dgm:pt>
    <dgm:pt modelId="{65CCD78F-0C28-417D-8D7E-3F9D16965A21}">
      <dgm:prSet custT="1"/>
      <dgm:spPr/>
      <dgm:t>
        <a:bodyPr/>
        <a:lstStyle/>
        <a:p>
          <a:r>
            <a:rPr lang="en-GB" sz="2000" dirty="0">
              <a:latin typeface="Arial" panose="020B0604020202020204" pitchFamily="34" charset="0"/>
              <a:cs typeface="Arial" panose="020B0604020202020204" pitchFamily="34" charset="0"/>
            </a:rPr>
            <a:t>How to start a Gift Basket ServiceEntrepreneur.com (2001) Available at </a:t>
          </a:r>
          <a:r>
            <a:rPr lang="en-GB" sz="2000" u="sng" dirty="0">
              <a:latin typeface="Arial" panose="020B0604020202020204" pitchFamily="34" charset="0"/>
              <a:cs typeface="Arial" panose="020B0604020202020204" pitchFamily="34" charset="0"/>
              <a:hlinkClick xmlns:r="http://schemas.openxmlformats.org/officeDocument/2006/relationships" r:id="rId3"/>
            </a:rPr>
            <a:t>https://www.entrepreneur.com</a:t>
          </a:r>
          <a:r>
            <a:rPr lang="en-GB" sz="2000" dirty="0">
              <a:latin typeface="Arial" panose="020B0604020202020204" pitchFamily="34" charset="0"/>
              <a:cs typeface="Arial" panose="020B0604020202020204" pitchFamily="34" charset="0"/>
            </a:rPr>
            <a:t> </a:t>
          </a:r>
          <a:r>
            <a:rPr lang="en-GB" sz="2000" dirty="0"/>
            <a:t>(Access</a:t>
          </a:r>
          <a:r>
            <a:rPr lang="en-GB" sz="2000" dirty="0">
              <a:latin typeface="Arial" panose="020B0604020202020204" pitchFamily="34" charset="0"/>
              <a:cs typeface="Arial" panose="020B0604020202020204" pitchFamily="34" charset="0"/>
            </a:rPr>
            <a:t>ed on: 18.12.18)</a:t>
          </a:r>
          <a:endParaRPr lang="en-US" sz="2000" dirty="0">
            <a:latin typeface="Arial" panose="020B0604020202020204" pitchFamily="34" charset="0"/>
            <a:cs typeface="Arial" panose="020B0604020202020204" pitchFamily="34" charset="0"/>
          </a:endParaRPr>
        </a:p>
      </dgm:t>
    </dgm:pt>
    <dgm:pt modelId="{BC93EA50-0AD1-4BF5-958A-D9B2EA9FB962}" type="parTrans" cxnId="{B8C3C0C2-BE85-4987-9BA0-17DB5489E7DB}">
      <dgm:prSet/>
      <dgm:spPr/>
      <dgm:t>
        <a:bodyPr/>
        <a:lstStyle/>
        <a:p>
          <a:endParaRPr lang="en-US"/>
        </a:p>
      </dgm:t>
    </dgm:pt>
    <dgm:pt modelId="{CE8F2D8E-E160-48EE-9251-601E7B18FD78}" type="sibTrans" cxnId="{B8C3C0C2-BE85-4987-9BA0-17DB5489E7DB}">
      <dgm:prSet/>
      <dgm:spPr/>
      <dgm:t>
        <a:bodyPr/>
        <a:lstStyle/>
        <a:p>
          <a:endParaRPr lang="en-US"/>
        </a:p>
      </dgm:t>
    </dgm:pt>
    <dgm:pt modelId="{EF5E95DA-0530-4143-9552-D073C008D3F2}">
      <dgm:prSet custT="1"/>
      <dgm:spPr/>
      <dgm:t>
        <a:bodyPr/>
        <a:lstStyle/>
        <a:p>
          <a:r>
            <a:rPr lang="en-GB" sz="2000" dirty="0">
              <a:latin typeface="Arial" panose="020B0604020202020204" pitchFamily="34" charset="0"/>
              <a:cs typeface="Arial" panose="020B0604020202020204" pitchFamily="34" charset="0"/>
            </a:rPr>
            <a:t>Gift Basket Company SWOT Analysis Plus Business Plan. Available at: </a:t>
          </a:r>
          <a:r>
            <a:rPr lang="en-GB" sz="2000" u="sng" dirty="0">
              <a:latin typeface="Arial" panose="020B0604020202020204" pitchFamily="34" charset="0"/>
              <a:cs typeface="Arial" panose="020B0604020202020204" pitchFamily="34" charset="0"/>
              <a:hlinkClick xmlns:r="http://schemas.openxmlformats.org/officeDocument/2006/relationships" r:id="rId4"/>
            </a:rPr>
            <a:t>http://www.amazon.com</a:t>
          </a:r>
          <a:r>
            <a:rPr lang="en-GB" sz="2000" dirty="0">
              <a:latin typeface="Arial" panose="020B0604020202020204" pitchFamily="34" charset="0"/>
              <a:cs typeface="Arial" panose="020B0604020202020204" pitchFamily="34" charset="0"/>
            </a:rPr>
            <a:t> (Accessed on:13.12.18)</a:t>
          </a:r>
          <a:endParaRPr lang="en-US" sz="2000" dirty="0">
            <a:latin typeface="Arial" panose="020B0604020202020204" pitchFamily="34" charset="0"/>
            <a:cs typeface="Arial" panose="020B0604020202020204" pitchFamily="34" charset="0"/>
          </a:endParaRPr>
        </a:p>
      </dgm:t>
    </dgm:pt>
    <dgm:pt modelId="{A4D6A158-0933-4B74-BE2C-9EE53CDD8B18}" type="parTrans" cxnId="{CB9DA67F-9892-40B6-958C-AC28570931DE}">
      <dgm:prSet/>
      <dgm:spPr/>
      <dgm:t>
        <a:bodyPr/>
        <a:lstStyle/>
        <a:p>
          <a:endParaRPr lang="en-US"/>
        </a:p>
      </dgm:t>
    </dgm:pt>
    <dgm:pt modelId="{5A0FEC1E-770E-4389-9665-7C91AFA18652}" type="sibTrans" cxnId="{CB9DA67F-9892-40B6-958C-AC28570931DE}">
      <dgm:prSet/>
      <dgm:spPr/>
      <dgm:t>
        <a:bodyPr/>
        <a:lstStyle/>
        <a:p>
          <a:endParaRPr lang="en-US"/>
        </a:p>
      </dgm:t>
    </dgm:pt>
    <dgm:pt modelId="{5D610087-8B32-4823-B0A1-E23F0599E7FC}">
      <dgm:prSet custT="1"/>
      <dgm:spPr/>
      <dgm:t>
        <a:bodyPr/>
        <a:lstStyle/>
        <a:p>
          <a:r>
            <a:rPr lang="en-GB" sz="2000" dirty="0" err="1">
              <a:latin typeface="Arial" panose="020B0604020202020204" pitchFamily="34" charset="0"/>
              <a:cs typeface="Arial" panose="020B0604020202020204" pitchFamily="34" charset="0"/>
            </a:rPr>
            <a:t>Simmering,M.J</a:t>
          </a:r>
          <a:r>
            <a:rPr lang="en-GB" sz="2000" dirty="0">
              <a:latin typeface="Arial" panose="020B0604020202020204" pitchFamily="34" charset="0"/>
              <a:cs typeface="Arial" panose="020B0604020202020204" pitchFamily="34" charset="0"/>
            </a:rPr>
            <a:t>.(2018).SWOT Analysis, in Reference for Business, Available at: </a:t>
          </a:r>
          <a:r>
            <a:rPr lang="en-GB" sz="2000" u="sng" dirty="0">
              <a:latin typeface="Arial" panose="020B0604020202020204" pitchFamily="34" charset="0"/>
              <a:cs typeface="Arial" panose="020B0604020202020204" pitchFamily="34" charset="0"/>
              <a:hlinkClick xmlns:r="http://schemas.openxmlformats.org/officeDocument/2006/relationships" r:id="rId5"/>
            </a:rPr>
            <a:t>http://www.referenceforbusiness.com/management/Pr-Sa/SWOT-Analysis.html,  Accessed</a:t>
          </a:r>
          <a:r>
            <a:rPr lang="en-GB" sz="2000" dirty="0">
              <a:latin typeface="Arial" panose="020B0604020202020204" pitchFamily="34" charset="0"/>
              <a:cs typeface="Arial" panose="020B0604020202020204" pitchFamily="34" charset="0"/>
            </a:rPr>
            <a:t> on 21/12/18</a:t>
          </a:r>
          <a:endParaRPr lang="en-US" sz="2000" dirty="0">
            <a:latin typeface="Arial" panose="020B0604020202020204" pitchFamily="34" charset="0"/>
            <a:cs typeface="Arial" panose="020B0604020202020204" pitchFamily="34" charset="0"/>
          </a:endParaRPr>
        </a:p>
      </dgm:t>
    </dgm:pt>
    <dgm:pt modelId="{C6F16209-605A-4FDC-9231-2E2E81592DB8}" type="parTrans" cxnId="{35E28F53-931E-48E6-81AD-85E3D92BD87F}">
      <dgm:prSet/>
      <dgm:spPr/>
      <dgm:t>
        <a:bodyPr/>
        <a:lstStyle/>
        <a:p>
          <a:endParaRPr lang="en-US"/>
        </a:p>
      </dgm:t>
    </dgm:pt>
    <dgm:pt modelId="{46CBD04A-071B-46C8-96A1-412A0290EE70}" type="sibTrans" cxnId="{35E28F53-931E-48E6-81AD-85E3D92BD87F}">
      <dgm:prSet/>
      <dgm:spPr/>
      <dgm:t>
        <a:bodyPr/>
        <a:lstStyle/>
        <a:p>
          <a:endParaRPr lang="en-US"/>
        </a:p>
      </dgm:t>
    </dgm:pt>
    <dgm:pt modelId="{8FECA4AD-EC2E-492B-82F3-65DD72210390}">
      <dgm:prSet custT="1"/>
      <dgm:spPr/>
      <dgm:t>
        <a:bodyPr/>
        <a:lstStyle/>
        <a:p>
          <a:r>
            <a:rPr lang="en-GB" sz="2000" dirty="0">
              <a:latin typeface="Arial" panose="020B0604020202020204" pitchFamily="34" charset="0"/>
              <a:cs typeface="Arial" panose="020B0604020202020204" pitchFamily="34" charset="0"/>
            </a:rPr>
            <a:t>Business Dictionary (2018) Competitor Available at: </a:t>
          </a:r>
          <a:r>
            <a:rPr lang="en-GB" sz="2000" u="sng" dirty="0">
              <a:latin typeface="Arial" panose="020B0604020202020204" pitchFamily="34" charset="0"/>
              <a:cs typeface="Arial" panose="020B0604020202020204" pitchFamily="34" charset="0"/>
              <a:hlinkClick xmlns:r="http://schemas.openxmlformats.org/officeDocument/2006/relationships" r:id="rId6"/>
            </a:rPr>
            <a:t>http://www.businessdictionary.com</a:t>
          </a:r>
          <a:endParaRPr lang="en-US" sz="2000" dirty="0">
            <a:latin typeface="Arial" panose="020B0604020202020204" pitchFamily="34" charset="0"/>
            <a:cs typeface="Arial" panose="020B0604020202020204" pitchFamily="34" charset="0"/>
          </a:endParaRPr>
        </a:p>
      </dgm:t>
    </dgm:pt>
    <dgm:pt modelId="{BE4AF67C-141C-49CC-AE5F-CAEA3AB831E4}" type="parTrans" cxnId="{9FC707AB-9FC8-4657-B3CC-271E1FA1FF2B}">
      <dgm:prSet/>
      <dgm:spPr/>
      <dgm:t>
        <a:bodyPr/>
        <a:lstStyle/>
        <a:p>
          <a:endParaRPr lang="en-US"/>
        </a:p>
      </dgm:t>
    </dgm:pt>
    <dgm:pt modelId="{FAED65FF-D5F1-4B13-97F3-079606DC78ED}" type="sibTrans" cxnId="{9FC707AB-9FC8-4657-B3CC-271E1FA1FF2B}">
      <dgm:prSet/>
      <dgm:spPr/>
      <dgm:t>
        <a:bodyPr/>
        <a:lstStyle/>
        <a:p>
          <a:endParaRPr lang="en-US"/>
        </a:p>
      </dgm:t>
    </dgm:pt>
    <dgm:pt modelId="{7BE7FFFD-798C-4B5D-B08F-FD6ABCA7A876}">
      <dgm:prSet custT="1"/>
      <dgm:spPr/>
      <dgm:t>
        <a:bodyPr/>
        <a:lstStyle/>
        <a:p>
          <a:r>
            <a:rPr lang="en-GB" sz="2000" dirty="0">
              <a:latin typeface="Arial" panose="020B0604020202020204" pitchFamily="34" charset="0"/>
              <a:cs typeface="Arial" panose="020B0604020202020204" pitchFamily="34" charset="0"/>
            </a:rPr>
            <a:t>Gift Basket Business Plan Sample- Market Analysis (2018) Available at: </a:t>
          </a:r>
          <a:r>
            <a:rPr lang="en-GB" sz="2000" u="sng" dirty="0">
              <a:latin typeface="Arial" panose="020B0604020202020204" pitchFamily="34" charset="0"/>
              <a:cs typeface="Arial" panose="020B0604020202020204" pitchFamily="34" charset="0"/>
              <a:hlinkClick xmlns:r="http://schemas.openxmlformats.org/officeDocument/2006/relationships" r:id="rId7"/>
            </a:rPr>
            <a:t>http://www.bplans.com</a:t>
          </a:r>
          <a:endParaRPr lang="en-US" sz="2000" dirty="0">
            <a:latin typeface="Arial" panose="020B0604020202020204" pitchFamily="34" charset="0"/>
            <a:cs typeface="Arial" panose="020B0604020202020204" pitchFamily="34" charset="0"/>
          </a:endParaRPr>
        </a:p>
      </dgm:t>
    </dgm:pt>
    <dgm:pt modelId="{EC01CC41-1BAC-4B75-A70F-F382C8829E0B}" type="parTrans" cxnId="{3E91F0CD-4DB8-446E-AF31-D0A23EFD47E1}">
      <dgm:prSet/>
      <dgm:spPr/>
      <dgm:t>
        <a:bodyPr/>
        <a:lstStyle/>
        <a:p>
          <a:endParaRPr lang="en-US"/>
        </a:p>
      </dgm:t>
    </dgm:pt>
    <dgm:pt modelId="{70C35CA2-3A89-47A0-982A-23F8378750BC}" type="sibTrans" cxnId="{3E91F0CD-4DB8-446E-AF31-D0A23EFD47E1}">
      <dgm:prSet/>
      <dgm:spPr/>
      <dgm:t>
        <a:bodyPr/>
        <a:lstStyle/>
        <a:p>
          <a:endParaRPr lang="en-US"/>
        </a:p>
      </dgm:t>
    </dgm:pt>
    <dgm:pt modelId="{5B55DFD4-602C-4648-A36F-ECEBB5CFF00E}" type="pres">
      <dgm:prSet presAssocID="{3D672137-F047-414E-B6A1-8B39284BD28B}" presName="diagram" presStyleCnt="0">
        <dgm:presLayoutVars>
          <dgm:dir/>
          <dgm:resizeHandles val="exact"/>
        </dgm:presLayoutVars>
      </dgm:prSet>
      <dgm:spPr/>
    </dgm:pt>
    <dgm:pt modelId="{640845D6-8599-4B83-A055-54DFBC2FF247}" type="pres">
      <dgm:prSet presAssocID="{347206FD-3776-4282-B8AB-0696A35308CF}" presName="node" presStyleLbl="node1" presStyleIdx="0" presStyleCnt="8" custScaleY="233791">
        <dgm:presLayoutVars>
          <dgm:bulletEnabled val="1"/>
        </dgm:presLayoutVars>
      </dgm:prSet>
      <dgm:spPr/>
    </dgm:pt>
    <dgm:pt modelId="{D2B70448-ACD2-4FA6-9739-9A6DBC874B8F}" type="pres">
      <dgm:prSet presAssocID="{B6EF1568-2CA8-4E11-B2C2-94A1BFBF181A}" presName="sibTrans" presStyleCnt="0"/>
      <dgm:spPr/>
    </dgm:pt>
    <dgm:pt modelId="{29B86C6F-01F5-440A-B29D-A884195245BB}" type="pres">
      <dgm:prSet presAssocID="{4666519E-1046-4CFA-A8F5-3D64210C8FAF}" presName="node" presStyleLbl="node1" presStyleIdx="1" presStyleCnt="8" custScaleY="225318">
        <dgm:presLayoutVars>
          <dgm:bulletEnabled val="1"/>
        </dgm:presLayoutVars>
      </dgm:prSet>
      <dgm:spPr/>
    </dgm:pt>
    <dgm:pt modelId="{F7F47E40-2CB0-4AFD-B7EA-92286283EA1F}" type="pres">
      <dgm:prSet presAssocID="{55124A2D-EF7F-4414-913A-698238A41216}" presName="sibTrans" presStyleCnt="0"/>
      <dgm:spPr/>
    </dgm:pt>
    <dgm:pt modelId="{A8DF7FBB-75C2-460F-A316-36FE215B9376}" type="pres">
      <dgm:prSet presAssocID="{4419636B-F11F-49BE-91A7-3868F930D17F}" presName="node" presStyleLbl="node1" presStyleIdx="2" presStyleCnt="8" custScaleY="230263">
        <dgm:presLayoutVars>
          <dgm:bulletEnabled val="1"/>
        </dgm:presLayoutVars>
      </dgm:prSet>
      <dgm:spPr/>
    </dgm:pt>
    <dgm:pt modelId="{741EFDB5-1996-49C3-95B2-89800D897179}" type="pres">
      <dgm:prSet presAssocID="{1677C318-DB15-43A6-ADD3-D0CF1ACF4AF6}" presName="sibTrans" presStyleCnt="0"/>
      <dgm:spPr/>
    </dgm:pt>
    <dgm:pt modelId="{F8C0B6AB-8A47-4F8F-B095-12BCFEF49D25}" type="pres">
      <dgm:prSet presAssocID="{65CCD78F-0C28-417D-8D7E-3F9D16965A21}" presName="node" presStyleLbl="node1" presStyleIdx="3" presStyleCnt="8" custScaleY="218167" custLinFactNeighborX="126" custLinFactNeighborY="-1902">
        <dgm:presLayoutVars>
          <dgm:bulletEnabled val="1"/>
        </dgm:presLayoutVars>
      </dgm:prSet>
      <dgm:spPr/>
    </dgm:pt>
    <dgm:pt modelId="{037E30C8-CE66-4740-BBFC-088D5A7C486C}" type="pres">
      <dgm:prSet presAssocID="{CE8F2D8E-E160-48EE-9251-601E7B18FD78}" presName="sibTrans" presStyleCnt="0"/>
      <dgm:spPr/>
    </dgm:pt>
    <dgm:pt modelId="{E238B0B8-6DE6-49BA-94FF-08574B1B9139}" type="pres">
      <dgm:prSet presAssocID="{EF5E95DA-0530-4143-9552-D073C008D3F2}" presName="node" presStyleLbl="node1" presStyleIdx="4" presStyleCnt="8" custScaleY="229675">
        <dgm:presLayoutVars>
          <dgm:bulletEnabled val="1"/>
        </dgm:presLayoutVars>
      </dgm:prSet>
      <dgm:spPr/>
    </dgm:pt>
    <dgm:pt modelId="{ECDAF3A7-B53D-4778-ACFE-A40659D0B0AC}" type="pres">
      <dgm:prSet presAssocID="{5A0FEC1E-770E-4389-9665-7C91AFA18652}" presName="sibTrans" presStyleCnt="0"/>
      <dgm:spPr/>
    </dgm:pt>
    <dgm:pt modelId="{BD753E41-B579-4684-970C-4C4B8337A27D}" type="pres">
      <dgm:prSet presAssocID="{5D610087-8B32-4823-B0A1-E23F0599E7FC}" presName="node" presStyleLbl="node1" presStyleIdx="5" presStyleCnt="8" custScaleX="168531" custScaleY="204645">
        <dgm:presLayoutVars>
          <dgm:bulletEnabled val="1"/>
        </dgm:presLayoutVars>
      </dgm:prSet>
      <dgm:spPr/>
    </dgm:pt>
    <dgm:pt modelId="{82CEEAA5-D6CA-43C6-89B8-A97778EFD3A3}" type="pres">
      <dgm:prSet presAssocID="{46CBD04A-071B-46C8-96A1-412A0290EE70}" presName="sibTrans" presStyleCnt="0"/>
      <dgm:spPr/>
    </dgm:pt>
    <dgm:pt modelId="{12A1C118-6103-471C-B7E9-9B896A1AD079}" type="pres">
      <dgm:prSet presAssocID="{8FECA4AD-EC2E-492B-82F3-65DD72210390}" presName="node" presStyleLbl="node1" presStyleIdx="6" presStyleCnt="8" custScaleY="188890">
        <dgm:presLayoutVars>
          <dgm:bulletEnabled val="1"/>
        </dgm:presLayoutVars>
      </dgm:prSet>
      <dgm:spPr/>
    </dgm:pt>
    <dgm:pt modelId="{56A8DAE3-7508-485A-923C-537103A03134}" type="pres">
      <dgm:prSet presAssocID="{FAED65FF-D5F1-4B13-97F3-079606DC78ED}" presName="sibTrans" presStyleCnt="0"/>
      <dgm:spPr/>
    </dgm:pt>
    <dgm:pt modelId="{65F82B53-C723-401C-8A26-F724A1DF7C11}" type="pres">
      <dgm:prSet presAssocID="{7BE7FFFD-798C-4B5D-B08F-FD6ABCA7A876}" presName="node" presStyleLbl="node1" presStyleIdx="7" presStyleCnt="8" custScaleY="227236" custLinFactNeighborX="186" custLinFactNeighborY="-5145">
        <dgm:presLayoutVars>
          <dgm:bulletEnabled val="1"/>
        </dgm:presLayoutVars>
      </dgm:prSet>
      <dgm:spPr/>
    </dgm:pt>
  </dgm:ptLst>
  <dgm:cxnLst>
    <dgm:cxn modelId="{CC860926-EE82-4445-9628-CE2BC0BFC897}" type="presOf" srcId="{EF5E95DA-0530-4143-9552-D073C008D3F2}" destId="{E238B0B8-6DE6-49BA-94FF-08574B1B9139}" srcOrd="0" destOrd="0" presId="urn:microsoft.com/office/officeart/2005/8/layout/default"/>
    <dgm:cxn modelId="{894E332D-0BA1-417C-B45A-9BE22ED9D98B}" type="presOf" srcId="{3D672137-F047-414E-B6A1-8B39284BD28B}" destId="{5B55DFD4-602C-4648-A36F-ECEBB5CFF00E}" srcOrd="0" destOrd="0" presId="urn:microsoft.com/office/officeart/2005/8/layout/default"/>
    <dgm:cxn modelId="{E836BF48-946C-4E33-AD2D-B32276737584}" srcId="{3D672137-F047-414E-B6A1-8B39284BD28B}" destId="{4666519E-1046-4CFA-A8F5-3D64210C8FAF}" srcOrd="1" destOrd="0" parTransId="{7A8CC62E-B6F5-458E-9806-4030C5C8ECB7}" sibTransId="{55124A2D-EF7F-4414-913A-698238A41216}"/>
    <dgm:cxn modelId="{07E06373-CBDE-4115-8815-6EBD0D4CD4C6}" srcId="{3D672137-F047-414E-B6A1-8B39284BD28B}" destId="{347206FD-3776-4282-B8AB-0696A35308CF}" srcOrd="0" destOrd="0" parTransId="{281DF953-B5CF-4548-8CCC-F61BBBFD4B10}" sibTransId="{B6EF1568-2CA8-4E11-B2C2-94A1BFBF181A}"/>
    <dgm:cxn modelId="{D12E6E53-6D97-41F7-83AE-C4D89E38DE0A}" type="presOf" srcId="{5D610087-8B32-4823-B0A1-E23F0599E7FC}" destId="{BD753E41-B579-4684-970C-4C4B8337A27D}" srcOrd="0" destOrd="0" presId="urn:microsoft.com/office/officeart/2005/8/layout/default"/>
    <dgm:cxn modelId="{35E28F53-931E-48E6-81AD-85E3D92BD87F}" srcId="{3D672137-F047-414E-B6A1-8B39284BD28B}" destId="{5D610087-8B32-4823-B0A1-E23F0599E7FC}" srcOrd="5" destOrd="0" parTransId="{C6F16209-605A-4FDC-9231-2E2E81592DB8}" sibTransId="{46CBD04A-071B-46C8-96A1-412A0290EE70}"/>
    <dgm:cxn modelId="{CB9DA67F-9892-40B6-958C-AC28570931DE}" srcId="{3D672137-F047-414E-B6A1-8B39284BD28B}" destId="{EF5E95DA-0530-4143-9552-D073C008D3F2}" srcOrd="4" destOrd="0" parTransId="{A4D6A158-0933-4B74-BE2C-9EE53CDD8B18}" sibTransId="{5A0FEC1E-770E-4389-9665-7C91AFA18652}"/>
    <dgm:cxn modelId="{4F058D95-98AB-4C9B-B41E-FBD6FA7D218C}" type="presOf" srcId="{65CCD78F-0C28-417D-8D7E-3F9D16965A21}" destId="{F8C0B6AB-8A47-4F8F-B095-12BCFEF49D25}" srcOrd="0" destOrd="0" presId="urn:microsoft.com/office/officeart/2005/8/layout/default"/>
    <dgm:cxn modelId="{5E1C3E9E-E4FA-4138-BC10-EED6CF708C6E}" type="presOf" srcId="{7BE7FFFD-798C-4B5D-B08F-FD6ABCA7A876}" destId="{65F82B53-C723-401C-8A26-F724A1DF7C11}" srcOrd="0" destOrd="0" presId="urn:microsoft.com/office/officeart/2005/8/layout/default"/>
    <dgm:cxn modelId="{9FC707AB-9FC8-4657-B3CC-271E1FA1FF2B}" srcId="{3D672137-F047-414E-B6A1-8B39284BD28B}" destId="{8FECA4AD-EC2E-492B-82F3-65DD72210390}" srcOrd="6" destOrd="0" parTransId="{BE4AF67C-141C-49CC-AE5F-CAEA3AB831E4}" sibTransId="{FAED65FF-D5F1-4B13-97F3-079606DC78ED}"/>
    <dgm:cxn modelId="{E2535DAB-C491-4AE6-9B63-8256DFF163D8}" type="presOf" srcId="{4666519E-1046-4CFA-A8F5-3D64210C8FAF}" destId="{29B86C6F-01F5-440A-B29D-A884195245BB}" srcOrd="0" destOrd="0" presId="urn:microsoft.com/office/officeart/2005/8/layout/default"/>
    <dgm:cxn modelId="{B8C3C0C2-BE85-4987-9BA0-17DB5489E7DB}" srcId="{3D672137-F047-414E-B6A1-8B39284BD28B}" destId="{65CCD78F-0C28-417D-8D7E-3F9D16965A21}" srcOrd="3" destOrd="0" parTransId="{BC93EA50-0AD1-4BF5-958A-D9B2EA9FB962}" sibTransId="{CE8F2D8E-E160-48EE-9251-601E7B18FD78}"/>
    <dgm:cxn modelId="{3E91F0CD-4DB8-446E-AF31-D0A23EFD47E1}" srcId="{3D672137-F047-414E-B6A1-8B39284BD28B}" destId="{7BE7FFFD-798C-4B5D-B08F-FD6ABCA7A876}" srcOrd="7" destOrd="0" parTransId="{EC01CC41-1BAC-4B75-A70F-F382C8829E0B}" sibTransId="{70C35CA2-3A89-47A0-982A-23F8378750BC}"/>
    <dgm:cxn modelId="{CE0734E0-C706-4710-BC90-E1CA75F91EF9}" srcId="{3D672137-F047-414E-B6A1-8B39284BD28B}" destId="{4419636B-F11F-49BE-91A7-3868F930D17F}" srcOrd="2" destOrd="0" parTransId="{139EC855-C017-49E9-B016-67972E6485A3}" sibTransId="{1677C318-DB15-43A6-ADD3-D0CF1ACF4AF6}"/>
    <dgm:cxn modelId="{83762DE4-94C9-4F6D-894A-B3259F04EA1F}" type="presOf" srcId="{8FECA4AD-EC2E-492B-82F3-65DD72210390}" destId="{12A1C118-6103-471C-B7E9-9B896A1AD079}" srcOrd="0" destOrd="0" presId="urn:microsoft.com/office/officeart/2005/8/layout/default"/>
    <dgm:cxn modelId="{5F67D3F9-3650-4240-AE5E-F19B306BA487}" type="presOf" srcId="{4419636B-F11F-49BE-91A7-3868F930D17F}" destId="{A8DF7FBB-75C2-460F-A316-36FE215B9376}" srcOrd="0" destOrd="0" presId="urn:microsoft.com/office/officeart/2005/8/layout/default"/>
    <dgm:cxn modelId="{CD7203FF-B56A-45C9-9D0D-1CFBD0852F5F}" type="presOf" srcId="{347206FD-3776-4282-B8AB-0696A35308CF}" destId="{640845D6-8599-4B83-A055-54DFBC2FF247}" srcOrd="0" destOrd="0" presId="urn:microsoft.com/office/officeart/2005/8/layout/default"/>
    <dgm:cxn modelId="{A651864F-AB89-4FCE-81A8-5D39F81D011E}" type="presParOf" srcId="{5B55DFD4-602C-4648-A36F-ECEBB5CFF00E}" destId="{640845D6-8599-4B83-A055-54DFBC2FF247}" srcOrd="0" destOrd="0" presId="urn:microsoft.com/office/officeart/2005/8/layout/default"/>
    <dgm:cxn modelId="{87CD7B7D-D47B-4B59-8F9B-AE7A9FA2F319}" type="presParOf" srcId="{5B55DFD4-602C-4648-A36F-ECEBB5CFF00E}" destId="{D2B70448-ACD2-4FA6-9739-9A6DBC874B8F}" srcOrd="1" destOrd="0" presId="urn:microsoft.com/office/officeart/2005/8/layout/default"/>
    <dgm:cxn modelId="{677C1D66-144C-45E0-BF3F-9635A0094E4C}" type="presParOf" srcId="{5B55DFD4-602C-4648-A36F-ECEBB5CFF00E}" destId="{29B86C6F-01F5-440A-B29D-A884195245BB}" srcOrd="2" destOrd="0" presId="urn:microsoft.com/office/officeart/2005/8/layout/default"/>
    <dgm:cxn modelId="{9A46CC67-182E-497C-A0A5-32E748651770}" type="presParOf" srcId="{5B55DFD4-602C-4648-A36F-ECEBB5CFF00E}" destId="{F7F47E40-2CB0-4AFD-B7EA-92286283EA1F}" srcOrd="3" destOrd="0" presId="urn:microsoft.com/office/officeart/2005/8/layout/default"/>
    <dgm:cxn modelId="{399FDB05-A594-4734-8399-B743728C7973}" type="presParOf" srcId="{5B55DFD4-602C-4648-A36F-ECEBB5CFF00E}" destId="{A8DF7FBB-75C2-460F-A316-36FE215B9376}" srcOrd="4" destOrd="0" presId="urn:microsoft.com/office/officeart/2005/8/layout/default"/>
    <dgm:cxn modelId="{85DAE27F-50DB-486A-A8AA-4B768812E32C}" type="presParOf" srcId="{5B55DFD4-602C-4648-A36F-ECEBB5CFF00E}" destId="{741EFDB5-1996-49C3-95B2-89800D897179}" srcOrd="5" destOrd="0" presId="urn:microsoft.com/office/officeart/2005/8/layout/default"/>
    <dgm:cxn modelId="{7493A09E-7A71-4BE3-BFA9-27C768DCE550}" type="presParOf" srcId="{5B55DFD4-602C-4648-A36F-ECEBB5CFF00E}" destId="{F8C0B6AB-8A47-4F8F-B095-12BCFEF49D25}" srcOrd="6" destOrd="0" presId="urn:microsoft.com/office/officeart/2005/8/layout/default"/>
    <dgm:cxn modelId="{36223BEA-5FA2-4332-8EE2-9FF0281BC276}" type="presParOf" srcId="{5B55DFD4-602C-4648-A36F-ECEBB5CFF00E}" destId="{037E30C8-CE66-4740-BBFC-088D5A7C486C}" srcOrd="7" destOrd="0" presId="urn:microsoft.com/office/officeart/2005/8/layout/default"/>
    <dgm:cxn modelId="{8AB67002-BE57-4F66-973D-1822A73B33A1}" type="presParOf" srcId="{5B55DFD4-602C-4648-A36F-ECEBB5CFF00E}" destId="{E238B0B8-6DE6-49BA-94FF-08574B1B9139}" srcOrd="8" destOrd="0" presId="urn:microsoft.com/office/officeart/2005/8/layout/default"/>
    <dgm:cxn modelId="{9F45DB8D-30C3-4E2C-9AEE-4C79E406A0EA}" type="presParOf" srcId="{5B55DFD4-602C-4648-A36F-ECEBB5CFF00E}" destId="{ECDAF3A7-B53D-4778-ACFE-A40659D0B0AC}" srcOrd="9" destOrd="0" presId="urn:microsoft.com/office/officeart/2005/8/layout/default"/>
    <dgm:cxn modelId="{DFFD5B75-3C41-4AC5-8770-5C14AF29B762}" type="presParOf" srcId="{5B55DFD4-602C-4648-A36F-ECEBB5CFF00E}" destId="{BD753E41-B579-4684-970C-4C4B8337A27D}" srcOrd="10" destOrd="0" presId="urn:microsoft.com/office/officeart/2005/8/layout/default"/>
    <dgm:cxn modelId="{C37493CA-762A-47AD-B3FB-90750F0E6FFC}" type="presParOf" srcId="{5B55DFD4-602C-4648-A36F-ECEBB5CFF00E}" destId="{82CEEAA5-D6CA-43C6-89B8-A97778EFD3A3}" srcOrd="11" destOrd="0" presId="urn:microsoft.com/office/officeart/2005/8/layout/default"/>
    <dgm:cxn modelId="{CB53297E-4FEF-4E36-A75C-8BD49F7D45D7}" type="presParOf" srcId="{5B55DFD4-602C-4648-A36F-ECEBB5CFF00E}" destId="{12A1C118-6103-471C-B7E9-9B896A1AD079}" srcOrd="12" destOrd="0" presId="urn:microsoft.com/office/officeart/2005/8/layout/default"/>
    <dgm:cxn modelId="{C4E3B5DC-BB55-4986-9A0B-914A6816BEF7}" type="presParOf" srcId="{5B55DFD4-602C-4648-A36F-ECEBB5CFF00E}" destId="{56A8DAE3-7508-485A-923C-537103A03134}" srcOrd="13" destOrd="0" presId="urn:microsoft.com/office/officeart/2005/8/layout/default"/>
    <dgm:cxn modelId="{BECBF2D5-C8EE-4AAC-90A1-0D547F922E66}" type="presParOf" srcId="{5B55DFD4-602C-4648-A36F-ECEBB5CFF00E}" destId="{65F82B53-C723-401C-8A26-F724A1DF7C11}"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0845D6-8599-4B83-A055-54DFBC2FF247}">
      <dsp:nvSpPr>
        <dsp:cNvPr id="0" name=""/>
        <dsp:cNvSpPr/>
      </dsp:nvSpPr>
      <dsp:spPr>
        <a:xfrm>
          <a:off x="710718" y="50054"/>
          <a:ext cx="2062930" cy="2893767"/>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err="1">
              <a:latin typeface="Arial" panose="020B0604020202020204" pitchFamily="34" charset="0"/>
              <a:cs typeface="Arial" panose="020B0604020202020204" pitchFamily="34" charset="0"/>
            </a:rPr>
            <a:t>Gallinger</a:t>
          </a:r>
          <a:r>
            <a:rPr lang="en-GB" sz="2000" kern="1200" dirty="0">
              <a:latin typeface="Arial" panose="020B0604020202020204" pitchFamily="34" charset="0"/>
              <a:cs typeface="Arial" panose="020B0604020202020204" pitchFamily="34" charset="0"/>
            </a:rPr>
            <a:t>, G. W. and Poe, J. B. (1995). Essentials of Finance: An Integrated Approach, Prentice Hall</a:t>
          </a:r>
          <a:r>
            <a:rPr lang="en-GB" sz="800" kern="1200" dirty="0">
              <a:latin typeface="Arial" panose="020B0604020202020204" pitchFamily="34" charset="0"/>
              <a:cs typeface="Arial" panose="020B0604020202020204" pitchFamily="34" charset="0"/>
            </a:rPr>
            <a:t>. </a:t>
          </a:r>
          <a:endParaRPr lang="en-US" sz="800" kern="1200" dirty="0">
            <a:latin typeface="Arial" panose="020B0604020202020204" pitchFamily="34" charset="0"/>
            <a:cs typeface="Arial" panose="020B0604020202020204" pitchFamily="34" charset="0"/>
          </a:endParaRPr>
        </a:p>
      </dsp:txBody>
      <dsp:txXfrm>
        <a:off x="710718" y="50054"/>
        <a:ext cx="2062930" cy="2893767"/>
      </dsp:txXfrm>
    </dsp:sp>
    <dsp:sp modelId="{29B86C6F-01F5-440A-B29D-A884195245BB}">
      <dsp:nvSpPr>
        <dsp:cNvPr id="0" name=""/>
        <dsp:cNvSpPr/>
      </dsp:nvSpPr>
      <dsp:spPr>
        <a:xfrm>
          <a:off x="2979942" y="102491"/>
          <a:ext cx="2062930" cy="2788892"/>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err="1">
              <a:latin typeface="Arial" panose="020B0604020202020204" pitchFamily="34" charset="0"/>
              <a:cs typeface="Arial" panose="020B0604020202020204" pitchFamily="34" charset="0"/>
            </a:rPr>
            <a:t>Mplans</a:t>
          </a:r>
          <a:r>
            <a:rPr lang="en-GB" sz="2000" kern="1200" dirty="0">
              <a:latin typeface="Arial" panose="020B0604020202020204" pitchFamily="34" charset="0"/>
              <a:cs typeface="Arial" panose="020B0604020202020204" pitchFamily="34" charset="0"/>
            </a:rPr>
            <a:t> (2018). Gift Basket Marketing Plan: Basket of Goodies, Available at: </a:t>
          </a:r>
          <a:r>
            <a:rPr lang="en-GB" sz="2000" u="sng" kern="1200" dirty="0">
              <a:latin typeface="Arial" panose="020B0604020202020204" pitchFamily="34" charset="0"/>
              <a:cs typeface="Arial" panose="020B0604020202020204" pitchFamily="34" charset="0"/>
              <a:hlinkClick xmlns:r="http://schemas.openxmlformats.org/officeDocument/2006/relationships" r:id="rId1"/>
            </a:rPr>
            <a:t>http://www.mplan.com</a:t>
          </a:r>
          <a:r>
            <a:rPr lang="en-GB" sz="2000" kern="1200" dirty="0">
              <a:latin typeface="Arial" panose="020B0604020202020204" pitchFamily="34" charset="0"/>
              <a:cs typeface="Arial" panose="020B0604020202020204" pitchFamily="34" charset="0"/>
            </a:rPr>
            <a:t> (Accessed on:14.12.18)</a:t>
          </a:r>
          <a:endParaRPr lang="en-US" sz="2000" kern="1200" dirty="0">
            <a:latin typeface="Arial" panose="020B0604020202020204" pitchFamily="34" charset="0"/>
            <a:cs typeface="Arial" panose="020B0604020202020204" pitchFamily="34" charset="0"/>
          </a:endParaRPr>
        </a:p>
      </dsp:txBody>
      <dsp:txXfrm>
        <a:off x="2979942" y="102491"/>
        <a:ext cx="2062930" cy="2788892"/>
      </dsp:txXfrm>
    </dsp:sp>
    <dsp:sp modelId="{A8DF7FBB-75C2-460F-A316-36FE215B9376}">
      <dsp:nvSpPr>
        <dsp:cNvPr id="0" name=""/>
        <dsp:cNvSpPr/>
      </dsp:nvSpPr>
      <dsp:spPr>
        <a:xfrm>
          <a:off x="5249166" y="71888"/>
          <a:ext cx="2062930" cy="2850099"/>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Professional Academy. Marketing Theories-Pestel Analysis, Available at: </a:t>
          </a:r>
          <a:r>
            <a:rPr lang="en-GB" sz="2000" u="sng" kern="1200" dirty="0">
              <a:latin typeface="Arial" panose="020B0604020202020204" pitchFamily="34" charset="0"/>
              <a:cs typeface="Arial" panose="020B0604020202020204" pitchFamily="34" charset="0"/>
              <a:hlinkClick xmlns:r="http://schemas.openxmlformats.org/officeDocument/2006/relationships" r:id="rId2"/>
            </a:rPr>
            <a:t>http://www.proessionalacademy.com</a:t>
          </a:r>
          <a:r>
            <a:rPr lang="en-GB" sz="2000" kern="1200" dirty="0">
              <a:latin typeface="Arial" panose="020B0604020202020204" pitchFamily="34" charset="0"/>
              <a:cs typeface="Arial" panose="020B0604020202020204" pitchFamily="34" charset="0"/>
            </a:rPr>
            <a:t> (Accessed on:13.12.18)</a:t>
          </a:r>
          <a:endParaRPr lang="en-US" sz="2000" kern="1200" dirty="0">
            <a:latin typeface="Arial" panose="020B0604020202020204" pitchFamily="34" charset="0"/>
            <a:cs typeface="Arial" panose="020B0604020202020204" pitchFamily="34" charset="0"/>
          </a:endParaRPr>
        </a:p>
      </dsp:txBody>
      <dsp:txXfrm>
        <a:off x="5249166" y="71888"/>
        <a:ext cx="2062930" cy="2850099"/>
      </dsp:txXfrm>
    </dsp:sp>
    <dsp:sp modelId="{F8C0B6AB-8A47-4F8F-B095-12BCFEF49D25}">
      <dsp:nvSpPr>
        <dsp:cNvPr id="0" name=""/>
        <dsp:cNvSpPr/>
      </dsp:nvSpPr>
      <dsp:spPr>
        <a:xfrm>
          <a:off x="7520989" y="123205"/>
          <a:ext cx="2062930" cy="2700380"/>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How to start a Gift Basket ServiceEntrepreneur.com (2001) Available at </a:t>
          </a:r>
          <a:r>
            <a:rPr lang="en-GB" sz="2000" u="sng" kern="1200" dirty="0">
              <a:latin typeface="Arial" panose="020B0604020202020204" pitchFamily="34" charset="0"/>
              <a:cs typeface="Arial" panose="020B0604020202020204" pitchFamily="34" charset="0"/>
              <a:hlinkClick xmlns:r="http://schemas.openxmlformats.org/officeDocument/2006/relationships" r:id="rId3"/>
            </a:rPr>
            <a:t>https://www.entrepreneur.com</a:t>
          </a:r>
          <a:r>
            <a:rPr lang="en-GB" sz="2000" kern="1200" dirty="0">
              <a:latin typeface="Arial" panose="020B0604020202020204" pitchFamily="34" charset="0"/>
              <a:cs typeface="Arial" panose="020B0604020202020204" pitchFamily="34" charset="0"/>
            </a:rPr>
            <a:t> </a:t>
          </a:r>
          <a:r>
            <a:rPr lang="en-GB" sz="2000" kern="1200" dirty="0"/>
            <a:t>(Access</a:t>
          </a:r>
          <a:r>
            <a:rPr lang="en-GB" sz="2000" kern="1200" dirty="0">
              <a:latin typeface="Arial" panose="020B0604020202020204" pitchFamily="34" charset="0"/>
              <a:cs typeface="Arial" panose="020B0604020202020204" pitchFamily="34" charset="0"/>
            </a:rPr>
            <a:t>ed on: 18.12.18)</a:t>
          </a:r>
          <a:endParaRPr lang="en-US" sz="2000" kern="1200" dirty="0">
            <a:latin typeface="Arial" panose="020B0604020202020204" pitchFamily="34" charset="0"/>
            <a:cs typeface="Arial" panose="020B0604020202020204" pitchFamily="34" charset="0"/>
          </a:endParaRPr>
        </a:p>
      </dsp:txBody>
      <dsp:txXfrm>
        <a:off x="7520989" y="123205"/>
        <a:ext cx="2062930" cy="2700380"/>
      </dsp:txXfrm>
    </dsp:sp>
    <dsp:sp modelId="{E238B0B8-6DE6-49BA-94FF-08574B1B9139}">
      <dsp:nvSpPr>
        <dsp:cNvPr id="0" name=""/>
        <dsp:cNvSpPr/>
      </dsp:nvSpPr>
      <dsp:spPr>
        <a:xfrm>
          <a:off x="3845" y="3150115"/>
          <a:ext cx="2062930" cy="2842821"/>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Gift Basket Company SWOT Analysis Plus Business Plan. Available at: </a:t>
          </a:r>
          <a:r>
            <a:rPr lang="en-GB" sz="2000" u="sng" kern="1200" dirty="0">
              <a:latin typeface="Arial" panose="020B0604020202020204" pitchFamily="34" charset="0"/>
              <a:cs typeface="Arial" panose="020B0604020202020204" pitchFamily="34" charset="0"/>
              <a:hlinkClick xmlns:r="http://schemas.openxmlformats.org/officeDocument/2006/relationships" r:id="rId4"/>
            </a:rPr>
            <a:t>http://www.amazon.com</a:t>
          </a:r>
          <a:r>
            <a:rPr lang="en-GB" sz="2000" kern="1200" dirty="0">
              <a:latin typeface="Arial" panose="020B0604020202020204" pitchFamily="34" charset="0"/>
              <a:cs typeface="Arial" panose="020B0604020202020204" pitchFamily="34" charset="0"/>
            </a:rPr>
            <a:t> (Accessed on:13.12.18)</a:t>
          </a:r>
          <a:endParaRPr lang="en-US" sz="2000" kern="1200" dirty="0">
            <a:latin typeface="Arial" panose="020B0604020202020204" pitchFamily="34" charset="0"/>
            <a:cs typeface="Arial" panose="020B0604020202020204" pitchFamily="34" charset="0"/>
          </a:endParaRPr>
        </a:p>
      </dsp:txBody>
      <dsp:txXfrm>
        <a:off x="3845" y="3150115"/>
        <a:ext cx="2062930" cy="2842821"/>
      </dsp:txXfrm>
    </dsp:sp>
    <dsp:sp modelId="{BD753E41-B579-4684-970C-4C4B8337A27D}">
      <dsp:nvSpPr>
        <dsp:cNvPr id="0" name=""/>
        <dsp:cNvSpPr/>
      </dsp:nvSpPr>
      <dsp:spPr>
        <a:xfrm>
          <a:off x="2273068" y="3305020"/>
          <a:ext cx="3476677" cy="2533010"/>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err="1">
              <a:latin typeface="Arial" panose="020B0604020202020204" pitchFamily="34" charset="0"/>
              <a:cs typeface="Arial" panose="020B0604020202020204" pitchFamily="34" charset="0"/>
            </a:rPr>
            <a:t>Simmering,M.J</a:t>
          </a:r>
          <a:r>
            <a:rPr lang="en-GB" sz="2000" kern="1200" dirty="0">
              <a:latin typeface="Arial" panose="020B0604020202020204" pitchFamily="34" charset="0"/>
              <a:cs typeface="Arial" panose="020B0604020202020204" pitchFamily="34" charset="0"/>
            </a:rPr>
            <a:t>.(2018).SWOT Analysis, in Reference for Business, Available at: </a:t>
          </a:r>
          <a:r>
            <a:rPr lang="en-GB" sz="2000" u="sng" kern="1200" dirty="0">
              <a:latin typeface="Arial" panose="020B0604020202020204" pitchFamily="34" charset="0"/>
              <a:cs typeface="Arial" panose="020B0604020202020204" pitchFamily="34" charset="0"/>
              <a:hlinkClick xmlns:r="http://schemas.openxmlformats.org/officeDocument/2006/relationships" r:id="rId5"/>
            </a:rPr>
            <a:t>http://www.referenceforbusiness.com/management/Pr-Sa/SWOT-Analysis.html,  Accessed</a:t>
          </a:r>
          <a:r>
            <a:rPr lang="en-GB" sz="2000" kern="1200" dirty="0">
              <a:latin typeface="Arial" panose="020B0604020202020204" pitchFamily="34" charset="0"/>
              <a:cs typeface="Arial" panose="020B0604020202020204" pitchFamily="34" charset="0"/>
            </a:rPr>
            <a:t> on 21/12/18</a:t>
          </a:r>
          <a:endParaRPr lang="en-US" sz="2000" kern="1200" dirty="0">
            <a:latin typeface="Arial" panose="020B0604020202020204" pitchFamily="34" charset="0"/>
            <a:cs typeface="Arial" panose="020B0604020202020204" pitchFamily="34" charset="0"/>
          </a:endParaRPr>
        </a:p>
      </dsp:txBody>
      <dsp:txXfrm>
        <a:off x="2273068" y="3305020"/>
        <a:ext cx="3476677" cy="2533010"/>
      </dsp:txXfrm>
    </dsp:sp>
    <dsp:sp modelId="{12A1C118-6103-471C-B7E9-9B896A1AD079}">
      <dsp:nvSpPr>
        <dsp:cNvPr id="0" name=""/>
        <dsp:cNvSpPr/>
      </dsp:nvSpPr>
      <dsp:spPr>
        <a:xfrm>
          <a:off x="5956039" y="3402524"/>
          <a:ext cx="2062930" cy="2338001"/>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Business Dictionary (2018) Competitor Available at: </a:t>
          </a:r>
          <a:r>
            <a:rPr lang="en-GB" sz="2000" u="sng" kern="1200" dirty="0">
              <a:latin typeface="Arial" panose="020B0604020202020204" pitchFamily="34" charset="0"/>
              <a:cs typeface="Arial" panose="020B0604020202020204" pitchFamily="34" charset="0"/>
              <a:hlinkClick xmlns:r="http://schemas.openxmlformats.org/officeDocument/2006/relationships" r:id="rId6"/>
            </a:rPr>
            <a:t>http://www.businessdictionary.com</a:t>
          </a:r>
          <a:endParaRPr lang="en-US" sz="2000" kern="1200" dirty="0">
            <a:latin typeface="Arial" panose="020B0604020202020204" pitchFamily="34" charset="0"/>
            <a:cs typeface="Arial" panose="020B0604020202020204" pitchFamily="34" charset="0"/>
          </a:endParaRPr>
        </a:p>
      </dsp:txBody>
      <dsp:txXfrm>
        <a:off x="5956039" y="3402524"/>
        <a:ext cx="2062930" cy="2338001"/>
      </dsp:txXfrm>
    </dsp:sp>
    <dsp:sp modelId="{65F82B53-C723-401C-8A26-F724A1DF7C11}">
      <dsp:nvSpPr>
        <dsp:cNvPr id="0" name=""/>
        <dsp:cNvSpPr/>
      </dsp:nvSpPr>
      <dsp:spPr>
        <a:xfrm>
          <a:off x="8229100" y="3101526"/>
          <a:ext cx="2062930" cy="2812632"/>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Gift Basket Business Plan Sample- Market Analysis (2018) Available at: </a:t>
          </a:r>
          <a:r>
            <a:rPr lang="en-GB" sz="2000" u="sng" kern="1200" dirty="0">
              <a:latin typeface="Arial" panose="020B0604020202020204" pitchFamily="34" charset="0"/>
              <a:cs typeface="Arial" panose="020B0604020202020204" pitchFamily="34" charset="0"/>
              <a:hlinkClick xmlns:r="http://schemas.openxmlformats.org/officeDocument/2006/relationships" r:id="rId7"/>
            </a:rPr>
            <a:t>http://www.bplans.com</a:t>
          </a:r>
          <a:endParaRPr lang="en-US" sz="2000" kern="1200" dirty="0">
            <a:latin typeface="Arial" panose="020B0604020202020204" pitchFamily="34" charset="0"/>
            <a:cs typeface="Arial" panose="020B0604020202020204" pitchFamily="34" charset="0"/>
          </a:endParaRPr>
        </a:p>
      </dsp:txBody>
      <dsp:txXfrm>
        <a:off x="8229100" y="3101526"/>
        <a:ext cx="2062930" cy="281263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0170DE-3964-4E9C-8F1C-4D7FF51F9006}" type="datetimeFigureOut">
              <a:rPr lang="en-GB" smtClean="0"/>
              <a:t>11/01/19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900547-C8C4-43E9-A6E7-BC6017091673}" type="slidenum">
              <a:rPr lang="en-GB" smtClean="0"/>
              <a:t>‹#›</a:t>
            </a:fld>
            <a:endParaRPr lang="en-GB"/>
          </a:p>
        </p:txBody>
      </p:sp>
    </p:spTree>
    <p:extLst>
      <p:ext uri="{BB962C8B-B14F-4D97-AF65-F5344CB8AC3E}">
        <p14:creationId xmlns:p14="http://schemas.microsoft.com/office/powerpoint/2010/main" val="3388584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a:t>
            </a:r>
            <a:r>
              <a:rPr lang="en-GB" dirty="0" err="1"/>
              <a:t>Shamilla</a:t>
            </a:r>
            <a:r>
              <a:rPr lang="en-GB" dirty="0"/>
              <a:t> Rani as a team we have carried out a business plan.</a:t>
            </a:r>
          </a:p>
          <a:p>
            <a:r>
              <a:rPr lang="en-GB" dirty="0"/>
              <a:t>This is Asif Munshi/</a:t>
            </a:r>
            <a:r>
              <a:rPr lang="en-GB" dirty="0" err="1"/>
              <a:t>Shareen</a:t>
            </a:r>
            <a:r>
              <a:rPr lang="en-GB" dirty="0"/>
              <a:t> and </a:t>
            </a:r>
            <a:r>
              <a:rPr lang="en-GB" dirty="0" err="1"/>
              <a:t>Baktar</a:t>
            </a:r>
            <a:r>
              <a:rPr lang="en-GB" dirty="0"/>
              <a:t> my team members</a:t>
            </a:r>
          </a:p>
          <a:p>
            <a:endParaRPr lang="en-GB" dirty="0"/>
          </a:p>
          <a:p>
            <a:r>
              <a:rPr lang="en-GB" dirty="0"/>
              <a:t>Our business is based on Hampers by Ana I will pass on to Asif now thank you</a:t>
            </a:r>
          </a:p>
        </p:txBody>
      </p:sp>
      <p:sp>
        <p:nvSpPr>
          <p:cNvPr id="4" name="Slide Number Placeholder 3"/>
          <p:cNvSpPr>
            <a:spLocks noGrp="1"/>
          </p:cNvSpPr>
          <p:nvPr>
            <p:ph type="sldNum" sz="quarter" idx="5"/>
          </p:nvPr>
        </p:nvSpPr>
        <p:spPr/>
        <p:txBody>
          <a:bodyPr/>
          <a:lstStyle/>
          <a:p>
            <a:fld id="{8E900547-C8C4-43E9-A6E7-BC6017091673}" type="slidenum">
              <a:rPr lang="en-GB" smtClean="0"/>
              <a:t>1</a:t>
            </a:fld>
            <a:endParaRPr lang="en-GB"/>
          </a:p>
        </p:txBody>
      </p:sp>
    </p:spTree>
    <p:extLst>
      <p:ext uri="{BB962C8B-B14F-4D97-AF65-F5344CB8AC3E}">
        <p14:creationId xmlns:p14="http://schemas.microsoft.com/office/powerpoint/2010/main" val="3726303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Hi my name is Asif Munshi this is a document that as a team we have covered that summarises the proposal related to Ana hampers and we have covered all these areas for the business to succeed </a:t>
            </a:r>
          </a:p>
        </p:txBody>
      </p:sp>
      <p:sp>
        <p:nvSpPr>
          <p:cNvPr id="4" name="Slide Number Placeholder 3"/>
          <p:cNvSpPr>
            <a:spLocks noGrp="1"/>
          </p:cNvSpPr>
          <p:nvPr>
            <p:ph type="sldNum" sz="quarter" idx="5"/>
          </p:nvPr>
        </p:nvSpPr>
        <p:spPr/>
        <p:txBody>
          <a:bodyPr/>
          <a:lstStyle/>
          <a:p>
            <a:fld id="{8E900547-C8C4-43E9-A6E7-BC6017091673}" type="slidenum">
              <a:rPr lang="en-GB" smtClean="0"/>
              <a:t>2</a:t>
            </a:fld>
            <a:endParaRPr lang="en-GB"/>
          </a:p>
        </p:txBody>
      </p:sp>
    </p:spTree>
    <p:extLst>
      <p:ext uri="{BB962C8B-B14F-4D97-AF65-F5344CB8AC3E}">
        <p14:creationId xmlns:p14="http://schemas.microsoft.com/office/powerpoint/2010/main" val="1321789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Ana gift hampers mission is to create quality customised baskets available.</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Nusrat Munshi mother of 3 boys is the founder and owner of hampers by Ana who has managed doing homebased work in tailoring for Indian cloths and being a mehndi artist for the last five years.</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business will be based at Nusrat Munshi home being a homebased business but by the middle of next year Nusrat will have an employee and look for a location. Nusrat Munshi, founder and owner has been very creative in being a mehndi artist and a tailor and this has certainly opened other avenues.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E900547-C8C4-43E9-A6E7-BC6017091673}" type="slidenum">
              <a:rPr lang="en-GB" smtClean="0"/>
              <a:t>3</a:t>
            </a:fld>
            <a:endParaRPr lang="en-GB"/>
          </a:p>
        </p:txBody>
      </p:sp>
    </p:spTree>
    <p:extLst>
      <p:ext uri="{BB962C8B-B14F-4D97-AF65-F5344CB8AC3E}">
        <p14:creationId xmlns:p14="http://schemas.microsoft.com/office/powerpoint/2010/main" val="1134584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At Ana gift hampers they are making wide range of gift baskets in term of size and products.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They will also engage with the retailing and wholesaling to individual and corporative clients.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main strategy is to create a reasonable source of income so Nusrat Munshi husband Asif Munshi can leave his work and work with his wife on full time basis.</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Here as you can see on the slide these are some of the products and services that Ana gift hampers are offering Birthday baskets, Valentines baskets, Baby shower baskets, Wedding baskets, Thank you, baskets, Customised gift baskets and many more….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At Ana gift hampers they want to have a good portfolio that can create all types of different hampers to appeal to all different types of customers.</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Thank you I will pass you on to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Baktar</a:t>
            </a:r>
            <a:r>
              <a:rPr lang="en-GB" sz="1200" dirty="0">
                <a:effectLst/>
                <a:latin typeface="Arial" panose="020B0604020202020204" pitchFamily="34" charset="0"/>
                <a:ea typeface="Calibri" panose="020F0502020204030204" pitchFamily="34" charset="0"/>
                <a:cs typeface="Times New Roman" panose="02020603050405020304" pitchFamily="18" charset="0"/>
              </a:rPr>
              <a:t> Khan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E900547-C8C4-43E9-A6E7-BC6017091673}" type="slidenum">
              <a:rPr lang="en-GB" smtClean="0"/>
              <a:t>4</a:t>
            </a:fld>
            <a:endParaRPr lang="en-GB"/>
          </a:p>
        </p:txBody>
      </p:sp>
    </p:spTree>
    <p:extLst>
      <p:ext uri="{BB962C8B-B14F-4D97-AF65-F5344CB8AC3E}">
        <p14:creationId xmlns:p14="http://schemas.microsoft.com/office/powerpoint/2010/main" val="2136190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At Ana gift hampers our target will be after two market segments, individual and corporations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Individuals will buy baskets as a present for someone with major sales occurring over the holidays. Corporations will buy the baskets as a presents as well, but majority will be for events regardless over the holidays both segments play high importance in order to gain the sales as you can rely on the individual as being very seasonal.</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Women are 69% likely to purchase gifts in comparison to men. (Basket of Goodies 2018)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0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36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E900547-C8C4-43E9-A6E7-BC6017091673}" type="slidenum">
              <a:rPr lang="en-GB" smtClean="0"/>
              <a:t>5</a:t>
            </a:fld>
            <a:endParaRPr lang="en-GB"/>
          </a:p>
        </p:txBody>
      </p:sp>
    </p:spTree>
    <p:extLst>
      <p:ext uri="{BB962C8B-B14F-4D97-AF65-F5344CB8AC3E}">
        <p14:creationId xmlns:p14="http://schemas.microsoft.com/office/powerpoint/2010/main" val="1895188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At Ana gift hampers there main competitive will be other homebased business that do it just for a passion.</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advantage for Ana gift hampers will be that there are no overheads now and prices will be reasonable as being a homebased business.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Majority of the competition will be based in the retail shopping areas where there will be large on monthly expense.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Additionally, at Ana hampers they follow a100% customers satisfaction so they are willing to lose the money in the short run to please the customers, also being confident that in the long run this was the right decision.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Nusrat husband is also able to pick up the inventory in order to get hampers delivered for the customers on time depending on location which lowers shipping and carrying costs and the service is met just time.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E900547-C8C4-43E9-A6E7-BC6017091673}" type="slidenum">
              <a:rPr lang="en-GB" smtClean="0"/>
              <a:t>6</a:t>
            </a:fld>
            <a:endParaRPr lang="en-GB"/>
          </a:p>
        </p:txBody>
      </p:sp>
    </p:spTree>
    <p:extLst>
      <p:ext uri="{BB962C8B-B14F-4D97-AF65-F5344CB8AC3E}">
        <p14:creationId xmlns:p14="http://schemas.microsoft.com/office/powerpoint/2010/main" val="3846080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Arial" panose="020B0604020202020204" pitchFamily="34" charset="0"/>
                <a:ea typeface="Times New Roman" panose="02020603050405020304" pitchFamily="18" charset="0"/>
              </a:rPr>
              <a:t>Ana marketing strategy will heavily rely on two types of sales strategy brochures, social media and creating a website. </a:t>
            </a:r>
          </a:p>
          <a:p>
            <a:pPr algn="just">
              <a:lnSpc>
                <a:spcPct val="150000"/>
              </a:lnSpc>
            </a:pPr>
            <a:endParaRPr lang="en-GB" sz="1200" dirty="0">
              <a:effectLst/>
              <a:latin typeface="Arial" panose="020B0604020202020204" pitchFamily="34" charset="0"/>
              <a:ea typeface="Times New Roman" panose="02020603050405020304" pitchFamily="18" charset="0"/>
            </a:endParaRPr>
          </a:p>
          <a:p>
            <a:pPr algn="just">
              <a:lnSpc>
                <a:spcPct val="150000"/>
              </a:lnSpc>
            </a:pPr>
            <a:r>
              <a:rPr lang="en-GB" sz="1200" dirty="0">
                <a:effectLst/>
                <a:latin typeface="Arial" panose="020B0604020202020204" pitchFamily="34" charset="0"/>
                <a:ea typeface="Times New Roman" panose="02020603050405020304" pitchFamily="18" charset="0"/>
              </a:rPr>
              <a:t>At Ana hampers they will also rely on word of mouth referrals for other businesses to be aware by doing this we can obtain plenty of referrals as its all involves around a happy customer.</a:t>
            </a:r>
          </a:p>
          <a:p>
            <a:pPr algn="just">
              <a:lnSpc>
                <a:spcPct val="150000"/>
              </a:lnSpc>
            </a:pPr>
            <a:endParaRPr lang="en-GB" sz="1200" dirty="0">
              <a:effectLst/>
              <a:latin typeface="Arial" panose="020B0604020202020204" pitchFamily="34" charset="0"/>
              <a:ea typeface="Times New Roman" panose="02020603050405020304" pitchFamily="18" charset="0"/>
            </a:endParaRPr>
          </a:p>
          <a:p>
            <a:pPr algn="just">
              <a:lnSpc>
                <a:spcPct val="150000"/>
              </a:lnSpc>
            </a:pPr>
            <a:r>
              <a:rPr lang="en-GB" sz="1200" dirty="0">
                <a:solidFill>
                  <a:srgbClr val="000000"/>
                </a:solidFill>
                <a:effectLst/>
                <a:latin typeface="Arial" panose="020B0604020202020204" pitchFamily="34" charset="0"/>
                <a:ea typeface="Times New Roman" panose="02020603050405020304" pitchFamily="18" charset="0"/>
              </a:rPr>
              <a:t>Ana hampers marketing strategies will seek to use several techniques to increase awareness for example basket of goodies who is also catering for all occasions such as birth of kids, anniversary, weddings, birthdays and get well soon etc. (</a:t>
            </a:r>
            <a:r>
              <a:rPr lang="en-GB" sz="1200" dirty="0" err="1">
                <a:solidFill>
                  <a:srgbClr val="000000"/>
                </a:solidFill>
                <a:effectLst/>
                <a:latin typeface="Arial" panose="020B0604020202020204" pitchFamily="34" charset="0"/>
                <a:ea typeface="Times New Roman" panose="02020603050405020304" pitchFamily="18" charset="0"/>
              </a:rPr>
              <a:t>Mplans</a:t>
            </a:r>
            <a:r>
              <a:rPr lang="en-GB" sz="1200" dirty="0">
                <a:solidFill>
                  <a:srgbClr val="000000"/>
                </a:solidFill>
                <a:effectLst/>
                <a:latin typeface="Arial" panose="020B0604020202020204" pitchFamily="34" charset="0"/>
                <a:ea typeface="Times New Roman" panose="02020603050405020304" pitchFamily="18" charset="0"/>
              </a:rPr>
              <a:t> 2018) The first method will be a website, the second will be brochures, these two methods will be to target the individual customers.</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E900547-C8C4-43E9-A6E7-BC6017091673}" type="slidenum">
              <a:rPr lang="en-GB" smtClean="0"/>
              <a:t>7</a:t>
            </a:fld>
            <a:endParaRPr lang="en-GB"/>
          </a:p>
        </p:txBody>
      </p:sp>
    </p:spTree>
    <p:extLst>
      <p:ext uri="{BB962C8B-B14F-4D97-AF65-F5344CB8AC3E}">
        <p14:creationId xmlns:p14="http://schemas.microsoft.com/office/powerpoint/2010/main" val="1495731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Ana will be formed as a partnership owned and operated by Nusrat Munshi and husband Asif Munshi as there will be no need to incorporate with anybody else as there are disadvantages will be the set-up costs and maintenance.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Nusrat Munshi, founder and, owner will heavily rely on Asif Munshi in order to help an maintain the business going forward and meet the customer requirements.</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Nusrat will work full time and Nusrat’s husband Asif Munshi will help with inventory in picking up supplies required for the baskets and the delivery side. </a:t>
            </a:r>
          </a:p>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Nusrat will bring on board an employee in order help with assembly of the baskets on a part time basis in 6 months’ time which will release the pressure so more time can be spent on the market research.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E900547-C8C4-43E9-A6E7-BC6017091673}" type="slidenum">
              <a:rPr lang="en-GB" smtClean="0"/>
              <a:t>8</a:t>
            </a:fld>
            <a:endParaRPr lang="en-GB"/>
          </a:p>
        </p:txBody>
      </p:sp>
    </p:spTree>
    <p:extLst>
      <p:ext uri="{BB962C8B-B14F-4D97-AF65-F5344CB8AC3E}">
        <p14:creationId xmlns:p14="http://schemas.microsoft.com/office/powerpoint/2010/main" val="2583502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solidFill>
                  <a:srgbClr val="000000"/>
                </a:solidFill>
                <a:effectLst/>
                <a:latin typeface="Arial" panose="020B0604020202020204" pitchFamily="34" charset="0"/>
                <a:ea typeface="Times New Roman" panose="02020603050405020304" pitchFamily="18" charset="0"/>
              </a:rPr>
              <a:t>Hampers by Ana’s mission is to create the finest gift baskets available.</a:t>
            </a:r>
          </a:p>
          <a:p>
            <a:pPr algn="just">
              <a:lnSpc>
                <a:spcPct val="150000"/>
              </a:lnSpc>
            </a:pPr>
            <a:endParaRPr lang="en-GB" sz="1200" dirty="0">
              <a:solidFill>
                <a:srgbClr val="000000"/>
              </a:solidFill>
              <a:effectLst/>
              <a:latin typeface="Arial" panose="020B0604020202020204" pitchFamily="34" charset="0"/>
              <a:ea typeface="Times New Roman" panose="02020603050405020304" pitchFamily="18" charset="0"/>
            </a:endParaRPr>
          </a:p>
          <a:p>
            <a:pPr algn="just">
              <a:lnSpc>
                <a:spcPct val="150000"/>
              </a:lnSpc>
            </a:pPr>
            <a:r>
              <a:rPr lang="en-GB" sz="1200" dirty="0">
                <a:solidFill>
                  <a:srgbClr val="000000"/>
                </a:solidFill>
                <a:effectLst/>
                <a:latin typeface="Arial" panose="020B0604020202020204" pitchFamily="34" charset="0"/>
                <a:ea typeface="Times New Roman" panose="02020603050405020304" pitchFamily="18" charset="0"/>
              </a:rPr>
              <a:t>Different baskets to meet specific customer’s needs will help better promote your business, increase sales and generate profits. Segment the market. </a:t>
            </a:r>
          </a:p>
          <a:p>
            <a:pPr algn="just">
              <a:lnSpc>
                <a:spcPct val="150000"/>
              </a:lnSpc>
            </a:pPr>
            <a:endParaRPr lang="en-GB" sz="1200" dirty="0">
              <a:solidFill>
                <a:srgbClr val="000000"/>
              </a:solidFill>
              <a:effectLst/>
              <a:latin typeface="Arial" panose="020B0604020202020204" pitchFamily="34" charset="0"/>
              <a:ea typeface="Times New Roman" panose="02020603050405020304" pitchFamily="18" charset="0"/>
            </a:endParaRPr>
          </a:p>
          <a:p>
            <a:pPr algn="just">
              <a:lnSpc>
                <a:spcPct val="150000"/>
              </a:lnSpc>
            </a:pPr>
            <a:r>
              <a:rPr lang="en-GB" sz="1200" dirty="0">
                <a:solidFill>
                  <a:srgbClr val="000000"/>
                </a:solidFill>
                <a:effectLst/>
                <a:latin typeface="Arial" panose="020B0604020202020204" pitchFamily="34" charset="0"/>
                <a:ea typeface="Times New Roman" panose="02020603050405020304" pitchFamily="18" charset="0"/>
              </a:rPr>
              <a:t>Promote your gift baskets business by helping people looking for special occasion gifts find you. Create website offer referral programmes, give free samples. Take a look at your competitors to determine their pricing, how they market their baskets and whom they are sold to (</a:t>
            </a:r>
            <a:r>
              <a:rPr lang="en-GB" sz="1200" dirty="0" err="1">
                <a:solidFill>
                  <a:srgbClr val="000000"/>
                </a:solidFill>
                <a:effectLst/>
                <a:latin typeface="Arial" panose="020B0604020202020204" pitchFamily="34" charset="0"/>
                <a:ea typeface="Times New Roman" panose="02020603050405020304" pitchFamily="18" charset="0"/>
              </a:rPr>
              <a:t>Gallinger</a:t>
            </a:r>
            <a:r>
              <a:rPr lang="en-GB" sz="1200" dirty="0">
                <a:solidFill>
                  <a:srgbClr val="000000"/>
                </a:solidFill>
                <a:effectLst/>
                <a:latin typeface="Arial" panose="020B0604020202020204" pitchFamily="34" charset="0"/>
                <a:ea typeface="Times New Roman" panose="02020603050405020304" pitchFamily="18" charset="0"/>
              </a:rPr>
              <a:t> and Poe, 1995).</a:t>
            </a:r>
            <a:endParaRPr lang="en-GB" sz="14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E900547-C8C4-43E9-A6E7-BC6017091673}" type="slidenum">
              <a:rPr lang="en-GB" smtClean="0"/>
              <a:t>9</a:t>
            </a:fld>
            <a:endParaRPr lang="en-GB"/>
          </a:p>
        </p:txBody>
      </p:sp>
    </p:spTree>
    <p:extLst>
      <p:ext uri="{BB962C8B-B14F-4D97-AF65-F5344CB8AC3E}">
        <p14:creationId xmlns:p14="http://schemas.microsoft.com/office/powerpoint/2010/main" val="3331554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2800"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rPr>
              <a:t>STRENGTHS.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At Ana hampers they are very creative and being organised as well as our quick home delivery service. Baskets are made to high standards with good value for money and also being very responsive to customer’s requirements. Also, they have the ability to sell products online and have a wide selection of baskets that meet customer requirements.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2800" dirty="0">
                <a:solidFill>
                  <a:srgbClr val="00B0F0"/>
                </a:solidFill>
                <a:effectLst/>
                <a:latin typeface="Arial" panose="020B0604020202020204" pitchFamily="34" charset="0"/>
                <a:ea typeface="Calibri" panose="020F0502020204030204" pitchFamily="34" charset="0"/>
                <a:cs typeface="Times New Roman" panose="02020603050405020304" pitchFamily="18" charset="0"/>
              </a:rPr>
              <a:t>WEAKNESSES.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Ana hampers are a home-based business, they don’t have a location in order to gain the foot fall. Another of their weaknesses are they don’t have their own website as of yet as this business has only started in the last 12 months. Ana hampers are very limited in the pricing strategy and the start-up cost are very limited and also market is very saturated with a lot of competition.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28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OPPORTUNTIES.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Ana hampers opportunities are to find the right location for customer’s to come and see their products. They need to have the ability to develop basket’s for corporate client’s as well. More and more young people are purchasing online the age range is 18-35 years old.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2800" dirty="0">
                <a:solidFill>
                  <a:srgbClr val="C00000"/>
                </a:solidFill>
                <a:effectLst/>
                <a:latin typeface="Arial" panose="020B0604020202020204" pitchFamily="34" charset="0"/>
                <a:ea typeface="Calibri" panose="020F0502020204030204" pitchFamily="34" charset="0"/>
                <a:cs typeface="Times New Roman" panose="02020603050405020304" pitchFamily="18" charset="0"/>
              </a:rPr>
              <a:t>THREATS.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Government changes could have an impact on the business also the increase in the pricing will impact on the pricing strategy. Also, there are similar products that are being sold in the market. So, Ana hampers will always need to make sure they are on top of their business strategy and are thinking ahead of themselves in order to combat any threats that are bound to happen.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E900547-C8C4-43E9-A6E7-BC6017091673}" type="slidenum">
              <a:rPr lang="en-GB" smtClean="0"/>
              <a:t>11</a:t>
            </a:fld>
            <a:endParaRPr lang="en-GB"/>
          </a:p>
        </p:txBody>
      </p:sp>
    </p:spTree>
    <p:extLst>
      <p:ext uri="{BB962C8B-B14F-4D97-AF65-F5344CB8AC3E}">
        <p14:creationId xmlns:p14="http://schemas.microsoft.com/office/powerpoint/2010/main" val="1225616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07000"/>
              </a:lnSpc>
              <a:spcAft>
                <a:spcPts val="800"/>
              </a:spcAft>
            </a:pPr>
            <a:r>
              <a:rPr lang="en-GB" sz="3200" dirty="0">
                <a:solidFill>
                  <a:srgbClr val="806000"/>
                </a:solidFill>
                <a:effectLst/>
                <a:latin typeface="Arial" panose="020B0604020202020204" pitchFamily="34" charset="0"/>
                <a:ea typeface="Calibri" panose="020F0502020204030204" pitchFamily="34" charset="0"/>
                <a:cs typeface="Times New Roman" panose="02020603050405020304" pitchFamily="18" charset="0"/>
              </a:rPr>
              <a:t>PESTLE Analysis: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200" dirty="0">
                <a:solidFill>
                  <a:srgbClr val="806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effectLst/>
                <a:latin typeface="Arial" panose="020B0604020202020204" pitchFamily="34" charset="0"/>
                <a:ea typeface="Calibri" panose="020F0502020204030204" pitchFamily="34" charset="0"/>
                <a:cs typeface="Times New Roman" panose="02020603050405020304" pitchFamily="18" charset="0"/>
              </a:rPr>
              <a:t>Political Factors: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Since Ana gift hampers have started with all the Brexit issues, this is likely to have an impact on the importing and rise in cost. At Ana gift hampers they hope this remains stable as the regulations will need to be abided. Failure to follow the guidelines can shut a business down whether it’s a homebased business or not. The policies of the UK considering the taxes will need to be considered as this can have a major impact.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dirty="0">
                <a:solidFill>
                  <a:srgbClr val="FFC000"/>
                </a:solidFill>
                <a:effectLst/>
                <a:latin typeface="Arial" panose="020B0604020202020204" pitchFamily="34" charset="0"/>
                <a:ea typeface="Calibri" panose="020F0502020204030204" pitchFamily="34" charset="0"/>
                <a:cs typeface="Times New Roman" panose="02020603050405020304" pitchFamily="18" charset="0"/>
              </a:rPr>
              <a:t>Economic:</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rate of inflation and economic growth will affect the success of the business as this will either have a positive or negative affect on the sales. Also, the impact of new technology will also have an impact on the economy as well.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dirty="0">
                <a:solidFill>
                  <a:srgbClr val="A8D08D"/>
                </a:solidFill>
                <a:effectLst/>
                <a:latin typeface="Arial" panose="020B0604020202020204" pitchFamily="34" charset="0"/>
                <a:ea typeface="Calibri" panose="020F0502020204030204" pitchFamily="34" charset="0"/>
                <a:cs typeface="Times New Roman" panose="02020603050405020304" pitchFamily="18" charset="0"/>
              </a:rPr>
              <a:t>Social: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trend lifestyle of people will play a big part as the attitude and perception will have a major impact on the business. Mainly in this sector it is dominated by women, but this can change.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TECHNOLOGICAL.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factors of having an impact on Ana gift hampers are technological is mobile phones, computers, laptops internet, smart tv. The majority of the business is done though social media using the Facebook platform were the use of mobile phones is constantly on the go.</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2800" dirty="0">
                <a:solidFill>
                  <a:srgbClr val="44546A"/>
                </a:solidFill>
                <a:effectLst/>
                <a:latin typeface="Arial" panose="020B0604020202020204" pitchFamily="34" charset="0"/>
                <a:ea typeface="Calibri" panose="020F0502020204030204" pitchFamily="34" charset="0"/>
                <a:cs typeface="Times New Roman" panose="02020603050405020304" pitchFamily="18" charset="0"/>
              </a:rPr>
              <a:t>LEGAL.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factors of legal is the law legislation can change at any time and can affect Ana gift hampers at any given time. Legislation on employment can also change and affect the business and consumers protection and rights also health and safety and tax regulations. Even competitive regulations could affect the business.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r>
              <a:rPr lang="en-GB" sz="3200" dirty="0">
                <a:solidFill>
                  <a:srgbClr val="385623"/>
                </a:solidFill>
                <a:effectLst/>
                <a:latin typeface="Arial" panose="020B0604020202020204" pitchFamily="34" charset="0"/>
                <a:ea typeface="Calibri" panose="020F0502020204030204" pitchFamily="34" charset="0"/>
                <a:cs typeface="Times New Roman" panose="02020603050405020304" pitchFamily="18" charset="0"/>
              </a:rPr>
              <a:t>ENVIRONMENTAL.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factors of environmental in the last 15 years are important because of high usage of raw materials and more pollution. Carbon footprint is set by the government this is were one factor can be political and environmental. Ana gift hampers are trying to make sure that these environmental factors are taken in to account.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E900547-C8C4-43E9-A6E7-BC6017091673}" type="slidenum">
              <a:rPr lang="en-GB" smtClean="0"/>
              <a:t>12</a:t>
            </a:fld>
            <a:endParaRPr lang="en-GB"/>
          </a:p>
        </p:txBody>
      </p:sp>
    </p:spTree>
    <p:extLst>
      <p:ext uri="{BB962C8B-B14F-4D97-AF65-F5344CB8AC3E}">
        <p14:creationId xmlns:p14="http://schemas.microsoft.com/office/powerpoint/2010/main" val="41229266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00547-C8C4-43E9-A6E7-BC6017091673}" type="slidenum">
              <a:rPr lang="en-GB" smtClean="0"/>
              <a:t>13</a:t>
            </a:fld>
            <a:endParaRPr lang="en-GB"/>
          </a:p>
        </p:txBody>
      </p:sp>
    </p:spTree>
    <p:extLst>
      <p:ext uri="{BB962C8B-B14F-4D97-AF65-F5344CB8AC3E}">
        <p14:creationId xmlns:p14="http://schemas.microsoft.com/office/powerpoint/2010/main" val="14914960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1/11/2019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en.wikipedia.org/wiki/Gift_basket" TargetMode="Externa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kaipullai.com/2012/01/18/four-little-things-that-shaped-india/" TargetMode="External"/><Relationship Id="rId3" Type="http://schemas.openxmlformats.org/officeDocument/2006/relationships/image" Target="../media/image1.jpeg"/><Relationship Id="rId7" Type="http://schemas.openxmlformats.org/officeDocument/2006/relationships/hyperlink" Target="http://sustainablychicdesigns.blogspot.co.uk/2011/02/kids-birthday-gift-ideadollar-tree.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G"/><Relationship Id="rId11" Type="http://schemas.openxmlformats.org/officeDocument/2006/relationships/hyperlink" Target="https://creativecommons.org/licenses/by-sa/3.0/" TargetMode="External"/><Relationship Id="rId5" Type="http://schemas.openxmlformats.org/officeDocument/2006/relationships/hyperlink" Target="https://www.flickr.com/photos/tammra/284798898" TargetMode="External"/><Relationship Id="rId10" Type="http://schemas.openxmlformats.org/officeDocument/2006/relationships/hyperlink" Target="http://sustainablychicdesigns.blogspot.com.au/2011/02/kids-birthday-gift-ideadollar-tree.html" TargetMode="External"/><Relationship Id="rId4" Type="http://schemas.openxmlformats.org/officeDocument/2006/relationships/image" Target="../media/image4.jpg"/><Relationship Id="rId9"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s://creativecommons.org/licenses/by-nc-nd/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naturallymecreations.blogspot.com/2012/03/diaper-cake-baby-shower-gift.html" TargetMode="External"/><Relationship Id="rId5" Type="http://schemas.openxmlformats.org/officeDocument/2006/relationships/image" Target="../media/image6.jp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hyperlink" Target="http://ibomesohoqe.prv.pl/unique-gift-baskets-edible-gifts.php" TargetMode="External"/><Relationship Id="rId3" Type="http://schemas.openxmlformats.org/officeDocument/2006/relationships/image" Target="../media/image1.jpeg"/><Relationship Id="rId7" Type="http://schemas.openxmlformats.org/officeDocument/2006/relationships/hyperlink" Target="https://creativecommons.org/licenses/by-nc-nd/3.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trendoffice.blogspot.com/2017/02/valentines-inspirational-gifts.html" TargetMode="External"/><Relationship Id="rId5"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www.twosisterscrafting.com/apples-for-the-teacher-gift-basket/" TargetMode="Externa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1.jpeg"/><Relationship Id="rId7" Type="http://schemas.openxmlformats.org/officeDocument/2006/relationships/hyperlink" Target="http://www.flickr.com/photos/isleconcierge/351046052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www.axiswebart.com/blog/effective-marketing-strategies/" TargetMode="External"/><Relationship Id="rId5" Type="http://schemas.openxmlformats.org/officeDocument/2006/relationships/image" Target="../media/image10.jp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2.png"/><Relationship Id="rId7" Type="http://schemas.openxmlformats.org/officeDocument/2006/relationships/hyperlink" Target="http://www.pngall.com/team-work-pn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mommysnippets.com/closed-gourmet-gift-baskets-care-packages-60-deluxe-sports-care-package-giveaway/" TargetMode="Externa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creativecommons.org/licenses/by-sa/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creative-commons-images.com/clipboard/financial-plan.html" TargetMode="External"/><Relationship Id="rId5" Type="http://schemas.openxmlformats.org/officeDocument/2006/relationships/hyperlink" Target="https://creativecommons.org/licenses/by-nc-sa/3.0/" TargetMode="External"/><Relationship Id="rId4" Type="http://schemas.openxmlformats.org/officeDocument/2006/relationships/hyperlink" Target="http://mumsgather.blogspot.com/2012_11_01_archive.htm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2.png"/><Relationship Id="rId7" Type="http://schemas.openxmlformats.org/officeDocument/2006/relationships/hyperlink" Target="https://creativecommons.org/licenses/by-nc-sa/3.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mumsgather.blogspot.com/2011/10/halloween-gift-baskets-for-kids.html" TargetMode="External"/><Relationship Id="rId5" Type="http://schemas.openxmlformats.org/officeDocument/2006/relationships/hyperlink" Target="http://kachestvoto.com/swot-analiz/" TargetMode="Externa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commons.wikimedia.org/wiki/File:PESTEL-modellen.jpg" TargetMode="External"/><Relationship Id="rId4" Type="http://schemas.openxmlformats.org/officeDocument/2006/relationships/image" Target="../media/image13.jpg"/></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92"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94" name="Group 193">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95" name="Group 194">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07"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08"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9"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0"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1"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2"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3"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4"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5"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6"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7"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8"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19"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0"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1"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2"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3"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24"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5"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6"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7"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8"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9"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0"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1"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2"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3"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96" name="Group 195">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97"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8"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9"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0"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1"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2"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3"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4"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5"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6"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useBgFill="1">
        <p:nvSpPr>
          <p:cNvPr id="235" name="Rectangle 234">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37"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FA1BA551-0946-4F2B-8204-A270003DC0A5}"/>
              </a:ext>
            </a:extLst>
          </p:cNvPr>
          <p:cNvSpPr>
            <a:spLocks noGrp="1"/>
          </p:cNvSpPr>
          <p:nvPr>
            <p:ph type="ctrTitle"/>
          </p:nvPr>
        </p:nvSpPr>
        <p:spPr>
          <a:xfrm>
            <a:off x="1141413" y="0"/>
            <a:ext cx="4459286" cy="1658409"/>
          </a:xfrm>
        </p:spPr>
        <p:txBody>
          <a:bodyPr vert="horz" lIns="91440" tIns="45720" rIns="91440" bIns="45720" rtlCol="0" anchor="ctr">
            <a:normAutofit/>
          </a:bodyPr>
          <a:lstStyle/>
          <a:p>
            <a:r>
              <a:rPr lang="en-US" sz="5400" dirty="0">
                <a:latin typeface="Arial" panose="020B0604020202020204" pitchFamily="34" charset="0"/>
                <a:cs typeface="Arial" panose="020B0604020202020204" pitchFamily="34" charset="0"/>
              </a:rPr>
              <a:t>BUSINESS PLAN</a:t>
            </a:r>
          </a:p>
        </p:txBody>
      </p:sp>
      <p:sp>
        <p:nvSpPr>
          <p:cNvPr id="3" name="Subtitle 2">
            <a:extLst>
              <a:ext uri="{FF2B5EF4-FFF2-40B4-BE49-F238E27FC236}">
                <a16:creationId xmlns:a16="http://schemas.microsoft.com/office/drawing/2014/main" id="{A6D85125-8892-4193-83CA-FF05F787DCCF}"/>
              </a:ext>
            </a:extLst>
          </p:cNvPr>
          <p:cNvSpPr>
            <a:spLocks noGrp="1"/>
          </p:cNvSpPr>
          <p:nvPr>
            <p:ph type="subTitle" idx="1"/>
          </p:nvPr>
        </p:nvSpPr>
        <p:spPr>
          <a:xfrm>
            <a:off x="1037359" y="1957388"/>
            <a:ext cx="4459287" cy="3965046"/>
          </a:xfrm>
        </p:spPr>
        <p:txBody>
          <a:bodyPr vert="horz" lIns="91440" tIns="45720" rIns="91440" bIns="45720" rtlCol="0">
            <a:normAutofit fontScale="92500" lnSpcReduction="20000"/>
          </a:bodyPr>
          <a:lstStyle/>
          <a:p>
            <a:pPr lvl="0" indent="-228600">
              <a:spcAft>
                <a:spcPts val="800"/>
              </a:spcAft>
              <a:buFont typeface="Arial" panose="020B0604020202020204" pitchFamily="34" charset="0"/>
              <a:buChar char="•"/>
            </a:pPr>
            <a:r>
              <a:rPr lang="en-US" sz="4000" dirty="0">
                <a:solidFill>
                  <a:schemeClr val="tx1"/>
                </a:solidFill>
                <a:latin typeface="Arial" panose="020B0604020202020204" pitchFamily="34" charset="0"/>
                <a:cs typeface="Arial" panose="020B0604020202020204" pitchFamily="34" charset="0"/>
              </a:rPr>
              <a:t>Hampers By   Ana </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Asif Munshi 1715319            </a:t>
            </a:r>
          </a:p>
          <a:p>
            <a:pPr marL="342900" indent="-3429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Shameela rani 1713646</a:t>
            </a:r>
          </a:p>
          <a:p>
            <a:pPr indent="-2286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Baktar khan 1715414          shareen Hussain 1713331</a:t>
            </a:r>
          </a:p>
          <a:p>
            <a:pPr indent="-228600">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GROUP 7                LECTURER   OLU Adegbite</a:t>
            </a:r>
            <a:endParaRPr lang="en-US" sz="2400" dirty="0">
              <a:solidFill>
                <a:schemeClr val="tx1"/>
              </a:solidFill>
            </a:endParaRPr>
          </a:p>
        </p:txBody>
      </p:sp>
      <p:pic>
        <p:nvPicPr>
          <p:cNvPr id="5" name="Picture 4" descr="A picture containing indoor, food, floor, sitting&#10;&#10;Description automatically generated">
            <a:extLst>
              <a:ext uri="{FF2B5EF4-FFF2-40B4-BE49-F238E27FC236}">
                <a16:creationId xmlns:a16="http://schemas.microsoft.com/office/drawing/2014/main" id="{2C7C9D98-1A9D-4132-A971-1D301A73FAC6}"/>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17647" r="15625"/>
          <a:stretch/>
        </p:blipFill>
        <p:spPr>
          <a:xfrm>
            <a:off x="6334733" y="618518"/>
            <a:ext cx="4978812"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239" name="Group 238">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0"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41"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2"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3"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4"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5"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6"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7"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8"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9"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0"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1"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2"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3"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4"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5"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6"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57"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8"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9"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0"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1"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2"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3"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4"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5"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6"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6" name="TextBox 5">
            <a:extLst>
              <a:ext uri="{FF2B5EF4-FFF2-40B4-BE49-F238E27FC236}">
                <a16:creationId xmlns:a16="http://schemas.microsoft.com/office/drawing/2014/main" id="{2B13CB40-0F92-428E-B4E2-CD33D33E0614}"/>
              </a:ext>
            </a:extLst>
          </p:cNvPr>
          <p:cNvSpPr txBox="1"/>
          <p:nvPr/>
        </p:nvSpPr>
        <p:spPr>
          <a:xfrm>
            <a:off x="9064211" y="6014478"/>
            <a:ext cx="22493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en.wikipedia.org/wiki/Gift_baske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047250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18B59-ED5D-4B16-8CB3-DFD3FC944209}"/>
              </a:ext>
            </a:extLst>
          </p:cNvPr>
          <p:cNvSpPr>
            <a:spLocks noGrp="1"/>
          </p:cNvSpPr>
          <p:nvPr>
            <p:ph type="title"/>
          </p:nvPr>
        </p:nvSpPr>
        <p:spPr>
          <a:xfrm>
            <a:off x="740659" y="0"/>
            <a:ext cx="9905998" cy="1478570"/>
          </a:xfrm>
        </p:spPr>
        <p:txBody>
          <a:bodyPr>
            <a:normAutofit/>
          </a:bodyPr>
          <a:lstStyle/>
          <a:p>
            <a:pPr algn="ctr"/>
            <a:r>
              <a:rPr lang="en-GB" sz="3300" dirty="0">
                <a:latin typeface="Arial" panose="020B0604020202020204" pitchFamily="34" charset="0"/>
                <a:cs typeface="Arial" panose="020B0604020202020204" pitchFamily="34" charset="0"/>
              </a:rPr>
              <a:t>Executive summary </a:t>
            </a:r>
            <a:br>
              <a:rPr lang="en-GB" sz="3300" dirty="0">
                <a:latin typeface="Arial" panose="020B0604020202020204" pitchFamily="34" charset="0"/>
                <a:cs typeface="Arial" panose="020B0604020202020204" pitchFamily="34" charset="0"/>
              </a:rPr>
            </a:b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9CF3AE-F4AE-49FF-9AD3-EAF9C1E33592}"/>
              </a:ext>
            </a:extLst>
          </p:cNvPr>
          <p:cNvSpPr>
            <a:spLocks noGrp="1"/>
          </p:cNvSpPr>
          <p:nvPr>
            <p:ph idx="1"/>
          </p:nvPr>
        </p:nvSpPr>
        <p:spPr>
          <a:xfrm>
            <a:off x="628074" y="757666"/>
            <a:ext cx="4784035" cy="8485725"/>
          </a:xfrm>
        </p:spPr>
        <p:txBody>
          <a:bodyPr anchor="ctr">
            <a:normAutofit/>
          </a:bodyPr>
          <a:lstStyle/>
          <a:p>
            <a:pPr>
              <a:lnSpc>
                <a:spcPct val="110000"/>
              </a:lnSpc>
            </a:pPr>
            <a:r>
              <a:rPr lang="en-GB" dirty="0">
                <a:latin typeface="Arial" panose="020B0604020202020204" pitchFamily="34" charset="0"/>
                <a:cs typeface="Arial" panose="020B0604020202020204" pitchFamily="34" charset="0"/>
              </a:rPr>
              <a:t>Homebased Business </a:t>
            </a:r>
          </a:p>
          <a:p>
            <a:pPr>
              <a:lnSpc>
                <a:spcPct val="110000"/>
              </a:lnSpc>
            </a:pPr>
            <a:r>
              <a:rPr lang="en-GB" dirty="0">
                <a:latin typeface="Arial" panose="020B0604020202020204" pitchFamily="34" charset="0"/>
                <a:cs typeface="Arial" panose="020B0604020202020204" pitchFamily="34" charset="0"/>
              </a:rPr>
              <a:t>Business/Company overview</a:t>
            </a:r>
          </a:p>
          <a:p>
            <a:pPr>
              <a:lnSpc>
                <a:spcPct val="110000"/>
              </a:lnSpc>
            </a:pPr>
            <a:r>
              <a:rPr lang="en-GB" dirty="0">
                <a:latin typeface="Arial" panose="020B0604020202020204" pitchFamily="34" charset="0"/>
                <a:cs typeface="Arial" panose="020B0604020202020204" pitchFamily="34" charset="0"/>
              </a:rPr>
              <a:t>Products and Services</a:t>
            </a:r>
          </a:p>
          <a:p>
            <a:pPr>
              <a:lnSpc>
                <a:spcPct val="110000"/>
              </a:lnSpc>
            </a:pPr>
            <a:r>
              <a:rPr lang="en-GB" dirty="0">
                <a:latin typeface="Arial" panose="020B0604020202020204" pitchFamily="34" charset="0"/>
                <a:cs typeface="Arial" panose="020B0604020202020204" pitchFamily="34" charset="0"/>
              </a:rPr>
              <a:t>Target Market</a:t>
            </a:r>
          </a:p>
          <a:p>
            <a:pPr>
              <a:lnSpc>
                <a:spcPct val="110000"/>
              </a:lnSpc>
            </a:pPr>
            <a:r>
              <a:rPr lang="en-GB" dirty="0">
                <a:latin typeface="Arial" panose="020B0604020202020204" pitchFamily="34" charset="0"/>
                <a:cs typeface="Arial" panose="020B0604020202020204" pitchFamily="34" charset="0"/>
              </a:rPr>
              <a:t>Competitors </a:t>
            </a:r>
          </a:p>
          <a:p>
            <a:pPr>
              <a:lnSpc>
                <a:spcPct val="110000"/>
              </a:lnSpc>
            </a:pPr>
            <a:r>
              <a:rPr lang="en-GB" dirty="0">
                <a:latin typeface="Arial" panose="020B0604020202020204" pitchFamily="34" charset="0"/>
                <a:cs typeface="Arial" panose="020B0604020202020204" pitchFamily="34" charset="0"/>
              </a:rPr>
              <a:t>Marketing Strategies</a:t>
            </a:r>
          </a:p>
          <a:p>
            <a:pPr>
              <a:lnSpc>
                <a:spcPct val="110000"/>
              </a:lnSpc>
            </a:pPr>
            <a:r>
              <a:rPr lang="en-GB" dirty="0">
                <a:latin typeface="Arial" panose="020B0604020202020204" pitchFamily="34" charset="0"/>
                <a:cs typeface="Arial" panose="020B0604020202020204" pitchFamily="34" charset="0"/>
              </a:rPr>
              <a:t>Management Team</a:t>
            </a:r>
          </a:p>
          <a:p>
            <a:pPr>
              <a:lnSpc>
                <a:spcPct val="110000"/>
              </a:lnSpc>
            </a:pPr>
            <a:r>
              <a:rPr lang="en-GB" dirty="0">
                <a:latin typeface="Arial" panose="020B0604020202020204" pitchFamily="34" charset="0"/>
                <a:cs typeface="Arial" panose="020B0604020202020204" pitchFamily="34" charset="0"/>
              </a:rPr>
              <a:t>Finance Plan</a:t>
            </a:r>
          </a:p>
          <a:p>
            <a:pPr>
              <a:lnSpc>
                <a:spcPct val="110000"/>
              </a:lnSpc>
            </a:pPr>
            <a:r>
              <a:rPr lang="en-GB" dirty="0">
                <a:latin typeface="Arial" panose="020B0604020202020204" pitchFamily="34" charset="0"/>
                <a:cs typeface="Arial" panose="020B0604020202020204" pitchFamily="34" charset="0"/>
              </a:rPr>
              <a:t>Analysis SWOT </a:t>
            </a:r>
          </a:p>
          <a:p>
            <a:pPr>
              <a:lnSpc>
                <a:spcPct val="110000"/>
              </a:lnSpc>
            </a:pPr>
            <a:r>
              <a:rPr lang="en-GB" dirty="0">
                <a:latin typeface="Arial" panose="020B0604020202020204" pitchFamily="34" charset="0"/>
                <a:cs typeface="Arial" panose="020B0604020202020204" pitchFamily="34" charset="0"/>
              </a:rPr>
              <a:t>Analysis PESTLE</a:t>
            </a:r>
          </a:p>
          <a:p>
            <a:pPr>
              <a:lnSpc>
                <a:spcPct val="110000"/>
              </a:lnSpc>
            </a:pPr>
            <a:r>
              <a:rPr lang="en-GB" dirty="0">
                <a:latin typeface="Arial" panose="020B0604020202020204" pitchFamily="34" charset="0"/>
                <a:cs typeface="Arial" panose="020B0604020202020204" pitchFamily="34" charset="0"/>
              </a:rPr>
              <a:t>References</a:t>
            </a:r>
          </a:p>
          <a:p>
            <a:pPr marL="0" lvl="0" indent="0">
              <a:lnSpc>
                <a:spcPct val="110000"/>
              </a:lnSpc>
              <a:buNone/>
            </a:pPr>
            <a:endParaRPr lang="en-GB" sz="1100" dirty="0">
              <a:latin typeface="Arial" panose="020B0604020202020204" pitchFamily="34" charset="0"/>
              <a:cs typeface="Arial" panose="020B0604020202020204" pitchFamily="34" charset="0"/>
            </a:endParaRPr>
          </a:p>
          <a:p>
            <a:pPr marL="0" lvl="0" indent="0">
              <a:lnSpc>
                <a:spcPct val="110000"/>
              </a:lnSpc>
              <a:buNone/>
            </a:pPr>
            <a:endParaRPr lang="en-GB" sz="1100" dirty="0">
              <a:latin typeface="Arial" panose="020B0604020202020204" pitchFamily="34" charset="0"/>
              <a:cs typeface="Arial" panose="020B0604020202020204" pitchFamily="34" charset="0"/>
            </a:endParaRPr>
          </a:p>
          <a:p>
            <a:pPr>
              <a:lnSpc>
                <a:spcPct val="110000"/>
              </a:lnSpc>
            </a:pPr>
            <a:endParaRPr lang="en-GB" sz="1100" dirty="0">
              <a:latin typeface="Arial" panose="020B0604020202020204" pitchFamily="34" charset="0"/>
              <a:cs typeface="Arial" panose="020B0604020202020204" pitchFamily="34" charset="0"/>
            </a:endParaRPr>
          </a:p>
          <a:p>
            <a:pPr>
              <a:lnSpc>
                <a:spcPct val="110000"/>
              </a:lnSpc>
            </a:pPr>
            <a:endParaRPr lang="en-GB" sz="1100" dirty="0">
              <a:latin typeface="Arial" panose="020B0604020202020204" pitchFamily="34" charset="0"/>
              <a:cs typeface="Arial" panose="020B0604020202020204" pitchFamily="34" charset="0"/>
            </a:endParaRPr>
          </a:p>
          <a:p>
            <a:pPr>
              <a:lnSpc>
                <a:spcPct val="110000"/>
              </a:lnSpc>
            </a:pPr>
            <a:endParaRPr lang="en-GB" sz="1100" dirty="0">
              <a:latin typeface="Arial" panose="020B0604020202020204" pitchFamily="34" charset="0"/>
              <a:cs typeface="Arial" panose="020B0604020202020204" pitchFamily="34" charset="0"/>
            </a:endParaRPr>
          </a:p>
          <a:p>
            <a:pPr marL="0" indent="0">
              <a:lnSpc>
                <a:spcPct val="110000"/>
              </a:lnSpc>
              <a:buNone/>
            </a:pPr>
            <a:endParaRPr lang="en-GB" sz="1100" dirty="0">
              <a:latin typeface="Arial" panose="020B0604020202020204" pitchFamily="34" charset="0"/>
              <a:cs typeface="Arial" panose="020B0604020202020204" pitchFamily="34" charset="0"/>
            </a:endParaRPr>
          </a:p>
        </p:txBody>
      </p:sp>
      <p:pic>
        <p:nvPicPr>
          <p:cNvPr id="8" name="Picture 7" descr="A picture containing indoor, floor, wall, container&#10;&#10;Description automatically generated">
            <a:extLst>
              <a:ext uri="{FF2B5EF4-FFF2-40B4-BE49-F238E27FC236}">
                <a16:creationId xmlns:a16="http://schemas.microsoft.com/office/drawing/2014/main" id="{69276413-04A5-4BC5-8837-8C5C69270F85}"/>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1133" r="-1" b="-1"/>
          <a:stretch/>
        </p:blipFill>
        <p:spPr>
          <a:xfrm>
            <a:off x="8719872" y="1232452"/>
            <a:ext cx="2844054" cy="4313160"/>
          </a:xfrm>
          <a:custGeom>
            <a:avLst/>
            <a:gdLst>
              <a:gd name="connsiteX0" fmla="*/ 0 w 2327538"/>
              <a:gd name="connsiteY0" fmla="*/ 0 h 3047892"/>
              <a:gd name="connsiteX1" fmla="*/ 2327538 w 2327538"/>
              <a:gd name="connsiteY1" fmla="*/ 0 h 3047892"/>
              <a:gd name="connsiteX2" fmla="*/ 2327538 w 2327538"/>
              <a:gd name="connsiteY2" fmla="*/ 2899764 h 3047892"/>
              <a:gd name="connsiteX3" fmla="*/ 2179410 w 2327538"/>
              <a:gd name="connsiteY3" fmla="*/ 3047892 h 3047892"/>
              <a:gd name="connsiteX4" fmla="*/ 0 w 2327538"/>
              <a:gd name="connsiteY4" fmla="*/ 3047892 h 3047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7538" h="3047892">
                <a:moveTo>
                  <a:pt x="0" y="0"/>
                </a:moveTo>
                <a:lnTo>
                  <a:pt x="2327538" y="0"/>
                </a:lnTo>
                <a:lnTo>
                  <a:pt x="2327538" y="2899764"/>
                </a:lnTo>
                <a:cubicBezTo>
                  <a:pt x="2327538" y="2981573"/>
                  <a:pt x="2261219" y="3047892"/>
                  <a:pt x="2179410" y="3047892"/>
                </a:cubicBezTo>
                <a:lnTo>
                  <a:pt x="0" y="3047892"/>
                </a:ln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11" name="Picture 10" descr="A picture containing indoor&#10;&#10;Description automatically generated">
            <a:extLst>
              <a:ext uri="{FF2B5EF4-FFF2-40B4-BE49-F238E27FC236}">
                <a16:creationId xmlns:a16="http://schemas.microsoft.com/office/drawing/2014/main" id="{69555D7C-236C-4BEB-BBC0-B49CB94934A1}"/>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r="-6" b="1782"/>
          <a:stretch/>
        </p:blipFill>
        <p:spPr>
          <a:xfrm>
            <a:off x="5524694" y="1232452"/>
            <a:ext cx="3188493" cy="4313160"/>
          </a:xfrm>
          <a:custGeom>
            <a:avLst/>
            <a:gdLst>
              <a:gd name="connsiteX0" fmla="*/ 148128 w 2327537"/>
              <a:gd name="connsiteY0" fmla="*/ 0 h 3047892"/>
              <a:gd name="connsiteX1" fmla="*/ 2327537 w 2327537"/>
              <a:gd name="connsiteY1" fmla="*/ 0 h 3047892"/>
              <a:gd name="connsiteX2" fmla="*/ 2327537 w 2327537"/>
              <a:gd name="connsiteY2" fmla="*/ 3047892 h 3047892"/>
              <a:gd name="connsiteX3" fmla="*/ 0 w 2327537"/>
              <a:gd name="connsiteY3" fmla="*/ 3047892 h 3047892"/>
              <a:gd name="connsiteX4" fmla="*/ 0 w 2327537"/>
              <a:gd name="connsiteY4" fmla="*/ 148128 h 3047892"/>
              <a:gd name="connsiteX5" fmla="*/ 148128 w 2327537"/>
              <a:gd name="connsiteY5" fmla="*/ 0 h 304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27537" h="3047892">
                <a:moveTo>
                  <a:pt x="148128" y="0"/>
                </a:moveTo>
                <a:lnTo>
                  <a:pt x="2327537" y="0"/>
                </a:lnTo>
                <a:lnTo>
                  <a:pt x="2327537" y="3047892"/>
                </a:lnTo>
                <a:lnTo>
                  <a:pt x="0" y="3047892"/>
                </a:lnTo>
                <a:lnTo>
                  <a:pt x="0" y="148128"/>
                </a:lnTo>
                <a:cubicBezTo>
                  <a:pt x="0" y="66319"/>
                  <a:pt x="66319" y="0"/>
                  <a:pt x="148128" y="0"/>
                </a:cubicBez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6" name="TextBox 5">
            <a:extLst>
              <a:ext uri="{FF2B5EF4-FFF2-40B4-BE49-F238E27FC236}">
                <a16:creationId xmlns:a16="http://schemas.microsoft.com/office/drawing/2014/main" id="{5AAE3CF5-FD68-4E8C-936B-42D71C0E2998}"/>
              </a:ext>
            </a:extLst>
          </p:cNvPr>
          <p:cNvSpPr txBox="1"/>
          <p:nvPr/>
        </p:nvSpPr>
        <p:spPr>
          <a:xfrm>
            <a:off x="10072510" y="6870700"/>
            <a:ext cx="211949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kaipullai.com/2012/01/18/four-little-things-that-shaped-indi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5" name="TextBox 14">
            <a:extLst>
              <a:ext uri="{FF2B5EF4-FFF2-40B4-BE49-F238E27FC236}">
                <a16:creationId xmlns:a16="http://schemas.microsoft.com/office/drawing/2014/main" id="{960AD10B-11E2-4439-A4E5-9132A2D0C15A}"/>
              </a:ext>
            </a:extLst>
          </p:cNvPr>
          <p:cNvSpPr txBox="1"/>
          <p:nvPr/>
        </p:nvSpPr>
        <p:spPr>
          <a:xfrm>
            <a:off x="7810476" y="6870700"/>
            <a:ext cx="22493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ustainablychicdesigns.blogspot.com.au/2011/02/kids-birthday-gift-ideadollar-tre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C562964E-B246-498E-A47F-F74D02A56CE8}"/>
              </a:ext>
            </a:extLst>
          </p:cNvPr>
          <p:cNvSpPr txBox="1"/>
          <p:nvPr/>
        </p:nvSpPr>
        <p:spPr>
          <a:xfrm>
            <a:off x="5678286" y="6870700"/>
            <a:ext cx="211949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flickr.com/photos/tammra/28479889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2" name="TextBox 11">
            <a:extLst>
              <a:ext uri="{FF2B5EF4-FFF2-40B4-BE49-F238E27FC236}">
                <a16:creationId xmlns:a16="http://schemas.microsoft.com/office/drawing/2014/main" id="{E0E72923-BFA2-44E3-95CD-83E0A05F160E}"/>
              </a:ext>
            </a:extLst>
          </p:cNvPr>
          <p:cNvSpPr txBox="1"/>
          <p:nvPr/>
        </p:nvSpPr>
        <p:spPr>
          <a:xfrm>
            <a:off x="3416252" y="6870700"/>
            <a:ext cx="22493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ustainablychicdesigns.blogspot.co.uk/2011/02/kids-birthday-gift-ideadollar-tre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556106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grpSp>
        <p:nvGrpSpPr>
          <p:cNvPr id="70" name="Group 10">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2" name="Rectangle 11">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A290BE9C-FAB9-43B0-8872-8DBABC3B6D2D}"/>
              </a:ext>
            </a:extLst>
          </p:cNvPr>
          <p:cNvSpPr>
            <a:spLocks noGrp="1"/>
          </p:cNvSpPr>
          <p:nvPr>
            <p:ph type="title"/>
          </p:nvPr>
        </p:nvSpPr>
        <p:spPr>
          <a:xfrm>
            <a:off x="4996697" y="618518"/>
            <a:ext cx="6050713" cy="1478570"/>
          </a:xfrm>
        </p:spPr>
        <p:txBody>
          <a:bodyPr>
            <a:normAutofit/>
          </a:bodyPr>
          <a:lstStyle/>
          <a:p>
            <a:r>
              <a:rPr lang="en-GB" sz="3300">
                <a:latin typeface="Arial" panose="020B0604020202020204" pitchFamily="34" charset="0"/>
                <a:cs typeface="Arial" panose="020B0604020202020204" pitchFamily="34" charset="0"/>
              </a:rPr>
              <a:t>Business/Company Overview</a:t>
            </a:r>
            <a:br>
              <a:rPr lang="en-GB" sz="3300">
                <a:latin typeface="Arial" panose="020B0604020202020204" pitchFamily="34" charset="0"/>
                <a:cs typeface="Arial" panose="020B0604020202020204" pitchFamily="34" charset="0"/>
              </a:rPr>
            </a:br>
            <a:endParaRPr lang="en-GB" sz="3300">
              <a:latin typeface="Arial" panose="020B0604020202020204" pitchFamily="34" charset="0"/>
              <a:cs typeface="Arial" panose="020B0604020202020204" pitchFamily="34" charset="0"/>
            </a:endParaRPr>
          </a:p>
        </p:txBody>
      </p:sp>
      <p:pic>
        <p:nvPicPr>
          <p:cNvPr id="5" name="Picture 4" descr="A picture containing indoor, sitting&#10;&#10;Description automatically generated">
            <a:extLst>
              <a:ext uri="{FF2B5EF4-FFF2-40B4-BE49-F238E27FC236}">
                <a16:creationId xmlns:a16="http://schemas.microsoft.com/office/drawing/2014/main" id="{96A1A402-EF15-4288-834A-C983D287A35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0251" r="1" b="13560"/>
          <a:stretch/>
        </p:blipFill>
        <p:spPr>
          <a:xfrm>
            <a:off x="-5597" y="10"/>
            <a:ext cx="4635583" cy="6857990"/>
          </a:xfrm>
          <a:prstGeom prst="rect">
            <a:avLst/>
          </a:prstGeom>
        </p:spPr>
      </p:pic>
      <p:grpSp>
        <p:nvGrpSpPr>
          <p:cNvPr id="72" name="Group 14">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6" name="Rectangle 15">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7"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Rectangle 18">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0"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3"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Rectangle 43">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5"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5"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Rectangle 55">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7"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8"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9"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4214C6D9-0AB0-4C3E-BCA4-CAA867881AA2}"/>
              </a:ext>
            </a:extLst>
          </p:cNvPr>
          <p:cNvSpPr>
            <a:spLocks noGrp="1"/>
          </p:cNvSpPr>
          <p:nvPr>
            <p:ph idx="1"/>
          </p:nvPr>
        </p:nvSpPr>
        <p:spPr>
          <a:xfrm>
            <a:off x="4968958" y="2249487"/>
            <a:ext cx="6078453" cy="3541714"/>
          </a:xfrm>
        </p:spPr>
        <p:txBody>
          <a:bodyPr>
            <a:normAutofit/>
          </a:bodyPr>
          <a:lstStyle/>
          <a:p>
            <a:r>
              <a:rPr lang="en-GB">
                <a:latin typeface="Arial" panose="020B0604020202020204" pitchFamily="34" charset="0"/>
                <a:cs typeface="Arial" panose="020B0604020202020204" pitchFamily="34" charset="0"/>
              </a:rPr>
              <a:t>Nusrat Munshi is the founder and owner of ANA Hampers </a:t>
            </a:r>
          </a:p>
          <a:p>
            <a:r>
              <a:rPr lang="en-GB">
                <a:latin typeface="Arial" panose="020B0604020202020204" pitchFamily="34" charset="0"/>
                <a:cs typeface="Arial" panose="020B0604020202020204" pitchFamily="34" charset="0"/>
              </a:rPr>
              <a:t>Creating quality gift hampers</a:t>
            </a:r>
          </a:p>
          <a:p>
            <a:r>
              <a:rPr lang="en-GB">
                <a:latin typeface="Arial" panose="020B0604020202020204" pitchFamily="34" charset="0"/>
                <a:cs typeface="Arial" panose="020B0604020202020204" pitchFamily="34" charset="0"/>
              </a:rPr>
              <a:t>Operating for the last 12 months</a:t>
            </a:r>
          </a:p>
          <a:p>
            <a:r>
              <a:rPr lang="en-GB">
                <a:latin typeface="Arial" panose="020B0604020202020204" pitchFamily="34" charset="0"/>
                <a:cs typeface="Arial" panose="020B0604020202020204" pitchFamily="34" charset="0"/>
              </a:rPr>
              <a:t>Location of Business </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65320E1-26B8-4244-AF2C-006745E0070A}"/>
              </a:ext>
            </a:extLst>
          </p:cNvPr>
          <p:cNvSpPr txBox="1"/>
          <p:nvPr/>
        </p:nvSpPr>
        <p:spPr>
          <a:xfrm>
            <a:off x="2221956" y="6657945"/>
            <a:ext cx="24080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naturallymecreations.blogspot.com/2012/03/diaper-cake-baby-shower-gif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145729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76"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3C42C4E6-245A-47E3-AE65-8E072A6E689A}"/>
              </a:ext>
            </a:extLst>
          </p:cNvPr>
          <p:cNvSpPr>
            <a:spLocks noGrp="1"/>
          </p:cNvSpPr>
          <p:nvPr>
            <p:ph type="title"/>
          </p:nvPr>
        </p:nvSpPr>
        <p:spPr>
          <a:xfrm>
            <a:off x="1141413" y="618518"/>
            <a:ext cx="4459286" cy="1478570"/>
          </a:xfrm>
        </p:spPr>
        <p:txBody>
          <a:bodyPr>
            <a:normAutofit/>
          </a:bodyPr>
          <a:lstStyle/>
          <a:p>
            <a:r>
              <a:rPr lang="en-GB" dirty="0">
                <a:latin typeface="Arial" panose="020B0604020202020204" pitchFamily="34" charset="0"/>
                <a:cs typeface="Arial" panose="020B0604020202020204" pitchFamily="34" charset="0"/>
              </a:rPr>
              <a:t>Product and Services </a:t>
            </a:r>
          </a:p>
        </p:txBody>
      </p:sp>
      <p:sp>
        <p:nvSpPr>
          <p:cNvPr id="3" name="Content Placeholder 2">
            <a:extLst>
              <a:ext uri="{FF2B5EF4-FFF2-40B4-BE49-F238E27FC236}">
                <a16:creationId xmlns:a16="http://schemas.microsoft.com/office/drawing/2014/main" id="{7CE8AEEC-F665-45CF-A368-98D81D5B91B5}"/>
              </a:ext>
            </a:extLst>
          </p:cNvPr>
          <p:cNvSpPr>
            <a:spLocks noGrp="1"/>
          </p:cNvSpPr>
          <p:nvPr>
            <p:ph idx="1"/>
          </p:nvPr>
        </p:nvSpPr>
        <p:spPr>
          <a:xfrm>
            <a:off x="1141412" y="2366963"/>
            <a:ext cx="4459287" cy="3847570"/>
          </a:xfrm>
        </p:spPr>
        <p:txBody>
          <a:bodyPr>
            <a:noAutofit/>
          </a:bodyPr>
          <a:lstStyle/>
          <a:p>
            <a:pPr>
              <a:lnSpc>
                <a:spcPct val="110000"/>
              </a:lnSpc>
            </a:pPr>
            <a:r>
              <a:rPr lang="en-GB" sz="2800" dirty="0">
                <a:latin typeface="Arial" panose="020B0604020202020204" pitchFamily="34" charset="0"/>
                <a:cs typeface="Arial" panose="020B0604020202020204" pitchFamily="34" charset="0"/>
              </a:rPr>
              <a:t>Offering range of customised and standard Baskets </a:t>
            </a:r>
          </a:p>
          <a:p>
            <a:pPr>
              <a:lnSpc>
                <a:spcPct val="110000"/>
              </a:lnSpc>
            </a:pPr>
            <a:r>
              <a:rPr lang="en-GB" sz="2800" dirty="0">
                <a:latin typeface="Arial" panose="020B0604020202020204" pitchFamily="34" charset="0"/>
                <a:cs typeface="Arial" panose="020B0604020202020204" pitchFamily="34" charset="0"/>
              </a:rPr>
              <a:t>Birthday Baskets</a:t>
            </a:r>
          </a:p>
          <a:p>
            <a:pPr>
              <a:lnSpc>
                <a:spcPct val="110000"/>
              </a:lnSpc>
            </a:pPr>
            <a:r>
              <a:rPr lang="en-GB" sz="2800" dirty="0">
                <a:latin typeface="Arial" panose="020B0604020202020204" pitchFamily="34" charset="0"/>
                <a:cs typeface="Arial" panose="020B0604020202020204" pitchFamily="34" charset="0"/>
              </a:rPr>
              <a:t>Valentines Baskets</a:t>
            </a:r>
          </a:p>
          <a:p>
            <a:pPr>
              <a:lnSpc>
                <a:spcPct val="110000"/>
              </a:lnSpc>
            </a:pPr>
            <a:r>
              <a:rPr lang="en-GB" sz="2800" dirty="0">
                <a:latin typeface="Arial" panose="020B0604020202020204" pitchFamily="34" charset="0"/>
                <a:cs typeface="Arial" panose="020B0604020202020204" pitchFamily="34" charset="0"/>
              </a:rPr>
              <a:t>Baby shower Baskets</a:t>
            </a:r>
          </a:p>
          <a:p>
            <a:pPr>
              <a:lnSpc>
                <a:spcPct val="110000"/>
              </a:lnSpc>
            </a:pPr>
            <a:r>
              <a:rPr lang="en-GB" sz="2800" dirty="0">
                <a:latin typeface="Arial" panose="020B0604020202020204" pitchFamily="34" charset="0"/>
                <a:cs typeface="Arial" panose="020B0604020202020204" pitchFamily="34" charset="0"/>
              </a:rPr>
              <a:t>Wedding Baskets</a:t>
            </a:r>
          </a:p>
          <a:p>
            <a:pPr>
              <a:lnSpc>
                <a:spcPct val="110000"/>
              </a:lnSpc>
            </a:pPr>
            <a:r>
              <a:rPr lang="en-GB" sz="2800" dirty="0">
                <a:latin typeface="Arial" panose="020B0604020202020204" pitchFamily="34" charset="0"/>
                <a:cs typeface="Arial" panose="020B0604020202020204" pitchFamily="34" charset="0"/>
              </a:rPr>
              <a:t>Thank you Baskets etc</a:t>
            </a:r>
          </a:p>
          <a:p>
            <a:pPr>
              <a:lnSpc>
                <a:spcPct val="110000"/>
              </a:lnSpc>
            </a:pPr>
            <a:endParaRPr lang="en-GB" sz="2800" dirty="0">
              <a:latin typeface="Arial" panose="020B0604020202020204" pitchFamily="34" charset="0"/>
              <a:cs typeface="Arial" panose="020B0604020202020204" pitchFamily="34" charset="0"/>
            </a:endParaRPr>
          </a:p>
          <a:p>
            <a:pPr>
              <a:lnSpc>
                <a:spcPct val="110000"/>
              </a:lnSpc>
            </a:pPr>
            <a:endParaRPr lang="en-GB" sz="2800" dirty="0">
              <a:latin typeface="Arial" panose="020B0604020202020204" pitchFamily="34" charset="0"/>
              <a:cs typeface="Arial" panose="020B0604020202020204" pitchFamily="34" charset="0"/>
            </a:endParaRPr>
          </a:p>
          <a:p>
            <a:pPr>
              <a:lnSpc>
                <a:spcPct val="110000"/>
              </a:lnSpc>
            </a:pPr>
            <a:r>
              <a:rPr lang="en-GB" sz="2800" dirty="0">
                <a:latin typeface="Arial" panose="020B0604020202020204" pitchFamily="34" charset="0"/>
                <a:cs typeface="Arial" panose="020B0604020202020204" pitchFamily="34" charset="0"/>
              </a:rPr>
              <a:t> </a:t>
            </a:r>
          </a:p>
        </p:txBody>
      </p:sp>
      <p:pic>
        <p:nvPicPr>
          <p:cNvPr id="7" name="Picture 6">
            <a:extLst>
              <a:ext uri="{FF2B5EF4-FFF2-40B4-BE49-F238E27FC236}">
                <a16:creationId xmlns:a16="http://schemas.microsoft.com/office/drawing/2014/main" id="{BD892F44-107B-48B0-8667-FBF9542947E2}"/>
              </a:ext>
            </a:extLst>
          </p:cNvPr>
          <p:cNvPicPr>
            <a:picLocks noChangeAspect="1"/>
          </p:cNvPicPr>
          <p:nvPr/>
        </p:nvPicPr>
        <p:blipFill>
          <a:blip r:embed="rId5"/>
          <a:stretch>
            <a:fillRect/>
          </a:stretch>
        </p:blipFill>
        <p:spPr>
          <a:xfrm>
            <a:off x="6480808" y="618518"/>
            <a:ext cx="4686663"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78" name="Group 77">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79"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80"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8"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1"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96"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9"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0"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1"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2"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6" name="TextBox 5">
            <a:extLst>
              <a:ext uri="{FF2B5EF4-FFF2-40B4-BE49-F238E27FC236}">
                <a16:creationId xmlns:a16="http://schemas.microsoft.com/office/drawing/2014/main" id="{42B14141-0A4D-47BC-BEDF-DA3961241E65}"/>
              </a:ext>
            </a:extLst>
          </p:cNvPr>
          <p:cNvSpPr txBox="1"/>
          <p:nvPr/>
        </p:nvSpPr>
        <p:spPr>
          <a:xfrm>
            <a:off x="9783970" y="6870700"/>
            <a:ext cx="24080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trendoffice.blogspot.com/2017/02/valentines-inspirational-gift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0" name="TextBox 9">
            <a:extLst>
              <a:ext uri="{FF2B5EF4-FFF2-40B4-BE49-F238E27FC236}">
                <a16:creationId xmlns:a16="http://schemas.microsoft.com/office/drawing/2014/main" id="{B68A75DA-3685-4CAC-8C94-9113A34641FE}"/>
              </a:ext>
            </a:extLst>
          </p:cNvPr>
          <p:cNvSpPr txBox="1"/>
          <p:nvPr/>
        </p:nvSpPr>
        <p:spPr>
          <a:xfrm>
            <a:off x="7521936" y="6870700"/>
            <a:ext cx="22493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ibomesohoqe.prv.pl/unique-gift-baskets-edible-gifts.php">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795085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40E70-6FCD-4F79-8555-B064CF636D33}"/>
              </a:ext>
            </a:extLst>
          </p:cNvPr>
          <p:cNvSpPr>
            <a:spLocks noGrp="1"/>
          </p:cNvSpPr>
          <p:nvPr>
            <p:ph type="title"/>
          </p:nvPr>
        </p:nvSpPr>
        <p:spPr>
          <a:xfrm>
            <a:off x="1141412" y="618518"/>
            <a:ext cx="5894387" cy="1478570"/>
          </a:xfrm>
        </p:spPr>
        <p:txBody>
          <a:bodyPr anchor="b">
            <a:normAutofit/>
          </a:bodyPr>
          <a:lstStyle/>
          <a:p>
            <a:r>
              <a:rPr lang="en-GB" dirty="0">
                <a:latin typeface="Arial" panose="020B0604020202020204" pitchFamily="34" charset="0"/>
                <a:cs typeface="Arial" panose="020B0604020202020204" pitchFamily="34" charset="0"/>
              </a:rPr>
              <a:t>Target Market</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B75655-17F4-4F7B-9533-C4570F7A0205}"/>
              </a:ext>
            </a:extLst>
          </p:cNvPr>
          <p:cNvSpPr>
            <a:spLocks noGrp="1"/>
          </p:cNvSpPr>
          <p:nvPr>
            <p:ph idx="1"/>
          </p:nvPr>
        </p:nvSpPr>
        <p:spPr>
          <a:xfrm>
            <a:off x="1141412" y="2249487"/>
            <a:ext cx="5894388" cy="3541714"/>
          </a:xfrm>
        </p:spPr>
        <p:txBody>
          <a:bodyPr>
            <a:normAutofit fontScale="92500" lnSpcReduction="10000"/>
          </a:bodyPr>
          <a:lstStyle/>
          <a:p>
            <a:pPr marL="0" indent="0">
              <a:buNone/>
            </a:pPr>
            <a:r>
              <a:rPr lang="en-GB" sz="2800" dirty="0">
                <a:latin typeface="Arial" panose="020B0604020202020204" pitchFamily="34" charset="0"/>
                <a:cs typeface="Arial" panose="020B0604020202020204" pitchFamily="34" charset="0"/>
              </a:rPr>
              <a:t>Target Market is a business term meaning the market segment to which </a:t>
            </a:r>
          </a:p>
          <a:p>
            <a:pPr marL="0" indent="0">
              <a:buNone/>
            </a:pPr>
            <a:r>
              <a:rPr lang="en-GB" sz="2800" dirty="0">
                <a:latin typeface="Arial" panose="020B0604020202020204" pitchFamily="34" charset="0"/>
                <a:cs typeface="Arial" panose="020B0604020202020204" pitchFamily="34" charset="0"/>
              </a:rPr>
              <a:t>A particular good or service is marketed. It is mainly defined by age, gender, geography, socio-economic grouping, or any other combination of demographics.</a:t>
            </a:r>
          </a:p>
          <a:p>
            <a:pPr marL="0" indent="0">
              <a:buNone/>
            </a:pPr>
            <a:endParaRPr lang="en-GB" sz="28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6" name="Picture 55" descr="A basket full of food&#10;&#10;Description automatically generated">
            <a:extLst>
              <a:ext uri="{FF2B5EF4-FFF2-40B4-BE49-F238E27FC236}">
                <a16:creationId xmlns:a16="http://schemas.microsoft.com/office/drawing/2014/main" id="{5E63553A-3CC8-4074-8055-3584EB6F346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6275" b="1"/>
          <a:stretch/>
        </p:blipFill>
        <p:spPr>
          <a:xfrm>
            <a:off x="7619998" y="780235"/>
            <a:ext cx="3425199" cy="484033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58" name="TextBox 57">
            <a:extLst>
              <a:ext uri="{FF2B5EF4-FFF2-40B4-BE49-F238E27FC236}">
                <a16:creationId xmlns:a16="http://schemas.microsoft.com/office/drawing/2014/main" id="{CC70C411-6832-45DC-AA4E-323F292316A2}"/>
              </a:ext>
            </a:extLst>
          </p:cNvPr>
          <p:cNvSpPr txBox="1"/>
          <p:nvPr/>
        </p:nvSpPr>
        <p:spPr>
          <a:xfrm>
            <a:off x="8637167" y="5420512"/>
            <a:ext cx="24080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twosisterscrafting.com/apples-for-the-teacher-gift-baske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228899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 name="Rectangle 12">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F060161B-C073-464D-A669-EB547F962F9A}"/>
              </a:ext>
            </a:extLst>
          </p:cNvPr>
          <p:cNvSpPr>
            <a:spLocks noGrp="1"/>
          </p:cNvSpPr>
          <p:nvPr>
            <p:ph type="title"/>
          </p:nvPr>
        </p:nvSpPr>
        <p:spPr>
          <a:xfrm>
            <a:off x="6448425" y="618518"/>
            <a:ext cx="4598985" cy="1478570"/>
          </a:xfrm>
        </p:spPr>
        <p:txBody>
          <a:bodyPr>
            <a:normAutofit/>
          </a:bodyPr>
          <a:lstStyle/>
          <a:p>
            <a:r>
              <a:rPr lang="en-GB">
                <a:latin typeface="Arial" panose="020B0604020202020204" pitchFamily="34" charset="0"/>
                <a:cs typeface="Arial" panose="020B0604020202020204" pitchFamily="34" charset="0"/>
              </a:rPr>
              <a:t>Competitors </a:t>
            </a:r>
            <a:endParaRPr lang="en-GB" dirty="0">
              <a:latin typeface="Arial" panose="020B0604020202020204" pitchFamily="34" charset="0"/>
              <a:cs typeface="Arial" panose="020B0604020202020204" pitchFamily="34" charset="0"/>
            </a:endParaRPr>
          </a:p>
        </p:txBody>
      </p:sp>
      <p:pic>
        <p:nvPicPr>
          <p:cNvPr id="11" name="Content Placeholder 3">
            <a:extLst>
              <a:ext uri="{FF2B5EF4-FFF2-40B4-BE49-F238E27FC236}">
                <a16:creationId xmlns:a16="http://schemas.microsoft.com/office/drawing/2014/main" id="{3D9B0A4E-DC80-4468-B6A1-E89180629887}"/>
              </a:ext>
            </a:extLst>
          </p:cNvPr>
          <p:cNvPicPr>
            <a:picLocks noChangeAspect="1"/>
          </p:cNvPicPr>
          <p:nvPr/>
        </p:nvPicPr>
        <p:blipFill rotWithShape="1">
          <a:blip r:embed="rId5"/>
          <a:srcRect l="21925" r="16241"/>
          <a:stretch/>
        </p:blipFill>
        <p:spPr>
          <a:xfrm>
            <a:off x="-5597" y="10"/>
            <a:ext cx="6101597" cy="6857990"/>
          </a:xfrm>
          <a:prstGeom prst="rect">
            <a:avLst/>
          </a:prstGeom>
        </p:spPr>
      </p:pic>
      <p:grpSp>
        <p:nvGrpSpPr>
          <p:cNvPr id="16" name="Group 15">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7" name="Rectangle 16">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8"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Rectangle 19">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1"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3"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Rectangle 44">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6"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5"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Rectangle 56">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8"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8"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9"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0"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15" name="Content Placeholder 8">
            <a:extLst>
              <a:ext uri="{FF2B5EF4-FFF2-40B4-BE49-F238E27FC236}">
                <a16:creationId xmlns:a16="http://schemas.microsoft.com/office/drawing/2014/main" id="{E928208C-1119-48C4-92B6-070FA432BB2C}"/>
              </a:ext>
            </a:extLst>
          </p:cNvPr>
          <p:cNvSpPr>
            <a:spLocks noGrp="1"/>
          </p:cNvSpPr>
          <p:nvPr>
            <p:ph idx="1"/>
          </p:nvPr>
        </p:nvSpPr>
        <p:spPr>
          <a:xfrm>
            <a:off x="6448425" y="2249487"/>
            <a:ext cx="4598986" cy="3541714"/>
          </a:xfrm>
        </p:spPr>
        <p:txBody>
          <a:bodyPr>
            <a:normAutofit/>
          </a:bodyPr>
          <a:lstStyle/>
          <a:p>
            <a:r>
              <a:rPr lang="en-US" dirty="0"/>
              <a:t>Being homebased business there are no overheads</a:t>
            </a:r>
          </a:p>
          <a:p>
            <a:pPr marL="0" indent="0">
              <a:buNone/>
            </a:pPr>
            <a:r>
              <a:rPr lang="en-US" dirty="0"/>
              <a:t>The only competition comes from other homebased businesses that are doing it for passion</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99538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85" name="Rectangle 84">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6"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1781601D-C794-4C30-B724-CE6B41FBE396}"/>
              </a:ext>
            </a:extLst>
          </p:cNvPr>
          <p:cNvSpPr>
            <a:spLocks noGrp="1"/>
          </p:cNvSpPr>
          <p:nvPr>
            <p:ph type="title"/>
          </p:nvPr>
        </p:nvSpPr>
        <p:spPr>
          <a:xfrm>
            <a:off x="7962519" y="618518"/>
            <a:ext cx="3084891" cy="1478570"/>
          </a:xfrm>
        </p:spPr>
        <p:txBody>
          <a:bodyPr>
            <a:normAutofit/>
          </a:bodyPr>
          <a:lstStyle/>
          <a:p>
            <a:r>
              <a:rPr lang="en-GB" dirty="0">
                <a:latin typeface="Arial" panose="020B0604020202020204" pitchFamily="34" charset="0"/>
                <a:cs typeface="Arial" panose="020B0604020202020204" pitchFamily="34" charset="0"/>
              </a:rPr>
              <a:t>Marketing Strategies  </a:t>
            </a:r>
          </a:p>
        </p:txBody>
      </p:sp>
      <p:pic>
        <p:nvPicPr>
          <p:cNvPr id="79" name="Content Placeholder 3">
            <a:extLst>
              <a:ext uri="{FF2B5EF4-FFF2-40B4-BE49-F238E27FC236}">
                <a16:creationId xmlns:a16="http://schemas.microsoft.com/office/drawing/2014/main" id="{8A824A26-2195-4D93-8C10-086C0152F759}"/>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0810" r="19950" b="1"/>
          <a:stretch/>
        </p:blipFill>
        <p:spPr>
          <a:xfrm>
            <a:off x="-5597" y="10"/>
            <a:ext cx="7558541" cy="6857990"/>
          </a:xfrm>
          <a:prstGeom prst="rect">
            <a:avLst/>
          </a:prstGeom>
        </p:spPr>
      </p:pic>
      <p:grpSp>
        <p:nvGrpSpPr>
          <p:cNvPr id="88" name="Group 87">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89" name="Rectangle 88">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90"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Rectangle 91">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93"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0"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3"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2"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5"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7" name="Rectangle 116">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8"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5"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6"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7"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8"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9" name="Rectangle 128">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30"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1"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2"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3"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4"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5"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6"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7"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8"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9"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0"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1"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2"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81" name="Content Placeholder 80">
            <a:extLst>
              <a:ext uri="{FF2B5EF4-FFF2-40B4-BE49-F238E27FC236}">
                <a16:creationId xmlns:a16="http://schemas.microsoft.com/office/drawing/2014/main" id="{364950D5-2BB8-4F07-81D9-3904DD744B80}"/>
              </a:ext>
            </a:extLst>
          </p:cNvPr>
          <p:cNvSpPr>
            <a:spLocks noGrp="1"/>
          </p:cNvSpPr>
          <p:nvPr>
            <p:ph idx="1"/>
          </p:nvPr>
        </p:nvSpPr>
        <p:spPr>
          <a:xfrm>
            <a:off x="7962519" y="2249487"/>
            <a:ext cx="3084892" cy="3541714"/>
          </a:xfrm>
        </p:spPr>
        <p:txBody>
          <a:bodyPr>
            <a:normAutofit/>
          </a:bodyPr>
          <a:lstStyle/>
          <a:p>
            <a:r>
              <a:rPr lang="en-US" dirty="0">
                <a:latin typeface="Arial" panose="020B0604020202020204" pitchFamily="34" charset="0"/>
                <a:cs typeface="Arial" panose="020B0604020202020204" pitchFamily="34" charset="0"/>
              </a:rPr>
              <a:t>Brochure’s</a:t>
            </a:r>
          </a:p>
          <a:p>
            <a:r>
              <a:rPr lang="en-US" dirty="0">
                <a:latin typeface="Arial" panose="020B0604020202020204" pitchFamily="34" charset="0"/>
                <a:cs typeface="Arial" panose="020B0604020202020204" pitchFamily="34" charset="0"/>
              </a:rPr>
              <a:t>Social media </a:t>
            </a:r>
          </a:p>
          <a:p>
            <a:r>
              <a:rPr lang="en-US" dirty="0">
                <a:latin typeface="Arial" panose="020B0604020202020204" pitchFamily="34" charset="0"/>
                <a:cs typeface="Arial" panose="020B0604020202020204" pitchFamily="34" charset="0"/>
              </a:rPr>
              <a:t>Website</a:t>
            </a:r>
          </a:p>
          <a:p>
            <a:r>
              <a:rPr lang="en-US" dirty="0">
                <a:latin typeface="Arial" panose="020B0604020202020204" pitchFamily="34" charset="0"/>
                <a:cs typeface="Arial" panose="020B0604020202020204" pitchFamily="34" charset="0"/>
              </a:rPr>
              <a:t>Referrals</a:t>
            </a:r>
          </a:p>
          <a:p>
            <a:pPr marL="0" indent="0">
              <a:buNone/>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A5B9F5A-8A4E-4478-AA68-936BDF8CCE76}"/>
              </a:ext>
            </a:extLst>
          </p:cNvPr>
          <p:cNvSpPr txBox="1"/>
          <p:nvPr/>
        </p:nvSpPr>
        <p:spPr>
          <a:xfrm>
            <a:off x="9783968" y="6870700"/>
            <a:ext cx="240803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www.flickr.com/photos/isleconcierge/351046052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5" name="TextBox 4">
            <a:extLst>
              <a:ext uri="{FF2B5EF4-FFF2-40B4-BE49-F238E27FC236}">
                <a16:creationId xmlns:a16="http://schemas.microsoft.com/office/drawing/2014/main" id="{CB29D0DB-266A-41EC-AC36-D0D61B900965}"/>
              </a:ext>
            </a:extLst>
          </p:cNvPr>
          <p:cNvSpPr txBox="1"/>
          <p:nvPr/>
        </p:nvSpPr>
        <p:spPr>
          <a:xfrm>
            <a:off x="5144912" y="6657945"/>
            <a:ext cx="240803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www.axiswebart.com/blog/effective-marketing-strateg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247977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9" name="Rectangle 118">
            <a:extLst>
              <a:ext uri="{FF2B5EF4-FFF2-40B4-BE49-F238E27FC236}">
                <a16:creationId xmlns:a16="http://schemas.microsoft.com/office/drawing/2014/main" id="{3CBA50DB-DBC7-4B6E-B3C1-8FF1EA519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21" name="Group 120">
            <a:extLst>
              <a:ext uri="{FF2B5EF4-FFF2-40B4-BE49-F238E27FC236}">
                <a16:creationId xmlns:a16="http://schemas.microsoft.com/office/drawing/2014/main" id="{1DED8FB6-AF8D-4D98-913D-E6486FEC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22" name="Group 121">
              <a:extLst>
                <a:ext uri="{FF2B5EF4-FFF2-40B4-BE49-F238E27FC236}">
                  <a16:creationId xmlns:a16="http://schemas.microsoft.com/office/drawing/2014/main" id="{0A805ED2-113B-4584-8827-567B5792F1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34" name="Rectangle 5">
                <a:extLst>
                  <a:ext uri="{FF2B5EF4-FFF2-40B4-BE49-F238E27FC236}">
                    <a16:creationId xmlns:a16="http://schemas.microsoft.com/office/drawing/2014/main" id="{C6CF21D8-CC72-4F35-A29E-3AF9E6DA130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5" name="Freeform 6">
                <a:extLst>
                  <a:ext uri="{FF2B5EF4-FFF2-40B4-BE49-F238E27FC236}">
                    <a16:creationId xmlns:a16="http://schemas.microsoft.com/office/drawing/2014/main" id="{8E60A7C3-087D-47B4-AB5A-C8B1042FD2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6" name="Freeform 7">
                <a:extLst>
                  <a:ext uri="{FF2B5EF4-FFF2-40B4-BE49-F238E27FC236}">
                    <a16:creationId xmlns:a16="http://schemas.microsoft.com/office/drawing/2014/main" id="{1885EECE-F6D9-4128-BC90-01583BF269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Freeform 8">
                <a:extLst>
                  <a:ext uri="{FF2B5EF4-FFF2-40B4-BE49-F238E27FC236}">
                    <a16:creationId xmlns:a16="http://schemas.microsoft.com/office/drawing/2014/main" id="{F44AA128-AA96-4FF2-A1C3-F9D2E7FD3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8" name="Freeform 9">
                <a:extLst>
                  <a:ext uri="{FF2B5EF4-FFF2-40B4-BE49-F238E27FC236}">
                    <a16:creationId xmlns:a16="http://schemas.microsoft.com/office/drawing/2014/main" id="{7E52DC12-230B-4892-B284-F2FE9DE16A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10">
                <a:extLst>
                  <a:ext uri="{FF2B5EF4-FFF2-40B4-BE49-F238E27FC236}">
                    <a16:creationId xmlns:a16="http://schemas.microsoft.com/office/drawing/2014/main" id="{A68FBF9E-B81A-41D0-8A03-6CFC30811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11">
                <a:extLst>
                  <a:ext uri="{FF2B5EF4-FFF2-40B4-BE49-F238E27FC236}">
                    <a16:creationId xmlns:a16="http://schemas.microsoft.com/office/drawing/2014/main" id="{B0047F84-8480-494F-9241-39FF17CFF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12">
                <a:extLst>
                  <a:ext uri="{FF2B5EF4-FFF2-40B4-BE49-F238E27FC236}">
                    <a16:creationId xmlns:a16="http://schemas.microsoft.com/office/drawing/2014/main" id="{8CAF76D8-4B95-4A8E-9EE5-8CCC0A7AD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13">
                <a:extLst>
                  <a:ext uri="{FF2B5EF4-FFF2-40B4-BE49-F238E27FC236}">
                    <a16:creationId xmlns:a16="http://schemas.microsoft.com/office/drawing/2014/main" id="{792F82F3-05A8-4A55-8C5B-81F6678B59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14">
                <a:extLst>
                  <a:ext uri="{FF2B5EF4-FFF2-40B4-BE49-F238E27FC236}">
                    <a16:creationId xmlns:a16="http://schemas.microsoft.com/office/drawing/2014/main" id="{B8472536-021A-4E59-BD59-DDC090A18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5">
                <a:extLst>
                  <a:ext uri="{FF2B5EF4-FFF2-40B4-BE49-F238E27FC236}">
                    <a16:creationId xmlns:a16="http://schemas.microsoft.com/office/drawing/2014/main" id="{AEBEF646-3C12-469F-B194-A161A7A95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Line 16">
                <a:extLst>
                  <a:ext uri="{FF2B5EF4-FFF2-40B4-BE49-F238E27FC236}">
                    <a16:creationId xmlns:a16="http://schemas.microsoft.com/office/drawing/2014/main" id="{D4501159-D7AC-4307-9DFC-C8F3A94341D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46" name="Freeform 17">
                <a:extLst>
                  <a:ext uri="{FF2B5EF4-FFF2-40B4-BE49-F238E27FC236}">
                    <a16:creationId xmlns:a16="http://schemas.microsoft.com/office/drawing/2014/main" id="{B5244C41-454C-47D8-A6A9-C17EC2A36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18">
                <a:extLst>
                  <a:ext uri="{FF2B5EF4-FFF2-40B4-BE49-F238E27FC236}">
                    <a16:creationId xmlns:a16="http://schemas.microsoft.com/office/drawing/2014/main" id="{8FA883B8-99FB-4540-B573-F0674BFB1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19">
                <a:extLst>
                  <a:ext uri="{FF2B5EF4-FFF2-40B4-BE49-F238E27FC236}">
                    <a16:creationId xmlns:a16="http://schemas.microsoft.com/office/drawing/2014/main" id="{F1178B7C-5A00-4E5B-9010-B1477621E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20">
                <a:extLst>
                  <a:ext uri="{FF2B5EF4-FFF2-40B4-BE49-F238E27FC236}">
                    <a16:creationId xmlns:a16="http://schemas.microsoft.com/office/drawing/2014/main" id="{E359D5D8-EE2E-4714-A40A-C3A6D91F98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Rectangle 21">
                <a:extLst>
                  <a:ext uri="{FF2B5EF4-FFF2-40B4-BE49-F238E27FC236}">
                    <a16:creationId xmlns:a16="http://schemas.microsoft.com/office/drawing/2014/main" id="{8A89C2E5-F892-4666-85FB-995578FBC7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51" name="Freeform 22">
                <a:extLst>
                  <a:ext uri="{FF2B5EF4-FFF2-40B4-BE49-F238E27FC236}">
                    <a16:creationId xmlns:a16="http://schemas.microsoft.com/office/drawing/2014/main" id="{6DC6174B-0EC3-4A81-A0D1-D10DBB869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23">
                <a:extLst>
                  <a:ext uri="{FF2B5EF4-FFF2-40B4-BE49-F238E27FC236}">
                    <a16:creationId xmlns:a16="http://schemas.microsoft.com/office/drawing/2014/main" id="{2CB96070-0553-4F79-984C-8DABB1CD5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24">
                <a:extLst>
                  <a:ext uri="{FF2B5EF4-FFF2-40B4-BE49-F238E27FC236}">
                    <a16:creationId xmlns:a16="http://schemas.microsoft.com/office/drawing/2014/main" id="{BA23B6E2-3718-4009-B80E-9279154B1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5">
                <a:extLst>
                  <a:ext uri="{FF2B5EF4-FFF2-40B4-BE49-F238E27FC236}">
                    <a16:creationId xmlns:a16="http://schemas.microsoft.com/office/drawing/2014/main" id="{CAFB32D5-E528-419B-80EE-1475633970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26">
                <a:extLst>
                  <a:ext uri="{FF2B5EF4-FFF2-40B4-BE49-F238E27FC236}">
                    <a16:creationId xmlns:a16="http://schemas.microsoft.com/office/drawing/2014/main" id="{A68ADD35-4FEA-404D-B2F3-23556E6E8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27">
                <a:extLst>
                  <a:ext uri="{FF2B5EF4-FFF2-40B4-BE49-F238E27FC236}">
                    <a16:creationId xmlns:a16="http://schemas.microsoft.com/office/drawing/2014/main" id="{89CF17CA-49E3-4B4A-836A-4FD55C67B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28">
                <a:extLst>
                  <a:ext uri="{FF2B5EF4-FFF2-40B4-BE49-F238E27FC236}">
                    <a16:creationId xmlns:a16="http://schemas.microsoft.com/office/drawing/2014/main" id="{AB394F2E-F3E7-4CED-84A9-35C47AB287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29">
                <a:extLst>
                  <a:ext uri="{FF2B5EF4-FFF2-40B4-BE49-F238E27FC236}">
                    <a16:creationId xmlns:a16="http://schemas.microsoft.com/office/drawing/2014/main" id="{FF816C2F-3999-4A9F-8395-5D68ED33A4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30">
                <a:extLst>
                  <a:ext uri="{FF2B5EF4-FFF2-40B4-BE49-F238E27FC236}">
                    <a16:creationId xmlns:a16="http://schemas.microsoft.com/office/drawing/2014/main" id="{82AD6AC6-71D5-4BD8-9185-D3062968B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Freeform 31">
                <a:extLst>
                  <a:ext uri="{FF2B5EF4-FFF2-40B4-BE49-F238E27FC236}">
                    <a16:creationId xmlns:a16="http://schemas.microsoft.com/office/drawing/2014/main" id="{743A50C2-65CF-4F4C-B412-6149A93ACF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123" name="Group 122">
              <a:extLst>
                <a:ext uri="{FF2B5EF4-FFF2-40B4-BE49-F238E27FC236}">
                  <a16:creationId xmlns:a16="http://schemas.microsoft.com/office/drawing/2014/main" id="{6C0E7A88-FEDF-4C4F-A6B4-F7DDE9DE9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24" name="Freeform 32">
                <a:extLst>
                  <a:ext uri="{FF2B5EF4-FFF2-40B4-BE49-F238E27FC236}">
                    <a16:creationId xmlns:a16="http://schemas.microsoft.com/office/drawing/2014/main" id="{AE94B3EE-D5C0-4BDE-B6AA-7599F0486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33">
                <a:extLst>
                  <a:ext uri="{FF2B5EF4-FFF2-40B4-BE49-F238E27FC236}">
                    <a16:creationId xmlns:a16="http://schemas.microsoft.com/office/drawing/2014/main" id="{5EF110E8-C00D-454E-8F3A-ECF2D35667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34">
                <a:extLst>
                  <a:ext uri="{FF2B5EF4-FFF2-40B4-BE49-F238E27FC236}">
                    <a16:creationId xmlns:a16="http://schemas.microsoft.com/office/drawing/2014/main" id="{BFC5F327-6927-4F35-9AF6-C45527BB4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35">
                <a:extLst>
                  <a:ext uri="{FF2B5EF4-FFF2-40B4-BE49-F238E27FC236}">
                    <a16:creationId xmlns:a16="http://schemas.microsoft.com/office/drawing/2014/main" id="{BF2D314D-AEDE-418D-9702-D3CDB98C3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8" name="Freeform 36">
                <a:extLst>
                  <a:ext uri="{FF2B5EF4-FFF2-40B4-BE49-F238E27FC236}">
                    <a16:creationId xmlns:a16="http://schemas.microsoft.com/office/drawing/2014/main" id="{64FD07F8-3CA6-4209-9A9E-30609FE9A3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9" name="Freeform 37">
                <a:extLst>
                  <a:ext uri="{FF2B5EF4-FFF2-40B4-BE49-F238E27FC236}">
                    <a16:creationId xmlns:a16="http://schemas.microsoft.com/office/drawing/2014/main" id="{AB0AE24D-CD49-4B57-82E0-780F62AE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0" name="Freeform 38">
                <a:extLst>
                  <a:ext uri="{FF2B5EF4-FFF2-40B4-BE49-F238E27FC236}">
                    <a16:creationId xmlns:a16="http://schemas.microsoft.com/office/drawing/2014/main" id="{66803AF8-6368-45E6-A0B7-C0C4CFFEEB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1" name="Freeform 39">
                <a:extLst>
                  <a:ext uri="{FF2B5EF4-FFF2-40B4-BE49-F238E27FC236}">
                    <a16:creationId xmlns:a16="http://schemas.microsoft.com/office/drawing/2014/main" id="{B4761E05-2792-472B-A814-9616151C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2" name="Freeform 40">
                <a:extLst>
                  <a:ext uri="{FF2B5EF4-FFF2-40B4-BE49-F238E27FC236}">
                    <a16:creationId xmlns:a16="http://schemas.microsoft.com/office/drawing/2014/main" id="{40B6A261-9427-4E70-9564-048AD009B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3" name="Rectangle 41">
                <a:extLst>
                  <a:ext uri="{FF2B5EF4-FFF2-40B4-BE49-F238E27FC236}">
                    <a16:creationId xmlns:a16="http://schemas.microsoft.com/office/drawing/2014/main" id="{68BFDFBE-2286-4123-9436-E1DF84AF49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pic>
        <p:nvPicPr>
          <p:cNvPr id="162" name="Picture 2">
            <a:extLst>
              <a:ext uri="{FF2B5EF4-FFF2-40B4-BE49-F238E27FC236}">
                <a16:creationId xmlns:a16="http://schemas.microsoft.com/office/drawing/2014/main" id="{5B3DE270-418F-47A7-B311-C4D876041D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D6EA638-1CA8-45E7-8384-745195B51816}"/>
              </a:ext>
            </a:extLst>
          </p:cNvPr>
          <p:cNvSpPr>
            <a:spLocks noGrp="1"/>
          </p:cNvSpPr>
          <p:nvPr>
            <p:ph type="title"/>
          </p:nvPr>
        </p:nvSpPr>
        <p:spPr>
          <a:xfrm>
            <a:off x="8036041" y="9524"/>
            <a:ext cx="3281003" cy="1182688"/>
          </a:xfrm>
        </p:spPr>
        <p:txBody>
          <a:bodyPr anchor="b">
            <a:normAutofit/>
          </a:bodyPr>
          <a:lstStyle/>
          <a:p>
            <a:r>
              <a:rPr lang="en-GB" sz="3200" dirty="0">
                <a:solidFill>
                  <a:srgbClr val="FFFFFF"/>
                </a:solidFill>
                <a:latin typeface="Arial" panose="020B0604020202020204" pitchFamily="34" charset="0"/>
                <a:cs typeface="Arial" panose="020B0604020202020204" pitchFamily="34" charset="0"/>
              </a:rPr>
              <a:t>Management Team </a:t>
            </a:r>
          </a:p>
        </p:txBody>
      </p:sp>
      <p:sp useBgFill="1">
        <p:nvSpPr>
          <p:cNvPr id="164" name="Round Diagonal Corner Rectangle 11">
            <a:extLst>
              <a:ext uri="{FF2B5EF4-FFF2-40B4-BE49-F238E27FC236}">
                <a16:creationId xmlns:a16="http://schemas.microsoft.com/office/drawing/2014/main" id="{A1351C6B-7343-451F-AB4A-1CE294A4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91E329F-13AB-4D39-8A1B-268BBEA02716}"/>
              </a:ext>
            </a:extLst>
          </p:cNvPr>
          <p:cNvPicPr>
            <a:picLocks noChangeAspect="1"/>
          </p:cNvPicPr>
          <p:nvPr/>
        </p:nvPicPr>
        <p:blipFill>
          <a:blip r:embed="rId4"/>
          <a:stretch>
            <a:fillRect/>
          </a:stretch>
        </p:blipFill>
        <p:spPr>
          <a:xfrm>
            <a:off x="1118988" y="1348059"/>
            <a:ext cx="6112382" cy="4156421"/>
          </a:xfrm>
          <a:prstGeom prst="rect">
            <a:avLst/>
          </a:prstGeom>
        </p:spPr>
      </p:pic>
      <p:sp>
        <p:nvSpPr>
          <p:cNvPr id="66" name="Content Placeholder 65">
            <a:extLst>
              <a:ext uri="{FF2B5EF4-FFF2-40B4-BE49-F238E27FC236}">
                <a16:creationId xmlns:a16="http://schemas.microsoft.com/office/drawing/2014/main" id="{C92E68F6-040C-42EE-A2C1-49697050AC5E}"/>
              </a:ext>
            </a:extLst>
          </p:cNvPr>
          <p:cNvSpPr>
            <a:spLocks noGrp="1"/>
          </p:cNvSpPr>
          <p:nvPr>
            <p:ph idx="1"/>
          </p:nvPr>
        </p:nvSpPr>
        <p:spPr>
          <a:xfrm>
            <a:off x="8036041" y="2249487"/>
            <a:ext cx="3281004" cy="3541714"/>
          </a:xfrm>
        </p:spPr>
        <p:txBody>
          <a:bodyPr>
            <a:normAutofit/>
          </a:bodyPr>
          <a:lstStyle/>
          <a:p>
            <a:r>
              <a:rPr lang="en-US" sz="1800" dirty="0">
                <a:solidFill>
                  <a:srgbClr val="FFFFFF"/>
                </a:solidFill>
                <a:latin typeface="Arial" panose="020B0604020202020204" pitchFamily="34" charset="0"/>
                <a:cs typeface="Arial" panose="020B0604020202020204" pitchFamily="34" charset="0"/>
              </a:rPr>
              <a:t>Will be formed as a partnership with Nusrat munshi Husband</a:t>
            </a:r>
          </a:p>
          <a:p>
            <a:r>
              <a:rPr lang="en-US" sz="1800" dirty="0">
                <a:solidFill>
                  <a:srgbClr val="FFFFFF"/>
                </a:solidFill>
                <a:latin typeface="Arial" panose="020B0604020202020204" pitchFamily="34" charset="0"/>
                <a:cs typeface="Arial" panose="020B0604020202020204" pitchFamily="34" charset="0"/>
              </a:rPr>
              <a:t>Will be looking for  a full time employee</a:t>
            </a:r>
          </a:p>
          <a:p>
            <a:endParaRPr lang="en-US" sz="1800" dirty="0">
              <a:solidFill>
                <a:srgbClr val="FFFFFF"/>
              </a:solidFill>
              <a:latin typeface="Arial" panose="020B0604020202020204" pitchFamily="34" charset="0"/>
              <a:cs typeface="Arial" panose="020B0604020202020204" pitchFamily="34" charset="0"/>
            </a:endParaRPr>
          </a:p>
          <a:p>
            <a:endParaRPr lang="en-US" sz="1800" dirty="0">
              <a:solidFill>
                <a:srgbClr val="FFFFFF"/>
              </a:solidFill>
              <a:latin typeface="Arial" panose="020B0604020202020204" pitchFamily="34" charset="0"/>
              <a:cs typeface="Arial" panose="020B0604020202020204" pitchFamily="34" charset="0"/>
            </a:endParaRPr>
          </a:p>
          <a:p>
            <a:endParaRPr lang="en-US" sz="18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5E76630-34CD-4B0C-A002-B13A03986E8E}"/>
              </a:ext>
            </a:extLst>
          </p:cNvPr>
          <p:cNvSpPr txBox="1"/>
          <p:nvPr/>
        </p:nvSpPr>
        <p:spPr>
          <a:xfrm>
            <a:off x="9783970" y="6870700"/>
            <a:ext cx="240803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mommysnippets.com/closed-gourmet-gift-baskets-care-packages-60-deluxe-sports-care-package-giveawa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BYC-ND</a:t>
            </a:r>
            <a:endParaRPr lang="en-GB" sz="700" dirty="0">
              <a:solidFill>
                <a:srgbClr val="FFFFFF"/>
              </a:solidFill>
            </a:endParaRPr>
          </a:p>
        </p:txBody>
      </p:sp>
      <p:sp>
        <p:nvSpPr>
          <p:cNvPr id="5" name="TextBox 4">
            <a:extLst>
              <a:ext uri="{FF2B5EF4-FFF2-40B4-BE49-F238E27FC236}">
                <a16:creationId xmlns:a16="http://schemas.microsoft.com/office/drawing/2014/main" id="{56136B57-42D6-4DBA-BCE6-541D08011FCF}"/>
              </a:ext>
            </a:extLst>
          </p:cNvPr>
          <p:cNvSpPr txBox="1"/>
          <p:nvPr/>
        </p:nvSpPr>
        <p:spPr>
          <a:xfrm>
            <a:off x="7507510" y="6870700"/>
            <a:ext cx="22637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www.pngall.com/team-work-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95659657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6697F791-5FFA-4164-899F-EB52EA72B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6"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118" name="Rectangle 117">
            <a:extLst>
              <a:ext uri="{FF2B5EF4-FFF2-40B4-BE49-F238E27FC236}">
                <a16:creationId xmlns:a16="http://schemas.microsoft.com/office/drawing/2014/main" id="{B773AB25-A422-41AA-9737-5E04C1966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20"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22530" y="23283"/>
            <a:ext cx="4078152"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C07BCC4-4F03-400C-80BD-0CD996D436D0}"/>
              </a:ext>
            </a:extLst>
          </p:cNvPr>
          <p:cNvSpPr>
            <a:spLocks noGrp="1"/>
          </p:cNvSpPr>
          <p:nvPr>
            <p:ph type="title"/>
          </p:nvPr>
        </p:nvSpPr>
        <p:spPr>
          <a:xfrm>
            <a:off x="66676" y="618519"/>
            <a:ext cx="3640008" cy="1307120"/>
          </a:xfrm>
        </p:spPr>
        <p:txBody>
          <a:bodyPr>
            <a:normAutofit/>
          </a:bodyPr>
          <a:lstStyle/>
          <a:p>
            <a:r>
              <a:rPr lang="en-GB" sz="3200" dirty="0">
                <a:solidFill>
                  <a:srgbClr val="FFFFFF"/>
                </a:solidFill>
                <a:latin typeface="Arial" panose="020B0604020202020204" pitchFamily="34" charset="0"/>
                <a:cs typeface="Arial" panose="020B0604020202020204" pitchFamily="34" charset="0"/>
              </a:rPr>
              <a:t>Financial plan</a:t>
            </a:r>
          </a:p>
        </p:txBody>
      </p:sp>
      <p:graphicFrame>
        <p:nvGraphicFramePr>
          <p:cNvPr id="6" name="Content Placeholder 5">
            <a:extLst>
              <a:ext uri="{FF2B5EF4-FFF2-40B4-BE49-F238E27FC236}">
                <a16:creationId xmlns:a16="http://schemas.microsoft.com/office/drawing/2014/main" id="{4677D64C-40F7-45B9-9CD1-F319EAEE92E3}"/>
              </a:ext>
            </a:extLst>
          </p:cNvPr>
          <p:cNvGraphicFramePr>
            <a:graphicFrameLocks noGrp="1"/>
          </p:cNvGraphicFramePr>
          <p:nvPr>
            <p:ph idx="1"/>
            <p:extLst>
              <p:ext uri="{D42A27DB-BD31-4B8C-83A1-F6EECF244321}">
                <p14:modId xmlns:p14="http://schemas.microsoft.com/office/powerpoint/2010/main" val="2372630132"/>
              </p:ext>
            </p:extLst>
          </p:nvPr>
        </p:nvGraphicFramePr>
        <p:xfrm>
          <a:off x="4358834" y="198783"/>
          <a:ext cx="7809354" cy="6026443"/>
        </p:xfrm>
        <a:graphic>
          <a:graphicData uri="http://schemas.openxmlformats.org/drawingml/2006/table">
            <a:tbl>
              <a:tblPr firstRow="1" firstCol="1" bandRow="1"/>
              <a:tblGrid>
                <a:gridCol w="4745324">
                  <a:extLst>
                    <a:ext uri="{9D8B030D-6E8A-4147-A177-3AD203B41FA5}">
                      <a16:colId xmlns:a16="http://schemas.microsoft.com/office/drawing/2014/main" val="4067458125"/>
                    </a:ext>
                  </a:extLst>
                </a:gridCol>
                <a:gridCol w="3064030">
                  <a:extLst>
                    <a:ext uri="{9D8B030D-6E8A-4147-A177-3AD203B41FA5}">
                      <a16:colId xmlns:a16="http://schemas.microsoft.com/office/drawing/2014/main" val="336985669"/>
                    </a:ext>
                  </a:extLst>
                </a:gridCol>
              </a:tblGrid>
              <a:tr h="1351721">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Sources and use of fund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2400">
                          <a:effectLst/>
                          <a:latin typeface="Arial" panose="020B0604020202020204" pitchFamily="34" charset="0"/>
                          <a:ea typeface="Calibri" panose="020F0502020204030204" pitchFamily="34" charset="0"/>
                          <a:cs typeface="Times New Roman" panose="02020603050405020304" pitchFamily="18" charset="0"/>
                        </a:rPr>
                        <a:t>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43184027"/>
                  </a:ext>
                </a:extLst>
              </a:tr>
              <a:tr h="493937">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Owner’s injection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20,000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1633758"/>
                  </a:ext>
                </a:extLst>
              </a:tr>
              <a:tr h="493937">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Loan from the bank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20,000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78015719"/>
                  </a:ext>
                </a:extLst>
              </a:tr>
              <a:tr h="493937">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Fund from main business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40,000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68141958"/>
                  </a:ext>
                </a:extLst>
              </a:tr>
              <a:tr h="493937">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Use of funds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66283698"/>
                  </a:ext>
                </a:extLst>
              </a:tr>
              <a:tr h="2205037">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Use of purchase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Baskets, confectionery, baby clothes, flowers, wrapping.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38,000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67152018"/>
                  </a:ext>
                </a:extLst>
              </a:tr>
              <a:tr h="493937">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Operating cost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2,000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0384716"/>
                  </a:ext>
                </a:extLst>
              </a:tr>
            </a:tbl>
          </a:graphicData>
        </a:graphic>
      </p:graphicFrame>
      <p:grpSp>
        <p:nvGrpSpPr>
          <p:cNvPr id="122" name="Group 121">
            <a:extLst>
              <a:ext uri="{FF2B5EF4-FFF2-40B4-BE49-F238E27FC236}">
                <a16:creationId xmlns:a16="http://schemas.microsoft.com/office/drawing/2014/main" id="{6AD0D387-1584-4477-B5F8-52B50D4F2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23"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24"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8"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9"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0"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1"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2"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3"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4"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35"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6"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8"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40"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40" name="TextBox 39">
            <a:extLst>
              <a:ext uri="{FF2B5EF4-FFF2-40B4-BE49-F238E27FC236}">
                <a16:creationId xmlns:a16="http://schemas.microsoft.com/office/drawing/2014/main" id="{A3D07944-717E-4BAC-A89E-294EFED00B47}"/>
              </a:ext>
            </a:extLst>
          </p:cNvPr>
          <p:cNvSpPr txBox="1"/>
          <p:nvPr/>
        </p:nvSpPr>
        <p:spPr>
          <a:xfrm>
            <a:off x="9798396" y="6870700"/>
            <a:ext cx="23936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mumsgather.blogspot.com/2012_11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7" name="Rectangle 1">
            <a:extLst>
              <a:ext uri="{FF2B5EF4-FFF2-40B4-BE49-F238E27FC236}">
                <a16:creationId xmlns:a16="http://schemas.microsoft.com/office/drawing/2014/main" id="{1861A1F1-6B22-483D-B5CA-677CCE377DAD}"/>
              </a:ext>
            </a:extLst>
          </p:cNvPr>
          <p:cNvSpPr>
            <a:spLocks noChangeArrowheads="1"/>
          </p:cNvSpPr>
          <p:nvPr/>
        </p:nvSpPr>
        <p:spPr bwMode="auto">
          <a:xfrm>
            <a:off x="7533861" y="5340184"/>
            <a:ext cx="12374272"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Total use of funds                       40,000</a:t>
            </a:r>
            <a:endParaRPr kumimoji="0" lang="en-GB" altLang="en-US" sz="14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35C172F6-6B78-49E0-A83C-1283FC607260}"/>
              </a:ext>
            </a:extLst>
          </p:cNvPr>
          <p:cNvSpPr txBox="1"/>
          <p:nvPr/>
        </p:nvSpPr>
        <p:spPr>
          <a:xfrm>
            <a:off x="952500" y="6858000"/>
            <a:ext cx="10287000" cy="230832"/>
          </a:xfrm>
          <a:prstGeom prst="rect">
            <a:avLst/>
          </a:prstGeom>
          <a:noFill/>
        </p:spPr>
        <p:txBody>
          <a:bodyPr wrap="square" rtlCol="0">
            <a:spAutoFit/>
          </a:bodyPr>
          <a:lstStyle/>
          <a:p>
            <a:r>
              <a:rPr lang="en-GB" sz="900">
                <a:hlinkClick r:id="rId6" tooltip="http://creative-commons-images.com/clipboard/financial-plan.html"/>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67126580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4D128-0F70-4E91-A3D9-1A8AD8EDFA07}"/>
              </a:ext>
            </a:extLst>
          </p:cNvPr>
          <p:cNvSpPr>
            <a:spLocks noGrp="1"/>
          </p:cNvSpPr>
          <p:nvPr>
            <p:ph type="title"/>
          </p:nvPr>
        </p:nvSpPr>
        <p:spPr>
          <a:xfrm>
            <a:off x="1141413" y="-233064"/>
            <a:ext cx="9905998" cy="1230592"/>
          </a:xfrm>
        </p:spPr>
        <p:txBody>
          <a:bodyPr>
            <a:normAutofit/>
          </a:bodyPr>
          <a:lstStyle/>
          <a:p>
            <a:r>
              <a:rPr lang="en-GB" sz="4000" dirty="0">
                <a:latin typeface="Arial" panose="020B0604020202020204" pitchFamily="34" charset="0"/>
                <a:cs typeface="Arial" panose="020B0604020202020204" pitchFamily="34" charset="0"/>
              </a:rPr>
              <a:t>FINANCIAL plan</a:t>
            </a:r>
          </a:p>
        </p:txBody>
      </p:sp>
      <p:graphicFrame>
        <p:nvGraphicFramePr>
          <p:cNvPr id="4" name="Content Placeholder 3">
            <a:extLst>
              <a:ext uri="{FF2B5EF4-FFF2-40B4-BE49-F238E27FC236}">
                <a16:creationId xmlns:a16="http://schemas.microsoft.com/office/drawing/2014/main" id="{8CE66CCC-FE62-4838-84A7-591CA32E1CB6}"/>
              </a:ext>
            </a:extLst>
          </p:cNvPr>
          <p:cNvGraphicFramePr>
            <a:graphicFrameLocks noGrp="1"/>
          </p:cNvGraphicFramePr>
          <p:nvPr>
            <p:ph idx="1"/>
            <p:extLst>
              <p:ext uri="{D42A27DB-BD31-4B8C-83A1-F6EECF244321}">
                <p14:modId xmlns:p14="http://schemas.microsoft.com/office/powerpoint/2010/main" val="3531471456"/>
              </p:ext>
            </p:extLst>
          </p:nvPr>
        </p:nvGraphicFramePr>
        <p:xfrm>
          <a:off x="892825" y="1640268"/>
          <a:ext cx="5203176" cy="4991629"/>
        </p:xfrm>
        <a:graphic>
          <a:graphicData uri="http://schemas.openxmlformats.org/drawingml/2006/table">
            <a:tbl>
              <a:tblPr firstRow="1" firstCol="1" bandRow="1"/>
              <a:tblGrid>
                <a:gridCol w="1377662">
                  <a:extLst>
                    <a:ext uri="{9D8B030D-6E8A-4147-A177-3AD203B41FA5}">
                      <a16:colId xmlns:a16="http://schemas.microsoft.com/office/drawing/2014/main" val="65439459"/>
                    </a:ext>
                  </a:extLst>
                </a:gridCol>
                <a:gridCol w="3825514">
                  <a:extLst>
                    <a:ext uri="{9D8B030D-6E8A-4147-A177-3AD203B41FA5}">
                      <a16:colId xmlns:a16="http://schemas.microsoft.com/office/drawing/2014/main" val="3942818739"/>
                    </a:ext>
                  </a:extLst>
                </a:gridCol>
              </a:tblGrid>
              <a:tr h="1039538">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Beginning cash balance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40,000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9005270"/>
                  </a:ext>
                </a:extLst>
              </a:tr>
              <a:tr h="1039538">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Income from sales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62,500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5325974"/>
                  </a:ext>
                </a:extLst>
              </a:tr>
              <a:tr h="1039538">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Total cash outflows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10,000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15221940"/>
                  </a:ext>
                </a:extLst>
              </a:tr>
              <a:tr h="1039538">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Operating cash balance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52,500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02398533"/>
                  </a:ext>
                </a:extLst>
              </a:tr>
              <a:tr h="374161">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57845577"/>
                  </a:ext>
                </a:extLst>
              </a:tr>
            </a:tbl>
          </a:graphicData>
        </a:graphic>
      </p:graphicFrame>
      <p:sp>
        <p:nvSpPr>
          <p:cNvPr id="5" name="Rectangle 1">
            <a:extLst>
              <a:ext uri="{FF2B5EF4-FFF2-40B4-BE49-F238E27FC236}">
                <a16:creationId xmlns:a16="http://schemas.microsoft.com/office/drawing/2014/main" id="{0C5B1473-2AAB-4366-8187-1D322BADA532}"/>
              </a:ext>
            </a:extLst>
          </p:cNvPr>
          <p:cNvSpPr>
            <a:spLocks noChangeArrowheads="1"/>
          </p:cNvSpPr>
          <p:nvPr/>
        </p:nvSpPr>
        <p:spPr bwMode="auto">
          <a:xfrm>
            <a:off x="-8787729" y="-233065"/>
            <a:ext cx="3070168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 formula cash flow </a:t>
            </a:r>
            <a:endParaRPr kumimoji="0" lang="en-GB" altLang="en-US" sz="1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Year 1.</a:t>
            </a:r>
            <a:endParaRPr kumimoji="0" lang="en-GB" altLang="en-US" sz="1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6" name="Table 5">
            <a:extLst>
              <a:ext uri="{FF2B5EF4-FFF2-40B4-BE49-F238E27FC236}">
                <a16:creationId xmlns:a16="http://schemas.microsoft.com/office/drawing/2014/main" id="{116A2FE3-6143-4942-9F26-D9A1E1B36F69}"/>
              </a:ext>
            </a:extLst>
          </p:cNvPr>
          <p:cNvGraphicFramePr>
            <a:graphicFrameLocks noGrp="1"/>
          </p:cNvGraphicFramePr>
          <p:nvPr>
            <p:extLst>
              <p:ext uri="{D42A27DB-BD31-4B8C-83A1-F6EECF244321}">
                <p14:modId xmlns:p14="http://schemas.microsoft.com/office/powerpoint/2010/main" val="1235574878"/>
              </p:ext>
            </p:extLst>
          </p:nvPr>
        </p:nvGraphicFramePr>
        <p:xfrm>
          <a:off x="6094412" y="1656759"/>
          <a:ext cx="5645728" cy="4975138"/>
        </p:xfrm>
        <a:graphic>
          <a:graphicData uri="http://schemas.openxmlformats.org/drawingml/2006/table">
            <a:tbl>
              <a:tblPr firstRow="1" firstCol="1" bandRow="1"/>
              <a:tblGrid>
                <a:gridCol w="2822864">
                  <a:extLst>
                    <a:ext uri="{9D8B030D-6E8A-4147-A177-3AD203B41FA5}">
                      <a16:colId xmlns:a16="http://schemas.microsoft.com/office/drawing/2014/main" val="1381699890"/>
                    </a:ext>
                  </a:extLst>
                </a:gridCol>
                <a:gridCol w="2822864">
                  <a:extLst>
                    <a:ext uri="{9D8B030D-6E8A-4147-A177-3AD203B41FA5}">
                      <a16:colId xmlns:a16="http://schemas.microsoft.com/office/drawing/2014/main" val="1784257791"/>
                    </a:ext>
                  </a:extLst>
                </a:gridCol>
              </a:tblGrid>
              <a:tr h="710734">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Income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40,000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65929153"/>
                  </a:ext>
                </a:extLst>
              </a:tr>
              <a:tr h="710734">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Total income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62,500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9612761"/>
                  </a:ext>
                </a:extLst>
              </a:tr>
              <a:tr h="710734">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Cost of goods sales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10,000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61920988"/>
                  </a:ext>
                </a:extLst>
              </a:tr>
              <a:tr h="710734">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Rent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57861022"/>
                  </a:ext>
                </a:extLst>
              </a:tr>
              <a:tr h="710734">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Salaries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10,000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9991889"/>
                  </a:ext>
                </a:extLst>
              </a:tr>
              <a:tr h="710734">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Depreciation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3285506"/>
                  </a:ext>
                </a:extLst>
              </a:tr>
              <a:tr h="710734">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Taxes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14584998"/>
                  </a:ext>
                </a:extLst>
              </a:tr>
            </a:tbl>
          </a:graphicData>
        </a:graphic>
      </p:graphicFrame>
    </p:spTree>
    <p:extLst>
      <p:ext uri="{BB962C8B-B14F-4D97-AF65-F5344CB8AC3E}">
        <p14:creationId xmlns:p14="http://schemas.microsoft.com/office/powerpoint/2010/main" val="1133230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 name="Rectangle 81">
            <a:extLst>
              <a:ext uri="{FF2B5EF4-FFF2-40B4-BE49-F238E27FC236}">
                <a16:creationId xmlns:a16="http://schemas.microsoft.com/office/drawing/2014/main" id="{3CBA50DB-DBC7-4B6E-B3C1-8FF1EA519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84" name="Group 83">
            <a:extLst>
              <a:ext uri="{FF2B5EF4-FFF2-40B4-BE49-F238E27FC236}">
                <a16:creationId xmlns:a16="http://schemas.microsoft.com/office/drawing/2014/main" id="{1DED8FB6-AF8D-4D98-913D-E6486FEC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85" name="Group 84">
              <a:extLst>
                <a:ext uri="{FF2B5EF4-FFF2-40B4-BE49-F238E27FC236}">
                  <a16:creationId xmlns:a16="http://schemas.microsoft.com/office/drawing/2014/main" id="{0A805ED2-113B-4584-8827-567B5792F1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97" name="Rectangle 5">
                <a:extLst>
                  <a:ext uri="{FF2B5EF4-FFF2-40B4-BE49-F238E27FC236}">
                    <a16:creationId xmlns:a16="http://schemas.microsoft.com/office/drawing/2014/main" id="{C6CF21D8-CC72-4F35-A29E-3AF9E6DA130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98" name="Freeform 6">
                <a:extLst>
                  <a:ext uri="{FF2B5EF4-FFF2-40B4-BE49-F238E27FC236}">
                    <a16:creationId xmlns:a16="http://schemas.microsoft.com/office/drawing/2014/main" id="{8E60A7C3-087D-47B4-AB5A-C8B1042FD2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7">
                <a:extLst>
                  <a:ext uri="{FF2B5EF4-FFF2-40B4-BE49-F238E27FC236}">
                    <a16:creationId xmlns:a16="http://schemas.microsoft.com/office/drawing/2014/main" id="{1885EECE-F6D9-4128-BC90-01583BF269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8">
                <a:extLst>
                  <a:ext uri="{FF2B5EF4-FFF2-40B4-BE49-F238E27FC236}">
                    <a16:creationId xmlns:a16="http://schemas.microsoft.com/office/drawing/2014/main" id="{F44AA128-AA96-4FF2-A1C3-F9D2E7FD3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9">
                <a:extLst>
                  <a:ext uri="{FF2B5EF4-FFF2-40B4-BE49-F238E27FC236}">
                    <a16:creationId xmlns:a16="http://schemas.microsoft.com/office/drawing/2014/main" id="{7E52DC12-230B-4892-B284-F2FE9DE16A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10">
                <a:extLst>
                  <a:ext uri="{FF2B5EF4-FFF2-40B4-BE49-F238E27FC236}">
                    <a16:creationId xmlns:a16="http://schemas.microsoft.com/office/drawing/2014/main" id="{A68FBF9E-B81A-41D0-8A03-6CFC30811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11">
                <a:extLst>
                  <a:ext uri="{FF2B5EF4-FFF2-40B4-BE49-F238E27FC236}">
                    <a16:creationId xmlns:a16="http://schemas.microsoft.com/office/drawing/2014/main" id="{B0047F84-8480-494F-9241-39FF17CFF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12">
                <a:extLst>
                  <a:ext uri="{FF2B5EF4-FFF2-40B4-BE49-F238E27FC236}">
                    <a16:creationId xmlns:a16="http://schemas.microsoft.com/office/drawing/2014/main" id="{8CAF76D8-4B95-4A8E-9EE5-8CCC0A7AD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13">
                <a:extLst>
                  <a:ext uri="{FF2B5EF4-FFF2-40B4-BE49-F238E27FC236}">
                    <a16:creationId xmlns:a16="http://schemas.microsoft.com/office/drawing/2014/main" id="{792F82F3-05A8-4A55-8C5B-81F6678B59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14">
                <a:extLst>
                  <a:ext uri="{FF2B5EF4-FFF2-40B4-BE49-F238E27FC236}">
                    <a16:creationId xmlns:a16="http://schemas.microsoft.com/office/drawing/2014/main" id="{B8472536-021A-4E59-BD59-DDC090A18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15">
                <a:extLst>
                  <a:ext uri="{FF2B5EF4-FFF2-40B4-BE49-F238E27FC236}">
                    <a16:creationId xmlns:a16="http://schemas.microsoft.com/office/drawing/2014/main" id="{AEBEF646-3C12-469F-B194-A161A7A95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Line 16">
                <a:extLst>
                  <a:ext uri="{FF2B5EF4-FFF2-40B4-BE49-F238E27FC236}">
                    <a16:creationId xmlns:a16="http://schemas.microsoft.com/office/drawing/2014/main" id="{D4501159-D7AC-4307-9DFC-C8F3A94341D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09" name="Freeform 17">
                <a:extLst>
                  <a:ext uri="{FF2B5EF4-FFF2-40B4-BE49-F238E27FC236}">
                    <a16:creationId xmlns:a16="http://schemas.microsoft.com/office/drawing/2014/main" id="{B5244C41-454C-47D8-A6A9-C17EC2A36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18">
                <a:extLst>
                  <a:ext uri="{FF2B5EF4-FFF2-40B4-BE49-F238E27FC236}">
                    <a16:creationId xmlns:a16="http://schemas.microsoft.com/office/drawing/2014/main" id="{8FA883B8-99FB-4540-B573-F0674BFB1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19">
                <a:extLst>
                  <a:ext uri="{FF2B5EF4-FFF2-40B4-BE49-F238E27FC236}">
                    <a16:creationId xmlns:a16="http://schemas.microsoft.com/office/drawing/2014/main" id="{F1178B7C-5A00-4E5B-9010-B1477621E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20">
                <a:extLst>
                  <a:ext uri="{FF2B5EF4-FFF2-40B4-BE49-F238E27FC236}">
                    <a16:creationId xmlns:a16="http://schemas.microsoft.com/office/drawing/2014/main" id="{E359D5D8-EE2E-4714-A40A-C3A6D91F98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Rectangle 21">
                <a:extLst>
                  <a:ext uri="{FF2B5EF4-FFF2-40B4-BE49-F238E27FC236}">
                    <a16:creationId xmlns:a16="http://schemas.microsoft.com/office/drawing/2014/main" id="{8A89C2E5-F892-4666-85FB-995578FBC7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4" name="Freeform 22">
                <a:extLst>
                  <a:ext uri="{FF2B5EF4-FFF2-40B4-BE49-F238E27FC236}">
                    <a16:creationId xmlns:a16="http://schemas.microsoft.com/office/drawing/2014/main" id="{6DC6174B-0EC3-4A81-A0D1-D10DBB869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5" name="Freeform 23">
                <a:extLst>
                  <a:ext uri="{FF2B5EF4-FFF2-40B4-BE49-F238E27FC236}">
                    <a16:creationId xmlns:a16="http://schemas.microsoft.com/office/drawing/2014/main" id="{2CB96070-0553-4F79-984C-8DABB1CD5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24">
                <a:extLst>
                  <a:ext uri="{FF2B5EF4-FFF2-40B4-BE49-F238E27FC236}">
                    <a16:creationId xmlns:a16="http://schemas.microsoft.com/office/drawing/2014/main" id="{BA23B6E2-3718-4009-B80E-9279154B1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25">
                <a:extLst>
                  <a:ext uri="{FF2B5EF4-FFF2-40B4-BE49-F238E27FC236}">
                    <a16:creationId xmlns:a16="http://schemas.microsoft.com/office/drawing/2014/main" id="{CAFB32D5-E528-419B-80EE-1475633970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26">
                <a:extLst>
                  <a:ext uri="{FF2B5EF4-FFF2-40B4-BE49-F238E27FC236}">
                    <a16:creationId xmlns:a16="http://schemas.microsoft.com/office/drawing/2014/main" id="{A68ADD35-4FEA-404D-B2F3-23556E6E8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27">
                <a:extLst>
                  <a:ext uri="{FF2B5EF4-FFF2-40B4-BE49-F238E27FC236}">
                    <a16:creationId xmlns:a16="http://schemas.microsoft.com/office/drawing/2014/main" id="{89CF17CA-49E3-4B4A-836A-4FD55C67B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28">
                <a:extLst>
                  <a:ext uri="{FF2B5EF4-FFF2-40B4-BE49-F238E27FC236}">
                    <a16:creationId xmlns:a16="http://schemas.microsoft.com/office/drawing/2014/main" id="{AB394F2E-F3E7-4CED-84A9-35C47AB287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29">
                <a:extLst>
                  <a:ext uri="{FF2B5EF4-FFF2-40B4-BE49-F238E27FC236}">
                    <a16:creationId xmlns:a16="http://schemas.microsoft.com/office/drawing/2014/main" id="{FF816C2F-3999-4A9F-8395-5D68ED33A4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30">
                <a:extLst>
                  <a:ext uri="{FF2B5EF4-FFF2-40B4-BE49-F238E27FC236}">
                    <a16:creationId xmlns:a16="http://schemas.microsoft.com/office/drawing/2014/main" id="{82AD6AC6-71D5-4BD8-9185-D3062968B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31">
                <a:extLst>
                  <a:ext uri="{FF2B5EF4-FFF2-40B4-BE49-F238E27FC236}">
                    <a16:creationId xmlns:a16="http://schemas.microsoft.com/office/drawing/2014/main" id="{743A50C2-65CF-4F4C-B412-6149A93ACF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86" name="Group 85">
              <a:extLst>
                <a:ext uri="{FF2B5EF4-FFF2-40B4-BE49-F238E27FC236}">
                  <a16:creationId xmlns:a16="http://schemas.microsoft.com/office/drawing/2014/main" id="{6C0E7A88-FEDF-4C4F-A6B4-F7DDE9DE9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87" name="Freeform 32">
                <a:extLst>
                  <a:ext uri="{FF2B5EF4-FFF2-40B4-BE49-F238E27FC236}">
                    <a16:creationId xmlns:a16="http://schemas.microsoft.com/office/drawing/2014/main" id="{AE94B3EE-D5C0-4BDE-B6AA-7599F0486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33">
                <a:extLst>
                  <a:ext uri="{FF2B5EF4-FFF2-40B4-BE49-F238E27FC236}">
                    <a16:creationId xmlns:a16="http://schemas.microsoft.com/office/drawing/2014/main" id="{5EF110E8-C00D-454E-8F3A-ECF2D35667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34">
                <a:extLst>
                  <a:ext uri="{FF2B5EF4-FFF2-40B4-BE49-F238E27FC236}">
                    <a16:creationId xmlns:a16="http://schemas.microsoft.com/office/drawing/2014/main" id="{BFC5F327-6927-4F35-9AF6-C45527BB4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35">
                <a:extLst>
                  <a:ext uri="{FF2B5EF4-FFF2-40B4-BE49-F238E27FC236}">
                    <a16:creationId xmlns:a16="http://schemas.microsoft.com/office/drawing/2014/main" id="{BF2D314D-AEDE-418D-9702-D3CDB98C3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36">
                <a:extLst>
                  <a:ext uri="{FF2B5EF4-FFF2-40B4-BE49-F238E27FC236}">
                    <a16:creationId xmlns:a16="http://schemas.microsoft.com/office/drawing/2014/main" id="{64FD07F8-3CA6-4209-9A9E-30609FE9A3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37">
                <a:extLst>
                  <a:ext uri="{FF2B5EF4-FFF2-40B4-BE49-F238E27FC236}">
                    <a16:creationId xmlns:a16="http://schemas.microsoft.com/office/drawing/2014/main" id="{AB0AE24D-CD49-4B57-82E0-780F62AE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38">
                <a:extLst>
                  <a:ext uri="{FF2B5EF4-FFF2-40B4-BE49-F238E27FC236}">
                    <a16:creationId xmlns:a16="http://schemas.microsoft.com/office/drawing/2014/main" id="{66803AF8-6368-45E6-A0B7-C0C4CFFEEB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39">
                <a:extLst>
                  <a:ext uri="{FF2B5EF4-FFF2-40B4-BE49-F238E27FC236}">
                    <a16:creationId xmlns:a16="http://schemas.microsoft.com/office/drawing/2014/main" id="{B4761E05-2792-472B-A814-9616151C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40">
                <a:extLst>
                  <a:ext uri="{FF2B5EF4-FFF2-40B4-BE49-F238E27FC236}">
                    <a16:creationId xmlns:a16="http://schemas.microsoft.com/office/drawing/2014/main" id="{40B6A261-9427-4E70-9564-048AD009B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Rectangle 41">
                <a:extLst>
                  <a:ext uri="{FF2B5EF4-FFF2-40B4-BE49-F238E27FC236}">
                    <a16:creationId xmlns:a16="http://schemas.microsoft.com/office/drawing/2014/main" id="{68BFDFBE-2286-4123-9436-E1DF84AF49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pic>
        <p:nvPicPr>
          <p:cNvPr id="125" name="Picture 2">
            <a:extLst>
              <a:ext uri="{FF2B5EF4-FFF2-40B4-BE49-F238E27FC236}">
                <a16:creationId xmlns:a16="http://schemas.microsoft.com/office/drawing/2014/main" id="{5B3DE270-418F-47A7-B311-C4D876041D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1B9CB4E-1CE1-41FC-B86F-89EE9F58E1A6}"/>
              </a:ext>
            </a:extLst>
          </p:cNvPr>
          <p:cNvSpPr>
            <a:spLocks noGrp="1"/>
          </p:cNvSpPr>
          <p:nvPr>
            <p:ph type="title"/>
          </p:nvPr>
        </p:nvSpPr>
        <p:spPr>
          <a:xfrm>
            <a:off x="8036041" y="-84137"/>
            <a:ext cx="3281003" cy="1177925"/>
          </a:xfrm>
        </p:spPr>
        <p:txBody>
          <a:bodyPr anchor="b">
            <a:normAutofit/>
          </a:bodyPr>
          <a:lstStyle/>
          <a:p>
            <a:r>
              <a:rPr lang="en-GB" dirty="0">
                <a:solidFill>
                  <a:srgbClr val="FFFFFF"/>
                </a:solidFill>
                <a:latin typeface="Arial" panose="020B0604020202020204" pitchFamily="34" charset="0"/>
                <a:cs typeface="Arial" panose="020B0604020202020204" pitchFamily="34" charset="0"/>
              </a:rPr>
              <a:t>SWOT ANALYSIS</a:t>
            </a:r>
          </a:p>
        </p:txBody>
      </p:sp>
      <p:sp useBgFill="1">
        <p:nvSpPr>
          <p:cNvPr id="127" name="Round Diagonal Corner Rectangle 11">
            <a:extLst>
              <a:ext uri="{FF2B5EF4-FFF2-40B4-BE49-F238E27FC236}">
                <a16:creationId xmlns:a16="http://schemas.microsoft.com/office/drawing/2014/main" id="{A1351C6B-7343-451F-AB4A-1CE294A4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ell phone&#10;&#10;Description automatically generated">
            <a:extLst>
              <a:ext uri="{FF2B5EF4-FFF2-40B4-BE49-F238E27FC236}">
                <a16:creationId xmlns:a16="http://schemas.microsoft.com/office/drawing/2014/main" id="{B84F1E93-EB65-4AEF-858B-9A1028B790E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279901" y="1137621"/>
            <a:ext cx="5790556" cy="4577297"/>
          </a:xfrm>
          <a:prstGeom prst="rect">
            <a:avLst/>
          </a:prstGeom>
        </p:spPr>
      </p:pic>
      <p:sp>
        <p:nvSpPr>
          <p:cNvPr id="77" name="Content Placeholder 10">
            <a:extLst>
              <a:ext uri="{FF2B5EF4-FFF2-40B4-BE49-F238E27FC236}">
                <a16:creationId xmlns:a16="http://schemas.microsoft.com/office/drawing/2014/main" id="{D7147C87-C095-4191-A9E7-BC47089ED3BF}"/>
              </a:ext>
            </a:extLst>
          </p:cNvPr>
          <p:cNvSpPr>
            <a:spLocks noGrp="1"/>
          </p:cNvSpPr>
          <p:nvPr>
            <p:ph idx="1"/>
          </p:nvPr>
        </p:nvSpPr>
        <p:spPr>
          <a:xfrm>
            <a:off x="8036041" y="1101726"/>
            <a:ext cx="3281004" cy="5529262"/>
          </a:xfrm>
        </p:spPr>
        <p:txBody>
          <a:bodyPr>
            <a:normAutofit fontScale="85000" lnSpcReduction="10000"/>
          </a:bodyPr>
          <a:lstStyle/>
          <a:p>
            <a:r>
              <a:rPr lang="en-US" sz="2600" dirty="0">
                <a:solidFill>
                  <a:srgbClr val="FFFFFF"/>
                </a:solidFill>
                <a:latin typeface="Arial" panose="020B0604020202020204" pitchFamily="34" charset="0"/>
                <a:cs typeface="Arial" panose="020B0604020202020204" pitchFamily="34" charset="0"/>
              </a:rPr>
              <a:t>Strengths are quick home delivery service. Baskets are made to high standards.</a:t>
            </a:r>
          </a:p>
          <a:p>
            <a:r>
              <a:rPr lang="en-US" sz="2600" dirty="0">
                <a:solidFill>
                  <a:srgbClr val="FFFFFF"/>
                </a:solidFill>
                <a:latin typeface="Arial" panose="020B0604020202020204" pitchFamily="34" charset="0"/>
                <a:cs typeface="Arial" panose="020B0604020202020204" pitchFamily="34" charset="0"/>
              </a:rPr>
              <a:t>Weaknesses are no location  and no website.</a:t>
            </a:r>
          </a:p>
          <a:p>
            <a:r>
              <a:rPr lang="en-US" sz="2600" dirty="0">
                <a:solidFill>
                  <a:srgbClr val="FFFFFF"/>
                </a:solidFill>
                <a:latin typeface="Arial" panose="020B0604020202020204" pitchFamily="34" charset="0"/>
                <a:cs typeface="Arial" panose="020B0604020202020204" pitchFamily="34" charset="0"/>
              </a:rPr>
              <a:t>Opportunities are Meeting customers requirements.</a:t>
            </a:r>
          </a:p>
          <a:p>
            <a:r>
              <a:rPr lang="en-US" sz="2600" dirty="0">
                <a:solidFill>
                  <a:srgbClr val="FFFFFF"/>
                </a:solidFill>
                <a:latin typeface="Arial" panose="020B0604020202020204" pitchFamily="34" charset="0"/>
                <a:cs typeface="Arial" panose="020B0604020202020204" pitchFamily="34" charset="0"/>
              </a:rPr>
              <a:t>Threats are Government changes </a:t>
            </a:r>
          </a:p>
          <a:p>
            <a:r>
              <a:rPr lang="en-US" sz="2600" dirty="0">
                <a:solidFill>
                  <a:srgbClr val="FFFFFF"/>
                </a:solidFill>
                <a:latin typeface="Arial" panose="020B0604020202020204" pitchFamily="34" charset="0"/>
                <a:cs typeface="Arial" panose="020B0604020202020204" pitchFamily="34" charset="0"/>
              </a:rPr>
              <a:t>Pricing </a:t>
            </a:r>
          </a:p>
          <a:p>
            <a:endParaRPr lang="en-US" sz="20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9075099-389E-42E5-B792-F0B2A84EF4C9}"/>
              </a:ext>
            </a:extLst>
          </p:cNvPr>
          <p:cNvSpPr txBox="1"/>
          <p:nvPr/>
        </p:nvSpPr>
        <p:spPr>
          <a:xfrm>
            <a:off x="9798396" y="6870700"/>
            <a:ext cx="23936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mumsgather.blogspot.com/2011/10/halloween-gift-baskets-for-kid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5" name="TextBox 4">
            <a:extLst>
              <a:ext uri="{FF2B5EF4-FFF2-40B4-BE49-F238E27FC236}">
                <a16:creationId xmlns:a16="http://schemas.microsoft.com/office/drawing/2014/main" id="{236FF21E-3CDB-48BE-A8D4-A6A2838AC725}"/>
              </a:ext>
            </a:extLst>
          </p:cNvPr>
          <p:cNvSpPr txBox="1"/>
          <p:nvPr/>
        </p:nvSpPr>
        <p:spPr>
          <a:xfrm>
            <a:off x="4806697" y="5514863"/>
            <a:ext cx="22637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kachestvoto.com/swot-analiz/">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435920595"/>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69">
            <a:extLst>
              <a:ext uri="{FF2B5EF4-FFF2-40B4-BE49-F238E27FC236}">
                <a16:creationId xmlns:a16="http://schemas.microsoft.com/office/drawing/2014/main" id="{9775AF3B-5284-4B97-9BB7-55C6FB369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18" name="Group 71">
            <a:extLst>
              <a:ext uri="{FF2B5EF4-FFF2-40B4-BE49-F238E27FC236}">
                <a16:creationId xmlns:a16="http://schemas.microsoft.com/office/drawing/2014/main" id="{A0F1F7ED-DA39-478F-85DA-317DE0894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73" name="Group 72">
              <a:extLst>
                <a:ext uri="{FF2B5EF4-FFF2-40B4-BE49-F238E27FC236}">
                  <a16:creationId xmlns:a16="http://schemas.microsoft.com/office/drawing/2014/main" id="{1DAE5903-52E8-4F25-8473-93EF483776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85" name="Rectangle 5">
                <a:extLst>
                  <a:ext uri="{FF2B5EF4-FFF2-40B4-BE49-F238E27FC236}">
                    <a16:creationId xmlns:a16="http://schemas.microsoft.com/office/drawing/2014/main" id="{894835C1-32DE-4571-AD10-28D58CB8CFD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86" name="Freeform 6">
                <a:extLst>
                  <a:ext uri="{FF2B5EF4-FFF2-40B4-BE49-F238E27FC236}">
                    <a16:creationId xmlns:a16="http://schemas.microsoft.com/office/drawing/2014/main" id="{097A5B92-0B48-4251-9764-D34DF8892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7">
                <a:extLst>
                  <a:ext uri="{FF2B5EF4-FFF2-40B4-BE49-F238E27FC236}">
                    <a16:creationId xmlns:a16="http://schemas.microsoft.com/office/drawing/2014/main" id="{E222BF19-57E7-43F3-A2B9-2398BEF966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8">
                <a:extLst>
                  <a:ext uri="{FF2B5EF4-FFF2-40B4-BE49-F238E27FC236}">
                    <a16:creationId xmlns:a16="http://schemas.microsoft.com/office/drawing/2014/main" id="{60C8836E-B7D9-48A9-8FD9-4CC52AF44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9">
                <a:extLst>
                  <a:ext uri="{FF2B5EF4-FFF2-40B4-BE49-F238E27FC236}">
                    <a16:creationId xmlns:a16="http://schemas.microsoft.com/office/drawing/2014/main" id="{8504740E-456D-4FB9-9520-4317CCFA71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10">
                <a:extLst>
                  <a:ext uri="{FF2B5EF4-FFF2-40B4-BE49-F238E27FC236}">
                    <a16:creationId xmlns:a16="http://schemas.microsoft.com/office/drawing/2014/main" id="{1563A7B4-B1D5-4F93-AFF9-2EB78655F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11">
                <a:extLst>
                  <a:ext uri="{FF2B5EF4-FFF2-40B4-BE49-F238E27FC236}">
                    <a16:creationId xmlns:a16="http://schemas.microsoft.com/office/drawing/2014/main" id="{D139ED24-FA37-4470-8B42-D0D00EDE1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12">
                <a:extLst>
                  <a:ext uri="{FF2B5EF4-FFF2-40B4-BE49-F238E27FC236}">
                    <a16:creationId xmlns:a16="http://schemas.microsoft.com/office/drawing/2014/main" id="{48825AA7-BB26-45C2-93A2-1AD8D9A232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13">
                <a:extLst>
                  <a:ext uri="{FF2B5EF4-FFF2-40B4-BE49-F238E27FC236}">
                    <a16:creationId xmlns:a16="http://schemas.microsoft.com/office/drawing/2014/main" id="{A98D0B91-D4E4-402D-8234-E96987219E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14">
                <a:extLst>
                  <a:ext uri="{FF2B5EF4-FFF2-40B4-BE49-F238E27FC236}">
                    <a16:creationId xmlns:a16="http://schemas.microsoft.com/office/drawing/2014/main" id="{94F1DB97-3769-4DA5-9F45-47132C312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15">
                <a:extLst>
                  <a:ext uri="{FF2B5EF4-FFF2-40B4-BE49-F238E27FC236}">
                    <a16:creationId xmlns:a16="http://schemas.microsoft.com/office/drawing/2014/main" id="{A9BC86E2-B185-4D80-81B5-A8D387E67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Line 16">
                <a:extLst>
                  <a:ext uri="{FF2B5EF4-FFF2-40B4-BE49-F238E27FC236}">
                    <a16:creationId xmlns:a16="http://schemas.microsoft.com/office/drawing/2014/main" id="{FA773F49-8CD0-46DC-B986-F2DB57BD72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7" name="Freeform 17">
                <a:extLst>
                  <a:ext uri="{FF2B5EF4-FFF2-40B4-BE49-F238E27FC236}">
                    <a16:creationId xmlns:a16="http://schemas.microsoft.com/office/drawing/2014/main" id="{8C55A009-3401-4888-93C7-4ED51CBC6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18">
                <a:extLst>
                  <a:ext uri="{FF2B5EF4-FFF2-40B4-BE49-F238E27FC236}">
                    <a16:creationId xmlns:a16="http://schemas.microsoft.com/office/drawing/2014/main" id="{10B44829-5BB5-48C5-8492-699971FE7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19">
                <a:extLst>
                  <a:ext uri="{FF2B5EF4-FFF2-40B4-BE49-F238E27FC236}">
                    <a16:creationId xmlns:a16="http://schemas.microsoft.com/office/drawing/2014/main" id="{30C1F9A0-4FA6-4F6F-B2D0-A1BBA41DF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20">
                <a:extLst>
                  <a:ext uri="{FF2B5EF4-FFF2-40B4-BE49-F238E27FC236}">
                    <a16:creationId xmlns:a16="http://schemas.microsoft.com/office/drawing/2014/main" id="{01BF274F-C7B8-44B4-A183-307D8619D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Rectangle 21">
                <a:extLst>
                  <a:ext uri="{FF2B5EF4-FFF2-40B4-BE49-F238E27FC236}">
                    <a16:creationId xmlns:a16="http://schemas.microsoft.com/office/drawing/2014/main" id="{037E8930-0F22-4558-9432-F18953E32A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2" name="Freeform 22">
                <a:extLst>
                  <a:ext uri="{FF2B5EF4-FFF2-40B4-BE49-F238E27FC236}">
                    <a16:creationId xmlns:a16="http://schemas.microsoft.com/office/drawing/2014/main" id="{9AFC3429-FF29-47FF-A4A8-317A979DB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23">
                <a:extLst>
                  <a:ext uri="{FF2B5EF4-FFF2-40B4-BE49-F238E27FC236}">
                    <a16:creationId xmlns:a16="http://schemas.microsoft.com/office/drawing/2014/main" id="{91D48543-2C05-4768-80B1-ECA6F8850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24">
                <a:extLst>
                  <a:ext uri="{FF2B5EF4-FFF2-40B4-BE49-F238E27FC236}">
                    <a16:creationId xmlns:a16="http://schemas.microsoft.com/office/drawing/2014/main" id="{3AC527CC-154C-4370-A25B-74AC5B4A6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25">
                <a:extLst>
                  <a:ext uri="{FF2B5EF4-FFF2-40B4-BE49-F238E27FC236}">
                    <a16:creationId xmlns:a16="http://schemas.microsoft.com/office/drawing/2014/main" id="{798B18F5-51C9-4E50-95C5-A850EF539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26">
                <a:extLst>
                  <a:ext uri="{FF2B5EF4-FFF2-40B4-BE49-F238E27FC236}">
                    <a16:creationId xmlns:a16="http://schemas.microsoft.com/office/drawing/2014/main" id="{15B4CF27-638C-4979-B0FD-6263E130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27">
                <a:extLst>
                  <a:ext uri="{FF2B5EF4-FFF2-40B4-BE49-F238E27FC236}">
                    <a16:creationId xmlns:a16="http://schemas.microsoft.com/office/drawing/2014/main" id="{236C6A22-48A2-4442-B82D-30DB49827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28">
                <a:extLst>
                  <a:ext uri="{FF2B5EF4-FFF2-40B4-BE49-F238E27FC236}">
                    <a16:creationId xmlns:a16="http://schemas.microsoft.com/office/drawing/2014/main" id="{1BB7BCE1-0D99-412E-ABA6-81412638E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29">
                <a:extLst>
                  <a:ext uri="{FF2B5EF4-FFF2-40B4-BE49-F238E27FC236}">
                    <a16:creationId xmlns:a16="http://schemas.microsoft.com/office/drawing/2014/main" id="{C20E57E0-0912-44F2-93DA-75E4D13F3B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30">
                <a:extLst>
                  <a:ext uri="{FF2B5EF4-FFF2-40B4-BE49-F238E27FC236}">
                    <a16:creationId xmlns:a16="http://schemas.microsoft.com/office/drawing/2014/main" id="{DF059390-54ED-44F4-983F-92FF36AD9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31">
                <a:extLst>
                  <a:ext uri="{FF2B5EF4-FFF2-40B4-BE49-F238E27FC236}">
                    <a16:creationId xmlns:a16="http://schemas.microsoft.com/office/drawing/2014/main" id="{42D5E9ED-595D-443D-8CDC-D8FCD4021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74" name="Group 73">
              <a:extLst>
                <a:ext uri="{FF2B5EF4-FFF2-40B4-BE49-F238E27FC236}">
                  <a16:creationId xmlns:a16="http://schemas.microsoft.com/office/drawing/2014/main" id="{DB14A457-C54A-4F1E-91FB-0FEE49877D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75" name="Freeform 32">
                <a:extLst>
                  <a:ext uri="{FF2B5EF4-FFF2-40B4-BE49-F238E27FC236}">
                    <a16:creationId xmlns:a16="http://schemas.microsoft.com/office/drawing/2014/main" id="{791F3E2E-D393-464E-84B4-9B30D071A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33">
                <a:extLst>
                  <a:ext uri="{FF2B5EF4-FFF2-40B4-BE49-F238E27FC236}">
                    <a16:creationId xmlns:a16="http://schemas.microsoft.com/office/drawing/2014/main" id="{EBEEAD6F-6425-4F85-A8A8-4FF19A909B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34">
                <a:extLst>
                  <a:ext uri="{FF2B5EF4-FFF2-40B4-BE49-F238E27FC236}">
                    <a16:creationId xmlns:a16="http://schemas.microsoft.com/office/drawing/2014/main" id="{8AACA44E-9D6C-4708-8D61-D767B6620B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35">
                <a:extLst>
                  <a:ext uri="{FF2B5EF4-FFF2-40B4-BE49-F238E27FC236}">
                    <a16:creationId xmlns:a16="http://schemas.microsoft.com/office/drawing/2014/main" id="{B6E3525F-9937-463E-872C-8EB7C62D1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36">
                <a:extLst>
                  <a:ext uri="{FF2B5EF4-FFF2-40B4-BE49-F238E27FC236}">
                    <a16:creationId xmlns:a16="http://schemas.microsoft.com/office/drawing/2014/main" id="{BE829B0B-C602-40F1-81D1-A55332343D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37">
                <a:extLst>
                  <a:ext uri="{FF2B5EF4-FFF2-40B4-BE49-F238E27FC236}">
                    <a16:creationId xmlns:a16="http://schemas.microsoft.com/office/drawing/2014/main" id="{92660531-24B5-4B97-A4A2-64686E23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38">
                <a:extLst>
                  <a:ext uri="{FF2B5EF4-FFF2-40B4-BE49-F238E27FC236}">
                    <a16:creationId xmlns:a16="http://schemas.microsoft.com/office/drawing/2014/main" id="{6242D0CE-6FFD-4D17-AC26-BD3E481195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39">
                <a:extLst>
                  <a:ext uri="{FF2B5EF4-FFF2-40B4-BE49-F238E27FC236}">
                    <a16:creationId xmlns:a16="http://schemas.microsoft.com/office/drawing/2014/main" id="{61631F37-AF37-4DB9-8D98-A08586C76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40">
                <a:extLst>
                  <a:ext uri="{FF2B5EF4-FFF2-40B4-BE49-F238E27FC236}">
                    <a16:creationId xmlns:a16="http://schemas.microsoft.com/office/drawing/2014/main" id="{2A2597FF-2F22-40BB-A7B3-19C4DFCFFA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Rectangle 41">
                <a:extLst>
                  <a:ext uri="{FF2B5EF4-FFF2-40B4-BE49-F238E27FC236}">
                    <a16:creationId xmlns:a16="http://schemas.microsoft.com/office/drawing/2014/main" id="{DCC8773C-0113-4046-B222-C8F4080AF38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pic>
        <p:nvPicPr>
          <p:cNvPr id="119" name="Picture 2">
            <a:extLst>
              <a:ext uri="{FF2B5EF4-FFF2-40B4-BE49-F238E27FC236}">
                <a16:creationId xmlns:a16="http://schemas.microsoft.com/office/drawing/2014/main" id="{1B17CCE2-CEEF-40CA-8C4D-0DC2DCA78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57F380C-1C36-4BC9-B62F-C861D9E53367}"/>
              </a:ext>
            </a:extLst>
          </p:cNvPr>
          <p:cNvSpPr>
            <a:spLocks noGrp="1"/>
          </p:cNvSpPr>
          <p:nvPr>
            <p:ph type="title"/>
          </p:nvPr>
        </p:nvSpPr>
        <p:spPr>
          <a:xfrm>
            <a:off x="6569957" y="618518"/>
            <a:ext cx="4747088" cy="1478570"/>
          </a:xfrm>
        </p:spPr>
        <p:txBody>
          <a:bodyPr>
            <a:normAutofit/>
          </a:bodyPr>
          <a:lstStyle/>
          <a:p>
            <a:r>
              <a:rPr lang="en-GB">
                <a:solidFill>
                  <a:srgbClr val="FFFFFF"/>
                </a:solidFill>
                <a:latin typeface="Arial" panose="020B0604020202020204" pitchFamily="34" charset="0"/>
                <a:cs typeface="Arial" panose="020B0604020202020204" pitchFamily="34" charset="0"/>
              </a:rPr>
              <a:t>Analysis Pestle</a:t>
            </a:r>
          </a:p>
        </p:txBody>
      </p:sp>
      <p:sp useBgFill="1">
        <p:nvSpPr>
          <p:cNvPr id="120" name="Round Diagonal Corner Rectangle 9">
            <a:extLst>
              <a:ext uri="{FF2B5EF4-FFF2-40B4-BE49-F238E27FC236}">
                <a16:creationId xmlns:a16="http://schemas.microsoft.com/office/drawing/2014/main" id="{66D4F5BA-1D71-49B2-8A7F-6B4EB94D7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1" name="Content Placeholder 7">
            <a:extLst>
              <a:ext uri="{FF2B5EF4-FFF2-40B4-BE49-F238E27FC236}">
                <a16:creationId xmlns:a16="http://schemas.microsoft.com/office/drawing/2014/main" id="{FF5BE92F-D6E6-47F3-B2A8-F039E76A45A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392701" y="1147145"/>
            <a:ext cx="4088156" cy="4567773"/>
          </a:xfrm>
          <a:prstGeom prst="rect">
            <a:avLst/>
          </a:prstGeom>
        </p:spPr>
      </p:pic>
      <p:sp>
        <p:nvSpPr>
          <p:cNvPr id="122" name="Content Placeholder 66">
            <a:extLst>
              <a:ext uri="{FF2B5EF4-FFF2-40B4-BE49-F238E27FC236}">
                <a16:creationId xmlns:a16="http://schemas.microsoft.com/office/drawing/2014/main" id="{FA2D1D6C-EE97-4D78-AC84-2AB8AD492D13}"/>
              </a:ext>
            </a:extLst>
          </p:cNvPr>
          <p:cNvSpPr>
            <a:spLocks noGrp="1"/>
          </p:cNvSpPr>
          <p:nvPr>
            <p:ph idx="1"/>
          </p:nvPr>
        </p:nvSpPr>
        <p:spPr>
          <a:xfrm>
            <a:off x="6569957" y="1801813"/>
            <a:ext cx="4747087" cy="5041900"/>
          </a:xfrm>
        </p:spPr>
        <p:txBody>
          <a:bodyPr>
            <a:normAutofit fontScale="92500" lnSpcReduction="10000"/>
          </a:bodyPr>
          <a:lstStyle/>
          <a:p>
            <a:r>
              <a:rPr lang="en-US" dirty="0">
                <a:solidFill>
                  <a:srgbClr val="FFFFFF"/>
                </a:solidFill>
              </a:rPr>
              <a:t>Political impact on importing cost.</a:t>
            </a:r>
          </a:p>
          <a:p>
            <a:r>
              <a:rPr lang="en-US" dirty="0">
                <a:solidFill>
                  <a:srgbClr val="FFFFFF"/>
                </a:solidFill>
              </a:rPr>
              <a:t> Economic are the inflation and economic growth.</a:t>
            </a:r>
          </a:p>
          <a:p>
            <a:r>
              <a:rPr lang="en-US" dirty="0">
                <a:solidFill>
                  <a:srgbClr val="FFFFFF"/>
                </a:solidFill>
              </a:rPr>
              <a:t>Social lifestyle will play a big part on Ana hampers.</a:t>
            </a:r>
          </a:p>
          <a:p>
            <a:r>
              <a:rPr lang="en-US" dirty="0">
                <a:solidFill>
                  <a:srgbClr val="FFFFFF"/>
                </a:solidFill>
              </a:rPr>
              <a:t>Technological impact Mobile phones, computers, Laptops.</a:t>
            </a:r>
          </a:p>
          <a:p>
            <a:r>
              <a:rPr lang="en-US" dirty="0">
                <a:solidFill>
                  <a:srgbClr val="FFFFFF"/>
                </a:solidFill>
              </a:rPr>
              <a:t>Legal factors will we the law legislation</a:t>
            </a:r>
          </a:p>
          <a:p>
            <a:r>
              <a:rPr lang="en-US" dirty="0">
                <a:solidFill>
                  <a:srgbClr val="FFFFFF"/>
                </a:solidFill>
              </a:rPr>
              <a:t>Environmental Carbon footprint is set by the government</a:t>
            </a:r>
          </a:p>
          <a:p>
            <a:endParaRPr lang="en-US" dirty="0">
              <a:solidFill>
                <a:srgbClr val="FFFFFF"/>
              </a:solidFill>
            </a:endParaRPr>
          </a:p>
          <a:p>
            <a:endParaRPr lang="en-US" dirty="0">
              <a:solidFill>
                <a:srgbClr val="FFFFFF"/>
              </a:solidFill>
            </a:endParaRPr>
          </a:p>
        </p:txBody>
      </p:sp>
      <p:sp>
        <p:nvSpPr>
          <p:cNvPr id="9" name="TextBox 8">
            <a:extLst>
              <a:ext uri="{FF2B5EF4-FFF2-40B4-BE49-F238E27FC236}">
                <a16:creationId xmlns:a16="http://schemas.microsoft.com/office/drawing/2014/main" id="{E879FF43-628C-4EB7-B9F4-C50E45EBF553}"/>
              </a:ext>
            </a:extLst>
          </p:cNvPr>
          <p:cNvSpPr txBox="1"/>
          <p:nvPr/>
        </p:nvSpPr>
        <p:spPr>
          <a:xfrm>
            <a:off x="3231523" y="5514863"/>
            <a:ext cx="22493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commons.wikimedia.org/wiki/File:PESTEL-modellen.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2441695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AB063-D50D-4C37-8EAD-B4CFA09B47CC}"/>
              </a:ext>
            </a:extLst>
          </p:cNvPr>
          <p:cNvSpPr>
            <a:spLocks noGrp="1"/>
          </p:cNvSpPr>
          <p:nvPr>
            <p:ph type="title"/>
          </p:nvPr>
        </p:nvSpPr>
        <p:spPr>
          <a:xfrm>
            <a:off x="1141413" y="-159027"/>
            <a:ext cx="9905998" cy="1133061"/>
          </a:xfrm>
        </p:spPr>
        <p:txBody>
          <a:bodyPr>
            <a:normAutofit/>
          </a:bodyPr>
          <a:lstStyle/>
          <a:p>
            <a:r>
              <a:rPr lang="en-GB"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References </a:t>
            </a:r>
          </a:p>
        </p:txBody>
      </p:sp>
      <p:graphicFrame>
        <p:nvGraphicFramePr>
          <p:cNvPr id="205" name="Content Placeholder 2">
            <a:extLst>
              <a:ext uri="{FF2B5EF4-FFF2-40B4-BE49-F238E27FC236}">
                <a16:creationId xmlns:a16="http://schemas.microsoft.com/office/drawing/2014/main" id="{31E2339C-FA67-4C8C-9A0E-66865FFCAAD6}"/>
              </a:ext>
            </a:extLst>
          </p:cNvPr>
          <p:cNvGraphicFramePr>
            <a:graphicFrameLocks noGrp="1"/>
          </p:cNvGraphicFramePr>
          <p:nvPr>
            <p:ph idx="1"/>
            <p:extLst>
              <p:ext uri="{D42A27DB-BD31-4B8C-83A1-F6EECF244321}">
                <p14:modId xmlns:p14="http://schemas.microsoft.com/office/powerpoint/2010/main" val="2968776922"/>
              </p:ext>
            </p:extLst>
          </p:nvPr>
        </p:nvGraphicFramePr>
        <p:xfrm>
          <a:off x="755372" y="735496"/>
          <a:ext cx="10292039" cy="60429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539601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TotalTime>
  <Words>1768</Words>
  <Application>Microsoft Office PowerPoint</Application>
  <PresentationFormat>Widescreen</PresentationFormat>
  <Paragraphs>249</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 New Roman</vt:lpstr>
      <vt:lpstr>Tw Cen MT</vt:lpstr>
      <vt:lpstr>Circuit</vt:lpstr>
      <vt:lpstr>BUSINESS PLAN</vt:lpstr>
      <vt:lpstr>Executive summary   </vt:lpstr>
      <vt:lpstr>Business/Company Overview </vt:lpstr>
      <vt:lpstr>Product and Services </vt:lpstr>
      <vt:lpstr>Target Market </vt:lpstr>
      <vt:lpstr>Competitors </vt:lpstr>
      <vt:lpstr>Marketing Strategies  </vt:lpstr>
      <vt:lpstr>Management Team </vt:lpstr>
      <vt:lpstr>Financial plan</vt:lpstr>
      <vt:lpstr>FINANCIAL plan</vt:lpstr>
      <vt:lpstr>SWOT ANALYSIS</vt:lpstr>
      <vt:lpstr>Analysis Pestle</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Shamila Rani</dc:creator>
  <cp:lastModifiedBy>Shamila Rani</cp:lastModifiedBy>
  <cp:revision>19</cp:revision>
  <dcterms:created xsi:type="dcterms:W3CDTF">2019-01-11T10:07:02Z</dcterms:created>
  <dcterms:modified xsi:type="dcterms:W3CDTF">2019-01-11T12:08:37Z</dcterms:modified>
</cp:coreProperties>
</file>