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F0EC88-F0B2-4AF4-9FFD-A89D10214676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2DB6DE-E816-4632-9CDD-3281DA3A1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566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2DB6DE-E816-4632-9CDD-3281DA3A125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5092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2DB6DE-E816-4632-9CDD-3281DA3A12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503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2DB6DE-E816-4632-9CDD-3281DA3A12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0543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2DB6DE-E816-4632-9CDD-3281DA3A12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8285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2DB6DE-E816-4632-9CDD-3281DA3A12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7362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2DB6DE-E816-4632-9CDD-3281DA3A12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9221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2DB6DE-E816-4632-9CDD-3281DA3A12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9952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2DB6DE-E816-4632-9CDD-3281DA3A12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9117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2DB6DE-E816-4632-9CDD-3281DA3A12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5125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2DB6DE-E816-4632-9CDD-3281DA3A125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1753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2DB6DE-E816-4632-9CDD-3281DA3A125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6063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2DB6DE-E816-4632-9CDD-3281DA3A12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6614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2DB6DE-E816-4632-9CDD-3281DA3A125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69521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2DB6DE-E816-4632-9CDD-3281DA3A125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8706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are the references used throughout the presentation, following UWTSD Harvard style. They include key textbooks such as Tortora and Derrickson,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Marieb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Hoehn, Levitzky, and Peate and Nair, as well as NICE and Asthma + Lung UK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2DB6DE-E816-4632-9CDD-3281DA3A125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321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33D51-6617-690A-4514-0FB77A01B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6D8E2F-EA74-EE96-C97D-450D13E975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2206B-5785-605D-0479-89A1D2D05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D764B-1442-4A50-A265-192E4A9F707C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36B23-BA3C-2E50-20CE-70FA42FC1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1A3456-8181-8FDA-6D67-374F05527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2AC21-762F-4785-9080-8E0AA73788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226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ACB4E-1172-52A1-55F3-9CA50A075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EDB0C-4A1E-20D2-9E5D-55E90C358C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03E68-4E6D-409B-4F6E-752831E0B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D764B-1442-4A50-A265-192E4A9F707C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BA4EE1-7A6C-9276-EE7C-0159DA93F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575D36-AF63-B88D-F468-DEF7515C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2AC21-762F-4785-9080-8E0AA73788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901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6428B-2F47-8583-C7A1-A0FD5EA8E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2C04B-DF72-9F20-3321-C39F6E6DF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DD4A25-3D12-E461-B9C0-66AF42256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D764B-1442-4A50-A265-192E4A9F707C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9F9FB3-B5B5-2E6A-1227-952CF261E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99F0BB-E505-478C-408D-4F1B7DBB4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2AC21-762F-4785-9080-8E0AA73788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118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F6682-03A5-0277-0E47-DE31FC725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4132E-090A-65E3-CD86-86E9447A1D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B1AD00-7279-D367-2309-D0D96BA027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B8DBF3-3F7C-79BD-38DA-14FB13416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D764B-1442-4A50-A265-192E4A9F707C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90DD1F-8229-F8F4-EDA9-37599B31B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9328FA-398E-4BAF-6751-0CF89CD2B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2AC21-762F-4785-9080-8E0AA73788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75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8037E-E6E3-E177-8B28-4B5CDF070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A3F86F-2456-B6E7-71C0-C810847893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BBF8D2-751E-CC99-CC84-958BE3FFA6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EB3BF3-1889-1178-1678-2DC8E71D65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28B7FF-57C6-3C52-337B-7FD9AB2E83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E1F7DD0-E97B-4950-F621-CAFDCE2BC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D764B-1442-4A50-A265-192E4A9F707C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BF3EA1-9F8D-96B7-2994-F4E6355D1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95F956-DEE7-A883-D4B1-E507CFFF9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2AC21-762F-4785-9080-8E0AA73788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890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79E3B-54D0-BBA4-4E1E-92F735C58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6D651A-DA5F-2487-4581-CA64A5133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D764B-1442-4A50-A265-192E4A9F707C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491694-1EC2-2741-228E-C9609E441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3D5C91-CFD6-54E0-0721-A16A3BF80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2AC21-762F-4785-9080-8E0AA73788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510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1FD99F-9481-505F-9DD2-9893F6F04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D764B-1442-4A50-A265-192E4A9F707C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B31AE0-414C-DF7E-7621-2DA9D05F4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D43344-7E86-51DC-315A-C50287028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2AC21-762F-4785-9080-8E0AA73788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073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AF7AA-72A1-DDAE-D1A9-6A544C7E1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3D6BC-DFC0-CA0D-241F-27E7D85E8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B861F8-6A0D-8E00-A0A7-AF2F1F2CD0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758738-713C-5A7B-577C-B21952547D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D764B-1442-4A50-A265-192E4A9F707C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4BE20C-7383-A014-A856-16ABC803A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929E0B-66F8-6C21-5023-F1BEA44CE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2AC21-762F-4785-9080-8E0AA73788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152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3251E-EC8D-8A9F-6528-56FFCD4F4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9FFC24-FD59-0D04-DC9C-82DA37E4E3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0F7540-4748-4412-08C9-3793E2C068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459F4C-8EF4-17EE-0A60-B5BB45F61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D764B-1442-4A50-A265-192E4A9F707C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2E5C2A-5C30-0634-D3AF-65CF26A35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A4A01B-9B78-35BF-F91F-9D0E4978C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2AC21-762F-4785-9080-8E0AA73788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773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8C64A-B864-5DA6-C888-D50C6257E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699A9B-B077-BE9B-E4E2-48BDC73D49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E4F95-7BED-F2BE-E0D1-040977E36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D764B-1442-4A50-A265-192E4A9F707C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EB6EDA-087C-D414-C3CF-E3ED4F860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03AA5-AD49-C43A-F5D9-99B7E7F63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2AC21-762F-4785-9080-8E0AA73788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087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F48664-071D-682A-A630-DB9BBFDAAD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2DB178-5B79-0F18-0C55-464AC321F7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3730D-377B-8395-6791-3B0122BB9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D764B-1442-4A50-A265-192E4A9F707C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DEF423-ABC5-9F8E-C955-0AA9CA267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198230-F1C5-4556-4A25-112BE31D1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2AC21-762F-4785-9080-8E0AA73788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52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828BEE-0F71-CAF4-4687-EE2AC7E12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49CEC9-A219-9E8A-5C09-633AE96B5E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F7B2E-C564-2274-0BDE-260D4D2C62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9DD764B-1442-4A50-A265-192E4A9F707C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7F7C17-5F9C-5F27-FDBF-C309158D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CBE0F-D670-C60A-A747-55B33820A0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92AC21-762F-4785-9080-8E0AA73788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890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6.jp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7.jp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1.jp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2.jp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13.jp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14.jp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16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A978D56B-0961-93EF-2BF9-1015DE1AD3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278" y="870751"/>
            <a:ext cx="3571810" cy="4977837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Adele McCann – 2416685</a:t>
            </a:r>
            <a:b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Introduction to Physiology</a:t>
            </a:r>
            <a:b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(BMHP5023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BIRM)</a:t>
            </a:r>
            <a:b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Category: Birmingham Campus</a:t>
            </a:r>
            <a:b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Lecturer – Robert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b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Component 2</a:t>
            </a:r>
            <a:b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Care Plan for a Fictional Patient with Chronic Asthma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005E0236-A606-5794-0F75-04D5D538DDE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5514" y="640080"/>
            <a:ext cx="5952180" cy="5074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C5F54D-D233-E40F-4EE8-F86384022E9F}"/>
              </a:ext>
            </a:extLst>
          </p:cNvPr>
          <p:cNvSpPr txBox="1"/>
          <p:nvPr/>
        </p:nvSpPr>
        <p:spPr>
          <a:xfrm>
            <a:off x="9017008" y="5848588"/>
            <a:ext cx="4441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(Bing Images, 2026)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8DD20016-F05B-0C30-2ED8-92CB4B3DB4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134600" y="-388620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15164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727"/>
    </mc:Choice>
    <mc:Fallback xmlns="">
      <p:transition spd="slow" advTm="427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808267-A803-7751-10C7-EA95B6719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 dirty="0"/>
              <a:t>Introduction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4A0D564-54C8-6620-122B-FE1D0D0EB7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Asthma = chronic inflammatory airway disease (Tortora &amp; Derrickson, 2017).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Causes variable airflow obstruction and bronchial hyper‑responsiveness.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Affects 5.4 million people in the UK (Asthma + Lung UK, 2023).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Major cause of hospital admissions and reduced quality of life.</a:t>
            </a:r>
          </a:p>
        </p:txBody>
      </p:sp>
      <p:pic>
        <p:nvPicPr>
          <p:cNvPr id="6" name="Picture 5" descr="A diagram of a lung&#10;&#10;AI-generated content may be incorrect.">
            <a:extLst>
              <a:ext uri="{FF2B5EF4-FFF2-40B4-BE49-F238E27FC236}">
                <a16:creationId xmlns:a16="http://schemas.microsoft.com/office/drawing/2014/main" id="{919C7D3D-FDE5-92BB-A028-63447F9ED9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5289" y="422365"/>
            <a:ext cx="5168625" cy="498043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88A4C8D-1F88-07F1-9625-B97D0978F4B0}"/>
              </a:ext>
            </a:extLst>
          </p:cNvPr>
          <p:cNvSpPr txBox="1"/>
          <p:nvPr/>
        </p:nvSpPr>
        <p:spPr>
          <a:xfrm>
            <a:off x="9427028" y="5640497"/>
            <a:ext cx="4593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VectorMine</a:t>
            </a:r>
            <a:r>
              <a:rPr lang="en-GB" dirty="0"/>
              <a:t>, 2021)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55AAAE75-0C01-D9DE-3403-85CA0A7213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270019" y="-602198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01522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574"/>
    </mc:Choice>
    <mc:Fallback xmlns="">
      <p:transition spd="slow" advTm="485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C32C6A-6DFC-85E9-4C65-9FEBB18BE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Fictional Patient Profile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7CC1B-03BF-7943-FDDC-604D12134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Name: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Mr J (fictional) </a:t>
            </a:r>
          </a:p>
          <a:p>
            <a:pPr>
              <a:lnSpc>
                <a:spcPct val="150000"/>
              </a:lnSpc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Age: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32 </a:t>
            </a:r>
          </a:p>
          <a:p>
            <a:pPr>
              <a:lnSpc>
                <a:spcPct val="150000"/>
              </a:lnSpc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Ethnicity: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Black Caribbean </a:t>
            </a:r>
          </a:p>
          <a:p>
            <a:pPr>
              <a:lnSpc>
                <a:spcPct val="150000"/>
              </a:lnSpc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Occupation: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Bar worker </a:t>
            </a:r>
          </a:p>
          <a:p>
            <a:pPr>
              <a:lnSpc>
                <a:spcPct val="150000"/>
              </a:lnSpc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Lifestyle: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Vapes daily, occasional smoking, late‑night shifts </a:t>
            </a: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Medical history: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Childhood asthma, worsening symptoms </a:t>
            </a:r>
          </a:p>
          <a:p>
            <a:pPr>
              <a:lnSpc>
                <a:spcPct val="150000"/>
              </a:lnSpc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Social factors: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Shared accommodation, low income</a:t>
            </a:r>
          </a:p>
        </p:txBody>
      </p:sp>
      <p:pic>
        <p:nvPicPr>
          <p:cNvPr id="5" name="Picture 4" descr="A profile of a person&#10;&#10;AI-generated content may be incorrect.">
            <a:extLst>
              <a:ext uri="{FF2B5EF4-FFF2-40B4-BE49-F238E27FC236}">
                <a16:creationId xmlns:a16="http://schemas.microsoft.com/office/drawing/2014/main" id="{A9262BC4-C124-9E7C-A8D9-18A7DCE8B6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"/>
          <a:stretch>
            <a:fillRect/>
          </a:stretch>
        </p:blipFill>
        <p:spPr>
          <a:xfrm>
            <a:off x="5311702" y="10"/>
            <a:ext cx="6878775" cy="5728594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215D50-961B-4DB9-FDD3-4E143F0BC6E0}"/>
              </a:ext>
            </a:extLst>
          </p:cNvPr>
          <p:cNvSpPr txBox="1"/>
          <p:nvPr/>
        </p:nvSpPr>
        <p:spPr>
          <a:xfrm>
            <a:off x="9084527" y="5923970"/>
            <a:ext cx="52670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Vecteezy</a:t>
            </a:r>
            <a:r>
              <a:rPr lang="en-GB" dirty="0"/>
              <a:t>, 2024)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888A105-C993-4ED7-FB9C-794E7EAA0D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523220" y="-36532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26212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68"/>
    </mc:Choice>
    <mc:Fallback xmlns="">
      <p:transition spd="slow" advTm="415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EF65C3-9C67-E142-6A61-3E76E6AED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Anatomy of the Respiratory System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1350A74-FA3D-F59E-2FBA-E2AC7E422E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080" y="2872899"/>
            <a:ext cx="4243589" cy="33206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10000"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Upper airway: nose, pharynx, larynx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Lower airway: trachea → bronchi → bronchioles → alveoli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Lungs and pleura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Smooth muscle around bronchioles (</a:t>
            </a:r>
            <a:r>
              <a:rPr kumimoji="0" lang="en-US" altLang="en-US" sz="2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Marieb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&amp; Hoehn, 2019)</a:t>
            </a:r>
          </a:p>
        </p:txBody>
      </p:sp>
      <p:pic>
        <p:nvPicPr>
          <p:cNvPr id="2051" name="Picture 3" descr="Respiratory System Learn Respiratory Anatomy All You Need To Know">
            <a:extLst>
              <a:ext uri="{FF2B5EF4-FFF2-40B4-BE49-F238E27FC236}">
                <a16:creationId xmlns:a16="http://schemas.microsoft.com/office/drawing/2014/main" id="{EDDF7AAB-D68F-E081-56CD-ECA77B8190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026" y="89209"/>
            <a:ext cx="6602568" cy="5345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6FB203-4787-0F76-B930-7978273CBA72}"/>
              </a:ext>
            </a:extLst>
          </p:cNvPr>
          <p:cNvSpPr txBox="1"/>
          <p:nvPr/>
        </p:nvSpPr>
        <p:spPr>
          <a:xfrm>
            <a:off x="9337607" y="5592331"/>
            <a:ext cx="52187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Fity</a:t>
            </a:r>
            <a:r>
              <a:rPr lang="en-GB" dirty="0"/>
              <a:t> Club, 2024)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500BDEF-6C8B-654C-F759-D3021F7044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523220" y="-517725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91396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657"/>
    </mc:Choice>
    <mc:Fallback xmlns="">
      <p:transition spd="slow" advTm="49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9C728-7277-0501-FA87-E42E67A46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Physiology of Normal Respiration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CF65047-98B6-DEF3-E387-C4C2CDA319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080" y="2872899"/>
            <a:ext cx="4243589" cy="33206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77500" lnSpcReduction="20000"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Inspiration: diaphragm contracts, thoracic volume ↑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Expiration: passive recoil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Gas exchange at alveoli (Levitzky, 2013)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Oxygen diffuses into blood; CO₂ diffuses out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Ventilation–perfusion balance essential</a:t>
            </a:r>
          </a:p>
        </p:txBody>
      </p:sp>
      <p:pic>
        <p:nvPicPr>
          <p:cNvPr id="8" name="Picture 7" descr="A diagram of the internal organs of a person&#10;&#10;AI-generated content may be incorrect.">
            <a:extLst>
              <a:ext uri="{FF2B5EF4-FFF2-40B4-BE49-F238E27FC236}">
                <a16:creationId xmlns:a16="http://schemas.microsoft.com/office/drawing/2014/main" id="{5F96CD3C-F990-FB28-0C8B-5BE5B0D20E8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3669" y="1141264"/>
            <a:ext cx="6980663" cy="409668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630D9D6-E45A-D436-10D7-8624370E0125}"/>
              </a:ext>
            </a:extLst>
          </p:cNvPr>
          <p:cNvSpPr txBox="1"/>
          <p:nvPr/>
        </p:nvSpPr>
        <p:spPr>
          <a:xfrm>
            <a:off x="9925647" y="5347404"/>
            <a:ext cx="4939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Alamy</a:t>
            </a:r>
            <a:r>
              <a:rPr lang="en-GB" dirty="0"/>
              <a:t>, 2024)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2F681E7A-6D10-9C5E-FB56-5A53F9FC43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523220" y="-466162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29376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216"/>
    </mc:Choice>
    <mc:Fallback xmlns="">
      <p:transition spd="slow" advTm="542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84307-E29E-5107-49BD-1530FE8C6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Pathophysiology of Asthma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FA92B31-8A5E-8E44-6F17-8F7031B84CD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Chronic airway inflammation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Bronchoconstriction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Mucus hypersecretion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Airway hyper‑responsiveness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Symptoms: wheezing, </a:t>
            </a:r>
            <a:r>
              <a:rPr kumimoji="0" lang="en-US" altLang="en-US" sz="2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dyspnoea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chest tightness (Peate &amp; Nair, 2021)</a:t>
            </a:r>
          </a:p>
        </p:txBody>
      </p:sp>
      <p:pic>
        <p:nvPicPr>
          <p:cNvPr id="6" name="Picture 5" descr="A diagram of a mechanism&#10;&#10;AI-generated content may be incorrect.">
            <a:extLst>
              <a:ext uri="{FF2B5EF4-FFF2-40B4-BE49-F238E27FC236}">
                <a16:creationId xmlns:a16="http://schemas.microsoft.com/office/drawing/2014/main" id="{A1817F5A-8329-86E8-EC27-A5FA8BC0EC5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2096" y="1347768"/>
            <a:ext cx="5458968" cy="41624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EEDB0D4-B3BF-0C6B-2205-5498A8E82883}"/>
              </a:ext>
            </a:extLst>
          </p:cNvPr>
          <p:cNvSpPr txBox="1"/>
          <p:nvPr/>
        </p:nvSpPr>
        <p:spPr>
          <a:xfrm>
            <a:off x="8897707" y="5839444"/>
            <a:ext cx="3925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(Normal Breathing, 2024)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E635F19-E4C1-A945-D540-B1A4C02E3B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335333" y="-330156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42974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993"/>
    </mc:Choice>
    <mc:Fallback xmlns="">
      <p:transition spd="slow" advTm="48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8" name="Rectangle 5127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567101-A653-F72B-83CF-685E91592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Risk Factors Affecting Mr J</a:t>
            </a:r>
          </a:p>
        </p:txBody>
      </p:sp>
      <p:sp>
        <p:nvSpPr>
          <p:cNvPr id="5130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9E6FEEA-2EB1-085D-570B-CDDC391D025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Vaping and smoking irritate airway epithelium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Occupational exposure to smoke/</a:t>
            </a:r>
            <a:r>
              <a:rPr kumimoji="0" lang="en-US" altLang="en-US" sz="2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vapour</a:t>
            </a: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Frequent respiratory infections from crowded environments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Ethnicity linked to higher asthma severity (NICE, 2020)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Poor sleep and stress worsen symptoms</a:t>
            </a:r>
          </a:p>
        </p:txBody>
      </p:sp>
      <p:pic>
        <p:nvPicPr>
          <p:cNvPr id="5123" name="Picture 3" descr="No Smoking Vaping Sign PNG Transparent Images Free Download, 51% OFF">
            <a:extLst>
              <a:ext uri="{FF2B5EF4-FFF2-40B4-BE49-F238E27FC236}">
                <a16:creationId xmlns:a16="http://schemas.microsoft.com/office/drawing/2014/main" id="{E3A08E0D-EF62-22E1-F5C4-FF67125888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41809" y="640080"/>
            <a:ext cx="5173446" cy="5115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4AA110-6771-A816-9202-CA6CBAECBD3E}"/>
              </a:ext>
            </a:extLst>
          </p:cNvPr>
          <p:cNvSpPr txBox="1"/>
          <p:nvPr/>
        </p:nvSpPr>
        <p:spPr>
          <a:xfrm>
            <a:off x="9587298" y="5937574"/>
            <a:ext cx="3947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Cheecle</a:t>
            </a:r>
            <a:r>
              <a:rPr lang="en-GB" dirty="0"/>
              <a:t>, 2026)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53C7C2E-6205-F6B7-462C-33FAA1F30C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530593" y="-570381"/>
            <a:ext cx="2057400" cy="2057400"/>
          </a:xfrm>
          <a:prstGeom prst="ellipse">
            <a:avLst/>
          </a:prstGeom>
        </p:spPr>
      </p:pic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3" name="Slide Zoom 12">
                <a:extLst>
                  <a:ext uri="{FF2B5EF4-FFF2-40B4-BE49-F238E27FC236}">
                    <a16:creationId xmlns:a16="http://schemas.microsoft.com/office/drawing/2014/main" id="{DE7697BD-DC2A-4703-388A-41331AC3B4F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035756089"/>
                  </p:ext>
                </p:extLst>
              </p:nvPr>
            </p:nvGraphicFramePr>
            <p:xfrm>
              <a:off x="-3111513" y="5061204"/>
              <a:ext cx="3048000" cy="1714500"/>
            </p:xfrm>
            <a:graphic>
              <a:graphicData uri="http://schemas.microsoft.com/office/powerpoint/2016/slidezoom">
                <pslz:sldZm>
                  <pslz:sldZmObj sldId="262" cId="3266390177">
                    <pslz:zmPr id="{30338828-D5AB-4E0D-BC85-74677C38614E}" returnToParent="0" transitionDur="1000">
                      <p166:blipFill xmlns:p166="http://schemas.microsoft.com/office/powerpoint/2016/6/main">
                        <a:blip r:embed="rId7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3" name="Slide Zoom 12">
                <a:hlinkClick r:id="rId8" action="ppaction://hlinksldjump"/>
                <a:extLst>
                  <a:ext uri="{FF2B5EF4-FFF2-40B4-BE49-F238E27FC236}">
                    <a16:creationId xmlns:a16="http://schemas.microsoft.com/office/drawing/2014/main" id="{DE7697BD-DC2A-4703-388A-41331AC3B4F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-3111513" y="5061204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66390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192"/>
    </mc:Choice>
    <mc:Fallback xmlns="">
      <p:transition spd="slow" advTm="431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364113-794A-5323-642F-80593A434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Assessment &amp; Monitoring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DCE9696-28EC-E698-926A-5D7FECE36F8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Peak flow monitoring (daily)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Symptom diary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Inhaler technique checks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Spirometry (annual)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Trigger identification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Asthma Control Test (ACT)</a:t>
            </a:r>
          </a:p>
        </p:txBody>
      </p:sp>
      <p:pic>
        <p:nvPicPr>
          <p:cNvPr id="7" name="Picture 6" descr="A white and blue thermometer&#10;&#10;AI-generated content may be incorrect.">
            <a:extLst>
              <a:ext uri="{FF2B5EF4-FFF2-40B4-BE49-F238E27FC236}">
                <a16:creationId xmlns:a16="http://schemas.microsoft.com/office/drawing/2014/main" id="{3FC1C205-F341-9DC7-36E0-730DB738D5F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048" y="699516"/>
            <a:ext cx="5458968" cy="4691430"/>
          </a:xfrm>
          <a:prstGeom prst="rect">
            <a:avLst/>
          </a:prstGeom>
        </p:spPr>
      </p:pic>
      <p:sp>
        <p:nvSpPr>
          <p:cNvPr id="5" name="AutoShape 3" descr="Peak Flow Meter 45 at Bernadette Oakman blog">
            <a:extLst>
              <a:ext uri="{FF2B5EF4-FFF2-40B4-BE49-F238E27FC236}">
                <a16:creationId xmlns:a16="http://schemas.microsoft.com/office/drawing/2014/main" id="{F032EEF8-5DE7-327D-85D6-835B0ED1171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4561114" cy="4561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E8F6341-06AE-245F-C6D0-ACBE1CD39D97}"/>
              </a:ext>
            </a:extLst>
          </p:cNvPr>
          <p:cNvSpPr txBox="1"/>
          <p:nvPr/>
        </p:nvSpPr>
        <p:spPr>
          <a:xfrm>
            <a:off x="9109580" y="5570475"/>
            <a:ext cx="3713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(Made‑in‑China, 2026)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0806920B-CF30-AA57-1205-2CD08B2031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459212" y="-590346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38846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904"/>
    </mc:Choice>
    <mc:Fallback xmlns="">
      <p:transition spd="slow" advTm="449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419C97-E6C7-3EEF-8370-EEFDA1938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Care Plan Goals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93EEE3B-5BBA-90DB-8B7D-FAE744AFB8E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Reduce symptoms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Prevent exacerbations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Improve lung function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Promote lifestyle change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Enhance self‑management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Reduce hospital admissions</a:t>
            </a:r>
          </a:p>
        </p:txBody>
      </p:sp>
      <p:pic>
        <p:nvPicPr>
          <p:cNvPr id="6" name="Picture 5" descr="A yellow folder with a checklist&#10;&#10;AI-generated content may be incorrect.">
            <a:extLst>
              <a:ext uri="{FF2B5EF4-FFF2-40B4-BE49-F238E27FC236}">
                <a16:creationId xmlns:a16="http://schemas.microsoft.com/office/drawing/2014/main" id="{9FB17DD5-EB4C-BD01-F13D-DF7B117803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9409" y="342677"/>
            <a:ext cx="5458968" cy="54589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2B138DB-0D21-AE8A-330B-E4299B622AAD}"/>
              </a:ext>
            </a:extLst>
          </p:cNvPr>
          <p:cNvSpPr txBox="1"/>
          <p:nvPr/>
        </p:nvSpPr>
        <p:spPr>
          <a:xfrm>
            <a:off x="9152761" y="6208776"/>
            <a:ext cx="4081347" cy="3791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(Adobe Stock, 2026)</a:t>
            </a:r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18E8D4E5-2EEC-3FB6-0665-729A16AE4F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532364" y="-388620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0984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75"/>
    </mc:Choice>
    <mc:Fallback xmlns="">
      <p:transition spd="slow" advTm="39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0C6BE9-3ACA-0143-28AC-2CB7E3FBC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 dirty="0"/>
              <a:t>Pharmacological Management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1A01166-2758-1924-11AA-FB4798FE3C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Reliever: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Salbutamol (SABA)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Preventer: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Inhaled corticosteroid (ICS)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Add‑on therapy: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LABA if needed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Follow NICE NG80 stepped approach (NICE, 2020)</a:t>
            </a:r>
          </a:p>
        </p:txBody>
      </p:sp>
      <p:pic>
        <p:nvPicPr>
          <p:cNvPr id="6" name="Picture 5" descr="Close-up of an asthma inhaler&#10;&#10;AI-generated content may be incorrect.">
            <a:extLst>
              <a:ext uri="{FF2B5EF4-FFF2-40B4-BE49-F238E27FC236}">
                <a16:creationId xmlns:a16="http://schemas.microsoft.com/office/drawing/2014/main" id="{CDA14D41-A4E2-0E26-176A-BA0002A217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048" y="1484243"/>
            <a:ext cx="5458968" cy="38895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6294874-70C9-42DF-42BA-13EDD0D96CD8}"/>
              </a:ext>
            </a:extLst>
          </p:cNvPr>
          <p:cNvSpPr txBox="1"/>
          <p:nvPr/>
        </p:nvSpPr>
        <p:spPr>
          <a:xfrm>
            <a:off x="8828532" y="5746546"/>
            <a:ext cx="4376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(First Aid for Free, 2026)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BC81C524-56AC-3999-4135-C6E1878698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248247" y="-212827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2607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728"/>
    </mc:Choice>
    <mc:Fallback xmlns="">
      <p:transition spd="slow" advTm="457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703427-6A3E-69BD-63DB-F8C5F2306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800" dirty="0"/>
              <a:t>Non‑Pharmacological Management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886AE95-F616-FBDD-F1AA-1ED812AEDE5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 fontScale="92500"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Smoking/vaping cessation support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Avoiding triggers (dust, smoke, cold air)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Regular exercise with warm‑up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Weight management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Vaccinations (flu, COVID‑19)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Good sleep hygiene</a:t>
            </a:r>
          </a:p>
        </p:txBody>
      </p:sp>
      <p:pic>
        <p:nvPicPr>
          <p:cNvPr id="6" name="Picture 5" descr="A set of icons of different health issues&#10;&#10;AI-generated content may be incorrect.">
            <a:extLst>
              <a:ext uri="{FF2B5EF4-FFF2-40B4-BE49-F238E27FC236}">
                <a16:creationId xmlns:a16="http://schemas.microsoft.com/office/drawing/2014/main" id="{977BB827-500F-0DB3-7AD9-11C8583540F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0892" y="640080"/>
            <a:ext cx="5215280" cy="52201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C38DAD7-DDE5-BBF7-6A5C-7F6593CB919F}"/>
              </a:ext>
            </a:extLst>
          </p:cNvPr>
          <p:cNvSpPr txBox="1"/>
          <p:nvPr/>
        </p:nvSpPr>
        <p:spPr>
          <a:xfrm>
            <a:off x="9939187" y="6033254"/>
            <a:ext cx="4170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Alamy</a:t>
            </a:r>
            <a:r>
              <a:rPr lang="en-GB" dirty="0"/>
              <a:t>, 2026) 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6772A9F7-A3C1-F3E8-4F28-68485DAE49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407472" y="-561685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5695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358"/>
    </mc:Choice>
    <mc:Fallback xmlns="">
      <p:transition spd="slow" advTm="423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B810D6-D5C5-F2A4-D774-B98B08635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Communication &amp; Education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0304480-B5E6-9D22-CC7C-93E69D01279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Teach inhaler technique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Provide written asthma action plan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Use simple, clear language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Encourage shared decision‑making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Consider cultural and literacy needs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Reinforce adherence</a:t>
            </a:r>
          </a:p>
        </p:txBody>
      </p:sp>
      <p:pic>
        <p:nvPicPr>
          <p:cNvPr id="6" name="Picture 5" descr="A doctor and patient looking at a clipboard&#10;&#10;AI-generated content may be incorrect.">
            <a:extLst>
              <a:ext uri="{FF2B5EF4-FFF2-40B4-BE49-F238E27FC236}">
                <a16:creationId xmlns:a16="http://schemas.microsoft.com/office/drawing/2014/main" id="{9E6FC080-1BE1-E9A4-FE05-2CCC6CCC5A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048" y="1375063"/>
            <a:ext cx="5458968" cy="410787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8AB03D-6A87-2140-5182-CF3EA607EAD9}"/>
              </a:ext>
            </a:extLst>
          </p:cNvPr>
          <p:cNvSpPr txBox="1"/>
          <p:nvPr/>
        </p:nvSpPr>
        <p:spPr>
          <a:xfrm>
            <a:off x="10196096" y="5718919"/>
            <a:ext cx="23205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Alamy</a:t>
            </a:r>
            <a:r>
              <a:rPr lang="en-GB" dirty="0"/>
              <a:t>, 2026)</a:t>
            </a: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B9D18E9E-ADEC-7C8B-3C62-E95286CA27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-226640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24024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168"/>
    </mc:Choice>
    <mc:Fallback xmlns="">
      <p:transition spd="slow" advTm="441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1505F3-BFEF-B48D-0994-AF31481E4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800"/>
              <a:t>Ethical &amp; Professional Considerations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4FE4AFD-3448-F786-9F0D-6623FB34529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Confidentiality (GMC, 2023)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Consent and capacity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Non‑</a:t>
            </a:r>
            <a:r>
              <a:rPr kumimoji="0" lang="en-US" altLang="en-US" sz="2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judgemental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approach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Respect for autonomy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Safeguarding if needed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Duty of care</a:t>
            </a:r>
          </a:p>
        </p:txBody>
      </p:sp>
      <p:pic>
        <p:nvPicPr>
          <p:cNvPr id="6" name="Picture 5" descr="A blue and black lock with a keyhole&#10;&#10;AI-generated content may be incorrect.">
            <a:extLst>
              <a:ext uri="{FF2B5EF4-FFF2-40B4-BE49-F238E27FC236}">
                <a16:creationId xmlns:a16="http://schemas.microsoft.com/office/drawing/2014/main" id="{DB16CD0F-F4CE-B049-C40C-3832DBEE57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0760" y="721481"/>
            <a:ext cx="5458968" cy="50358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B3A03AA-302A-855E-9A4E-8B5B696613FD}"/>
              </a:ext>
            </a:extLst>
          </p:cNvPr>
          <p:cNvSpPr txBox="1"/>
          <p:nvPr/>
        </p:nvSpPr>
        <p:spPr>
          <a:xfrm>
            <a:off x="9622706" y="6109528"/>
            <a:ext cx="4215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PNGTree</a:t>
            </a:r>
            <a:r>
              <a:rPr lang="en-GB" dirty="0"/>
              <a:t>, 2026) 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0EFE9624-FE7B-3566-1223-6AE2698004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450068" y="-388620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10868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11"/>
    </mc:Choice>
    <mc:Fallback xmlns="">
      <p:transition spd="slow" advTm="387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22636E-5B19-61B3-5DFC-13D78DDEC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Summary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CBC67BA-DE2D-C847-701F-38B26C5A48F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080" y="2872899"/>
            <a:ext cx="4243589" cy="33206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Asthma affects airway structure and function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Lifestyle factors significantly worsen symptoms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Monitoring and education are essential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Care plan must be </a:t>
            </a:r>
            <a:r>
              <a:rPr kumimoji="0" lang="en-US" altLang="en-US" sz="2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personalised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evidence‑based, and holistic</a:t>
            </a:r>
          </a:p>
        </p:txBody>
      </p:sp>
      <p:pic>
        <p:nvPicPr>
          <p:cNvPr id="6" name="Picture 5" descr="A black and white image of a lungs&#10;&#10;AI-generated content may be incorrect.">
            <a:extLst>
              <a:ext uri="{FF2B5EF4-FFF2-40B4-BE49-F238E27FC236}">
                <a16:creationId xmlns:a16="http://schemas.microsoft.com/office/drawing/2014/main" id="{BA5D62A1-8BFC-399E-775E-8D5D733CCC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" r="-2" b="7614"/>
          <a:stretch>
            <a:fillRect/>
          </a:stretch>
        </p:blipFill>
        <p:spPr>
          <a:xfrm>
            <a:off x="5313225" y="-45719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40CDDB9-D8D5-A96D-411E-7A4BFDBCBB6D}"/>
              </a:ext>
            </a:extLst>
          </p:cNvPr>
          <p:cNvSpPr txBox="1"/>
          <p:nvPr/>
        </p:nvSpPr>
        <p:spPr>
          <a:xfrm>
            <a:off x="8935844" y="5824235"/>
            <a:ext cx="3256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VectorStock</a:t>
            </a:r>
            <a:r>
              <a:rPr lang="en-GB" dirty="0"/>
              <a:t>, 2026)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58C2BFA9-0846-4942-4925-190C8A977C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523220" y="-914390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02297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253"/>
    </mc:Choice>
    <mc:Fallback xmlns="">
      <p:transition spd="slow" advTm="44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C6648299-4AF8-3967-2A2C-DA5C415694CF}"/>
              </a:ext>
            </a:extLst>
          </p:cNvPr>
          <p:cNvSpPr txBox="1"/>
          <p:nvPr/>
        </p:nvSpPr>
        <p:spPr>
          <a:xfrm>
            <a:off x="76200" y="0"/>
            <a:ext cx="9818914" cy="6805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References</a:t>
            </a:r>
          </a:p>
          <a:p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/>
              <a:t>  Adobe Stock (2026) </a:t>
            </a:r>
            <a:r>
              <a:rPr lang="en-GB" sz="1200" i="1" dirty="0"/>
              <a:t>Checklist, complete tasks, to do list, survey, exam concepts. Premium quality. Modern flat design graphic elements</a:t>
            </a:r>
            <a:r>
              <a:rPr lang="en-GB" sz="1200" dirty="0"/>
              <a:t> [Image]. Available at: https://stock.adobe.com/uk/images/checklist-complete-tasks-to-do-list-survey-exam-concepts-premium-quality-modern-flat-design-graphic-elements-vector-illustration/313063848 (Accessed: 17 March 2026).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·  </a:t>
            </a:r>
            <a:r>
              <a:rPr lang="en-GB" sz="1200" dirty="0" err="1"/>
              <a:t>Alamy</a:t>
            </a:r>
            <a:r>
              <a:rPr lang="en-GB" sz="1200" dirty="0"/>
              <a:t> (2024) </a:t>
            </a:r>
            <a:r>
              <a:rPr lang="en-GB" sz="1200" i="1" dirty="0"/>
              <a:t>Breathing: Exhalation and Inspiration – Cross section of human body with lungs and diaphragm</a:t>
            </a:r>
            <a:r>
              <a:rPr lang="en-GB" sz="1200" dirty="0"/>
              <a:t> [Image]. Available at: https://www.alamy.com/breathing-exhalation-and-inspiration-cross-section-of-human-body-with-lungs-and-diaphragm-movement-of-rib-cage-lungs-and-diaphragm-during-inhale-a-image633102120.html (Accessed: 17 March 2026).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·  </a:t>
            </a:r>
            <a:r>
              <a:rPr lang="en-GB" sz="1200" dirty="0" err="1"/>
              <a:t>Alamy</a:t>
            </a:r>
            <a:r>
              <a:rPr lang="en-GB" sz="1200" dirty="0"/>
              <a:t> (2026) </a:t>
            </a:r>
            <a:r>
              <a:rPr lang="en-GB" sz="1200" i="1" dirty="0"/>
              <a:t>Doctor and nurse discussing patient care</a:t>
            </a:r>
            <a:r>
              <a:rPr lang="en-GB" sz="1200" dirty="0"/>
              <a:t> [Image]. Available at: https://www.alamy.com/stock-photo/doctor-nurse-discussing-patient-care.html?sortBy=relevant (Accessed: 17 March 2026).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·  </a:t>
            </a:r>
            <a:r>
              <a:rPr lang="en-GB" sz="1200" dirty="0" err="1"/>
              <a:t>Alamy</a:t>
            </a:r>
            <a:r>
              <a:rPr lang="en-GB" sz="1200" dirty="0"/>
              <a:t> (2026) </a:t>
            </a:r>
            <a:r>
              <a:rPr lang="en-GB" sz="1200" i="1" dirty="0"/>
              <a:t>Healthy lifestyle neon icon set: Sleep enough, no smoking, fitness and vitamins. Vector illustration</a:t>
            </a:r>
            <a:r>
              <a:rPr lang="en-GB" sz="1200" dirty="0"/>
              <a:t> [Image]. Available at: https://www.alamy.com/healthy-lifestyle-neon-icon-set-sleep-enough-no-smoking-fitness-and-vitamins-vector-illustration-image622431934.html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(Accessed: 17 March 2026).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·  Asthma + Lung UK (2023) </a:t>
            </a:r>
            <a:r>
              <a:rPr lang="en-GB" sz="1200" i="1" dirty="0"/>
              <a:t>Asthma facts and statistics.</a:t>
            </a:r>
            <a:r>
              <a:rPr lang="en-GB" sz="1200" dirty="0"/>
              <a:t> (Accessed: 17 March 2026).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·  Bing (2026) </a:t>
            </a:r>
            <a:r>
              <a:rPr lang="en-GB" sz="1200" i="1" dirty="0"/>
              <a:t>Human respiratory system anatomy</a:t>
            </a:r>
            <a:r>
              <a:rPr lang="en-GB" sz="1200" dirty="0"/>
              <a:t> [Image]. Available at: https://www.bing.com/images/search?q=a+medical%E2%80%91style+outline+of+the+respiratory+system&amp;FORM=HDRSC3 (Accessed: 17 March 2026).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·  </a:t>
            </a:r>
            <a:r>
              <a:rPr lang="en-GB" sz="1200" dirty="0" err="1"/>
              <a:t>Cheecle</a:t>
            </a:r>
            <a:r>
              <a:rPr lang="en-GB" sz="1200" dirty="0"/>
              <a:t> (2026) </a:t>
            </a:r>
            <a:r>
              <a:rPr lang="en-GB" sz="1200" i="1" dirty="0"/>
              <a:t>No smoking/vaping sign – PNG transparent image</a:t>
            </a:r>
            <a:r>
              <a:rPr lang="en-GB" sz="1200" dirty="0"/>
              <a:t> [Image]. Available at: https://cheecle.kr/?w=no-smoking-vaping-sign-png-transparent-images-free-download-ss-zZgN3zcM (Accessed: 17 March 2026).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·  </a:t>
            </a:r>
            <a:r>
              <a:rPr lang="en-GB" sz="1200" dirty="0" err="1"/>
              <a:t>Fity</a:t>
            </a:r>
            <a:r>
              <a:rPr lang="en-GB" sz="1200" dirty="0"/>
              <a:t> Club (2024) </a:t>
            </a:r>
            <a:r>
              <a:rPr lang="en-GB" sz="1200" i="1" dirty="0"/>
              <a:t>Respiratory System: Learn Respiratory Anatomy – All You Need to Know</a:t>
            </a:r>
            <a:r>
              <a:rPr lang="en-GB" sz="1200" dirty="0"/>
              <a:t> [Online]. Available at: https://fity.club/lists/u/respiratory-system-learn-respiratory-anatomy/ (Accessed: 17 March 2026).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·  First Aid for Free (2026) </a:t>
            </a:r>
            <a:r>
              <a:rPr lang="en-GB" sz="1200" i="1" dirty="0"/>
              <a:t>The difference between a reliever and preventer inhaler for asthma</a:t>
            </a:r>
            <a:r>
              <a:rPr lang="en-GB" sz="1200" dirty="0"/>
              <a:t> [Online]. Available at: https://www.firstaidforfree.com/the-difference-between-a-reliever-and-preventer-inhaler-for-asthma/ (Accessed: 18 March 2026).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·  GMC (2023) </a:t>
            </a:r>
            <a:r>
              <a:rPr lang="en-GB" sz="1200" i="1" dirty="0"/>
              <a:t>Good Medical Practice.</a:t>
            </a:r>
            <a:r>
              <a:rPr lang="en-GB" sz="1200" dirty="0"/>
              <a:t> (Accessed: 18 March 2026).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·  Levitzky, M. (2013) </a:t>
            </a:r>
            <a:r>
              <a:rPr lang="en-GB" sz="1200" i="1" dirty="0"/>
              <a:t>Pulmonary Physiology </a:t>
            </a:r>
            <a:r>
              <a:rPr lang="en-GB" sz="1200" dirty="0"/>
              <a:t>(Accessed: 19 March 2026).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106221F-0DB6-DD38-E0BB-80F89AF374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727218" y="-615696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4268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391"/>
    </mc:Choice>
    <mc:Fallback xmlns="">
      <p:transition spd="slow" advTm="243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E2B4AE9-9766-2039-805C-D1BA0E69D74A}"/>
              </a:ext>
            </a:extLst>
          </p:cNvPr>
          <p:cNvSpPr txBox="1"/>
          <p:nvPr/>
        </p:nvSpPr>
        <p:spPr>
          <a:xfrm>
            <a:off x="174170" y="391495"/>
            <a:ext cx="9710059" cy="6192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Made in China (2026)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Medical Equipment Spirometer / Medical Peak Flow Meter – Peak Flow Meter for Lungs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[Online]. Available at: https://longmed.en.made-in-china.com/product/ragUnTPGTeVv/China-Medical-Equipment-Spirometer-Medical-Peak-Flow-Meter-Peak-Flow-Meter-for-Lungs.html </a:t>
            </a:r>
            <a:r>
              <a:rPr lang="en-GB" sz="1400" dirty="0"/>
              <a:t>(Accessed: 20 March 2026). </a:t>
            </a:r>
            <a:endParaRPr lang="en-GB" sz="1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Marieb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E. &amp; Hoehn, K. (2019)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Human Anatomy &amp; Physiology.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dirty="0"/>
              <a:t>(Accessed: 21 March 2026). 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NICE (2020)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Asthma: diagnosis, monitoring and chronic asthma management (NG80).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dirty="0"/>
              <a:t>(Accessed: 21 March 2026). 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Normal Breathing (2024)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Bronchoconstriction: Causes and Natural CO₂ Based Treatment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[Online]. Available at: https://www.normalbreathing.com/bronchoconstriction-natural-treat/ </a:t>
            </a:r>
            <a:r>
              <a:rPr lang="en-GB" sz="1400" dirty="0"/>
              <a:t>(Accessed: 21 March 2026). </a:t>
            </a:r>
            <a:endParaRPr lang="en-GB" sz="1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Peate, I. &amp; Nair, M. (2021)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Fundamentals of Anatomy and Physiology.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dirty="0"/>
              <a:t>(Accessed: 21 March 2026). 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PNGTree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(2026)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Data confidential icon – shield lock icon vector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[Image]. Available at: https://pngtree.com/freepng/data-confidential-icon-shield-lock-icon-vector_10828414.html </a:t>
            </a:r>
            <a:r>
              <a:rPr lang="en-GB" sz="1400" dirty="0"/>
              <a:t>(Accessed: 21 March 2026). </a:t>
            </a:r>
            <a:endParaRPr lang="en-GB" sz="1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Tortora, G. &amp; Derrickson, B. (2017)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Principles of Anatomy and Physiology.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dirty="0"/>
              <a:t>(Accessed: 21 March 2026). 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VectorMine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(2021)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Asthma health condition compared: normal and inflamed airway outline diagram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[Image].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Depositphotos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https://depositphotos.com/vector/asthma-health-condition-compared-normal-and-inflamed-airway-outline-diagram-504836406.html </a:t>
            </a:r>
            <a:r>
              <a:rPr lang="en-GB" sz="1400" dirty="0"/>
              <a:t>(Accessed: 21 March 2026). </a:t>
            </a:r>
            <a:endParaRPr lang="en-GB" sz="1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VectorStock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(2026)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Simple human lungs icon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[Image]. Available at: https://www.vectorstock.com/royalty-free-vector/simple-human-lungs-icon-vector-30523070 (Accessed: 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21 March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2026). </a:t>
            </a:r>
          </a:p>
          <a:p>
            <a:pPr>
              <a:lnSpc>
                <a:spcPct val="150000"/>
              </a:lnSpc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 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Vecteezy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(2024)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minimalist black and white silhouette of a man's side profile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[Image]. Available at: https://www.vecteezy.com/vector-art/46475359-a-minimalist-black-and-white-silhouette-of-a-man-s-side-profile (Accessed: 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21 March 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2026).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8E4109-2DBD-5B5A-5A6E-C396F55FEA2F}"/>
              </a:ext>
            </a:extLst>
          </p:cNvPr>
          <p:cNvSpPr txBox="1"/>
          <p:nvPr/>
        </p:nvSpPr>
        <p:spPr>
          <a:xfrm>
            <a:off x="174170" y="108857"/>
            <a:ext cx="4049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883541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1382</Words>
  <Application>Microsoft Office PowerPoint</Application>
  <PresentationFormat>Widescreen</PresentationFormat>
  <Paragraphs>136</Paragraphs>
  <Slides>16</Slides>
  <Notes>15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Adele McCann – 2416685 Introduction to Physiology (BMHP5023_BIRM) Category: Birmingham Campus Lecturer – Robert Nartowski Component 2 Care Plan for a Fictional Patient with Chronic Asthma </vt:lpstr>
      <vt:lpstr>Introduction</vt:lpstr>
      <vt:lpstr>Fictional Patient Profile</vt:lpstr>
      <vt:lpstr>Anatomy of the Respiratory System</vt:lpstr>
      <vt:lpstr>Physiology of Normal Respiration</vt:lpstr>
      <vt:lpstr>Pathophysiology of Asthma</vt:lpstr>
      <vt:lpstr>Risk Factors Affecting Mr J</vt:lpstr>
      <vt:lpstr>Assessment &amp; Monitoring</vt:lpstr>
      <vt:lpstr>Care Plan Goals</vt:lpstr>
      <vt:lpstr>Pharmacological Management</vt:lpstr>
      <vt:lpstr>Non‑Pharmacological Management</vt:lpstr>
      <vt:lpstr>Communication &amp; Education</vt:lpstr>
      <vt:lpstr>Ethical &amp; Professional Considerations</vt:lpstr>
      <vt:lpstr>Summary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Adele McCann</dc:creator>
  <cp:lastModifiedBy>Adele McCann</cp:lastModifiedBy>
  <cp:revision>5</cp:revision>
  <dcterms:created xsi:type="dcterms:W3CDTF">2026-01-17T10:43:45Z</dcterms:created>
  <dcterms:modified xsi:type="dcterms:W3CDTF">2026-02-20T14:44:34Z</dcterms:modified>
</cp:coreProperties>
</file>