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0" r:id="rId4"/>
    <p:sldId id="263" r:id="rId5"/>
    <p:sldId id="264" r:id="rId6"/>
    <p:sldId id="265" r:id="rId7"/>
    <p:sldId id="266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681" autoAdjust="0"/>
  </p:normalViewPr>
  <p:slideViewPr>
    <p:cSldViewPr snapToGrid="0">
      <p:cViewPr varScale="1">
        <p:scale>
          <a:sx n="91" d="100"/>
          <a:sy n="91" d="100"/>
        </p:scale>
        <p:origin x="135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07E6D3-45D1-4CBA-BE2C-4BFC317D6AA8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A18229-FF55-4E6D-AC75-CB5777BA7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081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rtl="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Wellbeing is important in the workplace in order to attract and retain staff (McIntyre, 2021)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Discussed more openly in the media and the implications it has on employees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Primary and secondary research indicates that there is a link between employee wellbeing and the ability to do your job well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We should put in place the following recommendations to focus on wellbeing as part of UWTSD strategic objectives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A18229-FF55-4E6D-AC75-CB5777BA7E2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7042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Symbol" panose="05050102010706020507" pitchFamily="18" charset="2"/>
              <a:buNone/>
              <a:tabLst/>
              <a:defRPr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 rtl="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Mindfulness training for all staff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Already some wellbeing tools and initiatives in place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Look at ways to promote them better.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WHY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Research has shown there is a link between employee wellbeing and the ability for employees to do their job well.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If the university supports and promotes training will encourage and promote a positive culture around the importance of wellbeing.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Over a third of employees only knew of some initiatives we have in place and 13% weren’t aware of any.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Mindfulness training decreases stress and anxiety in the workplace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Well-being classes are encouraged and a cost effective way to contribute to employee well-being (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Edwards &amp;Marcus, 2018).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A18229-FF55-4E6D-AC75-CB5777BA7E2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2446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WHOM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All staff,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Marketing and HR department to find different ways to promote the training and resources we already have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WHERE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All roles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Additional training the HR department and line managers to support the promotion of this training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Training – link sent to employees to sign up for a course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New starter receive the link in their welcome email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Posters designed by the HR and marketing team and put up around the campuses in staff areas to promote the courses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A18229-FF55-4E6D-AC75-CB5777BA7E2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2675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WHEN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6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November 2023 -  weekly sessions will be in place where employees can book onto.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Aim for all employees to complete the course by 31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August 2024.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Posters designed by the Marketing Manager and Head of HR Operations by 31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October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COST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£300 for a 2 hour session for 30 team members(Mindful Mentors, 2023).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All staff: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1200 (staff) / 30 members per session = 40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40 x £300 = £12,000.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Then roughly £300 per quarter from 1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September 2024 for new staff to attend.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A18229-FF55-4E6D-AC75-CB5777BA7E2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1279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Line manager training on spotting signs of poor wellbeing and managing their workload effectively.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WHY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Research has shown line managers have an influence on employees wellbeing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Employees with poor wellbeing generally don’t perform as well (CIPD, 2023) 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Important that line managers have the appropriate on spotting signs of poor wellbeing and being able to help employees manage their workload effectively.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A18229-FF55-4E6D-AC75-CB5777BA7E2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4963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WHOM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All line manager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Senior management team to receive the training first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WHERE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All departments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Training to be adapted depending on the type of role/ department - poor signs of wellbeing may be easier to spot for employees who work in the office compared to those who work more predominantly remotely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Training – link sent to line managers to sign up for a course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New line mangers starter receive the link when they start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A18229-FF55-4E6D-AC75-CB5777BA7E2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9812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COST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Roughly 350 managers (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ResourceLink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2023) and the cost per course is £155 per course for up to 16 delegates (Altruist (2023).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350 / 16 = 21.875. Roughly 22 courses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22 course x £150 = £3300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Roughly £150 per quarter from 1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September 2024 for any new managers to attend.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A18229-FF55-4E6D-AC75-CB5777BA7E2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2882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WHAT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Employee a wellbeing specialist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WHY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To support employee wellbeing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Lead on new ideas and initiatives for employee wellbeing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WHOM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Senior Management team would need to approve this post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WHERE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role would sit in the HR department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 role would need to be approved and then advertised, interviewed and w new employee recruited.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WHEN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Start the process from 1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st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October 2023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Aim for the employee by end of quarter 4, 2023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COST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Average UK salary is £31,794 per annum (Indeed, 2023)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Suggest Grade 6 salary banding, starting at £33,966 per annum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A18229-FF55-4E6D-AC75-CB5777BA7E2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430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03411-C9E0-F695-3458-7837A6DEB3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C7BEAA-D974-63E9-1029-566A6CEF62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0DA69-0BF3-2717-EB65-01A2BC377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603B42-6903-FE77-F4D3-EB763B819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8491A-4477-F71B-40F5-32BD2DA6F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EB4AB-A10D-7FD6-3A5C-4D8DEF569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E9152-A23E-B4C7-F4D5-FA9EF086D0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EA57C-8C2F-D374-A429-F411B6225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89F7BE-917F-80E2-B77A-674353A0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A74F0-B70A-5757-E2C9-1D4F57E4F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959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C9174-25BD-4D05-FAA5-D221A5279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49A681-A405-49A8-E001-1D5FD2E78F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49A032-71EA-38AE-62F8-C36A03859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E27BD-340E-F401-5394-FFB9D44B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CD9CE-DA06-05F7-77C5-27BA005DC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363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BD7DE-2F91-AE8C-AF83-296B67DC7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79635-58AD-26A2-8998-60C6F82352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CF1E49-A538-3B22-94E3-CC3E70DDC6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B4EAE-ECFB-9BE8-129D-EA54AC084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485C4-EB2C-2C55-CC4D-56AB2B91D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D5B884-D1B6-2A6F-9E76-A31E51BB1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954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D20B-6DCC-44B7-7793-80FB4277D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135900-1F55-C895-779E-F4B8E0E019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77507A-4B7F-3B54-0E47-2AADF92877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788CB2-2063-9C69-C1F9-B435239ABA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27284B-8B48-51B0-7452-0E3BD67F877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AB4157-0031-4FF5-2D16-21E2885F2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180803-2DBE-1C31-EA59-5531585D3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C30EB8-49A1-FE22-2C7F-48AD5DF0E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638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3FF29-A7FE-1B96-B68B-3CF74EE8D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4BCA3C-45CB-218D-E59B-291ED5120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05478F-67F8-4F26-C295-803DC49F4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BDFD8E-C6E6-BB5B-C83F-16ADBC5AC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573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D6DC88-4C25-2E1A-3E68-E811E2D7E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A37E01-2713-80CD-E26F-065440391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33311-FE45-2F4D-9128-F3E3ECF9E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445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7C085-1FE0-35AE-699A-C5D7F6511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3B37F-15EF-2FE0-F6B5-ACDC6FCC5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A6D0AC-3650-53BC-9595-A546E9E6B6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17079E-FB85-5E06-55D1-F1276015F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1E763A-D1BF-4D85-510D-CF18C3A93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0DEBDA-92FA-09FA-781C-7173C88F6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413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75B51-0BCC-6146-6323-D4EA31FF6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7DDB8-D75B-6570-23AB-687110C0B9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0FF335-5E26-3560-8F4E-34602857BD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42A644-966E-194E-E25B-C2D9CD70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B8250D-1094-A0BF-4C67-575FE5B3D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AD4A6F-7E2D-F385-CDED-18FDE5109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185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D6418-ED7B-7650-6479-B40D092CA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2D5CD1-0CF0-2500-114D-B5DD2F13DF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83808-48D9-ADEE-5D96-8A16B9925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DEE1B-CCC7-C542-4CF4-DE844B18B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9DDE3-BADB-47B3-2722-2D78C75C2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12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D06334-A572-6E49-1D6E-AB0E09AAD9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EEC376-08EC-99BE-CF94-BBB2F4BEB6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795391-81AA-EBB0-E0E0-A2AD9FE03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58717-C9E2-344F-1E5F-930E4C69B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175D8-68F6-C1A8-D313-A1AFA7DAEA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278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01A717-7835-407A-8F2D-A9DD90789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CA738F-8EC3-776C-4CDB-E9AF3273B9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CCD55-5BFE-F282-0390-C0ADE6C66B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681910-696D-4CFA-9863-CC7087B1F396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FA7C83-C03E-558B-C4BB-EE027E95A7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BF3E8-287A-F752-64F9-85BDA351EB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B3314F-66C5-42A6-AA55-933ABC01A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91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D31F7-D8B2-3795-173D-D47DE50F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0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Employee </a:t>
            </a:r>
            <a:r>
              <a:rPr lang="en-US" sz="80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Well</a:t>
            </a:r>
            <a:r>
              <a:rPr lang="en-US" sz="40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being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4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and working </a:t>
            </a:r>
            <a:r>
              <a:rPr lang="en-US" sz="80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well</a:t>
            </a:r>
            <a:br>
              <a:rPr lang="en-US" sz="80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8000" b="1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7586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31F7-D8B2-3795-173D-D47DE50F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0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It’s all about 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4400" b="1" dirty="0"/>
              <a:t>Its all in the </a:t>
            </a:r>
            <a:r>
              <a:rPr lang="en-US" sz="10000" b="1" dirty="0"/>
              <a:t>Mind</a:t>
            </a:r>
            <a:b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120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ME</a:t>
            </a:r>
            <a:r>
              <a:rPr lang="en-US" sz="12000" dirty="0">
                <a:solidFill>
                  <a:schemeClr val="bg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68357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31F7-D8B2-3795-173D-D47DE50F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7982" y="1441938"/>
            <a:ext cx="9268286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We’re </a:t>
            </a:r>
            <a:r>
              <a:rPr lang="en-US" sz="8000" b="1" dirty="0"/>
              <a:t>all</a:t>
            </a:r>
            <a:r>
              <a:rPr lang="en-US" sz="4000" dirty="0"/>
              <a:t> in this together</a:t>
            </a:r>
          </a:p>
        </p:txBody>
      </p:sp>
    </p:spTree>
    <p:extLst>
      <p:ext uri="{BB962C8B-B14F-4D97-AF65-F5344CB8AC3E}">
        <p14:creationId xmlns:p14="http://schemas.microsoft.com/office/powerpoint/2010/main" val="234868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31F7-D8B2-3795-173D-D47DE50F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7982" y="1441938"/>
            <a:ext cx="9268286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But what’s the </a:t>
            </a:r>
            <a:r>
              <a:rPr lang="en-US" sz="8000" b="1" dirty="0"/>
              <a:t>cost…..</a:t>
            </a:r>
          </a:p>
        </p:txBody>
      </p:sp>
    </p:spTree>
    <p:extLst>
      <p:ext uri="{BB962C8B-B14F-4D97-AF65-F5344CB8AC3E}">
        <p14:creationId xmlns:p14="http://schemas.microsoft.com/office/powerpoint/2010/main" val="1506855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31F7-D8B2-3795-173D-D47DE50F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0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It’s all about 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5400" dirty="0"/>
              <a:t>How to </a:t>
            </a:r>
            <a:r>
              <a:rPr lang="en-US" sz="8000" b="1" dirty="0"/>
              <a:t>spot</a:t>
            </a:r>
            <a:r>
              <a:rPr lang="en-US" sz="5400" dirty="0"/>
              <a:t> the signs</a:t>
            </a:r>
            <a:b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120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ME</a:t>
            </a:r>
            <a:r>
              <a:rPr lang="en-US" sz="12000" dirty="0">
                <a:solidFill>
                  <a:schemeClr val="bg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738029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31F7-D8B2-3795-173D-D47DE50F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0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It’s all about 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5400" dirty="0"/>
              <a:t>Training starts at the </a:t>
            </a:r>
            <a:r>
              <a:rPr lang="en-US" sz="8000" b="1" dirty="0"/>
              <a:t>top</a:t>
            </a:r>
            <a:b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en-US" sz="12000" b="1" dirty="0">
                <a:solidFill>
                  <a:schemeClr val="bg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ME</a:t>
            </a:r>
            <a:r>
              <a:rPr lang="en-US" sz="12000" dirty="0">
                <a:solidFill>
                  <a:schemeClr val="bg1">
                    <a:lumMod val="95000"/>
                    <a:lumOff val="5000"/>
                  </a:schemeClr>
                </a:solidFill>
                <a:latin typeface="Arial Black" panose="020B0A040201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325706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31F7-D8B2-3795-173D-D47DE50F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7982" y="1441938"/>
            <a:ext cx="9268286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But what’s the </a:t>
            </a:r>
            <a:r>
              <a:rPr lang="en-US" sz="8000" b="1" dirty="0"/>
              <a:t>cost….</a:t>
            </a:r>
          </a:p>
        </p:txBody>
      </p:sp>
    </p:spTree>
    <p:extLst>
      <p:ext uri="{BB962C8B-B14F-4D97-AF65-F5344CB8AC3E}">
        <p14:creationId xmlns:p14="http://schemas.microsoft.com/office/powerpoint/2010/main" val="3076932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D31F7-D8B2-3795-173D-D47DE50F0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/>
              <a:t>Finally ……we need an </a:t>
            </a:r>
            <a:r>
              <a:rPr lang="en-US" sz="9000" dirty="0"/>
              <a:t>EXPERT!</a:t>
            </a:r>
            <a:endParaRPr lang="en-US" sz="9000" dirty="0">
              <a:solidFill>
                <a:schemeClr val="bg1">
                  <a:lumMod val="95000"/>
                  <a:lumOff val="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5482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754</Words>
  <Application>Microsoft Office PowerPoint</Application>
  <PresentationFormat>Widescreen</PresentationFormat>
  <Paragraphs>95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 Black</vt:lpstr>
      <vt:lpstr>Calibri</vt:lpstr>
      <vt:lpstr>Calibri Light</vt:lpstr>
      <vt:lpstr>Symbol</vt:lpstr>
      <vt:lpstr>Office Theme</vt:lpstr>
      <vt:lpstr>Employee Wellbeing and working well </vt:lpstr>
      <vt:lpstr>It’s all about  Its all in the Mind ME!</vt:lpstr>
      <vt:lpstr>We’re all in this together</vt:lpstr>
      <vt:lpstr>But what’s the cost…..</vt:lpstr>
      <vt:lpstr>It’s all about  How to spot the signs ME!</vt:lpstr>
      <vt:lpstr>It’s all about  Training starts at the top ME!</vt:lpstr>
      <vt:lpstr>But what’s the cost….</vt:lpstr>
      <vt:lpstr>Finally ……we need an EXPERT!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It’s all about   ME!</dc:title>
  <dc:creator>Bethan Wilson</dc:creator>
  <cp:lastModifiedBy>Bethan Wilson</cp:lastModifiedBy>
  <cp:revision>16</cp:revision>
  <dcterms:created xsi:type="dcterms:W3CDTF">2023-03-21T16:26:36Z</dcterms:created>
  <dcterms:modified xsi:type="dcterms:W3CDTF">2023-09-28T13:16:09Z</dcterms:modified>
</cp:coreProperties>
</file>