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xml" ContentType="application/vnd.openxmlformats-officedocument.presentationml.tags+xml"/>
  <Override PartName="/ppt/notesSlides/notesSlide1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3.xml" ContentType="application/vnd.openxmlformats-officedocument.presentationml.notesSlide+xml"/>
  <Override PartName="/ppt/tags/tag5.xml" ContentType="application/vnd.openxmlformats-officedocument.presentationml.tags+xml"/>
  <Override PartName="/ppt/notesSlides/notesSlide14.xml" ContentType="application/vnd.openxmlformats-officedocument.presentationml.notesSlide+xml"/>
  <Override PartName="/ppt/tags/tag6.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48"/>
  </p:notesMasterIdLst>
  <p:sldIdLst>
    <p:sldId id="256" r:id="rId6"/>
    <p:sldId id="261" r:id="rId7"/>
    <p:sldId id="277" r:id="rId8"/>
    <p:sldId id="319" r:id="rId9"/>
    <p:sldId id="272" r:id="rId10"/>
    <p:sldId id="273" r:id="rId11"/>
    <p:sldId id="257" r:id="rId12"/>
    <p:sldId id="258" r:id="rId13"/>
    <p:sldId id="301" r:id="rId14"/>
    <p:sldId id="307" r:id="rId15"/>
    <p:sldId id="310" r:id="rId16"/>
    <p:sldId id="259" r:id="rId17"/>
    <p:sldId id="268" r:id="rId18"/>
    <p:sldId id="262" r:id="rId19"/>
    <p:sldId id="369" r:id="rId20"/>
    <p:sldId id="370" r:id="rId21"/>
    <p:sldId id="371" r:id="rId22"/>
    <p:sldId id="372" r:id="rId23"/>
    <p:sldId id="373" r:id="rId24"/>
    <p:sldId id="374" r:id="rId25"/>
    <p:sldId id="375" r:id="rId26"/>
    <p:sldId id="376" r:id="rId27"/>
    <p:sldId id="276" r:id="rId28"/>
    <p:sldId id="260" r:id="rId29"/>
    <p:sldId id="263" r:id="rId30"/>
    <p:sldId id="267" r:id="rId31"/>
    <p:sldId id="266" r:id="rId32"/>
    <p:sldId id="265" r:id="rId33"/>
    <p:sldId id="269" r:id="rId34"/>
    <p:sldId id="270" r:id="rId35"/>
    <p:sldId id="264" r:id="rId36"/>
    <p:sldId id="274" r:id="rId37"/>
    <p:sldId id="275" r:id="rId38"/>
    <p:sldId id="271" r:id="rId39"/>
    <p:sldId id="380" r:id="rId40"/>
    <p:sldId id="379" r:id="rId41"/>
    <p:sldId id="378" r:id="rId42"/>
    <p:sldId id="383" r:id="rId43"/>
    <p:sldId id="381" r:id="rId44"/>
    <p:sldId id="382" r:id="rId45"/>
    <p:sldId id="384" r:id="rId46"/>
    <p:sldId id="377"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590C61-2085-429A-B145-C59264878EDF}" v="212" dt="2020-09-21T09:52:17.850"/>
    <p1510:client id="{C9047C24-39CF-4DB2-AC0A-14F7CFFDDCDC}" v="4" dt="2020-10-08T10:31:54.7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5" autoAdjust="0"/>
    <p:restoredTop sz="94660"/>
  </p:normalViewPr>
  <p:slideViewPr>
    <p:cSldViewPr snapToGrid="0">
      <p:cViewPr varScale="1">
        <p:scale>
          <a:sx n="59" d="100"/>
          <a:sy n="59" d="100"/>
        </p:scale>
        <p:origin x="379" y="3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shmael Lewis" userId="S::ishmael.lewis@uwtsd.ac.uk::9944bcf4-b7b1-40cb-917b-2c07ef6e048f" providerId="AD" clId="Web-{C9047C24-39CF-4DB2-AC0A-14F7CFFDDCDC}"/>
    <pc:docChg chg="modSld">
      <pc:chgData name="Ishmael Lewis" userId="S::ishmael.lewis@uwtsd.ac.uk::9944bcf4-b7b1-40cb-917b-2c07ef6e048f" providerId="AD" clId="Web-{C9047C24-39CF-4DB2-AC0A-14F7CFFDDCDC}" dt="2020-10-08T10:31:54.702" v="3" actId="20577"/>
      <pc:docMkLst>
        <pc:docMk/>
      </pc:docMkLst>
      <pc:sldChg chg="modSp">
        <pc:chgData name="Ishmael Lewis" userId="S::ishmael.lewis@uwtsd.ac.uk::9944bcf4-b7b1-40cb-917b-2c07ef6e048f" providerId="AD" clId="Web-{C9047C24-39CF-4DB2-AC0A-14F7CFFDDCDC}" dt="2020-10-08T10:31:54.699" v="2" actId="20577"/>
        <pc:sldMkLst>
          <pc:docMk/>
          <pc:sldMk cId="1441525401" sldId="263"/>
        </pc:sldMkLst>
        <pc:spChg chg="mod">
          <ac:chgData name="Ishmael Lewis" userId="S::ishmael.lewis@uwtsd.ac.uk::9944bcf4-b7b1-40cb-917b-2c07ef6e048f" providerId="AD" clId="Web-{C9047C24-39CF-4DB2-AC0A-14F7CFFDDCDC}" dt="2020-10-08T10:31:54.699" v="2" actId="20577"/>
          <ac:spMkLst>
            <pc:docMk/>
            <pc:sldMk cId="1441525401" sldId="263"/>
            <ac:spMk id="3" creationId="{5F351478-45EE-48D6-9777-0DADC7E3236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3747D1-DDD0-46EB-ACDE-B79A44004AA6}"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GB"/>
        </a:p>
      </dgm:t>
    </dgm:pt>
    <dgm:pt modelId="{5736C021-3AFE-4A03-97F7-69E0BB0DE1B0}">
      <dgm:prSet phldrT="[Text]"/>
      <dgm:spPr>
        <a:solidFill>
          <a:schemeClr val="accent1"/>
        </a:solidFill>
      </dgm:spPr>
      <dgm:t>
        <a:bodyPr/>
        <a:lstStyle/>
        <a:p>
          <a:r>
            <a:rPr lang="en-GB" dirty="0">
              <a:solidFill>
                <a:schemeClr val="bg1"/>
              </a:solidFill>
              <a:latin typeface="Arial" panose="020B0604020202020204" pitchFamily="34" charset="0"/>
              <a:cs typeface="Arial" panose="020B0604020202020204" pitchFamily="34" charset="0"/>
            </a:rPr>
            <a:t>Identify scope and keywords</a:t>
          </a:r>
        </a:p>
      </dgm:t>
    </dgm:pt>
    <dgm:pt modelId="{8E913B16-1989-4E3D-91BE-743C8F3A8312}" type="parTrans" cxnId="{2BD7F6DA-E5D0-42CC-BB77-670C7C9E34E2}">
      <dgm:prSet/>
      <dgm:spPr/>
      <dgm:t>
        <a:bodyPr/>
        <a:lstStyle/>
        <a:p>
          <a:endParaRPr lang="en-GB"/>
        </a:p>
      </dgm:t>
    </dgm:pt>
    <dgm:pt modelId="{5886A443-9513-486B-9C2B-376F7CA63B3E}" type="sibTrans" cxnId="{2BD7F6DA-E5D0-42CC-BB77-670C7C9E34E2}">
      <dgm:prSet/>
      <dgm:spPr/>
      <dgm:t>
        <a:bodyPr/>
        <a:lstStyle/>
        <a:p>
          <a:endParaRPr lang="en-GB"/>
        </a:p>
      </dgm:t>
    </dgm:pt>
    <dgm:pt modelId="{2A7F6FF5-E994-481A-89A8-95225DC1EA19}">
      <dgm:prSet phldrT="[Text]"/>
      <dgm:spPr>
        <a:solidFill>
          <a:schemeClr val="accent1"/>
        </a:solidFill>
      </dgm:spPr>
      <dgm:t>
        <a:bodyPr/>
        <a:lstStyle/>
        <a:p>
          <a:r>
            <a:rPr lang="en-GB" dirty="0">
              <a:solidFill>
                <a:schemeClr val="bg1"/>
              </a:solidFill>
              <a:latin typeface="Arial" panose="020B0604020202020204" pitchFamily="34" charset="0"/>
              <a:cs typeface="Arial" panose="020B0604020202020204" pitchFamily="34" charset="0"/>
            </a:rPr>
            <a:t>Structure your search</a:t>
          </a:r>
        </a:p>
      </dgm:t>
    </dgm:pt>
    <dgm:pt modelId="{9CB075FE-5AEC-4DE0-B098-4FFB165FF405}" type="parTrans" cxnId="{8DE3E780-76EB-4EAB-BB2A-287E5B4987CB}">
      <dgm:prSet/>
      <dgm:spPr/>
      <dgm:t>
        <a:bodyPr/>
        <a:lstStyle/>
        <a:p>
          <a:endParaRPr lang="en-GB"/>
        </a:p>
      </dgm:t>
    </dgm:pt>
    <dgm:pt modelId="{C3A3A108-785F-48FB-8475-9C85AE704AC5}" type="sibTrans" cxnId="{8DE3E780-76EB-4EAB-BB2A-287E5B4987CB}">
      <dgm:prSet/>
      <dgm:spPr/>
      <dgm:t>
        <a:bodyPr/>
        <a:lstStyle/>
        <a:p>
          <a:endParaRPr lang="en-GB"/>
        </a:p>
      </dgm:t>
    </dgm:pt>
    <dgm:pt modelId="{9EA9ED81-5B16-40C6-AA47-3E2DD3B00A35}">
      <dgm:prSet phldrT="[Text]"/>
      <dgm:spPr>
        <a:solidFill>
          <a:schemeClr val="accent1"/>
        </a:solidFill>
      </dgm:spPr>
      <dgm:t>
        <a:bodyPr/>
        <a:lstStyle/>
        <a:p>
          <a:r>
            <a:rPr lang="en-GB" dirty="0">
              <a:solidFill>
                <a:schemeClr val="bg1"/>
              </a:solidFill>
              <a:latin typeface="Arial" panose="020B0604020202020204" pitchFamily="34" charset="0"/>
              <a:cs typeface="Arial" panose="020B0604020202020204" pitchFamily="34" charset="0"/>
            </a:rPr>
            <a:t>Choose information sources</a:t>
          </a:r>
        </a:p>
      </dgm:t>
    </dgm:pt>
    <dgm:pt modelId="{7658CE9A-5A1A-45AB-92A8-4D70FF05DC9A}" type="parTrans" cxnId="{C2CE763F-FE26-4B42-A7F3-5248F22C320D}">
      <dgm:prSet/>
      <dgm:spPr/>
      <dgm:t>
        <a:bodyPr/>
        <a:lstStyle/>
        <a:p>
          <a:endParaRPr lang="en-GB"/>
        </a:p>
      </dgm:t>
    </dgm:pt>
    <dgm:pt modelId="{AE487D67-0321-4C04-BD5D-20EBB8D539E2}" type="sibTrans" cxnId="{C2CE763F-FE26-4B42-A7F3-5248F22C320D}">
      <dgm:prSet/>
      <dgm:spPr/>
      <dgm:t>
        <a:bodyPr/>
        <a:lstStyle/>
        <a:p>
          <a:endParaRPr lang="en-GB"/>
        </a:p>
      </dgm:t>
    </dgm:pt>
    <dgm:pt modelId="{AC920E8C-09BE-4946-AFB3-DDDC140810CB}">
      <dgm:prSet phldrT="[Text]"/>
      <dgm:spPr/>
      <dgm:t>
        <a:bodyPr/>
        <a:lstStyle/>
        <a:p>
          <a:r>
            <a:rPr lang="en-GB" dirty="0">
              <a:solidFill>
                <a:schemeClr val="bg1"/>
              </a:solidFill>
              <a:latin typeface="Arial" panose="020B0604020202020204" pitchFamily="34" charset="0"/>
              <a:cs typeface="Arial" panose="020B0604020202020204" pitchFamily="34" charset="0"/>
            </a:rPr>
            <a:t>Perform your search</a:t>
          </a:r>
        </a:p>
      </dgm:t>
    </dgm:pt>
    <dgm:pt modelId="{48C9380A-559D-4EA6-9C4D-34C03E53A289}" type="parTrans" cxnId="{DB9473B6-8236-49A3-973D-CC8E2F35E2E1}">
      <dgm:prSet/>
      <dgm:spPr/>
      <dgm:t>
        <a:bodyPr/>
        <a:lstStyle/>
        <a:p>
          <a:endParaRPr lang="en-GB"/>
        </a:p>
      </dgm:t>
    </dgm:pt>
    <dgm:pt modelId="{DBF3149D-6CBF-4107-B572-5349E33FF27F}" type="sibTrans" cxnId="{DB9473B6-8236-49A3-973D-CC8E2F35E2E1}">
      <dgm:prSet/>
      <dgm:spPr/>
      <dgm:t>
        <a:bodyPr/>
        <a:lstStyle/>
        <a:p>
          <a:endParaRPr lang="en-GB"/>
        </a:p>
      </dgm:t>
    </dgm:pt>
    <dgm:pt modelId="{6366A773-6D62-4424-9FF7-A5307EC4816E}">
      <dgm:prSet phldrT="[Text]"/>
      <dgm:spPr>
        <a:solidFill>
          <a:schemeClr val="accent1"/>
        </a:solidFill>
      </dgm:spPr>
      <dgm:t>
        <a:bodyPr/>
        <a:lstStyle/>
        <a:p>
          <a:r>
            <a:rPr lang="en-GB" dirty="0">
              <a:solidFill>
                <a:schemeClr val="bg1"/>
              </a:solidFill>
              <a:latin typeface="Arial" panose="020B0604020202020204" pitchFamily="34" charset="0"/>
              <a:cs typeface="Arial" panose="020B0604020202020204" pitchFamily="34" charset="0"/>
            </a:rPr>
            <a:t>Review your results</a:t>
          </a:r>
        </a:p>
      </dgm:t>
    </dgm:pt>
    <dgm:pt modelId="{0EB80719-86AC-4E56-9A87-9BE1A92A23E5}" type="parTrans" cxnId="{37F5C8B6-4B49-4B42-929F-4E87272747CA}">
      <dgm:prSet/>
      <dgm:spPr/>
      <dgm:t>
        <a:bodyPr/>
        <a:lstStyle/>
        <a:p>
          <a:endParaRPr lang="en-GB"/>
        </a:p>
      </dgm:t>
    </dgm:pt>
    <dgm:pt modelId="{C48820DC-CA0A-4D18-B7E2-F9D4F430CDD8}" type="sibTrans" cxnId="{37F5C8B6-4B49-4B42-929F-4E87272747CA}">
      <dgm:prSet/>
      <dgm:spPr/>
      <dgm:t>
        <a:bodyPr/>
        <a:lstStyle/>
        <a:p>
          <a:endParaRPr lang="en-GB"/>
        </a:p>
      </dgm:t>
    </dgm:pt>
    <dgm:pt modelId="{2E31625E-D8C6-4050-9210-7922BC595397}" type="pres">
      <dgm:prSet presAssocID="{793747D1-DDD0-46EB-ACDE-B79A44004AA6}" presName="cycle" presStyleCnt="0">
        <dgm:presLayoutVars>
          <dgm:dir/>
          <dgm:resizeHandles val="exact"/>
        </dgm:presLayoutVars>
      </dgm:prSet>
      <dgm:spPr/>
      <dgm:t>
        <a:bodyPr/>
        <a:lstStyle/>
        <a:p>
          <a:endParaRPr lang="en-US"/>
        </a:p>
      </dgm:t>
    </dgm:pt>
    <dgm:pt modelId="{BA68A671-D3E6-4EBE-9222-F1A0A5E81655}" type="pres">
      <dgm:prSet presAssocID="{5736C021-3AFE-4A03-97F7-69E0BB0DE1B0}" presName="node" presStyleLbl="node1" presStyleIdx="0" presStyleCnt="5" custRadScaleRad="98932" custRadScaleInc="7">
        <dgm:presLayoutVars>
          <dgm:bulletEnabled val="1"/>
        </dgm:presLayoutVars>
      </dgm:prSet>
      <dgm:spPr/>
      <dgm:t>
        <a:bodyPr/>
        <a:lstStyle/>
        <a:p>
          <a:endParaRPr lang="en-US"/>
        </a:p>
      </dgm:t>
    </dgm:pt>
    <dgm:pt modelId="{D9B23FFF-AC18-46CA-B1BD-CB605F8C4550}" type="pres">
      <dgm:prSet presAssocID="{5736C021-3AFE-4A03-97F7-69E0BB0DE1B0}" presName="spNode" presStyleCnt="0"/>
      <dgm:spPr/>
    </dgm:pt>
    <dgm:pt modelId="{ED3EB017-44F1-47F5-B0B5-0ED73D6720F7}" type="pres">
      <dgm:prSet presAssocID="{5886A443-9513-486B-9C2B-376F7CA63B3E}" presName="sibTrans" presStyleLbl="sibTrans1D1" presStyleIdx="0" presStyleCnt="5"/>
      <dgm:spPr/>
      <dgm:t>
        <a:bodyPr/>
        <a:lstStyle/>
        <a:p>
          <a:endParaRPr lang="en-US"/>
        </a:p>
      </dgm:t>
    </dgm:pt>
    <dgm:pt modelId="{13F236FF-EDD4-4443-902E-725EB4A5FC4B}" type="pres">
      <dgm:prSet presAssocID="{2A7F6FF5-E994-481A-89A8-95225DC1EA19}" presName="node" presStyleLbl="node1" presStyleIdx="1" presStyleCnt="5">
        <dgm:presLayoutVars>
          <dgm:bulletEnabled val="1"/>
        </dgm:presLayoutVars>
      </dgm:prSet>
      <dgm:spPr/>
      <dgm:t>
        <a:bodyPr/>
        <a:lstStyle/>
        <a:p>
          <a:endParaRPr lang="en-US"/>
        </a:p>
      </dgm:t>
    </dgm:pt>
    <dgm:pt modelId="{6D3B59C0-983F-41B4-8219-B7C2392ADC4F}" type="pres">
      <dgm:prSet presAssocID="{2A7F6FF5-E994-481A-89A8-95225DC1EA19}" presName="spNode" presStyleCnt="0"/>
      <dgm:spPr/>
    </dgm:pt>
    <dgm:pt modelId="{7745A0AD-884B-400E-A9CA-7F153991AA8E}" type="pres">
      <dgm:prSet presAssocID="{C3A3A108-785F-48FB-8475-9C85AE704AC5}" presName="sibTrans" presStyleLbl="sibTrans1D1" presStyleIdx="1" presStyleCnt="5"/>
      <dgm:spPr/>
      <dgm:t>
        <a:bodyPr/>
        <a:lstStyle/>
        <a:p>
          <a:endParaRPr lang="en-US"/>
        </a:p>
      </dgm:t>
    </dgm:pt>
    <dgm:pt modelId="{BD0703C8-C79A-4853-882C-7A6A3EB4370E}" type="pres">
      <dgm:prSet presAssocID="{9EA9ED81-5B16-40C6-AA47-3E2DD3B00A35}" presName="node" presStyleLbl="node1" presStyleIdx="2" presStyleCnt="5">
        <dgm:presLayoutVars>
          <dgm:bulletEnabled val="1"/>
        </dgm:presLayoutVars>
      </dgm:prSet>
      <dgm:spPr/>
      <dgm:t>
        <a:bodyPr/>
        <a:lstStyle/>
        <a:p>
          <a:endParaRPr lang="en-US"/>
        </a:p>
      </dgm:t>
    </dgm:pt>
    <dgm:pt modelId="{3BB11076-722B-41B2-BA62-20BE33B53F67}" type="pres">
      <dgm:prSet presAssocID="{9EA9ED81-5B16-40C6-AA47-3E2DD3B00A35}" presName="spNode" presStyleCnt="0"/>
      <dgm:spPr/>
    </dgm:pt>
    <dgm:pt modelId="{99ACA8BF-AE85-4A06-8EF5-4B35D6D67A32}" type="pres">
      <dgm:prSet presAssocID="{AE487D67-0321-4C04-BD5D-20EBB8D539E2}" presName="sibTrans" presStyleLbl="sibTrans1D1" presStyleIdx="2" presStyleCnt="5"/>
      <dgm:spPr/>
      <dgm:t>
        <a:bodyPr/>
        <a:lstStyle/>
        <a:p>
          <a:endParaRPr lang="en-US"/>
        </a:p>
      </dgm:t>
    </dgm:pt>
    <dgm:pt modelId="{4F2BB192-1764-40C6-BCDF-9A5C96286821}" type="pres">
      <dgm:prSet presAssocID="{AC920E8C-09BE-4946-AFB3-DDDC140810CB}" presName="node" presStyleLbl="node1" presStyleIdx="3" presStyleCnt="5">
        <dgm:presLayoutVars>
          <dgm:bulletEnabled val="1"/>
        </dgm:presLayoutVars>
      </dgm:prSet>
      <dgm:spPr/>
      <dgm:t>
        <a:bodyPr/>
        <a:lstStyle/>
        <a:p>
          <a:endParaRPr lang="en-US"/>
        </a:p>
      </dgm:t>
    </dgm:pt>
    <dgm:pt modelId="{76F37DC2-2EC9-4357-9ACD-537B10525955}" type="pres">
      <dgm:prSet presAssocID="{AC920E8C-09BE-4946-AFB3-DDDC140810CB}" presName="spNode" presStyleCnt="0"/>
      <dgm:spPr/>
    </dgm:pt>
    <dgm:pt modelId="{5628722D-38B4-46DD-BAEC-931B86276025}" type="pres">
      <dgm:prSet presAssocID="{DBF3149D-6CBF-4107-B572-5349E33FF27F}" presName="sibTrans" presStyleLbl="sibTrans1D1" presStyleIdx="3" presStyleCnt="5"/>
      <dgm:spPr/>
      <dgm:t>
        <a:bodyPr/>
        <a:lstStyle/>
        <a:p>
          <a:endParaRPr lang="en-US"/>
        </a:p>
      </dgm:t>
    </dgm:pt>
    <dgm:pt modelId="{8E5B5F4D-7F9D-4E8B-B6A7-EEDD23FB586A}" type="pres">
      <dgm:prSet presAssocID="{6366A773-6D62-4424-9FF7-A5307EC4816E}" presName="node" presStyleLbl="node1" presStyleIdx="4" presStyleCnt="5">
        <dgm:presLayoutVars>
          <dgm:bulletEnabled val="1"/>
        </dgm:presLayoutVars>
      </dgm:prSet>
      <dgm:spPr/>
      <dgm:t>
        <a:bodyPr/>
        <a:lstStyle/>
        <a:p>
          <a:endParaRPr lang="en-US"/>
        </a:p>
      </dgm:t>
    </dgm:pt>
    <dgm:pt modelId="{729E9311-B075-40F5-AB29-3F9BEFE33555}" type="pres">
      <dgm:prSet presAssocID="{6366A773-6D62-4424-9FF7-A5307EC4816E}" presName="spNode" presStyleCnt="0"/>
      <dgm:spPr/>
    </dgm:pt>
    <dgm:pt modelId="{1819B773-A7DE-4B34-8804-C92629CB584A}" type="pres">
      <dgm:prSet presAssocID="{C48820DC-CA0A-4D18-B7E2-F9D4F430CDD8}" presName="sibTrans" presStyleLbl="sibTrans1D1" presStyleIdx="4" presStyleCnt="5"/>
      <dgm:spPr/>
      <dgm:t>
        <a:bodyPr/>
        <a:lstStyle/>
        <a:p>
          <a:endParaRPr lang="en-US"/>
        </a:p>
      </dgm:t>
    </dgm:pt>
  </dgm:ptLst>
  <dgm:cxnLst>
    <dgm:cxn modelId="{C2CE763F-FE26-4B42-A7F3-5248F22C320D}" srcId="{793747D1-DDD0-46EB-ACDE-B79A44004AA6}" destId="{9EA9ED81-5B16-40C6-AA47-3E2DD3B00A35}" srcOrd="2" destOrd="0" parTransId="{7658CE9A-5A1A-45AB-92A8-4D70FF05DC9A}" sibTransId="{AE487D67-0321-4C04-BD5D-20EBB8D539E2}"/>
    <dgm:cxn modelId="{381DFD99-3745-49BB-84FF-C59D6103139E}" type="presOf" srcId="{793747D1-DDD0-46EB-ACDE-B79A44004AA6}" destId="{2E31625E-D8C6-4050-9210-7922BC595397}" srcOrd="0" destOrd="0" presId="urn:microsoft.com/office/officeart/2005/8/layout/cycle5"/>
    <dgm:cxn modelId="{8DE3E780-76EB-4EAB-BB2A-287E5B4987CB}" srcId="{793747D1-DDD0-46EB-ACDE-B79A44004AA6}" destId="{2A7F6FF5-E994-481A-89A8-95225DC1EA19}" srcOrd="1" destOrd="0" parTransId="{9CB075FE-5AEC-4DE0-B098-4FFB165FF405}" sibTransId="{C3A3A108-785F-48FB-8475-9C85AE704AC5}"/>
    <dgm:cxn modelId="{96FF7C0E-F0E1-42A6-B872-9E6899EAD58D}" type="presOf" srcId="{AC920E8C-09BE-4946-AFB3-DDDC140810CB}" destId="{4F2BB192-1764-40C6-BCDF-9A5C96286821}" srcOrd="0" destOrd="0" presId="urn:microsoft.com/office/officeart/2005/8/layout/cycle5"/>
    <dgm:cxn modelId="{A3CFA4DD-2279-4736-BFF5-EA6663863EF1}" type="presOf" srcId="{5886A443-9513-486B-9C2B-376F7CA63B3E}" destId="{ED3EB017-44F1-47F5-B0B5-0ED73D6720F7}" srcOrd="0" destOrd="0" presId="urn:microsoft.com/office/officeart/2005/8/layout/cycle5"/>
    <dgm:cxn modelId="{FB4C8B98-267C-4FDA-AC45-16DA18C7B59F}" type="presOf" srcId="{9EA9ED81-5B16-40C6-AA47-3E2DD3B00A35}" destId="{BD0703C8-C79A-4853-882C-7A6A3EB4370E}" srcOrd="0" destOrd="0" presId="urn:microsoft.com/office/officeart/2005/8/layout/cycle5"/>
    <dgm:cxn modelId="{C80FECB6-585C-4242-A439-FDD85D6AED72}" type="presOf" srcId="{C3A3A108-785F-48FB-8475-9C85AE704AC5}" destId="{7745A0AD-884B-400E-A9CA-7F153991AA8E}" srcOrd="0" destOrd="0" presId="urn:microsoft.com/office/officeart/2005/8/layout/cycle5"/>
    <dgm:cxn modelId="{37F5C8B6-4B49-4B42-929F-4E87272747CA}" srcId="{793747D1-DDD0-46EB-ACDE-B79A44004AA6}" destId="{6366A773-6D62-4424-9FF7-A5307EC4816E}" srcOrd="4" destOrd="0" parTransId="{0EB80719-86AC-4E56-9A87-9BE1A92A23E5}" sibTransId="{C48820DC-CA0A-4D18-B7E2-F9D4F430CDD8}"/>
    <dgm:cxn modelId="{7BA9C82D-A1F3-4459-8AE1-4D2D6AB28E06}" type="presOf" srcId="{6366A773-6D62-4424-9FF7-A5307EC4816E}" destId="{8E5B5F4D-7F9D-4E8B-B6A7-EEDD23FB586A}" srcOrd="0" destOrd="0" presId="urn:microsoft.com/office/officeart/2005/8/layout/cycle5"/>
    <dgm:cxn modelId="{5D25C240-2C4E-46D1-9209-D5B360D2EAA5}" type="presOf" srcId="{2A7F6FF5-E994-481A-89A8-95225DC1EA19}" destId="{13F236FF-EDD4-4443-902E-725EB4A5FC4B}" srcOrd="0" destOrd="0" presId="urn:microsoft.com/office/officeart/2005/8/layout/cycle5"/>
    <dgm:cxn modelId="{2BD7F6DA-E5D0-42CC-BB77-670C7C9E34E2}" srcId="{793747D1-DDD0-46EB-ACDE-B79A44004AA6}" destId="{5736C021-3AFE-4A03-97F7-69E0BB0DE1B0}" srcOrd="0" destOrd="0" parTransId="{8E913B16-1989-4E3D-91BE-743C8F3A8312}" sibTransId="{5886A443-9513-486B-9C2B-376F7CA63B3E}"/>
    <dgm:cxn modelId="{9E2EA746-9FC5-4048-AABB-72871E59BAED}" type="presOf" srcId="{5736C021-3AFE-4A03-97F7-69E0BB0DE1B0}" destId="{BA68A671-D3E6-4EBE-9222-F1A0A5E81655}" srcOrd="0" destOrd="0" presId="urn:microsoft.com/office/officeart/2005/8/layout/cycle5"/>
    <dgm:cxn modelId="{06C094A7-1C35-443C-A544-17A8618F354F}" type="presOf" srcId="{DBF3149D-6CBF-4107-B572-5349E33FF27F}" destId="{5628722D-38B4-46DD-BAEC-931B86276025}" srcOrd="0" destOrd="0" presId="urn:microsoft.com/office/officeart/2005/8/layout/cycle5"/>
    <dgm:cxn modelId="{DB9473B6-8236-49A3-973D-CC8E2F35E2E1}" srcId="{793747D1-DDD0-46EB-ACDE-B79A44004AA6}" destId="{AC920E8C-09BE-4946-AFB3-DDDC140810CB}" srcOrd="3" destOrd="0" parTransId="{48C9380A-559D-4EA6-9C4D-34C03E53A289}" sibTransId="{DBF3149D-6CBF-4107-B572-5349E33FF27F}"/>
    <dgm:cxn modelId="{A6ED1F5E-C9DA-4812-9E55-A568B5EBCFFA}" type="presOf" srcId="{AE487D67-0321-4C04-BD5D-20EBB8D539E2}" destId="{99ACA8BF-AE85-4A06-8EF5-4B35D6D67A32}" srcOrd="0" destOrd="0" presId="urn:microsoft.com/office/officeart/2005/8/layout/cycle5"/>
    <dgm:cxn modelId="{E1BECFCB-66D0-4244-8619-8C5523976702}" type="presOf" srcId="{C48820DC-CA0A-4D18-B7E2-F9D4F430CDD8}" destId="{1819B773-A7DE-4B34-8804-C92629CB584A}" srcOrd="0" destOrd="0" presId="urn:microsoft.com/office/officeart/2005/8/layout/cycle5"/>
    <dgm:cxn modelId="{91CAC731-6315-4258-A13E-7D10FFB7AEDB}" type="presParOf" srcId="{2E31625E-D8C6-4050-9210-7922BC595397}" destId="{BA68A671-D3E6-4EBE-9222-F1A0A5E81655}" srcOrd="0" destOrd="0" presId="urn:microsoft.com/office/officeart/2005/8/layout/cycle5"/>
    <dgm:cxn modelId="{AF86D1E8-3ECB-4BB5-8359-A35561ABD443}" type="presParOf" srcId="{2E31625E-D8C6-4050-9210-7922BC595397}" destId="{D9B23FFF-AC18-46CA-B1BD-CB605F8C4550}" srcOrd="1" destOrd="0" presId="urn:microsoft.com/office/officeart/2005/8/layout/cycle5"/>
    <dgm:cxn modelId="{93025EDC-1DE0-4F06-BAA3-703C7D1E3FC9}" type="presParOf" srcId="{2E31625E-D8C6-4050-9210-7922BC595397}" destId="{ED3EB017-44F1-47F5-B0B5-0ED73D6720F7}" srcOrd="2" destOrd="0" presId="urn:microsoft.com/office/officeart/2005/8/layout/cycle5"/>
    <dgm:cxn modelId="{C12D791B-0FB1-48DF-A43E-179C3F21D3DC}" type="presParOf" srcId="{2E31625E-D8C6-4050-9210-7922BC595397}" destId="{13F236FF-EDD4-4443-902E-725EB4A5FC4B}" srcOrd="3" destOrd="0" presId="urn:microsoft.com/office/officeart/2005/8/layout/cycle5"/>
    <dgm:cxn modelId="{0EA03F6C-6FAF-4735-9BED-7A7D58A86750}" type="presParOf" srcId="{2E31625E-D8C6-4050-9210-7922BC595397}" destId="{6D3B59C0-983F-41B4-8219-B7C2392ADC4F}" srcOrd="4" destOrd="0" presId="urn:microsoft.com/office/officeart/2005/8/layout/cycle5"/>
    <dgm:cxn modelId="{389C4CBE-E7E7-419E-9E8C-2FE9C4940AB7}" type="presParOf" srcId="{2E31625E-D8C6-4050-9210-7922BC595397}" destId="{7745A0AD-884B-400E-A9CA-7F153991AA8E}" srcOrd="5" destOrd="0" presId="urn:microsoft.com/office/officeart/2005/8/layout/cycle5"/>
    <dgm:cxn modelId="{37AD0327-AF77-4080-936A-90DB4E5CD451}" type="presParOf" srcId="{2E31625E-D8C6-4050-9210-7922BC595397}" destId="{BD0703C8-C79A-4853-882C-7A6A3EB4370E}" srcOrd="6" destOrd="0" presId="urn:microsoft.com/office/officeart/2005/8/layout/cycle5"/>
    <dgm:cxn modelId="{5016BD03-EDB9-4526-B868-6DB6CBC9F16C}" type="presParOf" srcId="{2E31625E-D8C6-4050-9210-7922BC595397}" destId="{3BB11076-722B-41B2-BA62-20BE33B53F67}" srcOrd="7" destOrd="0" presId="urn:microsoft.com/office/officeart/2005/8/layout/cycle5"/>
    <dgm:cxn modelId="{EF2EFD38-8C3C-484F-BEE1-5254C694369C}" type="presParOf" srcId="{2E31625E-D8C6-4050-9210-7922BC595397}" destId="{99ACA8BF-AE85-4A06-8EF5-4B35D6D67A32}" srcOrd="8" destOrd="0" presId="urn:microsoft.com/office/officeart/2005/8/layout/cycle5"/>
    <dgm:cxn modelId="{C9D05758-9E13-4BCD-BDE0-83E9F04985AA}" type="presParOf" srcId="{2E31625E-D8C6-4050-9210-7922BC595397}" destId="{4F2BB192-1764-40C6-BCDF-9A5C96286821}" srcOrd="9" destOrd="0" presId="urn:microsoft.com/office/officeart/2005/8/layout/cycle5"/>
    <dgm:cxn modelId="{8BEFE3D1-93E5-4908-A1BE-85CD2918D8B2}" type="presParOf" srcId="{2E31625E-D8C6-4050-9210-7922BC595397}" destId="{76F37DC2-2EC9-4357-9ACD-537B10525955}" srcOrd="10" destOrd="0" presId="urn:microsoft.com/office/officeart/2005/8/layout/cycle5"/>
    <dgm:cxn modelId="{463065FB-43FE-4305-BAC1-BA3F0B29B93F}" type="presParOf" srcId="{2E31625E-D8C6-4050-9210-7922BC595397}" destId="{5628722D-38B4-46DD-BAEC-931B86276025}" srcOrd="11" destOrd="0" presId="urn:microsoft.com/office/officeart/2005/8/layout/cycle5"/>
    <dgm:cxn modelId="{3C55B37A-C4CE-4016-97AE-843536522BD7}" type="presParOf" srcId="{2E31625E-D8C6-4050-9210-7922BC595397}" destId="{8E5B5F4D-7F9D-4E8B-B6A7-EEDD23FB586A}" srcOrd="12" destOrd="0" presId="urn:microsoft.com/office/officeart/2005/8/layout/cycle5"/>
    <dgm:cxn modelId="{732D4B78-72E6-4900-80DB-7AADD8A63122}" type="presParOf" srcId="{2E31625E-D8C6-4050-9210-7922BC595397}" destId="{729E9311-B075-40F5-AB29-3F9BEFE33555}" srcOrd="13" destOrd="0" presId="urn:microsoft.com/office/officeart/2005/8/layout/cycle5"/>
    <dgm:cxn modelId="{E906EAC4-214C-4E73-BE95-580697CF0561}" type="presParOf" srcId="{2E31625E-D8C6-4050-9210-7922BC595397}" destId="{1819B773-A7DE-4B34-8804-C92629CB584A}" srcOrd="14"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68A671-D3E6-4EBE-9222-F1A0A5E81655}">
      <dsp:nvSpPr>
        <dsp:cNvPr id="0" name=""/>
        <dsp:cNvSpPr/>
      </dsp:nvSpPr>
      <dsp:spPr>
        <a:xfrm>
          <a:off x="2985263" y="18995"/>
          <a:ext cx="1256190" cy="81652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a:solidFill>
                <a:schemeClr val="bg1"/>
              </a:solidFill>
              <a:latin typeface="Arial" panose="020B0604020202020204" pitchFamily="34" charset="0"/>
              <a:cs typeface="Arial" panose="020B0604020202020204" pitchFamily="34" charset="0"/>
            </a:rPr>
            <a:t>Identify scope and keywords</a:t>
          </a:r>
        </a:p>
      </dsp:txBody>
      <dsp:txXfrm>
        <a:off x="3025122" y="58854"/>
        <a:ext cx="1176472" cy="736805"/>
      </dsp:txXfrm>
    </dsp:sp>
    <dsp:sp modelId="{ED3EB017-44F1-47F5-B0B5-0ED73D6720F7}">
      <dsp:nvSpPr>
        <dsp:cNvPr id="0" name=""/>
        <dsp:cNvSpPr/>
      </dsp:nvSpPr>
      <dsp:spPr>
        <a:xfrm>
          <a:off x="1999365" y="436168"/>
          <a:ext cx="3264179" cy="3264179"/>
        </a:xfrm>
        <a:custGeom>
          <a:avLst/>
          <a:gdLst/>
          <a:ahLst/>
          <a:cxnLst/>
          <a:rect l="0" t="0" r="0" b="0"/>
          <a:pathLst>
            <a:path>
              <a:moveTo>
                <a:pt x="2409436" y="197011"/>
              </a:moveTo>
              <a:arcTo wR="1632089" hR="1632089" stAng="17906600" swAng="1196382"/>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13F236FF-EDD4-4443-902E-725EB4A5FC4B}">
      <dsp:nvSpPr>
        <dsp:cNvPr id="0" name=""/>
        <dsp:cNvSpPr/>
      </dsp:nvSpPr>
      <dsp:spPr>
        <a:xfrm>
          <a:off x="4537425" y="1129311"/>
          <a:ext cx="1256190" cy="81652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a:solidFill>
                <a:schemeClr val="bg1"/>
              </a:solidFill>
              <a:latin typeface="Arial" panose="020B0604020202020204" pitchFamily="34" charset="0"/>
              <a:cs typeface="Arial" panose="020B0604020202020204" pitchFamily="34" charset="0"/>
            </a:rPr>
            <a:t>Structure your search</a:t>
          </a:r>
        </a:p>
      </dsp:txBody>
      <dsp:txXfrm>
        <a:off x="4577284" y="1169170"/>
        <a:ext cx="1176472" cy="736805"/>
      </dsp:txXfrm>
    </dsp:sp>
    <dsp:sp modelId="{7745A0AD-884B-400E-A9CA-7F153991AA8E}">
      <dsp:nvSpPr>
        <dsp:cNvPr id="0" name=""/>
        <dsp:cNvSpPr/>
      </dsp:nvSpPr>
      <dsp:spPr>
        <a:xfrm>
          <a:off x="1981221" y="409826"/>
          <a:ext cx="3264179" cy="3264179"/>
        </a:xfrm>
        <a:custGeom>
          <a:avLst/>
          <a:gdLst/>
          <a:ahLst/>
          <a:cxnLst/>
          <a:rect l="0" t="0" r="0" b="0"/>
          <a:pathLst>
            <a:path>
              <a:moveTo>
                <a:pt x="3260275" y="1744914"/>
              </a:moveTo>
              <a:arcTo wR="1632089" hR="1632089" stAng="21837838" swAng="1360488"/>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BD0703C8-C79A-4853-882C-7A6A3EB4370E}">
      <dsp:nvSpPr>
        <dsp:cNvPr id="0" name=""/>
        <dsp:cNvSpPr/>
      </dsp:nvSpPr>
      <dsp:spPr>
        <a:xfrm>
          <a:off x="3944534" y="2954043"/>
          <a:ext cx="1256190" cy="81652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a:solidFill>
                <a:schemeClr val="bg1"/>
              </a:solidFill>
              <a:latin typeface="Arial" panose="020B0604020202020204" pitchFamily="34" charset="0"/>
              <a:cs typeface="Arial" panose="020B0604020202020204" pitchFamily="34" charset="0"/>
            </a:rPr>
            <a:t>Choose information sources</a:t>
          </a:r>
        </a:p>
      </dsp:txBody>
      <dsp:txXfrm>
        <a:off x="3984393" y="2993902"/>
        <a:ext cx="1176472" cy="736805"/>
      </dsp:txXfrm>
    </dsp:sp>
    <dsp:sp modelId="{99ACA8BF-AE85-4A06-8EF5-4B35D6D67A32}">
      <dsp:nvSpPr>
        <dsp:cNvPr id="0" name=""/>
        <dsp:cNvSpPr/>
      </dsp:nvSpPr>
      <dsp:spPr>
        <a:xfrm>
          <a:off x="1981221" y="409826"/>
          <a:ext cx="3264179" cy="3264179"/>
        </a:xfrm>
        <a:custGeom>
          <a:avLst/>
          <a:gdLst/>
          <a:ahLst/>
          <a:cxnLst/>
          <a:rect l="0" t="0" r="0" b="0"/>
          <a:pathLst>
            <a:path>
              <a:moveTo>
                <a:pt x="1832632" y="3251812"/>
              </a:moveTo>
              <a:arcTo wR="1632089" hR="1632089" stAng="4976517" swAng="84696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4F2BB192-1764-40C6-BCDF-9A5C96286821}">
      <dsp:nvSpPr>
        <dsp:cNvPr id="0" name=""/>
        <dsp:cNvSpPr/>
      </dsp:nvSpPr>
      <dsp:spPr>
        <a:xfrm>
          <a:off x="2025897" y="2954043"/>
          <a:ext cx="1256190" cy="81652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a:solidFill>
                <a:schemeClr val="bg1"/>
              </a:solidFill>
              <a:latin typeface="Arial" panose="020B0604020202020204" pitchFamily="34" charset="0"/>
              <a:cs typeface="Arial" panose="020B0604020202020204" pitchFamily="34" charset="0"/>
            </a:rPr>
            <a:t>Perform your search</a:t>
          </a:r>
        </a:p>
      </dsp:txBody>
      <dsp:txXfrm>
        <a:off x="2065756" y="2993902"/>
        <a:ext cx="1176472" cy="736805"/>
      </dsp:txXfrm>
    </dsp:sp>
    <dsp:sp modelId="{5628722D-38B4-46DD-BAEC-931B86276025}">
      <dsp:nvSpPr>
        <dsp:cNvPr id="0" name=""/>
        <dsp:cNvSpPr/>
      </dsp:nvSpPr>
      <dsp:spPr>
        <a:xfrm>
          <a:off x="1981221" y="409826"/>
          <a:ext cx="3264179" cy="3264179"/>
        </a:xfrm>
        <a:custGeom>
          <a:avLst/>
          <a:gdLst/>
          <a:ahLst/>
          <a:cxnLst/>
          <a:rect l="0" t="0" r="0" b="0"/>
          <a:pathLst>
            <a:path>
              <a:moveTo>
                <a:pt x="173244" y="2363860"/>
              </a:moveTo>
              <a:arcTo wR="1632089" hR="1632089" stAng="9201674" swAng="1360488"/>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E5B5F4D-7F9D-4E8B-B6A7-EEDD23FB586A}">
      <dsp:nvSpPr>
        <dsp:cNvPr id="0" name=""/>
        <dsp:cNvSpPr/>
      </dsp:nvSpPr>
      <dsp:spPr>
        <a:xfrm>
          <a:off x="1433006" y="1129311"/>
          <a:ext cx="1256190" cy="81652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a:solidFill>
                <a:schemeClr val="bg1"/>
              </a:solidFill>
              <a:latin typeface="Arial" panose="020B0604020202020204" pitchFamily="34" charset="0"/>
              <a:cs typeface="Arial" panose="020B0604020202020204" pitchFamily="34" charset="0"/>
            </a:rPr>
            <a:t>Review your results</a:t>
          </a:r>
        </a:p>
      </dsp:txBody>
      <dsp:txXfrm>
        <a:off x="1472865" y="1169170"/>
        <a:ext cx="1176472" cy="736805"/>
      </dsp:txXfrm>
    </dsp:sp>
    <dsp:sp modelId="{1819B773-A7DE-4B34-8804-C92629CB584A}">
      <dsp:nvSpPr>
        <dsp:cNvPr id="0" name=""/>
        <dsp:cNvSpPr/>
      </dsp:nvSpPr>
      <dsp:spPr>
        <a:xfrm>
          <a:off x="1963078" y="436165"/>
          <a:ext cx="3264179" cy="3264179"/>
        </a:xfrm>
        <a:custGeom>
          <a:avLst/>
          <a:gdLst/>
          <a:ahLst/>
          <a:cxnLst/>
          <a:rect l="0" t="0" r="0" b="0"/>
          <a:pathLst>
            <a:path>
              <a:moveTo>
                <a:pt x="411948" y="548128"/>
              </a:moveTo>
              <a:arcTo wR="1632089" hR="1632089" stAng="13297053" swAng="1196516"/>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D750C1-B290-46E1-9FCF-388D7B6F7978}" type="datetimeFigureOut">
              <a:rPr lang="en-GB" smtClean="0"/>
              <a:t>01/11/2020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53A8BB-C5BC-476A-97AB-A721CA2F74C9}" type="slidenum">
              <a:rPr lang="en-GB" smtClean="0"/>
              <a:t>‹#›</a:t>
            </a:fld>
            <a:endParaRPr lang="en-GB"/>
          </a:p>
        </p:txBody>
      </p:sp>
    </p:spTree>
    <p:extLst>
      <p:ext uri="{BB962C8B-B14F-4D97-AF65-F5344CB8AC3E}">
        <p14:creationId xmlns:p14="http://schemas.microsoft.com/office/powerpoint/2010/main" val="1351299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plagiarism. Although students won’t know this, few words have been changed, this is copied out almost entirely word for word and there are no references. It is not acceptable.</a:t>
            </a:r>
          </a:p>
        </p:txBody>
      </p:sp>
      <p:sp>
        <p:nvSpPr>
          <p:cNvPr id="4" name="Slide Number Placeholder 3"/>
          <p:cNvSpPr>
            <a:spLocks noGrp="1"/>
          </p:cNvSpPr>
          <p:nvPr>
            <p:ph type="sldNum" sz="quarter" idx="5"/>
          </p:nvPr>
        </p:nvSpPr>
        <p:spPr/>
        <p:txBody>
          <a:bodyPr/>
          <a:lstStyle/>
          <a:p>
            <a:fld id="{8053A8BB-C5BC-476A-97AB-A721CA2F74C9}" type="slidenum">
              <a:rPr lang="en-GB" smtClean="0"/>
              <a:t>2</a:t>
            </a:fld>
            <a:endParaRPr lang="en-GB"/>
          </a:p>
        </p:txBody>
      </p:sp>
    </p:spTree>
    <p:extLst>
      <p:ext uri="{BB962C8B-B14F-4D97-AF65-F5344CB8AC3E}">
        <p14:creationId xmlns:p14="http://schemas.microsoft.com/office/powerpoint/2010/main" val="3571385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Quick re-cap on how to refine search for relevant and appropriate literature.</a:t>
            </a:r>
          </a:p>
          <a:p>
            <a:r>
              <a:rPr lang="en-GB" dirty="0"/>
              <a:t>It would be useful to draw attention to the assessment grid criteria – wide range, appropriate/relevant – consider reliability and date of publication etc.</a:t>
            </a:r>
          </a:p>
        </p:txBody>
      </p:sp>
      <p:sp>
        <p:nvSpPr>
          <p:cNvPr id="4" name="Slide Number Placeholder 3"/>
          <p:cNvSpPr>
            <a:spLocks noGrp="1"/>
          </p:cNvSpPr>
          <p:nvPr>
            <p:ph type="sldNum" sz="quarter" idx="10"/>
          </p:nvPr>
        </p:nvSpPr>
        <p:spPr/>
        <p:txBody>
          <a:bodyPr/>
          <a:lstStyle/>
          <a:p>
            <a:fld id="{ECDD72CC-793D-4740-BAC6-BAC8134D696E}" type="slidenum">
              <a:rPr lang="en-GB" smtClean="0"/>
              <a:t>3</a:t>
            </a:fld>
            <a:endParaRPr lang="en-GB"/>
          </a:p>
        </p:txBody>
      </p:sp>
    </p:spTree>
    <p:extLst>
      <p:ext uri="{BB962C8B-B14F-4D97-AF65-F5344CB8AC3E}">
        <p14:creationId xmlns:p14="http://schemas.microsoft.com/office/powerpoint/2010/main" val="3296562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Post it note exercise – quick couple</a:t>
            </a:r>
            <a:r>
              <a:rPr lang="en-GB" baseline="0" dirty="0"/>
              <a:t> of minutes </a:t>
            </a:r>
            <a:endParaRPr lang="en-GB" dirty="0"/>
          </a:p>
        </p:txBody>
      </p:sp>
      <p:sp>
        <p:nvSpPr>
          <p:cNvPr id="4" name="Slide Number Placeholder 3"/>
          <p:cNvSpPr>
            <a:spLocks noGrp="1"/>
          </p:cNvSpPr>
          <p:nvPr>
            <p:ph type="sldNum" sz="quarter" idx="10"/>
          </p:nvPr>
        </p:nvSpPr>
        <p:spPr/>
        <p:txBody>
          <a:bodyPr/>
          <a:lstStyle/>
          <a:p>
            <a:fld id="{60624B06-0FC6-490F-94F6-62923D1C23BF}" type="slidenum">
              <a:rPr lang="en-GB" smtClean="0"/>
              <a:t>4</a:t>
            </a:fld>
            <a:endParaRPr lang="en-GB"/>
          </a:p>
        </p:txBody>
      </p:sp>
    </p:spTree>
    <p:extLst>
      <p:ext uri="{BB962C8B-B14F-4D97-AF65-F5344CB8AC3E}">
        <p14:creationId xmlns:p14="http://schemas.microsoft.com/office/powerpoint/2010/main" val="3996406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May suggest </a:t>
            </a:r>
            <a:r>
              <a:rPr lang="en-GB" dirty="0" err="1"/>
              <a:t>mgt</a:t>
            </a:r>
            <a:r>
              <a:rPr lang="en-GB" dirty="0"/>
              <a:t> tools such as Endnote – but not necessary.</a:t>
            </a:r>
          </a:p>
          <a:p>
            <a:r>
              <a:rPr lang="en-GB" dirty="0"/>
              <a:t>References may be copied and pasted straight into a bibliography on a Word doc – in alphabetical order</a:t>
            </a:r>
          </a:p>
          <a:p>
            <a:r>
              <a:rPr lang="en-GB" dirty="0"/>
              <a:t>Noting page numbers of references is essential if using direct quotations</a:t>
            </a:r>
          </a:p>
        </p:txBody>
      </p:sp>
      <p:sp>
        <p:nvSpPr>
          <p:cNvPr id="4" name="Slide Number Placeholder 3"/>
          <p:cNvSpPr>
            <a:spLocks noGrp="1"/>
          </p:cNvSpPr>
          <p:nvPr>
            <p:ph type="sldNum" sz="quarter" idx="5"/>
          </p:nvPr>
        </p:nvSpPr>
        <p:spPr/>
        <p:txBody>
          <a:bodyPr/>
          <a:lstStyle/>
          <a:p>
            <a:fld id="{8053A8BB-C5BC-476A-97AB-A721CA2F74C9}" type="slidenum">
              <a:rPr lang="en-GB" smtClean="0"/>
              <a:t>6</a:t>
            </a:fld>
            <a:endParaRPr lang="en-GB"/>
          </a:p>
        </p:txBody>
      </p:sp>
    </p:spTree>
    <p:extLst>
      <p:ext uri="{BB962C8B-B14F-4D97-AF65-F5344CB8AC3E}">
        <p14:creationId xmlns:p14="http://schemas.microsoft.com/office/powerpoint/2010/main" val="348222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students to feedback responses/share ideas.</a:t>
            </a:r>
          </a:p>
        </p:txBody>
      </p:sp>
      <p:sp>
        <p:nvSpPr>
          <p:cNvPr id="4" name="Slide Number Placeholder 3"/>
          <p:cNvSpPr>
            <a:spLocks noGrp="1"/>
          </p:cNvSpPr>
          <p:nvPr>
            <p:ph type="sldNum" sz="quarter" idx="5"/>
          </p:nvPr>
        </p:nvSpPr>
        <p:spPr/>
        <p:txBody>
          <a:bodyPr/>
          <a:lstStyle/>
          <a:p>
            <a:fld id="{8053A8BB-C5BC-476A-97AB-A721CA2F74C9}" type="slidenum">
              <a:rPr lang="en-GB" smtClean="0"/>
              <a:t>7</a:t>
            </a:fld>
            <a:endParaRPr lang="en-GB"/>
          </a:p>
        </p:txBody>
      </p:sp>
    </p:spTree>
    <p:extLst>
      <p:ext uri="{BB962C8B-B14F-4D97-AF65-F5344CB8AC3E}">
        <p14:creationId xmlns:p14="http://schemas.microsoft.com/office/powerpoint/2010/main" val="2340228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that the Study Skills Handbook is the source of information for some of this session.</a:t>
            </a:r>
          </a:p>
        </p:txBody>
      </p:sp>
      <p:sp>
        <p:nvSpPr>
          <p:cNvPr id="4" name="Slide Number Placeholder 3"/>
          <p:cNvSpPr>
            <a:spLocks noGrp="1"/>
          </p:cNvSpPr>
          <p:nvPr>
            <p:ph type="sldNum" sz="quarter" idx="5"/>
          </p:nvPr>
        </p:nvSpPr>
        <p:spPr/>
        <p:txBody>
          <a:bodyPr/>
          <a:lstStyle/>
          <a:p>
            <a:fld id="{8053A8BB-C5BC-476A-97AB-A721CA2F74C9}" type="slidenum">
              <a:rPr lang="en-GB" smtClean="0"/>
              <a:t>8</a:t>
            </a:fld>
            <a:endParaRPr lang="en-GB"/>
          </a:p>
        </p:txBody>
      </p:sp>
    </p:spTree>
    <p:extLst>
      <p:ext uri="{BB962C8B-B14F-4D97-AF65-F5344CB8AC3E}">
        <p14:creationId xmlns:p14="http://schemas.microsoft.com/office/powerpoint/2010/main" val="1398254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37137" indent="-283514" eaLnBrk="0" hangingPunct="0">
              <a:spcBef>
                <a:spcPct val="30000"/>
              </a:spcBef>
              <a:defRPr sz="1200">
                <a:solidFill>
                  <a:schemeClr val="tx1"/>
                </a:solidFill>
                <a:latin typeface="Calibri" pitchFamily="34" charset="0"/>
              </a:defRPr>
            </a:lvl2pPr>
            <a:lvl3pPr marL="1134058" indent="-226812" eaLnBrk="0" hangingPunct="0">
              <a:spcBef>
                <a:spcPct val="30000"/>
              </a:spcBef>
              <a:defRPr sz="1200">
                <a:solidFill>
                  <a:schemeClr val="tx1"/>
                </a:solidFill>
                <a:latin typeface="Calibri" pitchFamily="34" charset="0"/>
              </a:defRPr>
            </a:lvl3pPr>
            <a:lvl4pPr marL="1587682" indent="-226812" eaLnBrk="0" hangingPunct="0">
              <a:spcBef>
                <a:spcPct val="30000"/>
              </a:spcBef>
              <a:defRPr sz="1200">
                <a:solidFill>
                  <a:schemeClr val="tx1"/>
                </a:solidFill>
                <a:latin typeface="Calibri" pitchFamily="34" charset="0"/>
              </a:defRPr>
            </a:lvl4pPr>
            <a:lvl5pPr marL="2041304" indent="-226812" eaLnBrk="0" hangingPunct="0">
              <a:spcBef>
                <a:spcPct val="30000"/>
              </a:spcBef>
              <a:defRPr sz="1200">
                <a:solidFill>
                  <a:schemeClr val="tx1"/>
                </a:solidFill>
                <a:latin typeface="Calibri" pitchFamily="34" charset="0"/>
              </a:defRPr>
            </a:lvl5pPr>
            <a:lvl6pPr marL="2494927" indent="-226812" defTabSz="453623" eaLnBrk="0" fontAlgn="base" hangingPunct="0">
              <a:spcBef>
                <a:spcPct val="30000"/>
              </a:spcBef>
              <a:spcAft>
                <a:spcPct val="0"/>
              </a:spcAft>
              <a:defRPr sz="1200">
                <a:solidFill>
                  <a:schemeClr val="tx1"/>
                </a:solidFill>
                <a:latin typeface="Calibri" pitchFamily="34" charset="0"/>
              </a:defRPr>
            </a:lvl6pPr>
            <a:lvl7pPr marL="2948551" indent="-226812" defTabSz="453623" eaLnBrk="0" fontAlgn="base" hangingPunct="0">
              <a:spcBef>
                <a:spcPct val="30000"/>
              </a:spcBef>
              <a:spcAft>
                <a:spcPct val="0"/>
              </a:spcAft>
              <a:defRPr sz="1200">
                <a:solidFill>
                  <a:schemeClr val="tx1"/>
                </a:solidFill>
                <a:latin typeface="Calibri" pitchFamily="34" charset="0"/>
              </a:defRPr>
            </a:lvl7pPr>
            <a:lvl8pPr marL="3402174" indent="-226812" defTabSz="453623" eaLnBrk="0" fontAlgn="base" hangingPunct="0">
              <a:spcBef>
                <a:spcPct val="30000"/>
              </a:spcBef>
              <a:spcAft>
                <a:spcPct val="0"/>
              </a:spcAft>
              <a:defRPr sz="1200">
                <a:solidFill>
                  <a:schemeClr val="tx1"/>
                </a:solidFill>
                <a:latin typeface="Calibri" pitchFamily="34" charset="0"/>
              </a:defRPr>
            </a:lvl8pPr>
            <a:lvl9pPr marL="3855797" indent="-226812" defTabSz="453623" eaLnBrk="0" fontAlgn="base" hangingPunct="0">
              <a:spcBef>
                <a:spcPct val="30000"/>
              </a:spcBef>
              <a:spcAft>
                <a:spcPct val="0"/>
              </a:spcAft>
              <a:defRPr sz="1200">
                <a:solidFill>
                  <a:schemeClr val="tx1"/>
                </a:solidFill>
                <a:latin typeface="Calibri"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62FA467-3950-4588-AF17-7DF862EDE3A7}" type="slidenum">
              <a:rPr kumimoji="0" lang="en-GB" alt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n-GB" alt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6635263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DD72CC-793D-4740-BAC6-BAC8134D696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18145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DD72CC-793D-4740-BAC6-BAC8134D696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840500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that if you alter a few words or sentences that you’ve ‘borrowed’ , or re-ordered them – it’s still plagiarism.</a:t>
            </a:r>
          </a:p>
          <a:p>
            <a:r>
              <a:rPr lang="en-GB" dirty="0"/>
              <a:t>Plagiarism is treated very seriously – your work may be disqualified; it can have a significant impact on marks</a:t>
            </a:r>
          </a:p>
        </p:txBody>
      </p:sp>
      <p:sp>
        <p:nvSpPr>
          <p:cNvPr id="4" name="Slide Number Placeholder 3"/>
          <p:cNvSpPr>
            <a:spLocks noGrp="1"/>
          </p:cNvSpPr>
          <p:nvPr>
            <p:ph type="sldNum" sz="quarter" idx="5"/>
          </p:nvPr>
        </p:nvSpPr>
        <p:spPr/>
        <p:txBody>
          <a:bodyPr/>
          <a:lstStyle/>
          <a:p>
            <a:fld id="{8053A8BB-C5BC-476A-97AB-A721CA2F74C9}" type="slidenum">
              <a:rPr lang="en-GB" smtClean="0"/>
              <a:t>12</a:t>
            </a:fld>
            <a:endParaRPr lang="en-GB"/>
          </a:p>
        </p:txBody>
      </p:sp>
    </p:spTree>
    <p:extLst>
      <p:ext uri="{BB962C8B-B14F-4D97-AF65-F5344CB8AC3E}">
        <p14:creationId xmlns:p14="http://schemas.microsoft.com/office/powerpoint/2010/main" val="2947399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students time to read the following texts; decide whether each is an example of plagiarism and the reason for  decision</a:t>
            </a:r>
          </a:p>
        </p:txBody>
      </p:sp>
      <p:sp>
        <p:nvSpPr>
          <p:cNvPr id="4" name="Slide Number Placeholder 3"/>
          <p:cNvSpPr>
            <a:spLocks noGrp="1"/>
          </p:cNvSpPr>
          <p:nvPr>
            <p:ph type="sldNum" sz="quarter" idx="5"/>
          </p:nvPr>
        </p:nvSpPr>
        <p:spPr/>
        <p:txBody>
          <a:bodyPr/>
          <a:lstStyle/>
          <a:p>
            <a:fld id="{8053A8BB-C5BC-476A-97AB-A721CA2F74C9}" type="slidenum">
              <a:rPr lang="en-GB" smtClean="0"/>
              <a:t>14</a:t>
            </a:fld>
            <a:endParaRPr lang="en-GB"/>
          </a:p>
        </p:txBody>
      </p:sp>
    </p:spTree>
    <p:extLst>
      <p:ext uri="{BB962C8B-B14F-4D97-AF65-F5344CB8AC3E}">
        <p14:creationId xmlns:p14="http://schemas.microsoft.com/office/powerpoint/2010/main" val="1337083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EDC3E-15A2-488E-B223-781CBDB89373}"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783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EDC3E-15A2-488E-B223-781CBDB89373}"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385921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EDC3E-15A2-488E-B223-781CBDB89373}"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855468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Time to discuss similarity score and how plagiarism is identified by the person marking the assignment.</a:t>
            </a:r>
          </a:p>
        </p:txBody>
      </p:sp>
      <p:sp>
        <p:nvSpPr>
          <p:cNvPr id="4" name="Slide Number Placeholder 3"/>
          <p:cNvSpPr>
            <a:spLocks noGrp="1"/>
          </p:cNvSpPr>
          <p:nvPr>
            <p:ph type="sldNum" sz="quarter" idx="5"/>
          </p:nvPr>
        </p:nvSpPr>
        <p:spPr/>
        <p:txBody>
          <a:bodyPr/>
          <a:lstStyle/>
          <a:p>
            <a:fld id="{8053A8BB-C5BC-476A-97AB-A721CA2F74C9}" type="slidenum">
              <a:rPr lang="en-GB" smtClean="0"/>
              <a:t>23</a:t>
            </a:fld>
            <a:endParaRPr lang="en-GB"/>
          </a:p>
        </p:txBody>
      </p:sp>
    </p:spTree>
    <p:extLst>
      <p:ext uri="{BB962C8B-B14F-4D97-AF65-F5344CB8AC3E}">
        <p14:creationId xmlns:p14="http://schemas.microsoft.com/office/powerpoint/2010/main" val="12264185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5 min clip https://www.youtube.com/watch?v=wt5G7XT3UlQ</a:t>
            </a:r>
          </a:p>
          <a:p>
            <a:r>
              <a:rPr lang="en-GB" dirty="0"/>
              <a:t>Students take notes/ time for questions</a:t>
            </a:r>
          </a:p>
        </p:txBody>
      </p:sp>
      <p:sp>
        <p:nvSpPr>
          <p:cNvPr id="4" name="Slide Number Placeholder 3"/>
          <p:cNvSpPr>
            <a:spLocks noGrp="1"/>
          </p:cNvSpPr>
          <p:nvPr>
            <p:ph type="sldNum" sz="quarter" idx="5"/>
          </p:nvPr>
        </p:nvSpPr>
        <p:spPr/>
        <p:txBody>
          <a:bodyPr/>
          <a:lstStyle/>
          <a:p>
            <a:fld id="{8053A8BB-C5BC-476A-97AB-A721CA2F74C9}" type="slidenum">
              <a:rPr lang="en-GB" smtClean="0"/>
              <a:t>26</a:t>
            </a:fld>
            <a:endParaRPr lang="en-GB"/>
          </a:p>
        </p:txBody>
      </p:sp>
    </p:spTree>
    <p:extLst>
      <p:ext uri="{BB962C8B-B14F-4D97-AF65-F5344CB8AC3E}">
        <p14:creationId xmlns:p14="http://schemas.microsoft.com/office/powerpoint/2010/main" val="38826320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Another short clip by the same author – 6 mins – succinctly explains the key points of paraphrasing with some really useful tips  https://www.youtube.com/watch?v=j3A0UVGrjb8</a:t>
            </a:r>
          </a:p>
          <a:p>
            <a:r>
              <a:rPr lang="en-GB" dirty="0"/>
              <a:t>Highlight that students need to develop the confidence to write in their own words – even if they don’t think they write well – they count for more than copied text.</a:t>
            </a:r>
          </a:p>
        </p:txBody>
      </p:sp>
      <p:sp>
        <p:nvSpPr>
          <p:cNvPr id="4" name="Slide Number Placeholder 3"/>
          <p:cNvSpPr>
            <a:spLocks noGrp="1"/>
          </p:cNvSpPr>
          <p:nvPr>
            <p:ph type="sldNum" sz="quarter" idx="5"/>
          </p:nvPr>
        </p:nvSpPr>
        <p:spPr/>
        <p:txBody>
          <a:bodyPr/>
          <a:lstStyle/>
          <a:p>
            <a:fld id="{8053A8BB-C5BC-476A-97AB-A721CA2F74C9}" type="slidenum">
              <a:rPr lang="en-GB" smtClean="0"/>
              <a:t>28</a:t>
            </a:fld>
            <a:endParaRPr lang="en-GB"/>
          </a:p>
        </p:txBody>
      </p:sp>
    </p:spTree>
    <p:extLst>
      <p:ext uri="{BB962C8B-B14F-4D97-AF65-F5344CB8AC3E}">
        <p14:creationId xmlns:p14="http://schemas.microsoft.com/office/powerpoint/2010/main" val="30873373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again to what the marker is looking for/ assessment criteria</a:t>
            </a:r>
          </a:p>
        </p:txBody>
      </p:sp>
      <p:sp>
        <p:nvSpPr>
          <p:cNvPr id="4" name="Slide Number Placeholder 3"/>
          <p:cNvSpPr>
            <a:spLocks noGrp="1"/>
          </p:cNvSpPr>
          <p:nvPr>
            <p:ph type="sldNum" sz="quarter" idx="5"/>
          </p:nvPr>
        </p:nvSpPr>
        <p:spPr/>
        <p:txBody>
          <a:bodyPr/>
          <a:lstStyle/>
          <a:p>
            <a:fld id="{8053A8BB-C5BC-476A-97AB-A721CA2F74C9}" type="slidenum">
              <a:rPr lang="en-GB" smtClean="0"/>
              <a:t>29</a:t>
            </a:fld>
            <a:endParaRPr lang="en-GB"/>
          </a:p>
        </p:txBody>
      </p:sp>
    </p:spTree>
    <p:extLst>
      <p:ext uri="{BB962C8B-B14F-4D97-AF65-F5344CB8AC3E}">
        <p14:creationId xmlns:p14="http://schemas.microsoft.com/office/powerpoint/2010/main" val="3832736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9A93A-A0AD-4061-AAA9-4A530BE065C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7877EA4-C70C-4CE2-91AB-E9E9E5F5DB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CB326CA-B51B-4856-B7E9-1F44FC9AC202}"/>
              </a:ext>
            </a:extLst>
          </p:cNvPr>
          <p:cNvSpPr>
            <a:spLocks noGrp="1"/>
          </p:cNvSpPr>
          <p:nvPr>
            <p:ph type="dt" sz="half" idx="10"/>
          </p:nvPr>
        </p:nvSpPr>
        <p:spPr/>
        <p:txBody>
          <a:bodyPr/>
          <a:lstStyle/>
          <a:p>
            <a:fld id="{81AA3767-4948-48A7-85CC-A6DF9DFE5ED2}" type="datetimeFigureOut">
              <a:rPr lang="en-GB" smtClean="0"/>
              <a:t>01/11/2020</a:t>
            </a:fld>
            <a:endParaRPr lang="en-GB"/>
          </a:p>
        </p:txBody>
      </p:sp>
      <p:sp>
        <p:nvSpPr>
          <p:cNvPr id="5" name="Footer Placeholder 4">
            <a:extLst>
              <a:ext uri="{FF2B5EF4-FFF2-40B4-BE49-F238E27FC236}">
                <a16:creationId xmlns:a16="http://schemas.microsoft.com/office/drawing/2014/main" id="{10B846E1-CBE9-48FB-ADB6-9267ED9C48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3C4495-988A-4BD3-89CD-ABB8EBFB388D}"/>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3525359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EEC25-747E-429E-A38D-E4633E647C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F5F25C-9DF8-4F11-9693-E912C0804D4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C80878-7E4C-4FDB-8E22-D22161AB1FCA}"/>
              </a:ext>
            </a:extLst>
          </p:cNvPr>
          <p:cNvSpPr>
            <a:spLocks noGrp="1"/>
          </p:cNvSpPr>
          <p:nvPr>
            <p:ph type="dt" sz="half" idx="10"/>
          </p:nvPr>
        </p:nvSpPr>
        <p:spPr/>
        <p:txBody>
          <a:bodyPr/>
          <a:lstStyle/>
          <a:p>
            <a:fld id="{81AA3767-4948-48A7-85CC-A6DF9DFE5ED2}" type="datetimeFigureOut">
              <a:rPr lang="en-GB" smtClean="0"/>
              <a:t>01/11/2020</a:t>
            </a:fld>
            <a:endParaRPr lang="en-GB"/>
          </a:p>
        </p:txBody>
      </p:sp>
      <p:sp>
        <p:nvSpPr>
          <p:cNvPr id="5" name="Footer Placeholder 4">
            <a:extLst>
              <a:ext uri="{FF2B5EF4-FFF2-40B4-BE49-F238E27FC236}">
                <a16:creationId xmlns:a16="http://schemas.microsoft.com/office/drawing/2014/main" id="{0C83F3C8-C9DA-4478-AEF1-D10F586357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6F5E68-2825-4978-ABC7-493EAB6B6B9A}"/>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2501990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615E2-5FA9-4AC6-9202-CF0EDA96E30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8A603BE-0F2D-4407-BFAE-B176255AD8D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BA7A985-4494-44AB-A5E6-BC7B7BB27C42}"/>
              </a:ext>
            </a:extLst>
          </p:cNvPr>
          <p:cNvSpPr>
            <a:spLocks noGrp="1"/>
          </p:cNvSpPr>
          <p:nvPr>
            <p:ph type="dt" sz="half" idx="10"/>
          </p:nvPr>
        </p:nvSpPr>
        <p:spPr/>
        <p:txBody>
          <a:bodyPr/>
          <a:lstStyle/>
          <a:p>
            <a:fld id="{81AA3767-4948-48A7-85CC-A6DF9DFE5ED2}" type="datetimeFigureOut">
              <a:rPr lang="en-GB" smtClean="0"/>
              <a:t>01/11/2020</a:t>
            </a:fld>
            <a:endParaRPr lang="en-GB"/>
          </a:p>
        </p:txBody>
      </p:sp>
      <p:sp>
        <p:nvSpPr>
          <p:cNvPr id="5" name="Footer Placeholder 4">
            <a:extLst>
              <a:ext uri="{FF2B5EF4-FFF2-40B4-BE49-F238E27FC236}">
                <a16:creationId xmlns:a16="http://schemas.microsoft.com/office/drawing/2014/main" id="{9F1D03BF-DDD8-4273-97CA-6451B32D4D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AE5DF9-2BCE-429D-8793-1979DDBA9AE0}"/>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359761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429AE-FE60-40C8-8C2F-F2547C260F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49A7A4-998B-4FB9-ADA3-459DFA96C55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0447C2E-63DB-4E78-9257-27387F2564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7983245-0A1A-48DD-A4FD-C4511F4F15EF}"/>
              </a:ext>
            </a:extLst>
          </p:cNvPr>
          <p:cNvSpPr>
            <a:spLocks noGrp="1"/>
          </p:cNvSpPr>
          <p:nvPr>
            <p:ph type="dt" sz="half" idx="10"/>
          </p:nvPr>
        </p:nvSpPr>
        <p:spPr/>
        <p:txBody>
          <a:bodyPr/>
          <a:lstStyle/>
          <a:p>
            <a:fld id="{81AA3767-4948-48A7-85CC-A6DF9DFE5ED2}" type="datetimeFigureOut">
              <a:rPr lang="en-GB" smtClean="0"/>
              <a:t>01/11/2020</a:t>
            </a:fld>
            <a:endParaRPr lang="en-GB"/>
          </a:p>
        </p:txBody>
      </p:sp>
      <p:sp>
        <p:nvSpPr>
          <p:cNvPr id="6" name="Footer Placeholder 5">
            <a:extLst>
              <a:ext uri="{FF2B5EF4-FFF2-40B4-BE49-F238E27FC236}">
                <a16:creationId xmlns:a16="http://schemas.microsoft.com/office/drawing/2014/main" id="{5E4763F1-2950-425F-8A4C-5C48260085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882235-4043-4CA9-9360-FF925AC30CE1}"/>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276286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DA956-B573-4BB0-8CE1-FE05C71DBF8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45E3D2-8314-42E0-B87E-97D1F84EF7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543CB5-1AF2-4D25-AFCC-A3698A978EC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46C95D2-EF53-4174-BF13-DC95528A58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1C6CD39-5A84-488C-9361-7DD359C553F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88CB2ED-9554-49D6-8822-014D939A95CD}"/>
              </a:ext>
            </a:extLst>
          </p:cNvPr>
          <p:cNvSpPr>
            <a:spLocks noGrp="1"/>
          </p:cNvSpPr>
          <p:nvPr>
            <p:ph type="dt" sz="half" idx="10"/>
          </p:nvPr>
        </p:nvSpPr>
        <p:spPr/>
        <p:txBody>
          <a:bodyPr/>
          <a:lstStyle/>
          <a:p>
            <a:fld id="{81AA3767-4948-48A7-85CC-A6DF9DFE5ED2}" type="datetimeFigureOut">
              <a:rPr lang="en-GB" smtClean="0"/>
              <a:t>01/11/2020</a:t>
            </a:fld>
            <a:endParaRPr lang="en-GB"/>
          </a:p>
        </p:txBody>
      </p:sp>
      <p:sp>
        <p:nvSpPr>
          <p:cNvPr id="8" name="Footer Placeholder 7">
            <a:extLst>
              <a:ext uri="{FF2B5EF4-FFF2-40B4-BE49-F238E27FC236}">
                <a16:creationId xmlns:a16="http://schemas.microsoft.com/office/drawing/2014/main" id="{7995E49D-6B2A-4A49-BAFC-B72A32FE760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4D2D235-DFA5-4392-8A0F-8BCECAEBAE62}"/>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1534067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10469-C798-48B6-A76E-83B54DF679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E2076BB-2F58-48E5-96D8-027821EA4031}"/>
              </a:ext>
            </a:extLst>
          </p:cNvPr>
          <p:cNvSpPr>
            <a:spLocks noGrp="1"/>
          </p:cNvSpPr>
          <p:nvPr>
            <p:ph type="dt" sz="half" idx="10"/>
          </p:nvPr>
        </p:nvSpPr>
        <p:spPr/>
        <p:txBody>
          <a:bodyPr/>
          <a:lstStyle/>
          <a:p>
            <a:fld id="{81AA3767-4948-48A7-85CC-A6DF9DFE5ED2}" type="datetimeFigureOut">
              <a:rPr lang="en-GB" smtClean="0"/>
              <a:t>01/11/2020</a:t>
            </a:fld>
            <a:endParaRPr lang="en-GB"/>
          </a:p>
        </p:txBody>
      </p:sp>
      <p:sp>
        <p:nvSpPr>
          <p:cNvPr id="4" name="Footer Placeholder 3">
            <a:extLst>
              <a:ext uri="{FF2B5EF4-FFF2-40B4-BE49-F238E27FC236}">
                <a16:creationId xmlns:a16="http://schemas.microsoft.com/office/drawing/2014/main" id="{7BF8578A-0E26-413E-BA75-8E63B3E623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00C42A-389B-4900-A7E3-0B11029AD881}"/>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1763916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690FA4-233B-47D7-A6D0-4D7E22E33D07}"/>
              </a:ext>
            </a:extLst>
          </p:cNvPr>
          <p:cNvSpPr>
            <a:spLocks noGrp="1"/>
          </p:cNvSpPr>
          <p:nvPr>
            <p:ph type="dt" sz="half" idx="10"/>
          </p:nvPr>
        </p:nvSpPr>
        <p:spPr/>
        <p:txBody>
          <a:bodyPr/>
          <a:lstStyle/>
          <a:p>
            <a:fld id="{81AA3767-4948-48A7-85CC-A6DF9DFE5ED2}" type="datetimeFigureOut">
              <a:rPr lang="en-GB" smtClean="0"/>
              <a:t>01/11/2020</a:t>
            </a:fld>
            <a:endParaRPr lang="en-GB"/>
          </a:p>
        </p:txBody>
      </p:sp>
      <p:sp>
        <p:nvSpPr>
          <p:cNvPr id="3" name="Footer Placeholder 2">
            <a:extLst>
              <a:ext uri="{FF2B5EF4-FFF2-40B4-BE49-F238E27FC236}">
                <a16:creationId xmlns:a16="http://schemas.microsoft.com/office/drawing/2014/main" id="{7E50DCD7-54C9-4AFE-811E-5FD4D4EED1F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86EA2C-6508-4ED1-A0DA-01CE751BF06A}"/>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3890914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F2222-69F3-4395-A233-F64A31DEB7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9D7BFF6-9985-4562-984C-7DE084D62E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2D10353-7047-4280-AC6B-DD82A7A690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85C380-60CD-4DCE-94B8-869ABA72E9C1}"/>
              </a:ext>
            </a:extLst>
          </p:cNvPr>
          <p:cNvSpPr>
            <a:spLocks noGrp="1"/>
          </p:cNvSpPr>
          <p:nvPr>
            <p:ph type="dt" sz="half" idx="10"/>
          </p:nvPr>
        </p:nvSpPr>
        <p:spPr/>
        <p:txBody>
          <a:bodyPr/>
          <a:lstStyle/>
          <a:p>
            <a:fld id="{81AA3767-4948-48A7-85CC-A6DF9DFE5ED2}" type="datetimeFigureOut">
              <a:rPr lang="en-GB" smtClean="0"/>
              <a:t>01/11/2020</a:t>
            </a:fld>
            <a:endParaRPr lang="en-GB"/>
          </a:p>
        </p:txBody>
      </p:sp>
      <p:sp>
        <p:nvSpPr>
          <p:cNvPr id="6" name="Footer Placeholder 5">
            <a:extLst>
              <a:ext uri="{FF2B5EF4-FFF2-40B4-BE49-F238E27FC236}">
                <a16:creationId xmlns:a16="http://schemas.microsoft.com/office/drawing/2014/main" id="{68AFD0A7-B721-47AE-9F3F-21BDFA8404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98E9AB-40F9-4D53-88FC-72647643871B}"/>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439295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B5176-BDF7-4A10-A770-E4434E114A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D6EF869-79ED-4960-93BC-4A2F964D88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23E5B4B-B072-489C-92C5-9D901FAA9C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647C0E-9008-4713-B7CF-B4E20E79B666}"/>
              </a:ext>
            </a:extLst>
          </p:cNvPr>
          <p:cNvSpPr>
            <a:spLocks noGrp="1"/>
          </p:cNvSpPr>
          <p:nvPr>
            <p:ph type="dt" sz="half" idx="10"/>
          </p:nvPr>
        </p:nvSpPr>
        <p:spPr/>
        <p:txBody>
          <a:bodyPr/>
          <a:lstStyle/>
          <a:p>
            <a:fld id="{81AA3767-4948-48A7-85CC-A6DF9DFE5ED2}" type="datetimeFigureOut">
              <a:rPr lang="en-GB" smtClean="0"/>
              <a:t>01/11/2020</a:t>
            </a:fld>
            <a:endParaRPr lang="en-GB"/>
          </a:p>
        </p:txBody>
      </p:sp>
      <p:sp>
        <p:nvSpPr>
          <p:cNvPr id="6" name="Footer Placeholder 5">
            <a:extLst>
              <a:ext uri="{FF2B5EF4-FFF2-40B4-BE49-F238E27FC236}">
                <a16:creationId xmlns:a16="http://schemas.microsoft.com/office/drawing/2014/main" id="{3B8DF832-839B-45A8-B245-2E09CC49C4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379AA2-9CB0-42C3-8432-7AC5666EFA64}"/>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291979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64B57-970D-420C-BC82-9872C16F70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F94731-F678-4C8B-A561-BF36FCCE81D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2E4C72-6123-4E21-90C0-5C8458FBDD9C}"/>
              </a:ext>
            </a:extLst>
          </p:cNvPr>
          <p:cNvSpPr>
            <a:spLocks noGrp="1"/>
          </p:cNvSpPr>
          <p:nvPr>
            <p:ph type="dt" sz="half" idx="10"/>
          </p:nvPr>
        </p:nvSpPr>
        <p:spPr/>
        <p:txBody>
          <a:bodyPr/>
          <a:lstStyle/>
          <a:p>
            <a:fld id="{81AA3767-4948-48A7-85CC-A6DF9DFE5ED2}" type="datetimeFigureOut">
              <a:rPr lang="en-GB" smtClean="0"/>
              <a:t>01/11/2020</a:t>
            </a:fld>
            <a:endParaRPr lang="en-GB"/>
          </a:p>
        </p:txBody>
      </p:sp>
      <p:sp>
        <p:nvSpPr>
          <p:cNvPr id="5" name="Footer Placeholder 4">
            <a:extLst>
              <a:ext uri="{FF2B5EF4-FFF2-40B4-BE49-F238E27FC236}">
                <a16:creationId xmlns:a16="http://schemas.microsoft.com/office/drawing/2014/main" id="{2AAC8CA8-AD11-4B56-861A-0EF3648553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67A9E3-B003-4D12-A1C0-F25659E98577}"/>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1662936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7BFA651-0EFF-4349-965C-75807B7E455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1625D7-FE41-4A54-9F96-A2366E5AA04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F8B5D0-345C-4199-B936-85C356973288}"/>
              </a:ext>
            </a:extLst>
          </p:cNvPr>
          <p:cNvSpPr>
            <a:spLocks noGrp="1"/>
          </p:cNvSpPr>
          <p:nvPr>
            <p:ph type="dt" sz="half" idx="10"/>
          </p:nvPr>
        </p:nvSpPr>
        <p:spPr/>
        <p:txBody>
          <a:bodyPr/>
          <a:lstStyle/>
          <a:p>
            <a:fld id="{81AA3767-4948-48A7-85CC-A6DF9DFE5ED2}" type="datetimeFigureOut">
              <a:rPr lang="en-GB" smtClean="0"/>
              <a:t>01/11/2020</a:t>
            </a:fld>
            <a:endParaRPr lang="en-GB"/>
          </a:p>
        </p:txBody>
      </p:sp>
      <p:sp>
        <p:nvSpPr>
          <p:cNvPr id="5" name="Footer Placeholder 4">
            <a:extLst>
              <a:ext uri="{FF2B5EF4-FFF2-40B4-BE49-F238E27FC236}">
                <a16:creationId xmlns:a16="http://schemas.microsoft.com/office/drawing/2014/main" id="{5412C518-16A6-4923-9393-5AC2A0DA51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01F270-A2B5-4E67-9749-5DFABFAA3659}"/>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1432171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11/1/2020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6401" y="228601"/>
            <a:ext cx="1117600" cy="838200"/>
          </a:xfrm>
          <a:prstGeom prst="rect">
            <a:avLst/>
          </a:prstGeom>
        </p:spPr>
      </p:pic>
    </p:spTree>
    <p:extLst>
      <p:ext uri="{BB962C8B-B14F-4D97-AF65-F5344CB8AC3E}">
        <p14:creationId xmlns:p14="http://schemas.microsoft.com/office/powerpoint/2010/main" val="11215178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914400"/>
            <a:ext cx="10972800" cy="1143000"/>
          </a:xfrm>
          <a:prstGeom prst="rect">
            <a:avLst/>
          </a:prstGeom>
        </p:spPr>
        <p:txBody>
          <a:bodyPr/>
          <a:lstStyle/>
          <a:p>
            <a:r>
              <a:rPr lang="en-US" dirty="0"/>
              <a:t>Click to edit Master title style</a:t>
            </a:r>
          </a:p>
        </p:txBody>
      </p:sp>
      <p:sp>
        <p:nvSpPr>
          <p:cNvPr id="3" name="Content Placeholder 2"/>
          <p:cNvSpPr>
            <a:spLocks noGrp="1"/>
          </p:cNvSpPr>
          <p:nvPr>
            <p:ph idx="1"/>
          </p:nvPr>
        </p:nvSpPr>
        <p:spPr>
          <a:xfrm>
            <a:off x="609600" y="21336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6401" y="228601"/>
            <a:ext cx="1117600" cy="838200"/>
          </a:xfrm>
          <a:prstGeom prst="rect">
            <a:avLst/>
          </a:prstGeom>
        </p:spPr>
      </p:pic>
    </p:spTree>
    <p:extLst>
      <p:ext uri="{BB962C8B-B14F-4D97-AF65-F5344CB8AC3E}">
        <p14:creationId xmlns:p14="http://schemas.microsoft.com/office/powerpoint/2010/main" val="20106764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pic>
        <p:nvPicPr>
          <p:cNvPr id="2050" name="Picture 2" descr="\\clt01\cltdocs$\LogosLeafletsAndTemplates\Logos\LSE SADL\Full logo\LSE_SADL_(full)_RGB.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06401" y="152401"/>
            <a:ext cx="8115300" cy="1374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48255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989114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706808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486486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398483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325556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668178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445536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271976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 Content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33FB71B-88BE-1740-8F93-EF00E65056F9}"/>
              </a:ext>
            </a:extLst>
          </p:cNvPr>
          <p:cNvPicPr>
            <a:picLocks noChangeAspect="1"/>
          </p:cNvPicPr>
          <p:nvPr userDrawn="1"/>
        </p:nvPicPr>
        <p:blipFill rotWithShape="1">
          <a:blip r:embed="rId2"/>
          <a:srcRect l="-21" r="25021"/>
          <a:stretch/>
        </p:blipFill>
        <p:spPr>
          <a:xfrm>
            <a:off x="0" y="0"/>
            <a:ext cx="12192000" cy="6858000"/>
          </a:xfrm>
          <a:prstGeom prst="rect">
            <a:avLst/>
          </a:prstGeom>
        </p:spPr>
      </p:pic>
      <p:sp>
        <p:nvSpPr>
          <p:cNvPr id="10" name="Title Placeholder 1">
            <a:extLst>
              <a:ext uri="{FF2B5EF4-FFF2-40B4-BE49-F238E27FC236}">
                <a16:creationId xmlns:a16="http://schemas.microsoft.com/office/drawing/2014/main" id="{4F6C8FBA-8122-DE4F-8931-D7978E15E67F}"/>
              </a:ext>
            </a:extLst>
          </p:cNvPr>
          <p:cNvSpPr>
            <a:spLocks noGrp="1"/>
          </p:cNvSpPr>
          <p:nvPr>
            <p:ph type="title" hasCustomPrompt="1"/>
          </p:nvPr>
        </p:nvSpPr>
        <p:spPr>
          <a:xfrm>
            <a:off x="6096001" y="296864"/>
            <a:ext cx="5612607" cy="611187"/>
          </a:xfrm>
          <a:prstGeom prst="rect">
            <a:avLst/>
          </a:prstGeom>
        </p:spPr>
        <p:txBody>
          <a:bodyPr vert="horz" lIns="0" tIns="0" rIns="0" bIns="0" rtlCol="0" anchor="ctr" anchorCtr="0">
            <a:noAutofit/>
          </a:bodyPr>
          <a:lstStyle>
            <a:lvl1pPr algn="r">
              <a:lnSpc>
                <a:spcPts val="2400"/>
              </a:lnSpc>
              <a:defRPr sz="1800" b="1" i="0">
                <a:solidFill>
                  <a:schemeClr val="bg1">
                    <a:lumMod val="50000"/>
                  </a:schemeClr>
                </a:solidFill>
                <a:latin typeface="Arial" panose="020B0604020202020204" pitchFamily="34" charset="0"/>
                <a:ea typeface="Roboto Medium" pitchFamily="2" charset="0"/>
                <a:cs typeface="Arial" panose="020B0604020202020204" pitchFamily="34" charset="0"/>
              </a:defRPr>
            </a:lvl1pPr>
          </a:lstStyle>
          <a:p>
            <a:r>
              <a:rPr lang="en-US" dirty="0"/>
              <a:t>Presentation Title Here</a:t>
            </a:r>
          </a:p>
        </p:txBody>
      </p:sp>
      <p:sp>
        <p:nvSpPr>
          <p:cNvPr id="13" name="Rectangle 12">
            <a:extLst>
              <a:ext uri="{FF2B5EF4-FFF2-40B4-BE49-F238E27FC236}">
                <a16:creationId xmlns:a16="http://schemas.microsoft.com/office/drawing/2014/main" id="{483E6D21-7AD3-0441-A8C6-8569B63AB571}"/>
              </a:ext>
            </a:extLst>
          </p:cNvPr>
          <p:cNvSpPr/>
          <p:nvPr userDrawn="1"/>
        </p:nvSpPr>
        <p:spPr>
          <a:xfrm>
            <a:off x="11709783" y="6378958"/>
            <a:ext cx="110743" cy="82800"/>
          </a:xfrm>
          <a:prstGeom prst="rect">
            <a:avLst/>
          </a:prstGeom>
          <a:solidFill>
            <a:srgbClr val="E011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rgbClr val="F43131"/>
              </a:solidFill>
              <a:latin typeface="Arial Regular"/>
            </a:endParaRPr>
          </a:p>
        </p:txBody>
      </p:sp>
      <p:sp>
        <p:nvSpPr>
          <p:cNvPr id="11" name="Text Placeholder 12">
            <a:extLst>
              <a:ext uri="{FF2B5EF4-FFF2-40B4-BE49-F238E27FC236}">
                <a16:creationId xmlns:a16="http://schemas.microsoft.com/office/drawing/2014/main" id="{E6A717F1-9D6B-3C4F-9DD5-B4FCDD581075}"/>
              </a:ext>
            </a:extLst>
          </p:cNvPr>
          <p:cNvSpPr>
            <a:spLocks noGrp="1"/>
          </p:cNvSpPr>
          <p:nvPr>
            <p:ph type="body" sz="quarter" idx="18" hasCustomPrompt="1"/>
          </p:nvPr>
        </p:nvSpPr>
        <p:spPr>
          <a:xfrm>
            <a:off x="409651" y="6131125"/>
            <a:ext cx="3131408" cy="243170"/>
          </a:xfrm>
        </p:spPr>
        <p:txBody>
          <a:bodyPr lIns="0" tIns="0" rIns="0" bIns="0">
            <a:normAutofit/>
          </a:bodyPr>
          <a:lstStyle>
            <a:lvl1pPr>
              <a:defRPr sz="825" b="0" i="0">
                <a:solidFill>
                  <a:srgbClr val="E0112B"/>
                </a:solidFill>
                <a:latin typeface="Arial" panose="020B0604020202020204" pitchFamily="34" charset="0"/>
                <a:ea typeface="Roboto" pitchFamily="2" charset="0"/>
                <a:cs typeface="Arial" panose="020B0604020202020204" pitchFamily="34" charset="0"/>
              </a:defRPr>
            </a:lvl1pPr>
          </a:lstStyle>
          <a:p>
            <a:pPr lvl="0"/>
            <a:r>
              <a:rPr lang="en-US" dirty="0"/>
              <a:t>@LSE/</a:t>
            </a:r>
          </a:p>
        </p:txBody>
      </p:sp>
      <p:sp>
        <p:nvSpPr>
          <p:cNvPr id="16" name="Text Placeholder 10">
            <a:extLst>
              <a:ext uri="{FF2B5EF4-FFF2-40B4-BE49-F238E27FC236}">
                <a16:creationId xmlns:a16="http://schemas.microsoft.com/office/drawing/2014/main" id="{7348209D-D5CE-2843-B675-2887DFD7974D}"/>
              </a:ext>
            </a:extLst>
          </p:cNvPr>
          <p:cNvSpPr>
            <a:spLocks noGrp="1"/>
          </p:cNvSpPr>
          <p:nvPr>
            <p:ph type="body" sz="quarter" idx="16" hasCustomPrompt="1"/>
          </p:nvPr>
        </p:nvSpPr>
        <p:spPr>
          <a:xfrm>
            <a:off x="6096001" y="6195417"/>
            <a:ext cx="5612607" cy="439737"/>
          </a:xfrm>
        </p:spPr>
        <p:txBody>
          <a:bodyPr anchor="ctr">
            <a:normAutofit/>
          </a:bodyPr>
          <a:lstStyle>
            <a:lvl1pPr algn="r">
              <a:defRPr sz="1600" b="0" i="0">
                <a:latin typeface="Arial" panose="020B0604020202020204" pitchFamily="34" charset="0"/>
                <a:cs typeface="Arial" panose="020B0604020202020204" pitchFamily="34" charset="0"/>
              </a:defRPr>
            </a:lvl1pPr>
          </a:lstStyle>
          <a:p>
            <a:r>
              <a:rPr lang="en-US" dirty="0"/>
              <a:t>Department/Institute/Centre name</a:t>
            </a:r>
          </a:p>
        </p:txBody>
      </p:sp>
      <p:sp>
        <p:nvSpPr>
          <p:cNvPr id="17" name="Text Placeholder 3">
            <a:extLst>
              <a:ext uri="{FF2B5EF4-FFF2-40B4-BE49-F238E27FC236}">
                <a16:creationId xmlns:a16="http://schemas.microsoft.com/office/drawing/2014/main" id="{A53E4C59-1A50-AF49-AAA6-B494CC698BA2}"/>
              </a:ext>
            </a:extLst>
          </p:cNvPr>
          <p:cNvSpPr>
            <a:spLocks noGrp="1"/>
          </p:cNvSpPr>
          <p:nvPr>
            <p:ph type="body" sz="quarter" idx="10"/>
          </p:nvPr>
        </p:nvSpPr>
        <p:spPr>
          <a:xfrm>
            <a:off x="1364775" y="1469571"/>
            <a:ext cx="10345008" cy="4678680"/>
          </a:xfrm>
          <a:prstGeom prst="rect">
            <a:avLst/>
          </a:prstGeom>
        </p:spPr>
        <p:txBody>
          <a:bodyPr/>
          <a:lstStyle>
            <a:lvl1pPr algn="l">
              <a:lnSpc>
                <a:spcPts val="2450"/>
              </a:lnSpc>
              <a:defRPr sz="2000" b="1" i="0" baseline="0">
                <a:solidFill>
                  <a:srgbClr val="E0112B"/>
                </a:solidFill>
                <a:latin typeface="Arial" panose="020B0604020202020204" pitchFamily="34" charset="0"/>
                <a:cs typeface="Arial" panose="020B0604020202020204" pitchFamily="34" charset="0"/>
              </a:defRPr>
            </a:lvl1pPr>
            <a:lvl2pPr marL="138113" indent="-180000" algn="l">
              <a:lnSpc>
                <a:spcPts val="2450"/>
              </a:lnSpc>
              <a:buClr>
                <a:srgbClr val="E0112B"/>
              </a:buClr>
              <a:buFont typeface="Wingdings" pitchFamily="2" charset="2"/>
              <a:buChar char="§"/>
              <a:defRPr sz="2000" b="0" i="0">
                <a:solidFill>
                  <a:schemeClr val="tx1"/>
                </a:solidFill>
                <a:latin typeface="Arial" panose="020B0604020202020204" pitchFamily="34" charset="0"/>
                <a:cs typeface="Arial" panose="020B0604020202020204" pitchFamily="34" charset="0"/>
              </a:defRPr>
            </a:lvl2pPr>
            <a:lvl3pPr marL="139304" indent="180000" algn="l">
              <a:lnSpc>
                <a:spcPts val="2450"/>
              </a:lnSpc>
              <a:buClr>
                <a:srgbClr val="E0112B"/>
              </a:buClr>
              <a:buFont typeface="Wingdings" pitchFamily="2" charset="2"/>
              <a:buChar char="§"/>
              <a:defRPr sz="2000" b="0" i="0">
                <a:solidFill>
                  <a:schemeClr val="tx1"/>
                </a:solidFill>
                <a:latin typeface="Arial" panose="020B0604020202020204" pitchFamily="34" charset="0"/>
                <a:cs typeface="Arial" panose="020B0604020202020204" pitchFamily="34" charset="0"/>
              </a:defRPr>
            </a:lvl3pPr>
            <a:lvl4pPr marL="406004" indent="-180000" algn="l">
              <a:lnSpc>
                <a:spcPts val="2450"/>
              </a:lnSpc>
              <a:buClr>
                <a:schemeClr val="tx1"/>
              </a:buClr>
              <a:buFont typeface="Wingdings" pitchFamily="2" charset="2"/>
              <a:buChar char="§"/>
              <a:defRPr sz="1800" b="0" i="0">
                <a:solidFill>
                  <a:schemeClr val="tx1"/>
                </a:solidFill>
                <a:latin typeface="Arial" panose="020B0604020202020204" pitchFamily="34" charset="0"/>
                <a:cs typeface="Arial" panose="020B0604020202020204" pitchFamily="34" charset="0"/>
              </a:defRPr>
            </a:lvl4pPr>
            <a:lvl5pPr marL="406003" indent="0" algn="l">
              <a:lnSpc>
                <a:spcPts val="2450"/>
              </a:lnSpc>
              <a:buNone/>
              <a:defRPr sz="1800" b="0" i="0">
                <a:solidFill>
                  <a:schemeClr val="tx1"/>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 Fifth level</a:t>
            </a:r>
          </a:p>
        </p:txBody>
      </p:sp>
      <p:grpSp>
        <p:nvGrpSpPr>
          <p:cNvPr id="20" name="Group 19">
            <a:extLst>
              <a:ext uri="{FF2B5EF4-FFF2-40B4-BE49-F238E27FC236}">
                <a16:creationId xmlns:a16="http://schemas.microsoft.com/office/drawing/2014/main" id="{EE78DC4E-A482-2443-BBF0-8A5C274F4404}"/>
              </a:ext>
            </a:extLst>
          </p:cNvPr>
          <p:cNvGrpSpPr/>
          <p:nvPr userDrawn="1"/>
        </p:nvGrpSpPr>
        <p:grpSpPr>
          <a:xfrm>
            <a:off x="400009" y="6356170"/>
            <a:ext cx="908092" cy="119835"/>
            <a:chOff x="300038" y="6422517"/>
            <a:chExt cx="872569" cy="153531"/>
          </a:xfrm>
        </p:grpSpPr>
        <p:pic>
          <p:nvPicPr>
            <p:cNvPr id="21" name="Picture 20">
              <a:extLst>
                <a:ext uri="{FF2B5EF4-FFF2-40B4-BE49-F238E27FC236}">
                  <a16:creationId xmlns:a16="http://schemas.microsoft.com/office/drawing/2014/main" id="{F7D9786C-26F3-6B49-B561-AF7C60DA32F0}"/>
                </a:ext>
              </a:extLst>
            </p:cNvPr>
            <p:cNvPicPr>
              <a:picLocks noChangeAspect="1"/>
            </p:cNvPicPr>
            <p:nvPr userDrawn="1"/>
          </p:nvPicPr>
          <p:blipFill>
            <a:blip r:embed="rId3"/>
            <a:stretch>
              <a:fillRect/>
            </a:stretch>
          </p:blipFill>
          <p:spPr>
            <a:xfrm>
              <a:off x="300038" y="6422517"/>
              <a:ext cx="209241" cy="150224"/>
            </a:xfrm>
            <a:prstGeom prst="rect">
              <a:avLst/>
            </a:prstGeom>
          </p:spPr>
        </p:pic>
        <p:pic>
          <p:nvPicPr>
            <p:cNvPr id="22" name="Picture 21">
              <a:extLst>
                <a:ext uri="{FF2B5EF4-FFF2-40B4-BE49-F238E27FC236}">
                  <a16:creationId xmlns:a16="http://schemas.microsoft.com/office/drawing/2014/main" id="{864B8E30-D072-6B43-B098-2385EDDD44E5}"/>
                </a:ext>
              </a:extLst>
            </p:cNvPr>
            <p:cNvPicPr>
              <a:picLocks noChangeAspect="1"/>
            </p:cNvPicPr>
            <p:nvPr userDrawn="1"/>
          </p:nvPicPr>
          <p:blipFill>
            <a:blip r:embed="rId4"/>
            <a:stretch>
              <a:fillRect/>
            </a:stretch>
          </p:blipFill>
          <p:spPr>
            <a:xfrm>
              <a:off x="497406" y="6425613"/>
              <a:ext cx="228019" cy="150224"/>
            </a:xfrm>
            <a:prstGeom prst="rect">
              <a:avLst/>
            </a:prstGeom>
          </p:spPr>
        </p:pic>
        <p:pic>
          <p:nvPicPr>
            <p:cNvPr id="23" name="Picture 22">
              <a:extLst>
                <a:ext uri="{FF2B5EF4-FFF2-40B4-BE49-F238E27FC236}">
                  <a16:creationId xmlns:a16="http://schemas.microsoft.com/office/drawing/2014/main" id="{827E3F0B-3619-2E42-B352-238A547F7F83}"/>
                </a:ext>
              </a:extLst>
            </p:cNvPr>
            <p:cNvPicPr>
              <a:picLocks noChangeAspect="1"/>
            </p:cNvPicPr>
            <p:nvPr userDrawn="1"/>
          </p:nvPicPr>
          <p:blipFill>
            <a:blip r:embed="rId5"/>
            <a:stretch>
              <a:fillRect/>
            </a:stretch>
          </p:blipFill>
          <p:spPr>
            <a:xfrm>
              <a:off x="711927" y="6425824"/>
              <a:ext cx="228019" cy="150224"/>
            </a:xfrm>
            <a:prstGeom prst="rect">
              <a:avLst/>
            </a:prstGeom>
          </p:spPr>
        </p:pic>
        <p:pic>
          <p:nvPicPr>
            <p:cNvPr id="24" name="Picture 23">
              <a:extLst>
                <a:ext uri="{FF2B5EF4-FFF2-40B4-BE49-F238E27FC236}">
                  <a16:creationId xmlns:a16="http://schemas.microsoft.com/office/drawing/2014/main" id="{C1B6031F-6F80-1642-8050-F7AA7F8829E5}"/>
                </a:ext>
              </a:extLst>
            </p:cNvPr>
            <p:cNvPicPr>
              <a:picLocks noChangeAspect="1"/>
            </p:cNvPicPr>
            <p:nvPr userDrawn="1"/>
          </p:nvPicPr>
          <p:blipFill>
            <a:blip r:embed="rId6"/>
            <a:stretch>
              <a:fillRect/>
            </a:stretch>
          </p:blipFill>
          <p:spPr>
            <a:xfrm>
              <a:off x="920445" y="6424466"/>
              <a:ext cx="252162" cy="150224"/>
            </a:xfrm>
            <a:prstGeom prst="rect">
              <a:avLst/>
            </a:prstGeom>
          </p:spPr>
        </p:pic>
      </p:grpSp>
    </p:spTree>
    <p:extLst>
      <p:ext uri="{BB962C8B-B14F-4D97-AF65-F5344CB8AC3E}">
        <p14:creationId xmlns:p14="http://schemas.microsoft.com/office/powerpoint/2010/main" val="3618140107"/>
      </p:ext>
    </p:extLst>
  </p:cSld>
  <p:clrMapOvr>
    <a:masterClrMapping/>
  </p:clrMapOvr>
  <p:extLst>
    <p:ext uri="{DCECCB84-F9BA-43D5-87BE-67443E8EF086}">
      <p15:sldGuideLst xmlns:p15="http://schemas.microsoft.com/office/powerpoint/2012/main">
        <p15:guide id="1" pos="2880">
          <p15:clr>
            <a:srgbClr val="FBAE40"/>
          </p15:clr>
        </p15:guide>
        <p15:guide id="2" orient="horz" pos="482">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lvl1pPr>
              <a:defRPr>
                <a:latin typeface="Arial" charset="0"/>
                <a:cs typeface="Arial" charset="0"/>
              </a:defRPr>
            </a:lvl1pPr>
          </a:lstStyle>
          <a:p>
            <a:pPr eaLnBrk="0" fontAlgn="base" hangingPunct="0">
              <a:spcBef>
                <a:spcPct val="0"/>
              </a:spcBef>
              <a:spcAft>
                <a:spcPct val="0"/>
              </a:spcAft>
              <a:defRPr/>
            </a:pPr>
            <a:fld id="{7818BA90-6270-4DEF-A351-EFCF16F744D4}" type="datetime1">
              <a:rPr lang="en-GB" smtClean="0">
                <a:solidFill>
                  <a:srgbClr val="000000"/>
                </a:solidFill>
              </a:rPr>
              <a:pPr eaLnBrk="0" fontAlgn="base" hangingPunct="0">
                <a:spcBef>
                  <a:spcPct val="0"/>
                </a:spcBef>
                <a:spcAft>
                  <a:spcPct val="0"/>
                </a:spcAft>
                <a:defRPr/>
              </a:pPr>
              <a:t>01/11/2020</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7B488660-2D51-4C9B-9EF5-102C34A7ED46}"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840473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99A158-BB9B-4444-ADE1-48AFBA283E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894349F-92F4-46D5-BFCC-B8E16018C3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5EB4C1-D74C-4DA4-A8C8-A2D91E043C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AA3767-4948-48A7-85CC-A6DF9DFE5ED2}" type="datetimeFigureOut">
              <a:rPr lang="en-GB" smtClean="0"/>
              <a:t>01/11/2020</a:t>
            </a:fld>
            <a:endParaRPr lang="en-GB"/>
          </a:p>
        </p:txBody>
      </p:sp>
      <p:sp>
        <p:nvSpPr>
          <p:cNvPr id="5" name="Footer Placeholder 4">
            <a:extLst>
              <a:ext uri="{FF2B5EF4-FFF2-40B4-BE49-F238E27FC236}">
                <a16:creationId xmlns:a16="http://schemas.microsoft.com/office/drawing/2014/main" id="{90D924FE-2D9F-45CD-80E6-10A8D6909A9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EF3A112-33E2-47CE-8901-B4939D7034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0E8C99-2ECE-4DD9-8D5A-720666166B08}" type="slidenum">
              <a:rPr lang="en-GB" smtClean="0"/>
              <a:t>‹#›</a:t>
            </a:fld>
            <a:endParaRPr lang="en-GB"/>
          </a:p>
        </p:txBody>
      </p:sp>
    </p:spTree>
    <p:extLst>
      <p:ext uri="{BB962C8B-B14F-4D97-AF65-F5344CB8AC3E}">
        <p14:creationId xmlns:p14="http://schemas.microsoft.com/office/powerpoint/2010/main" val="3406987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11/1/2020</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9448106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9.jp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jp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www.uos.ac.uk/content/guest-blog-writing-strong-impact-summary-your-research-project"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4.xml"/><Relationship Id="rId1" Type="http://schemas.openxmlformats.org/officeDocument/2006/relationships/tags" Target="../tags/tag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tags" Target="../tags/tag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tags" Target="../tags/tag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4.xml"/><Relationship Id="rId1" Type="http://schemas.openxmlformats.org/officeDocument/2006/relationships/tags" Target="../tags/tag4.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4.xml"/><Relationship Id="rId1" Type="http://schemas.openxmlformats.org/officeDocument/2006/relationships/tags" Target="../tags/tag5.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24.xml"/><Relationship Id="rId1" Type="http://schemas.openxmlformats.org/officeDocument/2006/relationships/tags" Target="../tags/tag6.xml"/><Relationship Id="rId4" Type="http://schemas.openxmlformats.org/officeDocument/2006/relationships/hyperlink" Target="http://www.who.int/gho/immunization/en/"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www.who.int/gho/immunization/en/" TargetMode="External"/><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9.jp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citethisforme.com/harvard-referencing" TargetMode="External"/><Relationship Id="rId2" Type="http://schemas.openxmlformats.org/officeDocument/2006/relationships/hyperlink" Target="https://uwtsd.ac.uk/media/uwtsd-website/content-assets/documents/library-and-learning-resources/infoskills/Harvard-eng_v.1.2.pdf"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0B19-0DAA-4465-9787-541CB8A01F49}"/>
              </a:ext>
            </a:extLst>
          </p:cNvPr>
          <p:cNvSpPr>
            <a:spLocks noGrp="1"/>
          </p:cNvSpPr>
          <p:nvPr>
            <p:ph type="ctrTitle"/>
          </p:nvPr>
        </p:nvSpPr>
        <p:spPr/>
        <p:txBody>
          <a:bodyPr/>
          <a:lstStyle/>
          <a:p>
            <a:r>
              <a:rPr lang="en-GB" dirty="0">
                <a:solidFill>
                  <a:schemeClr val="bg1"/>
                </a:solidFill>
              </a:rPr>
              <a:t>Session 5</a:t>
            </a:r>
          </a:p>
        </p:txBody>
      </p:sp>
      <p:sp>
        <p:nvSpPr>
          <p:cNvPr id="3" name="Subtitle 2">
            <a:extLst>
              <a:ext uri="{FF2B5EF4-FFF2-40B4-BE49-F238E27FC236}">
                <a16:creationId xmlns:a16="http://schemas.microsoft.com/office/drawing/2014/main" id="{6D88C9FB-7266-4962-90B3-7C0BBA14C0E5}"/>
              </a:ext>
            </a:extLst>
          </p:cNvPr>
          <p:cNvSpPr>
            <a:spLocks noGrp="1"/>
          </p:cNvSpPr>
          <p:nvPr>
            <p:ph type="subTitle" idx="1"/>
          </p:nvPr>
        </p:nvSpPr>
        <p:spPr/>
        <p:txBody>
          <a:bodyPr>
            <a:normAutofit/>
          </a:bodyPr>
          <a:lstStyle/>
          <a:p>
            <a:r>
              <a:rPr lang="en-GB" sz="4000" dirty="0">
                <a:solidFill>
                  <a:schemeClr val="bg1"/>
                </a:solidFill>
              </a:rPr>
              <a:t>Understanding Plagiarism and Citing References</a:t>
            </a:r>
          </a:p>
        </p:txBody>
      </p:sp>
    </p:spTree>
    <p:extLst>
      <p:ext uri="{BB962C8B-B14F-4D97-AF65-F5344CB8AC3E}">
        <p14:creationId xmlns:p14="http://schemas.microsoft.com/office/powerpoint/2010/main" val="4284980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r>
              <a:rPr lang="en-GB" dirty="0">
                <a:solidFill>
                  <a:srgbClr val="FF0000"/>
                </a:solidFill>
              </a:rPr>
              <a:t>Session objectives:</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838200" y="2050017"/>
            <a:ext cx="5762625" cy="2224662"/>
          </a:xfrm>
          <a:ln w="38100">
            <a:solidFill>
              <a:schemeClr val="accent1"/>
            </a:solidFill>
          </a:ln>
        </p:spPr>
        <p:txBody>
          <a:bodyPr/>
          <a:lstStyle/>
          <a:p>
            <a:pPr>
              <a:buFont typeface="Wingdings" panose="05000000000000000000" pitchFamily="2" charset="2"/>
              <a:buChar char="ü"/>
            </a:pPr>
            <a:r>
              <a:rPr lang="en-GB" dirty="0"/>
              <a:t>Quick re-cap on finding sources and making notes</a:t>
            </a:r>
          </a:p>
          <a:p>
            <a:pPr>
              <a:buFont typeface="Wingdings" panose="05000000000000000000" pitchFamily="2" charset="2"/>
              <a:buChar char="ü"/>
            </a:pPr>
            <a:r>
              <a:rPr lang="en-GB" dirty="0"/>
              <a:t>Recognising and avoiding plagiarism</a:t>
            </a:r>
          </a:p>
          <a:p>
            <a:pPr>
              <a:buFont typeface="Wingdings" panose="05000000000000000000" pitchFamily="2" charset="2"/>
              <a:buChar char="ü"/>
            </a:pPr>
            <a:r>
              <a:rPr lang="en-GB" dirty="0"/>
              <a:t>Citing and referencing</a:t>
            </a:r>
          </a:p>
        </p:txBody>
      </p:sp>
      <p:pic>
        <p:nvPicPr>
          <p:cNvPr id="5" name="Picture 4">
            <a:extLst>
              <a:ext uri="{FF2B5EF4-FFF2-40B4-BE49-F238E27FC236}">
                <a16:creationId xmlns:a16="http://schemas.microsoft.com/office/drawing/2014/main" id="{795953D9-0BE7-4D77-8599-FFBB6175954A}"/>
              </a:ext>
            </a:extLst>
          </p:cNvPr>
          <p:cNvPicPr>
            <a:picLocks noChangeAspect="1"/>
          </p:cNvPicPr>
          <p:nvPr/>
        </p:nvPicPr>
        <p:blipFill>
          <a:blip r:embed="rId4"/>
          <a:stretch>
            <a:fillRect/>
          </a:stretch>
        </p:blipFill>
        <p:spPr>
          <a:xfrm>
            <a:off x="7416235" y="753600"/>
            <a:ext cx="4000500" cy="4029075"/>
          </a:xfrm>
          <a:prstGeom prst="rect">
            <a:avLst/>
          </a:prstGeom>
        </p:spPr>
      </p:pic>
    </p:spTree>
    <p:extLst>
      <p:ext uri="{BB962C8B-B14F-4D97-AF65-F5344CB8AC3E}">
        <p14:creationId xmlns:p14="http://schemas.microsoft.com/office/powerpoint/2010/main" val="2673326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0107" y="1905183"/>
            <a:ext cx="2971800" cy="1523817"/>
          </a:xfrm>
        </p:spPr>
        <p:txBody>
          <a:bodyPr/>
          <a:lstStyle/>
          <a:p>
            <a:pPr algn="l"/>
            <a:r>
              <a:rPr lang="en-GB" b="1" dirty="0">
                <a:solidFill>
                  <a:srgbClr val="FF0000"/>
                </a:solidFill>
                <a:latin typeface="Arial" panose="020B0604020202020204" pitchFamily="34" charset="0"/>
                <a:cs typeface="Arial" panose="020B0604020202020204" pitchFamily="34" charset="0"/>
              </a:rPr>
              <a:t>Search process</a:t>
            </a:r>
          </a:p>
        </p:txBody>
      </p:sp>
      <p:cxnSp>
        <p:nvCxnSpPr>
          <p:cNvPr id="5" name="Straight Arrow Connector 7"/>
          <p:cNvCxnSpPr>
            <a:cxnSpLocks noChangeShapeType="1"/>
          </p:cNvCxnSpPr>
          <p:nvPr/>
        </p:nvCxnSpPr>
        <p:spPr bwMode="auto">
          <a:xfrm>
            <a:off x="7772164" y="1022704"/>
            <a:ext cx="0" cy="373063"/>
          </a:xfrm>
          <a:prstGeom prst="straightConnector1">
            <a:avLst/>
          </a:prstGeom>
          <a:noFill/>
          <a:ln w="9525" algn="ctr">
            <a:solidFill>
              <a:schemeClr val="accent1"/>
            </a:solidFill>
            <a:miter lim="800000"/>
            <a:headEn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8" name="Group 7"/>
          <p:cNvGrpSpPr/>
          <p:nvPr/>
        </p:nvGrpSpPr>
        <p:grpSpPr>
          <a:xfrm>
            <a:off x="4207669" y="49239"/>
            <a:ext cx="7226622" cy="5172842"/>
            <a:chOff x="2286000" y="-279637"/>
            <a:chExt cx="6552728" cy="7106442"/>
          </a:xfrm>
        </p:grpSpPr>
        <p:sp>
          <p:nvSpPr>
            <p:cNvPr id="4" name="Rounded Rectangle 3"/>
            <p:cNvSpPr>
              <a:spLocks noChangeArrowheads="1"/>
            </p:cNvSpPr>
            <p:nvPr/>
          </p:nvSpPr>
          <p:spPr bwMode="auto">
            <a:xfrm>
              <a:off x="4689425" y="-279637"/>
              <a:ext cx="1657350" cy="1081087"/>
            </a:xfrm>
            <a:prstGeom prst="roundRect">
              <a:avLst>
                <a:gd name="adj" fmla="val 16667"/>
              </a:avLst>
            </a:prstGeom>
            <a:solidFill>
              <a:schemeClr val="accent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sz="2400">
                  <a:solidFill>
                    <a:schemeClr val="tx1"/>
                  </a:solidFill>
                  <a:latin typeface="Times" charset="0"/>
                  <a:cs typeface="Arial" charset="0"/>
                </a:defRPr>
              </a:lvl1pPr>
              <a:lvl2pPr marL="742950" indent="-285750">
                <a:defRPr sz="2400">
                  <a:solidFill>
                    <a:schemeClr val="tx1"/>
                  </a:solidFill>
                  <a:latin typeface="Times" charset="0"/>
                  <a:cs typeface="Arial" charset="0"/>
                </a:defRPr>
              </a:lvl2pPr>
              <a:lvl3pPr marL="1143000" indent="-228600">
                <a:defRPr sz="2400">
                  <a:solidFill>
                    <a:schemeClr val="tx1"/>
                  </a:solidFill>
                  <a:latin typeface="Times" charset="0"/>
                  <a:cs typeface="Arial" charset="0"/>
                </a:defRPr>
              </a:lvl3pPr>
              <a:lvl4pPr marL="1600200" indent="-228600">
                <a:defRPr sz="2400">
                  <a:solidFill>
                    <a:schemeClr val="tx1"/>
                  </a:solidFill>
                  <a:latin typeface="Times" charset="0"/>
                  <a:cs typeface="Arial" charset="0"/>
                </a:defRPr>
              </a:lvl4pPr>
              <a:lvl5pPr marL="2057400" indent="-228600">
                <a:defRPr sz="2400">
                  <a:solidFill>
                    <a:schemeClr val="tx1"/>
                  </a:solidFill>
                  <a:latin typeface="Times" charset="0"/>
                  <a:cs typeface="Arial" charset="0"/>
                </a:defRPr>
              </a:lvl5pPr>
              <a:lvl6pPr marL="2514600" indent="-228600" eaLnBrk="0" fontAlgn="base" hangingPunct="0">
                <a:spcBef>
                  <a:spcPct val="0"/>
                </a:spcBef>
                <a:spcAft>
                  <a:spcPct val="0"/>
                </a:spcAft>
                <a:defRPr sz="2400">
                  <a:solidFill>
                    <a:schemeClr val="tx1"/>
                  </a:solidFill>
                  <a:latin typeface="Times" charset="0"/>
                  <a:cs typeface="Arial" charset="0"/>
                </a:defRPr>
              </a:lvl6pPr>
              <a:lvl7pPr marL="2971800" indent="-228600" eaLnBrk="0" fontAlgn="base" hangingPunct="0">
                <a:spcBef>
                  <a:spcPct val="0"/>
                </a:spcBef>
                <a:spcAft>
                  <a:spcPct val="0"/>
                </a:spcAft>
                <a:defRPr sz="2400">
                  <a:solidFill>
                    <a:schemeClr val="tx1"/>
                  </a:solidFill>
                  <a:latin typeface="Times" charset="0"/>
                  <a:cs typeface="Arial" charset="0"/>
                </a:defRPr>
              </a:lvl7pPr>
              <a:lvl8pPr marL="3429000" indent="-228600" eaLnBrk="0" fontAlgn="base" hangingPunct="0">
                <a:spcBef>
                  <a:spcPct val="0"/>
                </a:spcBef>
                <a:spcAft>
                  <a:spcPct val="0"/>
                </a:spcAft>
                <a:defRPr sz="2400">
                  <a:solidFill>
                    <a:schemeClr val="tx1"/>
                  </a:solidFill>
                  <a:latin typeface="Times" charset="0"/>
                  <a:cs typeface="Arial" charset="0"/>
                </a:defRPr>
              </a:lvl8pPr>
              <a:lvl9pPr marL="3886200" indent="-228600" eaLnBrk="0" fontAlgn="base" hangingPunct="0">
                <a:spcBef>
                  <a:spcPct val="0"/>
                </a:spcBef>
                <a:spcAft>
                  <a:spcPct val="0"/>
                </a:spcAft>
                <a:defRPr sz="2400">
                  <a:solidFill>
                    <a:schemeClr val="tx1"/>
                  </a:solidFill>
                  <a:latin typeface="Times" charset="0"/>
                  <a:cs typeface="Arial" charset="0"/>
                </a:defRPr>
              </a:lvl9pPr>
            </a:lstStyle>
            <a:p>
              <a:endParaRPr lang="en-GB" altLang="en-US" sz="2000" dirty="0"/>
            </a:p>
            <a:p>
              <a:r>
                <a:rPr lang="en-GB" altLang="en-US" sz="2100" dirty="0">
                  <a:solidFill>
                    <a:schemeClr val="bg1"/>
                  </a:solidFill>
                  <a:latin typeface="Arial" charset="0"/>
                </a:rPr>
                <a:t>Define topic</a:t>
              </a:r>
            </a:p>
          </p:txBody>
        </p:sp>
        <p:graphicFrame>
          <p:nvGraphicFramePr>
            <p:cNvPr id="6" name="Diagram 5"/>
            <p:cNvGraphicFramePr/>
            <p:nvPr/>
          </p:nvGraphicFramePr>
          <p:xfrm>
            <a:off x="2286000" y="1570221"/>
            <a:ext cx="6552728" cy="52565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spTree>
    <p:extLst>
      <p:ext uri="{BB962C8B-B14F-4D97-AF65-F5344CB8AC3E}">
        <p14:creationId xmlns:p14="http://schemas.microsoft.com/office/powerpoint/2010/main" val="2144749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b="-2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38400" y="228600"/>
            <a:ext cx="8229600" cy="1143000"/>
          </a:xfrm>
        </p:spPr>
        <p:txBody>
          <a:bodyPr>
            <a:normAutofit fontScale="90000"/>
          </a:bodyPr>
          <a:lstStyle/>
          <a:p>
            <a:r>
              <a:rPr lang="en-GB" b="1" dirty="0">
                <a:solidFill>
                  <a:srgbClr val="FF0000"/>
                </a:solidFill>
              </a:rPr>
              <a:t>Managing information and note taking</a:t>
            </a:r>
          </a:p>
        </p:txBody>
      </p:sp>
      <p:sp>
        <p:nvSpPr>
          <p:cNvPr id="3" name="Content Placeholder 2"/>
          <p:cNvSpPr>
            <a:spLocks noGrp="1"/>
          </p:cNvSpPr>
          <p:nvPr>
            <p:ph idx="1"/>
          </p:nvPr>
        </p:nvSpPr>
        <p:spPr>
          <a:xfrm>
            <a:off x="1981200" y="1600201"/>
            <a:ext cx="5482952" cy="4525963"/>
          </a:xfrm>
        </p:spPr>
        <p:txBody>
          <a:bodyPr>
            <a:normAutofit/>
          </a:bodyPr>
          <a:lstStyle/>
          <a:p>
            <a:r>
              <a:rPr lang="en-GB" dirty="0"/>
              <a:t>Think about how you might keep track of things you have to read?</a:t>
            </a:r>
          </a:p>
          <a:p>
            <a:r>
              <a:rPr lang="en-GB" dirty="0"/>
              <a:t>What techniques do you use at the moment?</a:t>
            </a:r>
          </a:p>
          <a:p>
            <a:r>
              <a:rPr lang="en-GB" dirty="0"/>
              <a:t>Do you think there are any tools that can help?</a:t>
            </a:r>
          </a:p>
          <a:p>
            <a:r>
              <a:rPr lang="en-GB" dirty="0"/>
              <a:t>Think about how you arrange your reference material – books, web, journals </a:t>
            </a:r>
            <a:r>
              <a:rPr lang="en-GB" dirty="0" err="1"/>
              <a:t>etc</a:t>
            </a:r>
            <a:r>
              <a:rPr lang="en-GB" dirty="0"/>
              <a:t>?</a:t>
            </a:r>
          </a:p>
        </p:txBody>
      </p:sp>
      <p:pic>
        <p:nvPicPr>
          <p:cNvPr id="6146" name="Picture 2" descr="C:\Users\seckerj\AppData\Local\Microsoft\Windows\Temporary Internet Files\Content.IE5\TTBIWIZQ\MP900430536[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36160" y="1712732"/>
            <a:ext cx="2894906" cy="3516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2745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r>
              <a:rPr lang="en-GB" dirty="0">
                <a:solidFill>
                  <a:srgbClr val="FF0000"/>
                </a:solidFill>
              </a:rPr>
              <a:t>Good referencing practice:</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pPr marL="0" indent="0">
              <a:buNone/>
            </a:pPr>
            <a:endParaRPr lang="en-GB" dirty="0"/>
          </a:p>
        </p:txBody>
      </p:sp>
      <p:sp>
        <p:nvSpPr>
          <p:cNvPr id="5" name="Rectangle 4">
            <a:extLst>
              <a:ext uri="{FF2B5EF4-FFF2-40B4-BE49-F238E27FC236}">
                <a16:creationId xmlns:a16="http://schemas.microsoft.com/office/drawing/2014/main" id="{C2CFFA8F-58E9-4263-82FB-5A2EF03F3404}"/>
              </a:ext>
            </a:extLst>
          </p:cNvPr>
          <p:cNvSpPr/>
          <p:nvPr/>
        </p:nvSpPr>
        <p:spPr>
          <a:xfrm>
            <a:off x="467544" y="1988840"/>
            <a:ext cx="7992888" cy="4647426"/>
          </a:xfrm>
          <a:prstGeom prst="rect">
            <a:avLst/>
          </a:prstGeom>
        </p:spPr>
        <p:txBody>
          <a:bodyPr wrap="square" anchor="t">
            <a:spAutoFit/>
          </a:bodyPr>
          <a:lstStyle/>
          <a:p>
            <a:pPr marL="342900" indent="-342900">
              <a:lnSpc>
                <a:spcPct val="150000"/>
              </a:lnSpc>
              <a:spcBef>
                <a:spcPct val="0"/>
              </a:spcBef>
              <a:spcAft>
                <a:spcPts val="1200"/>
              </a:spcAft>
              <a:buFont typeface="Arial,Sans-Serif" panose="020B0604020202020204" pitchFamily="34" charset="0"/>
              <a:buChar char="•"/>
            </a:pPr>
            <a:r>
              <a:rPr lang="en-GB" sz="2400" dirty="0">
                <a:latin typeface="Arial"/>
                <a:cs typeface="Arial"/>
              </a:rPr>
              <a:t>Keep track of what you find from the beginning</a:t>
            </a:r>
            <a:endParaRPr lang="en-US" sz="2400" dirty="0">
              <a:latin typeface="Arial"/>
              <a:ea typeface="+mn-lt"/>
              <a:cs typeface="Arial"/>
            </a:endParaRPr>
          </a:p>
          <a:p>
            <a:pPr marL="342900" indent="-342900">
              <a:lnSpc>
                <a:spcPct val="150000"/>
              </a:lnSpc>
              <a:spcBef>
                <a:spcPct val="0"/>
              </a:spcBef>
              <a:spcAft>
                <a:spcPts val="1200"/>
              </a:spcAft>
              <a:buClrTx/>
              <a:buFont typeface="Arial,Sans-Serif" panose="020B0604020202020204" pitchFamily="34" charset="0"/>
              <a:buChar char="•"/>
            </a:pPr>
            <a:r>
              <a:rPr lang="en-GB" sz="2400" dirty="0">
                <a:latin typeface="Arial"/>
                <a:cs typeface="Arial"/>
              </a:rPr>
              <a:t>Record full details of the sources you might use</a:t>
            </a:r>
            <a:endParaRPr lang="en-US" sz="2400" dirty="0">
              <a:latin typeface="Arial"/>
              <a:ea typeface="+mn-lt"/>
              <a:cs typeface="Arial"/>
            </a:endParaRPr>
          </a:p>
          <a:p>
            <a:pPr marL="342900" indent="-342900">
              <a:lnSpc>
                <a:spcPct val="150000"/>
              </a:lnSpc>
              <a:spcBef>
                <a:spcPct val="0"/>
              </a:spcBef>
              <a:spcAft>
                <a:spcPts val="1200"/>
              </a:spcAft>
              <a:buClrTx/>
              <a:buFont typeface="Arial,Sans-Serif" panose="020B0604020202020204" pitchFamily="34" charset="0"/>
              <a:buChar char="•"/>
            </a:pPr>
            <a:r>
              <a:rPr lang="en-GB" sz="2400" dirty="0">
                <a:latin typeface="Arial"/>
                <a:cs typeface="Arial"/>
              </a:rPr>
              <a:t>Make good quality notes, don’t just copy</a:t>
            </a:r>
            <a:endParaRPr lang="en-US" sz="2400" dirty="0">
              <a:latin typeface="Arial"/>
              <a:ea typeface="+mn-lt"/>
              <a:cs typeface="Arial"/>
            </a:endParaRPr>
          </a:p>
          <a:p>
            <a:pPr marL="342900" indent="-342900">
              <a:lnSpc>
                <a:spcPct val="150000"/>
              </a:lnSpc>
              <a:spcBef>
                <a:spcPct val="0"/>
              </a:spcBef>
              <a:spcAft>
                <a:spcPts val="1200"/>
              </a:spcAft>
              <a:buClrTx/>
              <a:buFont typeface="Arial,Sans-Serif" panose="020B0604020202020204" pitchFamily="34" charset="0"/>
              <a:buChar char="•"/>
            </a:pPr>
            <a:r>
              <a:rPr lang="en-GB" sz="2400" dirty="0">
                <a:latin typeface="Arial"/>
                <a:cs typeface="Arial"/>
              </a:rPr>
              <a:t>Look at source – often how to cite detail is provided</a:t>
            </a:r>
            <a:endParaRPr lang="en-US" sz="2400" dirty="0">
              <a:latin typeface="Arial"/>
              <a:ea typeface="+mn-lt"/>
              <a:cs typeface="Arial"/>
            </a:endParaRPr>
          </a:p>
          <a:p>
            <a:pPr marL="342900" indent="-342900">
              <a:lnSpc>
                <a:spcPct val="150000"/>
              </a:lnSpc>
              <a:spcBef>
                <a:spcPct val="0"/>
              </a:spcBef>
              <a:spcAft>
                <a:spcPts val="1200"/>
              </a:spcAft>
              <a:buFont typeface="Arial,Sans-Serif" panose="020B0604020202020204" pitchFamily="34" charset="0"/>
              <a:buChar char="•"/>
              <a:defRPr/>
            </a:pPr>
            <a:r>
              <a:rPr lang="en-GB" sz="2400" dirty="0">
                <a:solidFill>
                  <a:srgbClr val="000000"/>
                </a:solidFill>
                <a:latin typeface="Arial"/>
                <a:cs typeface="Arial"/>
              </a:rPr>
              <a:t>Don’t leave it to the last minute</a:t>
            </a:r>
            <a:endParaRPr lang="en-GB" sz="2400" dirty="0">
              <a:latin typeface="Arial"/>
              <a:ea typeface="+mn-lt"/>
              <a:cs typeface="+mn-lt"/>
            </a:endParaRPr>
          </a:p>
          <a:p>
            <a:pPr marL="342900" indent="-342900">
              <a:lnSpc>
                <a:spcPct val="150000"/>
              </a:lnSpc>
              <a:spcBef>
                <a:spcPct val="0"/>
              </a:spcBef>
              <a:spcAft>
                <a:spcPts val="1200"/>
              </a:spcAft>
              <a:buFont typeface="Arial,Sans-Serif" panose="020B0604020202020204" pitchFamily="34" charset="0"/>
              <a:buChar char="•"/>
              <a:defRPr/>
            </a:pPr>
            <a:endParaRPr lang="en-GB" sz="2400" dirty="0">
              <a:latin typeface="Arial"/>
              <a:ea typeface="+mn-lt"/>
              <a:cs typeface="+mn-lt"/>
            </a:endParaRPr>
          </a:p>
          <a:p>
            <a:pPr marL="342900" indent="-342900">
              <a:spcBef>
                <a:spcPct val="0"/>
              </a:spcBef>
              <a:spcAft>
                <a:spcPts val="1200"/>
              </a:spcAft>
              <a:buClrTx/>
              <a:buFont typeface="Arial" panose="020B0604020202020204" pitchFamily="34" charset="0"/>
              <a:buChar char="•"/>
            </a:pPr>
            <a:endParaRPr lang="en-GB" altLang="en-US" sz="2000" dirty="0">
              <a:solidFill>
                <a:srgbClr val="000000"/>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F747CC6-1503-4D5F-9AA5-27790BEDEFFC}"/>
              </a:ext>
            </a:extLst>
          </p:cNvPr>
          <p:cNvPicPr>
            <a:picLocks noChangeAspect="1"/>
          </p:cNvPicPr>
          <p:nvPr/>
        </p:nvPicPr>
        <p:blipFill>
          <a:blip r:embed="rId3"/>
          <a:stretch>
            <a:fillRect/>
          </a:stretch>
        </p:blipFill>
        <p:spPr>
          <a:xfrm>
            <a:off x="8460432" y="221734"/>
            <a:ext cx="3353840" cy="2400513"/>
          </a:xfrm>
          <a:prstGeom prst="rect">
            <a:avLst/>
          </a:prstGeom>
          <a:ln w="38100">
            <a:solidFill>
              <a:schemeClr val="accent1"/>
            </a:solidFill>
          </a:ln>
        </p:spPr>
      </p:pic>
      <p:pic>
        <p:nvPicPr>
          <p:cNvPr id="7" name="Picture 6">
            <a:extLst>
              <a:ext uri="{FF2B5EF4-FFF2-40B4-BE49-F238E27FC236}">
                <a16:creationId xmlns:a16="http://schemas.microsoft.com/office/drawing/2014/main" id="{C7BE8DB4-60BA-4276-9C91-A31AB48C8BDA}"/>
              </a:ext>
            </a:extLst>
          </p:cNvPr>
          <p:cNvPicPr>
            <a:picLocks noChangeAspect="1"/>
          </p:cNvPicPr>
          <p:nvPr/>
        </p:nvPicPr>
        <p:blipFill>
          <a:blip r:embed="rId4"/>
          <a:stretch>
            <a:fillRect/>
          </a:stretch>
        </p:blipFill>
        <p:spPr>
          <a:xfrm>
            <a:off x="8460432" y="2920399"/>
            <a:ext cx="3353840" cy="2400514"/>
          </a:xfrm>
          <a:prstGeom prst="rect">
            <a:avLst/>
          </a:prstGeom>
          <a:ln w="38100">
            <a:solidFill>
              <a:schemeClr val="accent1"/>
            </a:solidFill>
          </a:ln>
        </p:spPr>
      </p:pic>
    </p:spTree>
    <p:extLst>
      <p:ext uri="{BB962C8B-B14F-4D97-AF65-F5344CB8AC3E}">
        <p14:creationId xmlns:p14="http://schemas.microsoft.com/office/powerpoint/2010/main" val="1358252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838200" y="1027906"/>
            <a:ext cx="10515600" cy="4351338"/>
          </a:xfrm>
        </p:spPr>
        <p:txBody>
          <a:bodyPr/>
          <a:lstStyle/>
          <a:p>
            <a:pPr marL="0" indent="0">
              <a:buNone/>
            </a:pPr>
            <a:endParaRPr lang="en-GB" dirty="0"/>
          </a:p>
        </p:txBody>
      </p:sp>
      <p:sp>
        <p:nvSpPr>
          <p:cNvPr id="6" name="TextBox 5">
            <a:extLst>
              <a:ext uri="{FF2B5EF4-FFF2-40B4-BE49-F238E27FC236}">
                <a16:creationId xmlns:a16="http://schemas.microsoft.com/office/drawing/2014/main" id="{D958C3AB-6253-43F4-BB3F-287641C3A97F}"/>
              </a:ext>
            </a:extLst>
          </p:cNvPr>
          <p:cNvSpPr txBox="1"/>
          <p:nvPr/>
        </p:nvSpPr>
        <p:spPr>
          <a:xfrm>
            <a:off x="1547812" y="6000750"/>
            <a:ext cx="9096375" cy="230832"/>
          </a:xfrm>
          <a:prstGeom prst="rect">
            <a:avLst/>
          </a:prstGeom>
          <a:noFill/>
        </p:spPr>
        <p:txBody>
          <a:bodyPr wrap="square" rtlCol="0">
            <a:spAutoFit/>
          </a:bodyPr>
          <a:lstStyle/>
          <a:p>
            <a:r>
              <a:rPr lang="en-GB" sz="900">
                <a:hlinkClick r:id="rId4" tooltip="https://www.uos.ac.uk/content/guest-blog-writing-strong-impact-summary-your-research-project"/>
              </a:rPr>
              <a:t>This Photo</a:t>
            </a:r>
            <a:r>
              <a:rPr lang="en-GB" sz="900"/>
              <a:t> by Unknown Author is licensed under </a:t>
            </a:r>
            <a:r>
              <a:rPr lang="en-GB" sz="900">
                <a:hlinkClick r:id="rId5" tooltip="https://creativecommons.org/licenses/by/3.0/"/>
              </a:rPr>
              <a:t>CC BY</a:t>
            </a:r>
            <a:endParaRPr lang="en-GB" sz="900"/>
          </a:p>
        </p:txBody>
      </p:sp>
      <p:sp>
        <p:nvSpPr>
          <p:cNvPr id="7" name="Text Placeholder 4">
            <a:extLst>
              <a:ext uri="{FF2B5EF4-FFF2-40B4-BE49-F238E27FC236}">
                <a16:creationId xmlns:a16="http://schemas.microsoft.com/office/drawing/2014/main" id="{BD8F7DC9-E459-42B1-ACAF-38125086C40F}"/>
              </a:ext>
            </a:extLst>
          </p:cNvPr>
          <p:cNvSpPr txBox="1">
            <a:spLocks/>
          </p:cNvSpPr>
          <p:nvPr/>
        </p:nvSpPr>
        <p:spPr>
          <a:xfrm>
            <a:off x="588303" y="406400"/>
            <a:ext cx="8242785" cy="4807483"/>
          </a:xfrm>
          <a:prstGeom prst="rect">
            <a:avLst/>
          </a:prstGeom>
        </p:spPr>
        <p:txBody>
          <a:bodyPr vert="horz" lIns="91440" tIns="45720" rIns="91440" bIns="45720" rtlCol="0" anchor="t">
            <a:norm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600" dirty="0">
                <a:solidFill>
                  <a:srgbClr val="C00000"/>
                </a:solidFill>
                <a:latin typeface="Arial"/>
                <a:cs typeface="Arial"/>
              </a:rPr>
              <a:t>Find your system </a:t>
            </a:r>
            <a:endParaRPr lang="en-US" dirty="0">
              <a:latin typeface="Arial"/>
              <a:cs typeface="Arial"/>
            </a:endParaRPr>
          </a:p>
          <a:p>
            <a:pPr marL="5715"/>
            <a:endParaRPr lang="en-GB" dirty="0"/>
          </a:p>
        </p:txBody>
      </p:sp>
      <p:sp>
        <p:nvSpPr>
          <p:cNvPr id="8" name="Rectangle 7">
            <a:extLst>
              <a:ext uri="{FF2B5EF4-FFF2-40B4-BE49-F238E27FC236}">
                <a16:creationId xmlns:a16="http://schemas.microsoft.com/office/drawing/2014/main" id="{AC67AEE5-BCE8-46A8-88F9-18DC3DD5DACF}"/>
              </a:ext>
            </a:extLst>
          </p:cNvPr>
          <p:cNvSpPr/>
          <p:nvPr/>
        </p:nvSpPr>
        <p:spPr>
          <a:xfrm>
            <a:off x="1621061" y="1417182"/>
            <a:ext cx="9088077" cy="2554545"/>
          </a:xfrm>
          <a:prstGeom prst="rect">
            <a:avLst/>
          </a:prstGeom>
          <a:ln w="38100">
            <a:solidFill>
              <a:schemeClr val="accent1"/>
            </a:solidFill>
          </a:ln>
        </p:spPr>
        <p:txBody>
          <a:bodyPr wrap="square" anchor="t">
            <a:spAutoFit/>
          </a:bodyPr>
          <a:lstStyle/>
          <a:p>
            <a:pPr marL="342900" indent="-342900">
              <a:spcBef>
                <a:spcPct val="0"/>
              </a:spcBef>
              <a:spcAft>
                <a:spcPts val="1200"/>
              </a:spcAft>
              <a:buFont typeface="Wingdings" panose="05000000000000000000" pitchFamily="2" charset="2"/>
              <a:buChar char="§"/>
            </a:pPr>
            <a:r>
              <a:rPr lang="en-GB" sz="2400" dirty="0">
                <a:latin typeface="Arial"/>
                <a:cs typeface="Arial"/>
              </a:rPr>
              <a:t>Work out a system of storing references that works for you</a:t>
            </a:r>
            <a:endParaRPr lang="en-US" sz="2400" dirty="0">
              <a:latin typeface="Arial"/>
              <a:ea typeface="+mn-lt"/>
              <a:cs typeface="+mn-lt"/>
            </a:endParaRPr>
          </a:p>
          <a:p>
            <a:pPr marL="800100" lvl="1" indent="-342900">
              <a:spcBef>
                <a:spcPct val="0"/>
              </a:spcBef>
              <a:spcAft>
                <a:spcPts val="1200"/>
              </a:spcAft>
              <a:buFont typeface="Wingdings,Sans-Serif" panose="020B0604020202020204" pitchFamily="34" charset="0"/>
              <a:buChar char="§"/>
            </a:pPr>
            <a:r>
              <a:rPr lang="en-GB" sz="2400" dirty="0">
                <a:latin typeface="Arial"/>
                <a:cs typeface="Arial"/>
              </a:rPr>
              <a:t>Reference management tool</a:t>
            </a:r>
            <a:endParaRPr lang="en-GB" sz="2400" dirty="0">
              <a:latin typeface="Arial"/>
              <a:ea typeface="+mn-lt"/>
              <a:cs typeface="+mn-lt"/>
            </a:endParaRPr>
          </a:p>
          <a:p>
            <a:pPr marL="800100" lvl="1" indent="-342900">
              <a:spcBef>
                <a:spcPct val="0"/>
              </a:spcBef>
              <a:spcAft>
                <a:spcPts val="1200"/>
              </a:spcAft>
              <a:buFont typeface="Wingdings,Sans-Serif" panose="020B0604020202020204" pitchFamily="34" charset="0"/>
              <a:buChar char="§"/>
            </a:pPr>
            <a:r>
              <a:rPr lang="en-GB" sz="2400" dirty="0">
                <a:latin typeface="Arial"/>
                <a:cs typeface="Arial"/>
              </a:rPr>
              <a:t>Word document with all references formatted and ready</a:t>
            </a:r>
            <a:endParaRPr lang="en-US" sz="2400" dirty="0">
              <a:latin typeface="Arial"/>
              <a:ea typeface="+mn-lt"/>
              <a:cs typeface="+mn-lt"/>
            </a:endParaRPr>
          </a:p>
          <a:p>
            <a:pPr marL="800100" lvl="1" indent="-342900">
              <a:spcBef>
                <a:spcPct val="0"/>
              </a:spcBef>
              <a:spcAft>
                <a:spcPts val="1200"/>
              </a:spcAft>
              <a:buFont typeface="Wingdings,Sans-Serif" panose="020B0604020202020204" pitchFamily="34" charset="0"/>
              <a:buChar char="§"/>
            </a:pPr>
            <a:r>
              <a:rPr lang="en-GB" sz="2400" dirty="0">
                <a:latin typeface="Arial"/>
                <a:cs typeface="Arial"/>
              </a:rPr>
              <a:t>Structured filing system for notes with full </a:t>
            </a:r>
            <a:r>
              <a:rPr lang="en-GB" sz="2400" dirty="0">
                <a:solidFill>
                  <a:srgbClr val="000000"/>
                </a:solidFill>
                <a:latin typeface="Arial"/>
                <a:cs typeface="Arial"/>
              </a:rPr>
              <a:t>references</a:t>
            </a:r>
            <a:endParaRPr lang="en-GB" sz="2400" dirty="0">
              <a:latin typeface="Arial"/>
              <a:ea typeface="+mn-lt"/>
              <a:cs typeface="+mn-lt"/>
            </a:endParaRPr>
          </a:p>
          <a:p>
            <a:pPr marL="800100" lvl="1" indent="-342900">
              <a:spcBef>
                <a:spcPct val="0"/>
              </a:spcBef>
              <a:spcAft>
                <a:spcPts val="1200"/>
              </a:spcAft>
              <a:buFont typeface="Wingdings,Sans-Serif" panose="020B0604020202020204" pitchFamily="34" charset="0"/>
              <a:buChar char="§"/>
            </a:pPr>
            <a:r>
              <a:rPr lang="en-GB" sz="2400" dirty="0">
                <a:solidFill>
                  <a:srgbClr val="000000"/>
                </a:solidFill>
                <a:latin typeface="Arial"/>
                <a:cs typeface="Arial"/>
              </a:rPr>
              <a:t>Spreadsheet of references</a:t>
            </a:r>
            <a:endParaRPr lang="en-GB" sz="2400" dirty="0">
              <a:latin typeface="Arial"/>
              <a:ea typeface="+mn-lt"/>
              <a:cs typeface="+mn-lt"/>
            </a:endParaRPr>
          </a:p>
        </p:txBody>
      </p:sp>
    </p:spTree>
    <p:extLst>
      <p:ext uri="{BB962C8B-B14F-4D97-AF65-F5344CB8AC3E}">
        <p14:creationId xmlns:p14="http://schemas.microsoft.com/office/powerpoint/2010/main" val="3951378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a:xfrm>
            <a:off x="838200" y="2272507"/>
            <a:ext cx="4512469" cy="1325563"/>
          </a:xfrm>
        </p:spPr>
        <p:txBody>
          <a:bodyPr/>
          <a:lstStyle/>
          <a:p>
            <a:r>
              <a:rPr lang="en-GB" dirty="0"/>
              <a:t>What is plagiarism?</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989836E-E275-49C1-8980-F939AAA81011}"/>
              </a:ext>
            </a:extLst>
          </p:cNvPr>
          <p:cNvPicPr>
            <a:picLocks noChangeAspect="1"/>
          </p:cNvPicPr>
          <p:nvPr/>
        </p:nvPicPr>
        <p:blipFill>
          <a:blip r:embed="rId4"/>
          <a:stretch>
            <a:fillRect/>
          </a:stretch>
        </p:blipFill>
        <p:spPr>
          <a:xfrm>
            <a:off x="5114926" y="550069"/>
            <a:ext cx="6650830" cy="4593431"/>
          </a:xfrm>
          <a:prstGeom prst="rect">
            <a:avLst/>
          </a:prstGeom>
          <a:ln w="38100">
            <a:solidFill>
              <a:schemeClr val="accent1"/>
            </a:solidFill>
          </a:ln>
        </p:spPr>
      </p:pic>
    </p:spTree>
    <p:extLst>
      <p:ext uri="{BB962C8B-B14F-4D97-AF65-F5344CB8AC3E}">
        <p14:creationId xmlns:p14="http://schemas.microsoft.com/office/powerpoint/2010/main" val="150619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7188278" y="468590"/>
            <a:ext cx="4279822" cy="2123685"/>
          </a:xfrm>
          <a:ln w="38100">
            <a:solidFill>
              <a:schemeClr val="accent1"/>
            </a:solidFill>
          </a:ln>
        </p:spPr>
        <p:txBody>
          <a:bodyPr/>
          <a:lstStyle/>
          <a:p>
            <a:pPr marL="0" indent="0">
              <a:buNone/>
            </a:pPr>
            <a:r>
              <a:rPr lang="en-GB" dirty="0"/>
              <a:t>Plagiarism is the use of the work of others without acknowledgement of your source of information or inspiration.</a:t>
            </a:r>
          </a:p>
        </p:txBody>
      </p:sp>
      <p:pic>
        <p:nvPicPr>
          <p:cNvPr id="4" name="Picture 3">
            <a:extLst>
              <a:ext uri="{FF2B5EF4-FFF2-40B4-BE49-F238E27FC236}">
                <a16:creationId xmlns:a16="http://schemas.microsoft.com/office/drawing/2014/main" id="{0C293CC2-B5B0-41C0-AD9C-936EA165604A}"/>
              </a:ext>
            </a:extLst>
          </p:cNvPr>
          <p:cNvPicPr>
            <a:picLocks noChangeAspect="1"/>
          </p:cNvPicPr>
          <p:nvPr/>
        </p:nvPicPr>
        <p:blipFill>
          <a:blip r:embed="rId4"/>
          <a:stretch>
            <a:fillRect/>
          </a:stretch>
        </p:blipFill>
        <p:spPr>
          <a:xfrm>
            <a:off x="274779" y="418584"/>
            <a:ext cx="6005191" cy="4603472"/>
          </a:xfrm>
          <a:prstGeom prst="rect">
            <a:avLst/>
          </a:prstGeom>
          <a:ln w="38100">
            <a:solidFill>
              <a:srgbClr val="0070C0"/>
            </a:solidFill>
          </a:ln>
        </p:spPr>
      </p:pic>
      <p:sp>
        <p:nvSpPr>
          <p:cNvPr id="5" name="TextBox 4">
            <a:extLst>
              <a:ext uri="{FF2B5EF4-FFF2-40B4-BE49-F238E27FC236}">
                <a16:creationId xmlns:a16="http://schemas.microsoft.com/office/drawing/2014/main" id="{3173A7DD-5316-42B1-A183-A1A4B154F4C1}"/>
              </a:ext>
            </a:extLst>
          </p:cNvPr>
          <p:cNvSpPr txBox="1"/>
          <p:nvPr/>
        </p:nvSpPr>
        <p:spPr>
          <a:xfrm>
            <a:off x="9328189" y="3385612"/>
            <a:ext cx="2459292" cy="1200329"/>
          </a:xfrm>
          <a:prstGeom prst="rect">
            <a:avLst/>
          </a:prstGeom>
          <a:noFill/>
        </p:spPr>
        <p:txBody>
          <a:bodyPr wrap="square" rtlCol="0">
            <a:spAutoFit/>
          </a:bodyPr>
          <a:lstStyle/>
          <a:p>
            <a:r>
              <a:rPr lang="en-GB" dirty="0" err="1"/>
              <a:t>Cottrell,S</a:t>
            </a:r>
            <a:r>
              <a:rPr lang="en-GB" dirty="0"/>
              <a:t>. (2019) </a:t>
            </a:r>
            <a:r>
              <a:rPr lang="en-GB" i="1" dirty="0"/>
              <a:t>The Study Skills Handbook </a:t>
            </a:r>
            <a:r>
              <a:rPr lang="en-GB" dirty="0"/>
              <a:t>Red Globe Press, London.</a:t>
            </a:r>
          </a:p>
        </p:txBody>
      </p:sp>
      <p:pic>
        <p:nvPicPr>
          <p:cNvPr id="6" name="Picture 5">
            <a:extLst>
              <a:ext uri="{FF2B5EF4-FFF2-40B4-BE49-F238E27FC236}">
                <a16:creationId xmlns:a16="http://schemas.microsoft.com/office/drawing/2014/main" id="{686B77F5-204A-4878-91E7-53535454E6E5}"/>
              </a:ext>
            </a:extLst>
          </p:cNvPr>
          <p:cNvPicPr>
            <a:picLocks noChangeAspect="1"/>
          </p:cNvPicPr>
          <p:nvPr/>
        </p:nvPicPr>
        <p:blipFill>
          <a:blip r:embed="rId5"/>
          <a:stretch>
            <a:fillRect/>
          </a:stretch>
        </p:blipFill>
        <p:spPr>
          <a:xfrm>
            <a:off x="7278545" y="2832869"/>
            <a:ext cx="1838325" cy="2486025"/>
          </a:xfrm>
          <a:prstGeom prst="rect">
            <a:avLst/>
          </a:prstGeom>
        </p:spPr>
      </p:pic>
    </p:spTree>
    <p:extLst>
      <p:ext uri="{BB962C8B-B14F-4D97-AF65-F5344CB8AC3E}">
        <p14:creationId xmlns:p14="http://schemas.microsoft.com/office/powerpoint/2010/main" val="4192570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7"/>
          <p:cNvSpPr>
            <a:spLocks noGrp="1"/>
          </p:cNvSpPr>
          <p:nvPr>
            <p:ph type="title"/>
          </p:nvPr>
        </p:nvSpPr>
        <p:spPr>
          <a:xfrm>
            <a:off x="2208213" y="333375"/>
            <a:ext cx="7772400" cy="1143000"/>
          </a:xfrm>
        </p:spPr>
        <p:txBody>
          <a:bodyPr/>
          <a:lstStyle/>
          <a:p>
            <a:r>
              <a:rPr lang="en-GB" altLang="en-US" b="1">
                <a:ea typeface="ＭＳ Ｐゴシック" charset="-128"/>
              </a:rPr>
              <a:t>Is it plagiarism if you…</a:t>
            </a:r>
          </a:p>
        </p:txBody>
      </p:sp>
      <p:sp>
        <p:nvSpPr>
          <p:cNvPr id="5123" name="Content Placeholder 6"/>
          <p:cNvSpPr>
            <a:spLocks noGrp="1"/>
          </p:cNvSpPr>
          <p:nvPr>
            <p:ph sz="half" idx="1"/>
          </p:nvPr>
        </p:nvSpPr>
        <p:spPr>
          <a:xfrm>
            <a:off x="2279650" y="1700213"/>
            <a:ext cx="3810000" cy="3733800"/>
          </a:xfrm>
        </p:spPr>
        <p:txBody>
          <a:bodyPr/>
          <a:lstStyle/>
          <a:p>
            <a:pPr marL="0" indent="0">
              <a:buNone/>
            </a:pPr>
            <a:r>
              <a:rPr lang="en-GB" altLang="en-US" dirty="0">
                <a:ea typeface="ＭＳ Ｐゴシック" charset="-128"/>
              </a:rPr>
              <a:t>Copy a paragraph from a text and put it in your essay without putting it in  quotation marks and referencing the source?</a:t>
            </a:r>
          </a:p>
        </p:txBody>
      </p:sp>
      <p:sp>
        <p:nvSpPr>
          <p:cNvPr id="9" name="Content Placeholder 8"/>
          <p:cNvSpPr>
            <a:spLocks noGrp="1"/>
          </p:cNvSpPr>
          <p:nvPr>
            <p:ph sz="half" idx="2"/>
          </p:nvPr>
        </p:nvSpPr>
        <p:spPr>
          <a:xfrm>
            <a:off x="6240463" y="1628776"/>
            <a:ext cx="3810000" cy="4392613"/>
          </a:xfrm>
        </p:spPr>
        <p:txBody>
          <a:bodyPr/>
          <a:lstStyle/>
          <a:p>
            <a:pPr marL="0" indent="0">
              <a:buNone/>
            </a:pPr>
            <a:r>
              <a:rPr lang="en-GB" altLang="en-US" dirty="0">
                <a:solidFill>
                  <a:srgbClr val="FF0000"/>
                </a:solidFill>
                <a:ea typeface="ＭＳ Ｐゴシック" charset="-128"/>
              </a:rPr>
              <a:t>This is probably the most well known example of plagiarism.  If you copy exact words, you must enclose them in quotation marks and acknowledge your source in your bibliography.</a:t>
            </a:r>
          </a:p>
          <a:p>
            <a:pPr marL="0" indent="0">
              <a:buNone/>
            </a:pPr>
            <a:endParaRPr lang="en-GB" altLang="en-US" dirty="0">
              <a:solidFill>
                <a:srgbClr val="FF0000"/>
              </a:solidFill>
              <a:ea typeface="ＭＳ Ｐゴシック" charset="-128"/>
            </a:endParaRPr>
          </a:p>
        </p:txBody>
      </p:sp>
    </p:spTree>
    <p:extLst>
      <p:ext uri="{BB962C8B-B14F-4D97-AF65-F5344CB8AC3E}">
        <p14:creationId xmlns:p14="http://schemas.microsoft.com/office/powerpoint/2010/main" val="23126475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3"/>
          <p:cNvSpPr>
            <a:spLocks noGrp="1"/>
          </p:cNvSpPr>
          <p:nvPr>
            <p:ph type="title"/>
          </p:nvPr>
        </p:nvSpPr>
        <p:spPr/>
        <p:txBody>
          <a:bodyPr/>
          <a:lstStyle/>
          <a:p>
            <a:r>
              <a:rPr lang="en-GB" altLang="en-US" b="1">
                <a:ea typeface="ＭＳ Ｐゴシック" charset="-128"/>
              </a:rPr>
              <a:t>Is it plagiarism if you…</a:t>
            </a:r>
          </a:p>
        </p:txBody>
      </p:sp>
      <p:sp>
        <p:nvSpPr>
          <p:cNvPr id="7171" name="Content Placeholder 4"/>
          <p:cNvSpPr>
            <a:spLocks noGrp="1"/>
          </p:cNvSpPr>
          <p:nvPr>
            <p:ph sz="half" idx="1"/>
          </p:nvPr>
        </p:nvSpPr>
        <p:spPr>
          <a:xfrm>
            <a:off x="2208213" y="1916113"/>
            <a:ext cx="3810000" cy="3733800"/>
          </a:xfrm>
        </p:spPr>
        <p:txBody>
          <a:bodyPr>
            <a:normAutofit lnSpcReduction="10000"/>
          </a:bodyPr>
          <a:lstStyle/>
          <a:p>
            <a:pPr marL="0" indent="0">
              <a:buNone/>
            </a:pPr>
            <a:r>
              <a:rPr lang="en-GB" altLang="en-US" dirty="0">
                <a:ea typeface="ＭＳ Ｐゴシック" charset="-128"/>
              </a:rPr>
              <a:t>Incorporate text from another source, changing one or two words and providing a citation?</a:t>
            </a:r>
          </a:p>
        </p:txBody>
      </p:sp>
      <p:sp>
        <p:nvSpPr>
          <p:cNvPr id="6" name="Content Placeholder 5"/>
          <p:cNvSpPr>
            <a:spLocks noGrp="1"/>
          </p:cNvSpPr>
          <p:nvPr>
            <p:ph sz="half" idx="2"/>
          </p:nvPr>
        </p:nvSpPr>
        <p:spPr>
          <a:xfrm>
            <a:off x="6167438" y="1844675"/>
            <a:ext cx="3810000" cy="3733800"/>
          </a:xfrm>
        </p:spPr>
        <p:txBody>
          <a:bodyPr>
            <a:normAutofit lnSpcReduction="10000"/>
          </a:bodyPr>
          <a:lstStyle/>
          <a:p>
            <a:pPr marL="0" indent="0">
              <a:buNone/>
            </a:pPr>
            <a:r>
              <a:rPr lang="en-GB" altLang="en-US">
                <a:solidFill>
                  <a:srgbClr val="FF0000"/>
                </a:solidFill>
                <a:ea typeface="ＭＳ Ｐゴシック" charset="-128"/>
              </a:rPr>
              <a:t>If you do not intend to quote directly from the source, you must write about it in your own words. Using too many words from the original source is plagiarism, even if you provide a reference. </a:t>
            </a:r>
          </a:p>
        </p:txBody>
      </p:sp>
    </p:spTree>
    <p:extLst>
      <p:ext uri="{BB962C8B-B14F-4D97-AF65-F5344CB8AC3E}">
        <p14:creationId xmlns:p14="http://schemas.microsoft.com/office/powerpoint/2010/main" val="2622475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3"/>
          <p:cNvSpPr>
            <a:spLocks noGrp="1"/>
          </p:cNvSpPr>
          <p:nvPr>
            <p:ph type="title"/>
          </p:nvPr>
        </p:nvSpPr>
        <p:spPr>
          <a:xfrm>
            <a:off x="2208213" y="549275"/>
            <a:ext cx="7772400" cy="1143000"/>
          </a:xfrm>
        </p:spPr>
        <p:txBody>
          <a:bodyPr/>
          <a:lstStyle/>
          <a:p>
            <a:r>
              <a:rPr lang="en-GB" altLang="en-US" b="1">
                <a:ea typeface="ＭＳ Ｐゴシック" charset="-128"/>
              </a:rPr>
              <a:t>Is it plagiarism if you…</a:t>
            </a:r>
          </a:p>
        </p:txBody>
      </p:sp>
      <p:sp>
        <p:nvSpPr>
          <p:cNvPr id="8195" name="Content Placeholder 4"/>
          <p:cNvSpPr>
            <a:spLocks noGrp="1"/>
          </p:cNvSpPr>
          <p:nvPr>
            <p:ph sz="half" idx="1"/>
          </p:nvPr>
        </p:nvSpPr>
        <p:spPr/>
        <p:txBody>
          <a:bodyPr/>
          <a:lstStyle/>
          <a:p>
            <a:pPr marL="0" indent="0">
              <a:buNone/>
            </a:pPr>
            <a:r>
              <a:rPr lang="en-GB" altLang="en-US">
                <a:ea typeface="ＭＳ Ｐゴシック" charset="-128"/>
              </a:rPr>
              <a:t>Copy a diagram or data table from a website, providing a reference for the source underneath?</a:t>
            </a:r>
          </a:p>
        </p:txBody>
      </p:sp>
      <p:sp>
        <p:nvSpPr>
          <p:cNvPr id="6" name="Content Placeholder 5"/>
          <p:cNvSpPr>
            <a:spLocks noGrp="1"/>
          </p:cNvSpPr>
          <p:nvPr>
            <p:ph sz="half" idx="2"/>
          </p:nvPr>
        </p:nvSpPr>
        <p:spPr/>
        <p:txBody>
          <a:bodyPr/>
          <a:lstStyle/>
          <a:p>
            <a:pPr marL="0" indent="0">
              <a:buNone/>
            </a:pPr>
            <a:r>
              <a:rPr lang="en-GB" altLang="en-US" dirty="0">
                <a:solidFill>
                  <a:srgbClr val="00B050"/>
                </a:solidFill>
                <a:ea typeface="ＭＳ Ｐゴシック" charset="-128"/>
              </a:rPr>
              <a:t>This isn’t plagiarism. You can include tables, diagrams or images from another source as long as you provide a reference.</a:t>
            </a:r>
          </a:p>
        </p:txBody>
      </p:sp>
    </p:spTree>
    <p:extLst>
      <p:ext uri="{BB962C8B-B14F-4D97-AF65-F5344CB8AC3E}">
        <p14:creationId xmlns:p14="http://schemas.microsoft.com/office/powerpoint/2010/main" val="17350394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a:xfrm>
            <a:off x="355755" y="314638"/>
            <a:ext cx="10515600" cy="818546"/>
          </a:xfrm>
        </p:spPr>
        <p:txBody>
          <a:bodyPr>
            <a:normAutofit/>
          </a:bodyPr>
          <a:lstStyle/>
          <a:p>
            <a:r>
              <a:rPr lang="en-GB" sz="3600" dirty="0"/>
              <a:t>Plagiarism includes:</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142582" y="1245379"/>
            <a:ext cx="6364804" cy="3601502"/>
          </a:xfrm>
          <a:ln w="38100">
            <a:solidFill>
              <a:schemeClr val="accent1"/>
            </a:solidFill>
          </a:ln>
        </p:spPr>
        <p:txBody>
          <a:bodyPr>
            <a:normAutofit/>
          </a:bodyPr>
          <a:lstStyle/>
          <a:p>
            <a:r>
              <a:rPr lang="en-GB" dirty="0"/>
              <a:t>Using words more or less exactly the same as they have been used in articles, lectures, television programmes, books, or anywhere else</a:t>
            </a:r>
          </a:p>
          <a:p>
            <a:r>
              <a:rPr lang="en-GB" dirty="0"/>
              <a:t>Using other people’s ideas or theories without saying whose ideas they are</a:t>
            </a:r>
          </a:p>
          <a:p>
            <a:r>
              <a:rPr lang="en-GB" dirty="0"/>
              <a:t>Paraphrasing what you read or hear without stating where it comes from</a:t>
            </a:r>
          </a:p>
        </p:txBody>
      </p:sp>
      <p:pic>
        <p:nvPicPr>
          <p:cNvPr id="4" name="Picture 3">
            <a:extLst>
              <a:ext uri="{FF2B5EF4-FFF2-40B4-BE49-F238E27FC236}">
                <a16:creationId xmlns:a16="http://schemas.microsoft.com/office/drawing/2014/main" id="{FACD6A0B-2058-44EE-91AE-A4E7929D9699}"/>
              </a:ext>
            </a:extLst>
          </p:cNvPr>
          <p:cNvPicPr>
            <a:picLocks noChangeAspect="1"/>
          </p:cNvPicPr>
          <p:nvPr/>
        </p:nvPicPr>
        <p:blipFill>
          <a:blip r:embed="rId4"/>
          <a:stretch>
            <a:fillRect/>
          </a:stretch>
        </p:blipFill>
        <p:spPr>
          <a:xfrm>
            <a:off x="7253491" y="454396"/>
            <a:ext cx="4312240" cy="2344904"/>
          </a:xfrm>
          <a:prstGeom prst="rect">
            <a:avLst/>
          </a:prstGeom>
          <a:ln w="38100">
            <a:solidFill>
              <a:schemeClr val="accent1"/>
            </a:solidFill>
          </a:ln>
        </p:spPr>
      </p:pic>
      <p:sp>
        <p:nvSpPr>
          <p:cNvPr id="5" name="TextBox 4">
            <a:extLst>
              <a:ext uri="{FF2B5EF4-FFF2-40B4-BE49-F238E27FC236}">
                <a16:creationId xmlns:a16="http://schemas.microsoft.com/office/drawing/2014/main" id="{FBB68B34-C637-4220-9C0B-47BD3C219461}"/>
              </a:ext>
            </a:extLst>
          </p:cNvPr>
          <p:cNvSpPr txBox="1"/>
          <p:nvPr/>
        </p:nvSpPr>
        <p:spPr>
          <a:xfrm>
            <a:off x="7685448" y="3429000"/>
            <a:ext cx="184731" cy="369332"/>
          </a:xfrm>
          <a:prstGeom prst="rect">
            <a:avLst/>
          </a:prstGeom>
          <a:noFill/>
        </p:spPr>
        <p:txBody>
          <a:bodyPr wrap="none" rtlCol="0">
            <a:spAutoFit/>
          </a:bodyPr>
          <a:lstStyle/>
          <a:p>
            <a:endParaRPr lang="en-GB" dirty="0"/>
          </a:p>
        </p:txBody>
      </p:sp>
      <p:pic>
        <p:nvPicPr>
          <p:cNvPr id="6" name="Picture 5">
            <a:extLst>
              <a:ext uri="{FF2B5EF4-FFF2-40B4-BE49-F238E27FC236}">
                <a16:creationId xmlns:a16="http://schemas.microsoft.com/office/drawing/2014/main" id="{497FEBA6-F2AB-433A-80AB-EC32EC95FDFB}"/>
              </a:ext>
            </a:extLst>
          </p:cNvPr>
          <p:cNvPicPr>
            <a:picLocks noChangeAspect="1"/>
          </p:cNvPicPr>
          <p:nvPr/>
        </p:nvPicPr>
        <p:blipFill>
          <a:blip r:embed="rId5"/>
          <a:stretch>
            <a:fillRect/>
          </a:stretch>
        </p:blipFill>
        <p:spPr>
          <a:xfrm>
            <a:off x="7322373" y="3034340"/>
            <a:ext cx="4243358" cy="2344904"/>
          </a:xfrm>
          <a:prstGeom prst="rect">
            <a:avLst/>
          </a:prstGeom>
          <a:ln w="38100">
            <a:solidFill>
              <a:schemeClr val="accent1"/>
            </a:solidFill>
          </a:ln>
        </p:spPr>
      </p:pic>
    </p:spTree>
    <p:extLst>
      <p:ext uri="{BB962C8B-B14F-4D97-AF65-F5344CB8AC3E}">
        <p14:creationId xmlns:p14="http://schemas.microsoft.com/office/powerpoint/2010/main" val="477101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a:xfrm>
            <a:off x="291711" y="1890996"/>
            <a:ext cx="10515600" cy="1325563"/>
          </a:xfrm>
        </p:spPr>
        <p:txBody>
          <a:bodyPr>
            <a:normAutofit/>
          </a:bodyPr>
          <a:lstStyle/>
          <a:p>
            <a:r>
              <a:rPr lang="en-GB" sz="3200" dirty="0">
                <a:solidFill>
                  <a:srgbClr val="FF0000"/>
                </a:solidFill>
              </a:rPr>
              <a:t>What is plagiarism?</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endParaRPr lang="en-GB" dirty="0"/>
          </a:p>
        </p:txBody>
      </p:sp>
      <p:sp>
        <p:nvSpPr>
          <p:cNvPr id="4" name="Rectangle 3">
            <a:extLst>
              <a:ext uri="{FF2B5EF4-FFF2-40B4-BE49-F238E27FC236}">
                <a16:creationId xmlns:a16="http://schemas.microsoft.com/office/drawing/2014/main" id="{8C162FD1-916C-4272-9791-AE41B28A1C8F}"/>
              </a:ext>
            </a:extLst>
          </p:cNvPr>
          <p:cNvSpPr txBox="1">
            <a:spLocks noChangeArrowheads="1"/>
          </p:cNvSpPr>
          <p:nvPr/>
        </p:nvSpPr>
        <p:spPr>
          <a:xfrm>
            <a:off x="4476633" y="75732"/>
            <a:ext cx="7423656" cy="5297760"/>
          </a:xfrm>
          <a:prstGeom prst="rect">
            <a:avLst/>
          </a:prstGeom>
          <a:ln w="38100">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pPr>
            <a:r>
              <a:rPr lang="en-GB" altLang="en-US" b="1" dirty="0">
                <a:ea typeface="ＭＳ Ｐゴシック" charset="-128"/>
              </a:rPr>
              <a:t>Cutting and pasting</a:t>
            </a:r>
            <a:r>
              <a:rPr lang="en-GB" altLang="en-US" dirty="0">
                <a:ea typeface="ＭＳ Ｐゴシック" charset="-128"/>
              </a:rPr>
              <a:t> from other documents.</a:t>
            </a:r>
          </a:p>
          <a:p>
            <a:pPr>
              <a:lnSpc>
                <a:spcPct val="80000"/>
              </a:lnSpc>
            </a:pPr>
            <a:r>
              <a:rPr lang="en-GB" altLang="en-US" b="1" dirty="0">
                <a:ea typeface="ＭＳ Ｐゴシック" charset="-128"/>
              </a:rPr>
              <a:t>Quoting</a:t>
            </a:r>
            <a:r>
              <a:rPr lang="en-GB" altLang="en-US" dirty="0">
                <a:ea typeface="ＭＳ Ｐゴシック" charset="-128"/>
              </a:rPr>
              <a:t> without quotation marks or references.</a:t>
            </a:r>
          </a:p>
          <a:p>
            <a:pPr>
              <a:lnSpc>
                <a:spcPct val="80000"/>
              </a:lnSpc>
            </a:pPr>
            <a:r>
              <a:rPr lang="en-GB" altLang="en-US" b="1" dirty="0">
                <a:ea typeface="ＭＳ Ｐゴシック" charset="-128"/>
              </a:rPr>
              <a:t>Paraphrasing</a:t>
            </a:r>
            <a:r>
              <a:rPr lang="en-GB" altLang="en-US" dirty="0">
                <a:ea typeface="ＭＳ Ｐゴシック" charset="-128"/>
              </a:rPr>
              <a:t> without referencing.</a:t>
            </a:r>
          </a:p>
          <a:p>
            <a:pPr>
              <a:lnSpc>
                <a:spcPct val="80000"/>
              </a:lnSpc>
            </a:pPr>
            <a:r>
              <a:rPr lang="en-GB" altLang="en-US" b="1" dirty="0">
                <a:ea typeface="ＭＳ Ｐゴシック" charset="-128"/>
              </a:rPr>
              <a:t>Summarising</a:t>
            </a:r>
            <a:r>
              <a:rPr lang="en-GB" altLang="en-US" dirty="0">
                <a:ea typeface="ＭＳ Ｐゴシック" charset="-128"/>
              </a:rPr>
              <a:t> without referencing.</a:t>
            </a:r>
          </a:p>
          <a:p>
            <a:pPr>
              <a:lnSpc>
                <a:spcPct val="80000"/>
              </a:lnSpc>
            </a:pPr>
            <a:r>
              <a:rPr lang="en-GB" altLang="en-US" b="1" dirty="0">
                <a:ea typeface="ＭＳ Ｐゴシック" charset="-128"/>
              </a:rPr>
              <a:t>Using an image, source and/or diagram</a:t>
            </a:r>
            <a:r>
              <a:rPr lang="en-GB" altLang="en-US" dirty="0">
                <a:ea typeface="ＭＳ Ｐゴシック" charset="-128"/>
              </a:rPr>
              <a:t> without referencing.</a:t>
            </a:r>
          </a:p>
          <a:p>
            <a:pPr>
              <a:lnSpc>
                <a:spcPct val="80000"/>
              </a:lnSpc>
            </a:pPr>
            <a:r>
              <a:rPr lang="en-GB" altLang="en-US" b="1" dirty="0">
                <a:ea typeface="ＭＳ Ｐゴシック" charset="-128"/>
              </a:rPr>
              <a:t>Taking another student’s ideas</a:t>
            </a:r>
            <a:r>
              <a:rPr lang="en-GB" altLang="en-US" dirty="0">
                <a:ea typeface="ＭＳ Ｐゴシック" charset="-128"/>
              </a:rPr>
              <a:t> and passing them off as your own.</a:t>
            </a:r>
          </a:p>
          <a:p>
            <a:pPr>
              <a:lnSpc>
                <a:spcPct val="80000"/>
              </a:lnSpc>
            </a:pPr>
            <a:r>
              <a:rPr lang="en-GB" altLang="en-US" b="1" dirty="0">
                <a:ea typeface="ＭＳ Ｐゴシック" charset="-128"/>
              </a:rPr>
              <a:t>Collaborating</a:t>
            </a:r>
            <a:r>
              <a:rPr lang="en-GB" altLang="en-US" dirty="0">
                <a:ea typeface="ＭＳ Ｐゴシック" charset="-128"/>
              </a:rPr>
              <a:t> on what should be individual work.</a:t>
            </a:r>
          </a:p>
          <a:p>
            <a:pPr>
              <a:lnSpc>
                <a:spcPct val="80000"/>
              </a:lnSpc>
            </a:pPr>
            <a:endParaRPr lang="en-GB" altLang="en-US" dirty="0">
              <a:ea typeface="ＭＳ Ｐゴシック" charset="-128"/>
            </a:endParaRPr>
          </a:p>
          <a:p>
            <a:pPr marL="0" indent="0">
              <a:lnSpc>
                <a:spcPct val="80000"/>
              </a:lnSpc>
              <a:buFont typeface="Arial" panose="020B0604020202020204" pitchFamily="34" charset="0"/>
              <a:buNone/>
            </a:pPr>
            <a:r>
              <a:rPr lang="en-GB" altLang="en-US" b="1" dirty="0">
                <a:solidFill>
                  <a:srgbClr val="000000"/>
                </a:solidFill>
              </a:rPr>
              <a:t>Forgetting to cite is still plagiarism!</a:t>
            </a:r>
            <a:endParaRPr lang="en-GB" altLang="en-US" b="1" dirty="0">
              <a:ea typeface="ＭＳ Ｐゴシック" charset="-128"/>
            </a:endParaRPr>
          </a:p>
        </p:txBody>
      </p:sp>
    </p:spTree>
    <p:extLst>
      <p:ext uri="{BB962C8B-B14F-4D97-AF65-F5344CB8AC3E}">
        <p14:creationId xmlns:p14="http://schemas.microsoft.com/office/powerpoint/2010/main" val="21420311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r>
              <a:rPr lang="en-GB" dirty="0"/>
              <a:t>Recognising plagiarism</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D42DDEC-3825-4473-9F25-A83C7FD0F8A4}"/>
              </a:ext>
            </a:extLst>
          </p:cNvPr>
          <p:cNvPicPr>
            <a:picLocks noChangeAspect="1"/>
          </p:cNvPicPr>
          <p:nvPr/>
        </p:nvPicPr>
        <p:blipFill>
          <a:blip r:embed="rId4"/>
          <a:stretch>
            <a:fillRect/>
          </a:stretch>
        </p:blipFill>
        <p:spPr>
          <a:xfrm>
            <a:off x="1789531" y="1593188"/>
            <a:ext cx="7971549" cy="3595892"/>
          </a:xfrm>
          <a:prstGeom prst="rect">
            <a:avLst/>
          </a:prstGeom>
        </p:spPr>
      </p:pic>
    </p:spTree>
    <p:extLst>
      <p:ext uri="{BB962C8B-B14F-4D97-AF65-F5344CB8AC3E}">
        <p14:creationId xmlns:p14="http://schemas.microsoft.com/office/powerpoint/2010/main" val="32860419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1. Is this plagiarism?</a:t>
            </a:r>
          </a:p>
        </p:txBody>
      </p:sp>
      <p:sp>
        <p:nvSpPr>
          <p:cNvPr id="4" name="Rectangle 3"/>
          <p:cNvSpPr/>
          <p:nvPr/>
        </p:nvSpPr>
        <p:spPr>
          <a:xfrm>
            <a:off x="2008188" y="4581525"/>
            <a:ext cx="8208962" cy="1943100"/>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Student’s own work</a:t>
            </a:r>
          </a:p>
          <a:p>
            <a:pPr eaLnBrk="0" fontAlgn="base" hangingPunct="0">
              <a:lnSpc>
                <a:spcPct val="114000"/>
              </a:lnSpc>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Effective communication depends on a generally accurate knowledge of what the audience knows. If a speaker assumes too much knowledge about the subject, the audience will either misunderstand or be bewildered.</a:t>
            </a:r>
          </a:p>
        </p:txBody>
      </p:sp>
      <p:sp>
        <p:nvSpPr>
          <p:cNvPr id="6" name="Rectangle 5"/>
          <p:cNvSpPr/>
          <p:nvPr/>
        </p:nvSpPr>
        <p:spPr>
          <a:xfrm>
            <a:off x="1992314" y="1341439"/>
            <a:ext cx="8207375" cy="309562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Original source</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In order to communicate effectively with other people, one must have a reasonably accurate idea of what they do and do not know that is pertinent to the communication. Treating people as though they have knowledge that they do not have can result in miscommunication and perhaps embarrassment.</a:t>
            </a:r>
          </a:p>
          <a:p>
            <a:pPr eaLnBrk="0" fontAlgn="base" hangingPunct="0">
              <a:spcBef>
                <a:spcPts val="1200"/>
              </a:spcBef>
              <a:spcAft>
                <a:spcPct val="0"/>
              </a:spcAft>
              <a:defRPr/>
            </a:pPr>
            <a:r>
              <a:rPr lang="en-US" dirty="0">
                <a:solidFill>
                  <a:srgbClr val="000000"/>
                </a:solidFill>
                <a:latin typeface="Arial" panose="020B0604020202020204" pitchFamily="34" charset="0"/>
                <a:cs typeface="Arial" panose="020B0604020202020204" pitchFamily="34" charset="0"/>
              </a:rPr>
              <a:t>Nickerson, R. S. (1999). How we know - and sometimes misjudge - what others know: Imputing one's own knowledge to others. </a:t>
            </a:r>
            <a:r>
              <a:rPr lang="en-US" i="1" dirty="0">
                <a:solidFill>
                  <a:srgbClr val="000000"/>
                </a:solidFill>
                <a:latin typeface="Arial" panose="020B0604020202020204" pitchFamily="34" charset="0"/>
                <a:cs typeface="Arial" panose="020B0604020202020204" pitchFamily="34" charset="0"/>
              </a:rPr>
              <a:t>Psychological Bulletin,</a:t>
            </a:r>
            <a:r>
              <a:rPr lang="en-US" dirty="0">
                <a:solidFill>
                  <a:srgbClr val="000000"/>
                </a:solidFill>
                <a:latin typeface="Arial" panose="020B0604020202020204" pitchFamily="34" charset="0"/>
                <a:cs typeface="Arial" panose="020B0604020202020204" pitchFamily="34" charset="0"/>
              </a:rPr>
              <a:t> </a:t>
            </a:r>
            <a:r>
              <a:rPr lang="en-US" i="1" dirty="0">
                <a:solidFill>
                  <a:srgbClr val="000000"/>
                </a:solidFill>
                <a:latin typeface="Arial" panose="020B0604020202020204" pitchFamily="34" charset="0"/>
                <a:cs typeface="Arial" panose="020B0604020202020204" pitchFamily="34" charset="0"/>
              </a:rPr>
              <a:t>125</a:t>
            </a:r>
            <a:r>
              <a:rPr lang="en-US" dirty="0">
                <a:solidFill>
                  <a:srgbClr val="000000"/>
                </a:solidFill>
                <a:latin typeface="Arial" panose="020B0604020202020204" pitchFamily="34" charset="0"/>
                <a:cs typeface="Arial" panose="020B0604020202020204" pitchFamily="34" charset="0"/>
              </a:rPr>
              <a:t>(6), 737-759.</a:t>
            </a:r>
            <a:endParaRPr lang="en-GB" dirty="0">
              <a:solidFill>
                <a:srgbClr val="000000"/>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170885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1. Is this plagiarism?</a:t>
            </a:r>
          </a:p>
        </p:txBody>
      </p:sp>
      <p:sp>
        <p:nvSpPr>
          <p:cNvPr id="4" name="Rectangle 3"/>
          <p:cNvSpPr/>
          <p:nvPr/>
        </p:nvSpPr>
        <p:spPr>
          <a:xfrm>
            <a:off x="2008188" y="4581525"/>
            <a:ext cx="8208962" cy="1943100"/>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Student’s own work</a:t>
            </a:r>
          </a:p>
          <a:p>
            <a:pPr eaLnBrk="0" fontAlgn="base" hangingPunct="0">
              <a:lnSpc>
                <a:spcPct val="114000"/>
              </a:lnSpc>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Effective communication depends on a generally accurate knowledge of what the audience knows. If a speaker assumes too much knowledge about the subject, the audience will either misunderstand or be bewildered.</a:t>
            </a:r>
          </a:p>
        </p:txBody>
      </p:sp>
      <p:sp>
        <p:nvSpPr>
          <p:cNvPr id="5" name="Rectangle 4"/>
          <p:cNvSpPr/>
          <p:nvPr/>
        </p:nvSpPr>
        <p:spPr>
          <a:xfrm>
            <a:off x="1992314" y="1341439"/>
            <a:ext cx="8207375" cy="309562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Original source</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In order to communicate effectively with other people, one must have a reasonably accurate idea of what they do and do not know that is pertinent to the communication. Treating people as though they have knowledge that they do not have can result in miscommunication and perhaps embarrassment.</a:t>
            </a:r>
          </a:p>
          <a:p>
            <a:pPr eaLnBrk="0" fontAlgn="base" hangingPunct="0">
              <a:spcBef>
                <a:spcPts val="1200"/>
              </a:spcBef>
              <a:spcAft>
                <a:spcPct val="0"/>
              </a:spcAft>
              <a:defRPr/>
            </a:pPr>
            <a:r>
              <a:rPr lang="en-US" dirty="0">
                <a:solidFill>
                  <a:srgbClr val="000000"/>
                </a:solidFill>
                <a:latin typeface="Arial" panose="020B0604020202020204" pitchFamily="34" charset="0"/>
                <a:cs typeface="Arial" panose="020B0604020202020204" pitchFamily="34" charset="0"/>
              </a:rPr>
              <a:t>Nickerson, R. S. (1999). How we know - and sometimes misjudge - what others know: Imputing one's own knowledge to others. </a:t>
            </a:r>
            <a:r>
              <a:rPr lang="en-US" i="1" dirty="0">
                <a:solidFill>
                  <a:srgbClr val="000000"/>
                </a:solidFill>
                <a:latin typeface="Arial" panose="020B0604020202020204" pitchFamily="34" charset="0"/>
                <a:cs typeface="Arial" panose="020B0604020202020204" pitchFamily="34" charset="0"/>
              </a:rPr>
              <a:t>Psychological Bulletin,</a:t>
            </a:r>
            <a:r>
              <a:rPr lang="en-US" dirty="0">
                <a:solidFill>
                  <a:srgbClr val="000000"/>
                </a:solidFill>
                <a:latin typeface="Arial" panose="020B0604020202020204" pitchFamily="34" charset="0"/>
                <a:cs typeface="Arial" panose="020B0604020202020204" pitchFamily="34" charset="0"/>
              </a:rPr>
              <a:t> </a:t>
            </a:r>
            <a:r>
              <a:rPr lang="en-US" i="1" dirty="0">
                <a:solidFill>
                  <a:srgbClr val="000000"/>
                </a:solidFill>
                <a:latin typeface="Arial" panose="020B0604020202020204" pitchFamily="34" charset="0"/>
                <a:cs typeface="Arial" panose="020B0604020202020204" pitchFamily="34" charset="0"/>
              </a:rPr>
              <a:t>125</a:t>
            </a:r>
            <a:r>
              <a:rPr lang="en-US" dirty="0">
                <a:solidFill>
                  <a:srgbClr val="000000"/>
                </a:solidFill>
                <a:latin typeface="Arial" panose="020B0604020202020204" pitchFamily="34" charset="0"/>
                <a:cs typeface="Arial" panose="020B0604020202020204" pitchFamily="34" charset="0"/>
              </a:rPr>
              <a:t>(6), 737-759.</a:t>
            </a:r>
            <a:endParaRPr lang="en-GB" dirty="0">
              <a:solidFill>
                <a:srgbClr val="000000"/>
              </a:solidFill>
              <a:latin typeface="Arial" panose="020B0604020202020204" pitchFamily="34" charset="0"/>
              <a:cs typeface="Arial" panose="020B0604020202020204" pitchFamily="34" charset="0"/>
            </a:endParaRPr>
          </a:p>
        </p:txBody>
      </p:sp>
      <p:sp>
        <p:nvSpPr>
          <p:cNvPr id="9" name="Content Placeholder 8"/>
          <p:cNvSpPr>
            <a:spLocks noGrp="1"/>
          </p:cNvSpPr>
          <p:nvPr>
            <p:ph sz="half" idx="2"/>
          </p:nvPr>
        </p:nvSpPr>
        <p:spPr>
          <a:xfrm>
            <a:off x="2928939" y="1341438"/>
            <a:ext cx="6334125" cy="3821112"/>
          </a:xfrm>
          <a:solidFill>
            <a:srgbClr val="EBB3BB"/>
          </a:solidFill>
          <a:ln w="127000" cmpd="tri">
            <a:solidFill>
              <a:schemeClr val="tx1"/>
            </a:solidFill>
          </a:ln>
        </p:spPr>
        <p:txBody>
          <a:bodyPr tIns="72000" bIns="72000">
            <a:normAutofit lnSpcReduction="10000"/>
          </a:bodyPr>
          <a:lstStyle/>
          <a:p>
            <a:pPr marL="723900">
              <a:buNone/>
              <a:defRPr/>
            </a:pPr>
            <a:endParaRPr lang="en-GB" altLang="en-US" sz="2400" dirty="0">
              <a:latin typeface="Arial" panose="020B0604020202020204" pitchFamily="34" charset="0"/>
              <a:cs typeface="Arial" panose="020B0604020202020204" pitchFamily="34" charset="0"/>
            </a:endParaRPr>
          </a:p>
          <a:p>
            <a:pPr marL="723900">
              <a:buNone/>
              <a:defRPr/>
            </a:pPr>
            <a:r>
              <a:rPr lang="en-GB" altLang="en-US" sz="3600" b="1" dirty="0">
                <a:latin typeface="Arial" panose="020B0604020202020204" pitchFamily="34" charset="0"/>
                <a:cs typeface="Arial" panose="020B0604020202020204" pitchFamily="34" charset="0"/>
              </a:rPr>
              <a:t>Yes, this is plagiarism. </a:t>
            </a:r>
          </a:p>
          <a:p>
            <a:pPr marL="723900">
              <a:buNone/>
              <a:defRPr/>
            </a:pPr>
            <a:endParaRPr lang="en-GB" altLang="en-US" sz="2400" dirty="0">
              <a:solidFill>
                <a:srgbClr val="FF0000"/>
              </a:solidFill>
              <a:latin typeface="Arial" panose="020B0604020202020204" pitchFamily="34" charset="0"/>
              <a:cs typeface="Arial" panose="020B0604020202020204" pitchFamily="34" charset="0"/>
            </a:endParaRPr>
          </a:p>
          <a:p>
            <a:pPr marL="381000" indent="0">
              <a:lnSpc>
                <a:spcPct val="114000"/>
              </a:lnSpc>
              <a:spcBef>
                <a:spcPts val="0"/>
              </a:spcBef>
              <a:spcAft>
                <a:spcPts val="600"/>
              </a:spcAft>
              <a:buNone/>
              <a:defRPr/>
            </a:pPr>
            <a:r>
              <a:rPr lang="en-GB" sz="2400" dirty="0">
                <a:latin typeface="Arial" panose="020B0604020202020204" pitchFamily="34" charset="0"/>
                <a:cs typeface="Arial" panose="020B0604020202020204" pitchFamily="34" charset="0"/>
              </a:rPr>
              <a:t>Although the student paraphrased from the original source, </a:t>
            </a:r>
            <a:r>
              <a:rPr lang="en-GB" sz="2400" b="1" dirty="0">
                <a:latin typeface="Arial" panose="020B0604020202020204" pitchFamily="34" charset="0"/>
                <a:cs typeface="Arial" panose="020B0604020202020204" pitchFamily="34" charset="0"/>
              </a:rPr>
              <a:t>a citation must be provided </a:t>
            </a:r>
            <a:r>
              <a:rPr lang="en-GB" sz="2400" dirty="0">
                <a:latin typeface="Arial" panose="020B0604020202020204" pitchFamily="34" charset="0"/>
                <a:cs typeface="Arial" panose="020B0604020202020204" pitchFamily="34" charset="0"/>
              </a:rPr>
              <a:t>in text and a reference at the end of the assignment.</a:t>
            </a:r>
          </a:p>
          <a:p>
            <a:pPr marL="381000" indent="0">
              <a:lnSpc>
                <a:spcPct val="114000"/>
              </a:lnSpc>
              <a:spcBef>
                <a:spcPts val="1200"/>
              </a:spcBef>
              <a:spcAft>
                <a:spcPts val="600"/>
              </a:spcAft>
              <a:buNone/>
              <a:defRPr/>
            </a:pPr>
            <a:r>
              <a:rPr lang="en-GB" sz="2400" dirty="0">
                <a:latin typeface="Arial" panose="020B0604020202020204" pitchFamily="34" charset="0"/>
                <a:cs typeface="Arial" panose="020B0604020202020204" pitchFamily="34" charset="0"/>
              </a:rPr>
              <a:t>e.g. …or be bewildered (Nickerson, 1999).</a:t>
            </a:r>
          </a:p>
        </p:txBody>
      </p:sp>
    </p:spTree>
    <p:extLst>
      <p:ext uri="{BB962C8B-B14F-4D97-AF65-F5344CB8AC3E}">
        <p14:creationId xmlns:p14="http://schemas.microsoft.com/office/powerpoint/2010/main" val="18811366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2. Is this plagiarism?</a:t>
            </a:r>
          </a:p>
        </p:txBody>
      </p:sp>
      <p:sp>
        <p:nvSpPr>
          <p:cNvPr id="4" name="Rectangle 3"/>
          <p:cNvSpPr/>
          <p:nvPr/>
        </p:nvSpPr>
        <p:spPr>
          <a:xfrm>
            <a:off x="1992313" y="3941763"/>
            <a:ext cx="8208962" cy="2438400"/>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Student’s own work</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According to social exchange theory, a party should give in return when receiving benefits from another (</a:t>
            </a:r>
            <a:r>
              <a:rPr lang="en-GB" sz="2000" dirty="0" err="1">
                <a:solidFill>
                  <a:srgbClr val="000000"/>
                </a:solidFill>
                <a:latin typeface="Arial" panose="020B0604020202020204" pitchFamily="34" charset="0"/>
                <a:cs typeface="Arial" panose="020B0604020202020204" pitchFamily="34" charset="0"/>
              </a:rPr>
              <a:t>Blau</a:t>
            </a:r>
            <a:r>
              <a:rPr lang="en-GB" sz="2000" dirty="0">
                <a:solidFill>
                  <a:srgbClr val="000000"/>
                </a:solidFill>
                <a:latin typeface="Arial" panose="020B0604020202020204" pitchFamily="34" charset="0"/>
                <a:cs typeface="Arial" panose="020B0604020202020204" pitchFamily="34" charset="0"/>
              </a:rPr>
              <a:t>, 1964, as cited in Hatipoglu &amp; </a:t>
            </a:r>
            <a:r>
              <a:rPr lang="en-GB" sz="2000" dirty="0" err="1">
                <a:solidFill>
                  <a:srgbClr val="000000"/>
                </a:solidFill>
                <a:latin typeface="Arial" panose="020B0604020202020204" pitchFamily="34" charset="0"/>
                <a:cs typeface="Arial" panose="020B0604020202020204" pitchFamily="34" charset="0"/>
              </a:rPr>
              <a:t>Inelmen</a:t>
            </a:r>
            <a:r>
              <a:rPr lang="en-GB" sz="2000" dirty="0">
                <a:solidFill>
                  <a:srgbClr val="000000"/>
                </a:solidFill>
                <a:latin typeface="Arial" panose="020B0604020202020204" pitchFamily="34" charset="0"/>
                <a:cs typeface="Arial" panose="020B0604020202020204" pitchFamily="34" charset="0"/>
              </a:rPr>
              <a:t>, 2018, p.976).</a:t>
            </a:r>
          </a:p>
          <a:p>
            <a:pPr eaLnBrk="0" fontAlgn="base" hangingPunct="0">
              <a:lnSpc>
                <a:spcPct val="114000"/>
              </a:lnSpc>
              <a:spcBef>
                <a:spcPct val="0"/>
              </a:spcBef>
              <a:spcAft>
                <a:spcPct val="0"/>
              </a:spcAft>
              <a:defRPr/>
            </a:pPr>
            <a:endParaRPr lang="en-GB" sz="1100" dirty="0">
              <a:solidFill>
                <a:srgbClr val="000000"/>
              </a:solidFill>
              <a:latin typeface="Arial" panose="020B0604020202020204" pitchFamily="34" charset="0"/>
              <a:cs typeface="Arial" panose="020B0604020202020204" pitchFamily="34" charset="0"/>
            </a:endParaRPr>
          </a:p>
          <a:p>
            <a:pPr eaLnBrk="0" fontAlgn="base" hangingPunct="0">
              <a:spcBef>
                <a:spcPct val="0"/>
              </a:spcBef>
              <a:spcAft>
                <a:spcPct val="0"/>
              </a:spcAft>
              <a:defRPr/>
            </a:pPr>
            <a:r>
              <a:rPr lang="en-GB" dirty="0">
                <a:solidFill>
                  <a:srgbClr val="000000"/>
                </a:solidFill>
                <a:latin typeface="Arial" panose="020B0604020202020204" pitchFamily="34" charset="0"/>
                <a:cs typeface="Arial" panose="020B0604020202020204" pitchFamily="34" charset="0"/>
              </a:rPr>
              <a:t>Hatipoglu, B., &amp; </a:t>
            </a:r>
            <a:r>
              <a:rPr lang="en-GB" dirty="0" err="1">
                <a:solidFill>
                  <a:srgbClr val="000000"/>
                </a:solidFill>
                <a:latin typeface="Arial" panose="020B0604020202020204" pitchFamily="34" charset="0"/>
                <a:cs typeface="Arial" panose="020B0604020202020204" pitchFamily="34" charset="0"/>
              </a:rPr>
              <a:t>Inelmen</a:t>
            </a:r>
            <a:r>
              <a:rPr lang="en-GB" dirty="0">
                <a:solidFill>
                  <a:srgbClr val="000000"/>
                </a:solidFill>
                <a:latin typeface="Arial" panose="020B0604020202020204" pitchFamily="34" charset="0"/>
                <a:cs typeface="Arial" panose="020B0604020202020204" pitchFamily="34" charset="0"/>
              </a:rPr>
              <a:t>, K. (2018). Demographic diversity in the workplace and its impact on employee voice: The role of trust in the employer. </a:t>
            </a:r>
            <a:r>
              <a:rPr lang="en-GB" i="1" dirty="0">
                <a:solidFill>
                  <a:srgbClr val="000000"/>
                </a:solidFill>
                <a:latin typeface="Arial" panose="020B0604020202020204" pitchFamily="34" charset="0"/>
                <a:cs typeface="Arial" panose="020B0604020202020204" pitchFamily="34" charset="0"/>
              </a:rPr>
              <a:t>The International Journal of Human Resource Management</a:t>
            </a:r>
            <a:r>
              <a:rPr lang="en-GB" dirty="0">
                <a:solidFill>
                  <a:srgbClr val="000000"/>
                </a:solidFill>
                <a:latin typeface="Arial" panose="020B0604020202020204" pitchFamily="34" charset="0"/>
                <a:cs typeface="Arial" panose="020B0604020202020204" pitchFamily="34" charset="0"/>
              </a:rPr>
              <a:t>, </a:t>
            </a:r>
            <a:r>
              <a:rPr lang="en-GB" i="1" dirty="0">
                <a:solidFill>
                  <a:srgbClr val="000000"/>
                </a:solidFill>
                <a:latin typeface="Arial" panose="020B0604020202020204" pitchFamily="34" charset="0"/>
                <a:cs typeface="Arial" panose="020B0604020202020204" pitchFamily="34" charset="0"/>
              </a:rPr>
              <a:t>29</a:t>
            </a:r>
            <a:r>
              <a:rPr lang="en-GB" dirty="0">
                <a:solidFill>
                  <a:srgbClr val="000000"/>
                </a:solidFill>
                <a:latin typeface="Arial" panose="020B0604020202020204" pitchFamily="34" charset="0"/>
                <a:cs typeface="Arial" panose="020B0604020202020204" pitchFamily="34" charset="0"/>
              </a:rPr>
              <a:t>(5), 970-994.</a:t>
            </a:r>
          </a:p>
        </p:txBody>
      </p:sp>
      <p:sp>
        <p:nvSpPr>
          <p:cNvPr id="6" name="Rectangle 5"/>
          <p:cNvSpPr/>
          <p:nvPr/>
        </p:nvSpPr>
        <p:spPr>
          <a:xfrm>
            <a:off x="1992314" y="1341438"/>
            <a:ext cx="8207375" cy="24495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Original source</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Social exchange theory (</a:t>
            </a:r>
            <a:r>
              <a:rPr lang="en-GB" sz="2000" dirty="0" err="1">
                <a:solidFill>
                  <a:srgbClr val="000000"/>
                </a:solidFill>
                <a:latin typeface="Arial" panose="020B0604020202020204" pitchFamily="34" charset="0"/>
                <a:cs typeface="Arial" panose="020B0604020202020204" pitchFamily="34" charset="0"/>
              </a:rPr>
              <a:t>Blau</a:t>
            </a:r>
            <a:r>
              <a:rPr lang="en-GB" sz="2000" dirty="0">
                <a:solidFill>
                  <a:srgbClr val="000000"/>
                </a:solidFill>
                <a:latin typeface="Arial" panose="020B0604020202020204" pitchFamily="34" charset="0"/>
                <a:cs typeface="Arial" panose="020B0604020202020204" pitchFamily="34" charset="0"/>
              </a:rPr>
              <a:t>, 1964) proposes that when one party provides benefits to the other, the other party becomes obliged to reciprocate by returning the </a:t>
            </a:r>
            <a:r>
              <a:rPr lang="en-GB" sz="2000" dirty="0" err="1">
                <a:solidFill>
                  <a:srgbClr val="000000"/>
                </a:solidFill>
                <a:latin typeface="Arial" panose="020B0604020202020204" pitchFamily="34" charset="0"/>
                <a:cs typeface="Arial" panose="020B0604020202020204" pitchFamily="34" charset="0"/>
              </a:rPr>
              <a:t>favor</a:t>
            </a:r>
            <a:r>
              <a:rPr lang="en-GB" sz="2000" dirty="0">
                <a:solidFill>
                  <a:srgbClr val="000000"/>
                </a:solidFill>
                <a:latin typeface="Arial" panose="020B0604020202020204" pitchFamily="34" charset="0"/>
                <a:cs typeface="Arial" panose="020B0604020202020204" pitchFamily="34" charset="0"/>
              </a:rPr>
              <a:t>.</a:t>
            </a:r>
          </a:p>
          <a:p>
            <a:pPr eaLnBrk="0" fontAlgn="base" hangingPunct="0">
              <a:spcBef>
                <a:spcPct val="0"/>
              </a:spcBef>
              <a:spcAft>
                <a:spcPct val="0"/>
              </a:spcAft>
              <a:defRPr/>
            </a:pPr>
            <a:endParaRPr lang="en-GB" sz="1100" dirty="0">
              <a:solidFill>
                <a:srgbClr val="000000"/>
              </a:solidFill>
              <a:latin typeface="Arial" panose="020B0604020202020204" pitchFamily="34" charset="0"/>
              <a:cs typeface="Arial" panose="020B0604020202020204" pitchFamily="34" charset="0"/>
            </a:endParaRPr>
          </a:p>
          <a:p>
            <a:pPr eaLnBrk="0" fontAlgn="base" hangingPunct="0">
              <a:spcBef>
                <a:spcPct val="0"/>
              </a:spcBef>
              <a:spcAft>
                <a:spcPct val="0"/>
              </a:spcAft>
              <a:defRPr/>
            </a:pPr>
            <a:r>
              <a:rPr lang="en-GB" dirty="0">
                <a:solidFill>
                  <a:srgbClr val="000000"/>
                </a:solidFill>
                <a:latin typeface="Arial" panose="020B0604020202020204" pitchFamily="34" charset="0"/>
                <a:cs typeface="Arial" panose="020B0604020202020204" pitchFamily="34" charset="0"/>
              </a:rPr>
              <a:t>Hatipoglu, B., &amp; </a:t>
            </a:r>
            <a:r>
              <a:rPr lang="en-GB" dirty="0" err="1">
                <a:solidFill>
                  <a:srgbClr val="000000"/>
                </a:solidFill>
                <a:latin typeface="Arial" panose="020B0604020202020204" pitchFamily="34" charset="0"/>
                <a:cs typeface="Arial" panose="020B0604020202020204" pitchFamily="34" charset="0"/>
              </a:rPr>
              <a:t>Inelmen</a:t>
            </a:r>
            <a:r>
              <a:rPr lang="en-GB" dirty="0">
                <a:solidFill>
                  <a:srgbClr val="000000"/>
                </a:solidFill>
                <a:latin typeface="Arial" panose="020B0604020202020204" pitchFamily="34" charset="0"/>
                <a:cs typeface="Arial" panose="020B0604020202020204" pitchFamily="34" charset="0"/>
              </a:rPr>
              <a:t>, K. (2018). Demographic diversity in the workplace and its impact on employee voice: The role of trust in the employer. </a:t>
            </a:r>
            <a:r>
              <a:rPr lang="en-GB" i="1" dirty="0">
                <a:solidFill>
                  <a:srgbClr val="000000"/>
                </a:solidFill>
                <a:latin typeface="Arial" panose="020B0604020202020204" pitchFamily="34" charset="0"/>
                <a:cs typeface="Arial" panose="020B0604020202020204" pitchFamily="34" charset="0"/>
              </a:rPr>
              <a:t>The International Journal of Human Resource Management</a:t>
            </a:r>
            <a:r>
              <a:rPr lang="en-GB" dirty="0">
                <a:solidFill>
                  <a:srgbClr val="000000"/>
                </a:solidFill>
                <a:latin typeface="Arial" panose="020B0604020202020204" pitchFamily="34" charset="0"/>
                <a:cs typeface="Arial" panose="020B0604020202020204" pitchFamily="34" charset="0"/>
              </a:rPr>
              <a:t>, </a:t>
            </a:r>
            <a:r>
              <a:rPr lang="en-GB" i="1" dirty="0">
                <a:solidFill>
                  <a:srgbClr val="000000"/>
                </a:solidFill>
                <a:latin typeface="Arial" panose="020B0604020202020204" pitchFamily="34" charset="0"/>
                <a:cs typeface="Arial" panose="020B0604020202020204" pitchFamily="34" charset="0"/>
              </a:rPr>
              <a:t>29</a:t>
            </a:r>
            <a:r>
              <a:rPr lang="en-GB" dirty="0">
                <a:solidFill>
                  <a:srgbClr val="000000"/>
                </a:solidFill>
                <a:latin typeface="Arial" panose="020B0604020202020204" pitchFamily="34" charset="0"/>
                <a:cs typeface="Arial" panose="020B0604020202020204" pitchFamily="34" charset="0"/>
              </a:rPr>
              <a:t>(5), 970-994.</a:t>
            </a:r>
          </a:p>
        </p:txBody>
      </p:sp>
    </p:spTree>
    <p:custDataLst>
      <p:tags r:id="rId1"/>
    </p:custDataLst>
    <p:extLst>
      <p:ext uri="{BB962C8B-B14F-4D97-AF65-F5344CB8AC3E}">
        <p14:creationId xmlns:p14="http://schemas.microsoft.com/office/powerpoint/2010/main" val="5645775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2. Is this plagiarism?</a:t>
            </a:r>
          </a:p>
        </p:txBody>
      </p:sp>
      <p:sp>
        <p:nvSpPr>
          <p:cNvPr id="4" name="Rectangle 3"/>
          <p:cNvSpPr/>
          <p:nvPr/>
        </p:nvSpPr>
        <p:spPr>
          <a:xfrm>
            <a:off x="1992313" y="3941763"/>
            <a:ext cx="8208962" cy="2438400"/>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Student’s own work</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According to social exchange theory, a party should give in return when receiving benefits from another (</a:t>
            </a:r>
            <a:r>
              <a:rPr lang="en-GB" sz="2000" dirty="0" err="1">
                <a:solidFill>
                  <a:srgbClr val="000000"/>
                </a:solidFill>
                <a:latin typeface="Arial" panose="020B0604020202020204" pitchFamily="34" charset="0"/>
                <a:cs typeface="Arial" panose="020B0604020202020204" pitchFamily="34" charset="0"/>
              </a:rPr>
              <a:t>Blau</a:t>
            </a:r>
            <a:r>
              <a:rPr lang="en-GB" sz="2000" dirty="0">
                <a:solidFill>
                  <a:srgbClr val="000000"/>
                </a:solidFill>
                <a:latin typeface="Arial" panose="020B0604020202020204" pitchFamily="34" charset="0"/>
                <a:cs typeface="Arial" panose="020B0604020202020204" pitchFamily="34" charset="0"/>
              </a:rPr>
              <a:t>, 1964, as cited in Hatipoglu &amp; </a:t>
            </a:r>
            <a:r>
              <a:rPr lang="en-GB" sz="2000" dirty="0" err="1">
                <a:solidFill>
                  <a:srgbClr val="000000"/>
                </a:solidFill>
                <a:latin typeface="Arial" panose="020B0604020202020204" pitchFamily="34" charset="0"/>
                <a:cs typeface="Arial" panose="020B0604020202020204" pitchFamily="34" charset="0"/>
              </a:rPr>
              <a:t>Inelmen</a:t>
            </a:r>
            <a:r>
              <a:rPr lang="en-GB" sz="2000" dirty="0">
                <a:solidFill>
                  <a:srgbClr val="000000"/>
                </a:solidFill>
                <a:latin typeface="Arial" panose="020B0604020202020204" pitchFamily="34" charset="0"/>
                <a:cs typeface="Arial" panose="020B0604020202020204" pitchFamily="34" charset="0"/>
              </a:rPr>
              <a:t>, 2018, p.976).</a:t>
            </a:r>
          </a:p>
          <a:p>
            <a:pPr eaLnBrk="0" fontAlgn="base" hangingPunct="0">
              <a:lnSpc>
                <a:spcPct val="114000"/>
              </a:lnSpc>
              <a:spcBef>
                <a:spcPct val="0"/>
              </a:spcBef>
              <a:spcAft>
                <a:spcPct val="0"/>
              </a:spcAft>
              <a:defRPr/>
            </a:pPr>
            <a:endParaRPr lang="en-GB" sz="1100" dirty="0">
              <a:solidFill>
                <a:srgbClr val="000000"/>
              </a:solidFill>
              <a:latin typeface="Arial" panose="020B0604020202020204" pitchFamily="34" charset="0"/>
              <a:cs typeface="Arial" panose="020B0604020202020204" pitchFamily="34" charset="0"/>
            </a:endParaRPr>
          </a:p>
          <a:p>
            <a:pPr eaLnBrk="0" fontAlgn="base" hangingPunct="0">
              <a:spcBef>
                <a:spcPct val="0"/>
              </a:spcBef>
              <a:spcAft>
                <a:spcPct val="0"/>
              </a:spcAft>
              <a:defRPr/>
            </a:pPr>
            <a:r>
              <a:rPr lang="en-GB" dirty="0">
                <a:solidFill>
                  <a:srgbClr val="000000"/>
                </a:solidFill>
                <a:latin typeface="Arial" panose="020B0604020202020204" pitchFamily="34" charset="0"/>
                <a:cs typeface="Arial" panose="020B0604020202020204" pitchFamily="34" charset="0"/>
              </a:rPr>
              <a:t>Hatipoglu, B., &amp; </a:t>
            </a:r>
            <a:r>
              <a:rPr lang="en-GB" dirty="0" err="1">
                <a:solidFill>
                  <a:srgbClr val="000000"/>
                </a:solidFill>
                <a:latin typeface="Arial" panose="020B0604020202020204" pitchFamily="34" charset="0"/>
                <a:cs typeface="Arial" panose="020B0604020202020204" pitchFamily="34" charset="0"/>
              </a:rPr>
              <a:t>Inelmen</a:t>
            </a:r>
            <a:r>
              <a:rPr lang="en-GB" dirty="0">
                <a:solidFill>
                  <a:srgbClr val="000000"/>
                </a:solidFill>
                <a:latin typeface="Arial" panose="020B0604020202020204" pitchFamily="34" charset="0"/>
                <a:cs typeface="Arial" panose="020B0604020202020204" pitchFamily="34" charset="0"/>
              </a:rPr>
              <a:t>, K. (2018). Demographic diversity in the workplace and its impact on employee voice: The role of trust in the employer. </a:t>
            </a:r>
            <a:r>
              <a:rPr lang="en-GB" i="1" dirty="0">
                <a:solidFill>
                  <a:srgbClr val="000000"/>
                </a:solidFill>
                <a:latin typeface="Arial" panose="020B0604020202020204" pitchFamily="34" charset="0"/>
                <a:cs typeface="Arial" panose="020B0604020202020204" pitchFamily="34" charset="0"/>
              </a:rPr>
              <a:t>The International Journal of Human Resource Management</a:t>
            </a:r>
            <a:r>
              <a:rPr lang="en-GB" dirty="0">
                <a:solidFill>
                  <a:srgbClr val="000000"/>
                </a:solidFill>
                <a:latin typeface="Arial" panose="020B0604020202020204" pitchFamily="34" charset="0"/>
                <a:cs typeface="Arial" panose="020B0604020202020204" pitchFamily="34" charset="0"/>
              </a:rPr>
              <a:t>, </a:t>
            </a:r>
            <a:r>
              <a:rPr lang="en-GB" i="1" dirty="0">
                <a:solidFill>
                  <a:srgbClr val="000000"/>
                </a:solidFill>
                <a:latin typeface="Arial" panose="020B0604020202020204" pitchFamily="34" charset="0"/>
                <a:cs typeface="Arial" panose="020B0604020202020204" pitchFamily="34" charset="0"/>
              </a:rPr>
              <a:t>29</a:t>
            </a:r>
            <a:r>
              <a:rPr lang="en-GB" dirty="0">
                <a:solidFill>
                  <a:srgbClr val="000000"/>
                </a:solidFill>
                <a:latin typeface="Arial" panose="020B0604020202020204" pitchFamily="34" charset="0"/>
                <a:cs typeface="Arial" panose="020B0604020202020204" pitchFamily="34" charset="0"/>
              </a:rPr>
              <a:t>(5), 970-994.</a:t>
            </a:r>
          </a:p>
        </p:txBody>
      </p:sp>
      <p:sp>
        <p:nvSpPr>
          <p:cNvPr id="6" name="Rectangle 5"/>
          <p:cNvSpPr/>
          <p:nvPr/>
        </p:nvSpPr>
        <p:spPr>
          <a:xfrm>
            <a:off x="1992314" y="1341438"/>
            <a:ext cx="8207375" cy="24495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Original source</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Social exchange theory (</a:t>
            </a:r>
            <a:r>
              <a:rPr lang="en-GB" sz="2000" dirty="0" err="1">
                <a:solidFill>
                  <a:srgbClr val="000000"/>
                </a:solidFill>
                <a:latin typeface="Arial" panose="020B0604020202020204" pitchFamily="34" charset="0"/>
                <a:cs typeface="Arial" panose="020B0604020202020204" pitchFamily="34" charset="0"/>
              </a:rPr>
              <a:t>Blau</a:t>
            </a:r>
            <a:r>
              <a:rPr lang="en-GB" sz="2000" dirty="0">
                <a:solidFill>
                  <a:srgbClr val="000000"/>
                </a:solidFill>
                <a:latin typeface="Arial" panose="020B0604020202020204" pitchFamily="34" charset="0"/>
                <a:cs typeface="Arial" panose="020B0604020202020204" pitchFamily="34" charset="0"/>
              </a:rPr>
              <a:t>, 1964) proposes that when one party provides benefits to the other, the other party becomes obliged to reciprocate by returning the </a:t>
            </a:r>
            <a:r>
              <a:rPr lang="en-GB" sz="2000" dirty="0" err="1">
                <a:solidFill>
                  <a:srgbClr val="000000"/>
                </a:solidFill>
                <a:latin typeface="Arial" panose="020B0604020202020204" pitchFamily="34" charset="0"/>
                <a:cs typeface="Arial" panose="020B0604020202020204" pitchFamily="34" charset="0"/>
              </a:rPr>
              <a:t>favor</a:t>
            </a:r>
            <a:r>
              <a:rPr lang="en-GB" sz="2000" dirty="0">
                <a:solidFill>
                  <a:srgbClr val="000000"/>
                </a:solidFill>
                <a:latin typeface="Arial" panose="020B0604020202020204" pitchFamily="34" charset="0"/>
                <a:cs typeface="Arial" panose="020B0604020202020204" pitchFamily="34" charset="0"/>
              </a:rPr>
              <a:t>.</a:t>
            </a:r>
          </a:p>
          <a:p>
            <a:pPr eaLnBrk="0" fontAlgn="base" hangingPunct="0">
              <a:spcBef>
                <a:spcPct val="0"/>
              </a:spcBef>
              <a:spcAft>
                <a:spcPct val="0"/>
              </a:spcAft>
              <a:defRPr/>
            </a:pPr>
            <a:endParaRPr lang="en-GB" sz="1100" dirty="0">
              <a:solidFill>
                <a:srgbClr val="000000"/>
              </a:solidFill>
              <a:latin typeface="Arial" panose="020B0604020202020204" pitchFamily="34" charset="0"/>
              <a:cs typeface="Arial" panose="020B0604020202020204" pitchFamily="34" charset="0"/>
            </a:endParaRPr>
          </a:p>
          <a:p>
            <a:pPr eaLnBrk="0" fontAlgn="base" hangingPunct="0">
              <a:spcBef>
                <a:spcPct val="0"/>
              </a:spcBef>
              <a:spcAft>
                <a:spcPct val="0"/>
              </a:spcAft>
              <a:defRPr/>
            </a:pPr>
            <a:r>
              <a:rPr lang="en-GB" dirty="0">
                <a:solidFill>
                  <a:srgbClr val="000000"/>
                </a:solidFill>
                <a:latin typeface="Arial" panose="020B0604020202020204" pitchFamily="34" charset="0"/>
                <a:cs typeface="Arial" panose="020B0604020202020204" pitchFamily="34" charset="0"/>
              </a:rPr>
              <a:t>Hatipoglu, B., &amp; </a:t>
            </a:r>
            <a:r>
              <a:rPr lang="en-GB" dirty="0" err="1">
                <a:solidFill>
                  <a:srgbClr val="000000"/>
                </a:solidFill>
                <a:latin typeface="Arial" panose="020B0604020202020204" pitchFamily="34" charset="0"/>
                <a:cs typeface="Arial" panose="020B0604020202020204" pitchFamily="34" charset="0"/>
              </a:rPr>
              <a:t>Inelmen</a:t>
            </a:r>
            <a:r>
              <a:rPr lang="en-GB" dirty="0">
                <a:solidFill>
                  <a:srgbClr val="000000"/>
                </a:solidFill>
                <a:latin typeface="Arial" panose="020B0604020202020204" pitchFamily="34" charset="0"/>
                <a:cs typeface="Arial" panose="020B0604020202020204" pitchFamily="34" charset="0"/>
              </a:rPr>
              <a:t>, K. (2018). Demographic diversity in the workplace and its impact on employee voice: The role of trust in the employer. </a:t>
            </a:r>
            <a:r>
              <a:rPr lang="en-GB" i="1" dirty="0">
                <a:solidFill>
                  <a:srgbClr val="000000"/>
                </a:solidFill>
                <a:latin typeface="Arial" panose="020B0604020202020204" pitchFamily="34" charset="0"/>
                <a:cs typeface="Arial" panose="020B0604020202020204" pitchFamily="34" charset="0"/>
              </a:rPr>
              <a:t>The International Journal of Human Resource Management</a:t>
            </a:r>
            <a:r>
              <a:rPr lang="en-GB" dirty="0">
                <a:solidFill>
                  <a:srgbClr val="000000"/>
                </a:solidFill>
                <a:latin typeface="Arial" panose="020B0604020202020204" pitchFamily="34" charset="0"/>
                <a:cs typeface="Arial" panose="020B0604020202020204" pitchFamily="34" charset="0"/>
              </a:rPr>
              <a:t>, </a:t>
            </a:r>
            <a:r>
              <a:rPr lang="en-GB" i="1" dirty="0">
                <a:solidFill>
                  <a:srgbClr val="000000"/>
                </a:solidFill>
                <a:latin typeface="Arial" panose="020B0604020202020204" pitchFamily="34" charset="0"/>
                <a:cs typeface="Arial" panose="020B0604020202020204" pitchFamily="34" charset="0"/>
              </a:rPr>
              <a:t>29</a:t>
            </a:r>
            <a:r>
              <a:rPr lang="en-GB" dirty="0">
                <a:solidFill>
                  <a:srgbClr val="000000"/>
                </a:solidFill>
                <a:latin typeface="Arial" panose="020B0604020202020204" pitchFamily="34" charset="0"/>
                <a:cs typeface="Arial" panose="020B0604020202020204" pitchFamily="34" charset="0"/>
              </a:rPr>
              <a:t>(5), 970-994.</a:t>
            </a:r>
          </a:p>
        </p:txBody>
      </p:sp>
      <p:sp>
        <p:nvSpPr>
          <p:cNvPr id="5" name="Content Placeholder 8"/>
          <p:cNvSpPr txBox="1">
            <a:spLocks/>
          </p:cNvSpPr>
          <p:nvPr/>
        </p:nvSpPr>
        <p:spPr>
          <a:xfrm>
            <a:off x="3287713" y="1550988"/>
            <a:ext cx="5688012" cy="4083050"/>
          </a:xfrm>
          <a:prstGeom prst="rect">
            <a:avLst/>
          </a:prstGeom>
          <a:solidFill>
            <a:srgbClr val="CCFFCC"/>
          </a:solidFill>
          <a:ln w="127000" cmpd="tri">
            <a:solidFill>
              <a:schemeClr val="tx1"/>
            </a:solidFill>
          </a:ln>
        </p:spPr>
        <p:txBody>
          <a:bodyPr lIns="360000" tIns="360000" rIns="360000" bIns="72000">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88900" indent="0" defTabSz="901700">
              <a:buNone/>
              <a:defRPr/>
            </a:pPr>
            <a:r>
              <a:rPr lang="en-GB" altLang="en-US" sz="3600" b="1" kern="0" dirty="0">
                <a:solidFill>
                  <a:srgbClr val="000000"/>
                </a:solidFill>
                <a:latin typeface="Arial" panose="020B0604020202020204" pitchFamily="34" charset="0"/>
                <a:cs typeface="Arial" panose="020B0604020202020204" pitchFamily="34" charset="0"/>
              </a:rPr>
              <a:t>No, not plagiarism.</a:t>
            </a:r>
          </a:p>
          <a:p>
            <a:pPr marL="901700" indent="-457200">
              <a:defRPr/>
            </a:pPr>
            <a:endParaRPr lang="en-GB" altLang="en-US" sz="2400" kern="0" dirty="0">
              <a:solidFill>
                <a:srgbClr val="000000"/>
              </a:solidFill>
              <a:latin typeface="Arial" panose="020B0604020202020204" pitchFamily="34" charset="0"/>
              <a:cs typeface="Arial" panose="020B0604020202020204" pitchFamily="34" charset="0"/>
            </a:endParaRPr>
          </a:p>
          <a:p>
            <a:pPr marL="88900" indent="0">
              <a:buNone/>
              <a:defRPr/>
            </a:pPr>
            <a:r>
              <a:rPr lang="en-GB" altLang="en-US" sz="2400" kern="0" dirty="0">
                <a:solidFill>
                  <a:srgbClr val="000000"/>
                </a:solidFill>
                <a:latin typeface="Arial" panose="020B0604020202020204" pitchFamily="34" charset="0"/>
                <a:cs typeface="Arial" panose="020B0604020202020204" pitchFamily="34" charset="0"/>
              </a:rPr>
              <a:t>This is known as </a:t>
            </a:r>
            <a:r>
              <a:rPr lang="en-GB" altLang="en-US" sz="2400" b="1" kern="0" dirty="0">
                <a:solidFill>
                  <a:srgbClr val="000000"/>
                </a:solidFill>
                <a:latin typeface="Arial" panose="020B0604020202020204" pitchFamily="34" charset="0"/>
                <a:cs typeface="Arial" panose="020B0604020202020204" pitchFamily="34" charset="0"/>
              </a:rPr>
              <a:t>secondary referencing</a:t>
            </a:r>
            <a:r>
              <a:rPr lang="en-GB" altLang="en-US" sz="2400" kern="0" dirty="0">
                <a:solidFill>
                  <a:srgbClr val="000000"/>
                </a:solidFill>
                <a:latin typeface="Arial" panose="020B0604020202020204" pitchFamily="34" charset="0"/>
                <a:cs typeface="Arial" panose="020B0604020202020204" pitchFamily="34" charset="0"/>
              </a:rPr>
              <a:t>. Always cite and reference the source where you found the information, not the original source if you have not read that yourself.</a:t>
            </a:r>
          </a:p>
        </p:txBody>
      </p:sp>
    </p:spTree>
    <p:custDataLst>
      <p:tags r:id="rId1"/>
    </p:custDataLst>
    <p:extLst>
      <p:ext uri="{BB962C8B-B14F-4D97-AF65-F5344CB8AC3E}">
        <p14:creationId xmlns:p14="http://schemas.microsoft.com/office/powerpoint/2010/main" val="943714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3. Is this plagiarism?</a:t>
            </a:r>
          </a:p>
        </p:txBody>
      </p:sp>
      <p:sp>
        <p:nvSpPr>
          <p:cNvPr id="5" name="Rectangle 4"/>
          <p:cNvSpPr/>
          <p:nvPr/>
        </p:nvSpPr>
        <p:spPr>
          <a:xfrm>
            <a:off x="1992313" y="3133726"/>
            <a:ext cx="8208962" cy="291782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 B</a:t>
            </a:r>
          </a:p>
          <a:p>
            <a:pPr eaLnBrk="0" fontAlgn="base" hangingPunct="0">
              <a:spcBef>
                <a:spcPct val="0"/>
              </a:spcBef>
              <a:spcAft>
                <a:spcPts val="1200"/>
              </a:spcAft>
              <a:defRPr/>
            </a:pPr>
            <a:r>
              <a:rPr lang="en-GB" sz="2000" dirty="0">
                <a:solidFill>
                  <a:srgbClr val="000000"/>
                </a:solidFill>
                <a:latin typeface="Arial" panose="020B0604020202020204" pitchFamily="34" charset="0"/>
                <a:cs typeface="Arial" panose="020B0604020202020204" pitchFamily="34" charset="0"/>
              </a:rPr>
              <a:t>Neville (2010) comments that: </a:t>
            </a:r>
          </a:p>
          <a:p>
            <a:pPr lvl="1" eaLnBrk="0" fontAlgn="base" hangingPunct="0">
              <a:spcBef>
                <a:spcPct val="0"/>
              </a:spcBef>
              <a:spcAft>
                <a:spcPts val="1200"/>
              </a:spcAft>
              <a:defRPr/>
            </a:pPr>
            <a:r>
              <a:rPr lang="en-GB" sz="2000" dirty="0">
                <a:solidFill>
                  <a:srgbClr val="000000"/>
                </a:solidFill>
                <a:latin typeface="Arial" panose="020B0604020202020204" pitchFamily="34" charset="0"/>
                <a:cs typeface="Arial" panose="020B0604020202020204" pitchFamily="34" charset="0"/>
              </a:rPr>
              <a:t>It can sometimes be difficult, if not impossible, to avoid using some of the author’s original words, particularly those that describe or label phenomena. However, you need to avoid copying out what the author said, word for word. Choose words that you feel give a true impression of the author’s original ideas or action. </a:t>
            </a:r>
          </a:p>
        </p:txBody>
      </p:sp>
      <p:sp>
        <p:nvSpPr>
          <p:cNvPr id="6" name="Rectangle 5"/>
          <p:cNvSpPr/>
          <p:nvPr/>
        </p:nvSpPr>
        <p:spPr>
          <a:xfrm>
            <a:off x="1992314" y="1341438"/>
            <a:ext cx="8207375" cy="161766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 A</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It is advised that “you should cite all sources and present full details of these in your list of references” (Neville, 2010).</a:t>
            </a:r>
            <a:endParaRPr lang="en-GB" sz="1100" dirty="0">
              <a:solidFill>
                <a:srgbClr val="000000"/>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4243809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3. Is this plagiarism?</a:t>
            </a:r>
          </a:p>
        </p:txBody>
      </p:sp>
      <p:sp>
        <p:nvSpPr>
          <p:cNvPr id="5" name="Rectangle 4"/>
          <p:cNvSpPr/>
          <p:nvPr/>
        </p:nvSpPr>
        <p:spPr>
          <a:xfrm>
            <a:off x="1992313" y="3133726"/>
            <a:ext cx="8208962" cy="291782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 B</a:t>
            </a:r>
          </a:p>
          <a:p>
            <a:pPr eaLnBrk="0" fontAlgn="base" hangingPunct="0">
              <a:spcBef>
                <a:spcPct val="0"/>
              </a:spcBef>
              <a:spcAft>
                <a:spcPts val="1200"/>
              </a:spcAft>
              <a:defRPr/>
            </a:pPr>
            <a:r>
              <a:rPr lang="en-GB" sz="2000" dirty="0">
                <a:solidFill>
                  <a:srgbClr val="000000"/>
                </a:solidFill>
                <a:latin typeface="Arial" panose="020B0604020202020204" pitchFamily="34" charset="0"/>
                <a:cs typeface="Arial" panose="020B0604020202020204" pitchFamily="34" charset="0"/>
              </a:rPr>
              <a:t>Neville (2010) comments that: </a:t>
            </a:r>
          </a:p>
          <a:p>
            <a:pPr lvl="1" eaLnBrk="0" fontAlgn="base" hangingPunct="0">
              <a:spcBef>
                <a:spcPct val="0"/>
              </a:spcBef>
              <a:spcAft>
                <a:spcPts val="1200"/>
              </a:spcAft>
              <a:defRPr/>
            </a:pPr>
            <a:r>
              <a:rPr lang="en-GB" sz="2000" dirty="0">
                <a:solidFill>
                  <a:srgbClr val="000000"/>
                </a:solidFill>
                <a:latin typeface="Arial" panose="020B0604020202020204" pitchFamily="34" charset="0"/>
                <a:cs typeface="Arial" panose="020B0604020202020204" pitchFamily="34" charset="0"/>
              </a:rPr>
              <a:t>It can sometimes be difficult, if not impossible, to avoid using some of the author’s original words, particularly those that describe or label phenomena. However, you need to avoid copying out what the author said, word for word. Choose words that you feel give a true impression of the author’s original ideas or action </a:t>
            </a:r>
            <a:r>
              <a:rPr lang="en-GB" sz="2000" b="1" dirty="0">
                <a:solidFill>
                  <a:srgbClr val="000000"/>
                </a:solidFill>
                <a:latin typeface="Arial" panose="020B0604020202020204" pitchFamily="34" charset="0"/>
                <a:cs typeface="Arial" panose="020B0604020202020204" pitchFamily="34" charset="0"/>
              </a:rPr>
              <a:t>(p. 38). </a:t>
            </a:r>
          </a:p>
        </p:txBody>
      </p:sp>
      <p:sp>
        <p:nvSpPr>
          <p:cNvPr id="6" name="Rectangle 5"/>
          <p:cNvSpPr/>
          <p:nvPr/>
        </p:nvSpPr>
        <p:spPr>
          <a:xfrm>
            <a:off x="1992314" y="1341438"/>
            <a:ext cx="8207375" cy="161766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 A</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It is advised that “you should cite all sources and present full details of these in your list of references” (Neville, 2010</a:t>
            </a:r>
            <a:r>
              <a:rPr lang="en-GB" sz="2000" b="1" dirty="0">
                <a:solidFill>
                  <a:srgbClr val="000000"/>
                </a:solidFill>
                <a:latin typeface="Arial" panose="020B0604020202020204" pitchFamily="34" charset="0"/>
                <a:cs typeface="Arial" panose="020B0604020202020204" pitchFamily="34" charset="0"/>
              </a:rPr>
              <a:t>, p. 37</a:t>
            </a:r>
            <a:r>
              <a:rPr lang="en-GB" sz="2000" dirty="0">
                <a:solidFill>
                  <a:srgbClr val="000000"/>
                </a:solidFill>
                <a:latin typeface="Arial" panose="020B0604020202020204" pitchFamily="34" charset="0"/>
                <a:cs typeface="Arial" panose="020B0604020202020204" pitchFamily="34" charset="0"/>
              </a:rPr>
              <a:t>).</a:t>
            </a:r>
            <a:endParaRPr lang="en-GB" sz="1100" dirty="0">
              <a:solidFill>
                <a:srgbClr val="000000"/>
              </a:solidFill>
              <a:latin typeface="Arial" panose="020B0604020202020204" pitchFamily="34" charset="0"/>
              <a:cs typeface="Arial" panose="020B0604020202020204" pitchFamily="34" charset="0"/>
            </a:endParaRPr>
          </a:p>
        </p:txBody>
      </p:sp>
      <p:sp>
        <p:nvSpPr>
          <p:cNvPr id="7" name="Content Placeholder 8"/>
          <p:cNvSpPr txBox="1">
            <a:spLocks/>
          </p:cNvSpPr>
          <p:nvPr/>
        </p:nvSpPr>
        <p:spPr>
          <a:xfrm>
            <a:off x="3948114" y="2959101"/>
            <a:ext cx="5445125" cy="1992313"/>
          </a:xfrm>
          <a:prstGeom prst="rect">
            <a:avLst/>
          </a:prstGeom>
          <a:solidFill>
            <a:srgbClr val="EBB3BB"/>
          </a:solidFill>
          <a:ln w="127000" cmpd="tri">
            <a:solidFill>
              <a:schemeClr val="tx1"/>
            </a:solidFill>
            <a:miter lim="800000"/>
            <a:headEnd/>
            <a:tailEnd/>
          </a:ln>
        </p:spPr>
        <p:txBody>
          <a:bodyPr tIns="72000" rIns="360000" bIns="7200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723900">
              <a:spcBef>
                <a:spcPts val="0"/>
              </a:spcBef>
              <a:buNone/>
              <a:defRPr/>
            </a:pPr>
            <a:endParaRPr lang="en-GB" altLang="en-US" sz="1100" b="1" kern="0" dirty="0">
              <a:solidFill>
                <a:srgbClr val="000000"/>
              </a:solidFill>
              <a:latin typeface="Arial" panose="020B0604020202020204" pitchFamily="34" charset="0"/>
              <a:cs typeface="Arial" panose="020B0604020202020204" pitchFamily="34" charset="0"/>
            </a:endParaRPr>
          </a:p>
          <a:p>
            <a:pPr marL="723900">
              <a:spcBef>
                <a:spcPts val="0"/>
              </a:spcBef>
              <a:buNone/>
              <a:defRPr/>
            </a:pPr>
            <a:r>
              <a:rPr lang="en-GB" altLang="en-US" sz="3600" b="1" kern="0" dirty="0">
                <a:solidFill>
                  <a:srgbClr val="000000"/>
                </a:solidFill>
                <a:latin typeface="Arial" panose="020B0604020202020204" pitchFamily="34" charset="0"/>
                <a:cs typeface="Arial" panose="020B0604020202020204" pitchFamily="34" charset="0"/>
              </a:rPr>
              <a:t>This is poor practice. </a:t>
            </a:r>
          </a:p>
          <a:p>
            <a:pPr marL="723900">
              <a:buNone/>
              <a:defRPr/>
            </a:pPr>
            <a:endParaRPr lang="en-GB" altLang="en-US" sz="1100" kern="0" dirty="0">
              <a:solidFill>
                <a:srgbClr val="FF0000"/>
              </a:solidFill>
              <a:latin typeface="Arial" panose="020B0604020202020204" pitchFamily="34" charset="0"/>
              <a:cs typeface="Arial" panose="020B0604020202020204" pitchFamily="34" charset="0"/>
            </a:endParaRPr>
          </a:p>
          <a:p>
            <a:pPr marL="452438" indent="0">
              <a:buNone/>
              <a:defRPr/>
            </a:pPr>
            <a:r>
              <a:rPr lang="en-GB" altLang="en-US" sz="2400" kern="0" dirty="0">
                <a:solidFill>
                  <a:srgbClr val="000000"/>
                </a:solidFill>
                <a:latin typeface="Arial" panose="020B0604020202020204" pitchFamily="34" charset="0"/>
                <a:cs typeface="Arial" panose="020B0604020202020204" pitchFamily="34" charset="0"/>
              </a:rPr>
              <a:t>Whenever quoting, you should always include page numbers. </a:t>
            </a:r>
          </a:p>
        </p:txBody>
      </p:sp>
    </p:spTree>
    <p:custDataLst>
      <p:tags r:id="rId1"/>
    </p:custDataLst>
    <p:extLst>
      <p:ext uri="{BB962C8B-B14F-4D97-AF65-F5344CB8AC3E}">
        <p14:creationId xmlns:p14="http://schemas.microsoft.com/office/powerpoint/2010/main" val="1091252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4. Is this plagiarism?</a:t>
            </a:r>
          </a:p>
        </p:txBody>
      </p:sp>
      <p:grpSp>
        <p:nvGrpSpPr>
          <p:cNvPr id="31747" name="Group 11"/>
          <p:cNvGrpSpPr>
            <a:grpSpLocks/>
          </p:cNvGrpSpPr>
          <p:nvPr/>
        </p:nvGrpSpPr>
        <p:grpSpPr bwMode="auto">
          <a:xfrm>
            <a:off x="1774825" y="1319214"/>
            <a:ext cx="8713788" cy="5278437"/>
            <a:chOff x="251520" y="1319560"/>
            <a:chExt cx="8712968" cy="5277792"/>
          </a:xfrm>
        </p:grpSpPr>
        <p:sp>
          <p:nvSpPr>
            <p:cNvPr id="11" name="Rectangle 10"/>
            <p:cNvSpPr/>
            <p:nvPr/>
          </p:nvSpPr>
          <p:spPr>
            <a:xfrm>
              <a:off x="251520" y="1319560"/>
              <a:ext cx="8712968" cy="527779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latin typeface="Calibri"/>
              </a:endParaRPr>
            </a:p>
          </p:txBody>
        </p:sp>
        <p:pic>
          <p:nvPicPr>
            <p:cNvPr id="31749" name="Picture 8"/>
            <p:cNvPicPr>
              <a:picLocks noChangeAspect="1" noChangeArrowheads="1"/>
            </p:cNvPicPr>
            <p:nvPr/>
          </p:nvPicPr>
          <p:blipFill>
            <a:blip r:embed="rId3">
              <a:extLst>
                <a:ext uri="{28A0092B-C50C-407E-A947-70E740481C1C}">
                  <a14:useLocalDpi xmlns:a14="http://schemas.microsoft.com/office/drawing/2010/main" val="0"/>
                </a:ext>
              </a:extLst>
            </a:blip>
            <a:srcRect b="3874"/>
            <a:stretch>
              <a:fillRect/>
            </a:stretch>
          </p:blipFill>
          <p:spPr bwMode="auto">
            <a:xfrm>
              <a:off x="1907704" y="1454944"/>
              <a:ext cx="5655220" cy="3054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
            <p:cNvSpPr txBox="1"/>
            <p:nvPr/>
          </p:nvSpPr>
          <p:spPr>
            <a:xfrm>
              <a:off x="899159" y="4652903"/>
              <a:ext cx="7633570" cy="1353972"/>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gn="ctr" eaLnBrk="0" fontAlgn="base" hangingPunct="0">
                <a:lnSpc>
                  <a:spcPct val="114000"/>
                </a:lnSpc>
                <a:spcBef>
                  <a:spcPts val="600"/>
                </a:spcBef>
                <a:spcAft>
                  <a:spcPts val="600"/>
                </a:spcAft>
                <a:defRPr/>
              </a:pPr>
              <a:r>
                <a:rPr lang="en-US" b="1" dirty="0">
                  <a:solidFill>
                    <a:srgbClr val="000000"/>
                  </a:solidFill>
                  <a:latin typeface="Arial" panose="020B0604020202020204" pitchFamily="34" charset="0"/>
                  <a:ea typeface="Calibri"/>
                  <a:cs typeface="Arial" panose="020B0604020202020204" pitchFamily="34" charset="0"/>
                </a:rPr>
                <a:t>Figure 5</a:t>
              </a:r>
              <a:r>
                <a:rPr lang="en-US" dirty="0">
                  <a:solidFill>
                    <a:srgbClr val="000000"/>
                  </a:solidFill>
                  <a:latin typeface="Arial" panose="020B0604020202020204" pitchFamily="34" charset="0"/>
                  <a:ea typeface="Calibri"/>
                  <a:cs typeface="Arial" panose="020B0604020202020204" pitchFamily="34" charset="0"/>
                </a:rPr>
                <a:t>. DTP3 % </a:t>
              </a:r>
              <a:r>
                <a:rPr lang="en-US" dirty="0" err="1">
                  <a:solidFill>
                    <a:srgbClr val="000000"/>
                  </a:solidFill>
                  <a:latin typeface="Arial" panose="020B0604020202020204" pitchFamily="34" charset="0"/>
                  <a:ea typeface="Calibri"/>
                  <a:cs typeface="Arial" panose="020B0604020202020204" pitchFamily="34" charset="0"/>
                </a:rPr>
                <a:t>immunisation</a:t>
              </a:r>
              <a:r>
                <a:rPr lang="en-US" dirty="0">
                  <a:solidFill>
                    <a:srgbClr val="000000"/>
                  </a:solidFill>
                  <a:latin typeface="Arial" panose="020B0604020202020204" pitchFamily="34" charset="0"/>
                  <a:ea typeface="Calibri"/>
                  <a:cs typeface="Arial" panose="020B0604020202020204" pitchFamily="34" charset="0"/>
                </a:rPr>
                <a:t> coverage (WHO, 2015). </a:t>
              </a:r>
              <a:endParaRPr lang="en-GB" dirty="0">
                <a:solidFill>
                  <a:srgbClr val="000000"/>
                </a:solidFill>
                <a:latin typeface="Arial" panose="020B0604020202020204" pitchFamily="34" charset="0"/>
                <a:ea typeface="Calibri"/>
                <a:cs typeface="Arial" panose="020B0604020202020204" pitchFamily="34" charset="0"/>
              </a:endParaRPr>
            </a:p>
            <a:p>
              <a:pPr eaLnBrk="0" fontAlgn="base" hangingPunct="0">
                <a:lnSpc>
                  <a:spcPct val="114000"/>
                </a:lnSpc>
                <a:spcBef>
                  <a:spcPts val="1200"/>
                </a:spcBef>
                <a:spcAft>
                  <a:spcPct val="0"/>
                </a:spcAft>
                <a:defRPr/>
              </a:pPr>
              <a:r>
                <a:rPr lang="en-US" sz="2000" b="1" dirty="0">
                  <a:solidFill>
                    <a:srgbClr val="000000"/>
                  </a:solidFill>
                  <a:latin typeface="Arial" panose="020B0604020202020204" pitchFamily="34" charset="0"/>
                  <a:ea typeface="Calibri"/>
                  <a:cs typeface="Arial" panose="020B0604020202020204" pitchFamily="34" charset="0"/>
                </a:rPr>
                <a:t>Reference list</a:t>
              </a:r>
              <a:endParaRPr lang="en-GB" sz="2000" dirty="0">
                <a:solidFill>
                  <a:srgbClr val="000000"/>
                </a:solidFill>
                <a:latin typeface="Arial" panose="020B0604020202020204" pitchFamily="34" charset="0"/>
                <a:ea typeface="Calibri"/>
                <a:cs typeface="Arial" panose="020B0604020202020204" pitchFamily="34" charset="0"/>
              </a:endParaRPr>
            </a:p>
            <a:p>
              <a:pPr eaLnBrk="0" fontAlgn="base" hangingPunct="0">
                <a:lnSpc>
                  <a:spcPct val="114000"/>
                </a:lnSpc>
                <a:spcBef>
                  <a:spcPts val="600"/>
                </a:spcBef>
                <a:spcAft>
                  <a:spcPts val="600"/>
                </a:spcAft>
                <a:defRPr/>
              </a:pPr>
              <a:r>
                <a:rPr lang="en-US" sz="2000" dirty="0">
                  <a:solidFill>
                    <a:srgbClr val="000000"/>
                  </a:solidFill>
                  <a:latin typeface="Arial" panose="020B0604020202020204" pitchFamily="34" charset="0"/>
                  <a:ea typeface="Calibri"/>
                  <a:cs typeface="Arial" panose="020B0604020202020204" pitchFamily="34" charset="0"/>
                </a:rPr>
                <a:t>WHO. (2015). </a:t>
              </a:r>
              <a:r>
                <a:rPr lang="en-US" sz="2000" i="1" dirty="0">
                  <a:solidFill>
                    <a:srgbClr val="000000"/>
                  </a:solidFill>
                  <a:latin typeface="Arial" panose="020B0604020202020204" pitchFamily="34" charset="0"/>
                  <a:ea typeface="Calibri"/>
                  <a:cs typeface="Arial" panose="020B0604020202020204" pitchFamily="34" charset="0"/>
                </a:rPr>
                <a:t>Immunization</a:t>
              </a:r>
              <a:r>
                <a:rPr lang="en-US" sz="2000" dirty="0">
                  <a:solidFill>
                    <a:srgbClr val="000000"/>
                  </a:solidFill>
                  <a:latin typeface="Arial" panose="020B0604020202020204" pitchFamily="34" charset="0"/>
                  <a:ea typeface="Calibri"/>
                  <a:cs typeface="Arial" panose="020B0604020202020204" pitchFamily="34" charset="0"/>
                </a:rPr>
                <a:t>. Retrieved from: </a:t>
              </a:r>
              <a:r>
                <a:rPr lang="en-US" sz="2000" u="sng" dirty="0">
                  <a:solidFill>
                    <a:srgbClr val="0000FF"/>
                  </a:solidFill>
                  <a:latin typeface="Arial" panose="020B0604020202020204" pitchFamily="34" charset="0"/>
                  <a:ea typeface="Calibri"/>
                  <a:cs typeface="Arial" panose="020B0604020202020204" pitchFamily="34" charset="0"/>
                  <a:hlinkClick r:id="rId4"/>
                </a:rPr>
                <a:t>www.who.int/gho/immunization/en/</a:t>
              </a:r>
              <a:r>
                <a:rPr lang="en-US" sz="2000" dirty="0">
                  <a:solidFill>
                    <a:srgbClr val="000000"/>
                  </a:solidFill>
                  <a:latin typeface="Arial" panose="020B0604020202020204" pitchFamily="34" charset="0"/>
                  <a:ea typeface="Calibri"/>
                  <a:cs typeface="Arial" panose="020B0604020202020204" pitchFamily="34" charset="0"/>
                </a:rPr>
                <a:t> </a:t>
              </a:r>
              <a:endParaRPr lang="en-GB" sz="2000" dirty="0">
                <a:solidFill>
                  <a:srgbClr val="000000"/>
                </a:solidFill>
                <a:latin typeface="Arial" panose="020B0604020202020204" pitchFamily="34" charset="0"/>
                <a:ea typeface="Calibri"/>
                <a:cs typeface="Arial" panose="020B0604020202020204" pitchFamily="34" charset="0"/>
              </a:endParaRPr>
            </a:p>
            <a:p>
              <a:pPr eaLnBrk="0" fontAlgn="base" hangingPunct="0">
                <a:lnSpc>
                  <a:spcPct val="115000"/>
                </a:lnSpc>
                <a:spcBef>
                  <a:spcPct val="0"/>
                </a:spcBef>
                <a:spcAft>
                  <a:spcPts val="1000"/>
                </a:spcAft>
                <a:defRPr/>
              </a:pPr>
              <a:r>
                <a:rPr lang="en-US" sz="1100" dirty="0">
                  <a:solidFill>
                    <a:srgbClr val="000000"/>
                  </a:solidFill>
                  <a:latin typeface="Arial" panose="020B0604020202020204" pitchFamily="34" charset="0"/>
                  <a:ea typeface="Calibri"/>
                  <a:cs typeface="Arial" panose="020B0604020202020204" pitchFamily="34" charset="0"/>
                </a:rPr>
                <a:t> </a:t>
              </a:r>
              <a:endParaRPr lang="en-GB" sz="1100" dirty="0">
                <a:solidFill>
                  <a:srgbClr val="000000"/>
                </a:solidFill>
                <a:latin typeface="Arial" panose="020B0604020202020204" pitchFamily="34" charset="0"/>
                <a:ea typeface="Calibri"/>
                <a:cs typeface="Arial" panose="020B0604020202020204" pitchFamily="34" charset="0"/>
              </a:endParaRPr>
            </a:p>
          </p:txBody>
        </p:sp>
      </p:grpSp>
    </p:spTree>
    <p:custDataLst>
      <p:tags r:id="rId1"/>
    </p:custDataLst>
    <p:extLst>
      <p:ext uri="{BB962C8B-B14F-4D97-AF65-F5344CB8AC3E}">
        <p14:creationId xmlns:p14="http://schemas.microsoft.com/office/powerpoint/2010/main" val="3264704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74825" y="1319214"/>
            <a:ext cx="8713788" cy="52784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latin typeface="Calibri"/>
            </a:endParaRPr>
          </a:p>
        </p:txBody>
      </p:sp>
      <p:pic>
        <p:nvPicPr>
          <p:cNvPr id="32771" name="Picture 4"/>
          <p:cNvPicPr>
            <a:picLocks noChangeAspect="1" noChangeArrowheads="1"/>
          </p:cNvPicPr>
          <p:nvPr/>
        </p:nvPicPr>
        <p:blipFill>
          <a:blip r:embed="rId2">
            <a:extLst>
              <a:ext uri="{28A0092B-C50C-407E-A947-70E740481C1C}">
                <a14:useLocalDpi xmlns:a14="http://schemas.microsoft.com/office/drawing/2010/main" val="0"/>
              </a:ext>
            </a:extLst>
          </a:blip>
          <a:srcRect b="3874"/>
          <a:stretch>
            <a:fillRect/>
          </a:stretch>
        </p:blipFill>
        <p:spPr bwMode="auto">
          <a:xfrm>
            <a:off x="3432176" y="1455738"/>
            <a:ext cx="5654675" cy="305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2"/>
          <p:cNvSpPr txBox="1"/>
          <p:nvPr/>
        </p:nvSpPr>
        <p:spPr>
          <a:xfrm>
            <a:off x="2424113" y="4652964"/>
            <a:ext cx="7632700" cy="1354137"/>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gn="ctr" eaLnBrk="0" fontAlgn="base" hangingPunct="0">
              <a:lnSpc>
                <a:spcPct val="114000"/>
              </a:lnSpc>
              <a:spcBef>
                <a:spcPts val="600"/>
              </a:spcBef>
              <a:spcAft>
                <a:spcPts val="600"/>
              </a:spcAft>
              <a:defRPr/>
            </a:pPr>
            <a:r>
              <a:rPr lang="en-US" b="1" dirty="0">
                <a:solidFill>
                  <a:srgbClr val="000000"/>
                </a:solidFill>
                <a:latin typeface="Arial" panose="020B0604020202020204" pitchFamily="34" charset="0"/>
                <a:ea typeface="Calibri"/>
                <a:cs typeface="Arial" panose="020B0604020202020204" pitchFamily="34" charset="0"/>
              </a:rPr>
              <a:t>Figure 5</a:t>
            </a:r>
            <a:r>
              <a:rPr lang="en-US" dirty="0">
                <a:solidFill>
                  <a:srgbClr val="000000"/>
                </a:solidFill>
                <a:latin typeface="Arial" panose="020B0604020202020204" pitchFamily="34" charset="0"/>
                <a:ea typeface="Calibri"/>
                <a:cs typeface="Arial" panose="020B0604020202020204" pitchFamily="34" charset="0"/>
              </a:rPr>
              <a:t>. DTP3 % </a:t>
            </a:r>
            <a:r>
              <a:rPr lang="en-US" dirty="0" err="1">
                <a:solidFill>
                  <a:srgbClr val="000000"/>
                </a:solidFill>
                <a:latin typeface="Arial" panose="020B0604020202020204" pitchFamily="34" charset="0"/>
                <a:ea typeface="Calibri"/>
                <a:cs typeface="Arial" panose="020B0604020202020204" pitchFamily="34" charset="0"/>
              </a:rPr>
              <a:t>immunisation</a:t>
            </a:r>
            <a:r>
              <a:rPr lang="en-US" dirty="0">
                <a:solidFill>
                  <a:srgbClr val="000000"/>
                </a:solidFill>
                <a:latin typeface="Arial" panose="020B0604020202020204" pitchFamily="34" charset="0"/>
                <a:ea typeface="Calibri"/>
                <a:cs typeface="Arial" panose="020B0604020202020204" pitchFamily="34" charset="0"/>
              </a:rPr>
              <a:t> coverage (WHO, 2015). </a:t>
            </a:r>
            <a:endParaRPr lang="en-GB" dirty="0">
              <a:solidFill>
                <a:srgbClr val="000000"/>
              </a:solidFill>
              <a:latin typeface="Arial" panose="020B0604020202020204" pitchFamily="34" charset="0"/>
              <a:ea typeface="Calibri"/>
              <a:cs typeface="Arial" panose="020B0604020202020204" pitchFamily="34" charset="0"/>
            </a:endParaRPr>
          </a:p>
          <a:p>
            <a:pPr eaLnBrk="0" fontAlgn="base" hangingPunct="0">
              <a:lnSpc>
                <a:spcPct val="114000"/>
              </a:lnSpc>
              <a:spcBef>
                <a:spcPts val="1200"/>
              </a:spcBef>
              <a:spcAft>
                <a:spcPct val="0"/>
              </a:spcAft>
              <a:defRPr/>
            </a:pPr>
            <a:r>
              <a:rPr lang="en-US" sz="2000" b="1" dirty="0">
                <a:solidFill>
                  <a:srgbClr val="000000"/>
                </a:solidFill>
                <a:latin typeface="Arial" panose="020B0604020202020204" pitchFamily="34" charset="0"/>
                <a:ea typeface="Calibri"/>
                <a:cs typeface="Arial" panose="020B0604020202020204" pitchFamily="34" charset="0"/>
              </a:rPr>
              <a:t>Reference list</a:t>
            </a:r>
            <a:endParaRPr lang="en-GB" sz="2000" dirty="0">
              <a:solidFill>
                <a:srgbClr val="000000"/>
              </a:solidFill>
              <a:latin typeface="Arial" panose="020B0604020202020204" pitchFamily="34" charset="0"/>
              <a:ea typeface="Calibri"/>
              <a:cs typeface="Arial" panose="020B0604020202020204" pitchFamily="34" charset="0"/>
            </a:endParaRPr>
          </a:p>
          <a:p>
            <a:pPr eaLnBrk="0" fontAlgn="base" hangingPunct="0">
              <a:lnSpc>
                <a:spcPct val="114000"/>
              </a:lnSpc>
              <a:spcBef>
                <a:spcPts val="600"/>
              </a:spcBef>
              <a:spcAft>
                <a:spcPts val="600"/>
              </a:spcAft>
              <a:defRPr/>
            </a:pPr>
            <a:r>
              <a:rPr lang="en-US" sz="2000" dirty="0">
                <a:solidFill>
                  <a:srgbClr val="000000"/>
                </a:solidFill>
                <a:latin typeface="Arial" panose="020B0604020202020204" pitchFamily="34" charset="0"/>
                <a:ea typeface="Calibri"/>
                <a:cs typeface="Arial" panose="020B0604020202020204" pitchFamily="34" charset="0"/>
              </a:rPr>
              <a:t>WHO. (2015). </a:t>
            </a:r>
            <a:r>
              <a:rPr lang="en-US" sz="2000" i="1" dirty="0">
                <a:solidFill>
                  <a:srgbClr val="000000"/>
                </a:solidFill>
                <a:latin typeface="Arial" panose="020B0604020202020204" pitchFamily="34" charset="0"/>
                <a:ea typeface="Calibri"/>
                <a:cs typeface="Arial" panose="020B0604020202020204" pitchFamily="34" charset="0"/>
              </a:rPr>
              <a:t>Immunization</a:t>
            </a:r>
            <a:r>
              <a:rPr lang="en-US" sz="2000" dirty="0">
                <a:solidFill>
                  <a:srgbClr val="000000"/>
                </a:solidFill>
                <a:latin typeface="Arial" panose="020B0604020202020204" pitchFamily="34" charset="0"/>
                <a:ea typeface="Calibri"/>
                <a:cs typeface="Arial" panose="020B0604020202020204" pitchFamily="34" charset="0"/>
              </a:rPr>
              <a:t>. Retrieved from: </a:t>
            </a:r>
            <a:r>
              <a:rPr lang="en-US" sz="2000" u="sng" dirty="0">
                <a:solidFill>
                  <a:srgbClr val="0000FF"/>
                </a:solidFill>
                <a:latin typeface="Arial" panose="020B0604020202020204" pitchFamily="34" charset="0"/>
                <a:ea typeface="Calibri"/>
                <a:cs typeface="Arial" panose="020B0604020202020204" pitchFamily="34" charset="0"/>
                <a:hlinkClick r:id="rId3"/>
              </a:rPr>
              <a:t>www.who.int/gho/immunization/en/</a:t>
            </a:r>
            <a:r>
              <a:rPr lang="en-US" sz="2000" dirty="0">
                <a:solidFill>
                  <a:srgbClr val="000000"/>
                </a:solidFill>
                <a:latin typeface="Arial" panose="020B0604020202020204" pitchFamily="34" charset="0"/>
                <a:ea typeface="Calibri"/>
                <a:cs typeface="Arial" panose="020B0604020202020204" pitchFamily="34" charset="0"/>
              </a:rPr>
              <a:t> </a:t>
            </a:r>
            <a:endParaRPr lang="en-GB" sz="2000" dirty="0">
              <a:solidFill>
                <a:srgbClr val="000000"/>
              </a:solidFill>
              <a:latin typeface="Arial" panose="020B0604020202020204" pitchFamily="34" charset="0"/>
              <a:ea typeface="Calibri"/>
              <a:cs typeface="Arial" panose="020B0604020202020204" pitchFamily="34" charset="0"/>
            </a:endParaRPr>
          </a:p>
          <a:p>
            <a:pPr eaLnBrk="0" fontAlgn="base" hangingPunct="0">
              <a:lnSpc>
                <a:spcPct val="115000"/>
              </a:lnSpc>
              <a:spcBef>
                <a:spcPct val="0"/>
              </a:spcBef>
              <a:spcAft>
                <a:spcPts val="1000"/>
              </a:spcAft>
              <a:defRPr/>
            </a:pPr>
            <a:r>
              <a:rPr lang="en-US" sz="1100" dirty="0">
                <a:solidFill>
                  <a:srgbClr val="000000"/>
                </a:solidFill>
                <a:latin typeface="Arial" panose="020B0604020202020204" pitchFamily="34" charset="0"/>
                <a:ea typeface="Calibri"/>
                <a:cs typeface="Arial" panose="020B0604020202020204" pitchFamily="34" charset="0"/>
              </a:rPr>
              <a:t> </a:t>
            </a:r>
            <a:endParaRPr lang="en-GB" sz="1100" dirty="0">
              <a:solidFill>
                <a:srgbClr val="000000"/>
              </a:solidFill>
              <a:latin typeface="Arial" panose="020B0604020202020204" pitchFamily="34" charset="0"/>
              <a:ea typeface="Calibri"/>
              <a:cs typeface="Arial" panose="020B0604020202020204" pitchFamily="34" charset="0"/>
            </a:endParaRPr>
          </a:p>
        </p:txBody>
      </p:sp>
      <p:sp>
        <p:nvSpPr>
          <p:cNvPr id="32773"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4. Is this plagiarism?</a:t>
            </a:r>
          </a:p>
        </p:txBody>
      </p:sp>
      <p:sp>
        <p:nvSpPr>
          <p:cNvPr id="12" name="Content Placeholder 8"/>
          <p:cNvSpPr>
            <a:spLocks noGrp="1"/>
          </p:cNvSpPr>
          <p:nvPr>
            <p:ph sz="half" idx="2"/>
          </p:nvPr>
        </p:nvSpPr>
        <p:spPr>
          <a:xfrm>
            <a:off x="3368223" y="1499463"/>
            <a:ext cx="5688012" cy="3025775"/>
          </a:xfrm>
          <a:solidFill>
            <a:srgbClr val="CCFFCC"/>
          </a:solidFill>
          <a:ln w="127000" cmpd="tri">
            <a:solidFill>
              <a:schemeClr val="tx1"/>
            </a:solidFill>
          </a:ln>
        </p:spPr>
        <p:txBody>
          <a:bodyPr lIns="360000" tIns="360000" rIns="360000" bIns="72000">
            <a:normAutofit/>
          </a:bodyPr>
          <a:lstStyle/>
          <a:p>
            <a:pPr marL="88900" indent="0" defTabSz="901700">
              <a:buNone/>
              <a:defRPr/>
            </a:pPr>
            <a:r>
              <a:rPr lang="en-GB" altLang="en-US" sz="3600" b="1" dirty="0">
                <a:latin typeface="Arial" panose="020B0604020202020204" pitchFamily="34" charset="0"/>
                <a:cs typeface="Arial" panose="020B0604020202020204" pitchFamily="34" charset="0"/>
              </a:rPr>
              <a:t>No, not plagiarism.</a:t>
            </a:r>
          </a:p>
          <a:p>
            <a:pPr marL="901700" indent="-457200">
              <a:defRPr/>
            </a:pPr>
            <a:endParaRPr lang="en-GB" altLang="en-US" sz="2400" dirty="0">
              <a:latin typeface="Arial" panose="020B0604020202020204" pitchFamily="34" charset="0"/>
              <a:cs typeface="Arial" panose="020B0604020202020204" pitchFamily="34" charset="0"/>
            </a:endParaRPr>
          </a:p>
          <a:p>
            <a:pPr marL="88900" indent="0">
              <a:buNone/>
              <a:defRPr/>
            </a:pPr>
            <a:r>
              <a:rPr lang="en-GB" altLang="en-US" sz="2400" dirty="0">
                <a:latin typeface="Arial" panose="020B0604020202020204" pitchFamily="34" charset="0"/>
                <a:cs typeface="Arial" panose="020B0604020202020204" pitchFamily="34" charset="0"/>
              </a:rPr>
              <a:t>As long as you provide a citation and a reference, you can reuse tables, diagrams and images.</a:t>
            </a:r>
          </a:p>
        </p:txBody>
      </p:sp>
    </p:spTree>
    <p:extLst>
      <p:ext uri="{BB962C8B-B14F-4D97-AF65-F5344CB8AC3E}">
        <p14:creationId xmlns:p14="http://schemas.microsoft.com/office/powerpoint/2010/main" val="4286747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dirty="0"/>
          </a:p>
        </p:txBody>
      </p:sp>
      <p:pic>
        <p:nvPicPr>
          <p:cNvPr id="4" name="Picture 3">
            <a:extLst>
              <a:ext uri="{FF2B5EF4-FFF2-40B4-BE49-F238E27FC236}">
                <a16:creationId xmlns:a16="http://schemas.microsoft.com/office/drawing/2014/main" id="{DEB9B0EA-7FC3-476B-AB4A-16A10DD2B184}"/>
              </a:ext>
            </a:extLst>
          </p:cNvPr>
          <p:cNvPicPr>
            <a:picLocks noChangeAspect="1"/>
          </p:cNvPicPr>
          <p:nvPr/>
        </p:nvPicPr>
        <p:blipFill>
          <a:blip r:embed="rId4"/>
          <a:stretch>
            <a:fillRect/>
          </a:stretch>
        </p:blipFill>
        <p:spPr>
          <a:xfrm>
            <a:off x="8210550" y="196344"/>
            <a:ext cx="3714750" cy="4647411"/>
          </a:xfrm>
          <a:prstGeom prst="rect">
            <a:avLst/>
          </a:prstGeom>
          <a:ln w="38100">
            <a:solidFill>
              <a:schemeClr val="accent1"/>
            </a:solidFill>
          </a:ln>
        </p:spPr>
      </p:pic>
      <p:pic>
        <p:nvPicPr>
          <p:cNvPr id="5" name="Picture 4">
            <a:extLst>
              <a:ext uri="{FF2B5EF4-FFF2-40B4-BE49-F238E27FC236}">
                <a16:creationId xmlns:a16="http://schemas.microsoft.com/office/drawing/2014/main" id="{CF299BCD-46B8-4AB3-A1D7-1EB64391E31E}"/>
              </a:ext>
            </a:extLst>
          </p:cNvPr>
          <p:cNvPicPr>
            <a:picLocks noChangeAspect="1"/>
          </p:cNvPicPr>
          <p:nvPr/>
        </p:nvPicPr>
        <p:blipFill>
          <a:blip r:embed="rId5"/>
          <a:stretch>
            <a:fillRect/>
          </a:stretch>
        </p:blipFill>
        <p:spPr>
          <a:xfrm>
            <a:off x="170105" y="2100555"/>
            <a:ext cx="7750955" cy="2743200"/>
          </a:xfrm>
          <a:prstGeom prst="rect">
            <a:avLst/>
          </a:prstGeom>
          <a:ln w="38100">
            <a:solidFill>
              <a:schemeClr val="accent1"/>
            </a:solidFill>
          </a:ln>
        </p:spPr>
      </p:pic>
      <p:pic>
        <p:nvPicPr>
          <p:cNvPr id="7" name="Picture 6">
            <a:extLst>
              <a:ext uri="{FF2B5EF4-FFF2-40B4-BE49-F238E27FC236}">
                <a16:creationId xmlns:a16="http://schemas.microsoft.com/office/drawing/2014/main" id="{DA55851A-3D77-4EF2-9D7B-22CDA2578DFA}"/>
              </a:ext>
            </a:extLst>
          </p:cNvPr>
          <p:cNvPicPr>
            <a:picLocks noChangeAspect="1"/>
          </p:cNvPicPr>
          <p:nvPr/>
        </p:nvPicPr>
        <p:blipFill>
          <a:blip r:embed="rId6"/>
          <a:stretch>
            <a:fillRect/>
          </a:stretch>
        </p:blipFill>
        <p:spPr>
          <a:xfrm>
            <a:off x="1472109" y="196344"/>
            <a:ext cx="5657850" cy="1504950"/>
          </a:xfrm>
          <a:prstGeom prst="rect">
            <a:avLst/>
          </a:prstGeom>
          <a:ln w="38100">
            <a:solidFill>
              <a:schemeClr val="accent1"/>
            </a:solidFill>
          </a:ln>
        </p:spPr>
      </p:pic>
    </p:spTree>
    <p:extLst>
      <p:ext uri="{BB962C8B-B14F-4D97-AF65-F5344CB8AC3E}">
        <p14:creationId xmlns:p14="http://schemas.microsoft.com/office/powerpoint/2010/main" val="8874418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r>
              <a:rPr lang="en-GB" dirty="0"/>
              <a:t>How to avoid plagiarism</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r>
              <a:rPr lang="en-GB" dirty="0"/>
              <a:t>Write all your notes in your own words</a:t>
            </a:r>
          </a:p>
          <a:p>
            <a:r>
              <a:rPr lang="en-GB" dirty="0"/>
              <a:t>Note down exactly where you read the information you put in your notes</a:t>
            </a:r>
          </a:p>
          <a:p>
            <a:r>
              <a:rPr lang="en-GB" dirty="0"/>
              <a:t>In your assignment, cite the sources of ideas and information. This should be done even if you are not using a direct quotation</a:t>
            </a:r>
          </a:p>
          <a:p>
            <a:r>
              <a:rPr lang="en-GB" dirty="0"/>
              <a:t>At the end of your work, write a full list of references</a:t>
            </a:r>
          </a:p>
        </p:txBody>
      </p:sp>
    </p:spTree>
    <p:extLst>
      <p:ext uri="{BB962C8B-B14F-4D97-AF65-F5344CB8AC3E}">
        <p14:creationId xmlns:p14="http://schemas.microsoft.com/office/powerpoint/2010/main" val="7585834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3ACAD-098C-4A76-A10E-600205FF4CA4}"/>
              </a:ext>
            </a:extLst>
          </p:cNvPr>
          <p:cNvSpPr>
            <a:spLocks noGrp="1"/>
          </p:cNvSpPr>
          <p:nvPr>
            <p:ph type="title"/>
          </p:nvPr>
        </p:nvSpPr>
        <p:spPr/>
        <p:txBody>
          <a:bodyPr/>
          <a:lstStyle/>
          <a:p>
            <a:r>
              <a:rPr lang="en-GB" dirty="0"/>
              <a:t>Avoid accidental plagiarism</a:t>
            </a:r>
            <a:br>
              <a:rPr lang="en-GB" dirty="0"/>
            </a:br>
            <a:r>
              <a:rPr lang="en-GB" sz="3600" dirty="0"/>
              <a:t>If you have a habit of copying:</a:t>
            </a:r>
          </a:p>
        </p:txBody>
      </p:sp>
      <p:sp>
        <p:nvSpPr>
          <p:cNvPr id="3" name="Content Placeholder 2">
            <a:extLst>
              <a:ext uri="{FF2B5EF4-FFF2-40B4-BE49-F238E27FC236}">
                <a16:creationId xmlns:a16="http://schemas.microsoft.com/office/drawing/2014/main" id="{5F351478-45EE-48D6-9777-0DADC7E3236D}"/>
              </a:ext>
            </a:extLst>
          </p:cNvPr>
          <p:cNvSpPr>
            <a:spLocks noGrp="1"/>
          </p:cNvSpPr>
          <p:nvPr>
            <p:ph idx="1"/>
          </p:nvPr>
        </p:nvSpPr>
        <p:spPr>
          <a:xfrm>
            <a:off x="5195888" y="1861344"/>
            <a:ext cx="6755606" cy="4351338"/>
          </a:xfrm>
        </p:spPr>
        <p:txBody>
          <a:bodyPr vert="horz" lIns="91440" tIns="45720" rIns="91440" bIns="45720" rtlCol="0" anchor="t">
            <a:normAutofit fontScale="92500" lnSpcReduction="20000"/>
          </a:bodyPr>
          <a:lstStyle/>
          <a:p>
            <a:r>
              <a:rPr lang="en-GB" dirty="0"/>
              <a:t>Put your pen or keyboard out of reach</a:t>
            </a:r>
          </a:p>
          <a:p>
            <a:r>
              <a:rPr lang="en-GB" dirty="0"/>
              <a:t>Read a passage without taking any notes</a:t>
            </a:r>
          </a:p>
          <a:p>
            <a:r>
              <a:rPr lang="en-GB" dirty="0"/>
              <a:t>Cover up the page and sum up what you have read. If this is possible, say this aloud or record yourself so that you hear your words in your voice</a:t>
            </a:r>
          </a:p>
          <a:p>
            <a:r>
              <a:rPr lang="en-GB" dirty="0"/>
              <a:t>Once you can say what the passage is about, note that down in your own words</a:t>
            </a:r>
          </a:p>
          <a:p>
            <a:r>
              <a:rPr lang="en-GB" dirty="0"/>
              <a:t>If you want to copy material for use as a quotation, highlight it in a different colour so that it stands out from your own words. This will show you how much you copy.</a:t>
            </a:r>
          </a:p>
        </p:txBody>
      </p:sp>
      <p:pic>
        <p:nvPicPr>
          <p:cNvPr id="4" name="Picture 3">
            <a:extLst>
              <a:ext uri="{FF2B5EF4-FFF2-40B4-BE49-F238E27FC236}">
                <a16:creationId xmlns:a16="http://schemas.microsoft.com/office/drawing/2014/main" id="{AD0CED2E-1D74-452E-AD69-FF5D013D86E9}"/>
              </a:ext>
            </a:extLst>
          </p:cNvPr>
          <p:cNvPicPr>
            <a:picLocks noChangeAspect="1"/>
          </p:cNvPicPr>
          <p:nvPr/>
        </p:nvPicPr>
        <p:blipFill>
          <a:blip r:embed="rId2"/>
          <a:stretch>
            <a:fillRect/>
          </a:stretch>
        </p:blipFill>
        <p:spPr>
          <a:xfrm>
            <a:off x="240506" y="2002630"/>
            <a:ext cx="4695826" cy="4210051"/>
          </a:xfrm>
          <a:prstGeom prst="rect">
            <a:avLst/>
          </a:prstGeom>
          <a:ln w="38100">
            <a:solidFill>
              <a:schemeClr val="accent1"/>
            </a:solidFill>
          </a:ln>
        </p:spPr>
      </p:pic>
    </p:spTree>
    <p:extLst>
      <p:ext uri="{BB962C8B-B14F-4D97-AF65-F5344CB8AC3E}">
        <p14:creationId xmlns:p14="http://schemas.microsoft.com/office/powerpoint/2010/main" val="14415254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r>
              <a:rPr lang="en-GB" dirty="0"/>
              <a:t>Using quotations:</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BECBCED-94D4-4210-9BFA-400C6B061D44}"/>
              </a:ext>
            </a:extLst>
          </p:cNvPr>
          <p:cNvPicPr>
            <a:picLocks noChangeAspect="1"/>
          </p:cNvPicPr>
          <p:nvPr/>
        </p:nvPicPr>
        <p:blipFill>
          <a:blip r:embed="rId4"/>
          <a:stretch>
            <a:fillRect/>
          </a:stretch>
        </p:blipFill>
        <p:spPr>
          <a:xfrm>
            <a:off x="3371498" y="1557338"/>
            <a:ext cx="5608195" cy="3750468"/>
          </a:xfrm>
          <a:prstGeom prst="rect">
            <a:avLst/>
          </a:prstGeom>
        </p:spPr>
      </p:pic>
    </p:spTree>
    <p:extLst>
      <p:ext uri="{BB962C8B-B14F-4D97-AF65-F5344CB8AC3E}">
        <p14:creationId xmlns:p14="http://schemas.microsoft.com/office/powerpoint/2010/main" val="36916657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r>
              <a:rPr lang="en-GB" dirty="0"/>
              <a:t>Further points when using a direct quotation:</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r>
              <a:rPr lang="en-GB" dirty="0"/>
              <a:t>Use three dots (…) to indicate omitted words</a:t>
            </a:r>
          </a:p>
          <a:p>
            <a:r>
              <a:rPr lang="en-GB" dirty="0"/>
              <a:t>Put quotation marks around the words you quote:</a:t>
            </a:r>
          </a:p>
          <a:p>
            <a:pPr marL="0" indent="0">
              <a:buNone/>
            </a:pPr>
            <a:r>
              <a:rPr lang="en-GB" dirty="0"/>
              <a:t>Gillespie (2019) described this aim as ‘nefarious </a:t>
            </a:r>
            <a:r>
              <a:rPr lang="en-GB" dirty="0" err="1"/>
              <a:t>wizadry</a:t>
            </a:r>
            <a:r>
              <a:rPr lang="en-GB" dirty="0"/>
              <a:t>’</a:t>
            </a:r>
          </a:p>
          <a:p>
            <a:r>
              <a:rPr lang="en-GB" dirty="0"/>
              <a:t>State exactly the source of the quotation</a:t>
            </a:r>
          </a:p>
        </p:txBody>
      </p:sp>
    </p:spTree>
    <p:extLst>
      <p:ext uri="{BB962C8B-B14F-4D97-AF65-F5344CB8AC3E}">
        <p14:creationId xmlns:p14="http://schemas.microsoft.com/office/powerpoint/2010/main" val="10219738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r>
              <a:rPr lang="en-GB" dirty="0"/>
              <a:t>Develop confidence in your own words</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r>
              <a:rPr lang="en-GB" dirty="0"/>
              <a:t>Use your own words, even if you don’t think you write well – they count for more than copied text</a:t>
            </a:r>
          </a:p>
        </p:txBody>
      </p:sp>
      <p:pic>
        <p:nvPicPr>
          <p:cNvPr id="5" name="Picture 4">
            <a:extLst>
              <a:ext uri="{FF2B5EF4-FFF2-40B4-BE49-F238E27FC236}">
                <a16:creationId xmlns:a16="http://schemas.microsoft.com/office/drawing/2014/main" id="{0B46C16A-44A2-4CEE-ABCE-E6975E6FEA86}"/>
              </a:ext>
            </a:extLst>
          </p:cNvPr>
          <p:cNvPicPr>
            <a:picLocks noChangeAspect="1"/>
          </p:cNvPicPr>
          <p:nvPr/>
        </p:nvPicPr>
        <p:blipFill>
          <a:blip r:embed="rId4"/>
          <a:stretch>
            <a:fillRect/>
          </a:stretch>
        </p:blipFill>
        <p:spPr>
          <a:xfrm>
            <a:off x="746105" y="134635"/>
            <a:ext cx="10271573" cy="5177861"/>
          </a:xfrm>
          <a:prstGeom prst="rect">
            <a:avLst/>
          </a:prstGeom>
          <a:ln w="38100">
            <a:solidFill>
              <a:schemeClr val="accent1"/>
            </a:solidFill>
          </a:ln>
        </p:spPr>
      </p:pic>
    </p:spTree>
    <p:extLst>
      <p:ext uri="{BB962C8B-B14F-4D97-AF65-F5344CB8AC3E}">
        <p14:creationId xmlns:p14="http://schemas.microsoft.com/office/powerpoint/2010/main" val="5423066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F31AF99-7C65-4DE1-ADF2-01DCC25BF046}"/>
              </a:ext>
            </a:extLst>
          </p:cNvPr>
          <p:cNvSpPr txBox="1">
            <a:spLocks noGrp="1"/>
          </p:cNvSpPr>
          <p:nvPr>
            <p:ph type="title"/>
          </p:nvPr>
        </p:nvSpPr>
        <p:spPr>
          <a:xfrm>
            <a:off x="4674395" y="245791"/>
            <a:ext cx="10515600" cy="535531"/>
          </a:xfrm>
          <a:prstGeom prst="rect">
            <a:avLst/>
          </a:prstGeom>
          <a:noFill/>
        </p:spPr>
        <p:txBody>
          <a:bodyPr wrap="square" rtlCol="0">
            <a:spAutoFit/>
          </a:bodyPr>
          <a:lstStyle/>
          <a:p>
            <a:r>
              <a:rPr lang="en-GB" sz="3200" b="1" dirty="0">
                <a:solidFill>
                  <a:srgbClr val="FF0000"/>
                </a:solidFill>
                <a:latin typeface="Arial" pitchFamily="34" charset="0"/>
                <a:cs typeface="Arial" pitchFamily="34" charset="0"/>
              </a:rPr>
              <a:t>Citing demonstrates that you…</a:t>
            </a:r>
          </a:p>
        </p:txBody>
      </p:sp>
      <p:sp>
        <p:nvSpPr>
          <p:cNvPr id="5" name="TextBox 4">
            <a:extLst>
              <a:ext uri="{FF2B5EF4-FFF2-40B4-BE49-F238E27FC236}">
                <a16:creationId xmlns:a16="http://schemas.microsoft.com/office/drawing/2014/main" id="{43D45BA4-3991-4266-8613-7CF672323E2B}"/>
              </a:ext>
            </a:extLst>
          </p:cNvPr>
          <p:cNvSpPr txBox="1"/>
          <p:nvPr/>
        </p:nvSpPr>
        <p:spPr>
          <a:xfrm>
            <a:off x="4674395" y="885102"/>
            <a:ext cx="7098868" cy="4339650"/>
          </a:xfrm>
          <a:prstGeom prst="rect">
            <a:avLst/>
          </a:prstGeom>
          <a:noFill/>
          <a:ln w="38100">
            <a:solidFill>
              <a:schemeClr val="accent1"/>
            </a:solidFill>
          </a:ln>
        </p:spPr>
        <p:txBody>
          <a:bodyPr wrap="square" rtlCol="0">
            <a:spAutoFit/>
          </a:bodyPr>
          <a:lstStyle/>
          <a:p>
            <a:pPr marL="285750" indent="-285750">
              <a:spcAft>
                <a:spcPts val="1800"/>
              </a:spcAft>
              <a:buFont typeface="Arial" panose="020B0604020202020204" pitchFamily="34" charset="0"/>
              <a:buChar char="•"/>
            </a:pPr>
            <a:r>
              <a:rPr lang="en-GB" sz="2400" dirty="0">
                <a:solidFill>
                  <a:prstClr val="black"/>
                </a:solidFill>
                <a:latin typeface="Calibri"/>
                <a:cs typeface="Arial" panose="020B0604020202020204" pitchFamily="34" charset="0"/>
              </a:rPr>
              <a:t>gathered evidence to support your ideas and arguments</a:t>
            </a:r>
          </a:p>
          <a:p>
            <a:pPr marL="285750" indent="-285750">
              <a:spcAft>
                <a:spcPts val="1800"/>
              </a:spcAft>
              <a:buFont typeface="Arial" panose="020B0604020202020204" pitchFamily="34" charset="0"/>
              <a:buChar char="•"/>
            </a:pPr>
            <a:r>
              <a:rPr lang="en-GB" sz="2400" dirty="0">
                <a:solidFill>
                  <a:prstClr val="black"/>
                </a:solidFill>
                <a:latin typeface="Calibri"/>
                <a:cs typeface="Arial" panose="020B0604020202020204" pitchFamily="34" charset="0"/>
              </a:rPr>
              <a:t>used credible, good quality sources</a:t>
            </a:r>
          </a:p>
          <a:p>
            <a:pPr marL="285750" indent="-285750">
              <a:spcAft>
                <a:spcPts val="1800"/>
              </a:spcAft>
              <a:buFont typeface="Arial" panose="020B0604020202020204" pitchFamily="34" charset="0"/>
              <a:buChar char="•"/>
            </a:pPr>
            <a:r>
              <a:rPr lang="en-GB" sz="2400" dirty="0">
                <a:solidFill>
                  <a:prstClr val="black"/>
                </a:solidFill>
                <a:latin typeface="Calibri"/>
                <a:cs typeface="Arial" panose="020B0604020202020204" pitchFamily="34" charset="0"/>
              </a:rPr>
              <a:t>read widely and at an appropriate academic level</a:t>
            </a:r>
          </a:p>
          <a:p>
            <a:pPr marL="285750" indent="-285750">
              <a:spcAft>
                <a:spcPts val="1800"/>
              </a:spcAft>
              <a:buFont typeface="Arial" panose="020B0604020202020204" pitchFamily="34" charset="0"/>
              <a:buChar char="•"/>
            </a:pPr>
            <a:r>
              <a:rPr lang="en-GB" sz="2400" dirty="0">
                <a:solidFill>
                  <a:prstClr val="black"/>
                </a:solidFill>
                <a:latin typeface="Calibri"/>
                <a:cs typeface="Arial" panose="020B0604020202020204" pitchFamily="34" charset="0"/>
              </a:rPr>
              <a:t>uphold and contribute to academic standards and integrity</a:t>
            </a:r>
          </a:p>
          <a:p>
            <a:pPr marL="285750" indent="-285750">
              <a:spcAft>
                <a:spcPts val="1800"/>
              </a:spcAft>
              <a:buFont typeface="Arial" panose="020B0604020202020204" pitchFamily="34" charset="0"/>
              <a:buChar char="•"/>
            </a:pPr>
            <a:r>
              <a:rPr lang="en-GB" sz="2400" dirty="0">
                <a:solidFill>
                  <a:prstClr val="black"/>
                </a:solidFill>
                <a:latin typeface="Calibri"/>
                <a:cs typeface="Arial" panose="020B0604020202020204" pitchFamily="34" charset="0"/>
              </a:rPr>
              <a:t>allow your reader/marker to differentiate between your own work and the work of others, and to locate your sources.</a:t>
            </a:r>
          </a:p>
        </p:txBody>
      </p:sp>
      <p:pic>
        <p:nvPicPr>
          <p:cNvPr id="6" name="Picture 5">
            <a:extLst>
              <a:ext uri="{FF2B5EF4-FFF2-40B4-BE49-F238E27FC236}">
                <a16:creationId xmlns:a16="http://schemas.microsoft.com/office/drawing/2014/main" id="{A7785301-1C5D-4C62-8EAF-1286852ED35D}"/>
              </a:ext>
            </a:extLst>
          </p:cNvPr>
          <p:cNvPicPr>
            <a:picLocks noChangeAspect="1"/>
          </p:cNvPicPr>
          <p:nvPr/>
        </p:nvPicPr>
        <p:blipFill>
          <a:blip r:embed="rId4"/>
          <a:stretch>
            <a:fillRect/>
          </a:stretch>
        </p:blipFill>
        <p:spPr>
          <a:xfrm>
            <a:off x="418737" y="592931"/>
            <a:ext cx="3410313" cy="4642715"/>
          </a:xfrm>
          <a:prstGeom prst="rect">
            <a:avLst/>
          </a:prstGeom>
          <a:ln w="38100">
            <a:solidFill>
              <a:schemeClr val="accent1"/>
            </a:solidFill>
          </a:ln>
        </p:spPr>
      </p:pic>
    </p:spTree>
    <p:extLst>
      <p:ext uri="{BB962C8B-B14F-4D97-AF65-F5344CB8AC3E}">
        <p14:creationId xmlns:p14="http://schemas.microsoft.com/office/powerpoint/2010/main" val="42701860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dirty="0"/>
          </a:p>
        </p:txBody>
      </p:sp>
      <p:pic>
        <p:nvPicPr>
          <p:cNvPr id="6" name="Picture 5">
            <a:extLst>
              <a:ext uri="{FF2B5EF4-FFF2-40B4-BE49-F238E27FC236}">
                <a16:creationId xmlns:a16="http://schemas.microsoft.com/office/drawing/2014/main" id="{C447BFD0-78FA-4DB0-8EA7-CAD096774171}"/>
              </a:ext>
            </a:extLst>
          </p:cNvPr>
          <p:cNvPicPr>
            <a:picLocks noChangeAspect="1"/>
          </p:cNvPicPr>
          <p:nvPr/>
        </p:nvPicPr>
        <p:blipFill>
          <a:blip r:embed="rId3"/>
          <a:stretch>
            <a:fillRect/>
          </a:stretch>
        </p:blipFill>
        <p:spPr>
          <a:xfrm>
            <a:off x="128588" y="315119"/>
            <a:ext cx="8054439" cy="4972050"/>
          </a:xfrm>
          <a:prstGeom prst="rect">
            <a:avLst/>
          </a:prstGeom>
          <a:ln w="38100">
            <a:solidFill>
              <a:schemeClr val="accent1"/>
            </a:solidFill>
          </a:ln>
        </p:spPr>
      </p:pic>
      <p:pic>
        <p:nvPicPr>
          <p:cNvPr id="8" name="Picture 7">
            <a:extLst>
              <a:ext uri="{FF2B5EF4-FFF2-40B4-BE49-F238E27FC236}">
                <a16:creationId xmlns:a16="http://schemas.microsoft.com/office/drawing/2014/main" id="{680E1B8E-462B-42DD-B6D3-7FFF6589A941}"/>
              </a:ext>
            </a:extLst>
          </p:cNvPr>
          <p:cNvPicPr>
            <a:picLocks noChangeAspect="1"/>
          </p:cNvPicPr>
          <p:nvPr/>
        </p:nvPicPr>
        <p:blipFill>
          <a:blip r:embed="rId4"/>
          <a:stretch>
            <a:fillRect/>
          </a:stretch>
        </p:blipFill>
        <p:spPr>
          <a:xfrm>
            <a:off x="8772525" y="928688"/>
            <a:ext cx="3021806" cy="3900487"/>
          </a:xfrm>
          <a:prstGeom prst="rect">
            <a:avLst/>
          </a:prstGeom>
          <a:ln w="38100">
            <a:solidFill>
              <a:schemeClr val="accent1"/>
            </a:solidFill>
          </a:ln>
        </p:spPr>
      </p:pic>
    </p:spTree>
    <p:extLst>
      <p:ext uri="{BB962C8B-B14F-4D97-AF65-F5344CB8AC3E}">
        <p14:creationId xmlns:p14="http://schemas.microsoft.com/office/powerpoint/2010/main" val="28096536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a:xfrm>
            <a:off x="170632" y="-72441"/>
            <a:ext cx="10515600" cy="1325563"/>
          </a:xfrm>
        </p:spPr>
        <p:txBody>
          <a:bodyPr/>
          <a:lstStyle/>
          <a:p>
            <a:r>
              <a:rPr lang="en-GB" dirty="0">
                <a:solidFill>
                  <a:srgbClr val="FF0000"/>
                </a:solidFill>
              </a:rPr>
              <a:t>When and what to cite:</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endParaRPr lang="en-GB"/>
          </a:p>
        </p:txBody>
      </p:sp>
      <p:sp>
        <p:nvSpPr>
          <p:cNvPr id="5" name="TextBox 4">
            <a:extLst>
              <a:ext uri="{FF2B5EF4-FFF2-40B4-BE49-F238E27FC236}">
                <a16:creationId xmlns:a16="http://schemas.microsoft.com/office/drawing/2014/main" id="{F0B204AA-3B04-40DF-9DEB-DF750B59039D}"/>
              </a:ext>
            </a:extLst>
          </p:cNvPr>
          <p:cNvSpPr txBox="1"/>
          <p:nvPr/>
        </p:nvSpPr>
        <p:spPr>
          <a:xfrm>
            <a:off x="276696" y="753576"/>
            <a:ext cx="11475868" cy="4724370"/>
          </a:xfrm>
          <a:prstGeom prst="rect">
            <a:avLst/>
          </a:prstGeom>
          <a:noFill/>
        </p:spPr>
        <p:txBody>
          <a:bodyPr wrap="square" rtlCol="0">
            <a:spAutoFit/>
          </a:bodyPr>
          <a:lstStyle/>
          <a:p>
            <a:r>
              <a:rPr lang="en-GB" sz="3200" dirty="0">
                <a:cs typeface="Arial" pitchFamily="34" charset="0"/>
              </a:rPr>
              <a:t>Within &amp; at the end of the text when you use ideas from, or refer to, another person’s work.</a:t>
            </a:r>
          </a:p>
          <a:p>
            <a:pPr>
              <a:spcBef>
                <a:spcPts val="1800"/>
              </a:spcBef>
            </a:pPr>
            <a:r>
              <a:rPr lang="en-GB" sz="3200" b="1" dirty="0">
                <a:solidFill>
                  <a:srgbClr val="FF0000"/>
                </a:solidFill>
                <a:cs typeface="Arial" pitchFamily="34" charset="0"/>
              </a:rPr>
              <a:t>Applies to:</a:t>
            </a:r>
            <a:r>
              <a:rPr lang="en-GB" sz="3200" dirty="0">
                <a:cs typeface="Arial" pitchFamily="34" charset="0"/>
              </a:rPr>
              <a:t> </a:t>
            </a:r>
          </a:p>
          <a:p>
            <a:r>
              <a:rPr lang="en-GB" sz="3200" dirty="0">
                <a:cs typeface="Arial" pitchFamily="34" charset="0"/>
              </a:rPr>
              <a:t>facts, figures, ideas &amp; theories</a:t>
            </a:r>
          </a:p>
          <a:p>
            <a:pPr>
              <a:spcBef>
                <a:spcPts val="1800"/>
              </a:spcBef>
            </a:pPr>
            <a:r>
              <a:rPr lang="en-GB" sz="3200" b="1" dirty="0">
                <a:solidFill>
                  <a:srgbClr val="FF0000"/>
                </a:solidFill>
                <a:cs typeface="Arial" pitchFamily="34" charset="0"/>
              </a:rPr>
              <a:t>From:</a:t>
            </a:r>
            <a:r>
              <a:rPr lang="en-GB" sz="3200" dirty="0">
                <a:cs typeface="Arial" pitchFamily="34" charset="0"/>
              </a:rPr>
              <a:t> </a:t>
            </a:r>
          </a:p>
          <a:p>
            <a:r>
              <a:rPr lang="en-GB" sz="3200" dirty="0">
                <a:cs typeface="Arial" pitchFamily="34" charset="0"/>
              </a:rPr>
              <a:t>books, journals, internet, videos, lecture notes etc.</a:t>
            </a:r>
          </a:p>
          <a:p>
            <a:pPr>
              <a:spcBef>
                <a:spcPts val="1800"/>
              </a:spcBef>
            </a:pPr>
            <a:r>
              <a:rPr lang="en-GB" sz="3200" b="1" dirty="0">
                <a:solidFill>
                  <a:srgbClr val="FF0000"/>
                </a:solidFill>
                <a:cs typeface="Arial" pitchFamily="34" charset="0"/>
              </a:rPr>
              <a:t>Exception:</a:t>
            </a:r>
            <a:r>
              <a:rPr lang="en-GB" sz="3200" dirty="0">
                <a:cs typeface="Arial" pitchFamily="34" charset="0"/>
              </a:rPr>
              <a:t> </a:t>
            </a:r>
          </a:p>
          <a:p>
            <a:r>
              <a:rPr lang="en-GB" sz="3200" dirty="0">
                <a:cs typeface="Arial" pitchFamily="34" charset="0"/>
              </a:rPr>
              <a:t>common knowledge</a:t>
            </a:r>
            <a:endParaRPr lang="en-GB" sz="2800" dirty="0">
              <a:latin typeface="Arial" pitchFamily="34" charset="0"/>
              <a:cs typeface="Arial" pitchFamily="34" charset="0"/>
            </a:endParaRPr>
          </a:p>
        </p:txBody>
      </p:sp>
    </p:spTree>
    <p:extLst>
      <p:ext uri="{BB962C8B-B14F-4D97-AF65-F5344CB8AC3E}">
        <p14:creationId xmlns:p14="http://schemas.microsoft.com/office/powerpoint/2010/main" val="38135523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C3175C0-EF6B-49E0-9E98-71B89A1DA527}"/>
              </a:ext>
            </a:extLst>
          </p:cNvPr>
          <p:cNvPicPr>
            <a:picLocks noChangeAspect="1"/>
          </p:cNvPicPr>
          <p:nvPr/>
        </p:nvPicPr>
        <p:blipFill>
          <a:blip r:embed="rId3"/>
          <a:stretch>
            <a:fillRect/>
          </a:stretch>
        </p:blipFill>
        <p:spPr>
          <a:xfrm>
            <a:off x="0" y="0"/>
            <a:ext cx="12192000" cy="5472113"/>
          </a:xfrm>
          <a:prstGeom prst="rect">
            <a:avLst/>
          </a:prstGeom>
        </p:spPr>
      </p:pic>
    </p:spTree>
    <p:extLst>
      <p:ext uri="{BB962C8B-B14F-4D97-AF65-F5344CB8AC3E}">
        <p14:creationId xmlns:p14="http://schemas.microsoft.com/office/powerpoint/2010/main" val="34660854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770882" y="1027906"/>
            <a:ext cx="10515600" cy="4351338"/>
          </a:xfrm>
          <a:ln w="38100">
            <a:solidFill>
              <a:schemeClr val="accent1"/>
            </a:solidFill>
          </a:ln>
        </p:spPr>
        <p:txBody>
          <a:bodyPr>
            <a:normAutofit lnSpcReduction="10000"/>
          </a:bodyPr>
          <a:lstStyle/>
          <a:p>
            <a:r>
              <a:rPr lang="en-GB" dirty="0"/>
              <a:t>References in brackets in the text of your essay or project plus a bibliography at the end</a:t>
            </a:r>
          </a:p>
          <a:p>
            <a:r>
              <a:rPr lang="en-GB" dirty="0"/>
              <a:t>Used in academic writing, to show what you have read and to enable others to trace your sources</a:t>
            </a:r>
          </a:p>
          <a:p>
            <a:r>
              <a:rPr lang="en-GB" dirty="0"/>
              <a:t>A standard way of citing makes it easier to trace your reading more efficiently </a:t>
            </a:r>
          </a:p>
          <a:p>
            <a:r>
              <a:rPr lang="en-GB" dirty="0"/>
              <a:t>If you cite correctly, then  you don’t have to worry about plagiarism. </a:t>
            </a:r>
          </a:p>
          <a:p>
            <a:r>
              <a:rPr lang="en-GB" dirty="0"/>
              <a:t>UWTSD asks for the Harvard Method. This means an in the text short reference and then a way of setting out the reference in the bibliography. Sometimes known as author / date method.</a:t>
            </a:r>
          </a:p>
          <a:p>
            <a:endParaRPr lang="en-GB" dirty="0"/>
          </a:p>
        </p:txBody>
      </p:sp>
      <p:sp>
        <p:nvSpPr>
          <p:cNvPr id="4" name="Title 1">
            <a:extLst>
              <a:ext uri="{FF2B5EF4-FFF2-40B4-BE49-F238E27FC236}">
                <a16:creationId xmlns:a16="http://schemas.microsoft.com/office/drawing/2014/main" id="{5C8F5DEE-450E-4C7E-BA7B-E0F51DE1E91A}"/>
              </a:ext>
            </a:extLst>
          </p:cNvPr>
          <p:cNvSpPr txBox="1">
            <a:spLocks/>
          </p:cNvSpPr>
          <p:nvPr/>
        </p:nvSpPr>
        <p:spPr>
          <a:xfrm>
            <a:off x="1362717" y="54005"/>
            <a:ext cx="7309049" cy="87816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GB" b="1" dirty="0">
                <a:solidFill>
                  <a:srgbClr val="FF0000"/>
                </a:solidFill>
                <a:latin typeface="+mn-lt"/>
              </a:rPr>
              <a:t>What is citing and referencing?</a:t>
            </a:r>
          </a:p>
        </p:txBody>
      </p:sp>
    </p:spTree>
    <p:extLst>
      <p:ext uri="{BB962C8B-B14F-4D97-AF65-F5344CB8AC3E}">
        <p14:creationId xmlns:p14="http://schemas.microsoft.com/office/powerpoint/2010/main" val="7637366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457200" y="2239963"/>
            <a:ext cx="8451188" cy="4351338"/>
          </a:xfrm>
        </p:spPr>
        <p:txBody>
          <a:bodyPr/>
          <a:lstStyle/>
          <a:p>
            <a:pPr marL="0" indent="0">
              <a:buNone/>
            </a:pPr>
            <a:r>
              <a:rPr lang="en-GB" dirty="0"/>
              <a:t>Have a think about what pieces of information you might need if you are going to reference a book e.g. author’s name, date etc.</a:t>
            </a:r>
          </a:p>
        </p:txBody>
      </p:sp>
      <p:sp>
        <p:nvSpPr>
          <p:cNvPr id="4" name="Title 1">
            <a:extLst>
              <a:ext uri="{FF2B5EF4-FFF2-40B4-BE49-F238E27FC236}">
                <a16:creationId xmlns:a16="http://schemas.microsoft.com/office/drawing/2014/main" id="{FC6484C0-187F-4C80-99A3-3C53E87DA489}"/>
              </a:ext>
            </a:extLst>
          </p:cNvPr>
          <p:cNvSpPr txBox="1">
            <a:spLocks/>
          </p:cNvSpPr>
          <p:nvPr/>
        </p:nvSpPr>
        <p:spPr>
          <a:xfrm>
            <a:off x="295285" y="365125"/>
            <a:ext cx="82296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FF0000"/>
                </a:solidFill>
              </a:rPr>
              <a:t>Referencing books: how to do it! </a:t>
            </a:r>
          </a:p>
        </p:txBody>
      </p:sp>
      <p:pic>
        <p:nvPicPr>
          <p:cNvPr id="6" name="Picture 5">
            <a:extLst>
              <a:ext uri="{FF2B5EF4-FFF2-40B4-BE49-F238E27FC236}">
                <a16:creationId xmlns:a16="http://schemas.microsoft.com/office/drawing/2014/main" id="{E9F8D18B-2F35-4491-8E74-D9CF51558129}"/>
              </a:ext>
            </a:extLst>
          </p:cNvPr>
          <p:cNvPicPr>
            <a:picLocks noChangeAspect="1"/>
          </p:cNvPicPr>
          <p:nvPr/>
        </p:nvPicPr>
        <p:blipFill>
          <a:blip r:embed="rId3"/>
          <a:stretch>
            <a:fillRect/>
          </a:stretch>
        </p:blipFill>
        <p:spPr>
          <a:xfrm>
            <a:off x="9344015" y="1493837"/>
            <a:ext cx="2552700" cy="2857500"/>
          </a:xfrm>
          <a:prstGeom prst="rect">
            <a:avLst/>
          </a:prstGeom>
        </p:spPr>
      </p:pic>
    </p:spTree>
    <p:extLst>
      <p:ext uri="{BB962C8B-B14F-4D97-AF65-F5344CB8AC3E}">
        <p14:creationId xmlns:p14="http://schemas.microsoft.com/office/powerpoint/2010/main" val="24232708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pPr marL="0" indent="0">
              <a:buNone/>
            </a:pPr>
            <a:endParaRPr lang="en-GB" dirty="0"/>
          </a:p>
        </p:txBody>
      </p:sp>
      <p:sp>
        <p:nvSpPr>
          <p:cNvPr id="4" name="Title 1">
            <a:extLst>
              <a:ext uri="{FF2B5EF4-FFF2-40B4-BE49-F238E27FC236}">
                <a16:creationId xmlns:a16="http://schemas.microsoft.com/office/drawing/2014/main" id="{689B47E1-9B2B-44AD-9241-59BE09DDB684}"/>
              </a:ext>
            </a:extLst>
          </p:cNvPr>
          <p:cNvSpPr txBox="1">
            <a:spLocks/>
          </p:cNvSpPr>
          <p:nvPr/>
        </p:nvSpPr>
        <p:spPr>
          <a:xfrm>
            <a:off x="457200" y="365125"/>
            <a:ext cx="82296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FF0000"/>
                </a:solidFill>
              </a:rPr>
              <a:t>Example of citing a book</a:t>
            </a:r>
          </a:p>
        </p:txBody>
      </p:sp>
      <p:sp>
        <p:nvSpPr>
          <p:cNvPr id="5" name="Content Placeholder 2">
            <a:extLst>
              <a:ext uri="{FF2B5EF4-FFF2-40B4-BE49-F238E27FC236}">
                <a16:creationId xmlns:a16="http://schemas.microsoft.com/office/drawing/2014/main" id="{6F3863C8-4E1F-418D-A338-FA341E3A24E8}"/>
              </a:ext>
            </a:extLst>
          </p:cNvPr>
          <p:cNvSpPr txBox="1">
            <a:spLocks/>
          </p:cNvSpPr>
          <p:nvPr/>
        </p:nvSpPr>
        <p:spPr>
          <a:xfrm>
            <a:off x="457200" y="1373470"/>
            <a:ext cx="11183168" cy="49831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000" dirty="0"/>
              <a:t>In text: </a:t>
            </a:r>
          </a:p>
          <a:p>
            <a:pPr marL="0" indent="0">
              <a:buFont typeface="Arial" panose="020B0604020202020204" pitchFamily="34" charset="0"/>
              <a:buNone/>
            </a:pPr>
            <a:r>
              <a:rPr lang="en-GB" sz="4000" dirty="0"/>
              <a:t>(Smith, 2013, 8).</a:t>
            </a:r>
          </a:p>
          <a:p>
            <a:pPr marL="0" indent="0">
              <a:buFont typeface="Arial" panose="020B0604020202020204" pitchFamily="34" charset="0"/>
              <a:buNone/>
            </a:pPr>
            <a:endParaRPr lang="en-GB" sz="4000" dirty="0"/>
          </a:p>
          <a:p>
            <a:pPr marL="0" indent="0">
              <a:buFont typeface="Arial" panose="020B0604020202020204" pitchFamily="34" charset="0"/>
              <a:buNone/>
            </a:pPr>
            <a:r>
              <a:rPr lang="en-GB" sz="4000" dirty="0"/>
              <a:t>In bibliography:</a:t>
            </a:r>
          </a:p>
          <a:p>
            <a:pPr marL="0" indent="0">
              <a:buFont typeface="Arial" panose="020B0604020202020204" pitchFamily="34" charset="0"/>
              <a:buNone/>
            </a:pPr>
            <a:r>
              <a:rPr lang="en-GB" sz="4000" dirty="0"/>
              <a:t>Smith, F. (2013), </a:t>
            </a:r>
            <a:r>
              <a:rPr lang="en-GB" sz="4000" i="1" dirty="0"/>
              <a:t>Pressure Groups and Philosophy: a guide for students. </a:t>
            </a:r>
            <a:r>
              <a:rPr lang="en-GB" sz="4000" dirty="0"/>
              <a:t>London: Policy Press</a:t>
            </a:r>
          </a:p>
        </p:txBody>
      </p:sp>
    </p:spTree>
    <p:extLst>
      <p:ext uri="{BB962C8B-B14F-4D97-AF65-F5344CB8AC3E}">
        <p14:creationId xmlns:p14="http://schemas.microsoft.com/office/powerpoint/2010/main" val="22440363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259557" y="2506662"/>
            <a:ext cx="6605588" cy="4351338"/>
          </a:xfrm>
        </p:spPr>
        <p:txBody>
          <a:bodyPr/>
          <a:lstStyle/>
          <a:p>
            <a:pPr marL="0" indent="0">
              <a:buNone/>
            </a:pPr>
            <a:r>
              <a:rPr lang="en-GB" dirty="0"/>
              <a:t>Have a think about what pieces of information you might need if you are going to reference a journal article e.g. author’s name, name of journal etc. </a:t>
            </a:r>
          </a:p>
          <a:p>
            <a:pPr marL="0" indent="0">
              <a:buNone/>
            </a:pPr>
            <a:endParaRPr lang="en-GB" dirty="0"/>
          </a:p>
        </p:txBody>
      </p:sp>
      <p:sp>
        <p:nvSpPr>
          <p:cNvPr id="4" name="Title 1">
            <a:extLst>
              <a:ext uri="{FF2B5EF4-FFF2-40B4-BE49-F238E27FC236}">
                <a16:creationId xmlns:a16="http://schemas.microsoft.com/office/drawing/2014/main" id="{4A7ADBB5-B9F6-44B8-8CE3-25F5202B92AD}"/>
              </a:ext>
            </a:extLst>
          </p:cNvPr>
          <p:cNvSpPr txBox="1">
            <a:spLocks/>
          </p:cNvSpPr>
          <p:nvPr/>
        </p:nvSpPr>
        <p:spPr>
          <a:xfrm>
            <a:off x="322206" y="282575"/>
            <a:ext cx="7444693" cy="1143000"/>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FF0000"/>
                </a:solidFill>
              </a:rPr>
              <a:t>Referencing journals: how to do it! </a:t>
            </a:r>
          </a:p>
        </p:txBody>
      </p:sp>
      <p:pic>
        <p:nvPicPr>
          <p:cNvPr id="5" name="Picture 4">
            <a:extLst>
              <a:ext uri="{FF2B5EF4-FFF2-40B4-BE49-F238E27FC236}">
                <a16:creationId xmlns:a16="http://schemas.microsoft.com/office/drawing/2014/main" id="{1A9097C4-981F-4D74-BBA8-5AC9308E3DE6}"/>
              </a:ext>
            </a:extLst>
          </p:cNvPr>
          <p:cNvPicPr>
            <a:picLocks noChangeAspect="1"/>
          </p:cNvPicPr>
          <p:nvPr/>
        </p:nvPicPr>
        <p:blipFill>
          <a:blip r:embed="rId3"/>
          <a:stretch>
            <a:fillRect/>
          </a:stretch>
        </p:blipFill>
        <p:spPr>
          <a:xfrm>
            <a:off x="7181112" y="1302543"/>
            <a:ext cx="4560094" cy="3810000"/>
          </a:xfrm>
          <a:prstGeom prst="rect">
            <a:avLst/>
          </a:prstGeom>
        </p:spPr>
      </p:pic>
    </p:spTree>
    <p:extLst>
      <p:ext uri="{BB962C8B-B14F-4D97-AF65-F5344CB8AC3E}">
        <p14:creationId xmlns:p14="http://schemas.microsoft.com/office/powerpoint/2010/main" val="41117401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dirty="0"/>
          </a:p>
        </p:txBody>
      </p:sp>
      <p:sp>
        <p:nvSpPr>
          <p:cNvPr id="4" name="Title 1">
            <a:extLst>
              <a:ext uri="{FF2B5EF4-FFF2-40B4-BE49-F238E27FC236}">
                <a16:creationId xmlns:a16="http://schemas.microsoft.com/office/drawing/2014/main" id="{5ACCE0DE-8664-450B-B3FB-4711C80A38E9}"/>
              </a:ext>
            </a:extLst>
          </p:cNvPr>
          <p:cNvSpPr txBox="1">
            <a:spLocks/>
          </p:cNvSpPr>
          <p:nvPr/>
        </p:nvSpPr>
        <p:spPr>
          <a:xfrm>
            <a:off x="1295400" y="234888"/>
            <a:ext cx="7086600" cy="1143000"/>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a:solidFill>
                  <a:srgbClr val="FF0000"/>
                </a:solidFill>
              </a:rPr>
              <a:t>Example of citing a journal article</a:t>
            </a:r>
            <a:endParaRPr lang="en-GB" b="1" dirty="0">
              <a:solidFill>
                <a:srgbClr val="FF0000"/>
              </a:solidFill>
            </a:endParaRPr>
          </a:p>
        </p:txBody>
      </p:sp>
      <p:sp>
        <p:nvSpPr>
          <p:cNvPr id="5" name="Rectangle 4">
            <a:extLst>
              <a:ext uri="{FF2B5EF4-FFF2-40B4-BE49-F238E27FC236}">
                <a16:creationId xmlns:a16="http://schemas.microsoft.com/office/drawing/2014/main" id="{DC048796-8A50-4034-B9F3-B4362BDDAC24}"/>
              </a:ext>
            </a:extLst>
          </p:cNvPr>
          <p:cNvSpPr/>
          <p:nvPr/>
        </p:nvSpPr>
        <p:spPr>
          <a:xfrm>
            <a:off x="750094" y="1508125"/>
            <a:ext cx="9715500" cy="3046988"/>
          </a:xfrm>
          <a:prstGeom prst="rect">
            <a:avLst/>
          </a:prstGeom>
        </p:spPr>
        <p:txBody>
          <a:bodyPr wrap="square">
            <a:spAutoFit/>
          </a:bodyPr>
          <a:lstStyle/>
          <a:p>
            <a:r>
              <a:rPr lang="en-GB" sz="3200" dirty="0"/>
              <a:t>In text: </a:t>
            </a:r>
          </a:p>
          <a:p>
            <a:r>
              <a:rPr lang="en-GB" sz="3200" dirty="0"/>
              <a:t>(Smith, 2014, 25).</a:t>
            </a:r>
          </a:p>
          <a:p>
            <a:endParaRPr lang="en-GB" sz="3200" dirty="0"/>
          </a:p>
          <a:p>
            <a:r>
              <a:rPr lang="en-GB" sz="3200" dirty="0"/>
              <a:t>In bibliography: </a:t>
            </a:r>
          </a:p>
          <a:p>
            <a:r>
              <a:rPr lang="en-GB" sz="3200" dirty="0"/>
              <a:t>Smith, F. (2014), Learning about Philosophy the hard way. </a:t>
            </a:r>
            <a:r>
              <a:rPr lang="en-GB" sz="3200" i="1" dirty="0"/>
              <a:t>Journal of Politics and Philosophy</a:t>
            </a:r>
            <a:r>
              <a:rPr lang="en-GB" sz="3200" dirty="0"/>
              <a:t>, 12 (3), 21-28.</a:t>
            </a:r>
          </a:p>
        </p:txBody>
      </p:sp>
    </p:spTree>
    <p:extLst>
      <p:ext uri="{BB962C8B-B14F-4D97-AF65-F5344CB8AC3E}">
        <p14:creationId xmlns:p14="http://schemas.microsoft.com/office/powerpoint/2010/main" val="31856178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652463" y="2606675"/>
            <a:ext cx="10515600" cy="4351338"/>
          </a:xfrm>
        </p:spPr>
        <p:txBody>
          <a:bodyPr/>
          <a:lstStyle/>
          <a:p>
            <a:pPr marL="0" indent="0">
              <a:buNone/>
            </a:pPr>
            <a:r>
              <a:rPr lang="en-GB" dirty="0"/>
              <a:t>Finally have a  think about all the piece of information you need if you are going to cite from a website.</a:t>
            </a:r>
          </a:p>
          <a:p>
            <a:pPr marL="0" indent="0">
              <a:buNone/>
            </a:pPr>
            <a:endParaRPr lang="en-GB" dirty="0"/>
          </a:p>
        </p:txBody>
      </p:sp>
      <p:sp>
        <p:nvSpPr>
          <p:cNvPr id="4" name="Title 1">
            <a:extLst>
              <a:ext uri="{FF2B5EF4-FFF2-40B4-BE49-F238E27FC236}">
                <a16:creationId xmlns:a16="http://schemas.microsoft.com/office/drawing/2014/main" id="{07DE0922-4756-48A6-8B43-06BBA23022DC}"/>
              </a:ext>
            </a:extLst>
          </p:cNvPr>
          <p:cNvSpPr txBox="1">
            <a:spLocks/>
          </p:cNvSpPr>
          <p:nvPr/>
        </p:nvSpPr>
        <p:spPr>
          <a:xfrm>
            <a:off x="457200" y="914400"/>
            <a:ext cx="82296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a:solidFill>
                  <a:srgbClr val="FF0000"/>
                </a:solidFill>
              </a:rPr>
              <a:t>Citing from the internet</a:t>
            </a:r>
            <a:endParaRPr lang="en-GB" b="1" dirty="0">
              <a:solidFill>
                <a:srgbClr val="FF0000"/>
              </a:solidFill>
            </a:endParaRPr>
          </a:p>
        </p:txBody>
      </p:sp>
    </p:spTree>
    <p:extLst>
      <p:ext uri="{BB962C8B-B14F-4D97-AF65-F5344CB8AC3E}">
        <p14:creationId xmlns:p14="http://schemas.microsoft.com/office/powerpoint/2010/main" val="33752505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502443" y="1185862"/>
            <a:ext cx="10515600" cy="1009652"/>
          </a:xfrm>
        </p:spPr>
        <p:txBody>
          <a:bodyPr/>
          <a:lstStyle/>
          <a:p>
            <a:pPr marL="0" indent="0">
              <a:buNone/>
            </a:pPr>
            <a:endParaRPr lang="en-GB" dirty="0"/>
          </a:p>
          <a:p>
            <a:pPr marL="0" indent="0">
              <a:buNone/>
            </a:pPr>
            <a:endParaRPr lang="en-GB" dirty="0"/>
          </a:p>
          <a:p>
            <a:pPr marL="0" indent="0">
              <a:buNone/>
            </a:pPr>
            <a:endParaRPr lang="en-GB" dirty="0"/>
          </a:p>
        </p:txBody>
      </p:sp>
      <p:sp>
        <p:nvSpPr>
          <p:cNvPr id="4" name="Title 1">
            <a:extLst>
              <a:ext uri="{FF2B5EF4-FFF2-40B4-BE49-F238E27FC236}">
                <a16:creationId xmlns:a16="http://schemas.microsoft.com/office/drawing/2014/main" id="{D7A8D8C0-A229-4004-87FC-0E50B47C4D2E}"/>
              </a:ext>
            </a:extLst>
          </p:cNvPr>
          <p:cNvSpPr txBox="1">
            <a:spLocks/>
          </p:cNvSpPr>
          <p:nvPr/>
        </p:nvSpPr>
        <p:spPr>
          <a:xfrm>
            <a:off x="685800" y="228600"/>
            <a:ext cx="8229600" cy="1143000"/>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FF0000"/>
                </a:solidFill>
              </a:rPr>
              <a:t>Example of citing articles accessed on the internet:</a:t>
            </a:r>
          </a:p>
        </p:txBody>
      </p:sp>
      <p:pic>
        <p:nvPicPr>
          <p:cNvPr id="5" name="Picture 4">
            <a:extLst>
              <a:ext uri="{FF2B5EF4-FFF2-40B4-BE49-F238E27FC236}">
                <a16:creationId xmlns:a16="http://schemas.microsoft.com/office/drawing/2014/main" id="{93BB8954-C0EB-4886-A5DB-A5B57E5A9AEB}"/>
              </a:ext>
            </a:extLst>
          </p:cNvPr>
          <p:cNvPicPr>
            <a:picLocks noChangeAspect="1"/>
          </p:cNvPicPr>
          <p:nvPr/>
        </p:nvPicPr>
        <p:blipFill>
          <a:blip r:embed="rId3"/>
          <a:stretch>
            <a:fillRect/>
          </a:stretch>
        </p:blipFill>
        <p:spPr>
          <a:xfrm>
            <a:off x="838200" y="1559529"/>
            <a:ext cx="10003630" cy="3466866"/>
          </a:xfrm>
          <a:prstGeom prst="rect">
            <a:avLst/>
          </a:prstGeom>
          <a:ln>
            <a:solidFill>
              <a:schemeClr val="accent1"/>
            </a:solidFill>
          </a:ln>
        </p:spPr>
      </p:pic>
    </p:spTree>
    <p:extLst>
      <p:ext uri="{BB962C8B-B14F-4D97-AF65-F5344CB8AC3E}">
        <p14:creationId xmlns:p14="http://schemas.microsoft.com/office/powerpoint/2010/main" val="29899343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a:xfrm>
            <a:off x="434293" y="-36035"/>
            <a:ext cx="10515600" cy="1325563"/>
          </a:xfrm>
        </p:spPr>
        <p:txBody>
          <a:bodyPr/>
          <a:lstStyle/>
          <a:p>
            <a:r>
              <a:rPr lang="en-GB" dirty="0">
                <a:solidFill>
                  <a:srgbClr val="FF0000"/>
                </a:solidFill>
              </a:rPr>
              <a:t>Example of referencing a website:</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pPr marL="0" indent="0">
              <a:buNone/>
            </a:pPr>
            <a:endParaRPr lang="en-GB" dirty="0"/>
          </a:p>
        </p:txBody>
      </p:sp>
      <p:pic>
        <p:nvPicPr>
          <p:cNvPr id="5" name="Picture 4">
            <a:extLst>
              <a:ext uri="{FF2B5EF4-FFF2-40B4-BE49-F238E27FC236}">
                <a16:creationId xmlns:a16="http://schemas.microsoft.com/office/drawing/2014/main" id="{A50B682D-A848-4AED-9CDC-844B76AB042A}"/>
              </a:ext>
            </a:extLst>
          </p:cNvPr>
          <p:cNvPicPr>
            <a:picLocks noChangeAspect="1"/>
          </p:cNvPicPr>
          <p:nvPr/>
        </p:nvPicPr>
        <p:blipFill>
          <a:blip r:embed="rId3"/>
          <a:stretch>
            <a:fillRect/>
          </a:stretch>
        </p:blipFill>
        <p:spPr>
          <a:xfrm>
            <a:off x="994165" y="1184767"/>
            <a:ext cx="9308306" cy="3986213"/>
          </a:xfrm>
          <a:prstGeom prst="rect">
            <a:avLst/>
          </a:prstGeom>
          <a:ln w="38100">
            <a:solidFill>
              <a:schemeClr val="accent1"/>
            </a:solidFill>
          </a:ln>
        </p:spPr>
      </p:pic>
    </p:spTree>
    <p:extLst>
      <p:ext uri="{BB962C8B-B14F-4D97-AF65-F5344CB8AC3E}">
        <p14:creationId xmlns:p14="http://schemas.microsoft.com/office/powerpoint/2010/main" val="28503165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a:xfrm>
            <a:off x="434293" y="-36035"/>
            <a:ext cx="10515600" cy="1325563"/>
          </a:xfrm>
        </p:spPr>
        <p:txBody>
          <a:bodyPr/>
          <a:lstStyle/>
          <a:p>
            <a:r>
              <a:rPr lang="cy-GB" dirty="0" err="1" smtClean="0">
                <a:solidFill>
                  <a:srgbClr val="FF0000"/>
                </a:solidFill>
              </a:rPr>
              <a:t>Support</a:t>
            </a:r>
            <a:r>
              <a:rPr lang="cy-GB" dirty="0" smtClean="0">
                <a:solidFill>
                  <a:srgbClr val="FF0000"/>
                </a:solidFill>
              </a:rPr>
              <a:t> </a:t>
            </a:r>
            <a:r>
              <a:rPr lang="cy-GB" dirty="0" err="1" smtClean="0">
                <a:solidFill>
                  <a:srgbClr val="FF0000"/>
                </a:solidFill>
              </a:rPr>
              <a:t>with</a:t>
            </a:r>
            <a:r>
              <a:rPr lang="cy-GB" dirty="0" smtClean="0">
                <a:solidFill>
                  <a:srgbClr val="FF0000"/>
                </a:solidFill>
              </a:rPr>
              <a:t> </a:t>
            </a:r>
            <a:r>
              <a:rPr lang="cy-GB" dirty="0" err="1" smtClean="0">
                <a:solidFill>
                  <a:srgbClr val="FF0000"/>
                </a:solidFill>
              </a:rPr>
              <a:t>referencing</a:t>
            </a:r>
            <a:r>
              <a:rPr lang="cy-GB" noProof="0" dirty="0" smtClean="0">
                <a:solidFill>
                  <a:srgbClr val="FF0000"/>
                </a:solidFill>
              </a:rPr>
              <a:t>:</a:t>
            </a:r>
            <a:endParaRPr lang="cy-GB" noProof="0" dirty="0">
              <a:solidFill>
                <a:srgbClr val="FF0000"/>
              </a:solidFill>
            </a:endParaRP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r>
              <a:rPr lang="en-GB" dirty="0" smtClean="0"/>
              <a:t>Download the Harvard Referencing Book from the Library website:</a:t>
            </a:r>
          </a:p>
          <a:p>
            <a:pPr marL="0" indent="0">
              <a:buNone/>
            </a:pPr>
            <a:r>
              <a:rPr lang="en-GB" dirty="0">
                <a:hlinkClick r:id="rId2"/>
              </a:rPr>
              <a:t>https://</a:t>
            </a:r>
            <a:r>
              <a:rPr lang="en-GB" dirty="0" smtClean="0">
                <a:hlinkClick r:id="rId2"/>
              </a:rPr>
              <a:t>uwtsd.ac.uk/media/uwtsd-website/content-assets/documents/library-and-learning-resources/infoskills/Harvard-eng_v.1.2.pdf</a:t>
            </a:r>
            <a:endParaRPr lang="en-GB" dirty="0" smtClean="0"/>
          </a:p>
          <a:p>
            <a:pPr marL="0" indent="0">
              <a:buNone/>
            </a:pPr>
            <a:r>
              <a:rPr lang="en-GB" dirty="0" smtClean="0"/>
              <a:t>Website: </a:t>
            </a:r>
            <a:r>
              <a:rPr lang="en-GB" dirty="0">
                <a:hlinkClick r:id="rId3"/>
              </a:rPr>
              <a:t>https://</a:t>
            </a:r>
            <a:r>
              <a:rPr lang="en-GB" dirty="0" smtClean="0">
                <a:hlinkClick r:id="rId3"/>
              </a:rPr>
              <a:t>www.citethisforme.com/harvard-referencing</a:t>
            </a:r>
            <a:endParaRPr lang="en-GB" dirty="0" smtClean="0"/>
          </a:p>
          <a:p>
            <a:r>
              <a:rPr lang="en-GB" smtClean="0"/>
              <a:t>Use </a:t>
            </a:r>
            <a:r>
              <a:rPr lang="en-GB" smtClean="0"/>
              <a:t>these </a:t>
            </a:r>
            <a:r>
              <a:rPr lang="en-GB" dirty="0" smtClean="0"/>
              <a:t>continuously when preparing assignments in order to reference correctly. </a:t>
            </a:r>
          </a:p>
          <a:p>
            <a:pPr marL="0" indent="0">
              <a:buNone/>
            </a:pPr>
            <a:endParaRPr lang="en-GB" dirty="0"/>
          </a:p>
        </p:txBody>
      </p:sp>
    </p:spTree>
    <p:extLst>
      <p:ext uri="{BB962C8B-B14F-4D97-AF65-F5344CB8AC3E}">
        <p14:creationId xmlns:p14="http://schemas.microsoft.com/office/powerpoint/2010/main" val="20868674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pPr marL="0" indent="0">
              <a:buNone/>
            </a:pPr>
            <a:endParaRPr lang="en-GB" dirty="0"/>
          </a:p>
        </p:txBody>
      </p:sp>
      <p:pic>
        <p:nvPicPr>
          <p:cNvPr id="4" name="Picture 3">
            <a:extLst>
              <a:ext uri="{FF2B5EF4-FFF2-40B4-BE49-F238E27FC236}">
                <a16:creationId xmlns:a16="http://schemas.microsoft.com/office/drawing/2014/main" id="{7F85047C-53A8-4EAA-B361-0D3D90C2D52C}"/>
              </a:ext>
            </a:extLst>
          </p:cNvPr>
          <p:cNvPicPr>
            <a:picLocks noChangeAspect="1"/>
          </p:cNvPicPr>
          <p:nvPr/>
        </p:nvPicPr>
        <p:blipFill>
          <a:blip r:embed="rId3"/>
          <a:stretch>
            <a:fillRect/>
          </a:stretch>
        </p:blipFill>
        <p:spPr>
          <a:xfrm>
            <a:off x="-71438" y="-163152"/>
            <a:ext cx="12319536" cy="5649552"/>
          </a:xfrm>
          <a:prstGeom prst="rect">
            <a:avLst/>
          </a:prstGeom>
        </p:spPr>
      </p:pic>
    </p:spTree>
    <p:extLst>
      <p:ext uri="{BB962C8B-B14F-4D97-AF65-F5344CB8AC3E}">
        <p14:creationId xmlns:p14="http://schemas.microsoft.com/office/powerpoint/2010/main" val="82463698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YPE" val="MultiChoiceSlide"/>
  <p:tag name="RESULTS" val="1. Is it plagiarism if you…[;crlf;]2[;]2[;]2[;]False[;]1[;][;crlf;]1.5[;]1.5[;]0.5[;]0.25[;crlf;]1[;]1[;]Yes1[;]Yes[;][;crlf;]1[;]-1[;]No2[;]No[;][;crlf;]0[;]-1[;]Unsure3[;]Unsure[;]"/>
  <p:tag name="HASRESULTS" val="False"/>
  <p:tag name="TPQUESTIONXML" val="﻿&lt;?xml version=&quot;1.0&quot; encoding=&quot;utf-8&quot;?&gt;&#10;&lt;questionlist&gt;&#10;    &lt;properties&gt;&#10;        &lt;guid&gt;E4A2C1D6EFA04361ABF71E661F6FBEA7&lt;/guid&gt;&#10;        &lt;description /&gt;&#10;        &lt;date&gt;5/31/2016 11:28:02 AM&lt;/date&gt;&#10;    &lt;/properties&gt;&#10;    &lt;questionlisttemplate&gt;&#10;        &lt;correctvalue&gt;1&lt;/correctvalue&gt;&#10;        &lt;incorrectvalue&gt;0&lt;/incorrectvalue&gt;&#10;        &lt;questiontype&gt;1&lt;/questiontype&gt;&#10;        &lt;numberofchoices&gt;4&lt;/numberofchoices&gt;&#10;        &lt;bulletstyle&gt;2&lt;/bulletstyle&gt;&#10;        &lt;questionfont&gt;Verdana&lt;/questionfont&gt;&#10;        &lt;questionfontsize&gt;12&lt;/questionfontsize&gt;&#10;        &lt;answerfont&gt;Verdana&lt;/answerfont&gt;&#10;        &lt;answerfontsize&gt;12&lt;/answerfontsize&gt;&#10;        &lt;showresults&gt;True&lt;/showresults&gt;&#10;        &lt;countdowntime&gt;30&lt;/countdowntime&gt;&#10;        &lt;responsegrid&gt;0&lt;/responsegrid&gt;&#10;    &lt;/questionlisttemplate&gt;&#10;    &lt;questions&gt;&#10;        &lt;multichoice&gt;&#10;            &lt;guid&gt;A7B92122020549E6991B2795D159D20A&lt;/guid&gt;&#10;            &lt;repollguid&gt;43CF6DA7AF5A4236951EBE2DD5AF0F92&lt;/repollguid&gt;&#10;            &lt;sourceid&gt;41573B8BB10D4E89805C4C08DB096876&lt;/sourceid&gt;&#10;            &lt;questiontext&gt;3. Is it plagiarism if you…&lt;/questiontext&gt;&#10;            &lt;showresults&gt;True&lt;/showresults&gt;&#10;            &lt;responsegrid&gt;0&lt;/responsegrid&gt;&#10;            &lt;countdowntimer&gt;False&lt;/countdowntimer&gt;&#10;            &lt;countdowntime&gt;30&lt;/countdowntime&gt;&#10;            &lt;correctvalue&gt;1&lt;/correctvalue&gt;&#10;            &lt;incorrectvalue&gt;0&lt;/incorrectvalue&gt;&#10;            &lt;responselimit&gt;1&lt;/responselimit&gt;&#10;            &lt;bulletstyle&gt;2&lt;/bulletstyle&gt;&#10;            &lt;correctanswerindicator&gt;True&lt;/correctanswerindicator&gt;&#10;            &lt;answers&gt;&#10;                &lt;answer&gt;&#10;                    &lt;guid&gt;81ADC896689D4168A105A180FCF59718&lt;/guid&gt;&#10;                    &lt;answertext&gt;Yes&lt;/answertext&gt;&#10;                    &lt;valuetype&gt;-1&lt;/valuetype&gt;&#10;                &lt;/answer&gt;&#10;                &lt;answer&gt;&#10;                    &lt;guid&gt;7B7C02C7F0F247E9A4682BA96FFFA87B&lt;/guid&gt;&#10;                    &lt;answertext&gt;No&lt;/answertext&gt;&#10;                    &lt;valuetype&gt;1&lt;/valuetype&gt;&#10;                &lt;/answer&gt;&#10;                &lt;answer&gt;&#10;                    &lt;guid&gt;5F3A095D9D1940CCADDDE5CFAF863CAE&lt;/guid&gt;&#10;                    &lt;answertext&gt;Unsure&lt;/answertext&gt;&#10;                    &lt;valuetype&gt;-1&lt;/valuetype&gt;&#10;                &lt;/answer&gt;&#10;            &lt;/answers&gt;&#10;        &lt;/multichoice&gt;&#10;    &lt;/questions&gt;&#10;&lt;/questionlist&gt;"/>
  <p:tag name="LIVECHARTING" val="False"/>
  <p:tag name="AUTOOPENPOLL" val="True"/>
  <p:tag name="AUTOFORMATCHART" val="True"/>
</p:tagLst>
</file>

<file path=ppt/tags/tag2.xml><?xml version="1.0" encoding="utf-8"?>
<p:tagLst xmlns:a="http://schemas.openxmlformats.org/drawingml/2006/main" xmlns:r="http://schemas.openxmlformats.org/officeDocument/2006/relationships" xmlns:p="http://schemas.openxmlformats.org/presentationml/2006/main">
  <p:tag name="TYPE" val="MultiChoiceSlide"/>
  <p:tag name="RESULTS" val="1. Is it plagiarism if you…[;crlf;]2[;]2[;]2[;]False[;]1[;][;crlf;]1.5[;]1.5[;]0.5[;]0.25[;crlf;]1[;]1[;]Yes1[;]Yes[;][;crlf;]1[;]-1[;]No2[;]No[;][;crlf;]0[;]-1[;]Unsure3[;]Unsure[;]"/>
  <p:tag name="HASRESULTS" val="False"/>
  <p:tag name="TPQUESTIONXML" val="﻿&lt;?xml version=&quot;1.0&quot; encoding=&quot;utf-8&quot;?&gt;&#10;&lt;questionlist&gt;&#10;    &lt;properties&gt;&#10;        &lt;guid&gt;E4A2C1D6EFA04361ABF71E661F6FBEA7&lt;/guid&gt;&#10;        &lt;description /&gt;&#10;        &lt;date&gt;5/31/2016 11:28:02 AM&lt;/date&gt;&#10;    &lt;/properties&gt;&#10;    &lt;questionlisttemplate&gt;&#10;        &lt;correctvalue&gt;1&lt;/correctvalue&gt;&#10;        &lt;incorrectvalue&gt;0&lt;/incorrectvalue&gt;&#10;        &lt;questiontype&gt;1&lt;/questiontype&gt;&#10;        &lt;numberofchoices&gt;4&lt;/numberofchoices&gt;&#10;        &lt;bulletstyle&gt;2&lt;/bulletstyle&gt;&#10;        &lt;questionfont&gt;Verdana&lt;/questionfont&gt;&#10;        &lt;questionfontsize&gt;12&lt;/questionfontsize&gt;&#10;        &lt;answerfont&gt;Verdana&lt;/answerfont&gt;&#10;        &lt;answerfontsize&gt;12&lt;/answerfontsize&gt;&#10;        &lt;showresults&gt;True&lt;/showresults&gt;&#10;        &lt;countdowntime&gt;30&lt;/countdowntime&gt;&#10;        &lt;responsegrid&gt;0&lt;/responsegrid&gt;&#10;    &lt;/questionlisttemplate&gt;&#10;    &lt;questions&gt;&#10;        &lt;multichoice&gt;&#10;            &lt;guid&gt;A7B92122020549E6991B2795D159D20A&lt;/guid&gt;&#10;            &lt;repollguid&gt;43CF6DA7AF5A4236951EBE2DD5AF0F92&lt;/repollguid&gt;&#10;            &lt;sourceid&gt;41573B8BB10D4E89805C4C08DB096876&lt;/sourceid&gt;&#10;            &lt;questiontext&gt;3. Is it plagiarism if you…&lt;/questiontext&gt;&#10;            &lt;showresults&gt;True&lt;/showresults&gt;&#10;            &lt;responsegrid&gt;0&lt;/responsegrid&gt;&#10;            &lt;countdowntimer&gt;False&lt;/countdowntimer&gt;&#10;            &lt;countdowntime&gt;30&lt;/countdowntime&gt;&#10;            &lt;correctvalue&gt;1&lt;/correctvalue&gt;&#10;            &lt;incorrectvalue&gt;0&lt;/incorrectvalue&gt;&#10;            &lt;responselimit&gt;1&lt;/responselimit&gt;&#10;            &lt;bulletstyle&gt;2&lt;/bulletstyle&gt;&#10;            &lt;correctanswerindicator&gt;True&lt;/correctanswerindicator&gt;&#10;            &lt;answers&gt;&#10;                &lt;answer&gt;&#10;                    &lt;guid&gt;81ADC896689D4168A105A180FCF59718&lt;/guid&gt;&#10;                    &lt;answertext&gt;Yes&lt;/answertext&gt;&#10;                    &lt;valuetype&gt;-1&lt;/valuetype&gt;&#10;                &lt;/answer&gt;&#10;                &lt;answer&gt;&#10;                    &lt;guid&gt;7B7C02C7F0F247E9A4682BA96FFFA87B&lt;/guid&gt;&#10;                    &lt;answertext&gt;No&lt;/answertext&gt;&#10;                    &lt;valuetype&gt;1&lt;/valuetype&gt;&#10;                &lt;/answer&gt;&#10;                &lt;answer&gt;&#10;                    &lt;guid&gt;5F3A095D9D1940CCADDDE5CFAF863CAE&lt;/guid&gt;&#10;                    &lt;answertext&gt;Unsure&lt;/answertext&gt;&#10;                    &lt;valuetype&gt;-1&lt;/valuetype&gt;&#10;                &lt;/answer&gt;&#10;            &lt;/answers&gt;&#10;        &lt;/multichoice&gt;&#10;    &lt;/questions&gt;&#10;&lt;/questionlist&gt;"/>
  <p:tag name="LIVECHARTING" val="False"/>
  <p:tag name="AUTOOPENPOLL" val="True"/>
  <p:tag name="AUTOFORMATCHART" val="True"/>
</p:tagLst>
</file>

<file path=ppt/tags/tag3.xml><?xml version="1.0" encoding="utf-8"?>
<p:tagLst xmlns:a="http://schemas.openxmlformats.org/drawingml/2006/main" xmlns:r="http://schemas.openxmlformats.org/officeDocument/2006/relationships" xmlns:p="http://schemas.openxmlformats.org/presentationml/2006/main">
  <p:tag name="TYPE" val="MultiChoiceSlide"/>
  <p:tag name="RESULTS" val="1. Is it plagiarism if you…[;crlf;]2[;]2[;]2[;]False[;]1[;][;crlf;]1.5[;]1.5[;]0.5[;]0.25[;crlf;]1[;]1[;]Yes1[;]Yes[;][;crlf;]1[;]-1[;]No2[;]No[;][;crlf;]0[;]-1[;]Unsure3[;]Unsure[;]"/>
  <p:tag name="HASRESULTS" val="False"/>
  <p:tag name="TPQUESTIONXML" val="﻿&lt;?xml version=&quot;1.0&quot; encoding=&quot;utf-8&quot;?&gt;&#10;&lt;questionlist&gt;&#10;    &lt;properties&gt;&#10;        &lt;guid&gt;E4A2C1D6EFA04361ABF71E661F6FBEA7&lt;/guid&gt;&#10;        &lt;description /&gt;&#10;        &lt;date&gt;5/31/2016 11:28:02 AM&lt;/date&gt;&#10;    &lt;/properties&gt;&#10;    &lt;questionlisttemplate&gt;&#10;        &lt;correctvalue&gt;1&lt;/correctvalue&gt;&#10;        &lt;incorrectvalue&gt;0&lt;/incorrectvalue&gt;&#10;        &lt;questiontype&gt;1&lt;/questiontype&gt;&#10;        &lt;numberofchoices&gt;4&lt;/numberofchoices&gt;&#10;        &lt;bulletstyle&gt;2&lt;/bulletstyle&gt;&#10;        &lt;questionfont&gt;Verdana&lt;/questionfont&gt;&#10;        &lt;questionfontsize&gt;12&lt;/questionfontsize&gt;&#10;        &lt;answerfont&gt;Verdana&lt;/answerfont&gt;&#10;        &lt;answerfontsize&gt;12&lt;/answerfontsize&gt;&#10;        &lt;showresults&gt;True&lt;/showresults&gt;&#10;        &lt;countdowntime&gt;30&lt;/countdowntime&gt;&#10;        &lt;responsegrid&gt;0&lt;/responsegrid&gt;&#10;    &lt;/questionlisttemplate&gt;&#10;    &lt;questions&gt;&#10;        &lt;multichoice&gt;&#10;            &lt;guid&gt;A7B92122020549E6991B2795D159D20A&lt;/guid&gt;&#10;            &lt;repollguid&gt;43CF6DA7AF5A4236951EBE2DD5AF0F92&lt;/repollguid&gt;&#10;            &lt;sourceid&gt;41573B8BB10D4E89805C4C08DB096876&lt;/sourceid&gt;&#10;            &lt;questiontext&gt;3. Is it plagiarism if you…&lt;/questiontext&gt;&#10;            &lt;showresults&gt;True&lt;/showresults&gt;&#10;            &lt;responsegrid&gt;0&lt;/responsegrid&gt;&#10;            &lt;countdowntimer&gt;False&lt;/countdowntimer&gt;&#10;            &lt;countdowntime&gt;30&lt;/countdowntime&gt;&#10;            &lt;correctvalue&gt;1&lt;/correctvalue&gt;&#10;            &lt;incorrectvalue&gt;0&lt;/incorrectvalue&gt;&#10;            &lt;responselimit&gt;1&lt;/responselimit&gt;&#10;            &lt;bulletstyle&gt;2&lt;/bulletstyle&gt;&#10;            &lt;correctanswerindicator&gt;True&lt;/correctanswerindicator&gt;&#10;            &lt;answers&gt;&#10;                &lt;answer&gt;&#10;                    &lt;guid&gt;81ADC896689D4168A105A180FCF59718&lt;/guid&gt;&#10;                    &lt;answertext&gt;Yes&lt;/answertext&gt;&#10;                    &lt;valuetype&gt;-1&lt;/valuetype&gt;&#10;                &lt;/answer&gt;&#10;                &lt;answer&gt;&#10;                    &lt;guid&gt;7B7C02C7F0F247E9A4682BA96FFFA87B&lt;/guid&gt;&#10;                    &lt;answertext&gt;No&lt;/answertext&gt;&#10;                    &lt;valuetype&gt;1&lt;/valuetype&gt;&#10;                &lt;/answer&gt;&#10;                &lt;answer&gt;&#10;                    &lt;guid&gt;5F3A095D9D1940CCADDDE5CFAF863CAE&lt;/guid&gt;&#10;                    &lt;answertext&gt;Unsure&lt;/answertext&gt;&#10;                    &lt;valuetype&gt;-1&lt;/valuetype&gt;&#10;                &lt;/answer&gt;&#10;            &lt;/answers&gt;&#10;        &lt;/multichoice&gt;&#10;    &lt;/questions&gt;&#10;&lt;/questionlist&gt;"/>
  <p:tag name="LIVECHARTING" val="False"/>
  <p:tag name="AUTOOPENPOLL" val="True"/>
  <p:tag name="AUTOFORMATCHART" val="True"/>
</p:tagLst>
</file>

<file path=ppt/tags/tag4.xml><?xml version="1.0" encoding="utf-8"?>
<p:tagLst xmlns:a="http://schemas.openxmlformats.org/drawingml/2006/main" xmlns:r="http://schemas.openxmlformats.org/officeDocument/2006/relationships" xmlns:p="http://schemas.openxmlformats.org/presentationml/2006/main">
  <p:tag name="TYPE" val="MultiChoiceSlide"/>
  <p:tag name="RESULTS" val="1. Is it plagiarism if you…[;crlf;]2[;]2[;]2[;]False[;]1[;][;crlf;]1.5[;]1.5[;]0.5[;]0.25[;crlf;]1[;]1[;]Yes1[;]Yes[;][;crlf;]1[;]-1[;]No2[;]No[;][;crlf;]0[;]-1[;]Unsure3[;]Unsure[;]"/>
  <p:tag name="HASRESULTS" val="False"/>
  <p:tag name="TPQUESTIONXML" val="﻿&lt;?xml version=&quot;1.0&quot; encoding=&quot;utf-8&quot;?&gt;&#10;&lt;questionlist&gt;&#10;    &lt;properties&gt;&#10;        &lt;guid&gt;E4A2C1D6EFA04361ABF71E661F6FBEA7&lt;/guid&gt;&#10;        &lt;description /&gt;&#10;        &lt;date&gt;5/31/2016 11:28:02 AM&lt;/date&gt;&#10;    &lt;/properties&gt;&#10;    &lt;questionlisttemplate&gt;&#10;        &lt;correctvalue&gt;1&lt;/correctvalue&gt;&#10;        &lt;incorrectvalue&gt;0&lt;/incorrectvalue&gt;&#10;        &lt;questiontype&gt;1&lt;/questiontype&gt;&#10;        &lt;numberofchoices&gt;4&lt;/numberofchoices&gt;&#10;        &lt;bulletstyle&gt;2&lt;/bulletstyle&gt;&#10;        &lt;questionfont&gt;Verdana&lt;/questionfont&gt;&#10;        &lt;questionfontsize&gt;12&lt;/questionfontsize&gt;&#10;        &lt;answerfont&gt;Verdana&lt;/answerfont&gt;&#10;        &lt;answerfontsize&gt;12&lt;/answerfontsize&gt;&#10;        &lt;showresults&gt;True&lt;/showresults&gt;&#10;        &lt;countdowntime&gt;30&lt;/countdowntime&gt;&#10;        &lt;responsegrid&gt;0&lt;/responsegrid&gt;&#10;    &lt;/questionlisttemplate&gt;&#10;    &lt;questions&gt;&#10;        &lt;multichoice&gt;&#10;            &lt;guid&gt;A7B92122020549E6991B2795D159D20A&lt;/guid&gt;&#10;            &lt;repollguid&gt;43CF6DA7AF5A4236951EBE2DD5AF0F92&lt;/repollguid&gt;&#10;            &lt;sourceid&gt;41573B8BB10D4E89805C4C08DB096876&lt;/sourceid&gt;&#10;            &lt;questiontext&gt;3. Is it plagiarism if you…&lt;/questiontext&gt;&#10;            &lt;showresults&gt;True&lt;/showresults&gt;&#10;            &lt;responsegrid&gt;0&lt;/responsegrid&gt;&#10;            &lt;countdowntimer&gt;False&lt;/countdowntimer&gt;&#10;            &lt;countdowntime&gt;30&lt;/countdowntime&gt;&#10;            &lt;correctvalue&gt;1&lt;/correctvalue&gt;&#10;            &lt;incorrectvalue&gt;0&lt;/incorrectvalue&gt;&#10;            &lt;responselimit&gt;1&lt;/responselimit&gt;&#10;            &lt;bulletstyle&gt;2&lt;/bulletstyle&gt;&#10;            &lt;correctanswerindicator&gt;True&lt;/correctanswerindicator&gt;&#10;            &lt;answers&gt;&#10;                &lt;answer&gt;&#10;                    &lt;guid&gt;81ADC896689D4168A105A180FCF59718&lt;/guid&gt;&#10;                    &lt;answertext&gt;Yes&lt;/answertext&gt;&#10;                    &lt;valuetype&gt;-1&lt;/valuetype&gt;&#10;                &lt;/answer&gt;&#10;                &lt;answer&gt;&#10;                    &lt;guid&gt;7B7C02C7F0F247E9A4682BA96FFFA87B&lt;/guid&gt;&#10;                    &lt;answertext&gt;No&lt;/answertext&gt;&#10;                    &lt;valuetype&gt;1&lt;/valuetype&gt;&#10;                &lt;/answer&gt;&#10;                &lt;answer&gt;&#10;                    &lt;guid&gt;5F3A095D9D1940CCADDDE5CFAF863CAE&lt;/guid&gt;&#10;                    &lt;answertext&gt;Unsure&lt;/answertext&gt;&#10;                    &lt;valuetype&gt;-1&lt;/valuetype&gt;&#10;                &lt;/answer&gt;&#10;            &lt;/answers&gt;&#10;        &lt;/multichoice&gt;&#10;    &lt;/questions&gt;&#10;&lt;/questionlist&gt;"/>
  <p:tag name="LIVECHARTING" val="False"/>
  <p:tag name="AUTOOPENPOLL" val="True"/>
  <p:tag name="AUTOFORMATCHART" val="True"/>
</p:tagLst>
</file>

<file path=ppt/tags/tag5.xml><?xml version="1.0" encoding="utf-8"?>
<p:tagLst xmlns:a="http://schemas.openxmlformats.org/drawingml/2006/main" xmlns:r="http://schemas.openxmlformats.org/officeDocument/2006/relationships" xmlns:p="http://schemas.openxmlformats.org/presentationml/2006/main">
  <p:tag name="TYPE" val="MultiChoiceSlide"/>
  <p:tag name="RESULTS" val="1. Is it plagiarism if you…[;crlf;]2[;]2[;]2[;]False[;]1[;][;crlf;]1.5[;]1.5[;]0.5[;]0.25[;crlf;]1[;]1[;]Yes1[;]Yes[;][;crlf;]1[;]-1[;]No2[;]No[;][;crlf;]0[;]-1[;]Unsure3[;]Unsure[;]"/>
  <p:tag name="HASRESULTS" val="False"/>
  <p:tag name="TPQUESTIONXML" val="﻿&lt;?xml version=&quot;1.0&quot; encoding=&quot;utf-8&quot;?&gt;&#10;&lt;questionlist&gt;&#10;    &lt;properties&gt;&#10;        &lt;guid&gt;E4A2C1D6EFA04361ABF71E661F6FBEA7&lt;/guid&gt;&#10;        &lt;description /&gt;&#10;        &lt;date&gt;5/31/2016 11:28:02 AM&lt;/date&gt;&#10;    &lt;/properties&gt;&#10;    &lt;questionlisttemplate&gt;&#10;        &lt;correctvalue&gt;1&lt;/correctvalue&gt;&#10;        &lt;incorrectvalue&gt;0&lt;/incorrectvalue&gt;&#10;        &lt;questiontype&gt;1&lt;/questiontype&gt;&#10;        &lt;numberofchoices&gt;4&lt;/numberofchoices&gt;&#10;        &lt;bulletstyle&gt;2&lt;/bulletstyle&gt;&#10;        &lt;questionfont&gt;Verdana&lt;/questionfont&gt;&#10;        &lt;questionfontsize&gt;12&lt;/questionfontsize&gt;&#10;        &lt;answerfont&gt;Verdana&lt;/answerfont&gt;&#10;        &lt;answerfontsize&gt;12&lt;/answerfontsize&gt;&#10;        &lt;showresults&gt;True&lt;/showresults&gt;&#10;        &lt;countdowntime&gt;30&lt;/countdowntime&gt;&#10;        &lt;responsegrid&gt;0&lt;/responsegrid&gt;&#10;    &lt;/questionlisttemplate&gt;&#10;    &lt;questions&gt;&#10;        &lt;multichoice&gt;&#10;            &lt;guid&gt;A7B92122020549E6991B2795D159D20A&lt;/guid&gt;&#10;            &lt;repollguid&gt;43CF6DA7AF5A4236951EBE2DD5AF0F92&lt;/repollguid&gt;&#10;            &lt;sourceid&gt;41573B8BB10D4E89805C4C08DB096876&lt;/sourceid&gt;&#10;            &lt;questiontext&gt;3. Is it plagiarism if you…&lt;/questiontext&gt;&#10;            &lt;showresults&gt;True&lt;/showresults&gt;&#10;            &lt;responsegrid&gt;0&lt;/responsegrid&gt;&#10;            &lt;countdowntimer&gt;False&lt;/countdowntimer&gt;&#10;            &lt;countdowntime&gt;30&lt;/countdowntime&gt;&#10;            &lt;correctvalue&gt;1&lt;/correctvalue&gt;&#10;            &lt;incorrectvalue&gt;0&lt;/incorrectvalue&gt;&#10;            &lt;responselimit&gt;1&lt;/responselimit&gt;&#10;            &lt;bulletstyle&gt;2&lt;/bulletstyle&gt;&#10;            &lt;correctanswerindicator&gt;True&lt;/correctanswerindicator&gt;&#10;            &lt;answers&gt;&#10;                &lt;answer&gt;&#10;                    &lt;guid&gt;81ADC896689D4168A105A180FCF59718&lt;/guid&gt;&#10;                    &lt;answertext&gt;Yes&lt;/answertext&gt;&#10;                    &lt;valuetype&gt;-1&lt;/valuetype&gt;&#10;                &lt;/answer&gt;&#10;                &lt;answer&gt;&#10;                    &lt;guid&gt;7B7C02C7F0F247E9A4682BA96FFFA87B&lt;/guid&gt;&#10;                    &lt;answertext&gt;No&lt;/answertext&gt;&#10;                    &lt;valuetype&gt;1&lt;/valuetype&gt;&#10;                &lt;/answer&gt;&#10;                &lt;answer&gt;&#10;                    &lt;guid&gt;5F3A095D9D1940CCADDDE5CFAF863CAE&lt;/guid&gt;&#10;                    &lt;answertext&gt;Unsure&lt;/answertext&gt;&#10;                    &lt;valuetype&gt;-1&lt;/valuetype&gt;&#10;                &lt;/answer&gt;&#10;            &lt;/answers&gt;&#10;        &lt;/multichoice&gt;&#10;    &lt;/questions&gt;&#10;&lt;/questionlist&gt;"/>
  <p:tag name="LIVECHARTING" val="False"/>
  <p:tag name="AUTOOPENPOLL" val="True"/>
  <p:tag name="AUTOFORMATCHART" val="True"/>
</p:tagLst>
</file>

<file path=ppt/tags/tag6.xml><?xml version="1.0" encoding="utf-8"?>
<p:tagLst xmlns:a="http://schemas.openxmlformats.org/drawingml/2006/main" xmlns:r="http://schemas.openxmlformats.org/officeDocument/2006/relationships" xmlns:p="http://schemas.openxmlformats.org/presentationml/2006/main">
  <p:tag name="TYPE" val="MultiChoiceSlide"/>
  <p:tag name="RESULTS" val="1. Is it plagiarism if you…[;crlf;]2[;]2[;]2[;]False[;]1[;][;crlf;]1.5[;]1.5[;]0.5[;]0.25[;crlf;]1[;]1[;]Yes1[;]Yes[;][;crlf;]1[;]-1[;]No2[;]No[;][;crlf;]0[;]-1[;]Unsure3[;]Unsure[;]"/>
  <p:tag name="HASRESULTS" val="False"/>
  <p:tag name="TPQUESTIONXML" val="﻿&lt;?xml version=&quot;1.0&quot; encoding=&quot;utf-8&quot;?&gt;&#10;&lt;questionlist&gt;&#10;    &lt;properties&gt;&#10;        &lt;guid&gt;E4A2C1D6EFA04361ABF71E661F6FBEA7&lt;/guid&gt;&#10;        &lt;description /&gt;&#10;        &lt;date&gt;5/31/2016 11:28:02 AM&lt;/date&gt;&#10;    &lt;/properties&gt;&#10;    &lt;questionlisttemplate&gt;&#10;        &lt;correctvalue&gt;1&lt;/correctvalue&gt;&#10;        &lt;incorrectvalue&gt;0&lt;/incorrectvalue&gt;&#10;        &lt;questiontype&gt;1&lt;/questiontype&gt;&#10;        &lt;numberofchoices&gt;4&lt;/numberofchoices&gt;&#10;        &lt;bulletstyle&gt;2&lt;/bulletstyle&gt;&#10;        &lt;questionfont&gt;Verdana&lt;/questionfont&gt;&#10;        &lt;questionfontsize&gt;12&lt;/questionfontsize&gt;&#10;        &lt;answerfont&gt;Verdana&lt;/answerfont&gt;&#10;        &lt;answerfontsize&gt;12&lt;/answerfontsize&gt;&#10;        &lt;showresults&gt;True&lt;/showresults&gt;&#10;        &lt;countdowntime&gt;30&lt;/countdowntime&gt;&#10;        &lt;responsegrid&gt;0&lt;/responsegrid&gt;&#10;    &lt;/questionlisttemplate&gt;&#10;    &lt;questions&gt;&#10;        &lt;multichoice&gt;&#10;            &lt;guid&gt;73471EEB54C1429EB548DF18AF82C855&lt;/guid&gt;&#10;            &lt;repollguid&gt;43CF6DA7AF5A4236951EBE2DD5AF0F92&lt;/repollguid&gt;&#10;            &lt;sourceid&gt;41573B8BB10D4E89805C4C08DB096876&lt;/sourceid&gt;&#10;            &lt;questiontext&gt;2. Is it plagiarism if you…&lt;/questiontext&gt;&#10;            &lt;showresults&gt;True&lt;/showresults&gt;&#10;            &lt;responsegrid&gt;0&lt;/responsegrid&gt;&#10;            &lt;countdowntimer&gt;False&lt;/countdowntimer&gt;&#10;            &lt;countdowntime&gt;30&lt;/countdowntime&gt;&#10;            &lt;correctvalue&gt;1&lt;/correctvalue&gt;&#10;            &lt;incorrectvalue&gt;0&lt;/incorrectvalue&gt;&#10;            &lt;responselimit&gt;1&lt;/responselimit&gt;&#10;            &lt;bulletstyle&gt;2&lt;/bulletstyle&gt;&#10;            &lt;correctanswerindicator&gt;True&lt;/correctanswerindicator&gt;&#10;            &lt;answers&gt;&#10;                &lt;answer&gt;&#10;                    &lt;guid&gt;81ADC896689D4168A105A180FCF59718&lt;/guid&gt;&#10;                    &lt;answertext&gt;Yes&lt;/answertext&gt;&#10;                    &lt;valuetype&gt;1&lt;/valuetype&gt;&#10;                &lt;/answer&gt;&#10;                &lt;answer&gt;&#10;                    &lt;guid&gt;7B7C02C7F0F247E9A4682BA96FFFA87B&lt;/guid&gt;&#10;                    &lt;answertext&gt;No&lt;/answertext&gt;&#10;                    &lt;valuetype&gt;-1&lt;/valuetype&gt;&#10;                &lt;/answer&gt;&#10;                &lt;answer&gt;&#10;                    &lt;guid&gt;5F3A095D9D1940CCADDDE5CFAF863CAE&lt;/guid&gt;&#10;                    &lt;answertext&gt;Unsure&lt;/answertext&gt;&#10;                    &lt;valuetype&gt;-1&lt;/valuetype&gt;&#10;                &lt;/answer&gt;&#10;            &lt;/answers&gt;&#10;        &lt;/multichoice&gt;&#10;    &lt;/questions&gt;&#10;&lt;/questionlist&gt;"/>
  <p:tag name="LIVECHARTING" val="False"/>
  <p:tag name="AUTOOPENPOLL" val="True"/>
  <p:tag name="AUTOFORMATCHART" val="Tru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12" ma:contentTypeDescription="Create a new document." ma:contentTypeScope="" ma:versionID="7614c0d39d68b11413b99ea6b15f897c">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322afc73339f979490dfcc2930f5f197"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E661CEE-ADC8-41E8-9A11-515F785E3859}">
  <ds:schemaRefs>
    <ds:schemaRef ds:uri="http://schemas.microsoft.com/sharepoint/v3/contenttype/forms"/>
  </ds:schemaRefs>
</ds:datastoreItem>
</file>

<file path=customXml/itemProps2.xml><?xml version="1.0" encoding="utf-8"?>
<ds:datastoreItem xmlns:ds="http://schemas.openxmlformats.org/officeDocument/2006/customXml" ds:itemID="{F9105B47-012B-4A1B-ABE2-EEE57A65825E}">
  <ds:schemaRefs>
    <ds:schemaRef ds:uri="92c24619-d6d5-42cf-b618-23d930ad9f20"/>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8ee9550b-f5f4-4dde-bce5-39f4ba45c2f1"/>
    <ds:schemaRef ds:uri="http://www.w3.org/XML/1998/namespace"/>
  </ds:schemaRefs>
</ds:datastoreItem>
</file>

<file path=customXml/itemProps3.xml><?xml version="1.0" encoding="utf-8"?>
<ds:datastoreItem xmlns:ds="http://schemas.openxmlformats.org/officeDocument/2006/customXml" ds:itemID="{DC9BDF1D-E7E2-456D-89FA-8B3B06B99B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1676</TotalTime>
  <Words>2550</Words>
  <Application>Microsoft Office PowerPoint</Application>
  <PresentationFormat>Widescreen</PresentationFormat>
  <Paragraphs>227</Paragraphs>
  <Slides>42</Slides>
  <Notes>18</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42</vt:i4>
      </vt:variant>
    </vt:vector>
  </HeadingPairs>
  <TitlesOfParts>
    <vt:vector size="55" baseType="lpstr">
      <vt:lpstr>ＭＳ Ｐゴシック</vt:lpstr>
      <vt:lpstr>Arial</vt:lpstr>
      <vt:lpstr>Arial Regular</vt:lpstr>
      <vt:lpstr>Arial,Sans-Serif</vt:lpstr>
      <vt:lpstr>Calibri</vt:lpstr>
      <vt:lpstr>Calibri Light</vt:lpstr>
      <vt:lpstr>Roboto</vt:lpstr>
      <vt:lpstr>Roboto Medium</vt:lpstr>
      <vt:lpstr>Times</vt:lpstr>
      <vt:lpstr>Wingdings</vt:lpstr>
      <vt:lpstr>Wingdings,Sans-Serif</vt:lpstr>
      <vt:lpstr>Office Theme</vt:lpstr>
      <vt:lpstr>1_Office Theme</vt:lpstr>
      <vt:lpstr>Session 5</vt:lpstr>
      <vt:lpstr>Session objectives:</vt:lpstr>
      <vt:lpstr>Search process</vt:lpstr>
      <vt:lpstr>Managing information and note taking</vt:lpstr>
      <vt:lpstr>Good referencing practice:</vt:lpstr>
      <vt:lpstr>PowerPoint Presentation</vt:lpstr>
      <vt:lpstr>What is plagiarism?</vt:lpstr>
      <vt:lpstr>PowerPoint Presentation</vt:lpstr>
      <vt:lpstr>Is it plagiarism if you…</vt:lpstr>
      <vt:lpstr>Is it plagiarism if you…</vt:lpstr>
      <vt:lpstr>Is it plagiarism if you…</vt:lpstr>
      <vt:lpstr>Plagiarism includes:</vt:lpstr>
      <vt:lpstr>What is plagiarism?</vt:lpstr>
      <vt:lpstr>Recognising plagiarism</vt:lpstr>
      <vt:lpstr>1. Is this plagiarism?</vt:lpstr>
      <vt:lpstr>1. Is this plagiarism?</vt:lpstr>
      <vt:lpstr>2. Is this plagiarism?</vt:lpstr>
      <vt:lpstr>2. Is this plagiarism?</vt:lpstr>
      <vt:lpstr>3. Is this plagiarism?</vt:lpstr>
      <vt:lpstr>3. Is this plagiarism?</vt:lpstr>
      <vt:lpstr>4. Is this plagiarism?</vt:lpstr>
      <vt:lpstr>4. Is this plagiarism?</vt:lpstr>
      <vt:lpstr>PowerPoint Presentation</vt:lpstr>
      <vt:lpstr>How to avoid plagiarism</vt:lpstr>
      <vt:lpstr>Avoid accidental plagiarism If you have a habit of copying:</vt:lpstr>
      <vt:lpstr>Using quotations:</vt:lpstr>
      <vt:lpstr>Further points when using a direct quotation:</vt:lpstr>
      <vt:lpstr>Develop confidence in your own words</vt:lpstr>
      <vt:lpstr>Citing demonstrates that you…</vt:lpstr>
      <vt:lpstr>PowerPoint Presentation</vt:lpstr>
      <vt:lpstr>When and what to cite: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 of referencing a website:</vt:lpstr>
      <vt:lpstr>Support with referencing: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Session 5</dc:title>
  <dc:creator>Julia Holloway</dc:creator>
  <cp:lastModifiedBy>Nanna Ryder</cp:lastModifiedBy>
  <cp:revision>13</cp:revision>
  <dcterms:created xsi:type="dcterms:W3CDTF">2020-09-20T06:00:10Z</dcterms:created>
  <dcterms:modified xsi:type="dcterms:W3CDTF">2020-11-01T08:26:32Z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ies>
</file>