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87" r:id="rId3"/>
    <p:sldId id="294" r:id="rId4"/>
    <p:sldId id="260" r:id="rId5"/>
    <p:sldId id="261" r:id="rId6"/>
    <p:sldId id="263" r:id="rId7"/>
    <p:sldId id="288" r:id="rId8"/>
    <p:sldId id="272" r:id="rId9"/>
    <p:sldId id="292" r:id="rId10"/>
    <p:sldId id="291" r:id="rId11"/>
    <p:sldId id="262" r:id="rId12"/>
    <p:sldId id="265" r:id="rId13"/>
    <p:sldId id="264" r:id="rId14"/>
    <p:sldId id="269" r:id="rId15"/>
    <p:sldId id="270" r:id="rId16"/>
    <p:sldId id="295" r:id="rId17"/>
    <p:sldId id="289" r:id="rId18"/>
    <p:sldId id="258" r:id="rId19"/>
    <p:sldId id="257" r:id="rId20"/>
    <p:sldId id="296" r:id="rId21"/>
    <p:sldId id="267" r:id="rId22"/>
    <p:sldId id="268" r:id="rId23"/>
    <p:sldId id="290" r:id="rId24"/>
    <p:sldId id="266" r:id="rId25"/>
    <p:sldId id="27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62" autoAdjust="0"/>
    <p:restoredTop sz="94660"/>
  </p:normalViewPr>
  <p:slideViewPr>
    <p:cSldViewPr>
      <p:cViewPr varScale="1">
        <p:scale>
          <a:sx n="82" d="100"/>
          <a:sy n="82" d="100"/>
        </p:scale>
        <p:origin x="942" y="13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425D04-220A-4351-A323-74CC10264347}" type="datetimeFigureOut">
              <a:rPr lang="en-GB" smtClean="0"/>
              <a:t>10/01/2019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7A8563-9E8D-4640-AA17-35FD7E663633}" type="slidenum">
              <a:rPr lang="en-GB" smtClean="0"/>
              <a:t>‹#›</a:t>
            </a:fld>
            <a:endParaRPr lang="en-GB"/>
          </a:p>
        </p:txBody>
      </p:sp>
    </p:spTree>
    <p:extLst>
      <p:ext uri="{BB962C8B-B14F-4D97-AF65-F5344CB8AC3E}">
        <p14:creationId xmlns:p14="http://schemas.microsoft.com/office/powerpoint/2010/main" val="373537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7A8563-9E8D-4640-AA17-35FD7E663633}" type="slidenum">
              <a:rPr lang="en-GB" smtClean="0"/>
              <a:t>18</a:t>
            </a:fld>
            <a:endParaRPr lang="en-GB"/>
          </a:p>
        </p:txBody>
      </p:sp>
    </p:spTree>
    <p:extLst>
      <p:ext uri="{BB962C8B-B14F-4D97-AF65-F5344CB8AC3E}">
        <p14:creationId xmlns:p14="http://schemas.microsoft.com/office/powerpoint/2010/main" val="1906703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16" name="Slide Number Placeholder 15"/>
          <p:cNvSpPr>
            <a:spLocks noGrp="1"/>
          </p:cNvSpPr>
          <p:nvPr>
            <p:ph type="sldNum" sz="quarter" idx="11"/>
          </p:nvPr>
        </p:nvSpPr>
        <p:spPr/>
        <p:txBody>
          <a:bodyPr/>
          <a:lstStyle/>
          <a:p>
            <a:fld id="{9FF3C10D-8540-4B1E-A758-1EDE36F8533C}"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15" name="Slide Number Placeholder 14"/>
          <p:cNvSpPr>
            <a:spLocks noGrp="1"/>
          </p:cNvSpPr>
          <p:nvPr>
            <p:ph type="sldNum" sz="quarter" idx="11"/>
          </p:nvPr>
        </p:nvSpPr>
        <p:spPr/>
        <p:txBody>
          <a:bodyPr/>
          <a:lstStyle/>
          <a:p>
            <a:fld id="{9FF3C10D-8540-4B1E-A758-1EDE36F8533C}" type="slidenum">
              <a:rPr lang="en-GB" smtClean="0"/>
              <a:pPr/>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13" name="Slide Number Placeholder 12"/>
          <p:cNvSpPr>
            <a:spLocks noGrp="1"/>
          </p:cNvSpPr>
          <p:nvPr>
            <p:ph type="sldNum" sz="quarter" idx="11"/>
          </p:nvPr>
        </p:nvSpPr>
        <p:spPr/>
        <p:txBody>
          <a:bodyPr/>
          <a:lstStyle/>
          <a:p>
            <a:fld id="{9FF3C10D-8540-4B1E-A758-1EDE36F8533C}"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9" name="Slide Number Placeholder 8"/>
          <p:cNvSpPr>
            <a:spLocks noGrp="1"/>
          </p:cNvSpPr>
          <p:nvPr>
            <p:ph type="sldNum" sz="quarter" idx="11"/>
          </p:nvPr>
        </p:nvSpPr>
        <p:spPr/>
        <p:txBody>
          <a:bodyPr/>
          <a:lstStyle/>
          <a:p>
            <a:fld id="{9FF3C10D-8540-4B1E-A758-1EDE36F8533C}"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15" name="Slide Number Placeholder 14"/>
          <p:cNvSpPr>
            <a:spLocks noGrp="1"/>
          </p:cNvSpPr>
          <p:nvPr>
            <p:ph type="sldNum" sz="quarter" idx="11"/>
          </p:nvPr>
        </p:nvSpPr>
        <p:spPr/>
        <p:txBody>
          <a:bodyPr/>
          <a:lstStyle/>
          <a:p>
            <a:fld id="{9FF3C10D-8540-4B1E-A758-1EDE36F8533C}" type="slidenum">
              <a:rPr lang="en-GB" smtClean="0"/>
              <a:pPr/>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8" name="Slide Number Placeholder 7"/>
          <p:cNvSpPr>
            <a:spLocks noGrp="1"/>
          </p:cNvSpPr>
          <p:nvPr>
            <p:ph type="sldNum" sz="quarter" idx="11"/>
          </p:nvPr>
        </p:nvSpPr>
        <p:spPr/>
        <p:txBody>
          <a:bodyPr/>
          <a:lstStyle/>
          <a:p>
            <a:fld id="{9FF3C10D-8540-4B1E-A758-1EDE36F8533C}"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6" name="Slide Number Placeholder 5"/>
          <p:cNvSpPr>
            <a:spLocks noGrp="1"/>
          </p:cNvSpPr>
          <p:nvPr>
            <p:ph type="sldNum" sz="quarter" idx="11"/>
          </p:nvPr>
        </p:nvSpPr>
        <p:spPr/>
        <p:txBody>
          <a:bodyPr/>
          <a:lstStyle/>
          <a:p>
            <a:fld id="{9FF3C10D-8540-4B1E-A758-1EDE36F8533C}" type="slidenum">
              <a:rPr lang="en-GB" smtClean="0"/>
              <a:pPr/>
              <a:t>‹#›</a:t>
            </a:fld>
            <a:endParaRPr lang="en-GB"/>
          </a:p>
        </p:txBody>
      </p:sp>
      <p:sp>
        <p:nvSpPr>
          <p:cNvPr id="7" name="Footer Placeholder 6"/>
          <p:cNvSpPr>
            <a:spLocks noGrp="1"/>
          </p:cNvSpPr>
          <p:nvPr>
            <p:ph type="ftr" sz="quarter" idx="12"/>
          </p:nvPr>
        </p:nvSpPr>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16" name="Slide Number Placeholder 15"/>
          <p:cNvSpPr>
            <a:spLocks noGrp="1"/>
          </p:cNvSpPr>
          <p:nvPr>
            <p:ph type="sldNum" sz="quarter" idx="11"/>
          </p:nvPr>
        </p:nvSpPr>
        <p:spPr/>
        <p:txBody>
          <a:bodyPr/>
          <a:lstStyle/>
          <a:p>
            <a:fld id="{9FF3C10D-8540-4B1E-A758-1EDE36F8533C}"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14" name="Slide Number Placeholder 13"/>
          <p:cNvSpPr>
            <a:spLocks noGrp="1"/>
          </p:cNvSpPr>
          <p:nvPr>
            <p:ph type="sldNum" sz="quarter" idx="11"/>
          </p:nvPr>
        </p:nvSpPr>
        <p:spPr/>
        <p:txBody>
          <a:bodyPr/>
          <a:lstStyle/>
          <a:p>
            <a:fld id="{9FF3C10D-8540-4B1E-A758-1EDE36F8533C}" type="slidenum">
              <a:rPr lang="en-GB" smtClean="0"/>
              <a:pPr/>
              <a:t>‹#›</a:t>
            </a:fld>
            <a:endParaRPr lang="en-GB"/>
          </a:p>
        </p:txBody>
      </p:sp>
      <p:sp>
        <p:nvSpPr>
          <p:cNvPr id="15" name="Footer Placeholder 14"/>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548A99-65FB-434A-A304-64D1A47C523F}" type="datetimeFigureOut">
              <a:rPr lang="en-GB" smtClean="0"/>
              <a:pPr/>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E548A99-65FB-434A-A304-64D1A47C523F}" type="datetimeFigureOut">
              <a:rPr lang="en-GB" smtClean="0"/>
              <a:pPr/>
              <a:t>10/01/2019</a:t>
            </a:fld>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9FF3C10D-8540-4B1E-A758-1EDE36F8533C}"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hdphoto" Target="../media/hdphoto3.wdp"/><Relationship Id="rId13" Type="http://schemas.openxmlformats.org/officeDocument/2006/relationships/image" Target="../media/image10.png"/><Relationship Id="rId18" Type="http://schemas.openxmlformats.org/officeDocument/2006/relationships/image" Target="../media/image13.png"/><Relationship Id="rId26" Type="http://schemas.openxmlformats.org/officeDocument/2006/relationships/image" Target="../media/image17.png"/><Relationship Id="rId3" Type="http://schemas.openxmlformats.org/officeDocument/2006/relationships/image" Target="../media/image4.png"/><Relationship Id="rId21" Type="http://schemas.microsoft.com/office/2007/relationships/hdphoto" Target="../media/hdphoto9.wdp"/><Relationship Id="rId7" Type="http://schemas.openxmlformats.org/officeDocument/2006/relationships/image" Target="../media/image7.jpeg"/><Relationship Id="rId12" Type="http://schemas.microsoft.com/office/2007/relationships/hdphoto" Target="../media/hdphoto5.wdp"/><Relationship Id="rId17" Type="http://schemas.microsoft.com/office/2007/relationships/hdphoto" Target="../media/hdphoto7.wdp"/><Relationship Id="rId25" Type="http://schemas.microsoft.com/office/2007/relationships/hdphoto" Target="../media/hdphoto11.wdp"/><Relationship Id="rId2" Type="http://schemas.openxmlformats.org/officeDocument/2006/relationships/image" Target="../media/image3.jpeg"/><Relationship Id="rId16" Type="http://schemas.openxmlformats.org/officeDocument/2006/relationships/image" Target="../media/image12.png"/><Relationship Id="rId20"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6.jpeg"/><Relationship Id="rId11" Type="http://schemas.openxmlformats.org/officeDocument/2006/relationships/image" Target="../media/image9.png"/><Relationship Id="rId24" Type="http://schemas.openxmlformats.org/officeDocument/2006/relationships/image" Target="../media/image16.png"/><Relationship Id="rId5" Type="http://schemas.openxmlformats.org/officeDocument/2006/relationships/image" Target="../media/image5.jpeg"/><Relationship Id="rId15" Type="http://schemas.openxmlformats.org/officeDocument/2006/relationships/image" Target="../media/image11.jpeg"/><Relationship Id="rId23" Type="http://schemas.microsoft.com/office/2007/relationships/hdphoto" Target="../media/hdphoto10.wdp"/><Relationship Id="rId10" Type="http://schemas.microsoft.com/office/2007/relationships/hdphoto" Target="../media/hdphoto4.wdp"/><Relationship Id="rId19" Type="http://schemas.microsoft.com/office/2007/relationships/hdphoto" Target="../media/hdphoto8.wdp"/><Relationship Id="rId4" Type="http://schemas.microsoft.com/office/2007/relationships/hdphoto" Target="../media/hdphoto2.wdp"/><Relationship Id="rId9" Type="http://schemas.openxmlformats.org/officeDocument/2006/relationships/image" Target="../media/image8.jpeg"/><Relationship Id="rId14" Type="http://schemas.microsoft.com/office/2007/relationships/hdphoto" Target="../media/hdphoto6.wdp"/><Relationship Id="rId22" Type="http://schemas.openxmlformats.org/officeDocument/2006/relationships/image" Target="../media/image15.png"/><Relationship Id="rId27" Type="http://schemas.microsoft.com/office/2007/relationships/hdphoto" Target="../media/hdphoto12.wd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44624" y="954945"/>
            <a:ext cx="7903840" cy="1607364"/>
          </a:xfrm>
        </p:spPr>
        <p:txBody>
          <a:bodyPr/>
          <a:lstStyle/>
          <a:p>
            <a:pPr algn="r"/>
            <a:r>
              <a:rPr lang="en-GB" sz="3200" dirty="0">
                <a:effectLst/>
              </a:rPr>
              <a:t>Exploring the bourgeois social order: </a:t>
            </a:r>
            <a:r>
              <a:rPr lang="en-GB" sz="3200" i="1" dirty="0">
                <a:effectLst/>
              </a:rPr>
              <a:t>A Modest Proposal </a:t>
            </a:r>
            <a:r>
              <a:rPr lang="en-GB" sz="3200" dirty="0">
                <a:effectLst/>
              </a:rPr>
              <a:t>&amp; </a:t>
            </a:r>
            <a:r>
              <a:rPr lang="en-GB" sz="3200" i="1" dirty="0">
                <a:effectLst/>
              </a:rPr>
              <a:t>Pamela</a:t>
            </a:r>
            <a:endParaRPr lang="en-GB" sz="4400" dirty="0">
              <a:effectLst/>
            </a:endParaRPr>
          </a:p>
        </p:txBody>
      </p:sp>
      <p:sp>
        <p:nvSpPr>
          <p:cNvPr id="3" name="Subtitle 2"/>
          <p:cNvSpPr>
            <a:spLocks noGrp="1"/>
          </p:cNvSpPr>
          <p:nvPr>
            <p:ph type="subTitle" idx="1"/>
          </p:nvPr>
        </p:nvSpPr>
        <p:spPr>
          <a:xfrm>
            <a:off x="2576264" y="50466"/>
            <a:ext cx="6172200" cy="360040"/>
          </a:xfrm>
        </p:spPr>
        <p:txBody>
          <a:bodyPr>
            <a:normAutofit fontScale="92500" lnSpcReduction="10000"/>
          </a:bodyPr>
          <a:lstStyle/>
          <a:p>
            <a:pPr algn="r"/>
            <a:r>
              <a:rPr lang="en-GB" dirty="0">
                <a:solidFill>
                  <a:srgbClr val="FFFF00"/>
                </a:solidFill>
              </a:rPr>
              <a:t>HPEN 6006/ 5006 The Rational World </a:t>
            </a:r>
          </a:p>
        </p:txBody>
      </p:sp>
      <p:pic>
        <p:nvPicPr>
          <p:cNvPr id="2050" name="Picture 2" descr="File:Girl with a Basket of Pamphlets.jpg"/>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565627" y="2557053"/>
            <a:ext cx="4798461" cy="39038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4" name="Rectangle 3"/>
          <p:cNvSpPr/>
          <p:nvPr/>
        </p:nvSpPr>
        <p:spPr>
          <a:xfrm>
            <a:off x="5724128" y="5589240"/>
            <a:ext cx="2952328" cy="1015663"/>
          </a:xfrm>
          <a:prstGeom prst="rect">
            <a:avLst/>
          </a:prstGeom>
        </p:spPr>
        <p:txBody>
          <a:bodyPr wrap="square">
            <a:spAutoFit/>
          </a:bodyPr>
          <a:lstStyle/>
          <a:p>
            <a:pPr algn="r"/>
            <a:r>
              <a:rPr lang="en-GB" sz="2000" dirty="0">
                <a:solidFill>
                  <a:srgbClr val="FFFF00"/>
                </a:solidFill>
              </a:rPr>
              <a:t>Girl with a Basket of Pamphlets (18</a:t>
            </a:r>
            <a:r>
              <a:rPr lang="en-GB" sz="2000" baseline="30000" dirty="0">
                <a:solidFill>
                  <a:srgbClr val="FFFF00"/>
                </a:solidFill>
              </a:rPr>
              <a:t>th</a:t>
            </a:r>
            <a:r>
              <a:rPr lang="en-GB" sz="2000" dirty="0">
                <a:solidFill>
                  <a:srgbClr val="FFFF00"/>
                </a:solidFill>
              </a:rPr>
              <a:t> C France)</a:t>
            </a:r>
          </a:p>
        </p:txBody>
      </p:sp>
    </p:spTree>
    <p:extLst>
      <p:ext uri="{BB962C8B-B14F-4D97-AF65-F5344CB8AC3E}">
        <p14:creationId xmlns:p14="http://schemas.microsoft.com/office/powerpoint/2010/main" val="752083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323528" y="116632"/>
            <a:ext cx="8640960" cy="6575040"/>
          </a:xfrm>
        </p:spPr>
        <p:txBody>
          <a:bodyPr>
            <a:normAutofit fontScale="70000" lnSpcReduction="20000"/>
          </a:bodyPr>
          <a:lstStyle/>
          <a:p>
            <a:pPr marL="0" indent="0">
              <a:lnSpc>
                <a:spcPct val="120000"/>
              </a:lnSpc>
              <a:spcBef>
                <a:spcPts val="600"/>
              </a:spcBef>
              <a:buNone/>
            </a:pPr>
            <a:r>
              <a:rPr lang="en-GB" sz="5100" dirty="0">
                <a:solidFill>
                  <a:srgbClr val="FFFF00"/>
                </a:solidFill>
                <a:latin typeface="+mj-lt"/>
                <a:ea typeface="+mj-ea"/>
                <a:cs typeface="+mj-cs"/>
              </a:rPr>
              <a:t>AIM(S)</a:t>
            </a:r>
          </a:p>
          <a:p>
            <a:pPr marL="0" indent="0">
              <a:lnSpc>
                <a:spcPct val="120000"/>
              </a:lnSpc>
              <a:spcBef>
                <a:spcPts val="600"/>
              </a:spcBef>
              <a:buNone/>
            </a:pPr>
            <a:r>
              <a:rPr lang="en-GB" sz="2900" dirty="0"/>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2900" dirty="0"/>
          </a:p>
          <a:p>
            <a:pPr marL="0" indent="0">
              <a:lnSpc>
                <a:spcPct val="120000"/>
              </a:lnSpc>
              <a:spcBef>
                <a:spcPts val="600"/>
              </a:spcBef>
              <a:buNone/>
            </a:pPr>
            <a:r>
              <a:rPr lang="en-GB" sz="5100" dirty="0">
                <a:solidFill>
                  <a:srgbClr val="FFFF00"/>
                </a:solidFill>
                <a:latin typeface="+mj-lt"/>
                <a:ea typeface="+mj-ea"/>
                <a:cs typeface="+mj-cs"/>
              </a:rPr>
              <a:t>LEARNING OUTCOMES</a:t>
            </a:r>
          </a:p>
          <a:p>
            <a:pPr marL="0" indent="0">
              <a:lnSpc>
                <a:spcPct val="120000"/>
              </a:lnSpc>
              <a:spcBef>
                <a:spcPts val="600"/>
              </a:spcBef>
              <a:buNone/>
            </a:pPr>
            <a:r>
              <a:rPr lang="en-GB" sz="2400" i="1" dirty="0"/>
              <a:t>Upon the successful completion of this module, the student should be able to:</a:t>
            </a:r>
          </a:p>
          <a:p>
            <a:pPr>
              <a:lnSpc>
                <a:spcPct val="120000"/>
              </a:lnSpc>
              <a:spcBef>
                <a:spcPts val="600"/>
              </a:spcBef>
              <a:buFont typeface="Arial" panose="020B0604020202020204" pitchFamily="34" charset="0"/>
              <a:buChar char="•"/>
            </a:pPr>
            <a:r>
              <a:rPr lang="en-GB" sz="2900" dirty="0"/>
              <a:t>to critically evaluate the emergence and development of the novel in the light of a broad backdrop of Enlightenment and post-enlightenment thought, particularly in relation to concepts of rationality and the individual;</a:t>
            </a:r>
          </a:p>
          <a:p>
            <a:pPr>
              <a:lnSpc>
                <a:spcPct val="120000"/>
              </a:lnSpc>
              <a:spcBef>
                <a:spcPts val="600"/>
              </a:spcBef>
              <a:buFont typeface="Arial" panose="020B0604020202020204" pitchFamily="34" charset="0"/>
              <a:buChar char="•"/>
            </a:pPr>
            <a:endParaRPr lang="en-GB" sz="1100" dirty="0"/>
          </a:p>
          <a:p>
            <a:pPr>
              <a:lnSpc>
                <a:spcPct val="120000"/>
              </a:lnSpc>
              <a:spcBef>
                <a:spcPts val="600"/>
              </a:spcBef>
              <a:buFont typeface="Arial" panose="020B0604020202020204" pitchFamily="34" charset="0"/>
              <a:buChar char="•"/>
            </a:pPr>
            <a:r>
              <a:rPr lang="en-GB" sz="2900" dirty="0"/>
              <a:t>exhibit a secure knowledge and theorised understanding of a range of novels from the eighteenth and nineteenth centuries in relation to the social and political contexts to which they contributed, and which shaped their development</a:t>
            </a:r>
            <a:endParaRPr lang="en-GB" dirty="0"/>
          </a:p>
        </p:txBody>
      </p:sp>
    </p:spTree>
    <p:extLst>
      <p:ext uri="{BB962C8B-B14F-4D97-AF65-F5344CB8AC3E}">
        <p14:creationId xmlns:p14="http://schemas.microsoft.com/office/powerpoint/2010/main" val="33620003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C23A2D7-FCA0-4A2B-A94C-C5345798544D}"/>
              </a:ext>
            </a:extLst>
          </p:cNvPr>
          <p:cNvSpPr>
            <a:spLocks noGrp="1"/>
          </p:cNvSpPr>
          <p:nvPr>
            <p:ph idx="1"/>
          </p:nvPr>
        </p:nvSpPr>
        <p:spPr>
          <a:xfrm>
            <a:off x="248889" y="501445"/>
            <a:ext cx="8640960" cy="5842613"/>
          </a:xfrm>
        </p:spPr>
        <p:txBody>
          <a:bodyPr>
            <a:normAutofit fontScale="92500"/>
          </a:bodyPr>
          <a:lstStyle/>
          <a:p>
            <a:pPr marL="18288" indent="0">
              <a:buNone/>
            </a:pPr>
            <a:r>
              <a:rPr lang="en-GB" sz="2400" dirty="0">
                <a:effectLst/>
              </a:rPr>
              <a:t>The blog should be somewhere you can note ideas and think about broader issues. It’s meant to be helpful for you .</a:t>
            </a:r>
          </a:p>
          <a:p>
            <a:pPr marL="18288" indent="0">
              <a:buNone/>
            </a:pPr>
            <a:r>
              <a:rPr lang="en-GB" sz="2400" dirty="0">
                <a:effectLst/>
              </a:rPr>
              <a:t>However if you aren’t sure where to start then you might take account of some or all of the following questions :</a:t>
            </a:r>
          </a:p>
          <a:p>
            <a:pPr marL="18288" indent="0">
              <a:buNone/>
            </a:pPr>
            <a:r>
              <a:rPr lang="en-GB" sz="2400" dirty="0">
                <a:effectLst/>
              </a:rPr>
              <a:t>1. What did I find interesting or surprising about the session?</a:t>
            </a:r>
          </a:p>
          <a:p>
            <a:pPr marL="18288" indent="0">
              <a:buNone/>
            </a:pPr>
            <a:r>
              <a:rPr lang="en-GB" sz="2400" dirty="0">
                <a:effectLst/>
              </a:rPr>
              <a:t>2. How did it either change how I thought about the texts or confirm what I had already thought about the them?</a:t>
            </a:r>
          </a:p>
          <a:p>
            <a:pPr marL="18288" indent="0">
              <a:buNone/>
            </a:pPr>
            <a:r>
              <a:rPr lang="en-GB" sz="2400" dirty="0">
                <a:effectLst/>
              </a:rPr>
              <a:t>3. How does this fit in with ideas I have had previously? (this might be how you decide on your question)?</a:t>
            </a:r>
          </a:p>
          <a:p>
            <a:pPr marL="18288" indent="0">
              <a:buNone/>
            </a:pPr>
            <a:r>
              <a:rPr lang="en-GB" sz="2400" dirty="0">
                <a:effectLst/>
              </a:rPr>
              <a:t>4. Did I learn anything about the impact of socio-historical/ political changes on the form that this text has taken?</a:t>
            </a:r>
          </a:p>
          <a:p>
            <a:pPr marL="18288" indent="0">
              <a:buNone/>
            </a:pPr>
            <a:r>
              <a:rPr lang="en-GB" sz="2400" dirty="0">
                <a:effectLst/>
              </a:rPr>
              <a:t>5. How did this novel deal with a) reason &amp; b) the individual   </a:t>
            </a:r>
          </a:p>
          <a:p>
            <a:pPr marL="18288" indent="0">
              <a:buNone/>
            </a:pPr>
            <a:r>
              <a:rPr lang="en-GB" sz="2400" dirty="0">
                <a:effectLst/>
              </a:rPr>
              <a:t>These sorts of questions should help you to explore the module content in relation to the learning outcomes - which is what the assessment is geared towards.</a:t>
            </a:r>
            <a:endParaRPr lang="en-GB" sz="2000" dirty="0">
              <a:effectLst/>
            </a:endParaRPr>
          </a:p>
        </p:txBody>
      </p:sp>
      <p:sp>
        <p:nvSpPr>
          <p:cNvPr id="3" name="Title 2">
            <a:extLst>
              <a:ext uri="{FF2B5EF4-FFF2-40B4-BE49-F238E27FC236}">
                <a16:creationId xmlns:a16="http://schemas.microsoft.com/office/drawing/2014/main" id="{6E071D19-6E4D-4273-96AB-DA28918F0ED1}"/>
              </a:ext>
            </a:extLst>
          </p:cNvPr>
          <p:cNvSpPr>
            <a:spLocks noGrp="1"/>
          </p:cNvSpPr>
          <p:nvPr>
            <p:ph type="title"/>
          </p:nvPr>
        </p:nvSpPr>
        <p:spPr>
          <a:xfrm>
            <a:off x="1351311" y="5886858"/>
            <a:ext cx="7543800" cy="914400"/>
          </a:xfrm>
        </p:spPr>
        <p:txBody>
          <a:bodyPr/>
          <a:lstStyle/>
          <a:p>
            <a:pPr algn="r"/>
            <a:r>
              <a:rPr lang="en-GB" sz="3600" dirty="0">
                <a:solidFill>
                  <a:srgbClr val="FFFF00"/>
                </a:solidFill>
              </a:rPr>
              <a:t>Focus in blog</a:t>
            </a:r>
          </a:p>
        </p:txBody>
      </p:sp>
    </p:spTree>
    <p:extLst>
      <p:ext uri="{BB962C8B-B14F-4D97-AF65-F5344CB8AC3E}">
        <p14:creationId xmlns:p14="http://schemas.microsoft.com/office/powerpoint/2010/main" val="19916435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32" name="Picture 8" descr="http://www.hist.cam.ac.uk/seeley-library/images/the-lady-and-the-devil"/>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233781" y="4131210"/>
            <a:ext cx="3785048" cy="2665755"/>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http://www.pbs.org/wgbh/roadshow/archive/images/wa200803A07_00.jpg"/>
          <p:cNvPicPr>
            <a:picLocks noChangeAspect="1" noChangeArrowheads="1"/>
          </p:cNvPicPr>
          <p:nvPr/>
        </p:nvPicPr>
        <p:blipFill rotWithShape="1">
          <a:blip r:embed="rId3" cstate="screen">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a:ext>
            </a:extLst>
          </a:blip>
          <a:srcRect/>
          <a:stretch/>
        </p:blipFill>
        <p:spPr bwMode="auto">
          <a:xfrm>
            <a:off x="232730" y="253009"/>
            <a:ext cx="3259588" cy="270490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http://library.queensu.ca/webmus/sc/g3honour.jpg"/>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375038" y="376486"/>
            <a:ext cx="1610529" cy="292755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2" descr="http://www.hanselledbooks.co.uk/ekmps/shops/hanselledbooks/images/a-bound-collection-of-seventeen-18th-and-19th-century-pamphlets-with-particular-emphasis-on-aberdeen-%5b3%5d-26127-p.jpg"/>
          <p:cNvPicPr>
            <a:picLocks noChangeAspect="1" noChangeArrowheads="1"/>
          </p:cNvPicPr>
          <p:nvPr/>
        </p:nvPicPr>
        <p:blipFill>
          <a:blip r:embed="rId6" cstate="screen">
            <a:duotone>
              <a:prstClr val="black"/>
              <a:schemeClr val="accent3">
                <a:tint val="45000"/>
                <a:satMod val="400000"/>
              </a:schemeClr>
            </a:duotone>
            <a:extLst>
              <a:ext uri="{28A0092B-C50C-407E-A947-70E740481C1C}">
                <a14:useLocalDpi xmlns:a14="http://schemas.microsoft.com/office/drawing/2010/main"/>
              </a:ext>
            </a:extLst>
          </a:blip>
          <a:srcRect/>
          <a:stretch>
            <a:fillRect/>
          </a:stretch>
        </p:blipFill>
        <p:spPr bwMode="auto">
          <a:xfrm>
            <a:off x="1326332" y="1192254"/>
            <a:ext cx="2129350" cy="417636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4" descr="http://library.queensu.ca/files/imagepicker/e/editor/g5sedition.jpg"/>
          <p:cNvPicPr>
            <a:picLocks noChangeAspect="1" noChangeArrowheads="1"/>
          </p:cNvPicPr>
          <p:nvPr/>
        </p:nvPicPr>
        <p:blipFill>
          <a:blip r:embed="rId7" cstate="print">
            <a:extLst>
              <a:ext uri="{BEBA8EAE-BF5A-486C-A8C5-ECC9F3942E4B}">
                <a14:imgProps xmlns:a14="http://schemas.microsoft.com/office/drawing/2010/main">
                  <a14:imgLayer r:embed="rId8">
                    <a14:imgEffect>
                      <a14:sharpenSoften amount="50000"/>
                    </a14:imgEffect>
                  </a14:imgLayer>
                </a14:imgProps>
              </a:ext>
              <a:ext uri="{28A0092B-C50C-407E-A947-70E740481C1C}">
                <a14:useLocalDpi xmlns:a14="http://schemas.microsoft.com/office/drawing/2010/main"/>
              </a:ext>
            </a:extLst>
          </a:blip>
          <a:srcRect/>
          <a:stretch>
            <a:fillRect/>
          </a:stretch>
        </p:blipFill>
        <p:spPr bwMode="auto">
          <a:xfrm>
            <a:off x="244198" y="2957917"/>
            <a:ext cx="1872208" cy="3152351"/>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http://farm3.staticflickr.com/2135/2182565768_2ebe055b6f.jpg"/>
          <p:cNvPicPr>
            <a:picLocks noChangeAspect="1" noChangeArrowheads="1"/>
          </p:cNvPicPr>
          <p:nvPr/>
        </p:nvPicPr>
        <p:blipFill>
          <a:blip r:embed="rId9" cstate="print">
            <a:duotone>
              <a:prstClr val="black"/>
              <a:srgbClr val="D9C3A5">
                <a:tint val="50000"/>
                <a:satMod val="180000"/>
              </a:srgbClr>
            </a:duotone>
            <a:extLst>
              <a:ext uri="{BEBA8EAE-BF5A-486C-A8C5-ECC9F3942E4B}">
                <a14:imgProps xmlns:a14="http://schemas.microsoft.com/office/drawing/2010/main">
                  <a14:imgLayer r:embed="rId10">
                    <a14:imgEffect>
                      <a14:sharpenSoften amount="25000"/>
                    </a14:imgEffect>
                  </a14:imgLayer>
                </a14:imgProps>
              </a:ext>
              <a:ext uri="{28A0092B-C50C-407E-A947-70E740481C1C}">
                <a14:useLocalDpi xmlns:a14="http://schemas.microsoft.com/office/drawing/2010/main"/>
              </a:ext>
            </a:extLst>
          </a:blip>
          <a:srcRect/>
          <a:stretch>
            <a:fillRect/>
          </a:stretch>
        </p:blipFill>
        <p:spPr bwMode="auto">
          <a:xfrm>
            <a:off x="2987272" y="106531"/>
            <a:ext cx="2030692" cy="3307316"/>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0" descr="http://www.library.fau.edu/news/images/082312com-sense.jpg"/>
          <p:cNvPicPr>
            <a:picLocks noChangeAspect="1" noChangeArrowheads="1"/>
          </p:cNvPicPr>
          <p:nvPr/>
        </p:nvPicPr>
        <p:blipFill rotWithShape="1">
          <a:blip r:embed="rId11" cstate="screen">
            <a:extLst>
              <a:ext uri="{BEBA8EAE-BF5A-486C-A8C5-ECC9F3942E4B}">
                <a14:imgProps xmlns:a14="http://schemas.microsoft.com/office/drawing/2010/main">
                  <a14:imgLayer r:embed="rId12">
                    <a14:imgEffect>
                      <a14:saturation sat="200000"/>
                    </a14:imgEffect>
                  </a14:imgLayer>
                </a14:imgProps>
              </a:ext>
              <a:ext uri="{28A0092B-C50C-407E-A947-70E740481C1C}">
                <a14:useLocalDpi xmlns:a14="http://schemas.microsoft.com/office/drawing/2010/main"/>
              </a:ext>
            </a:extLst>
          </a:blip>
          <a:srcRect/>
          <a:stretch/>
        </p:blipFill>
        <p:spPr bwMode="auto">
          <a:xfrm>
            <a:off x="3198998" y="1163175"/>
            <a:ext cx="1819989" cy="3423525"/>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http://spencer.lib.ku.edu/sites/spencer.drupal.ku.edu/files/images/general/collections/special_collections/scBondB372.jpg"/>
          <p:cNvPicPr>
            <a:picLocks noChangeAspect="1" noChangeArrowheads="1"/>
          </p:cNvPicPr>
          <p:nvPr/>
        </p:nvPicPr>
        <p:blipFill rotWithShape="1">
          <a:blip r:embed="rId13" cstate="screen">
            <a:extLst>
              <a:ext uri="{BEBA8EAE-BF5A-486C-A8C5-ECC9F3942E4B}">
                <a14:imgProps xmlns:a14="http://schemas.microsoft.com/office/drawing/2010/main">
                  <a14:imgLayer r:embed="rId14">
                    <a14:imgEffect>
                      <a14:sharpenSoften amount="50000"/>
                    </a14:imgEffect>
                  </a14:imgLayer>
                </a14:imgProps>
              </a:ext>
              <a:ext uri="{28A0092B-C50C-407E-A947-70E740481C1C}">
                <a14:useLocalDpi xmlns:a14="http://schemas.microsoft.com/office/drawing/2010/main"/>
              </a:ext>
            </a:extLst>
          </a:blip>
          <a:srcRect/>
          <a:stretch/>
        </p:blipFill>
        <p:spPr bwMode="auto">
          <a:xfrm>
            <a:off x="1763688" y="3758259"/>
            <a:ext cx="2016870" cy="3038706"/>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http://www.marlboroughbooks.com/jpegs/2020205.jpg"/>
          <p:cNvPicPr>
            <a:picLocks noChangeAspect="1" noChangeArrowheads="1"/>
          </p:cNvPicPr>
          <p:nvPr/>
        </p:nvPicPr>
        <p:blipFill>
          <a:blip r:embed="rId15" cstate="print">
            <a:extLst>
              <a:ext uri="{28A0092B-C50C-407E-A947-70E740481C1C}">
                <a14:useLocalDpi xmlns:a14="http://schemas.microsoft.com/office/drawing/2010/main"/>
              </a:ext>
            </a:extLst>
          </a:blip>
          <a:srcRect/>
          <a:stretch>
            <a:fillRect/>
          </a:stretch>
        </p:blipFill>
        <p:spPr bwMode="auto">
          <a:xfrm>
            <a:off x="3044222" y="3536991"/>
            <a:ext cx="2182700" cy="3065590"/>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http://farm3.staticflickr.com/2300/2182565720_8ff700d9cc.jpg"/>
          <p:cNvPicPr>
            <a:picLocks noChangeAspect="1" noChangeArrowheads="1"/>
          </p:cNvPicPr>
          <p:nvPr/>
        </p:nvPicPr>
        <p:blipFill>
          <a:blip r:embed="rId16" cstate="screen">
            <a:extLst>
              <a:ext uri="{BEBA8EAE-BF5A-486C-A8C5-ECC9F3942E4B}">
                <a14:imgProps xmlns:a14="http://schemas.microsoft.com/office/drawing/2010/main">
                  <a14:imgLayer r:embed="rId17">
                    <a14:imgEffect>
                      <a14:colorTemperature colorTemp="8800"/>
                    </a14:imgEffect>
                    <a14:imgEffect>
                      <a14:saturation sat="400000"/>
                    </a14:imgEffect>
                    <a14:imgEffect>
                      <a14:brightnessContrast contrast="-40000"/>
                    </a14:imgEffect>
                  </a14:imgLayer>
                </a14:imgProps>
              </a:ext>
              <a:ext uri="{28A0092B-C50C-407E-A947-70E740481C1C}">
                <a14:useLocalDpi xmlns:a14="http://schemas.microsoft.com/office/drawing/2010/main"/>
              </a:ext>
            </a:extLst>
          </a:blip>
          <a:srcRect/>
          <a:stretch>
            <a:fillRect/>
          </a:stretch>
        </p:blipFill>
        <p:spPr bwMode="auto">
          <a:xfrm>
            <a:off x="683568" y="3947809"/>
            <a:ext cx="1510460" cy="2586404"/>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http://www.altair.co.uk/tckractsohmgms.JPG"/>
          <p:cNvPicPr>
            <a:picLocks noChangeAspect="1" noChangeArrowheads="1"/>
          </p:cNvPicPr>
          <p:nvPr/>
        </p:nvPicPr>
        <p:blipFill>
          <a:blip r:embed="rId18" cstate="screen">
            <a:extLst>
              <a:ext uri="{BEBA8EAE-BF5A-486C-A8C5-ECC9F3942E4B}">
                <a14:imgProps xmlns:a14="http://schemas.microsoft.com/office/drawing/2010/main">
                  <a14:imgLayer r:embed="rId19">
                    <a14:imgEffect>
                      <a14:sharpenSoften amount="25000"/>
                    </a14:imgEffect>
                  </a14:imgLayer>
                </a14:imgProps>
              </a:ext>
              <a:ext uri="{28A0092B-C50C-407E-A947-70E740481C1C}">
                <a14:useLocalDpi xmlns:a14="http://schemas.microsoft.com/office/drawing/2010/main"/>
              </a:ext>
            </a:extLst>
          </a:blip>
          <a:srcRect/>
          <a:stretch>
            <a:fillRect/>
          </a:stretch>
        </p:blipFill>
        <p:spPr bwMode="auto">
          <a:xfrm>
            <a:off x="4797541" y="128841"/>
            <a:ext cx="1777350" cy="3156143"/>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6" descr="http://special.lib.gla.ac.uk/images/exhibitions/guprinters/Bf72d46_tp.jpg"/>
          <p:cNvPicPr>
            <a:picLocks noChangeAspect="1" noChangeArrowheads="1"/>
          </p:cNvPicPr>
          <p:nvPr/>
        </p:nvPicPr>
        <p:blipFill rotWithShape="1">
          <a:blip r:embed="rId20" cstate="screen">
            <a:extLst>
              <a:ext uri="{BEBA8EAE-BF5A-486C-A8C5-ECC9F3942E4B}">
                <a14:imgProps xmlns:a14="http://schemas.microsoft.com/office/drawing/2010/main">
                  <a14:imgLayer r:embed="rId21">
                    <a14:imgEffect>
                      <a14:sharpenSoften amount="25000"/>
                    </a14:imgEffect>
                  </a14:imgLayer>
                </a14:imgProps>
              </a:ext>
              <a:ext uri="{28A0092B-C50C-407E-A947-70E740481C1C}">
                <a14:useLocalDpi xmlns:a14="http://schemas.microsoft.com/office/drawing/2010/main"/>
              </a:ext>
            </a:extLst>
          </a:blip>
          <a:srcRect/>
          <a:stretch/>
        </p:blipFill>
        <p:spPr bwMode="auto">
          <a:xfrm>
            <a:off x="6284467" y="281660"/>
            <a:ext cx="2727499" cy="4286783"/>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2" descr="http://blogs.rmg.co.uk/wp-content/uploads/sites/5/2012/11/Palladium.bmp"/>
          <p:cNvPicPr>
            <a:picLocks noChangeAspect="1" noChangeArrowheads="1"/>
          </p:cNvPicPr>
          <p:nvPr/>
        </p:nvPicPr>
        <p:blipFill>
          <a:blip r:embed="rId22" cstate="screen">
            <a:duotone>
              <a:prstClr val="black"/>
              <a:schemeClr val="accent3">
                <a:tint val="45000"/>
                <a:satMod val="400000"/>
              </a:schemeClr>
            </a:duotone>
            <a:extLst>
              <a:ext uri="{BEBA8EAE-BF5A-486C-A8C5-ECC9F3942E4B}">
                <a14:imgProps xmlns:a14="http://schemas.microsoft.com/office/drawing/2010/main">
                  <a14:imgLayer r:embed="rId23">
                    <a14:imgEffect>
                      <a14:sharpenSoften amount="25000"/>
                    </a14:imgEffect>
                    <a14:imgEffect>
                      <a14:colorTemperature colorTemp="8800"/>
                    </a14:imgEffect>
                  </a14:imgLayer>
                </a14:imgProps>
              </a:ext>
              <a:ext uri="{28A0092B-C50C-407E-A947-70E740481C1C}">
                <a14:useLocalDpi xmlns:a14="http://schemas.microsoft.com/office/drawing/2010/main"/>
              </a:ext>
            </a:extLst>
          </a:blip>
          <a:srcRect/>
          <a:stretch>
            <a:fillRect/>
          </a:stretch>
        </p:blipFill>
        <p:spPr bwMode="auto">
          <a:xfrm>
            <a:off x="7206104" y="2115439"/>
            <a:ext cx="1625449" cy="2596815"/>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descr="http://community.ebay.com/ebay01/attachments/ebay01/24/58330/1/IMG_1239.JPG"/>
          <p:cNvPicPr/>
          <p:nvPr/>
        </p:nvPicPr>
        <p:blipFill rotWithShape="1">
          <a:blip r:embed="rId24" cstate="screen">
            <a:extLst>
              <a:ext uri="{BEBA8EAE-BF5A-486C-A8C5-ECC9F3942E4B}">
                <a14:imgProps xmlns:a14="http://schemas.microsoft.com/office/drawing/2010/main">
                  <a14:imgLayer r:embed="rId25">
                    <a14:imgEffect>
                      <a14:sharpenSoften amount="50000"/>
                    </a14:imgEffect>
                  </a14:imgLayer>
                </a14:imgProps>
              </a:ext>
              <a:ext uri="{28A0092B-C50C-407E-A947-70E740481C1C}">
                <a14:useLocalDpi xmlns:a14="http://schemas.microsoft.com/office/drawing/2010/main"/>
              </a:ext>
            </a:extLst>
          </a:blip>
          <a:srcRect/>
          <a:stretch/>
        </p:blipFill>
        <p:spPr bwMode="auto">
          <a:xfrm>
            <a:off x="7500664" y="4011626"/>
            <a:ext cx="1543050" cy="2713990"/>
          </a:xfrm>
          <a:prstGeom prst="rect">
            <a:avLst/>
          </a:prstGeom>
          <a:noFill/>
          <a:ln>
            <a:noFill/>
          </a:ln>
          <a:extLst>
            <a:ext uri="{53640926-AAD7-44D8-BBD7-CCE9431645EC}">
              <a14:shadowObscured xmlns:a14="http://schemas.microsoft.com/office/drawing/2010/main"/>
            </a:ext>
          </a:extLst>
        </p:spPr>
      </p:pic>
      <p:pic>
        <p:nvPicPr>
          <p:cNvPr id="32" name="Picture 24" descr="http://hhc.hplct.org/wp-content/uploads/2013/10/1767almanac001.jpg"/>
          <p:cNvPicPr>
            <a:picLocks noChangeAspect="1" noChangeArrowheads="1"/>
          </p:cNvPicPr>
          <p:nvPr/>
        </p:nvPicPr>
        <p:blipFill rotWithShape="1">
          <a:blip r:embed="rId26" cstate="screen">
            <a:extLst>
              <a:ext uri="{BEBA8EAE-BF5A-486C-A8C5-ECC9F3942E4B}">
                <a14:imgProps xmlns:a14="http://schemas.microsoft.com/office/drawing/2010/main">
                  <a14:imgLayer r:embed="rId27">
                    <a14:imgEffect>
                      <a14:sharpenSoften amount="25000"/>
                    </a14:imgEffect>
                  </a14:imgLayer>
                </a14:imgProps>
              </a:ext>
              <a:ext uri="{28A0092B-C50C-407E-A947-70E740481C1C}">
                <a14:useLocalDpi xmlns:a14="http://schemas.microsoft.com/office/drawing/2010/main"/>
              </a:ext>
            </a:extLst>
          </a:blip>
          <a:srcRect/>
          <a:stretch/>
        </p:blipFill>
        <p:spPr bwMode="auto">
          <a:xfrm>
            <a:off x="4766999" y="2214546"/>
            <a:ext cx="1697811" cy="264489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70526" y="6305354"/>
            <a:ext cx="4666859" cy="492443"/>
          </a:xfrm>
          <a:prstGeom prst="rect">
            <a:avLst/>
          </a:prstGeom>
          <a:solidFill>
            <a:schemeClr val="bg2"/>
          </a:solidFill>
        </p:spPr>
        <p:txBody>
          <a:bodyPr wrap="square">
            <a:spAutoFit/>
          </a:bodyPr>
          <a:lstStyle/>
          <a:p>
            <a:r>
              <a:rPr lang="en-GB" sz="2600" dirty="0">
                <a:solidFill>
                  <a:srgbClr val="FFFF00"/>
                </a:solidFill>
                <a:latin typeface="Perpetua Titling MT" panose="02020502060505020804" pitchFamily="18" charset="0"/>
              </a:rPr>
              <a:t>18</a:t>
            </a:r>
            <a:r>
              <a:rPr lang="en-GB" sz="2600" baseline="30000" dirty="0">
                <a:solidFill>
                  <a:srgbClr val="FFFF00"/>
                </a:solidFill>
                <a:latin typeface="Perpetua Titling MT" panose="02020502060505020804" pitchFamily="18" charset="0"/>
              </a:rPr>
              <a:t>TH</a:t>
            </a:r>
            <a:r>
              <a:rPr lang="en-GB" sz="2600" dirty="0">
                <a:solidFill>
                  <a:srgbClr val="FFFF00"/>
                </a:solidFill>
                <a:latin typeface="Perpetua Titling MT" panose="02020502060505020804" pitchFamily="18" charset="0"/>
              </a:rPr>
              <a:t> CENTURY PAMPHLETS </a:t>
            </a:r>
          </a:p>
        </p:txBody>
      </p:sp>
    </p:spTree>
    <p:extLst>
      <p:ext uri="{BB962C8B-B14F-4D97-AF65-F5344CB8AC3E}">
        <p14:creationId xmlns:p14="http://schemas.microsoft.com/office/powerpoint/2010/main" val="18210165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620688"/>
            <a:ext cx="8892480" cy="6237312"/>
          </a:xfrm>
        </p:spPr>
        <p:txBody>
          <a:bodyPr>
            <a:normAutofit/>
          </a:bodyPr>
          <a:lstStyle/>
          <a:p>
            <a:pPr marL="18288" indent="0">
              <a:buNone/>
            </a:pPr>
            <a:r>
              <a:rPr lang="en-GB" sz="2400" dirty="0"/>
              <a:t> </a:t>
            </a:r>
            <a:r>
              <a:rPr lang="en-GB" sz="2200" dirty="0">
                <a:effectLst/>
              </a:rPr>
              <a:t>According to Terry Eagleton, "[</a:t>
            </a:r>
            <a:r>
              <a:rPr lang="en-GB" sz="2200" dirty="0">
                <a:solidFill>
                  <a:srgbClr val="FFFF00"/>
                </a:solidFill>
                <a:effectLst/>
              </a:rPr>
              <a:t>t]he ultimate binding force of the bourgeois social order</a:t>
            </a:r>
            <a:r>
              <a:rPr lang="en-GB" sz="2200" dirty="0">
                <a:effectLst/>
              </a:rPr>
              <a:t>, in contrast to the coercive apparatus of absolutism, </a:t>
            </a:r>
            <a:r>
              <a:rPr lang="en-GB" sz="2200" dirty="0">
                <a:solidFill>
                  <a:srgbClr val="FFFF00"/>
                </a:solidFill>
                <a:effectLst/>
              </a:rPr>
              <a:t>will be habits, pieties, sentiments and affections,"</a:t>
            </a:r>
            <a:r>
              <a:rPr lang="en-GB" sz="2200" dirty="0">
                <a:effectLst/>
              </a:rPr>
              <a:t> with the result that "power in such an order has become aestheticized.”... the very recognition of such aesthetic commonality is for Burke a </a:t>
            </a:r>
            <a:r>
              <a:rPr lang="en-GB" sz="2200" dirty="0">
                <a:solidFill>
                  <a:srgbClr val="FFFF00"/>
                </a:solidFill>
                <a:effectLst/>
              </a:rPr>
              <a:t>mark of one's aesthetic discrimination, of one's superior faculty of taste, and thus establishes one's distinction from the "ordinary" community</a:t>
            </a:r>
            <a:r>
              <a:rPr lang="en-GB" sz="2200" dirty="0">
                <a:effectLst/>
              </a:rPr>
              <a:t> which that aesthetic commonality is intended to underwrite. Burke's "Introduction on Taste" thus reveals taste, in the form of aesthetic discrimination, to be not the "binding force of the bourgeois social order," but a means of exercising power and a force for social differentiation.</a:t>
            </a:r>
            <a:r>
              <a:rPr lang="en-GB" sz="2400" dirty="0">
                <a:effectLst/>
              </a:rPr>
              <a:t> </a:t>
            </a:r>
          </a:p>
          <a:p>
            <a:pPr marL="18288" indent="0">
              <a:buNone/>
            </a:pPr>
            <a:r>
              <a:rPr lang="en-GB" sz="1000" dirty="0">
                <a:solidFill>
                  <a:srgbClr val="FFFF00"/>
                </a:solidFill>
                <a:effectLst/>
              </a:rPr>
              <a:t>	</a:t>
            </a:r>
          </a:p>
          <a:p>
            <a:pPr marL="18288" indent="0" algn="r">
              <a:buNone/>
            </a:pPr>
            <a:r>
              <a:rPr lang="en-GB" sz="2600" dirty="0">
                <a:solidFill>
                  <a:srgbClr val="FFFF00"/>
                </a:solidFill>
                <a:effectLst/>
                <a:latin typeface="Perpetua" panose="02020502060401020303" pitchFamily="18" charset="0"/>
              </a:rPr>
              <a:t>	</a:t>
            </a:r>
            <a:r>
              <a:rPr lang="en-GB" sz="2000" dirty="0">
                <a:effectLst/>
                <a:latin typeface="Palatino Linotype" panose="02040502050505030304" pitchFamily="18" charset="0"/>
              </a:rPr>
              <a:t>Mark Blackwell, ‘The Sublimity of Taste in Edmund Burke's </a:t>
            </a:r>
            <a:br>
              <a:rPr lang="en-GB" sz="2000" dirty="0">
                <a:effectLst/>
                <a:latin typeface="Palatino Linotype" panose="02040502050505030304" pitchFamily="18" charset="0"/>
              </a:rPr>
            </a:br>
            <a:r>
              <a:rPr lang="en-GB" sz="2000" dirty="0">
                <a:effectLst/>
                <a:latin typeface="Palatino Linotype" panose="02040502050505030304" pitchFamily="18" charset="0"/>
              </a:rPr>
              <a:t>	</a:t>
            </a:r>
            <a:r>
              <a:rPr lang="en-GB" sz="2000" i="1" dirty="0">
                <a:effectLst/>
                <a:latin typeface="Palatino Linotype" panose="02040502050505030304" pitchFamily="18" charset="0"/>
              </a:rPr>
              <a:t>A Philosophical Enquiry into the Origin of Our Ideas of the Sublime  and 	Beautiful’, Philological Quarterly, Vol. 82</a:t>
            </a:r>
            <a:r>
              <a:rPr lang="en-GB" sz="2000" i="1" dirty="0">
                <a:solidFill>
                  <a:srgbClr val="FFFF00"/>
                </a:solidFill>
                <a:effectLst/>
                <a:latin typeface="Palatino Linotype" panose="02040502050505030304" pitchFamily="18" charset="0"/>
              </a:rPr>
              <a:t>, </a:t>
            </a:r>
            <a:r>
              <a:rPr lang="en-GB" sz="2000" i="1" dirty="0">
                <a:effectLst/>
                <a:latin typeface="Palatino Linotype" panose="02040502050505030304" pitchFamily="18" charset="0"/>
              </a:rPr>
              <a:t>No. 3</a:t>
            </a:r>
            <a:endParaRPr lang="en-GB" sz="2600" dirty="0">
              <a:latin typeface="Palatino Linotype" panose="02040502050505030304" pitchFamily="18" charset="0"/>
            </a:endParaRPr>
          </a:p>
        </p:txBody>
      </p:sp>
      <p:sp>
        <p:nvSpPr>
          <p:cNvPr id="3" name="Title 2"/>
          <p:cNvSpPr>
            <a:spLocks noGrp="1"/>
          </p:cNvSpPr>
          <p:nvPr>
            <p:ph type="title"/>
          </p:nvPr>
        </p:nvSpPr>
        <p:spPr>
          <a:xfrm>
            <a:off x="323528" y="0"/>
            <a:ext cx="8640960" cy="720080"/>
          </a:xfrm>
        </p:spPr>
        <p:txBody>
          <a:bodyPr/>
          <a:lstStyle/>
          <a:p>
            <a:pPr algn="ctr"/>
            <a:r>
              <a:rPr lang="en-GB" sz="3200" dirty="0">
                <a:effectLst/>
              </a:rPr>
              <a:t>the question of taste</a:t>
            </a:r>
          </a:p>
        </p:txBody>
      </p:sp>
    </p:spTree>
    <p:extLst>
      <p:ext uri="{BB962C8B-B14F-4D97-AF65-F5344CB8AC3E}">
        <p14:creationId xmlns:p14="http://schemas.microsoft.com/office/powerpoint/2010/main" val="36156022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88640"/>
            <a:ext cx="8640960" cy="5832648"/>
          </a:xfrm>
        </p:spPr>
        <p:txBody>
          <a:bodyPr>
            <a:normAutofit/>
          </a:bodyPr>
          <a:lstStyle/>
          <a:p>
            <a:pPr marL="18288" indent="0">
              <a:buNone/>
            </a:pPr>
            <a:r>
              <a:rPr lang="en-GB" sz="2200" dirty="0">
                <a:effectLst/>
              </a:rPr>
              <a:t>Men of the best Taste, by consideration, come frequently to change these early and precipitate judgments which the mind from its aversion to neutrality and doubt loves to form on the spot.  It is known that </a:t>
            </a:r>
            <a:r>
              <a:rPr lang="en-GB" sz="2200" dirty="0">
                <a:solidFill>
                  <a:srgbClr val="FFFF00"/>
                </a:solidFill>
                <a:effectLst/>
              </a:rPr>
              <a:t>the Taste (whatever it is) is improved exactly as we improve our judgment, by extending our knowledge, by a steady attention to our object, and by frequent exercise</a:t>
            </a:r>
            <a:r>
              <a:rPr lang="en-GB" sz="2200" dirty="0">
                <a:effectLst/>
              </a:rPr>
              <a:t>.  They who have not taken these methods, if their Taste decides quickly, it is always uncertainly; and their quickness is owing to their presumption and rashness, and not to any sudden irradiation that in a moment dispels all darkness from their minds.  But they who have </a:t>
            </a:r>
            <a:r>
              <a:rPr lang="en-GB" sz="2200" dirty="0">
                <a:solidFill>
                  <a:srgbClr val="FFFF00"/>
                </a:solidFill>
                <a:effectLst/>
              </a:rPr>
              <a:t>cultivated that species of knowledge which makes the object of Taste, by degrees and habitually attain not only a soundness, but a readiness of judgment, </a:t>
            </a:r>
            <a:r>
              <a:rPr lang="en-GB" sz="2200" dirty="0">
                <a:effectLst/>
              </a:rPr>
              <a:t>as men do by the same methods on all other occasions. </a:t>
            </a:r>
          </a:p>
        </p:txBody>
      </p:sp>
      <p:sp>
        <p:nvSpPr>
          <p:cNvPr id="3" name="Title 2"/>
          <p:cNvSpPr>
            <a:spLocks noGrp="1"/>
          </p:cNvSpPr>
          <p:nvPr>
            <p:ph type="title"/>
          </p:nvPr>
        </p:nvSpPr>
        <p:spPr>
          <a:xfrm>
            <a:off x="1259632" y="5661248"/>
            <a:ext cx="7543800" cy="914400"/>
          </a:xfrm>
        </p:spPr>
        <p:txBody>
          <a:bodyPr/>
          <a:lstStyle/>
          <a:p>
            <a:pPr algn="r"/>
            <a:r>
              <a:rPr lang="en-GB" sz="3200" dirty="0">
                <a:effectLst/>
              </a:rPr>
              <a:t>Edmund Burke  ‘ON TASTE’, (1759)</a:t>
            </a:r>
          </a:p>
        </p:txBody>
      </p:sp>
    </p:spTree>
    <p:extLst>
      <p:ext uri="{BB962C8B-B14F-4D97-AF65-F5344CB8AC3E}">
        <p14:creationId xmlns:p14="http://schemas.microsoft.com/office/powerpoint/2010/main" val="8588860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E5B752-0AE1-41FC-B23D-415CBEFF3DAF}"/>
              </a:ext>
            </a:extLst>
          </p:cNvPr>
          <p:cNvSpPr>
            <a:spLocks noGrp="1"/>
          </p:cNvSpPr>
          <p:nvPr>
            <p:ph idx="1"/>
          </p:nvPr>
        </p:nvSpPr>
        <p:spPr>
          <a:xfrm>
            <a:off x="395536" y="494674"/>
            <a:ext cx="8031204" cy="5868652"/>
          </a:xfrm>
        </p:spPr>
        <p:txBody>
          <a:bodyPr>
            <a:normAutofit/>
          </a:bodyPr>
          <a:lstStyle/>
          <a:p>
            <a:pPr marL="18288" indent="0">
              <a:buNone/>
            </a:pPr>
            <a:r>
              <a:rPr lang="en-GB" sz="3200" dirty="0">
                <a:solidFill>
                  <a:srgbClr val="FFFF00"/>
                </a:solidFill>
                <a:latin typeface="+mj-lt"/>
                <a:ea typeface="+mj-ea"/>
                <a:cs typeface="+mj-cs"/>
              </a:rPr>
              <a:t>Consider the difference between the novel &amp; the pamphlet</a:t>
            </a:r>
          </a:p>
          <a:p>
            <a:pPr marL="18288" indent="0">
              <a:buNone/>
            </a:pPr>
            <a:r>
              <a:rPr lang="en-GB" sz="2600" dirty="0">
                <a:solidFill>
                  <a:srgbClr val="FFFF00"/>
                </a:solidFill>
                <a:effectLst/>
                <a:ea typeface="+mj-ea"/>
                <a:cs typeface="+mj-cs"/>
              </a:rPr>
              <a:t>re:</a:t>
            </a:r>
            <a:endParaRPr lang="en-GB" sz="3200" dirty="0">
              <a:solidFill>
                <a:srgbClr val="FFFF00"/>
              </a:solidFill>
              <a:effectLst/>
              <a:ea typeface="+mj-ea"/>
              <a:cs typeface="+mj-cs"/>
            </a:endParaRPr>
          </a:p>
          <a:p>
            <a:pPr>
              <a:buFont typeface="Arial" panose="020B0604020202020204" pitchFamily="34" charset="0"/>
              <a:buChar char="•"/>
            </a:pPr>
            <a:r>
              <a:rPr lang="en-GB" sz="2400" dirty="0"/>
              <a:t>Reading public</a:t>
            </a:r>
          </a:p>
          <a:p>
            <a:pPr>
              <a:buFont typeface="Arial" panose="020B0604020202020204" pitchFamily="34" charset="0"/>
              <a:buChar char="•"/>
            </a:pPr>
            <a:r>
              <a:rPr lang="en-GB" sz="2400" dirty="0"/>
              <a:t>Place of consumption</a:t>
            </a:r>
          </a:p>
          <a:p>
            <a:pPr>
              <a:buFont typeface="Arial" panose="020B0604020202020204" pitchFamily="34" charset="0"/>
              <a:buChar char="•"/>
            </a:pPr>
            <a:r>
              <a:rPr lang="en-GB" sz="2400" dirty="0"/>
              <a:t>Gender (of control/of speaker)</a:t>
            </a:r>
          </a:p>
          <a:p>
            <a:pPr>
              <a:buFont typeface="Arial" panose="020B0604020202020204" pitchFamily="34" charset="0"/>
              <a:buChar char="•"/>
            </a:pPr>
            <a:r>
              <a:rPr lang="en-GB" sz="2400" dirty="0"/>
              <a:t>Private life or public property </a:t>
            </a:r>
          </a:p>
          <a:p>
            <a:pPr>
              <a:buFont typeface="Arial" panose="020B0604020202020204" pitchFamily="34" charset="0"/>
              <a:buChar char="•"/>
            </a:pPr>
            <a:r>
              <a:rPr lang="en-GB" sz="2400" dirty="0"/>
              <a:t>Questions of surveillance and control</a:t>
            </a:r>
          </a:p>
          <a:p>
            <a:pPr>
              <a:buFont typeface="Arial" panose="020B0604020202020204" pitchFamily="34" charset="0"/>
              <a:buChar char="•"/>
            </a:pPr>
            <a:r>
              <a:rPr lang="en-GB" sz="2400" dirty="0"/>
              <a:t>Reading Experience – what response does each invite?</a:t>
            </a:r>
          </a:p>
          <a:p>
            <a:pPr>
              <a:buFont typeface="Arial" panose="020B0604020202020204" pitchFamily="34" charset="0"/>
              <a:buChar char="•"/>
            </a:pPr>
            <a:r>
              <a:rPr lang="en-GB" sz="2400" dirty="0"/>
              <a:t>How does each text relate to time/ authority / resistance</a:t>
            </a:r>
          </a:p>
          <a:p>
            <a:pPr>
              <a:buFont typeface="Arial" panose="020B0604020202020204" pitchFamily="34" charset="0"/>
              <a:buChar char="•"/>
            </a:pPr>
            <a:r>
              <a:rPr lang="en-GB" sz="2400" dirty="0"/>
              <a:t>Function of the two forms</a:t>
            </a:r>
          </a:p>
          <a:p>
            <a:pPr marL="18288" indent="0">
              <a:buNone/>
            </a:pPr>
            <a:endParaRPr lang="en-GB" sz="2400" dirty="0"/>
          </a:p>
        </p:txBody>
      </p:sp>
    </p:spTree>
    <p:extLst>
      <p:ext uri="{BB962C8B-B14F-4D97-AF65-F5344CB8AC3E}">
        <p14:creationId xmlns:p14="http://schemas.microsoft.com/office/powerpoint/2010/main" val="40783083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1015" y="28117"/>
            <a:ext cx="7543800" cy="609601"/>
          </a:xfrm>
        </p:spPr>
        <p:txBody>
          <a:bodyPr/>
          <a:lstStyle/>
          <a:p>
            <a:pPr algn="r"/>
            <a:r>
              <a:rPr lang="en-GB" sz="3200" dirty="0"/>
              <a:t>The need for discrimination</a:t>
            </a:r>
          </a:p>
        </p:txBody>
      </p:sp>
      <p:sp>
        <p:nvSpPr>
          <p:cNvPr id="1026" name="AutoShape 2" descr="http://dysgu.ydds.ac.uk/pluginfile.php/221115/mod_url/intro/pamphlet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1028" name="AutoShape 4" descr="http://dysgu.ydds.ac.uk/draftfile.php/77645/user/draft/598524990/pamphlets.jpg"/>
          <p:cNvSpPr>
            <a:spLocks noChangeAspect="1" noChangeArrowheads="1"/>
          </p:cNvSpPr>
          <p:nvPr/>
        </p:nvSpPr>
        <p:spPr bwMode="auto">
          <a:xfrm>
            <a:off x="155575" y="-1173163"/>
            <a:ext cx="4171950" cy="273367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1030" name="AutoShape 6" descr="http://dysgu.ydds.ac.uk/draftfile.php/77645/user/draft/598524990/pamphlets.jpg"/>
          <p:cNvSpPr>
            <a:spLocks noChangeAspect="1" noChangeArrowheads="1"/>
          </p:cNvSpPr>
          <p:nvPr/>
        </p:nvSpPr>
        <p:spPr bwMode="auto">
          <a:xfrm>
            <a:off x="155575" y="-1173163"/>
            <a:ext cx="4171950" cy="273367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2" name="AutoShape 2" descr="http://dysgu.ydds.ac.uk/pluginfile.php/221115/mod_url/intro/contrasted%20opinions%20of%20Paine.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 name="Picture 3"/>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l="1774" t="3240" r="2404"/>
          <a:stretch/>
        </p:blipFill>
        <p:spPr>
          <a:xfrm>
            <a:off x="241384" y="764704"/>
            <a:ext cx="8727252" cy="4896544"/>
          </a:xfrm>
          <a:prstGeom prst="rect">
            <a:avLst/>
          </a:prstGeom>
        </p:spPr>
      </p:pic>
      <p:sp>
        <p:nvSpPr>
          <p:cNvPr id="5" name="Rectangle 4"/>
          <p:cNvSpPr/>
          <p:nvPr/>
        </p:nvSpPr>
        <p:spPr>
          <a:xfrm>
            <a:off x="323529" y="5805264"/>
            <a:ext cx="8568952" cy="1015663"/>
          </a:xfrm>
          <a:prstGeom prst="rect">
            <a:avLst/>
          </a:prstGeom>
        </p:spPr>
        <p:txBody>
          <a:bodyPr wrap="square">
            <a:spAutoFit/>
          </a:bodyPr>
          <a:lstStyle/>
          <a:p>
            <a:r>
              <a:rPr lang="en-GB" sz="2000" u="sng" dirty="0"/>
              <a:t>‘Contrasted opinions of Paine’s pamphlet’ - clockwise from top left</a:t>
            </a:r>
            <a:r>
              <a:rPr lang="en-GB" sz="2000" dirty="0"/>
              <a:t>: </a:t>
            </a:r>
          </a:p>
          <a:p>
            <a:r>
              <a:rPr lang="en-GB" sz="2000" dirty="0"/>
              <a:t>         Edmund Burke, Charles Fox, George III, Lord Liverpool,</a:t>
            </a:r>
          </a:p>
          <a:p>
            <a:pPr algn="ctr"/>
            <a:r>
              <a:rPr lang="en-GB" sz="2000" dirty="0"/>
              <a:t>Richard Sheridan, William Pitt, Hannah More, Queen Charlotte. </a:t>
            </a:r>
          </a:p>
        </p:txBody>
      </p:sp>
      <p:sp>
        <p:nvSpPr>
          <p:cNvPr id="10" name="TextBox 9"/>
          <p:cNvSpPr txBox="1"/>
          <p:nvPr/>
        </p:nvSpPr>
        <p:spPr>
          <a:xfrm>
            <a:off x="6876256" y="759044"/>
            <a:ext cx="2016225" cy="4899155"/>
          </a:xfrm>
          <a:prstGeom prst="rect">
            <a:avLst/>
          </a:prstGeom>
          <a:noFill/>
        </p:spPr>
        <p:txBody>
          <a:bodyPr wrap="square" rtlCol="0">
            <a:spAutoFit/>
          </a:bodyPr>
          <a:lstStyle/>
          <a:p>
            <a:endParaRPr lang="en-GB" dirty="0"/>
          </a:p>
        </p:txBody>
      </p:sp>
      <p:sp>
        <p:nvSpPr>
          <p:cNvPr id="7" name="Rectangle 6"/>
          <p:cNvSpPr/>
          <p:nvPr/>
        </p:nvSpPr>
        <p:spPr>
          <a:xfrm>
            <a:off x="6876256" y="764704"/>
            <a:ext cx="2120980" cy="4824536"/>
          </a:xfrm>
          <a:prstGeom prst="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p:cNvSpPr/>
          <p:nvPr/>
        </p:nvSpPr>
        <p:spPr>
          <a:xfrm>
            <a:off x="5004048" y="759044"/>
            <a:ext cx="1872208" cy="4824536"/>
          </a:xfrm>
          <a:prstGeom prst="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2908646" y="764704"/>
            <a:ext cx="2095402" cy="4893495"/>
          </a:xfrm>
          <a:prstGeom prst="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460375" y="793304"/>
            <a:ext cx="2448271" cy="4824536"/>
          </a:xfrm>
          <a:prstGeom prst="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p:cNvSpPr/>
          <p:nvPr/>
        </p:nvSpPr>
        <p:spPr>
          <a:xfrm>
            <a:off x="1339704" y="5196490"/>
            <a:ext cx="689612" cy="369332"/>
          </a:xfrm>
          <a:prstGeom prst="rect">
            <a:avLst/>
          </a:prstGeom>
          <a:solidFill>
            <a:schemeClr val="tx2">
              <a:lumMod val="25000"/>
            </a:schemeClr>
          </a:solidFill>
        </p:spPr>
        <p:txBody>
          <a:bodyPr wrap="none">
            <a:spAutoFit/>
          </a:bodyPr>
          <a:lstStyle/>
          <a:p>
            <a:r>
              <a:rPr lang="en-GB" dirty="0"/>
              <a:t>Tory </a:t>
            </a:r>
          </a:p>
        </p:txBody>
      </p:sp>
      <p:sp>
        <p:nvSpPr>
          <p:cNvPr id="16" name="Rectangle 15"/>
          <p:cNvSpPr/>
          <p:nvPr/>
        </p:nvSpPr>
        <p:spPr>
          <a:xfrm>
            <a:off x="5724128" y="5196490"/>
            <a:ext cx="689612" cy="369332"/>
          </a:xfrm>
          <a:prstGeom prst="rect">
            <a:avLst/>
          </a:prstGeom>
          <a:solidFill>
            <a:schemeClr val="tx2">
              <a:lumMod val="25000"/>
            </a:schemeClr>
          </a:solidFill>
        </p:spPr>
        <p:txBody>
          <a:bodyPr wrap="none">
            <a:spAutoFit/>
          </a:bodyPr>
          <a:lstStyle/>
          <a:p>
            <a:r>
              <a:rPr lang="en-GB" dirty="0"/>
              <a:t>Tory </a:t>
            </a:r>
          </a:p>
        </p:txBody>
      </p:sp>
      <p:sp>
        <p:nvSpPr>
          <p:cNvPr id="19" name="Rectangle 18"/>
          <p:cNvSpPr/>
          <p:nvPr/>
        </p:nvSpPr>
        <p:spPr>
          <a:xfrm>
            <a:off x="3419872" y="5194485"/>
            <a:ext cx="813043" cy="369332"/>
          </a:xfrm>
          <a:prstGeom prst="rect">
            <a:avLst/>
          </a:prstGeom>
          <a:solidFill>
            <a:schemeClr val="tx2">
              <a:lumMod val="25000"/>
            </a:schemeClr>
          </a:solidFill>
        </p:spPr>
        <p:txBody>
          <a:bodyPr wrap="none">
            <a:spAutoFit/>
          </a:bodyPr>
          <a:lstStyle/>
          <a:p>
            <a:r>
              <a:rPr lang="en-GB" dirty="0"/>
              <a:t>Whig </a:t>
            </a:r>
          </a:p>
        </p:txBody>
      </p:sp>
      <p:sp>
        <p:nvSpPr>
          <p:cNvPr id="20" name="Rectangle 19"/>
          <p:cNvSpPr/>
          <p:nvPr/>
        </p:nvSpPr>
        <p:spPr>
          <a:xfrm>
            <a:off x="7530224" y="5162219"/>
            <a:ext cx="813043" cy="369332"/>
          </a:xfrm>
          <a:prstGeom prst="rect">
            <a:avLst/>
          </a:prstGeom>
          <a:solidFill>
            <a:schemeClr val="tx2">
              <a:lumMod val="25000"/>
            </a:schemeClr>
          </a:solidFill>
        </p:spPr>
        <p:txBody>
          <a:bodyPr wrap="none">
            <a:spAutoFit/>
          </a:bodyPr>
          <a:lstStyle/>
          <a:p>
            <a:r>
              <a:rPr lang="en-GB" dirty="0"/>
              <a:t>Whig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81C63A-EA60-4934-A512-5CF999A83A34}"/>
              </a:ext>
            </a:extLst>
          </p:cNvPr>
          <p:cNvSpPr>
            <a:spLocks noGrp="1"/>
          </p:cNvSpPr>
          <p:nvPr>
            <p:ph idx="1"/>
          </p:nvPr>
        </p:nvSpPr>
        <p:spPr>
          <a:xfrm>
            <a:off x="221804" y="0"/>
            <a:ext cx="8633048" cy="6186214"/>
          </a:xfrm>
        </p:spPr>
        <p:txBody>
          <a:bodyPr>
            <a:normAutofit/>
          </a:bodyPr>
          <a:lstStyle/>
          <a:p>
            <a:pPr marL="18288" indent="0">
              <a:buNone/>
            </a:pPr>
            <a:r>
              <a:rPr lang="en-GB" dirty="0" err="1">
                <a:effectLst/>
              </a:rPr>
              <a:t>Dr.</a:t>
            </a:r>
            <a:r>
              <a:rPr lang="en-GB" dirty="0">
                <a:effectLst/>
              </a:rPr>
              <a:t> Price had preached a sermon on the 4th of November, 1789, being the anniversary of what is called in England the Revolution, which took place 1688. Mr. Burke, speaking of this sermon, says: "The political Divine proceeds dogmatically to assert, that by the principles of the Revolution, the people of England have acquired three fundamental rights:</a:t>
            </a:r>
          </a:p>
          <a:p>
            <a:pPr lvl="1">
              <a:buFont typeface="Arial" panose="020B0604020202020204" pitchFamily="34" charset="0"/>
              <a:buChar char="•"/>
            </a:pPr>
            <a:r>
              <a:rPr lang="en-GB" dirty="0">
                <a:solidFill>
                  <a:srgbClr val="FFFF00"/>
                </a:solidFill>
                <a:effectLst/>
              </a:rPr>
              <a:t>To choose our own governors.</a:t>
            </a:r>
          </a:p>
          <a:p>
            <a:pPr lvl="1">
              <a:buFont typeface="Arial" panose="020B0604020202020204" pitchFamily="34" charset="0"/>
              <a:buChar char="•"/>
            </a:pPr>
            <a:r>
              <a:rPr lang="en-GB" dirty="0">
                <a:solidFill>
                  <a:srgbClr val="FFFF00"/>
                </a:solidFill>
                <a:effectLst/>
              </a:rPr>
              <a:t>To cashier them for misconduct.</a:t>
            </a:r>
          </a:p>
          <a:p>
            <a:pPr lvl="1">
              <a:buFont typeface="Arial" panose="020B0604020202020204" pitchFamily="34" charset="0"/>
              <a:buChar char="•"/>
            </a:pPr>
            <a:r>
              <a:rPr lang="en-GB" dirty="0">
                <a:solidFill>
                  <a:srgbClr val="FFFF00"/>
                </a:solidFill>
                <a:effectLst/>
              </a:rPr>
              <a:t>To frame a government for ourselves."</a:t>
            </a:r>
          </a:p>
          <a:p>
            <a:pPr marL="18288" indent="0">
              <a:buNone/>
            </a:pPr>
            <a:r>
              <a:rPr lang="en-GB" dirty="0" err="1">
                <a:effectLst/>
              </a:rPr>
              <a:t>Dr.</a:t>
            </a:r>
            <a:r>
              <a:rPr lang="en-GB" dirty="0">
                <a:effectLst/>
              </a:rPr>
              <a:t> Price does not say that the right to do these things exists in this or in that person, or in this or in that description of persons, but that it exists in the whole; that it is a right resident in the nation. Mr. Burke, on the contrary, denies that such a right exists in the nation, either in whole or in part, or that it exists anywhere; and, what is still more strange and marvellous, he says: "</a:t>
            </a:r>
            <a:r>
              <a:rPr lang="en-GB" dirty="0">
                <a:solidFill>
                  <a:srgbClr val="FFFF00"/>
                </a:solidFill>
                <a:effectLst/>
              </a:rPr>
              <a:t>that the people of England utterly disclaim such a right, and that they will resist the practical assertion of it with their lives and fortunes."</a:t>
            </a:r>
            <a:endParaRPr lang="en-GB" dirty="0">
              <a:solidFill>
                <a:srgbClr val="FFFF00"/>
              </a:solidFill>
            </a:endParaRPr>
          </a:p>
        </p:txBody>
      </p:sp>
      <p:sp>
        <p:nvSpPr>
          <p:cNvPr id="3" name="Title 2">
            <a:extLst>
              <a:ext uri="{FF2B5EF4-FFF2-40B4-BE49-F238E27FC236}">
                <a16:creationId xmlns:a16="http://schemas.microsoft.com/office/drawing/2014/main" id="{F2EA0C5C-88DF-4E4C-94A7-B3B1847E4D0E}"/>
              </a:ext>
            </a:extLst>
          </p:cNvPr>
          <p:cNvSpPr>
            <a:spLocks noGrp="1"/>
          </p:cNvSpPr>
          <p:nvPr>
            <p:ph type="title"/>
          </p:nvPr>
        </p:nvSpPr>
        <p:spPr>
          <a:xfrm>
            <a:off x="510952" y="5926410"/>
            <a:ext cx="8122096" cy="914400"/>
          </a:xfrm>
        </p:spPr>
        <p:txBody>
          <a:bodyPr/>
          <a:lstStyle/>
          <a:p>
            <a:r>
              <a:rPr lang="en-GB" sz="3200" dirty="0">
                <a:effectLst/>
              </a:rPr>
              <a:t>Tom </a:t>
            </a:r>
            <a:r>
              <a:rPr lang="en-GB" sz="3200" dirty="0" err="1">
                <a:effectLst/>
              </a:rPr>
              <a:t>paine</a:t>
            </a:r>
            <a:r>
              <a:rPr lang="en-GB" sz="3200" dirty="0">
                <a:effectLst/>
              </a:rPr>
              <a:t>, </a:t>
            </a:r>
            <a:r>
              <a:rPr lang="en-GB" sz="3200" i="1" dirty="0">
                <a:effectLst/>
              </a:rPr>
              <a:t>the rights of man </a:t>
            </a:r>
            <a:r>
              <a:rPr lang="en-GB" sz="3200" dirty="0">
                <a:effectLst/>
              </a:rPr>
              <a:t>(1791)</a:t>
            </a:r>
          </a:p>
        </p:txBody>
      </p:sp>
    </p:spTree>
    <p:extLst>
      <p:ext uri="{BB962C8B-B14F-4D97-AF65-F5344CB8AC3E}">
        <p14:creationId xmlns:p14="http://schemas.microsoft.com/office/powerpoint/2010/main" val="31608735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55E3991-2C8A-46DD-AAC4-125086FF8994}"/>
              </a:ext>
            </a:extLst>
          </p:cNvPr>
          <p:cNvSpPr>
            <a:spLocks noGrp="1"/>
          </p:cNvSpPr>
          <p:nvPr>
            <p:ph idx="1"/>
          </p:nvPr>
        </p:nvSpPr>
        <p:spPr>
          <a:xfrm>
            <a:off x="251520" y="149188"/>
            <a:ext cx="8640960" cy="6559623"/>
          </a:xfrm>
        </p:spPr>
        <p:txBody>
          <a:bodyPr>
            <a:normAutofit/>
          </a:bodyPr>
          <a:lstStyle/>
          <a:p>
            <a:pPr marL="18288" indent="0">
              <a:lnSpc>
                <a:spcPct val="120000"/>
              </a:lnSpc>
              <a:spcBef>
                <a:spcPts val="0"/>
              </a:spcBef>
              <a:buNone/>
            </a:pPr>
            <a:r>
              <a:rPr lang="en-GB" dirty="0">
                <a:solidFill>
                  <a:srgbClr val="FFFF00"/>
                </a:solidFill>
                <a:effectLst/>
              </a:rPr>
              <a:t>That men should take up arms and spend their lives and fortunes, not to maintain their rights, but to maintain they have not rights, is an entirely new species of discovery, and suited to the paradoxical genius of Mr. Burke</a:t>
            </a:r>
            <a:r>
              <a:rPr lang="en-GB" dirty="0">
                <a:effectLst/>
              </a:rPr>
              <a:t>. The method which Mr. Burke takes to prove that the people of England have no such rights, and that such rights do not now exist in the nation, either in whole or in part, or anywhere at all, is of the same marvellous and monstrous kind with what he has already said; for his </a:t>
            </a:r>
            <a:r>
              <a:rPr lang="en-GB" dirty="0">
                <a:solidFill>
                  <a:srgbClr val="FFFF00"/>
                </a:solidFill>
                <a:effectLst/>
              </a:rPr>
              <a:t>arguments are that the persons, or the generation of persons, in whom they did exist, are dead, and with them the right is dead also.</a:t>
            </a:r>
            <a:r>
              <a:rPr lang="en-GB" dirty="0">
                <a:effectLst/>
              </a:rPr>
              <a:t> To prove this, he quotes a declaration made by Parliament about a hundred years ago, to William and Mary, in these words: "The Lords Spiritual and Temporal, and Commons, do, in the name of the people aforesaid" (meaning the people of England then living) "most humbly and faithfully submit themselves, their heirs and posterities, for EVER.“                                    </a:t>
            </a:r>
            <a:r>
              <a:rPr lang="en-GB" sz="2400" dirty="0" err="1">
                <a:effectLst/>
                <a:latin typeface="+mj-lt"/>
              </a:rPr>
              <a:t>paine</a:t>
            </a:r>
            <a:r>
              <a:rPr lang="en-GB" dirty="0">
                <a:effectLst/>
              </a:rPr>
              <a:t>       </a:t>
            </a:r>
            <a:endParaRPr lang="en-GB" dirty="0"/>
          </a:p>
        </p:txBody>
      </p:sp>
    </p:spTree>
    <p:extLst>
      <p:ext uri="{BB962C8B-B14F-4D97-AF65-F5344CB8AC3E}">
        <p14:creationId xmlns:p14="http://schemas.microsoft.com/office/powerpoint/2010/main" val="23435029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260648"/>
            <a:ext cx="8352928" cy="5544616"/>
          </a:xfrm>
        </p:spPr>
        <p:txBody>
          <a:bodyPr>
            <a:normAutofit/>
          </a:bodyPr>
          <a:lstStyle/>
          <a:p>
            <a:pPr marL="18288" indent="0">
              <a:buNone/>
            </a:pPr>
            <a:r>
              <a:rPr lang="en-GB" dirty="0">
                <a:effectLst/>
              </a:rPr>
              <a:t>...</a:t>
            </a:r>
            <a:r>
              <a:rPr lang="en-GB" sz="2200" dirty="0">
                <a:effectLst/>
              </a:rPr>
              <a:t>sensibility and judgment, which are the qualities that compose what we commonly call a Taste, vary exceedingly in various people.  From a defect in the former of these qualities, arises a want of Taste; a weakness in the latter, constitutes a wrong or a bad one.  There are some men formed with </a:t>
            </a:r>
            <a:r>
              <a:rPr lang="en-GB" sz="2200" dirty="0">
                <a:solidFill>
                  <a:srgbClr val="FFFF00"/>
                </a:solidFill>
                <a:effectLst/>
              </a:rPr>
              <a:t>feelings so blunt, with tempers so cold and phlegmatic, that they can hardly be said to be awake during the whole course of their lives</a:t>
            </a:r>
            <a:r>
              <a:rPr lang="en-GB" sz="2200" dirty="0">
                <a:effectLst/>
              </a:rPr>
              <a:t>.  Upon such persons, the most striking objects make but a faint and obscure impression.  There are </a:t>
            </a:r>
            <a:r>
              <a:rPr lang="en-GB" sz="2200" dirty="0">
                <a:solidFill>
                  <a:srgbClr val="FFFF00"/>
                </a:solidFill>
                <a:effectLst/>
              </a:rPr>
              <a:t>others so continually in the agitation of gross and merely sensual pleasures, or so occupied in the low drudgery of avarice, or so heated in the </a:t>
            </a:r>
            <a:r>
              <a:rPr lang="en-GB" sz="2200" dirty="0" err="1">
                <a:solidFill>
                  <a:srgbClr val="FFFF00"/>
                </a:solidFill>
                <a:effectLst/>
              </a:rPr>
              <a:t>chace</a:t>
            </a:r>
            <a:r>
              <a:rPr lang="en-GB" sz="2200" dirty="0">
                <a:solidFill>
                  <a:srgbClr val="FFFF00"/>
                </a:solidFill>
                <a:effectLst/>
              </a:rPr>
              <a:t> of honours and distinction</a:t>
            </a:r>
            <a:r>
              <a:rPr lang="en-GB" sz="2200" dirty="0">
                <a:effectLst/>
              </a:rPr>
              <a:t>, that their minds, which had been used continually to the storms of these violent and tempestuous passions, can hardly be put in motion by the delicate and refined play of the imagination. </a:t>
            </a:r>
            <a:endParaRPr lang="en-GB" sz="2200" dirty="0"/>
          </a:p>
        </p:txBody>
      </p:sp>
      <p:sp>
        <p:nvSpPr>
          <p:cNvPr id="3" name="Title 2"/>
          <p:cNvSpPr>
            <a:spLocks noGrp="1"/>
          </p:cNvSpPr>
          <p:nvPr>
            <p:ph type="title"/>
          </p:nvPr>
        </p:nvSpPr>
        <p:spPr>
          <a:xfrm>
            <a:off x="899592" y="5733256"/>
            <a:ext cx="8119864" cy="770384"/>
          </a:xfrm>
        </p:spPr>
        <p:txBody>
          <a:bodyPr/>
          <a:lstStyle/>
          <a:p>
            <a:pPr algn="r"/>
            <a:r>
              <a:rPr lang="en-GB" sz="3200" dirty="0"/>
              <a:t> </a:t>
            </a:r>
            <a:r>
              <a:rPr lang="en-GB" sz="3200" dirty="0">
                <a:effectLst/>
              </a:rPr>
              <a:t>Edmund Burke  ‘ON TASTE’ (1759)</a:t>
            </a:r>
            <a:endParaRPr lang="en-GB" sz="4800" dirty="0">
              <a:effectLst/>
            </a:endParaRPr>
          </a:p>
        </p:txBody>
      </p:sp>
    </p:spTree>
    <p:extLst>
      <p:ext uri="{BB962C8B-B14F-4D97-AF65-F5344CB8AC3E}">
        <p14:creationId xmlns:p14="http://schemas.microsoft.com/office/powerpoint/2010/main" val="41143130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60649"/>
            <a:ext cx="8508649" cy="5472607"/>
          </a:xfrm>
        </p:spPr>
        <p:txBody>
          <a:bodyPr>
            <a:normAutofit/>
          </a:bodyPr>
          <a:lstStyle/>
          <a:p>
            <a:pPr marL="18288" indent="0">
              <a:buNone/>
            </a:pPr>
            <a:r>
              <a:rPr lang="en-GB" sz="2200" dirty="0"/>
              <a:t>I hope not, Sir Simon, said Lady Jones; for a gentleman of your </a:t>
            </a:r>
            <a:r>
              <a:rPr lang="en-GB" sz="2200" dirty="0">
                <a:solidFill>
                  <a:srgbClr val="FFFF00"/>
                </a:solidFill>
              </a:rPr>
              <a:t>politeness</a:t>
            </a:r>
            <a:r>
              <a:rPr lang="en-GB" sz="2200" dirty="0"/>
              <a:t> would not say any thing that would make ladies blush.</a:t>
            </a:r>
          </a:p>
          <a:p>
            <a:pPr marL="18288" indent="0">
              <a:buNone/>
            </a:pPr>
            <a:r>
              <a:rPr lang="en-GB" sz="2200" dirty="0">
                <a:effectLst/>
              </a:rPr>
              <a:t>You are very </a:t>
            </a:r>
            <a:r>
              <a:rPr lang="en-GB" sz="2200" dirty="0">
                <a:solidFill>
                  <a:srgbClr val="FFFF00"/>
                </a:solidFill>
                <a:effectLst/>
              </a:rPr>
              <a:t>polite</a:t>
            </a:r>
            <a:r>
              <a:rPr lang="en-GB" sz="2200" dirty="0">
                <a:effectLst/>
              </a:rPr>
              <a:t>, </a:t>
            </a:r>
            <a:r>
              <a:rPr lang="en-GB" sz="2200" dirty="0" err="1">
                <a:effectLst/>
              </a:rPr>
              <a:t>Mr.</a:t>
            </a:r>
            <a:r>
              <a:rPr lang="en-GB" sz="2200" dirty="0">
                <a:effectLst/>
              </a:rPr>
              <a:t> Williams, said my master</a:t>
            </a:r>
          </a:p>
          <a:p>
            <a:pPr marL="18288" indent="0">
              <a:buNone/>
            </a:pPr>
            <a:r>
              <a:rPr lang="en-GB" sz="2200" dirty="0">
                <a:effectLst/>
              </a:rPr>
              <a:t>He entertained me also with a description of some of the curiosities he had seen in Italy and France, when he made what the </a:t>
            </a:r>
            <a:r>
              <a:rPr lang="en-GB" sz="2200" dirty="0">
                <a:solidFill>
                  <a:srgbClr val="FFFF00"/>
                </a:solidFill>
                <a:effectLst/>
              </a:rPr>
              <a:t>polite</a:t>
            </a:r>
            <a:r>
              <a:rPr lang="en-GB" sz="2200" dirty="0">
                <a:effectLst/>
              </a:rPr>
              <a:t> world call the grand tour. </a:t>
            </a:r>
          </a:p>
          <a:p>
            <a:pPr marL="18288" indent="0">
              <a:buNone/>
            </a:pPr>
            <a:r>
              <a:rPr lang="en-GB" sz="2200" dirty="0">
                <a:effectLst/>
              </a:rPr>
              <a:t>There is no answering such </a:t>
            </a:r>
            <a:r>
              <a:rPr lang="en-GB" sz="2200" dirty="0">
                <a:solidFill>
                  <a:srgbClr val="FFFF00"/>
                </a:solidFill>
                <a:effectLst/>
              </a:rPr>
              <a:t>politeness</a:t>
            </a:r>
            <a:r>
              <a:rPr lang="en-GB" sz="2200" dirty="0">
                <a:effectLst/>
              </a:rPr>
              <a:t>, said I</a:t>
            </a:r>
          </a:p>
          <a:p>
            <a:pPr marL="18288" indent="0">
              <a:buNone/>
            </a:pPr>
            <a:r>
              <a:rPr lang="en-GB" sz="2200" dirty="0">
                <a:effectLst/>
              </a:rPr>
              <a:t>Sir, said I, your lady is very partial to me; and you are so </a:t>
            </a:r>
            <a:r>
              <a:rPr lang="en-GB" sz="2200" dirty="0">
                <a:solidFill>
                  <a:srgbClr val="FFFF00"/>
                </a:solidFill>
                <a:effectLst/>
              </a:rPr>
              <a:t>polite</a:t>
            </a:r>
            <a:r>
              <a:rPr lang="en-GB" sz="2200" dirty="0">
                <a:effectLst/>
              </a:rPr>
              <a:t> a gentleman, that you will not contradict your good lady.</a:t>
            </a:r>
          </a:p>
          <a:p>
            <a:pPr marL="18288" indent="0">
              <a:buNone/>
            </a:pPr>
            <a:r>
              <a:rPr lang="en-GB" sz="2200" dirty="0">
                <a:effectLst/>
              </a:rPr>
              <a:t>Gad, sir, you are a happy man; and I think your lady's example has made you more </a:t>
            </a:r>
            <a:r>
              <a:rPr lang="en-GB" sz="2200" dirty="0">
                <a:solidFill>
                  <a:srgbClr val="FFFF00"/>
                </a:solidFill>
                <a:effectLst/>
              </a:rPr>
              <a:t>polite</a:t>
            </a:r>
            <a:r>
              <a:rPr lang="en-GB" sz="2200" dirty="0">
                <a:effectLst/>
              </a:rPr>
              <a:t> and handsome too, than I ever knew you before, though we never thought you </a:t>
            </a:r>
            <a:r>
              <a:rPr lang="en-GB" sz="2200" dirty="0" err="1">
                <a:solidFill>
                  <a:srgbClr val="FFFF00"/>
                </a:solidFill>
                <a:effectLst/>
              </a:rPr>
              <a:t>unpolite</a:t>
            </a:r>
            <a:r>
              <a:rPr lang="en-GB" sz="2200" dirty="0">
                <a:effectLst/>
              </a:rPr>
              <a:t>, neither.</a:t>
            </a:r>
            <a:endParaRPr lang="en-GB" sz="2200" dirty="0"/>
          </a:p>
        </p:txBody>
      </p:sp>
      <p:sp>
        <p:nvSpPr>
          <p:cNvPr id="3" name="Title 2"/>
          <p:cNvSpPr>
            <a:spLocks noGrp="1"/>
          </p:cNvSpPr>
          <p:nvPr>
            <p:ph type="title"/>
          </p:nvPr>
        </p:nvSpPr>
        <p:spPr>
          <a:xfrm>
            <a:off x="317675" y="5733256"/>
            <a:ext cx="8508649" cy="792088"/>
          </a:xfrm>
        </p:spPr>
        <p:txBody>
          <a:bodyPr/>
          <a:lstStyle/>
          <a:p>
            <a:pPr algn="r"/>
            <a:r>
              <a:rPr lang="en-GB" sz="3200" i="1" dirty="0"/>
              <a:t>Pamela</a:t>
            </a:r>
            <a:r>
              <a:rPr lang="en-GB" sz="3200" dirty="0"/>
              <a:t>: The Polite Society has Taste</a:t>
            </a:r>
          </a:p>
        </p:txBody>
      </p:sp>
    </p:spTree>
    <p:extLst>
      <p:ext uri="{BB962C8B-B14F-4D97-AF65-F5344CB8AC3E}">
        <p14:creationId xmlns:p14="http://schemas.microsoft.com/office/powerpoint/2010/main" val="12339857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88640"/>
            <a:ext cx="8856984" cy="5760640"/>
          </a:xfrm>
        </p:spPr>
        <p:txBody>
          <a:bodyPr>
            <a:normAutofit lnSpcReduction="10000"/>
          </a:bodyPr>
          <a:lstStyle/>
          <a:p>
            <a:pPr marL="18288" indent="0">
              <a:lnSpc>
                <a:spcPct val="110000"/>
              </a:lnSpc>
              <a:buNone/>
            </a:pPr>
            <a:r>
              <a:rPr lang="en-GB" dirty="0"/>
              <a:t>He said, You are very good, my dearest girl! But how will you bestow your time, when you will have no visits to receive or pay? No parties of pleasure to join in? No card-tables to employ your winter evenings; and even, </a:t>
            </a:r>
            <a:r>
              <a:rPr lang="en-GB" dirty="0">
                <a:solidFill>
                  <a:srgbClr val="FFFF00"/>
                </a:solidFill>
                <a:effectLst/>
              </a:rPr>
              <a:t>as the taste is, </a:t>
            </a:r>
            <a:r>
              <a:rPr lang="en-GB" dirty="0"/>
              <a:t>half</a:t>
            </a:r>
            <a:r>
              <a:rPr lang="en-GB" u="sng" dirty="0"/>
              <a:t> </a:t>
            </a:r>
            <a:r>
              <a:rPr lang="en-GB" dirty="0"/>
              <a:t>the day, summer and winter? And you have often played with my mother, too, and so know how to perform a part there, as well as in the other diversions: and I'll assure you, my girl, I shall not desire you to live without such amusements, as my wife might expect, were I to marry a lady of the first quality.     [...]</a:t>
            </a:r>
          </a:p>
          <a:p>
            <a:pPr marL="18288" indent="0">
              <a:lnSpc>
                <a:spcPct val="110000"/>
              </a:lnSpc>
              <a:buNone/>
            </a:pPr>
            <a:r>
              <a:rPr lang="en-GB" dirty="0">
                <a:effectLst/>
              </a:rPr>
              <a:t>Now, Lady </a:t>
            </a:r>
            <a:r>
              <a:rPr lang="en-GB" dirty="0" err="1">
                <a:effectLst/>
              </a:rPr>
              <a:t>Davers</a:t>
            </a:r>
            <a:r>
              <a:rPr lang="en-GB" dirty="0">
                <a:effectLst/>
              </a:rPr>
              <a:t>, do you not see a difference between my marrying my dear mother's beloved and deserving waiting-maid, with a million of </a:t>
            </a:r>
            <a:r>
              <a:rPr lang="en-GB" dirty="0" err="1">
                <a:effectLst/>
              </a:rPr>
              <a:t>excellencies</a:t>
            </a:r>
            <a:r>
              <a:rPr lang="en-GB" dirty="0">
                <a:effectLst/>
              </a:rPr>
              <a:t> about her, and such graces of mind and person as would adorn any distinction; and your marrying a sordid groom, whose constant train of education, conversation, and opportunities, could possibly give him no other merit, than that which must proceed </a:t>
            </a:r>
            <a:r>
              <a:rPr lang="en-GB" dirty="0">
                <a:solidFill>
                  <a:srgbClr val="FFFF00"/>
                </a:solidFill>
                <a:effectLst/>
              </a:rPr>
              <a:t>from the vilest, lowest taste, </a:t>
            </a:r>
            <a:r>
              <a:rPr lang="en-GB" dirty="0">
                <a:effectLst/>
              </a:rPr>
              <a:t>in his sordid </a:t>
            </a:r>
            <a:r>
              <a:rPr lang="en-GB" dirty="0" err="1">
                <a:effectLst/>
              </a:rPr>
              <a:t>dignifier</a:t>
            </a:r>
            <a:r>
              <a:rPr lang="en-GB" dirty="0">
                <a:effectLst/>
              </a:rPr>
              <a:t>?  </a:t>
            </a:r>
            <a:endParaRPr lang="en-GB" dirty="0"/>
          </a:p>
        </p:txBody>
      </p:sp>
      <p:sp>
        <p:nvSpPr>
          <p:cNvPr id="3" name="Title 2"/>
          <p:cNvSpPr>
            <a:spLocks noGrp="1"/>
          </p:cNvSpPr>
          <p:nvPr>
            <p:ph type="title"/>
          </p:nvPr>
        </p:nvSpPr>
        <p:spPr>
          <a:xfrm>
            <a:off x="611560" y="5661248"/>
            <a:ext cx="8352928" cy="864096"/>
          </a:xfrm>
        </p:spPr>
        <p:txBody>
          <a:bodyPr/>
          <a:lstStyle/>
          <a:p>
            <a:pPr algn="r"/>
            <a:r>
              <a:rPr lang="en-GB" sz="3200" i="1" dirty="0"/>
              <a:t>Pamela</a:t>
            </a:r>
            <a:r>
              <a:rPr lang="en-GB" sz="3200" dirty="0"/>
              <a:t>: Taste and ‘polite’</a:t>
            </a:r>
            <a:r>
              <a:rPr lang="en-GB" sz="4800" dirty="0"/>
              <a:t> </a:t>
            </a:r>
            <a:r>
              <a:rPr lang="en-GB" sz="3200" dirty="0"/>
              <a:t>society</a:t>
            </a:r>
          </a:p>
        </p:txBody>
      </p:sp>
    </p:spTree>
    <p:extLst>
      <p:ext uri="{BB962C8B-B14F-4D97-AF65-F5344CB8AC3E}">
        <p14:creationId xmlns:p14="http://schemas.microsoft.com/office/powerpoint/2010/main" val="41159147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3468" y="659559"/>
            <a:ext cx="9180512" cy="6021288"/>
          </a:xfrm>
        </p:spPr>
        <p:txBody>
          <a:bodyPr>
            <a:normAutofit fontScale="85000" lnSpcReduction="10000"/>
          </a:bodyPr>
          <a:lstStyle/>
          <a:p>
            <a:pPr marL="475488" indent="-457200">
              <a:buAutoNum type="arabicPeriod"/>
            </a:pPr>
            <a:r>
              <a:rPr lang="en-GB" sz="2600" dirty="0">
                <a:solidFill>
                  <a:srgbClr val="FFFF00"/>
                </a:solidFill>
                <a:effectLst/>
              </a:rPr>
              <a:t>Taste &amp; politeness </a:t>
            </a:r>
            <a:r>
              <a:rPr lang="en-GB" sz="2600" dirty="0">
                <a:effectLst/>
              </a:rPr>
              <a:t>seem to cross class but are invisible barriers </a:t>
            </a:r>
          </a:p>
          <a:p>
            <a:pPr marL="475488" indent="-457200">
              <a:buAutoNum type="arabicPeriod"/>
            </a:pPr>
            <a:r>
              <a:rPr lang="en-GB" sz="2600" dirty="0">
                <a:solidFill>
                  <a:srgbClr val="FFFF00"/>
                </a:solidFill>
                <a:effectLst/>
              </a:rPr>
              <a:t>Taste excludes eating </a:t>
            </a:r>
            <a:r>
              <a:rPr lang="en-GB" sz="2600" dirty="0">
                <a:effectLst/>
              </a:rPr>
              <a:t>– appetite is associated with gross sensuality (Pamela picks at her food; Lady </a:t>
            </a:r>
            <a:r>
              <a:rPr lang="en-GB" sz="2600" dirty="0" err="1">
                <a:effectLst/>
              </a:rPr>
              <a:t>Davers</a:t>
            </a:r>
            <a:r>
              <a:rPr lang="en-GB" sz="2600" dirty="0">
                <a:effectLst/>
              </a:rPr>
              <a:t> calms down)</a:t>
            </a:r>
          </a:p>
          <a:p>
            <a:pPr marL="475488" indent="-457200">
              <a:buAutoNum type="arabicPeriod"/>
            </a:pPr>
            <a:r>
              <a:rPr lang="en-GB" sz="2600" dirty="0">
                <a:solidFill>
                  <a:srgbClr val="FFFF00"/>
                </a:solidFill>
                <a:effectLst/>
              </a:rPr>
              <a:t>Politeness is linked to class </a:t>
            </a:r>
            <a:r>
              <a:rPr lang="en-GB" sz="2600" dirty="0">
                <a:effectLst/>
              </a:rPr>
              <a:t>rather than behaviour </a:t>
            </a:r>
          </a:p>
          <a:p>
            <a:pPr marL="475488" indent="-457200">
              <a:buFont typeface="Wingdings" pitchFamily="2" charset="2"/>
              <a:buAutoNum type="arabicPeriod"/>
            </a:pPr>
            <a:r>
              <a:rPr lang="en-GB" sz="2600" dirty="0">
                <a:effectLst/>
              </a:rPr>
              <a:t>18</a:t>
            </a:r>
            <a:r>
              <a:rPr lang="en-GB" sz="2600" baseline="30000" dirty="0">
                <a:effectLst/>
              </a:rPr>
              <a:t>th</a:t>
            </a:r>
            <a:r>
              <a:rPr lang="en-GB" sz="2600" dirty="0">
                <a:effectLst/>
              </a:rPr>
              <a:t> C separation of public &amp; private: </a:t>
            </a:r>
            <a:r>
              <a:rPr lang="en-GB" sz="2600" dirty="0">
                <a:solidFill>
                  <a:srgbClr val="FFFF00"/>
                </a:solidFill>
                <a:effectLst/>
              </a:rPr>
              <a:t>calculation &amp; sentiment</a:t>
            </a:r>
          </a:p>
          <a:p>
            <a:pPr marL="475488" indent="-457200">
              <a:buAutoNum type="arabicPeriod"/>
            </a:pPr>
            <a:r>
              <a:rPr lang="en-GB" sz="2600" dirty="0">
                <a:effectLst/>
              </a:rPr>
              <a:t>The polite gentleman never mixes business with his private life.</a:t>
            </a:r>
          </a:p>
          <a:p>
            <a:pPr marL="384048" lvl="1" indent="0">
              <a:buNone/>
            </a:pPr>
            <a:r>
              <a:rPr lang="en-GB" sz="2600" dirty="0">
                <a:effectLst/>
              </a:rPr>
              <a:t>- Mr B wants to keep his private life free from exposure though Pamela sees the home as a workplace &amp; must balance both within the home (hence the tears</a:t>
            </a:r>
            <a:r>
              <a:rPr lang="en-GB" sz="2300" dirty="0">
                <a:effectLst/>
              </a:rPr>
              <a:t>) </a:t>
            </a:r>
          </a:p>
          <a:p>
            <a:pPr lvl="2">
              <a:buFont typeface="Wingdings" panose="05000000000000000000" pitchFamily="2" charset="2"/>
              <a:buChar char="§"/>
            </a:pPr>
            <a:r>
              <a:rPr lang="en-GB" sz="2300" dirty="0">
                <a:effectLst/>
              </a:rPr>
              <a:t>As a </a:t>
            </a:r>
            <a:r>
              <a:rPr lang="en-GB" sz="2300" u="sng" dirty="0">
                <a:effectLst/>
              </a:rPr>
              <a:t>novel</a:t>
            </a:r>
            <a:r>
              <a:rPr lang="en-GB" sz="2300" dirty="0">
                <a:effectLst/>
              </a:rPr>
              <a:t> </a:t>
            </a:r>
            <a:r>
              <a:rPr lang="en-GB" sz="2300" i="1" dirty="0">
                <a:effectLst/>
              </a:rPr>
              <a:t>Pamela</a:t>
            </a:r>
            <a:r>
              <a:rPr lang="en-GB" sz="2300" dirty="0">
                <a:effectLst/>
              </a:rPr>
              <a:t> makes the ‘heart throb’ and ‘breeding’ can  only be mentioned very delicately</a:t>
            </a:r>
          </a:p>
          <a:p>
            <a:pPr marL="384048" lvl="1" indent="0">
              <a:buNone/>
            </a:pPr>
            <a:r>
              <a:rPr lang="en-GB" sz="2500" dirty="0">
                <a:effectLst/>
              </a:rPr>
              <a:t>- The</a:t>
            </a:r>
            <a:r>
              <a:rPr lang="en-GB" sz="2500" i="1" dirty="0">
                <a:effectLst/>
              </a:rPr>
              <a:t> ‘</a:t>
            </a:r>
            <a:r>
              <a:rPr lang="en-GB" sz="2500" dirty="0">
                <a:effectLst/>
              </a:rPr>
              <a:t>projector</a:t>
            </a:r>
            <a:r>
              <a:rPr lang="en-GB" sz="2500" i="1" dirty="0">
                <a:effectLst/>
              </a:rPr>
              <a:t> ‘</a:t>
            </a:r>
            <a:r>
              <a:rPr lang="en-GB" sz="2500" dirty="0">
                <a:effectLst/>
              </a:rPr>
              <a:t>deals in the new science of political economy</a:t>
            </a:r>
          </a:p>
          <a:p>
            <a:pPr lvl="2">
              <a:buFont typeface="Wingdings" panose="05000000000000000000" pitchFamily="2" charset="2"/>
              <a:buChar char="§"/>
            </a:pPr>
            <a:r>
              <a:rPr lang="en-GB" sz="2300" dirty="0">
                <a:effectLst/>
              </a:rPr>
              <a:t>As a </a:t>
            </a:r>
            <a:r>
              <a:rPr lang="en-GB" sz="2300" u="sng" dirty="0">
                <a:effectLst/>
              </a:rPr>
              <a:t>pamphlet</a:t>
            </a:r>
            <a:r>
              <a:rPr lang="en-GB" sz="2300" dirty="0">
                <a:effectLst/>
              </a:rPr>
              <a:t> </a:t>
            </a:r>
            <a:r>
              <a:rPr lang="en-GB" sz="2300" i="1" dirty="0">
                <a:effectLst/>
              </a:rPr>
              <a:t>A Modest Proposal </a:t>
            </a:r>
            <a:r>
              <a:rPr lang="en-GB" sz="2300" dirty="0">
                <a:effectLst/>
              </a:rPr>
              <a:t>appeals to a cold reason (link to the lesson of Wright of Derby’s painting of </a:t>
            </a:r>
            <a:r>
              <a:rPr lang="en-GB" sz="2300" i="1" dirty="0">
                <a:effectLst/>
              </a:rPr>
              <a:t>The</a:t>
            </a:r>
            <a:r>
              <a:rPr lang="en-GB" sz="2300" dirty="0">
                <a:effectLst/>
              </a:rPr>
              <a:t> </a:t>
            </a:r>
            <a:r>
              <a:rPr lang="en-GB" sz="2300" i="1" dirty="0">
                <a:effectLst/>
              </a:rPr>
              <a:t>Air Pump</a:t>
            </a:r>
            <a:r>
              <a:rPr lang="en-GB" sz="2300" dirty="0">
                <a:effectLst/>
              </a:rPr>
              <a:t>) </a:t>
            </a:r>
          </a:p>
          <a:p>
            <a:pPr marL="749808" lvl="2" indent="0">
              <a:buNone/>
            </a:pPr>
            <a:endParaRPr lang="en-GB" sz="1100" dirty="0">
              <a:effectLst/>
            </a:endParaRPr>
          </a:p>
          <a:p>
            <a:pPr marL="384048" lvl="1" indent="0">
              <a:buNone/>
            </a:pPr>
            <a:r>
              <a:rPr lang="en-GB" sz="3000" i="1" dirty="0">
                <a:solidFill>
                  <a:srgbClr val="FFFF00"/>
                </a:solidFill>
                <a:effectLst/>
                <a:latin typeface="Perpetua" panose="02020502060401020303" pitchFamily="18" charset="0"/>
              </a:rPr>
              <a:t>some men formed with feelings so blunt, with tempers so cold &amp; phlegmatic...they  can hardly be said to be awake during the whole course of their lives. </a:t>
            </a:r>
            <a:r>
              <a:rPr lang="en-GB" sz="2800" dirty="0">
                <a:solidFill>
                  <a:srgbClr val="FFFF00"/>
                </a:solidFill>
                <a:effectLst/>
                <a:latin typeface="Perpetua" panose="02020502060401020303" pitchFamily="18" charset="0"/>
              </a:rPr>
              <a:t>(Burke)</a:t>
            </a:r>
            <a:endParaRPr lang="en-GB" sz="2400" dirty="0">
              <a:solidFill>
                <a:srgbClr val="FFFF00"/>
              </a:solidFill>
              <a:effectLst/>
            </a:endParaRPr>
          </a:p>
        </p:txBody>
      </p:sp>
      <p:sp>
        <p:nvSpPr>
          <p:cNvPr id="3" name="Title 2"/>
          <p:cNvSpPr>
            <a:spLocks noGrp="1"/>
          </p:cNvSpPr>
          <p:nvPr>
            <p:ph type="title"/>
          </p:nvPr>
        </p:nvSpPr>
        <p:spPr>
          <a:xfrm>
            <a:off x="36512" y="0"/>
            <a:ext cx="9144000" cy="634008"/>
          </a:xfrm>
        </p:spPr>
        <p:txBody>
          <a:bodyPr/>
          <a:lstStyle/>
          <a:p>
            <a:pPr algn="ctr"/>
            <a:r>
              <a:rPr lang="en-GB" sz="2300" i="1" dirty="0">
                <a:effectLst/>
              </a:rPr>
              <a:t>Pamela </a:t>
            </a:r>
            <a:r>
              <a:rPr lang="en-GB" sz="2300" dirty="0">
                <a:effectLst/>
              </a:rPr>
              <a:t>&amp; </a:t>
            </a:r>
            <a:r>
              <a:rPr lang="en-GB" sz="2300" i="1" dirty="0">
                <a:effectLst/>
              </a:rPr>
              <a:t>a modest proposal</a:t>
            </a:r>
            <a:r>
              <a:rPr lang="en-GB" sz="2300" i="1" dirty="0"/>
              <a:t>: </a:t>
            </a:r>
            <a:r>
              <a:rPr lang="en-GB" sz="2300" dirty="0">
                <a:effectLst/>
              </a:rPr>
              <a:t>politics &amp; readership </a:t>
            </a:r>
          </a:p>
        </p:txBody>
      </p:sp>
    </p:spTree>
    <p:extLst>
      <p:ext uri="{BB962C8B-B14F-4D97-AF65-F5344CB8AC3E}">
        <p14:creationId xmlns:p14="http://schemas.microsoft.com/office/powerpoint/2010/main" val="27200875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2604" y="4981104"/>
            <a:ext cx="4608512" cy="1728192"/>
          </a:xfrm>
        </p:spPr>
        <p:txBody>
          <a:bodyPr/>
          <a:lstStyle/>
          <a:p>
            <a:r>
              <a:rPr lang="en-GB" sz="2400" dirty="0">
                <a:latin typeface="+mn-lt"/>
              </a:rPr>
              <a:t>- </a:t>
            </a:r>
            <a:r>
              <a:rPr lang="en-GB" sz="2000" dirty="0">
                <a:latin typeface="+mn-lt"/>
              </a:rPr>
              <a:t>Irish men compared to black slaves or apes; </a:t>
            </a:r>
            <a:br>
              <a:rPr lang="en-GB" sz="2000" dirty="0">
                <a:latin typeface="+mn-lt"/>
              </a:rPr>
            </a:br>
            <a:r>
              <a:rPr lang="en-GB" sz="2000" dirty="0">
                <a:latin typeface="+mn-lt"/>
              </a:rPr>
              <a:t>- Irish woman compared to English woman </a:t>
            </a:r>
            <a:br>
              <a:rPr lang="en-GB" sz="2000" dirty="0">
                <a:latin typeface="+mn-lt"/>
              </a:rPr>
            </a:br>
            <a:r>
              <a:rPr lang="en-GB" sz="2000" dirty="0">
                <a:latin typeface="+mn-lt"/>
              </a:rPr>
              <a:t>the other side of systemising and discriminating </a:t>
            </a:r>
            <a:endParaRPr lang="en-GB" sz="2400" dirty="0">
              <a:latin typeface="+mn-lt"/>
            </a:endParaRPr>
          </a:p>
        </p:txBody>
      </p:sp>
      <p:pic>
        <p:nvPicPr>
          <p:cNvPr id="9" name="Content Placeholder 8"/>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83568" y="895861"/>
            <a:ext cx="2664296" cy="3794093"/>
          </a:xfrm>
        </p:spPr>
      </p:pic>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80112" y="4273185"/>
            <a:ext cx="3168352" cy="2436111"/>
          </a:xfrm>
          <a:prstGeom prst="rect">
            <a:avLst/>
          </a:prstGeom>
        </p:spPr>
      </p:pic>
      <p:pic>
        <p:nvPicPr>
          <p:cNvPr id="11" name="Picture 10"/>
          <p:cNvPicPr>
            <a:picLocks noChangeAspect="1"/>
          </p:cNvPicPr>
          <p:nvPr/>
        </p:nvPicPr>
        <p:blipFill rotWithShape="1">
          <a:blip r:embed="rId4" cstate="print">
            <a:extLst>
              <a:ext uri="{28A0092B-C50C-407E-A947-70E740481C1C}">
                <a14:useLocalDpi xmlns:a14="http://schemas.microsoft.com/office/drawing/2010/main" val="0"/>
              </a:ext>
            </a:extLst>
          </a:blip>
          <a:srcRect t="2869"/>
          <a:stretch/>
        </p:blipFill>
        <p:spPr>
          <a:xfrm>
            <a:off x="5364088" y="230736"/>
            <a:ext cx="3384376" cy="3862317"/>
          </a:xfrm>
          <a:prstGeom prst="rect">
            <a:avLst/>
          </a:prstGeom>
        </p:spPr>
      </p:pic>
      <p:sp>
        <p:nvSpPr>
          <p:cNvPr id="12" name="Rectangle 11"/>
          <p:cNvSpPr/>
          <p:nvPr/>
        </p:nvSpPr>
        <p:spPr>
          <a:xfrm>
            <a:off x="251520" y="146544"/>
            <a:ext cx="4830681" cy="523220"/>
          </a:xfrm>
          <a:prstGeom prst="rect">
            <a:avLst/>
          </a:prstGeom>
        </p:spPr>
        <p:txBody>
          <a:bodyPr wrap="none">
            <a:spAutoFit/>
          </a:bodyPr>
          <a:lstStyle/>
          <a:p>
            <a:r>
              <a:rPr lang="en-GB" sz="2800" dirty="0">
                <a:latin typeface="+mj-lt"/>
              </a:rPr>
              <a:t>Civilisation &amp; savagery </a:t>
            </a:r>
          </a:p>
        </p:txBody>
      </p:sp>
    </p:spTree>
    <p:extLst>
      <p:ext uri="{BB962C8B-B14F-4D97-AF65-F5344CB8AC3E}">
        <p14:creationId xmlns:p14="http://schemas.microsoft.com/office/powerpoint/2010/main" val="7575645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60648"/>
            <a:ext cx="8136904" cy="5112568"/>
          </a:xfrm>
        </p:spPr>
        <p:txBody>
          <a:bodyPr>
            <a:normAutofit fontScale="92500" lnSpcReduction="20000"/>
          </a:bodyPr>
          <a:lstStyle/>
          <a:p>
            <a:pPr marL="18288" indent="0">
              <a:buNone/>
            </a:pPr>
            <a:r>
              <a:rPr lang="en-GB" dirty="0" smtClean="0">
                <a:effectLst/>
              </a:rPr>
              <a:t>There </a:t>
            </a:r>
            <a:r>
              <a:rPr lang="en-GB" dirty="0">
                <a:effectLst/>
              </a:rPr>
              <a:t>is likewise another great advantage in my scheme, that it will prevent those voluntary abortions, and that horrid practice of women murdering their bastard children, alas! too frequent among us, sacrificing the poor innocent babes, I doubt, more to avoid the </a:t>
            </a:r>
            <a:r>
              <a:rPr lang="en-GB" dirty="0" err="1">
                <a:effectLst/>
              </a:rPr>
              <a:t>expence</a:t>
            </a:r>
            <a:r>
              <a:rPr lang="en-GB" dirty="0">
                <a:effectLst/>
              </a:rPr>
              <a:t> than the shame, which would move tears and pity in the </a:t>
            </a:r>
            <a:r>
              <a:rPr lang="en-GB" dirty="0">
                <a:solidFill>
                  <a:srgbClr val="FFFF00"/>
                </a:solidFill>
                <a:effectLst/>
              </a:rPr>
              <a:t>most savage and inhuman breast</a:t>
            </a:r>
            <a:r>
              <a:rPr lang="en-GB" dirty="0" smtClean="0">
                <a:effectLst/>
              </a:rPr>
              <a:t>.</a:t>
            </a:r>
          </a:p>
          <a:p>
            <a:pPr marL="18288" indent="0">
              <a:buNone/>
            </a:pPr>
            <a:endParaRPr lang="en-GB" dirty="0">
              <a:effectLst/>
            </a:endParaRPr>
          </a:p>
          <a:p>
            <a:pPr marL="18288" indent="0">
              <a:buNone/>
            </a:pPr>
            <a:r>
              <a:rPr lang="en-GB" dirty="0">
                <a:effectLst/>
              </a:rPr>
              <a:t>I grant this food will be somewhat dear, and therefore very proper for landlords, who, as they have already devoured most of the parents, seem to have the best title to the children</a:t>
            </a:r>
            <a:r>
              <a:rPr lang="en-GB" dirty="0" smtClean="0">
                <a:effectLst/>
              </a:rPr>
              <a:t>.</a:t>
            </a:r>
          </a:p>
          <a:p>
            <a:pPr marL="18288" indent="0">
              <a:buNone/>
            </a:pPr>
            <a:endParaRPr lang="en-GB" dirty="0" smtClean="0">
              <a:effectLst/>
            </a:endParaRPr>
          </a:p>
          <a:p>
            <a:pPr marL="18288" indent="0">
              <a:buNone/>
            </a:pPr>
            <a:r>
              <a:rPr lang="en-GB" dirty="0">
                <a:effectLst/>
              </a:rPr>
              <a:t>Those who are more thrifty (as I must confess the times require) may flea the carcass; the skin of which, artificially dressed, will make admirable gloves for ladies, and summer boots for fine gentlemen</a:t>
            </a:r>
            <a:r>
              <a:rPr lang="en-GB" dirty="0" smtClean="0">
                <a:effectLst/>
              </a:rPr>
              <a:t>.</a:t>
            </a:r>
          </a:p>
          <a:p>
            <a:pPr marL="18288" indent="0">
              <a:buNone/>
            </a:pPr>
            <a:endParaRPr lang="en-GB" dirty="0">
              <a:effectLst/>
            </a:endParaRPr>
          </a:p>
          <a:p>
            <a:pPr marL="18288" indent="0">
              <a:buNone/>
            </a:pPr>
            <a:r>
              <a:rPr lang="en-GB" dirty="0">
                <a:effectLst/>
              </a:rPr>
              <a:t>As to our City of Dublin, shambles may be appointed for this purpose, in the most convenient parts of it, and butchers we may be assured will not be wanting; although I rather recommend buying the children alive, and dressing them hot from the knife, as we do roasting pigs</a:t>
            </a:r>
            <a:r>
              <a:rPr lang="en-GB" dirty="0" smtClean="0">
                <a:effectLst/>
              </a:rPr>
              <a:t>.</a:t>
            </a:r>
            <a:endParaRPr lang="en-GB" dirty="0">
              <a:effectLst/>
            </a:endParaRPr>
          </a:p>
        </p:txBody>
      </p:sp>
      <p:sp>
        <p:nvSpPr>
          <p:cNvPr id="3" name="Title 2"/>
          <p:cNvSpPr>
            <a:spLocks noGrp="1"/>
          </p:cNvSpPr>
          <p:nvPr>
            <p:ph type="title"/>
          </p:nvPr>
        </p:nvSpPr>
        <p:spPr>
          <a:xfrm>
            <a:off x="764096" y="5373216"/>
            <a:ext cx="7543800" cy="1274440"/>
          </a:xfrm>
        </p:spPr>
        <p:txBody>
          <a:bodyPr/>
          <a:lstStyle/>
          <a:p>
            <a:pPr algn="ctr"/>
            <a:r>
              <a:rPr lang="en-GB" sz="3600" dirty="0" smtClean="0">
                <a:solidFill>
                  <a:srgbClr val="FFFF00"/>
                </a:solidFill>
              </a:rPr>
              <a:t>Ownership &amp; profit; the nature of the human   </a:t>
            </a:r>
            <a:endParaRPr lang="en-GB" sz="3600" dirty="0">
              <a:solidFill>
                <a:srgbClr val="FFFF00"/>
              </a:solidFill>
            </a:endParaRPr>
          </a:p>
        </p:txBody>
      </p:sp>
    </p:spTree>
    <p:extLst>
      <p:ext uri="{BB962C8B-B14F-4D97-AF65-F5344CB8AC3E}">
        <p14:creationId xmlns:p14="http://schemas.microsoft.com/office/powerpoint/2010/main" val="32367166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BAF85DB-0CC8-438C-AF93-031B20370EB2}"/>
              </a:ext>
            </a:extLst>
          </p:cNvPr>
          <p:cNvSpPr>
            <a:spLocks noGrp="1"/>
          </p:cNvSpPr>
          <p:nvPr>
            <p:ph idx="1"/>
          </p:nvPr>
        </p:nvSpPr>
        <p:spPr>
          <a:xfrm>
            <a:off x="315396" y="1484784"/>
            <a:ext cx="8433068" cy="4896544"/>
          </a:xfrm>
        </p:spPr>
        <p:txBody>
          <a:bodyPr>
            <a:normAutofit/>
          </a:bodyPr>
          <a:lstStyle/>
          <a:p>
            <a:pPr marL="18288" indent="0">
              <a:buNone/>
            </a:pPr>
            <a:r>
              <a:rPr lang="en-GB" sz="2400" dirty="0">
                <a:effectLst/>
              </a:rPr>
              <a:t>At the time of Charles I (1641), the Irish Catholics owned half of the land, they kept only a fifth part after Limerick. [with] particularly detrimental political consequences for the Irish, as access to public posts depended on the possession of land. ... </a:t>
            </a:r>
            <a:r>
              <a:rPr lang="en-GB" sz="2400" dirty="0">
                <a:solidFill>
                  <a:srgbClr val="FFFF00"/>
                </a:solidFill>
                <a:effectLst/>
              </a:rPr>
              <a:t>more than eighty per cent of the land of Ireland changed hands within about a hundred years</a:t>
            </a:r>
            <a:r>
              <a:rPr lang="en-GB" sz="2400" dirty="0">
                <a:effectLst/>
              </a:rPr>
              <a:t>. ...a whole new class of land owners became established as the ruling class[:]‘the Protestant Ascendancy’. </a:t>
            </a:r>
          </a:p>
          <a:p>
            <a:pPr marL="18288" indent="0">
              <a:buNone/>
            </a:pPr>
            <a:endParaRPr lang="en-GB" dirty="0"/>
          </a:p>
          <a:p>
            <a:pPr marL="18288" indent="0">
              <a:buNone/>
            </a:pPr>
            <a:r>
              <a:rPr lang="en-GB" sz="2000" dirty="0">
                <a:solidFill>
                  <a:srgbClr val="FFFF00"/>
                </a:solidFill>
              </a:rPr>
              <a:t>Maria-Angeles Ruiz </a:t>
            </a:r>
            <a:r>
              <a:rPr lang="en-GB" sz="2000" dirty="0" err="1">
                <a:solidFill>
                  <a:srgbClr val="FFFF00"/>
                </a:solidFill>
              </a:rPr>
              <a:t>Moneva</a:t>
            </a:r>
            <a:r>
              <a:rPr lang="en-GB" sz="2000" dirty="0">
                <a:solidFill>
                  <a:srgbClr val="FFFF00"/>
                </a:solidFill>
              </a:rPr>
              <a:t>, </a:t>
            </a:r>
            <a:r>
              <a:rPr lang="en-GB" sz="2000" i="1" dirty="0">
                <a:solidFill>
                  <a:srgbClr val="FFFF00"/>
                </a:solidFill>
              </a:rPr>
              <a:t>‘A Modest Proposal’ in the Context of Swift’s Irish Tracts</a:t>
            </a:r>
            <a:r>
              <a:rPr lang="en-GB" sz="2000" dirty="0">
                <a:solidFill>
                  <a:srgbClr val="FFFF00"/>
                </a:solidFill>
              </a:rPr>
              <a:t>, Cambridge: CUP, 2010</a:t>
            </a:r>
            <a:endParaRPr lang="en-GB" dirty="0"/>
          </a:p>
        </p:txBody>
      </p:sp>
      <p:sp>
        <p:nvSpPr>
          <p:cNvPr id="3" name="Title 2">
            <a:extLst>
              <a:ext uri="{FF2B5EF4-FFF2-40B4-BE49-F238E27FC236}">
                <a16:creationId xmlns:a16="http://schemas.microsoft.com/office/drawing/2014/main" id="{B47C31FC-5D3E-48DB-949E-A12E7856F1F2}"/>
              </a:ext>
            </a:extLst>
          </p:cNvPr>
          <p:cNvSpPr>
            <a:spLocks noGrp="1"/>
          </p:cNvSpPr>
          <p:nvPr>
            <p:ph type="title"/>
          </p:nvPr>
        </p:nvSpPr>
        <p:spPr>
          <a:xfrm>
            <a:off x="484584" y="116632"/>
            <a:ext cx="7543800" cy="1105272"/>
          </a:xfrm>
        </p:spPr>
        <p:txBody>
          <a:bodyPr/>
          <a:lstStyle/>
          <a:p>
            <a:r>
              <a:rPr lang="en-GB" sz="4000" dirty="0">
                <a:effectLst/>
              </a:rPr>
              <a:t>HISTORICAL CONTEXT</a:t>
            </a:r>
            <a:br>
              <a:rPr lang="en-GB" sz="4000" dirty="0">
                <a:effectLst/>
              </a:rPr>
            </a:br>
            <a:r>
              <a:rPr lang="en-GB" sz="2800" dirty="0">
                <a:effectLst/>
                <a:latin typeface="Palatino Linotype" panose="02040502050505030304" pitchFamily="18" charset="0"/>
              </a:rPr>
              <a:t>The deliberate sabotage of the Irish economy </a:t>
            </a:r>
            <a:endParaRPr lang="en-GB" dirty="0">
              <a:effectLst/>
              <a:latin typeface="Palatino Linotype" panose="02040502050505030304" pitchFamily="18" charset="0"/>
            </a:endParaRPr>
          </a:p>
        </p:txBody>
      </p:sp>
    </p:spTree>
    <p:extLst>
      <p:ext uri="{BB962C8B-B14F-4D97-AF65-F5344CB8AC3E}">
        <p14:creationId xmlns:p14="http://schemas.microsoft.com/office/powerpoint/2010/main" val="6783188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2922" y="1052736"/>
            <a:ext cx="8424936" cy="5256584"/>
          </a:xfrm>
        </p:spPr>
        <p:txBody>
          <a:bodyPr>
            <a:noAutofit/>
          </a:bodyPr>
          <a:lstStyle/>
          <a:p>
            <a:pPr marL="18288" indent="0">
              <a:buNone/>
            </a:pPr>
            <a:r>
              <a:rPr lang="en-GB" sz="2200" dirty="0">
                <a:effectLst/>
              </a:rPr>
              <a:t>the </a:t>
            </a:r>
            <a:r>
              <a:rPr lang="en-GB" sz="2200" dirty="0">
                <a:solidFill>
                  <a:srgbClr val="FFFF00"/>
                </a:solidFill>
                <a:effectLst/>
              </a:rPr>
              <a:t>Navigation Act of 1663 </a:t>
            </a:r>
            <a:r>
              <a:rPr lang="en-GB" sz="2200" dirty="0">
                <a:effectLst/>
              </a:rPr>
              <a:t>established a distinction between the British and the Irish colonial commerce, resulting in the </a:t>
            </a:r>
            <a:r>
              <a:rPr lang="en-GB" sz="2200" dirty="0">
                <a:solidFill>
                  <a:srgbClr val="FFFF00"/>
                </a:solidFill>
                <a:effectLst/>
              </a:rPr>
              <a:t>prohibition imposed upon the Irish to export any Irish products whatsoever to the American colonies, </a:t>
            </a:r>
            <a:r>
              <a:rPr lang="en-GB" sz="2200" dirty="0">
                <a:effectLst/>
              </a:rPr>
              <a:t>unless ships departed from British ports. More than any other practical inconvenience, this Act implied that Ireland was being regarded as a colony. </a:t>
            </a:r>
          </a:p>
          <a:p>
            <a:pPr marL="18288" indent="0">
              <a:buNone/>
            </a:pPr>
            <a:endParaRPr lang="en-GB" sz="800" dirty="0">
              <a:effectLst/>
            </a:endParaRPr>
          </a:p>
          <a:p>
            <a:pPr marL="18288" indent="0">
              <a:buNone/>
            </a:pPr>
            <a:r>
              <a:rPr lang="en-GB" sz="2200" dirty="0">
                <a:effectLst/>
              </a:rPr>
              <a:t>Secondly, </a:t>
            </a:r>
            <a:r>
              <a:rPr lang="en-GB" sz="2200" dirty="0">
                <a:solidFill>
                  <a:srgbClr val="FFFF00"/>
                </a:solidFill>
                <a:effectLst/>
              </a:rPr>
              <a:t>the Cattle Act of 1666 </a:t>
            </a:r>
            <a:r>
              <a:rPr lang="en-GB" sz="2200" dirty="0">
                <a:effectLst/>
              </a:rPr>
              <a:t>meant that livestock imported by Britain from Ireland was imposed exorbitant duties, which meant the impossibility to export cattle, which was a crucial sector of Irish economy. </a:t>
            </a:r>
          </a:p>
          <a:p>
            <a:pPr marL="18288" indent="0">
              <a:buNone/>
            </a:pPr>
            <a:endParaRPr lang="en-GB" sz="800" dirty="0">
              <a:effectLst/>
            </a:endParaRPr>
          </a:p>
          <a:p>
            <a:pPr marL="18288" indent="0">
              <a:buNone/>
            </a:pPr>
            <a:r>
              <a:rPr lang="en-GB" sz="2200" dirty="0">
                <a:effectLst/>
              </a:rPr>
              <a:t>Thirdly, </a:t>
            </a:r>
            <a:r>
              <a:rPr lang="en-GB" sz="2200" dirty="0">
                <a:solidFill>
                  <a:srgbClr val="FFFF00"/>
                </a:solidFill>
                <a:effectLst/>
              </a:rPr>
              <a:t>the Navigation Act of 1669 </a:t>
            </a:r>
            <a:r>
              <a:rPr lang="en-GB" sz="2200" dirty="0">
                <a:effectLst/>
              </a:rPr>
              <a:t>and the </a:t>
            </a:r>
            <a:r>
              <a:rPr lang="en-GB" sz="2200" dirty="0">
                <a:solidFill>
                  <a:srgbClr val="FFFF00"/>
                </a:solidFill>
                <a:effectLst/>
              </a:rPr>
              <a:t>Wool Act of 1699 </a:t>
            </a:r>
            <a:r>
              <a:rPr lang="en-GB" sz="2200" dirty="0">
                <a:effectLst/>
              </a:rPr>
              <a:t>forbade Ireland to export any woollen products. </a:t>
            </a:r>
          </a:p>
          <a:p>
            <a:pPr marL="18288" indent="0">
              <a:buNone/>
            </a:pPr>
            <a:endParaRPr lang="en-GB" sz="1000" dirty="0">
              <a:effectLst/>
            </a:endParaRPr>
          </a:p>
          <a:p>
            <a:pPr marL="18288" indent="0">
              <a:buNone/>
            </a:pPr>
            <a:r>
              <a:rPr lang="en-GB" sz="2200" dirty="0">
                <a:effectLst/>
              </a:rPr>
              <a:t>On the whole</a:t>
            </a:r>
            <a:r>
              <a:rPr lang="en-GB" sz="2200" u="sng" dirty="0">
                <a:effectLst/>
              </a:rPr>
              <a:t>, these Acts brought Ireland to a state of bankruptcy.</a:t>
            </a:r>
            <a:r>
              <a:rPr lang="en-GB" sz="2000" u="sng" dirty="0">
                <a:solidFill>
                  <a:srgbClr val="FFFF00"/>
                </a:solidFill>
              </a:rPr>
              <a:t> </a:t>
            </a:r>
            <a:r>
              <a:rPr lang="en-GB" sz="2000" dirty="0">
                <a:effectLst/>
              </a:rPr>
              <a:t>                                                     </a:t>
            </a:r>
            <a:r>
              <a:rPr lang="en-GB" sz="2000" dirty="0"/>
              <a:t>(</a:t>
            </a:r>
            <a:r>
              <a:rPr lang="en-GB" sz="2000" dirty="0" err="1"/>
              <a:t>Moneva</a:t>
            </a:r>
            <a:r>
              <a:rPr lang="en-GB" sz="2000" dirty="0"/>
              <a:t>)</a:t>
            </a:r>
            <a:endParaRPr lang="en-GB" sz="2200" dirty="0">
              <a:effectLst/>
            </a:endParaRPr>
          </a:p>
        </p:txBody>
      </p:sp>
      <p:sp>
        <p:nvSpPr>
          <p:cNvPr id="4" name="Rectangle 3"/>
          <p:cNvSpPr/>
          <p:nvPr/>
        </p:nvSpPr>
        <p:spPr>
          <a:xfrm rot="5400000">
            <a:off x="3806625" y="-3303749"/>
            <a:ext cx="738664" cy="7560841"/>
          </a:xfrm>
          <a:prstGeom prst="rect">
            <a:avLst/>
          </a:prstGeom>
        </p:spPr>
        <p:txBody>
          <a:bodyPr vert="vert270" wrap="square">
            <a:spAutoFit/>
          </a:bodyPr>
          <a:lstStyle/>
          <a:p>
            <a:pPr algn="ctr"/>
            <a:r>
              <a:rPr lang="en-GB" sz="3600" dirty="0">
                <a:latin typeface="Felix Titling"/>
              </a:rPr>
              <a:t>RESTRICTIONS ON IRISH TRADE</a:t>
            </a:r>
            <a:endParaRPr lang="en-GB" sz="2400" dirty="0"/>
          </a:p>
        </p:txBody>
      </p:sp>
    </p:spTree>
    <p:extLst>
      <p:ext uri="{BB962C8B-B14F-4D97-AF65-F5344CB8AC3E}">
        <p14:creationId xmlns:p14="http://schemas.microsoft.com/office/powerpoint/2010/main" val="598470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96975"/>
            <a:ext cx="8352928" cy="5716428"/>
          </a:xfrm>
        </p:spPr>
        <p:txBody>
          <a:bodyPr>
            <a:normAutofit/>
          </a:bodyPr>
          <a:lstStyle/>
          <a:p>
            <a:pPr marL="18288" indent="0">
              <a:buNone/>
            </a:pPr>
            <a:r>
              <a:rPr lang="en-GB" sz="2300" dirty="0">
                <a:effectLst/>
              </a:rPr>
              <a:t>After the Treaty  of Limerick (1691), the Irish parliament passed a series of laws, known as the </a:t>
            </a:r>
            <a:r>
              <a:rPr lang="en-GB" sz="2300" dirty="0">
                <a:solidFill>
                  <a:srgbClr val="FFFF00"/>
                </a:solidFill>
                <a:effectLst/>
              </a:rPr>
              <a:t>‘popery laws’ or ‘penal laws’</a:t>
            </a:r>
            <a:r>
              <a:rPr lang="en-GB" sz="2300" dirty="0">
                <a:effectLst/>
              </a:rPr>
              <a:t> [1697-1746] ...excluding Catholics from most public office. They were deprived of any civil rights and their participation in politics forbidden. </a:t>
            </a:r>
            <a:r>
              <a:rPr lang="en-GB" sz="2300" dirty="0">
                <a:solidFill>
                  <a:srgbClr val="FFFF00"/>
                </a:solidFill>
                <a:effectLst/>
              </a:rPr>
              <a:t>The only Irish people that could become members of the Irish Parliament were the Anglicans. </a:t>
            </a:r>
            <a:r>
              <a:rPr lang="en-GB" sz="2300" dirty="0">
                <a:effectLst/>
              </a:rPr>
              <a:t>... public posts, both civil and ecclesiastical, were likewise held by the British.  </a:t>
            </a:r>
          </a:p>
          <a:p>
            <a:pPr marL="18288" indent="0">
              <a:buNone/>
            </a:pPr>
            <a:endParaRPr lang="en-GB" sz="1200" dirty="0">
              <a:effectLst/>
            </a:endParaRPr>
          </a:p>
          <a:p>
            <a:pPr marL="18288" indent="0">
              <a:buNone/>
            </a:pPr>
            <a:r>
              <a:rPr lang="en-GB" sz="2300" dirty="0">
                <a:effectLst/>
              </a:rPr>
              <a:t>The “Sixth Act”,  (1719), empowered the </a:t>
            </a:r>
            <a:r>
              <a:rPr lang="en-GB" sz="2300" dirty="0">
                <a:solidFill>
                  <a:srgbClr val="FFFF00"/>
                </a:solidFill>
                <a:effectLst/>
              </a:rPr>
              <a:t>British Parliament to dictate laws for Ireland even without the assent of the Irish Parliame</a:t>
            </a:r>
            <a:r>
              <a:rPr lang="en-GB" sz="2200" dirty="0">
                <a:solidFill>
                  <a:srgbClr val="FFFF00"/>
                </a:solidFill>
                <a:effectLst/>
              </a:rPr>
              <a:t>nt</a:t>
            </a:r>
            <a:r>
              <a:rPr lang="en-GB" dirty="0">
                <a:solidFill>
                  <a:srgbClr val="FFFF00"/>
                </a:solidFill>
                <a:effectLst/>
              </a:rPr>
              <a:t>. </a:t>
            </a:r>
          </a:p>
          <a:p>
            <a:pPr marL="18288" indent="0" algn="r">
              <a:buNone/>
            </a:pPr>
            <a:r>
              <a:rPr lang="en-GB" sz="2000" dirty="0">
                <a:effectLst/>
              </a:rPr>
              <a:t>(</a:t>
            </a:r>
            <a:r>
              <a:rPr lang="en-GB" sz="2000" dirty="0" err="1">
                <a:effectLst/>
              </a:rPr>
              <a:t>Moneva</a:t>
            </a:r>
            <a:r>
              <a:rPr lang="en-GB" sz="2000" dirty="0">
                <a:effectLst/>
              </a:rPr>
              <a:t>)</a:t>
            </a:r>
          </a:p>
          <a:p>
            <a:pPr marL="18288" indent="0">
              <a:buNone/>
            </a:pPr>
            <a:endParaRPr lang="en-GB" sz="2000" i="1" dirty="0">
              <a:effectLst/>
            </a:endParaRPr>
          </a:p>
          <a:p>
            <a:pPr marL="18288" indent="0">
              <a:buNone/>
            </a:pPr>
            <a:r>
              <a:rPr lang="en-GB" sz="2000" i="1" dirty="0">
                <a:effectLst/>
              </a:rPr>
              <a:t>Compare to Burke – laws once enacted cannot be changed …</a:t>
            </a:r>
            <a:endParaRPr lang="en-GB" i="1" dirty="0">
              <a:effectLst/>
            </a:endParaRPr>
          </a:p>
        </p:txBody>
      </p:sp>
      <p:sp>
        <p:nvSpPr>
          <p:cNvPr id="4" name="Rectangle 3"/>
          <p:cNvSpPr/>
          <p:nvPr/>
        </p:nvSpPr>
        <p:spPr>
          <a:xfrm rot="5400000">
            <a:off x="4323996" y="-3942079"/>
            <a:ext cx="677108" cy="9001000"/>
          </a:xfrm>
          <a:prstGeom prst="rect">
            <a:avLst/>
          </a:prstGeom>
        </p:spPr>
        <p:txBody>
          <a:bodyPr vert="vert270" wrap="square">
            <a:spAutoFit/>
          </a:bodyPr>
          <a:lstStyle/>
          <a:p>
            <a:r>
              <a:rPr lang="en-GB" sz="3200" dirty="0">
                <a:latin typeface="Felix Titling"/>
              </a:rPr>
              <a:t>A system </a:t>
            </a:r>
            <a:r>
              <a:rPr lang="en-GB" sz="3200" dirty="0" err="1">
                <a:latin typeface="Felix Titling"/>
              </a:rPr>
              <a:t>oF</a:t>
            </a:r>
            <a:r>
              <a:rPr lang="en-GB" sz="3200" dirty="0">
                <a:latin typeface="Felix Titling"/>
              </a:rPr>
              <a:t> ‘discrimination’ IN IRELAND</a:t>
            </a:r>
            <a:endParaRPr lang="en-GB" sz="2000" dirty="0"/>
          </a:p>
        </p:txBody>
      </p:sp>
    </p:spTree>
    <p:extLst>
      <p:ext uri="{BB962C8B-B14F-4D97-AF65-F5344CB8AC3E}">
        <p14:creationId xmlns:p14="http://schemas.microsoft.com/office/powerpoint/2010/main" val="9091327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1" y="34353"/>
            <a:ext cx="8424935" cy="7071610"/>
          </a:xfrm>
        </p:spPr>
        <p:txBody>
          <a:bodyPr>
            <a:noAutofit/>
          </a:bodyPr>
          <a:lstStyle/>
          <a:p>
            <a:pPr marL="18288" indent="0">
              <a:buNone/>
            </a:pPr>
            <a:r>
              <a:rPr lang="en-GB" sz="1400" dirty="0" smtClean="0">
                <a:solidFill>
                  <a:srgbClr val="FFFF00"/>
                </a:solidFill>
                <a:effectLst/>
              </a:rPr>
              <a:t>1. </a:t>
            </a:r>
            <a:r>
              <a:rPr lang="en-GB" sz="1400" dirty="0" smtClean="0">
                <a:effectLst/>
              </a:rPr>
              <a:t>…it </a:t>
            </a:r>
            <a:r>
              <a:rPr lang="en-GB" sz="1400" dirty="0">
                <a:effectLst/>
              </a:rPr>
              <a:t>would greatly lessen the number of Papists, with whom we are yearly over-run, being the principal breeders of the nation, as well as our most dangerous enemies, and who stay at home on purpose with a design to deliver the kingdom to the Pretender, hoping to take their advantage by </a:t>
            </a:r>
            <a:r>
              <a:rPr lang="en-GB" sz="1400" u="sng" dirty="0">
                <a:effectLst/>
              </a:rPr>
              <a:t>the absence of so many good Protestants, who have chosen rather to leave their country, than stay at home and pay tithes against their conscience to an episcopal curate.</a:t>
            </a:r>
          </a:p>
          <a:p>
            <a:pPr marL="18288" indent="0">
              <a:buNone/>
            </a:pPr>
            <a:r>
              <a:rPr lang="en-GB" sz="1400" dirty="0" smtClean="0">
                <a:solidFill>
                  <a:srgbClr val="FFFF00"/>
                </a:solidFill>
                <a:effectLst/>
              </a:rPr>
              <a:t>2.</a:t>
            </a:r>
            <a:r>
              <a:rPr lang="en-GB" sz="1400" dirty="0" smtClean="0">
                <a:effectLst/>
              </a:rPr>
              <a:t> The </a:t>
            </a:r>
            <a:r>
              <a:rPr lang="en-GB" sz="1400" dirty="0">
                <a:effectLst/>
              </a:rPr>
              <a:t>poorer tenants will have something valuable of their own, which by law may be made liable to a distress, and </a:t>
            </a:r>
            <a:r>
              <a:rPr lang="en-GB" sz="1400" u="sng" dirty="0">
                <a:effectLst/>
              </a:rPr>
              <a:t>help to pay their landlord's rent, their corn and cattle being already seized, and money a thing unknown</a:t>
            </a:r>
            <a:r>
              <a:rPr lang="en-GB" sz="1400" dirty="0">
                <a:effectLst/>
              </a:rPr>
              <a:t>.</a:t>
            </a:r>
          </a:p>
          <a:p>
            <a:pPr marL="18288" indent="0">
              <a:buNone/>
            </a:pPr>
            <a:r>
              <a:rPr lang="en-GB" sz="1400" dirty="0" smtClean="0">
                <a:solidFill>
                  <a:srgbClr val="FFFF00"/>
                </a:solidFill>
                <a:effectLst/>
              </a:rPr>
              <a:t>3. </a:t>
            </a:r>
            <a:r>
              <a:rPr lang="en-GB" sz="1400" dirty="0" smtClean="0">
                <a:effectLst/>
              </a:rPr>
              <a:t>Whereas </a:t>
            </a:r>
            <a:r>
              <a:rPr lang="en-GB" sz="1400" dirty="0">
                <a:effectLst/>
              </a:rPr>
              <a:t>the </a:t>
            </a:r>
            <a:r>
              <a:rPr lang="en-GB" sz="1400" dirty="0" err="1">
                <a:effectLst/>
              </a:rPr>
              <a:t>maintainance</a:t>
            </a:r>
            <a:r>
              <a:rPr lang="en-GB" sz="1400" dirty="0">
                <a:effectLst/>
              </a:rPr>
              <a:t> of an hundred thousand children, from two years old, and upwards, cannot be computed at less than ten shillings a piece per annum, </a:t>
            </a:r>
            <a:r>
              <a:rPr lang="en-GB" sz="1400" u="sng" dirty="0">
                <a:effectLst/>
              </a:rPr>
              <a:t>the nation's stock </a:t>
            </a:r>
            <a:r>
              <a:rPr lang="en-GB" sz="1400" dirty="0">
                <a:effectLst/>
              </a:rPr>
              <a:t>will be thereby </a:t>
            </a:r>
            <a:r>
              <a:rPr lang="en-GB" sz="1400" dirty="0" err="1">
                <a:effectLst/>
              </a:rPr>
              <a:t>encreased</a:t>
            </a:r>
            <a:r>
              <a:rPr lang="en-GB" sz="1400" dirty="0">
                <a:effectLst/>
              </a:rPr>
              <a:t> fifty thousand pounds per annum, besides the profit of </a:t>
            </a:r>
            <a:r>
              <a:rPr lang="en-GB" sz="1400" u="sng" dirty="0">
                <a:effectLst/>
              </a:rPr>
              <a:t>a new dish, introduced to the tables of all gentlemen of fortune in the kingdom, who have any refinement in </a:t>
            </a:r>
            <a:r>
              <a:rPr lang="en-GB" sz="1400" u="sng" dirty="0">
                <a:solidFill>
                  <a:srgbClr val="FFFF00"/>
                </a:solidFill>
                <a:effectLst/>
              </a:rPr>
              <a:t>taste</a:t>
            </a:r>
            <a:r>
              <a:rPr lang="en-GB" sz="1400" u="sng" dirty="0">
                <a:effectLst/>
              </a:rPr>
              <a:t>.</a:t>
            </a:r>
            <a:r>
              <a:rPr lang="en-GB" sz="1400" dirty="0">
                <a:effectLst/>
              </a:rPr>
              <a:t> And the money will circulate among our selves, the goods being entirely of our own growth and manufacture.</a:t>
            </a:r>
          </a:p>
          <a:p>
            <a:pPr marL="18288" indent="0">
              <a:buNone/>
            </a:pPr>
            <a:r>
              <a:rPr lang="en-GB" sz="1400" dirty="0" smtClean="0">
                <a:solidFill>
                  <a:srgbClr val="FFFF00"/>
                </a:solidFill>
                <a:effectLst/>
              </a:rPr>
              <a:t>4. </a:t>
            </a:r>
            <a:r>
              <a:rPr lang="en-GB" sz="1400" dirty="0" smtClean="0">
                <a:effectLst/>
              </a:rPr>
              <a:t>The </a:t>
            </a:r>
            <a:r>
              <a:rPr lang="en-GB" sz="1400" dirty="0">
                <a:effectLst/>
              </a:rPr>
              <a:t>constant breeders, besides the gain of eight shillings sterling per annum by the sale of their children, will be </a:t>
            </a:r>
            <a:r>
              <a:rPr lang="en-GB" sz="1400" u="sng" dirty="0">
                <a:effectLst/>
              </a:rPr>
              <a:t>rid of the charge </a:t>
            </a:r>
            <a:r>
              <a:rPr lang="en-GB" sz="1400" dirty="0">
                <a:effectLst/>
              </a:rPr>
              <a:t>of maintaining them after the first year.</a:t>
            </a:r>
          </a:p>
          <a:p>
            <a:pPr marL="18288" indent="0">
              <a:buNone/>
            </a:pPr>
            <a:r>
              <a:rPr lang="en-GB" sz="1400" dirty="0" smtClean="0">
                <a:solidFill>
                  <a:srgbClr val="FFFF00"/>
                </a:solidFill>
                <a:effectLst/>
              </a:rPr>
              <a:t>5.</a:t>
            </a:r>
            <a:r>
              <a:rPr lang="en-GB" sz="1400" dirty="0" smtClean="0">
                <a:effectLst/>
              </a:rPr>
              <a:t>This </a:t>
            </a:r>
            <a:r>
              <a:rPr lang="en-GB" sz="1400" dirty="0">
                <a:effectLst/>
              </a:rPr>
              <a:t>food would likewise bring great custom to taverns, where the vintners will certainly be so prudent as to procure the best receipts for dressing it to perfection; and consequently have their houses frequented by </a:t>
            </a:r>
            <a:r>
              <a:rPr lang="en-GB" sz="1400" u="sng" dirty="0">
                <a:effectLst/>
              </a:rPr>
              <a:t>all the fine gentlemen, who justly value themselves upon their knowledge in good eating</a:t>
            </a:r>
            <a:r>
              <a:rPr lang="en-GB" sz="1400" dirty="0">
                <a:effectLst/>
              </a:rPr>
              <a:t>; and a skilful cook, who understands how to oblige his guests, will contrive to make it </a:t>
            </a:r>
            <a:r>
              <a:rPr lang="en-GB" sz="1400" u="sng" dirty="0">
                <a:effectLst/>
              </a:rPr>
              <a:t>as expensive as they please</a:t>
            </a:r>
            <a:r>
              <a:rPr lang="en-GB" sz="1400" dirty="0">
                <a:effectLst/>
              </a:rPr>
              <a:t>.</a:t>
            </a:r>
          </a:p>
          <a:p>
            <a:pPr marL="18288" indent="0">
              <a:buNone/>
            </a:pPr>
            <a:r>
              <a:rPr lang="en-GB" sz="1400" dirty="0" smtClean="0">
                <a:solidFill>
                  <a:srgbClr val="FFFF00"/>
                </a:solidFill>
                <a:effectLst/>
              </a:rPr>
              <a:t>6. </a:t>
            </a:r>
            <a:r>
              <a:rPr lang="en-GB" sz="1400" dirty="0" smtClean="0">
                <a:effectLst/>
              </a:rPr>
              <a:t>…a </a:t>
            </a:r>
            <a:r>
              <a:rPr lang="en-GB" sz="1400" dirty="0">
                <a:effectLst/>
              </a:rPr>
              <a:t>great inducement to marriage, which all wise nations have either encouraged by rewards, or enforced by laws and penalties. It would </a:t>
            </a:r>
            <a:r>
              <a:rPr lang="en-GB" sz="1400" dirty="0" err="1">
                <a:effectLst/>
              </a:rPr>
              <a:t>encrease</a:t>
            </a:r>
            <a:r>
              <a:rPr lang="en-GB" sz="1400" dirty="0">
                <a:effectLst/>
              </a:rPr>
              <a:t> the care and tenderness of mothers towards their children, when they were sure of </a:t>
            </a:r>
            <a:r>
              <a:rPr lang="en-GB" sz="1400" u="sng" dirty="0">
                <a:effectLst/>
              </a:rPr>
              <a:t>a settlement for life to the poor babes, provided in some sort by the </a:t>
            </a:r>
            <a:r>
              <a:rPr lang="en-GB" sz="1400" u="sng" dirty="0" err="1">
                <a:effectLst/>
              </a:rPr>
              <a:t>publick</a:t>
            </a:r>
            <a:r>
              <a:rPr lang="en-GB" sz="1400" u="sng" dirty="0">
                <a:effectLst/>
              </a:rPr>
              <a:t>, to their annual profit instead of </a:t>
            </a:r>
            <a:r>
              <a:rPr lang="en-GB" sz="1400" u="sng" dirty="0" err="1">
                <a:effectLst/>
              </a:rPr>
              <a:t>expence</a:t>
            </a:r>
            <a:r>
              <a:rPr lang="en-GB" sz="1400" u="sng" dirty="0">
                <a:effectLst/>
              </a:rPr>
              <a:t>.</a:t>
            </a:r>
            <a:r>
              <a:rPr lang="en-GB" sz="1400" dirty="0">
                <a:effectLst/>
              </a:rPr>
              <a:t> We should soon see an honest emulation among the married women, which of them could bring the fattest child to the market. Men would become as fond of their wives, during the time of their pregnancy, as they are now of their mares in foal, their cows in calf, or sow when they are ready to farrow; nor offer to beat or kick them (as is too frequent a practice) for fear of a miscarriage.</a:t>
            </a:r>
          </a:p>
          <a:p>
            <a:pPr marL="18288" indent="0">
              <a:buNone/>
            </a:pPr>
            <a:endParaRPr lang="en-GB" sz="1400" dirty="0"/>
          </a:p>
        </p:txBody>
      </p:sp>
      <p:sp>
        <p:nvSpPr>
          <p:cNvPr id="3" name="Title 2"/>
          <p:cNvSpPr>
            <a:spLocks noGrp="1"/>
          </p:cNvSpPr>
          <p:nvPr>
            <p:ph type="title"/>
          </p:nvPr>
        </p:nvSpPr>
        <p:spPr>
          <a:xfrm rot="16200000">
            <a:off x="-2664804" y="3104964"/>
            <a:ext cx="6048672" cy="504056"/>
          </a:xfrm>
        </p:spPr>
        <p:txBody>
          <a:bodyPr/>
          <a:lstStyle/>
          <a:p>
            <a:pPr algn="ctr"/>
            <a:r>
              <a:rPr lang="en-GB" sz="3600" dirty="0" smtClean="0">
                <a:solidFill>
                  <a:srgbClr val="FFFF00"/>
                </a:solidFill>
                <a:effectLst/>
              </a:rPr>
              <a:t>whose advantage?</a:t>
            </a:r>
            <a:endParaRPr lang="en-GB" sz="3600" dirty="0">
              <a:solidFill>
                <a:srgbClr val="FFFF00"/>
              </a:solidFill>
              <a:effectLst/>
            </a:endParaRPr>
          </a:p>
        </p:txBody>
      </p:sp>
    </p:spTree>
    <p:extLst>
      <p:ext uri="{BB962C8B-B14F-4D97-AF65-F5344CB8AC3E}">
        <p14:creationId xmlns:p14="http://schemas.microsoft.com/office/powerpoint/2010/main" val="13649043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4813" y="836712"/>
            <a:ext cx="8676456" cy="5914302"/>
          </a:xfrm>
        </p:spPr>
        <p:txBody>
          <a:bodyPr>
            <a:normAutofit lnSpcReduction="10000"/>
          </a:bodyPr>
          <a:lstStyle/>
          <a:p>
            <a:pPr marL="18288" indent="0">
              <a:lnSpc>
                <a:spcPct val="110000"/>
              </a:lnSpc>
              <a:spcBef>
                <a:spcPts val="0"/>
              </a:spcBef>
              <a:buNone/>
            </a:pPr>
            <a:r>
              <a:rPr lang="en-GB" dirty="0">
                <a:effectLst/>
              </a:rPr>
              <a:t>The number of souls in this kingdom being usually reckoned one million and a half, of these I calculate there may be about two hundred thousand couple whose wives are breeders; from which number I subtract </a:t>
            </a:r>
            <a:r>
              <a:rPr lang="en-GB" dirty="0">
                <a:solidFill>
                  <a:srgbClr val="FFFF00"/>
                </a:solidFill>
                <a:effectLst/>
              </a:rPr>
              <a:t>thirty thousand couple, who are able to maintain their own children, </a:t>
            </a:r>
            <a:r>
              <a:rPr lang="en-GB" dirty="0">
                <a:effectLst/>
              </a:rPr>
              <a:t>(although I apprehend there cannot be so many, under the present distresses of the kingdom) but this being granted, there will remain an hundred and seventy thousand breeders. I again subtract fifty thousand, for </a:t>
            </a:r>
            <a:r>
              <a:rPr lang="en-GB" dirty="0">
                <a:solidFill>
                  <a:srgbClr val="FFFF00"/>
                </a:solidFill>
                <a:effectLst/>
              </a:rPr>
              <a:t>those women who miscarry, or whose children die by accident or disease </a:t>
            </a:r>
            <a:r>
              <a:rPr lang="en-GB" dirty="0">
                <a:effectLst/>
              </a:rPr>
              <a:t>within the year. There only remain an hundred and twenty thousand children of poor parents annually born. The question therefore is, How this number shall be reared, and provided for? which, as I have already said, under the present situation of affairs, is utterly impossible by all the methods hitherto proposed. For we </a:t>
            </a:r>
            <a:r>
              <a:rPr lang="en-GB" u="sng" dirty="0">
                <a:effectLst/>
              </a:rPr>
              <a:t>can neither employ them in handicraft or agriculture; we neither build houses, (I mean in the country) nor cultivate land: they can very seldom pick up a livelihood by stealing till they arrive at six years old</a:t>
            </a:r>
          </a:p>
        </p:txBody>
      </p:sp>
      <p:sp>
        <p:nvSpPr>
          <p:cNvPr id="3" name="Title 2"/>
          <p:cNvSpPr>
            <a:spLocks noGrp="1"/>
          </p:cNvSpPr>
          <p:nvPr>
            <p:ph type="title"/>
          </p:nvPr>
        </p:nvSpPr>
        <p:spPr>
          <a:xfrm>
            <a:off x="224813" y="-27384"/>
            <a:ext cx="8551912" cy="720080"/>
          </a:xfrm>
        </p:spPr>
        <p:txBody>
          <a:bodyPr/>
          <a:lstStyle/>
          <a:p>
            <a:pPr algn="r"/>
            <a:r>
              <a:rPr lang="en-GB" sz="2800" dirty="0"/>
              <a:t>Political economy in </a:t>
            </a:r>
            <a:r>
              <a:rPr lang="en-GB" sz="2800" i="1" dirty="0"/>
              <a:t>A Modest Proposal</a:t>
            </a:r>
          </a:p>
        </p:txBody>
      </p:sp>
    </p:spTree>
    <p:extLst>
      <p:ext uri="{BB962C8B-B14F-4D97-AF65-F5344CB8AC3E}">
        <p14:creationId xmlns:p14="http://schemas.microsoft.com/office/powerpoint/2010/main" val="222898037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404664"/>
            <a:ext cx="8424936" cy="5544616"/>
          </a:xfrm>
        </p:spPr>
        <p:txBody>
          <a:bodyPr>
            <a:noAutofit/>
          </a:bodyPr>
          <a:lstStyle/>
          <a:p>
            <a:pPr marL="18288" indent="0">
              <a:buNone/>
            </a:pPr>
            <a:r>
              <a:rPr lang="en-GB" sz="2300" dirty="0"/>
              <a:t>I have been assured by a very knowing </a:t>
            </a:r>
            <a:r>
              <a:rPr lang="en-GB" sz="2300" dirty="0">
                <a:solidFill>
                  <a:srgbClr val="FFFF00"/>
                </a:solidFill>
              </a:rPr>
              <a:t>American</a:t>
            </a:r>
            <a:r>
              <a:rPr lang="en-GB" sz="2300" dirty="0"/>
              <a:t> of my acquaintance in London, that a young healthy child well nursed, is, at a year old, a most delicious nourishing and wholesome food, whether stewed, roasted, baked, or boiled; and I make no doubt that it will equally serve in a </a:t>
            </a:r>
            <a:r>
              <a:rPr lang="en-GB" sz="2300" dirty="0" err="1"/>
              <a:t>fricasie</a:t>
            </a:r>
            <a:r>
              <a:rPr lang="en-GB" sz="2300" dirty="0"/>
              <a:t>, or a </a:t>
            </a:r>
            <a:r>
              <a:rPr lang="en-GB" sz="2300" dirty="0" err="1"/>
              <a:t>ragoust</a:t>
            </a:r>
            <a:r>
              <a:rPr lang="en-GB" sz="2300" dirty="0"/>
              <a:t>.</a:t>
            </a:r>
          </a:p>
          <a:p>
            <a:pPr marL="18288" indent="0">
              <a:buNone/>
            </a:pPr>
            <a:endParaRPr lang="en-GB" sz="1000" dirty="0"/>
          </a:p>
          <a:p>
            <a:pPr marL="18288" indent="0">
              <a:buNone/>
            </a:pPr>
            <a:r>
              <a:rPr lang="en-GB" sz="2300" i="1" dirty="0">
                <a:effectLst/>
              </a:rPr>
              <a:t> (</a:t>
            </a:r>
            <a:r>
              <a:rPr lang="en-GB" sz="2300" i="1" dirty="0">
                <a:effectLst/>
                <a:latin typeface="Palatino Linotype" panose="02040502050505030304" pitchFamily="18" charset="0"/>
              </a:rPr>
              <a:t>hearsay mixed with statistics - justifying ‘harvesting’ at 1 year)</a:t>
            </a:r>
          </a:p>
          <a:p>
            <a:pPr marL="18288" indent="0">
              <a:buNone/>
            </a:pPr>
            <a:r>
              <a:rPr lang="en-GB" sz="2300" dirty="0">
                <a:effectLst/>
              </a:rPr>
              <a:t>as to the males, my </a:t>
            </a:r>
            <a:r>
              <a:rPr lang="en-GB" sz="2300" dirty="0">
                <a:solidFill>
                  <a:srgbClr val="FFFF00"/>
                </a:solidFill>
                <a:effectLst/>
              </a:rPr>
              <a:t>American</a:t>
            </a:r>
            <a:r>
              <a:rPr lang="en-GB" sz="2300" dirty="0">
                <a:effectLst/>
              </a:rPr>
              <a:t> acquaintance assured me from frequent experience, that their flesh was generally tough and lean, like that of our school-boys, by continual exercise, and their taste disagreeable, and to fatten them would not answer the charge. Then as to the females, it would, I think, with humble submission, be a loss to the </a:t>
            </a:r>
            <a:r>
              <a:rPr lang="en-GB" sz="2300" dirty="0" err="1">
                <a:effectLst/>
              </a:rPr>
              <a:t>publick</a:t>
            </a:r>
            <a:r>
              <a:rPr lang="en-GB" sz="2300" dirty="0">
                <a:effectLst/>
              </a:rPr>
              <a:t>, because they soon would become breeders themselves</a:t>
            </a:r>
            <a:endParaRPr lang="en-GB" sz="2300" dirty="0"/>
          </a:p>
        </p:txBody>
      </p:sp>
      <p:sp>
        <p:nvSpPr>
          <p:cNvPr id="3" name="Title 2"/>
          <p:cNvSpPr>
            <a:spLocks noGrp="1"/>
          </p:cNvSpPr>
          <p:nvPr>
            <p:ph type="title"/>
          </p:nvPr>
        </p:nvSpPr>
        <p:spPr>
          <a:xfrm>
            <a:off x="395536" y="5733256"/>
            <a:ext cx="8424936" cy="914400"/>
          </a:xfrm>
        </p:spPr>
        <p:txBody>
          <a:bodyPr/>
          <a:lstStyle/>
          <a:p>
            <a:pPr algn="r"/>
            <a:r>
              <a:rPr lang="en-GB" sz="2400" dirty="0">
                <a:effectLst/>
              </a:rPr>
              <a:t>Turning the consumers </a:t>
            </a:r>
            <a:br>
              <a:rPr lang="en-GB" sz="2400" dirty="0">
                <a:effectLst/>
              </a:rPr>
            </a:br>
            <a:r>
              <a:rPr lang="en-GB" sz="2400" dirty="0">
                <a:effectLst/>
              </a:rPr>
              <a:t>into savages: those with no ‘taste</a:t>
            </a:r>
            <a:r>
              <a:rPr lang="en-GB" sz="2800" dirty="0">
                <a:solidFill>
                  <a:srgbClr val="FFFF00"/>
                </a:solidFill>
                <a:effectLst/>
              </a:rPr>
              <a:t>’</a:t>
            </a:r>
          </a:p>
        </p:txBody>
      </p:sp>
    </p:spTree>
    <p:extLst>
      <p:ext uri="{BB962C8B-B14F-4D97-AF65-F5344CB8AC3E}">
        <p14:creationId xmlns:p14="http://schemas.microsoft.com/office/powerpoint/2010/main" val="37747038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951EB15-8954-4F70-BAA0-E57302FEAD9C}"/>
              </a:ext>
            </a:extLst>
          </p:cNvPr>
          <p:cNvSpPr>
            <a:spLocks noGrp="1"/>
          </p:cNvSpPr>
          <p:nvPr>
            <p:ph idx="1"/>
          </p:nvPr>
        </p:nvSpPr>
        <p:spPr>
          <a:xfrm>
            <a:off x="395536" y="404664"/>
            <a:ext cx="8280920" cy="6264696"/>
          </a:xfrm>
        </p:spPr>
        <p:txBody>
          <a:bodyPr>
            <a:normAutofit fontScale="92500" lnSpcReduction="10000"/>
          </a:bodyPr>
          <a:lstStyle/>
          <a:p>
            <a:pPr marL="18288" indent="0">
              <a:buNone/>
            </a:pPr>
            <a:r>
              <a:rPr lang="en-GB" sz="2200" dirty="0">
                <a:effectLst/>
              </a:rPr>
              <a:t>I am assured by our merchants, that a boy or a girl before twelve years old, is no saleable commodity, and even when they come to this age, </a:t>
            </a:r>
            <a:r>
              <a:rPr lang="en-GB" sz="2200" dirty="0">
                <a:solidFill>
                  <a:srgbClr val="FFFF00"/>
                </a:solidFill>
                <a:effectLst/>
              </a:rPr>
              <a:t>they will not yield above three pounds</a:t>
            </a:r>
            <a:r>
              <a:rPr lang="en-GB" sz="2200" dirty="0">
                <a:effectLst/>
              </a:rPr>
              <a:t>, or three pounds and half a crown at most, on the exchange; which cannot turn to account either to the parents or kingdom, the charge of nutriments and rags having been </a:t>
            </a:r>
            <a:r>
              <a:rPr lang="en-GB" sz="2200" dirty="0">
                <a:solidFill>
                  <a:srgbClr val="FFFF00"/>
                </a:solidFill>
                <a:effectLst/>
              </a:rPr>
              <a:t>at least four times that value.</a:t>
            </a:r>
          </a:p>
          <a:p>
            <a:pPr marL="18288" indent="0">
              <a:buNone/>
            </a:pPr>
            <a:endParaRPr lang="en-GB" sz="900" dirty="0">
              <a:effectLst/>
            </a:endParaRPr>
          </a:p>
          <a:p>
            <a:pPr marL="18288" indent="0">
              <a:buNone/>
            </a:pPr>
            <a:r>
              <a:rPr lang="en-GB" sz="2200" dirty="0">
                <a:effectLst/>
              </a:rPr>
              <a:t>I have reckoned upon a medium, </a:t>
            </a:r>
            <a:r>
              <a:rPr lang="en-GB" sz="2200" u="sng" dirty="0">
                <a:solidFill>
                  <a:srgbClr val="FFFF00"/>
                </a:solidFill>
                <a:effectLst/>
              </a:rPr>
              <a:t>that a child just born will weigh 12 pounds</a:t>
            </a:r>
            <a:r>
              <a:rPr lang="en-GB" sz="2200" dirty="0">
                <a:effectLst/>
              </a:rPr>
              <a:t>, and in a solar year, if tolerably nursed, </a:t>
            </a:r>
            <a:r>
              <a:rPr lang="en-GB" sz="2200" dirty="0" err="1">
                <a:effectLst/>
              </a:rPr>
              <a:t>encreaseth</a:t>
            </a:r>
            <a:r>
              <a:rPr lang="en-GB" sz="2200" dirty="0">
                <a:effectLst/>
              </a:rPr>
              <a:t> to 28 pounds.</a:t>
            </a:r>
          </a:p>
          <a:p>
            <a:pPr marL="18288" indent="0">
              <a:buNone/>
            </a:pPr>
            <a:endParaRPr lang="en-GB" sz="900" dirty="0">
              <a:effectLst/>
            </a:endParaRPr>
          </a:p>
          <a:p>
            <a:pPr marL="18288" indent="0">
              <a:buNone/>
            </a:pPr>
            <a:r>
              <a:rPr lang="en-GB" sz="2200" dirty="0">
                <a:effectLst/>
              </a:rPr>
              <a:t>I have already computed the charge of nursing a beggar’s child (in which list I reckon all cottagers, labourers, and four-fifths of the farmers) to be about </a:t>
            </a:r>
            <a:r>
              <a:rPr lang="en-GB" sz="2200" dirty="0">
                <a:solidFill>
                  <a:srgbClr val="FFFF00"/>
                </a:solidFill>
                <a:effectLst/>
              </a:rPr>
              <a:t>two shillings per annum</a:t>
            </a:r>
            <a:r>
              <a:rPr lang="en-GB" sz="2200" dirty="0">
                <a:effectLst/>
              </a:rPr>
              <a:t>, rags included; and I believe no gentleman would repine to give </a:t>
            </a:r>
            <a:r>
              <a:rPr lang="en-GB" sz="2200" dirty="0">
                <a:solidFill>
                  <a:srgbClr val="FFFF00"/>
                </a:solidFill>
                <a:effectLst/>
              </a:rPr>
              <a:t>ten shillings for the carcass of a good fat child</a:t>
            </a:r>
            <a:r>
              <a:rPr lang="en-GB" sz="2200" dirty="0">
                <a:effectLst/>
              </a:rPr>
              <a:t>, which, as I have said, will make four dishes of excellent nutritive meat, when he hath only some particular friend, or his own family to dine with him. Thus the squire will learn to be a good landlord, and grow popular among his tenants, the mother will have </a:t>
            </a:r>
            <a:r>
              <a:rPr lang="en-GB" sz="2200" dirty="0">
                <a:solidFill>
                  <a:srgbClr val="FFFF00"/>
                </a:solidFill>
                <a:effectLst/>
              </a:rPr>
              <a:t>eight shillings neat profit</a:t>
            </a:r>
            <a:r>
              <a:rPr lang="en-GB" sz="2200" dirty="0">
                <a:effectLst/>
              </a:rPr>
              <a:t>, and be fit for work till she produces another child</a:t>
            </a:r>
            <a:endParaRPr lang="en-GB" sz="2200" dirty="0"/>
          </a:p>
        </p:txBody>
      </p:sp>
    </p:spTree>
    <p:extLst>
      <p:ext uri="{BB962C8B-B14F-4D97-AF65-F5344CB8AC3E}">
        <p14:creationId xmlns:p14="http://schemas.microsoft.com/office/powerpoint/2010/main" val="51518099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0"/>
            <a:ext cx="8862186" cy="6309320"/>
          </a:xfrm>
        </p:spPr>
        <p:txBody>
          <a:bodyPr>
            <a:normAutofit lnSpcReduction="10000"/>
          </a:bodyPr>
          <a:lstStyle/>
          <a:p>
            <a:pPr marL="18288" indent="0">
              <a:lnSpc>
                <a:spcPct val="110000"/>
              </a:lnSpc>
              <a:buNone/>
            </a:pPr>
            <a:r>
              <a:rPr lang="en-GB" dirty="0">
                <a:effectLst/>
              </a:rPr>
              <a:t>First, As things now stand, how they will be able to find food and raiment for a </a:t>
            </a:r>
            <a:r>
              <a:rPr lang="en-GB" dirty="0">
                <a:solidFill>
                  <a:srgbClr val="FFFF00"/>
                </a:solidFill>
                <a:effectLst/>
              </a:rPr>
              <a:t>hundred thousand useless mouths and back</a:t>
            </a:r>
            <a:r>
              <a:rPr lang="en-GB" dirty="0">
                <a:effectLst/>
              </a:rPr>
              <a:t>s. And secondly, There being </a:t>
            </a:r>
            <a:r>
              <a:rPr lang="en-GB" dirty="0">
                <a:solidFill>
                  <a:srgbClr val="FFFF00"/>
                </a:solidFill>
                <a:effectLst/>
              </a:rPr>
              <a:t>a round million of creatures in humane figure </a:t>
            </a:r>
            <a:r>
              <a:rPr lang="en-GB" dirty="0">
                <a:effectLst/>
              </a:rPr>
              <a:t>throughout this kingdom, </a:t>
            </a:r>
            <a:r>
              <a:rPr lang="en-GB" dirty="0">
                <a:solidFill>
                  <a:srgbClr val="FFFF00"/>
                </a:solidFill>
                <a:effectLst/>
              </a:rPr>
              <a:t>whose whole subsistence put into a common stock, would leave them in debt two million of pounds sterling, adding those who are beggars by profession, to the bulk of farmers, cottagers and labourers, with their wives and children, who are beggars in effect</a:t>
            </a:r>
            <a:r>
              <a:rPr lang="en-GB" dirty="0">
                <a:effectLst/>
              </a:rPr>
              <a:t>; I desire those politicians who dislike my overture, and may perhaps be so bold to attempt an answer, that they will first ask the parents of these mortals, whether they would not at this day think it a great happiness to have been sold for food at a year old, in the manner I prescribe, and thereby have avoided such a perpetual scene of misfortunes, as they have since gone through, by the oppression of landlords, the impossibility of paying rent without money or trade, the want of common sustenance, with neither house nor </a:t>
            </a:r>
            <a:r>
              <a:rPr lang="en-GB" dirty="0" err="1">
                <a:effectLst/>
              </a:rPr>
              <a:t>cloaths</a:t>
            </a:r>
            <a:r>
              <a:rPr lang="en-GB" dirty="0">
                <a:effectLst/>
              </a:rPr>
              <a:t> to cover them from the </a:t>
            </a:r>
            <a:r>
              <a:rPr lang="en-GB" dirty="0" err="1">
                <a:effectLst/>
              </a:rPr>
              <a:t>inclemencies</a:t>
            </a:r>
            <a:r>
              <a:rPr lang="en-GB" dirty="0">
                <a:effectLst/>
              </a:rPr>
              <a:t> of the weather, and the most inevitable prospect of </a:t>
            </a:r>
            <a:r>
              <a:rPr lang="en-GB" dirty="0" err="1">
                <a:effectLst/>
              </a:rPr>
              <a:t>intailing</a:t>
            </a:r>
            <a:r>
              <a:rPr lang="en-GB" dirty="0">
                <a:effectLst/>
              </a:rPr>
              <a:t> the like, or greater miseries, upon their breed for ever.</a:t>
            </a:r>
            <a:endParaRPr lang="en-GB" dirty="0"/>
          </a:p>
        </p:txBody>
      </p:sp>
      <p:sp>
        <p:nvSpPr>
          <p:cNvPr id="3" name="Title 2"/>
          <p:cNvSpPr>
            <a:spLocks noGrp="1"/>
          </p:cNvSpPr>
          <p:nvPr>
            <p:ph type="title"/>
          </p:nvPr>
        </p:nvSpPr>
        <p:spPr>
          <a:xfrm>
            <a:off x="251520" y="5805264"/>
            <a:ext cx="8712968" cy="914400"/>
          </a:xfrm>
        </p:spPr>
        <p:txBody>
          <a:bodyPr/>
          <a:lstStyle/>
          <a:p>
            <a:pPr algn="r"/>
            <a:r>
              <a:rPr lang="en-GB" sz="2800" dirty="0">
                <a:effectLst/>
              </a:rPr>
              <a:t>Serious numbers in </a:t>
            </a:r>
            <a:r>
              <a:rPr lang="en-GB" sz="2800" i="1" dirty="0">
                <a:effectLst/>
              </a:rPr>
              <a:t>A Modest Proposal</a:t>
            </a:r>
          </a:p>
        </p:txBody>
      </p:sp>
    </p:spTree>
    <p:extLst>
      <p:ext uri="{BB962C8B-B14F-4D97-AF65-F5344CB8AC3E}">
        <p14:creationId xmlns:p14="http://schemas.microsoft.com/office/powerpoint/2010/main" val="404079839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31640" y="1268760"/>
            <a:ext cx="7560840" cy="4896544"/>
          </a:xfrm>
        </p:spPr>
        <p:txBody>
          <a:bodyPr>
            <a:normAutofit fontScale="92500" lnSpcReduction="10000"/>
          </a:bodyPr>
          <a:lstStyle/>
          <a:p>
            <a:pPr>
              <a:buFont typeface="Wingdings" panose="05000000000000000000" pitchFamily="2" charset="2"/>
              <a:buChar char="§"/>
            </a:pPr>
            <a:r>
              <a:rPr lang="en-GB" sz="2400" dirty="0"/>
              <a:t>Who is the implied reader of either text</a:t>
            </a:r>
          </a:p>
          <a:p>
            <a:pPr>
              <a:buFont typeface="Wingdings" panose="05000000000000000000" pitchFamily="2" charset="2"/>
              <a:buChar char="§"/>
            </a:pPr>
            <a:r>
              <a:rPr lang="en-GB" sz="2400" dirty="0"/>
              <a:t>Consider how gender operates in the texts (speakers/readers) </a:t>
            </a:r>
          </a:p>
          <a:p>
            <a:pPr>
              <a:buFont typeface="Wingdings" panose="05000000000000000000" pitchFamily="2" charset="2"/>
              <a:buChar char="§"/>
            </a:pPr>
            <a:r>
              <a:rPr lang="en-GB" sz="2400" dirty="0"/>
              <a:t>Place accorded to the Individual Property and propriety</a:t>
            </a:r>
          </a:p>
          <a:p>
            <a:pPr>
              <a:buFont typeface="Wingdings" panose="05000000000000000000" pitchFamily="2" charset="2"/>
              <a:buChar char="§"/>
            </a:pPr>
            <a:r>
              <a:rPr lang="en-GB" sz="2400" dirty="0"/>
              <a:t>Taste and  hunger</a:t>
            </a:r>
          </a:p>
          <a:p>
            <a:pPr>
              <a:buFont typeface="Wingdings" panose="05000000000000000000" pitchFamily="2" charset="2"/>
              <a:buChar char="§"/>
            </a:pPr>
            <a:r>
              <a:rPr lang="en-GB" sz="2400" dirty="0"/>
              <a:t>Savagery and civilisation</a:t>
            </a:r>
          </a:p>
          <a:p>
            <a:pPr>
              <a:buFont typeface="Wingdings" panose="05000000000000000000" pitchFamily="2" charset="2"/>
              <a:buChar char="§"/>
            </a:pPr>
            <a:r>
              <a:rPr lang="en-GB" sz="2400" dirty="0"/>
              <a:t>Reason and Satire; </a:t>
            </a:r>
          </a:p>
          <a:p>
            <a:pPr>
              <a:buFont typeface="Wingdings" panose="05000000000000000000" pitchFamily="2" charset="2"/>
              <a:buChar char="§"/>
            </a:pPr>
            <a:r>
              <a:rPr lang="en-GB" sz="2400" dirty="0"/>
              <a:t>Romance and sentiment </a:t>
            </a:r>
          </a:p>
          <a:p>
            <a:pPr>
              <a:buFont typeface="Wingdings" panose="05000000000000000000" pitchFamily="2" charset="2"/>
              <a:buChar char="§"/>
            </a:pPr>
            <a:r>
              <a:rPr lang="en-GB" sz="2400" dirty="0"/>
              <a:t>Role of violence and subordination</a:t>
            </a:r>
          </a:p>
          <a:p>
            <a:pPr>
              <a:buFont typeface="Wingdings" panose="05000000000000000000" pitchFamily="2" charset="2"/>
              <a:buChar char="§"/>
            </a:pPr>
            <a:r>
              <a:rPr lang="en-GB" sz="2400" dirty="0"/>
              <a:t>The rationale of economics</a:t>
            </a:r>
          </a:p>
          <a:p>
            <a:pPr>
              <a:buFont typeface="Wingdings" panose="05000000000000000000" pitchFamily="2" charset="2"/>
              <a:buChar char="§"/>
            </a:pPr>
            <a:r>
              <a:rPr lang="en-GB" sz="2400" dirty="0"/>
              <a:t>The rationale of class</a:t>
            </a:r>
          </a:p>
          <a:p>
            <a:pPr>
              <a:buFont typeface="Wingdings" panose="05000000000000000000" pitchFamily="2" charset="2"/>
              <a:buChar char="§"/>
            </a:pPr>
            <a:r>
              <a:rPr lang="en-GB" sz="2400" dirty="0"/>
              <a:t>relation of form to meaning</a:t>
            </a:r>
            <a:endParaRPr lang="en-GB" dirty="0"/>
          </a:p>
        </p:txBody>
      </p:sp>
      <p:sp>
        <p:nvSpPr>
          <p:cNvPr id="3" name="Title 2"/>
          <p:cNvSpPr>
            <a:spLocks noGrp="1"/>
          </p:cNvSpPr>
          <p:nvPr>
            <p:ph type="title"/>
          </p:nvPr>
        </p:nvSpPr>
        <p:spPr>
          <a:xfrm>
            <a:off x="611560" y="476672"/>
            <a:ext cx="4104456" cy="576064"/>
          </a:xfrm>
        </p:spPr>
        <p:txBody>
          <a:bodyPr/>
          <a:lstStyle/>
          <a:p>
            <a:r>
              <a:rPr lang="en-GB" sz="3600" dirty="0">
                <a:solidFill>
                  <a:srgbClr val="FFFF00"/>
                </a:solidFill>
              </a:rPr>
              <a:t>(Re) Consider </a:t>
            </a:r>
            <a:endParaRPr lang="en-GB" sz="2400" dirty="0">
              <a:solidFill>
                <a:srgbClr val="FFFF00"/>
              </a:solidFill>
            </a:endParaRPr>
          </a:p>
        </p:txBody>
      </p:sp>
    </p:spTree>
    <p:extLst>
      <p:ext uri="{BB962C8B-B14F-4D97-AF65-F5344CB8AC3E}">
        <p14:creationId xmlns:p14="http://schemas.microsoft.com/office/powerpoint/2010/main" val="350068722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ustom 1">
      <a:majorFont>
        <a:latin typeface="Felix Titling"/>
        <a:ea typeface=""/>
        <a:cs typeface=""/>
      </a:majorFont>
      <a:minorFont>
        <a:latin typeface="Century Gothic"/>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Elemental</Template>
  <TotalTime>726</TotalTime>
  <Words>3862</Words>
  <Application>Microsoft Office PowerPoint</Application>
  <PresentationFormat>On-screen Show (4:3)</PresentationFormat>
  <Paragraphs>139</Paragraphs>
  <Slides>25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Arial</vt:lpstr>
      <vt:lpstr>Calibri</vt:lpstr>
      <vt:lpstr>Century Gothic</vt:lpstr>
      <vt:lpstr>Felix Titling</vt:lpstr>
      <vt:lpstr>Palatino Linotype</vt:lpstr>
      <vt:lpstr>Perpetua</vt:lpstr>
      <vt:lpstr>Perpetua Titling MT</vt:lpstr>
      <vt:lpstr>Wingdings</vt:lpstr>
      <vt:lpstr>Elemental</vt:lpstr>
      <vt:lpstr>Exploring the bourgeois social order: A Modest Proposal &amp; Pamela</vt:lpstr>
      <vt:lpstr>PowerPoint Presentation</vt:lpstr>
      <vt:lpstr>Focus in blog</vt:lpstr>
      <vt:lpstr>PowerPoint Presentation</vt:lpstr>
      <vt:lpstr>the question of taste</vt:lpstr>
      <vt:lpstr>Edmund Burke  ‘ON TASTE’, (1759)</vt:lpstr>
      <vt:lpstr>PowerPoint Presentation</vt:lpstr>
      <vt:lpstr>The need for discrimination</vt:lpstr>
      <vt:lpstr>Tom paine, the rights of man (1791)</vt:lpstr>
      <vt:lpstr>PowerPoint Presentation</vt:lpstr>
      <vt:lpstr> Edmund Burke  ‘ON TASTE’ (1759)</vt:lpstr>
      <vt:lpstr>Pamela: The Polite Society has Taste</vt:lpstr>
      <vt:lpstr>Pamela: Taste and ‘polite’ society</vt:lpstr>
      <vt:lpstr>Pamela &amp; a modest proposal: politics &amp; readership </vt:lpstr>
      <vt:lpstr>- Irish men compared to black slaves or apes;  - Irish woman compared to English woman  the other side of systemising and discriminating </vt:lpstr>
      <vt:lpstr>Ownership &amp; profit; the nature of the human   </vt:lpstr>
      <vt:lpstr>HISTORICAL CONTEXT The deliberate sabotage of the Irish economy </vt:lpstr>
      <vt:lpstr>PowerPoint Presentation</vt:lpstr>
      <vt:lpstr>PowerPoint Presentation</vt:lpstr>
      <vt:lpstr>whose advantage?</vt:lpstr>
      <vt:lpstr>Political economy in A Modest Proposal</vt:lpstr>
      <vt:lpstr>Turning the consumers  into savages: those with no ‘taste’</vt:lpstr>
      <vt:lpstr>PowerPoint Presentation</vt:lpstr>
      <vt:lpstr>Serious numbers in A Modest Proposal</vt:lpstr>
      <vt:lpstr>(Re) Consider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QUESTION OF TASTE: A Modest Proposal &amp; Pamela</dc:title>
  <dc:creator>jeni</dc:creator>
  <cp:lastModifiedBy>Jeni Williams</cp:lastModifiedBy>
  <cp:revision>57</cp:revision>
  <dcterms:created xsi:type="dcterms:W3CDTF">2014-02-10T19:46:05Z</dcterms:created>
  <dcterms:modified xsi:type="dcterms:W3CDTF">2019-01-10T09:47:55Z</dcterms:modified>
</cp:coreProperties>
</file>