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08" dt="2026-10-14T23:52:46.842"/>
    <p1510:client id="{B5C70361-D78B-8327-801C-CBA44ECD838E}" v="66" dt="2026-10-14T22:33:13.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6B6B75-7E71-47BA-95B9-25D51BC7DC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D16177D-C93C-4F31-95BB-88500AEF3A84}">
      <dgm:prSet/>
      <dgm:spPr/>
      <dgm:t>
        <a:bodyPr/>
        <a:lstStyle/>
        <a:p>
          <a:r>
            <a:rPr lang="en-US"/>
            <a:t>Now this information can be gathered from different institutions such at the National Disease Registration Services</a:t>
          </a:r>
        </a:p>
      </dgm:t>
    </dgm:pt>
    <dgm:pt modelId="{C7698723-8136-4B7C-B7D8-9211AB4BDFE5}" type="parTrans" cxnId="{B0752802-6ADA-491F-A331-F7C854604A5B}">
      <dgm:prSet/>
      <dgm:spPr/>
      <dgm:t>
        <a:bodyPr/>
        <a:lstStyle/>
        <a:p>
          <a:endParaRPr lang="en-US"/>
        </a:p>
      </dgm:t>
    </dgm:pt>
    <dgm:pt modelId="{849B158A-CF18-4D47-A9D4-98BFBB7446A4}" type="sibTrans" cxnId="{B0752802-6ADA-491F-A331-F7C854604A5B}">
      <dgm:prSet/>
      <dgm:spPr/>
      <dgm:t>
        <a:bodyPr/>
        <a:lstStyle/>
        <a:p>
          <a:endParaRPr lang="en-US"/>
        </a:p>
      </dgm:t>
    </dgm:pt>
    <dgm:pt modelId="{CB3DAAD2-C580-466A-8870-198A1F5B3CA4}">
      <dgm:prSet/>
      <dgm:spPr/>
      <dgm:t>
        <a:bodyPr/>
        <a:lstStyle/>
        <a:p>
          <a:r>
            <a:rPr lang="en-US"/>
            <a:t>And the National Health Services Screening databases </a:t>
          </a:r>
        </a:p>
      </dgm:t>
    </dgm:pt>
    <dgm:pt modelId="{A0FC94CE-A57C-47F1-BF11-5FCC7EE33511}" type="parTrans" cxnId="{1B5E70F8-E9EC-4673-82CB-B0B309007F23}">
      <dgm:prSet/>
      <dgm:spPr/>
      <dgm:t>
        <a:bodyPr/>
        <a:lstStyle/>
        <a:p>
          <a:endParaRPr lang="en-US"/>
        </a:p>
      </dgm:t>
    </dgm:pt>
    <dgm:pt modelId="{05F8E4BD-2A06-4840-9F11-6E00AE27E742}" type="sibTrans" cxnId="{1B5E70F8-E9EC-4673-82CB-B0B309007F23}">
      <dgm:prSet/>
      <dgm:spPr/>
      <dgm:t>
        <a:bodyPr/>
        <a:lstStyle/>
        <a:p>
          <a:endParaRPr lang="en-US"/>
        </a:p>
      </dgm:t>
    </dgm:pt>
    <dgm:pt modelId="{D7BD3AFF-6517-4CFE-97B7-106148A18509}">
      <dgm:prSet/>
      <dgm:spPr/>
      <dgm:t>
        <a:bodyPr/>
        <a:lstStyle/>
        <a:p>
          <a:r>
            <a:rPr lang="en-US"/>
            <a:t>The implementation of the NHS Bowel Cancer Screening Program Using the Quantitative (FIT) test ( Faecal Immunochemical Test) is one of the main contributors in measuring the incidence rate in bowel cancer. (Gov.UK, 2026)</a:t>
          </a:r>
        </a:p>
      </dgm:t>
    </dgm:pt>
    <dgm:pt modelId="{26990806-3335-492C-B714-B0BFFD4D9473}" type="parTrans" cxnId="{8FEAEF4A-257D-4C10-B33D-E083653921E5}">
      <dgm:prSet/>
      <dgm:spPr/>
      <dgm:t>
        <a:bodyPr/>
        <a:lstStyle/>
        <a:p>
          <a:endParaRPr lang="en-US"/>
        </a:p>
      </dgm:t>
    </dgm:pt>
    <dgm:pt modelId="{0535C644-6441-4969-8C57-4D1794D4D8CE}" type="sibTrans" cxnId="{8FEAEF4A-257D-4C10-B33D-E083653921E5}">
      <dgm:prSet/>
      <dgm:spPr/>
      <dgm:t>
        <a:bodyPr/>
        <a:lstStyle/>
        <a:p>
          <a:endParaRPr lang="en-US"/>
        </a:p>
      </dgm:t>
    </dgm:pt>
    <dgm:pt modelId="{8FF32111-AF6B-4406-AA2D-2DD2673F18B4}" type="pres">
      <dgm:prSet presAssocID="{916B6B75-7E71-47BA-95B9-25D51BC7DC43}" presName="root" presStyleCnt="0">
        <dgm:presLayoutVars>
          <dgm:dir/>
          <dgm:resizeHandles val="exact"/>
        </dgm:presLayoutVars>
      </dgm:prSet>
      <dgm:spPr/>
    </dgm:pt>
    <dgm:pt modelId="{BA73834E-B85D-49CD-A875-F904BF758660}" type="pres">
      <dgm:prSet presAssocID="{6D16177D-C93C-4F31-95BB-88500AEF3A84}" presName="compNode" presStyleCnt="0"/>
      <dgm:spPr/>
    </dgm:pt>
    <dgm:pt modelId="{4EBAE9D7-23BC-43C5-ACDB-B82DA4A6B10A}" type="pres">
      <dgm:prSet presAssocID="{6D16177D-C93C-4F31-95BB-88500AEF3A84}" presName="bgRect" presStyleLbl="bgShp" presStyleIdx="0" presStyleCnt="3"/>
      <dgm:spPr/>
    </dgm:pt>
    <dgm:pt modelId="{78E76949-4D34-46CC-A0A8-FC12118CDC9C}" type="pres">
      <dgm:prSet presAssocID="{6D16177D-C93C-4F31-95BB-88500AEF3A8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93840CC2-9E38-419A-A5F5-6EAB59274A88}" type="pres">
      <dgm:prSet presAssocID="{6D16177D-C93C-4F31-95BB-88500AEF3A84}" presName="spaceRect" presStyleCnt="0"/>
      <dgm:spPr/>
    </dgm:pt>
    <dgm:pt modelId="{18515AB3-E968-445A-AE21-5897D9F72BFE}" type="pres">
      <dgm:prSet presAssocID="{6D16177D-C93C-4F31-95BB-88500AEF3A84}" presName="parTx" presStyleLbl="revTx" presStyleIdx="0" presStyleCnt="3">
        <dgm:presLayoutVars>
          <dgm:chMax val="0"/>
          <dgm:chPref val="0"/>
        </dgm:presLayoutVars>
      </dgm:prSet>
      <dgm:spPr/>
    </dgm:pt>
    <dgm:pt modelId="{360E3195-1842-4333-B469-14CCEF7B1CE4}" type="pres">
      <dgm:prSet presAssocID="{849B158A-CF18-4D47-A9D4-98BFBB7446A4}" presName="sibTrans" presStyleCnt="0"/>
      <dgm:spPr/>
    </dgm:pt>
    <dgm:pt modelId="{4010A57B-13C9-40A9-AEDF-E7BA0E3A392B}" type="pres">
      <dgm:prSet presAssocID="{CB3DAAD2-C580-466A-8870-198A1F5B3CA4}" presName="compNode" presStyleCnt="0"/>
      <dgm:spPr/>
    </dgm:pt>
    <dgm:pt modelId="{5D54B27E-41B0-47A9-B220-23CD9494FA04}" type="pres">
      <dgm:prSet presAssocID="{CB3DAAD2-C580-466A-8870-198A1F5B3CA4}" presName="bgRect" presStyleLbl="bgShp" presStyleIdx="1" presStyleCnt="3"/>
      <dgm:spPr/>
    </dgm:pt>
    <dgm:pt modelId="{DC91C985-15EE-489D-8B23-BC838DF3E90E}" type="pres">
      <dgm:prSet presAssocID="{CB3DAAD2-C580-466A-8870-198A1F5B3CA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A0C421CD-7BE0-424A-BD2B-2C5452C1E6E4}" type="pres">
      <dgm:prSet presAssocID="{CB3DAAD2-C580-466A-8870-198A1F5B3CA4}" presName="spaceRect" presStyleCnt="0"/>
      <dgm:spPr/>
    </dgm:pt>
    <dgm:pt modelId="{1D723064-0831-4D2F-A714-D54D147FA7D8}" type="pres">
      <dgm:prSet presAssocID="{CB3DAAD2-C580-466A-8870-198A1F5B3CA4}" presName="parTx" presStyleLbl="revTx" presStyleIdx="1" presStyleCnt="3">
        <dgm:presLayoutVars>
          <dgm:chMax val="0"/>
          <dgm:chPref val="0"/>
        </dgm:presLayoutVars>
      </dgm:prSet>
      <dgm:spPr/>
    </dgm:pt>
    <dgm:pt modelId="{16967059-BF2D-4550-A814-ABD1343D0298}" type="pres">
      <dgm:prSet presAssocID="{05F8E4BD-2A06-4840-9F11-6E00AE27E742}" presName="sibTrans" presStyleCnt="0"/>
      <dgm:spPr/>
    </dgm:pt>
    <dgm:pt modelId="{8A129D17-4BC9-47E0-AF72-B16CD78B2A38}" type="pres">
      <dgm:prSet presAssocID="{D7BD3AFF-6517-4CFE-97B7-106148A18509}" presName="compNode" presStyleCnt="0"/>
      <dgm:spPr/>
    </dgm:pt>
    <dgm:pt modelId="{150690F9-A9EF-4525-BB6B-587B7CB5B206}" type="pres">
      <dgm:prSet presAssocID="{D7BD3AFF-6517-4CFE-97B7-106148A18509}" presName="bgRect" presStyleLbl="bgShp" presStyleIdx="2" presStyleCnt="3"/>
      <dgm:spPr/>
    </dgm:pt>
    <dgm:pt modelId="{963960DA-F670-45FD-8553-F0A87D69EF36}" type="pres">
      <dgm:prSet presAssocID="{D7BD3AFF-6517-4CFE-97B7-106148A1850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idney"/>
        </a:ext>
      </dgm:extLst>
    </dgm:pt>
    <dgm:pt modelId="{7B6DB308-446A-4ADC-9F24-F6A27BA52221}" type="pres">
      <dgm:prSet presAssocID="{D7BD3AFF-6517-4CFE-97B7-106148A18509}" presName="spaceRect" presStyleCnt="0"/>
      <dgm:spPr/>
    </dgm:pt>
    <dgm:pt modelId="{12CF4226-2529-4E75-8237-51069B421019}" type="pres">
      <dgm:prSet presAssocID="{D7BD3AFF-6517-4CFE-97B7-106148A18509}" presName="parTx" presStyleLbl="revTx" presStyleIdx="2" presStyleCnt="3">
        <dgm:presLayoutVars>
          <dgm:chMax val="0"/>
          <dgm:chPref val="0"/>
        </dgm:presLayoutVars>
      </dgm:prSet>
      <dgm:spPr/>
    </dgm:pt>
  </dgm:ptLst>
  <dgm:cxnLst>
    <dgm:cxn modelId="{B0752802-6ADA-491F-A331-F7C854604A5B}" srcId="{916B6B75-7E71-47BA-95B9-25D51BC7DC43}" destId="{6D16177D-C93C-4F31-95BB-88500AEF3A84}" srcOrd="0" destOrd="0" parTransId="{C7698723-8136-4B7C-B7D8-9211AB4BDFE5}" sibTransId="{849B158A-CF18-4D47-A9D4-98BFBB7446A4}"/>
    <dgm:cxn modelId="{4BD03E0D-EA17-4FB2-835A-26C38FB1F6B2}" type="presOf" srcId="{916B6B75-7E71-47BA-95B9-25D51BC7DC43}" destId="{8FF32111-AF6B-4406-AA2D-2DD2673F18B4}" srcOrd="0" destOrd="0" presId="urn:microsoft.com/office/officeart/2018/2/layout/IconVerticalSolidList"/>
    <dgm:cxn modelId="{76D9095F-C4A8-4029-B928-16C3EBB1AF3A}" type="presOf" srcId="{CB3DAAD2-C580-466A-8870-198A1F5B3CA4}" destId="{1D723064-0831-4D2F-A714-D54D147FA7D8}" srcOrd="0" destOrd="0" presId="urn:microsoft.com/office/officeart/2018/2/layout/IconVerticalSolidList"/>
    <dgm:cxn modelId="{D9360D46-441F-4472-955C-DFB102794715}" type="presOf" srcId="{6D16177D-C93C-4F31-95BB-88500AEF3A84}" destId="{18515AB3-E968-445A-AE21-5897D9F72BFE}" srcOrd="0" destOrd="0" presId="urn:microsoft.com/office/officeart/2018/2/layout/IconVerticalSolidList"/>
    <dgm:cxn modelId="{8FEAEF4A-257D-4C10-B33D-E083653921E5}" srcId="{916B6B75-7E71-47BA-95B9-25D51BC7DC43}" destId="{D7BD3AFF-6517-4CFE-97B7-106148A18509}" srcOrd="2" destOrd="0" parTransId="{26990806-3335-492C-B714-B0BFFD4D9473}" sibTransId="{0535C644-6441-4969-8C57-4D1794D4D8CE}"/>
    <dgm:cxn modelId="{7371A989-A3C0-461A-83BA-C89B85F8C118}" type="presOf" srcId="{D7BD3AFF-6517-4CFE-97B7-106148A18509}" destId="{12CF4226-2529-4E75-8237-51069B421019}" srcOrd="0" destOrd="0" presId="urn:microsoft.com/office/officeart/2018/2/layout/IconVerticalSolidList"/>
    <dgm:cxn modelId="{1B5E70F8-E9EC-4673-82CB-B0B309007F23}" srcId="{916B6B75-7E71-47BA-95B9-25D51BC7DC43}" destId="{CB3DAAD2-C580-466A-8870-198A1F5B3CA4}" srcOrd="1" destOrd="0" parTransId="{A0FC94CE-A57C-47F1-BF11-5FCC7EE33511}" sibTransId="{05F8E4BD-2A06-4840-9F11-6E00AE27E742}"/>
    <dgm:cxn modelId="{C6A98D4A-E45C-4342-B981-8D512FE2848B}" type="presParOf" srcId="{8FF32111-AF6B-4406-AA2D-2DD2673F18B4}" destId="{BA73834E-B85D-49CD-A875-F904BF758660}" srcOrd="0" destOrd="0" presId="urn:microsoft.com/office/officeart/2018/2/layout/IconVerticalSolidList"/>
    <dgm:cxn modelId="{E0D583A3-6BF6-49FB-989B-2B3B81115F20}" type="presParOf" srcId="{BA73834E-B85D-49CD-A875-F904BF758660}" destId="{4EBAE9D7-23BC-43C5-ACDB-B82DA4A6B10A}" srcOrd="0" destOrd="0" presId="urn:microsoft.com/office/officeart/2018/2/layout/IconVerticalSolidList"/>
    <dgm:cxn modelId="{26DD54B8-60D6-4042-98D3-DE29E1A52682}" type="presParOf" srcId="{BA73834E-B85D-49CD-A875-F904BF758660}" destId="{78E76949-4D34-46CC-A0A8-FC12118CDC9C}" srcOrd="1" destOrd="0" presId="urn:microsoft.com/office/officeart/2018/2/layout/IconVerticalSolidList"/>
    <dgm:cxn modelId="{BD334B3F-0E64-46E8-A8F8-3017399FFD12}" type="presParOf" srcId="{BA73834E-B85D-49CD-A875-F904BF758660}" destId="{93840CC2-9E38-419A-A5F5-6EAB59274A88}" srcOrd="2" destOrd="0" presId="urn:microsoft.com/office/officeart/2018/2/layout/IconVerticalSolidList"/>
    <dgm:cxn modelId="{9537AE2C-2A54-4783-97BC-75DC96A67FC7}" type="presParOf" srcId="{BA73834E-B85D-49CD-A875-F904BF758660}" destId="{18515AB3-E968-445A-AE21-5897D9F72BFE}" srcOrd="3" destOrd="0" presId="urn:microsoft.com/office/officeart/2018/2/layout/IconVerticalSolidList"/>
    <dgm:cxn modelId="{1286DFA3-4CB0-41DC-B497-A66368C2798D}" type="presParOf" srcId="{8FF32111-AF6B-4406-AA2D-2DD2673F18B4}" destId="{360E3195-1842-4333-B469-14CCEF7B1CE4}" srcOrd="1" destOrd="0" presId="urn:microsoft.com/office/officeart/2018/2/layout/IconVerticalSolidList"/>
    <dgm:cxn modelId="{A475163F-7A20-452C-91F2-15630C8D0B7F}" type="presParOf" srcId="{8FF32111-AF6B-4406-AA2D-2DD2673F18B4}" destId="{4010A57B-13C9-40A9-AEDF-E7BA0E3A392B}" srcOrd="2" destOrd="0" presId="urn:microsoft.com/office/officeart/2018/2/layout/IconVerticalSolidList"/>
    <dgm:cxn modelId="{AC09C97C-6C21-43F3-AED0-F4ACFFADFF73}" type="presParOf" srcId="{4010A57B-13C9-40A9-AEDF-E7BA0E3A392B}" destId="{5D54B27E-41B0-47A9-B220-23CD9494FA04}" srcOrd="0" destOrd="0" presId="urn:microsoft.com/office/officeart/2018/2/layout/IconVerticalSolidList"/>
    <dgm:cxn modelId="{64085880-8446-4D59-ABF0-817C3AAE86DE}" type="presParOf" srcId="{4010A57B-13C9-40A9-AEDF-E7BA0E3A392B}" destId="{DC91C985-15EE-489D-8B23-BC838DF3E90E}" srcOrd="1" destOrd="0" presId="urn:microsoft.com/office/officeart/2018/2/layout/IconVerticalSolidList"/>
    <dgm:cxn modelId="{8C8C0B31-5AF3-451C-A415-5E3483D4B05D}" type="presParOf" srcId="{4010A57B-13C9-40A9-AEDF-E7BA0E3A392B}" destId="{A0C421CD-7BE0-424A-BD2B-2C5452C1E6E4}" srcOrd="2" destOrd="0" presId="urn:microsoft.com/office/officeart/2018/2/layout/IconVerticalSolidList"/>
    <dgm:cxn modelId="{4847CAED-6F3E-4F9D-AE2C-A3BBD17AC58C}" type="presParOf" srcId="{4010A57B-13C9-40A9-AEDF-E7BA0E3A392B}" destId="{1D723064-0831-4D2F-A714-D54D147FA7D8}" srcOrd="3" destOrd="0" presId="urn:microsoft.com/office/officeart/2018/2/layout/IconVerticalSolidList"/>
    <dgm:cxn modelId="{6E71EF20-D9D2-4796-A934-EEA88148C288}" type="presParOf" srcId="{8FF32111-AF6B-4406-AA2D-2DD2673F18B4}" destId="{16967059-BF2D-4550-A814-ABD1343D0298}" srcOrd="3" destOrd="0" presId="urn:microsoft.com/office/officeart/2018/2/layout/IconVerticalSolidList"/>
    <dgm:cxn modelId="{4913BEA0-BB7E-425C-AB68-4B11E420AD8A}" type="presParOf" srcId="{8FF32111-AF6B-4406-AA2D-2DD2673F18B4}" destId="{8A129D17-4BC9-47E0-AF72-B16CD78B2A38}" srcOrd="4" destOrd="0" presId="urn:microsoft.com/office/officeart/2018/2/layout/IconVerticalSolidList"/>
    <dgm:cxn modelId="{34F7712B-8D7E-4B4F-82B0-FC608DA60D2D}" type="presParOf" srcId="{8A129D17-4BC9-47E0-AF72-B16CD78B2A38}" destId="{150690F9-A9EF-4525-BB6B-587B7CB5B206}" srcOrd="0" destOrd="0" presId="urn:microsoft.com/office/officeart/2018/2/layout/IconVerticalSolidList"/>
    <dgm:cxn modelId="{FC194B9C-41F3-43FE-8653-ABF686D5D0AB}" type="presParOf" srcId="{8A129D17-4BC9-47E0-AF72-B16CD78B2A38}" destId="{963960DA-F670-45FD-8553-F0A87D69EF36}" srcOrd="1" destOrd="0" presId="urn:microsoft.com/office/officeart/2018/2/layout/IconVerticalSolidList"/>
    <dgm:cxn modelId="{5FA1A9EF-3D4A-4743-8C2A-A77C9DD7ADB4}" type="presParOf" srcId="{8A129D17-4BC9-47E0-AF72-B16CD78B2A38}" destId="{7B6DB308-446A-4ADC-9F24-F6A27BA52221}" srcOrd="2" destOrd="0" presId="urn:microsoft.com/office/officeart/2018/2/layout/IconVerticalSolidList"/>
    <dgm:cxn modelId="{0DA9026B-800C-425B-A5FE-759BC6D604A2}" type="presParOf" srcId="{8A129D17-4BC9-47E0-AF72-B16CD78B2A38}" destId="{12CF4226-2529-4E75-8237-51069B4210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2FF9FE-44CE-40D8-A829-DA9D75421B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F6E3089-CB31-403A-968F-B3CEBBA0D14A}">
      <dgm:prSet/>
      <dgm:spPr/>
      <dgm:t>
        <a:bodyPr/>
        <a:lstStyle/>
        <a:p>
          <a:r>
            <a:rPr lang="en-US"/>
            <a:t>Emergency presentation where persosn are diagnosed at a emergency admission visit (Cancer Research UK, 2023)</a:t>
          </a:r>
        </a:p>
      </dgm:t>
    </dgm:pt>
    <dgm:pt modelId="{C5C91A22-29DC-4E8E-AC15-0936BD9FCA12}" type="parTrans" cxnId="{CB67F949-4C89-48DE-A7ED-EEDBA9212997}">
      <dgm:prSet/>
      <dgm:spPr/>
      <dgm:t>
        <a:bodyPr/>
        <a:lstStyle/>
        <a:p>
          <a:endParaRPr lang="en-US"/>
        </a:p>
      </dgm:t>
    </dgm:pt>
    <dgm:pt modelId="{FDD39921-90F7-42A8-BC74-2ACA94907B32}" type="sibTrans" cxnId="{CB67F949-4C89-48DE-A7ED-EEDBA9212997}">
      <dgm:prSet/>
      <dgm:spPr/>
      <dgm:t>
        <a:bodyPr/>
        <a:lstStyle/>
        <a:p>
          <a:endParaRPr lang="en-US"/>
        </a:p>
      </dgm:t>
    </dgm:pt>
    <dgm:pt modelId="{F3082ADA-787B-4567-B617-3D0AA0952A0E}">
      <dgm:prSet/>
      <dgm:spPr/>
      <dgm:t>
        <a:bodyPr/>
        <a:lstStyle/>
        <a:p>
          <a:r>
            <a:rPr lang="en-US"/>
            <a:t>NHS Screening, or referral from a GP due to alarming symptoms such at Change in Bowel Habbit or rectal bleeding.</a:t>
          </a:r>
        </a:p>
      </dgm:t>
    </dgm:pt>
    <dgm:pt modelId="{B1696E21-DE36-4763-857F-906A1A178637}" type="parTrans" cxnId="{2466AF8D-833E-478D-8905-796D2DF7BDC1}">
      <dgm:prSet/>
      <dgm:spPr/>
      <dgm:t>
        <a:bodyPr/>
        <a:lstStyle/>
        <a:p>
          <a:endParaRPr lang="en-US"/>
        </a:p>
      </dgm:t>
    </dgm:pt>
    <dgm:pt modelId="{23356EED-9357-4529-95FF-F35F753DD1E1}" type="sibTrans" cxnId="{2466AF8D-833E-478D-8905-796D2DF7BDC1}">
      <dgm:prSet/>
      <dgm:spPr/>
      <dgm:t>
        <a:bodyPr/>
        <a:lstStyle/>
        <a:p>
          <a:endParaRPr lang="en-US"/>
        </a:p>
      </dgm:t>
    </dgm:pt>
    <dgm:pt modelId="{2C1C4047-0259-44F7-9C4D-79A437E9E735}" type="pres">
      <dgm:prSet presAssocID="{CB2FF9FE-44CE-40D8-A829-DA9D75421BAD}" presName="vert0" presStyleCnt="0">
        <dgm:presLayoutVars>
          <dgm:dir/>
          <dgm:animOne val="branch"/>
          <dgm:animLvl val="lvl"/>
        </dgm:presLayoutVars>
      </dgm:prSet>
      <dgm:spPr/>
    </dgm:pt>
    <dgm:pt modelId="{AF429CDC-AFA4-475B-A56A-973728950BC0}" type="pres">
      <dgm:prSet presAssocID="{AF6E3089-CB31-403A-968F-B3CEBBA0D14A}" presName="thickLine" presStyleLbl="alignNode1" presStyleIdx="0" presStyleCnt="2"/>
      <dgm:spPr/>
    </dgm:pt>
    <dgm:pt modelId="{D5D96804-FC38-4B52-AAD4-EAA8DEA5B762}" type="pres">
      <dgm:prSet presAssocID="{AF6E3089-CB31-403A-968F-B3CEBBA0D14A}" presName="horz1" presStyleCnt="0"/>
      <dgm:spPr/>
    </dgm:pt>
    <dgm:pt modelId="{8BC0840F-F2F5-4D21-A92E-BE909DF71B98}" type="pres">
      <dgm:prSet presAssocID="{AF6E3089-CB31-403A-968F-B3CEBBA0D14A}" presName="tx1" presStyleLbl="revTx" presStyleIdx="0" presStyleCnt="2"/>
      <dgm:spPr/>
    </dgm:pt>
    <dgm:pt modelId="{5EA7C472-8044-4B96-8BBE-10785D3694BF}" type="pres">
      <dgm:prSet presAssocID="{AF6E3089-CB31-403A-968F-B3CEBBA0D14A}" presName="vert1" presStyleCnt="0"/>
      <dgm:spPr/>
    </dgm:pt>
    <dgm:pt modelId="{6ADC0ACD-1EFE-45DC-A016-04E3C7ACE1A2}" type="pres">
      <dgm:prSet presAssocID="{F3082ADA-787B-4567-B617-3D0AA0952A0E}" presName="thickLine" presStyleLbl="alignNode1" presStyleIdx="1" presStyleCnt="2"/>
      <dgm:spPr/>
    </dgm:pt>
    <dgm:pt modelId="{A9A23EC7-BED1-4229-927A-E7CF5213BF73}" type="pres">
      <dgm:prSet presAssocID="{F3082ADA-787B-4567-B617-3D0AA0952A0E}" presName="horz1" presStyleCnt="0"/>
      <dgm:spPr/>
    </dgm:pt>
    <dgm:pt modelId="{0DA91792-A5C1-4755-88E1-58B679DBF49E}" type="pres">
      <dgm:prSet presAssocID="{F3082ADA-787B-4567-B617-3D0AA0952A0E}" presName="tx1" presStyleLbl="revTx" presStyleIdx="1" presStyleCnt="2"/>
      <dgm:spPr/>
    </dgm:pt>
    <dgm:pt modelId="{100DBFC4-DEB0-47F3-ADE8-9D5EC487153B}" type="pres">
      <dgm:prSet presAssocID="{F3082ADA-787B-4567-B617-3D0AA0952A0E}" presName="vert1" presStyleCnt="0"/>
      <dgm:spPr/>
    </dgm:pt>
  </dgm:ptLst>
  <dgm:cxnLst>
    <dgm:cxn modelId="{765A9828-7F5F-480F-929B-C41C1BF1E1F9}" type="presOf" srcId="{F3082ADA-787B-4567-B617-3D0AA0952A0E}" destId="{0DA91792-A5C1-4755-88E1-58B679DBF49E}" srcOrd="0" destOrd="0" presId="urn:microsoft.com/office/officeart/2008/layout/LinedList"/>
    <dgm:cxn modelId="{CB67F949-4C89-48DE-A7ED-EEDBA9212997}" srcId="{CB2FF9FE-44CE-40D8-A829-DA9D75421BAD}" destId="{AF6E3089-CB31-403A-968F-B3CEBBA0D14A}" srcOrd="0" destOrd="0" parTransId="{C5C91A22-29DC-4E8E-AC15-0936BD9FCA12}" sibTransId="{FDD39921-90F7-42A8-BC74-2ACA94907B32}"/>
    <dgm:cxn modelId="{2466AF8D-833E-478D-8905-796D2DF7BDC1}" srcId="{CB2FF9FE-44CE-40D8-A829-DA9D75421BAD}" destId="{F3082ADA-787B-4567-B617-3D0AA0952A0E}" srcOrd="1" destOrd="0" parTransId="{B1696E21-DE36-4763-857F-906A1A178637}" sibTransId="{23356EED-9357-4529-95FF-F35F753DD1E1}"/>
    <dgm:cxn modelId="{C06585B0-7106-4190-A58B-53AA33A27A99}" type="presOf" srcId="{AF6E3089-CB31-403A-968F-B3CEBBA0D14A}" destId="{8BC0840F-F2F5-4D21-A92E-BE909DF71B98}" srcOrd="0" destOrd="0" presId="urn:microsoft.com/office/officeart/2008/layout/LinedList"/>
    <dgm:cxn modelId="{77259DBC-2B24-4F39-B848-EC3422AE6E14}" type="presOf" srcId="{CB2FF9FE-44CE-40D8-A829-DA9D75421BAD}" destId="{2C1C4047-0259-44F7-9C4D-79A437E9E735}" srcOrd="0" destOrd="0" presId="urn:microsoft.com/office/officeart/2008/layout/LinedList"/>
    <dgm:cxn modelId="{C87FC44D-7C16-4AE1-A83F-9E837C4130EE}" type="presParOf" srcId="{2C1C4047-0259-44F7-9C4D-79A437E9E735}" destId="{AF429CDC-AFA4-475B-A56A-973728950BC0}" srcOrd="0" destOrd="0" presId="urn:microsoft.com/office/officeart/2008/layout/LinedList"/>
    <dgm:cxn modelId="{5FBBD74A-8D3D-4964-9D4A-EC09324917C9}" type="presParOf" srcId="{2C1C4047-0259-44F7-9C4D-79A437E9E735}" destId="{D5D96804-FC38-4B52-AAD4-EAA8DEA5B762}" srcOrd="1" destOrd="0" presId="urn:microsoft.com/office/officeart/2008/layout/LinedList"/>
    <dgm:cxn modelId="{450604A4-C1B3-4828-AF1A-7043E2BC960C}" type="presParOf" srcId="{D5D96804-FC38-4B52-AAD4-EAA8DEA5B762}" destId="{8BC0840F-F2F5-4D21-A92E-BE909DF71B98}" srcOrd="0" destOrd="0" presId="urn:microsoft.com/office/officeart/2008/layout/LinedList"/>
    <dgm:cxn modelId="{8E1BF9E2-32FA-47C4-8AF3-E1910CB6A56B}" type="presParOf" srcId="{D5D96804-FC38-4B52-AAD4-EAA8DEA5B762}" destId="{5EA7C472-8044-4B96-8BBE-10785D3694BF}" srcOrd="1" destOrd="0" presId="urn:microsoft.com/office/officeart/2008/layout/LinedList"/>
    <dgm:cxn modelId="{13222B6E-E249-464E-AE32-4B9418C7218F}" type="presParOf" srcId="{2C1C4047-0259-44F7-9C4D-79A437E9E735}" destId="{6ADC0ACD-1EFE-45DC-A016-04E3C7ACE1A2}" srcOrd="2" destOrd="0" presId="urn:microsoft.com/office/officeart/2008/layout/LinedList"/>
    <dgm:cxn modelId="{D52FA74F-D948-470F-9202-E11950E165F6}" type="presParOf" srcId="{2C1C4047-0259-44F7-9C4D-79A437E9E735}" destId="{A9A23EC7-BED1-4229-927A-E7CF5213BF73}" srcOrd="3" destOrd="0" presId="urn:microsoft.com/office/officeart/2008/layout/LinedList"/>
    <dgm:cxn modelId="{A804972E-C97F-45BC-9AE8-0CDB8D8FC4B5}" type="presParOf" srcId="{A9A23EC7-BED1-4229-927A-E7CF5213BF73}" destId="{0DA91792-A5C1-4755-88E1-58B679DBF49E}" srcOrd="0" destOrd="0" presId="urn:microsoft.com/office/officeart/2008/layout/LinedList"/>
    <dgm:cxn modelId="{06A438E0-8737-4F9E-8F41-6AB59A0AF033}" type="presParOf" srcId="{A9A23EC7-BED1-4229-927A-E7CF5213BF73}" destId="{100DBFC4-DEB0-47F3-ADE8-9D5EC48715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AE9D7-23BC-43C5-ACDB-B82DA4A6B10A}">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E76949-4D34-46CC-A0A8-FC12118CDC9C}">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15AB3-E968-445A-AE21-5897D9F72BFE}">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US" sz="2000" kern="1200"/>
            <a:t>Now this information can be gathered from different institutions such at the National Disease Registration Services</a:t>
          </a:r>
        </a:p>
      </dsp:txBody>
      <dsp:txXfrm>
        <a:off x="1435590" y="531"/>
        <a:ext cx="9080009" cy="1242935"/>
      </dsp:txXfrm>
    </dsp:sp>
    <dsp:sp modelId="{5D54B27E-41B0-47A9-B220-23CD9494FA04}">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1C985-15EE-489D-8B23-BC838DF3E90E}">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23064-0831-4D2F-A714-D54D147FA7D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US" sz="2000" kern="1200"/>
            <a:t>And the National Health Services Screening databases </a:t>
          </a:r>
        </a:p>
      </dsp:txBody>
      <dsp:txXfrm>
        <a:off x="1435590" y="1554201"/>
        <a:ext cx="9080009" cy="1242935"/>
      </dsp:txXfrm>
    </dsp:sp>
    <dsp:sp modelId="{150690F9-A9EF-4525-BB6B-587B7CB5B206}">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960DA-F670-45FD-8553-F0A87D69EF36}">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CF4226-2529-4E75-8237-51069B421019}">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US" sz="2000" kern="1200"/>
            <a:t>The implementation of the NHS Bowel Cancer Screening Program Using the Quantitative (FIT) test ( Faecal Immunochemical Test) is one of the main contributors in measuring the incidence rate in bowel cancer. (Gov.UK, 2026)</a:t>
          </a:r>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29CDC-AFA4-475B-A56A-973728950BC0}">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0840F-F2F5-4D21-A92E-BE909DF71B98}">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Emergency presentation where persosn are diagnosed at a emergency admission visit (Cancer Research UK, 2023)</a:t>
          </a:r>
        </a:p>
      </dsp:txBody>
      <dsp:txXfrm>
        <a:off x="0" y="0"/>
        <a:ext cx="6291714" cy="2765367"/>
      </dsp:txXfrm>
    </dsp:sp>
    <dsp:sp modelId="{6ADC0ACD-1EFE-45DC-A016-04E3C7ACE1A2}">
      <dsp:nvSpPr>
        <dsp:cNvPr id="0" name=""/>
        <dsp:cNvSpPr/>
      </dsp:nvSpPr>
      <dsp:spPr>
        <a:xfrm>
          <a:off x="0" y="2765367"/>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A91792-A5C1-4755-88E1-58B679DBF49E}">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NHS Screening, or referral from a GP due to alarming symptoms such at Change in Bowel Habbit or rectal bleeding.</a:t>
          </a:r>
        </a:p>
      </dsp:txBody>
      <dsp:txXfrm>
        <a:off x="0" y="2765367"/>
        <a:ext cx="6291714" cy="27653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statistics/bowel-cancer-screening-annual-report-2024-to-2025" TargetMode="External"/><Relationship Id="rId2" Type="http://schemas.openxmlformats.org/officeDocument/2006/relationships/hyperlink" Target="https://www.cancerresearchuk.org/health-professional/cancer-statistic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6385" y="841248"/>
            <a:ext cx="5129600" cy="5340097"/>
          </a:xfrm>
        </p:spPr>
        <p:txBody>
          <a:bodyPr vert="horz" lIns="91440" tIns="45720" rIns="91440" bIns="45720" rtlCol="0" anchor="ctr">
            <a:normAutofit/>
          </a:bodyPr>
          <a:lstStyle/>
          <a:p>
            <a:pPr algn="l"/>
            <a:r>
              <a:rPr lang="en-US" sz="4800" b="1" u="sng" kern="1200">
                <a:solidFill>
                  <a:schemeClr val="bg1"/>
                </a:solidFill>
                <a:latin typeface="+mj-lt"/>
                <a:ea typeface="+mj-ea"/>
                <a:cs typeface="+mj-cs"/>
              </a:rPr>
              <a:t>Introduction To Public Health (LCHS4008)</a:t>
            </a:r>
            <a:endParaRPr lang="en-US" sz="4800" b="1" u="sng" kern="1200">
              <a:solidFill>
                <a:schemeClr val="bg1"/>
              </a:solidFill>
              <a:highlight>
                <a:srgbClr val="C6C6C6"/>
              </a:highlight>
              <a:latin typeface="+mj-lt"/>
              <a:ea typeface="+mj-ea"/>
              <a:cs typeface="+mj-cs"/>
            </a:endParaRPr>
          </a:p>
        </p:txBody>
      </p:sp>
      <p:sp>
        <p:nvSpPr>
          <p:cNvPr id="3" name="Subtitle 2"/>
          <p:cNvSpPr>
            <a:spLocks noGrp="1"/>
          </p:cNvSpPr>
          <p:nvPr>
            <p:ph type="subTitle" idx="1"/>
          </p:nvPr>
        </p:nvSpPr>
        <p:spPr>
          <a:xfrm>
            <a:off x="6464410" y="841247"/>
            <a:ext cx="4484536" cy="5340097"/>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highlight>
                  <a:srgbClr val="FFFFFF"/>
                </a:highlight>
              </a:rPr>
              <a:t>Marlon Kenny Khadoo  </a:t>
            </a:r>
            <a:endParaRPr lang="en-US" sz="1800">
              <a:solidFill>
                <a:schemeClr val="tx2"/>
              </a:solidFill>
              <a:highlight>
                <a:srgbClr val="C6C6C6"/>
              </a:highlight>
            </a:endParaRPr>
          </a:p>
          <a:p>
            <a:pPr indent="-228600" algn="l">
              <a:buFont typeface="Arial" panose="020B0604020202020204" pitchFamily="34" charset="0"/>
              <a:buChar char="•"/>
            </a:pPr>
            <a:r>
              <a:rPr lang="en-US" sz="1800">
                <a:solidFill>
                  <a:schemeClr val="tx2"/>
                </a:solidFill>
                <a:highlight>
                  <a:srgbClr val="FFFFFF"/>
                </a:highlight>
              </a:rPr>
              <a:t>Student ID # 2540844</a:t>
            </a:r>
            <a:endParaRPr lang="en-US" sz="1800">
              <a:solidFill>
                <a:schemeClr val="tx2"/>
              </a:solidFill>
              <a:highlight>
                <a:srgbClr val="C6C6C6"/>
              </a:highlight>
            </a:endParaRPr>
          </a:p>
          <a:p>
            <a:pPr indent="-228600" algn="l">
              <a:buFont typeface="Arial" panose="020B0604020202020204" pitchFamily="34" charset="0"/>
              <a:buChar char="•"/>
            </a:pPr>
            <a:r>
              <a:rPr lang="en-US" sz="1800">
                <a:solidFill>
                  <a:schemeClr val="tx2"/>
                </a:solidFill>
                <a:highlight>
                  <a:srgbClr val="FFFFFF"/>
                </a:highlight>
              </a:rPr>
              <a:t>Lecturer: Emmanuel Adud </a:t>
            </a:r>
          </a:p>
          <a:p>
            <a:pPr indent="-228600" algn="l">
              <a:buFont typeface="Arial" panose="020B0604020202020204" pitchFamily="34" charset="0"/>
              <a:buChar char="•"/>
            </a:pPr>
            <a:endParaRPr lang="en-US" sz="180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E1E335-1AE5-8405-019C-6F9BEA65FA58}"/>
              </a:ext>
            </a:extLst>
          </p:cNvPr>
          <p:cNvSpPr>
            <a:spLocks noGrp="1"/>
          </p:cNvSpPr>
          <p:nvPr>
            <p:ph type="title"/>
          </p:nvPr>
        </p:nvSpPr>
        <p:spPr>
          <a:xfrm>
            <a:off x="686834" y="1153572"/>
            <a:ext cx="3200400" cy="4461163"/>
          </a:xfrm>
        </p:spPr>
        <p:txBody>
          <a:bodyPr>
            <a:normAutofit/>
          </a:bodyPr>
          <a:lstStyle/>
          <a:p>
            <a:r>
              <a:rPr lang="en-US" b="1" u="sng">
                <a:solidFill>
                  <a:srgbClr val="FFFFFF"/>
                </a:solidFill>
                <a:latin typeface="Aptos"/>
              </a:rPr>
              <a:t>Bowel Cancer</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700AA425-E813-4F0E-35F1-44F347AF83B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1" u="sng">
                <a:highlight>
                  <a:srgbClr val="FFFFFF"/>
                </a:highlight>
              </a:rPr>
              <a:t>What are the main approaches and strategies that can be used to measure the incidence of Bowel Cancer.</a:t>
            </a:r>
            <a:endParaRPr lang="en-US">
              <a:highlight>
                <a:srgbClr val="C6C6C6"/>
              </a:highlight>
            </a:endParaRPr>
          </a:p>
          <a:p>
            <a:r>
              <a:rPr lang="en-US">
                <a:highlight>
                  <a:srgbClr val="FFFFFF"/>
                </a:highlight>
              </a:rPr>
              <a:t>The incidence rate measures how quickly new cases of diseases are spread in a specified population. </a:t>
            </a:r>
            <a:endParaRPr lang="en-US">
              <a:highlight>
                <a:srgbClr val="C6C6C6"/>
              </a:highlight>
            </a:endParaRPr>
          </a:p>
          <a:p>
            <a:r>
              <a:rPr lang="en-US">
                <a:highlight>
                  <a:srgbClr val="FFFFFF"/>
                </a:highlight>
              </a:rPr>
              <a:t>What is bowel cancer? Bowel cancer is a disease that affects the digestive system, specifically the intestines.</a:t>
            </a:r>
            <a:endParaRPr lang="en-US">
              <a:highlight>
                <a:srgbClr val="C6C6C6"/>
              </a:highlight>
            </a:endParaRPr>
          </a:p>
          <a:p>
            <a:r>
              <a:rPr lang="en-US">
                <a:highlight>
                  <a:srgbClr val="FFFFFF"/>
                </a:highlight>
              </a:rPr>
              <a:t>For the government to reduce the risks of Bowel Cancer in our society there are some measures that needs to be put in place such as: </a:t>
            </a:r>
            <a:endParaRPr lang="en-US"/>
          </a:p>
          <a:p>
            <a:endParaRPr lang="en-US"/>
          </a:p>
        </p:txBody>
      </p:sp>
    </p:spTree>
    <p:extLst>
      <p:ext uri="{BB962C8B-B14F-4D97-AF65-F5344CB8AC3E}">
        <p14:creationId xmlns:p14="http://schemas.microsoft.com/office/powerpoint/2010/main" val="3486434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B118898-5F6B-F008-0DF0-D20E34055474}"/>
              </a:ext>
            </a:extLst>
          </p:cNvPr>
          <p:cNvSpPr>
            <a:spLocks noGrp="1"/>
          </p:cNvSpPr>
          <p:nvPr>
            <p:ph idx="1"/>
          </p:nvPr>
        </p:nvSpPr>
        <p:spPr>
          <a:xfrm>
            <a:off x="838200" y="1825625"/>
            <a:ext cx="5558489" cy="4351338"/>
          </a:xfrm>
        </p:spPr>
        <p:txBody>
          <a:bodyPr vert="horz" lIns="91440" tIns="45720" rIns="91440" bIns="45720" rtlCol="0" anchor="t">
            <a:normAutofit/>
          </a:bodyPr>
          <a:lstStyle/>
          <a:p>
            <a:r>
              <a:rPr lang="en-US">
                <a:highlight>
                  <a:srgbClr val="FFFFFF"/>
                </a:highlight>
              </a:rPr>
              <a:t>Bowel and Colon Screening for persons who are at risk such as persons over the age of 50 </a:t>
            </a:r>
            <a:endParaRPr lang="en-US">
              <a:highlight>
                <a:srgbClr val="C6C6C6"/>
              </a:highlight>
            </a:endParaRPr>
          </a:p>
          <a:p>
            <a:r>
              <a:rPr lang="en-US">
                <a:highlight>
                  <a:srgbClr val="FFFFFF"/>
                </a:highlight>
              </a:rPr>
              <a:t>Heavy smokers </a:t>
            </a:r>
            <a:endParaRPr lang="en-US">
              <a:highlight>
                <a:srgbClr val="C6C6C6"/>
              </a:highlight>
            </a:endParaRPr>
          </a:p>
          <a:p>
            <a:r>
              <a:rPr lang="en-US">
                <a:highlight>
                  <a:srgbClr val="FFFFFF"/>
                </a:highlight>
              </a:rPr>
              <a:t>And alcohol abusers </a:t>
            </a:r>
            <a:endParaRPr lang="en-US">
              <a:highlight>
                <a:srgbClr val="C6C6C6"/>
              </a:highlight>
            </a:endParaRPr>
          </a:p>
          <a:p>
            <a:r>
              <a:rPr lang="en-US">
                <a:highlight>
                  <a:srgbClr val="FFFFFF"/>
                </a:highlight>
              </a:rPr>
              <a:t>Persons who are obese and lack movement of exercise</a:t>
            </a:r>
            <a:endParaRPr lang="en-US">
              <a:highlight>
                <a:srgbClr val="C6C6C6"/>
              </a:highlight>
            </a:endParaRPr>
          </a:p>
          <a:p>
            <a:r>
              <a:rPr lang="en-US">
                <a:highlight>
                  <a:srgbClr val="FFFFFF"/>
                </a:highlight>
              </a:rPr>
              <a:t>Persosn who have a family history of bowel or colon cancer</a:t>
            </a:r>
            <a:endParaRPr lang="en-US">
              <a:highlight>
                <a:srgbClr val="C6C6C6"/>
              </a:highlight>
            </a:endParaRPr>
          </a:p>
          <a:p>
            <a:endParaRPr lang="en-US">
              <a:highlight>
                <a:srgbClr val="FFFFFF"/>
              </a:highlight>
            </a:endParaRPr>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309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F9C4A8D-77FF-9831-1B53-907A98FF9795}"/>
              </a:ext>
            </a:extLst>
          </p:cNvPr>
          <p:cNvGraphicFramePr>
            <a:graphicFrameLocks noGrp="1"/>
          </p:cNvGraphicFramePr>
          <p:nvPr>
            <p:ph idx="1"/>
            <p:extLst>
              <p:ext uri="{D42A27DB-BD31-4B8C-83A1-F6EECF244321}">
                <p14:modId xmlns:p14="http://schemas.microsoft.com/office/powerpoint/2010/main" val="28347067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021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8126A1EC-B460-7226-D551-86330DBD1352}"/>
              </a:ext>
            </a:extLst>
          </p:cNvPr>
          <p:cNvSpPr>
            <a:spLocks noGrp="1"/>
          </p:cNvSpPr>
          <p:nvPr>
            <p:ph type="title"/>
          </p:nvPr>
        </p:nvSpPr>
        <p:spPr>
          <a:xfrm>
            <a:off x="838200" y="643467"/>
            <a:ext cx="2951205" cy="5571066"/>
          </a:xfrm>
        </p:spPr>
        <p:txBody>
          <a:bodyPr>
            <a:normAutofit/>
          </a:bodyPr>
          <a:lstStyle/>
          <a:p>
            <a:r>
              <a:rPr lang="en-US">
                <a:solidFill>
                  <a:srgbClr val="FFFFFF"/>
                </a:solidFill>
                <a:latin typeface="Aptos"/>
              </a:rPr>
              <a:t>Routes to Diagnosis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7979B087-8A6C-309C-FDB5-C7CC8078A1AA}"/>
              </a:ext>
            </a:extLst>
          </p:cNvPr>
          <p:cNvGraphicFramePr>
            <a:graphicFrameLocks noGrp="1"/>
          </p:cNvGraphicFramePr>
          <p:nvPr>
            <p:ph idx="1"/>
            <p:extLst>
              <p:ext uri="{D42A27DB-BD31-4B8C-83A1-F6EECF244321}">
                <p14:modId xmlns:p14="http://schemas.microsoft.com/office/powerpoint/2010/main" val="214899299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119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A62E1C2-CD5D-1D2E-E650-DC9E7B28211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highlight>
                  <a:srgbClr val="FFFFFF"/>
                </a:highlight>
              </a:rPr>
              <a:t>In the case of </a:t>
            </a:r>
            <a:r>
              <a:rPr lang="en-US" dirty="0" err="1">
                <a:highlight>
                  <a:srgbClr val="FFFFFF"/>
                </a:highlight>
              </a:rPr>
              <a:t>Ms</a:t>
            </a:r>
            <a:r>
              <a:rPr lang="en-US" dirty="0">
                <a:highlight>
                  <a:srgbClr val="FFFFFF"/>
                </a:highlight>
              </a:rPr>
              <a:t> Smith we can clearly see that she is over the age of 50 have had a family history of bowel cancer and is having symptoms of bowel cancer such as irregular bowl movement and blood in her stool and losing weight over the past few weeks so with this said and done, we can clearly say after proper screening it is possible that </a:t>
            </a:r>
            <a:r>
              <a:rPr lang="en-US" dirty="0" err="1">
                <a:highlight>
                  <a:srgbClr val="FFFFFF"/>
                </a:highlight>
              </a:rPr>
              <a:t>Ms</a:t>
            </a:r>
            <a:r>
              <a:rPr lang="en-US" dirty="0">
                <a:highlight>
                  <a:srgbClr val="FFFFFF"/>
                </a:highlight>
              </a:rPr>
              <a:t> smith has bowel cancer.</a:t>
            </a:r>
            <a:endParaRPr lang="en-US" dirty="0"/>
          </a:p>
        </p:txBody>
      </p:sp>
    </p:spTree>
    <p:extLst>
      <p:ext uri="{BB962C8B-B14F-4D97-AF65-F5344CB8AC3E}">
        <p14:creationId xmlns:p14="http://schemas.microsoft.com/office/powerpoint/2010/main" val="1645354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c 2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28D1F2-E82A-9427-82C6-217025DECDD7}"/>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US" sz="2400" dirty="0"/>
              <a:t>In addition to measuring the incidence of bowel cancer it is only fitting that the public is </a:t>
            </a:r>
            <a:r>
              <a:rPr lang="en-US" sz="2400" dirty="0" err="1"/>
              <a:t>sensatisied</a:t>
            </a:r>
            <a:r>
              <a:rPr lang="en-US" sz="2400" dirty="0"/>
              <a:t> about the effects of bowel cancer on their social, physical and mental well-being. To conclude it is important that the incidence rate is measured so that the figures can be published so that persons can be aware of the significant threat that it poses to their health.</a:t>
            </a:r>
          </a:p>
        </p:txBody>
      </p:sp>
    </p:spTree>
    <p:extLst>
      <p:ext uri="{BB962C8B-B14F-4D97-AF65-F5344CB8AC3E}">
        <p14:creationId xmlns:p14="http://schemas.microsoft.com/office/powerpoint/2010/main" val="42380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92B89-473E-02F9-6A94-1E2A335A636C}"/>
              </a:ext>
            </a:extLst>
          </p:cNvPr>
          <p:cNvSpPr>
            <a:spLocks noGrp="1"/>
          </p:cNvSpPr>
          <p:nvPr>
            <p:ph type="title"/>
          </p:nvPr>
        </p:nvSpPr>
        <p:spPr/>
        <p:txBody>
          <a:bodyPr/>
          <a:lstStyle/>
          <a:p>
            <a:r>
              <a:rPr lang="en-US" b="1" u="sng"/>
              <a:t>References</a:t>
            </a:r>
          </a:p>
        </p:txBody>
      </p:sp>
      <p:sp>
        <p:nvSpPr>
          <p:cNvPr id="3" name="Content Placeholder 2">
            <a:extLst>
              <a:ext uri="{FF2B5EF4-FFF2-40B4-BE49-F238E27FC236}">
                <a16:creationId xmlns:a16="http://schemas.microsoft.com/office/drawing/2014/main" id="{423DC766-2B3B-D8E9-726C-D1E657DCFB2E}"/>
              </a:ext>
            </a:extLst>
          </p:cNvPr>
          <p:cNvSpPr>
            <a:spLocks noGrp="1"/>
          </p:cNvSpPr>
          <p:nvPr>
            <p:ph idx="1"/>
          </p:nvPr>
        </p:nvSpPr>
        <p:spPr/>
        <p:txBody>
          <a:bodyPr vert="horz" lIns="91440" tIns="45720" rIns="91440" bIns="45720" rtlCol="0" anchor="t">
            <a:normAutofit/>
          </a:bodyPr>
          <a:lstStyle/>
          <a:p>
            <a:r>
              <a:rPr lang="en-US">
                <a:highlight>
                  <a:srgbClr val="FFFFFF"/>
                </a:highlight>
              </a:rPr>
              <a:t>Cancer Research UK (2023) Bowel Cancer Statistics, Available at: </a:t>
            </a:r>
            <a:r>
              <a:rPr lang="en-US" u="sng" dirty="0">
                <a:highlight>
                  <a:srgbClr val="FFFFFF"/>
                </a:highlight>
                <a:hlinkClick r:id="rId2"/>
              </a:rPr>
              <a:t>https://www.cancerresearchuk.org/health-professional/cancer-statistics</a:t>
            </a:r>
            <a:r>
              <a:rPr lang="en-US">
                <a:highlight>
                  <a:srgbClr val="FFFFFF"/>
                </a:highlight>
              </a:rPr>
              <a:t>(Accessed : 13 October 2026). </a:t>
            </a:r>
            <a:endParaRPr lang="en-US" dirty="0">
              <a:highlight>
                <a:srgbClr val="C6C6C6"/>
              </a:highlight>
            </a:endParaRPr>
          </a:p>
          <a:p>
            <a:endParaRPr lang="en-US" dirty="0">
              <a:highlight>
                <a:srgbClr val="C6C6C6"/>
              </a:highlight>
            </a:endParaRPr>
          </a:p>
          <a:p>
            <a:r>
              <a:rPr lang="en-US">
                <a:highlight>
                  <a:srgbClr val="FFFFFF"/>
                </a:highlight>
              </a:rPr>
              <a:t>GOV.UK (2026) Bowel Cancer Screening Standards data report 2024-25. Available at: </a:t>
            </a:r>
            <a:r>
              <a:rPr lang="en-US" u="sng" dirty="0">
                <a:highlight>
                  <a:srgbClr val="FFFFFF"/>
                </a:highlight>
                <a:hlinkClick r:id="rId3"/>
              </a:rPr>
              <a:t>https://www.gov.uk/government/statistics/bowel-cancer-screening-annual-report-2024-to-2025</a:t>
            </a:r>
            <a:r>
              <a:rPr lang="en-US">
                <a:highlight>
                  <a:srgbClr val="FFFFFF"/>
                </a:highlight>
              </a:rPr>
              <a:t> (Accessed: 13 October 2026). </a:t>
            </a:r>
            <a:endParaRPr lang="en-US" dirty="0">
              <a:highlight>
                <a:srgbClr val="C6C6C6"/>
              </a:highlight>
            </a:endParaRPr>
          </a:p>
          <a:p>
            <a:endParaRPr lang="en-US" dirty="0">
              <a:highlight>
                <a:srgbClr val="C6C6C6"/>
              </a:highlight>
            </a:endParaRPr>
          </a:p>
          <a:p>
            <a:endParaRPr lang="en-US" dirty="0"/>
          </a:p>
        </p:txBody>
      </p:sp>
    </p:spTree>
    <p:extLst>
      <p:ext uri="{BB962C8B-B14F-4D97-AF65-F5344CB8AC3E}">
        <p14:creationId xmlns:p14="http://schemas.microsoft.com/office/powerpoint/2010/main" val="924087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8EBF8-BEDA-57DE-6D38-5FEB7D710F8C}"/>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Bowel Cancer</a:t>
            </a:r>
            <a:br>
              <a:rPr lang="en-US" sz="3700"/>
            </a:br>
            <a:br>
              <a:rPr lang="en-US" sz="3700"/>
            </a:br>
            <a:endParaRPr lang="en-US" sz="3700"/>
          </a:p>
        </p:txBody>
      </p:sp>
      <p:sp>
        <p:nvSpPr>
          <p:cNvPr id="6" name="Subtitle 2">
            <a:extLst>
              <a:ext uri="{FF2B5EF4-FFF2-40B4-BE49-F238E27FC236}">
                <a16:creationId xmlns:a16="http://schemas.microsoft.com/office/drawing/2014/main" id="{8B250796-FC32-6659-03AF-9698F6F8790B}"/>
              </a:ext>
            </a:extLst>
          </p:cNvPr>
          <p:cNvSpPr>
            <a:spLocks noGrp="1"/>
          </p:cNvSpPr>
          <p:nvPr/>
        </p:nvSpPr>
        <p:spPr>
          <a:xfrm>
            <a:off x="761802" y="2743200"/>
            <a:ext cx="4646905" cy="3613149"/>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200"/>
              </a:spcBef>
              <a:buClr>
                <a:schemeClr val="accent1"/>
              </a:buClr>
              <a:buFont typeface="Wingdings 2" pitchFamily="18" charset="2"/>
              <a:buNone/>
              <a:defRPr sz="2200" kern="1200" cap="none" spc="0" baseline="0">
                <a:solidFill>
                  <a:schemeClr val="accent1">
                    <a:lumMod val="20000"/>
                    <a:lumOff val="80000"/>
                  </a:schemeClr>
                </a:solidFill>
                <a:latin typeface="+mn-lt"/>
                <a:ea typeface="+mn-ea"/>
                <a:cs typeface="+mn-cs"/>
              </a:defRPr>
            </a:lvl1pPr>
            <a:lvl2pPr marL="4572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65000"/>
                    <a:lumOff val="35000"/>
                  </a:schemeClr>
                </a:solidFill>
                <a:latin typeface="+mn-lt"/>
                <a:ea typeface="+mn-ea"/>
                <a:cs typeface="+mn-cs"/>
              </a:defRPr>
            </a:lvl2pPr>
            <a:lvl3pPr marL="9144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65000"/>
                    <a:lumOff val="35000"/>
                  </a:schemeClr>
                </a:solidFill>
                <a:latin typeface="+mn-lt"/>
                <a:ea typeface="+mn-ea"/>
                <a:cs typeface="+mn-cs"/>
              </a:defRPr>
            </a:lvl3pPr>
            <a:lvl4pPr marL="1371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4pPr>
            <a:lvl5pPr marL="18288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5pPr>
            <a:lvl6pPr marL="22860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6pPr>
            <a:lvl7pPr marL="27432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7pPr>
            <a:lvl8pPr marL="32004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8pPr>
            <a:lvl9pPr marL="3657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9pPr>
          </a:lstStyle>
          <a:p>
            <a:pPr indent="-228600">
              <a:buFont typeface="Arial" panose="020B0604020202020204" pitchFamily="34" charset="0"/>
              <a:buChar char="•"/>
            </a:pPr>
            <a:r>
              <a:rPr lang="en-US" sz="2000" b="1">
                <a:solidFill>
                  <a:schemeClr val="tx1"/>
                </a:solidFill>
              </a:rPr>
              <a:t>Presentation Provided By:</a:t>
            </a:r>
          </a:p>
          <a:p>
            <a:pPr indent="-228600">
              <a:buFont typeface="Arial" panose="020B0604020202020204" pitchFamily="34" charset="0"/>
              <a:buChar char="•"/>
            </a:pPr>
            <a:r>
              <a:rPr lang="en-US" sz="2000" b="1">
                <a:solidFill>
                  <a:schemeClr val="tx1"/>
                </a:solidFill>
              </a:rPr>
              <a:t># Sojibur Rahman</a:t>
            </a:r>
          </a:p>
          <a:p>
            <a:pPr indent="-228600">
              <a:buFont typeface="Arial" panose="020B0604020202020204" pitchFamily="34" charset="0"/>
              <a:buChar char="•"/>
            </a:pPr>
            <a:r>
              <a:rPr lang="en-US" sz="2000" b="1">
                <a:solidFill>
                  <a:schemeClr val="tx1"/>
                </a:solidFill>
              </a:rPr>
              <a:t>Student ID: 2542626</a:t>
            </a:r>
          </a:p>
          <a:p>
            <a:pPr indent="-228600">
              <a:buFont typeface="Arial" panose="020B0604020202020204" pitchFamily="34" charset="0"/>
              <a:buChar char="•"/>
            </a:pPr>
            <a:endParaRPr lang="en-US" sz="2000" b="1">
              <a:solidFill>
                <a:schemeClr val="tx1"/>
              </a:solidFill>
            </a:endParaRPr>
          </a:p>
        </p:txBody>
      </p:sp>
      <p:pic>
        <p:nvPicPr>
          <p:cNvPr id="25" name="Picture 24" descr="A red breast cancer awareness ribbon against a wall">
            <a:extLst>
              <a:ext uri="{FF2B5EF4-FFF2-40B4-BE49-F238E27FC236}">
                <a16:creationId xmlns:a16="http://schemas.microsoft.com/office/drawing/2014/main" id="{67D9DA64-B286-681B-A8F4-FB17EEABD502}"/>
              </a:ext>
            </a:extLst>
          </p:cNvPr>
          <p:cNvPicPr>
            <a:picLocks noChangeAspect="1"/>
          </p:cNvPicPr>
          <p:nvPr/>
        </p:nvPicPr>
        <p:blipFill>
          <a:blip r:embed="rId2"/>
          <a:srcRect l="37705" r="2935"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180342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FA982-77FE-157C-5DBC-E55279095A5C}"/>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Corbel"/>
              </a:rPr>
              <a:t>Introduction </a:t>
            </a:r>
          </a:p>
          <a:p>
            <a:endParaRPr lang="en-US" sz="4000">
              <a:solidFill>
                <a:srgbClr val="FFFFFF"/>
              </a:solidFill>
            </a:endParaRPr>
          </a:p>
        </p:txBody>
      </p:sp>
      <p:sp>
        <p:nvSpPr>
          <p:cNvPr id="3" name="Content Placeholder 2">
            <a:extLst>
              <a:ext uri="{FF2B5EF4-FFF2-40B4-BE49-F238E27FC236}">
                <a16:creationId xmlns:a16="http://schemas.microsoft.com/office/drawing/2014/main" id="{775FE395-AA68-B1C2-3EDE-0FC6837A1658}"/>
              </a:ext>
            </a:extLst>
          </p:cNvPr>
          <p:cNvSpPr>
            <a:spLocks noGrp="1"/>
          </p:cNvSpPr>
          <p:nvPr>
            <p:ph idx="1"/>
          </p:nvPr>
        </p:nvSpPr>
        <p:spPr>
          <a:xfrm>
            <a:off x="1371599" y="2318197"/>
            <a:ext cx="9724031" cy="3683358"/>
          </a:xfrm>
        </p:spPr>
        <p:txBody>
          <a:bodyPr anchor="ctr">
            <a:normAutofit/>
          </a:bodyPr>
          <a:lstStyle/>
          <a:p>
            <a:r>
              <a:rPr lang="en-US" sz="2000">
                <a:ea typeface="+mn-lt"/>
                <a:cs typeface="+mn-lt"/>
              </a:rPr>
              <a:t>Bowel cancer (medical term: colorectal cancer) is defined as the uncontrolled growth of abnormal cells that originate in the large intestine. The large intestine consists of two main parts:</a:t>
            </a:r>
            <a:endParaRPr lang="en-US" sz="2000"/>
          </a:p>
          <a:p>
            <a:r>
              <a:rPr lang="en-US" sz="2000">
                <a:ea typeface="+mn-lt"/>
                <a:cs typeface="+mn-lt"/>
              </a:rPr>
              <a:t>• The colon: The main part of the large bowel where water and nutrients are absorbed from digested food.</a:t>
            </a:r>
            <a:endParaRPr lang="en-US" sz="2000"/>
          </a:p>
          <a:p>
            <a:r>
              <a:rPr lang="en-US" sz="2000">
                <a:ea typeface="+mn-lt"/>
                <a:cs typeface="+mn-lt"/>
              </a:rPr>
              <a:t>• The rectum: The final section of the large bowel where waste is stored before leaving the body</a:t>
            </a:r>
            <a:endParaRPr lang="en-US" sz="2000"/>
          </a:p>
        </p:txBody>
      </p:sp>
    </p:spTree>
    <p:extLst>
      <p:ext uri="{BB962C8B-B14F-4D97-AF65-F5344CB8AC3E}">
        <p14:creationId xmlns:p14="http://schemas.microsoft.com/office/powerpoint/2010/main" val="2653931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9C8BA005-0AFA-2421-DFAB-1607649F4245}"/>
              </a:ext>
            </a:extLst>
          </p:cNvPr>
          <p:cNvSpPr>
            <a:spLocks noGrp="1"/>
          </p:cNvSpPr>
          <p:nvPr>
            <p:ph idx="1"/>
          </p:nvPr>
        </p:nvSpPr>
        <p:spPr>
          <a:xfrm>
            <a:off x="1371599" y="2318197"/>
            <a:ext cx="9724031" cy="3683358"/>
          </a:xfrm>
        </p:spPr>
        <p:txBody>
          <a:bodyPr anchor="ctr">
            <a:normAutofit/>
          </a:bodyPr>
          <a:lstStyle/>
          <a:p>
            <a:r>
              <a:rPr lang="en-US" sz="1900"/>
              <a:t>Measuring the  Incidence of Bowel Cancer</a:t>
            </a:r>
            <a:br>
              <a:rPr lang="en-US" sz="1900"/>
            </a:br>
            <a:r>
              <a:rPr lang="en-US" sz="1900">
                <a:ea typeface="+mj-lt"/>
                <a:cs typeface="+mj-lt"/>
              </a:rPr>
              <a:t>Population-Based Cancer Registries: Organizations like the National Cancer Registration and Analysis Service (NCRAS) in England, alongside registries in Scotland, Wales, and Northern Ireland, systematically collect data on every new cancer diagnosis.</a:t>
            </a:r>
            <a:br>
              <a:rPr lang="en-US" sz="1900"/>
            </a:br>
            <a:br>
              <a:rPr lang="en-US" sz="1900"/>
            </a:br>
            <a:br>
              <a:rPr lang="en-US" sz="1900"/>
            </a:br>
            <a:br>
              <a:rPr lang="en-US" sz="1900"/>
            </a:br>
            <a:br>
              <a:rPr lang="en-US" sz="1900"/>
            </a:br>
            <a:br>
              <a:rPr lang="en-US" sz="1900"/>
            </a:br>
            <a:br>
              <a:rPr lang="en-US" sz="1900"/>
            </a:br>
            <a:br>
              <a:rPr lang="en-US" sz="1900"/>
            </a:br>
            <a:br>
              <a:rPr lang="en-US" sz="1900"/>
            </a:br>
            <a:r>
              <a:rPr lang="en-US" sz="1900"/>
              <a:t> </a:t>
            </a:r>
          </a:p>
        </p:txBody>
      </p:sp>
    </p:spTree>
    <p:extLst>
      <p:ext uri="{BB962C8B-B14F-4D97-AF65-F5344CB8AC3E}">
        <p14:creationId xmlns:p14="http://schemas.microsoft.com/office/powerpoint/2010/main" val="427212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ntent Placeholder 2">
            <a:extLst>
              <a:ext uri="{FF2B5EF4-FFF2-40B4-BE49-F238E27FC236}">
                <a16:creationId xmlns:a16="http://schemas.microsoft.com/office/drawing/2014/main" id="{D4747C33-4251-DC1C-F3BC-AFFD85030787}"/>
              </a:ext>
            </a:extLst>
          </p:cNvPr>
          <p:cNvSpPr>
            <a:spLocks noGrp="1"/>
          </p:cNvSpPr>
          <p:nvPr>
            <p:ph idx="1"/>
          </p:nvPr>
        </p:nvSpPr>
        <p:spPr>
          <a:xfrm>
            <a:off x="1371599" y="2318197"/>
            <a:ext cx="9724031" cy="3683358"/>
          </a:xfrm>
        </p:spPr>
        <p:txBody>
          <a:bodyPr anchor="ctr">
            <a:normAutofit/>
          </a:bodyPr>
          <a:lstStyle/>
          <a:p>
            <a:r>
              <a:rPr lang="en-US" sz="2000">
                <a:ea typeface="+mn-lt"/>
                <a:cs typeface="+mn-lt"/>
              </a:rPr>
              <a:t>Pathology and Hospital Data Integration: Incidence is measured by linking pathology laboratory reports (positive biopsies confirming malignancy) with hospital episode statistics (HES) and death certification data.</a:t>
            </a:r>
            <a:endParaRPr lang="en-US" sz="2000"/>
          </a:p>
        </p:txBody>
      </p:sp>
    </p:spTree>
    <p:extLst>
      <p:ext uri="{BB962C8B-B14F-4D97-AF65-F5344CB8AC3E}">
        <p14:creationId xmlns:p14="http://schemas.microsoft.com/office/powerpoint/2010/main" val="1988065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BFF94-90E7-7A54-D53A-17991633518B}"/>
              </a:ext>
            </a:extLst>
          </p:cNvPr>
          <p:cNvSpPr>
            <a:spLocks noGrp="1"/>
          </p:cNvSpPr>
          <p:nvPr>
            <p:ph type="title"/>
          </p:nvPr>
        </p:nvSpPr>
        <p:spPr>
          <a:xfrm>
            <a:off x="1371599" y="294538"/>
            <a:ext cx="9895951" cy="1033669"/>
          </a:xfrm>
        </p:spPr>
        <p:txBody>
          <a:bodyPr>
            <a:normAutofit/>
          </a:bodyPr>
          <a:lstStyle/>
          <a:p>
            <a:r>
              <a:rPr lang="en-US" sz="4000" b="1">
                <a:ln w="15875">
                  <a:solidFill>
                    <a:srgbClr val="FFFFFF"/>
                  </a:solidFill>
                </a:ln>
                <a:solidFill>
                  <a:srgbClr val="FFFFFF"/>
                </a:solidFill>
              </a:rPr>
              <a:t>References</a:t>
            </a:r>
          </a:p>
        </p:txBody>
      </p:sp>
      <p:sp>
        <p:nvSpPr>
          <p:cNvPr id="3" name="Content Placeholder 2">
            <a:extLst>
              <a:ext uri="{FF2B5EF4-FFF2-40B4-BE49-F238E27FC236}">
                <a16:creationId xmlns:a16="http://schemas.microsoft.com/office/drawing/2014/main" id="{A513B818-CF78-E87D-3DA9-2537A2697DD7}"/>
              </a:ext>
            </a:extLst>
          </p:cNvPr>
          <p:cNvSpPr>
            <a:spLocks noGrp="1"/>
          </p:cNvSpPr>
          <p:nvPr>
            <p:ph idx="1"/>
          </p:nvPr>
        </p:nvSpPr>
        <p:spPr>
          <a:xfrm>
            <a:off x="1371599" y="2318197"/>
            <a:ext cx="9724031" cy="3683358"/>
          </a:xfrm>
        </p:spPr>
        <p:txBody>
          <a:bodyPr anchor="ctr">
            <a:normAutofit/>
          </a:bodyPr>
          <a:lstStyle/>
          <a:p>
            <a:r>
              <a:rPr lang="en-US" sz="2000">
                <a:ea typeface="+mn-lt"/>
                <a:cs typeface="+mn-lt"/>
              </a:rPr>
              <a:t>Alsadhan, N., Almaiman, A., Pujades-Rodriguez, M., Brennan, C., Shuweihdi, F., Alhurishi, S. A., &amp; West, R. M. (2022). Statistical methods for measuring trends in colorectal cancer incidence in registries: A systematic review. Frontiers in Oncology, 12, 1049486. https://doi.org/10.3389/fonc.2022.1049486</a:t>
            </a:r>
            <a:endParaRPr lang="en-US" sz="2000"/>
          </a:p>
        </p:txBody>
      </p:sp>
    </p:spTree>
    <p:extLst>
      <p:ext uri="{BB962C8B-B14F-4D97-AF65-F5344CB8AC3E}">
        <p14:creationId xmlns:p14="http://schemas.microsoft.com/office/powerpoint/2010/main" val="35671210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Introduction To Public Health (LCHS4008)</vt:lpstr>
      <vt:lpstr>Bowel Cancer</vt:lpstr>
      <vt:lpstr>PowerPoint Presentation</vt:lpstr>
      <vt:lpstr>PowerPoint Presentation</vt:lpstr>
      <vt:lpstr>Routes to Diagnosis </vt:lpstr>
      <vt:lpstr>PowerPoint Presentation</vt:lpstr>
      <vt:lpstr>PowerPoint Presentation</vt:lpstr>
      <vt:lpstr>References</vt:lpstr>
      <vt:lpstr>Bowel Cancer  </vt:lpstr>
      <vt:lpstr>Introduction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122</cp:revision>
  <dcterms:created xsi:type="dcterms:W3CDTF">2026-10-14T22:22:51Z</dcterms:created>
  <dcterms:modified xsi:type="dcterms:W3CDTF">2026-10-14T23:53:28Z</dcterms:modified>
</cp:coreProperties>
</file>