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2" r:id="rId6"/>
    <p:sldId id="263" r:id="rId7"/>
    <p:sldId id="261" r:id="rId8"/>
    <p:sldId id="264" r:id="rId9"/>
    <p:sldId id="265" r:id="rId10"/>
    <p:sldId id="266" r:id="rId11"/>
    <p:sldId id="267" r:id="rId12"/>
    <p:sldId id="269" r:id="rId13"/>
    <p:sldId id="270" r:id="rId14"/>
    <p:sldId id="271" r:id="rId15"/>
    <p:sldId id="272" r:id="rId16"/>
    <p:sldId id="273" r:id="rId17"/>
    <p:sldId id="275"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DE5EC4-099E-486E-B43E-E1ADC9C91731}" v="9" dt="2023-09-18T09:06:39.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p:scale>
          <a:sx n="76" d="100"/>
          <a:sy n="76" d="100"/>
        </p:scale>
        <p:origin x="840" y="5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3542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2070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76323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5143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36799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5552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8144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595500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51867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77156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30/10/2023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98327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30/10/2023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700849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386350" y="784690"/>
            <a:ext cx="3647152"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BMTP6018</a:t>
            </a:r>
          </a:p>
        </p:txBody>
      </p:sp>
      <p:sp>
        <p:nvSpPr>
          <p:cNvPr id="5" name="TextBox 4">
            <a:extLst>
              <a:ext uri="{FF2B5EF4-FFF2-40B4-BE49-F238E27FC236}">
                <a16:creationId xmlns:a16="http://schemas.microsoft.com/office/drawing/2014/main" id="{066E66B9-5E97-9ABB-EF4B-9D37D0CF9BE5}"/>
              </a:ext>
            </a:extLst>
          </p:cNvPr>
          <p:cNvSpPr txBox="1"/>
          <p:nvPr/>
        </p:nvSpPr>
        <p:spPr>
          <a:xfrm>
            <a:off x="386350" y="1634872"/>
            <a:ext cx="7828297" cy="1754326"/>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Global Sports &amp; Tourism </a:t>
            </a:r>
            <a:br>
              <a:rPr lang="en-GB" sz="5400" dirty="0">
                <a:solidFill>
                  <a:schemeClr val="bg1"/>
                </a:solidFill>
                <a:latin typeface="Arial" panose="020B0604020202020204" pitchFamily="34" charset="0"/>
                <a:cs typeface="Arial" panose="020B0604020202020204" pitchFamily="34" charset="0"/>
              </a:rPr>
            </a:br>
            <a:r>
              <a:rPr lang="en-GB" sz="5400" dirty="0">
                <a:solidFill>
                  <a:schemeClr val="bg1"/>
                </a:solidFill>
                <a:latin typeface="Arial" panose="020B0604020202020204" pitchFamily="34" charset="0"/>
                <a:cs typeface="Arial" panose="020B0604020202020204" pitchFamily="34" charset="0"/>
              </a:rPr>
              <a:t>Event Management</a:t>
            </a:r>
          </a:p>
        </p:txBody>
      </p:sp>
      <p:sp>
        <p:nvSpPr>
          <p:cNvPr id="6" name="TextBox 5">
            <a:extLst>
              <a:ext uri="{FF2B5EF4-FFF2-40B4-BE49-F238E27FC236}">
                <a16:creationId xmlns:a16="http://schemas.microsoft.com/office/drawing/2014/main" id="{2DDBD4A8-0007-5EFA-628C-3A9FCA50BB6B}"/>
              </a:ext>
            </a:extLst>
          </p:cNvPr>
          <p:cNvSpPr txBox="1"/>
          <p:nvPr/>
        </p:nvSpPr>
        <p:spPr>
          <a:xfrm>
            <a:off x="386350" y="3495612"/>
            <a:ext cx="7353231"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Wales Event Strategies</a:t>
            </a:r>
          </a:p>
        </p:txBody>
      </p:sp>
    </p:spTree>
    <p:extLst>
      <p:ext uri="{BB962C8B-B14F-4D97-AF65-F5344CB8AC3E}">
        <p14:creationId xmlns:p14="http://schemas.microsoft.com/office/powerpoint/2010/main" val="931301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9F6B7-AC25-541B-9026-C29ECCE3409A}"/>
              </a:ext>
            </a:extLst>
          </p:cNvPr>
          <p:cNvSpPr>
            <a:spLocks noGrp="1"/>
          </p:cNvSpPr>
          <p:nvPr>
            <p:ph type="title"/>
          </p:nvPr>
        </p:nvSpPr>
        <p:spPr>
          <a:xfrm>
            <a:off x="224444" y="714895"/>
            <a:ext cx="10913225" cy="1620981"/>
          </a:xfrm>
        </p:spPr>
        <p:txBody>
          <a:bodyPr>
            <a:normAutofit/>
          </a:bodyPr>
          <a:lstStyle/>
          <a:p>
            <a:r>
              <a:rPr lang="en-GB" b="1" dirty="0">
                <a:solidFill>
                  <a:srgbClr val="FF0000"/>
                </a:solidFill>
              </a:rPr>
              <a:t>A Major Events Strategy for Wales</a:t>
            </a:r>
            <a:br>
              <a:rPr lang="en-GB" dirty="0"/>
            </a:br>
            <a:endParaRPr lang="en-GB" dirty="0"/>
          </a:p>
        </p:txBody>
      </p:sp>
      <p:sp>
        <p:nvSpPr>
          <p:cNvPr id="3" name="Content Placeholder 2">
            <a:extLst>
              <a:ext uri="{FF2B5EF4-FFF2-40B4-BE49-F238E27FC236}">
                <a16:creationId xmlns:a16="http://schemas.microsoft.com/office/drawing/2014/main" id="{81C6E5AF-6822-2F75-2DF4-9A3934F9D7BA}"/>
              </a:ext>
            </a:extLst>
          </p:cNvPr>
          <p:cNvSpPr>
            <a:spLocks noGrp="1"/>
          </p:cNvSpPr>
          <p:nvPr>
            <p:ph idx="1"/>
          </p:nvPr>
        </p:nvSpPr>
        <p:spPr>
          <a:xfrm>
            <a:off x="74815" y="2185779"/>
            <a:ext cx="12117185" cy="3531530"/>
          </a:xfrm>
        </p:spPr>
        <p:txBody>
          <a:bodyPr>
            <a:normAutofit/>
          </a:bodyPr>
          <a:lstStyle/>
          <a:p>
            <a:pPr marL="0" indent="0">
              <a:buNone/>
            </a:pPr>
            <a:endParaRPr lang="en-GB" dirty="0"/>
          </a:p>
          <a:p>
            <a:r>
              <a:rPr lang="en-GB" dirty="0"/>
              <a:t>2010 Set out a Vision for Wales for 2020</a:t>
            </a:r>
          </a:p>
          <a:p>
            <a:endParaRPr lang="en-GB" dirty="0"/>
          </a:p>
          <a:p>
            <a:r>
              <a:rPr lang="en-GB" dirty="0"/>
              <a:t>Aim </a:t>
            </a:r>
          </a:p>
          <a:p>
            <a:r>
              <a:rPr lang="en-GB" dirty="0"/>
              <a:t>WALES TO BE RECOGNISED AS A CONSISTENTLY OUTSTANDING DESTINATION FOR MAJOR EVENTS</a:t>
            </a:r>
          </a:p>
          <a:p>
            <a:endParaRPr lang="en-GB" dirty="0"/>
          </a:p>
        </p:txBody>
      </p:sp>
      <p:pic>
        <p:nvPicPr>
          <p:cNvPr id="1028" name="Picture 4" descr="Event Wales: A Major Events Strategy For Wales 2010 – 2020">
            <a:extLst>
              <a:ext uri="{FF2B5EF4-FFF2-40B4-BE49-F238E27FC236}">
                <a16:creationId xmlns:a16="http://schemas.microsoft.com/office/drawing/2014/main" id="{F8B4F90B-CC45-E1DE-12F8-56276FB60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4043" y="115511"/>
            <a:ext cx="2891444" cy="3998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25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60994-4D9C-284D-E0AF-3875CC426EAA}"/>
              </a:ext>
            </a:extLst>
          </p:cNvPr>
          <p:cNvSpPr>
            <a:spLocks noGrp="1"/>
          </p:cNvSpPr>
          <p:nvPr>
            <p:ph type="title"/>
          </p:nvPr>
        </p:nvSpPr>
        <p:spPr>
          <a:xfrm>
            <a:off x="216131" y="365125"/>
            <a:ext cx="11513127" cy="1325563"/>
          </a:xfrm>
        </p:spPr>
        <p:txBody>
          <a:bodyPr/>
          <a:lstStyle/>
          <a:p>
            <a:r>
              <a:rPr lang="en-GB" b="1" dirty="0">
                <a:solidFill>
                  <a:srgbClr val="FF0000"/>
                </a:solidFill>
              </a:rPr>
              <a:t>EVENTS WALES MISSION STATEMENT 2010 - 2020</a:t>
            </a:r>
          </a:p>
        </p:txBody>
      </p:sp>
      <p:sp>
        <p:nvSpPr>
          <p:cNvPr id="3" name="Content Placeholder 2">
            <a:extLst>
              <a:ext uri="{FF2B5EF4-FFF2-40B4-BE49-F238E27FC236}">
                <a16:creationId xmlns:a16="http://schemas.microsoft.com/office/drawing/2014/main" id="{26EA97D4-E683-F38E-A90D-1377EC897488}"/>
              </a:ext>
            </a:extLst>
          </p:cNvPr>
          <p:cNvSpPr>
            <a:spLocks noGrp="1"/>
          </p:cNvSpPr>
          <p:nvPr>
            <p:ph idx="1"/>
          </p:nvPr>
        </p:nvSpPr>
        <p:spPr>
          <a:xfrm>
            <a:off x="838200" y="1612669"/>
            <a:ext cx="10515600" cy="4564294"/>
          </a:xfrm>
        </p:spPr>
        <p:txBody>
          <a:bodyPr/>
          <a:lstStyle/>
          <a:p>
            <a:r>
              <a:rPr lang="en-GB" dirty="0"/>
              <a:t>DEVELOPING A BALANCED AND SUSTAINED PORTFOLIO OF MAJOR EVENTS WHICH ENHANCES WALES’ INTERNATIONAL REPUTATION AND THE WELLBEING OF IT’S PEOPLE AND COMMUNITIES (2010)</a:t>
            </a:r>
          </a:p>
          <a:p>
            <a:endParaRPr lang="en-GB" dirty="0"/>
          </a:p>
        </p:txBody>
      </p:sp>
      <p:pic>
        <p:nvPicPr>
          <p:cNvPr id="5124" name="Picture 4" descr="Event Wales: A Major Events Strategy For Wales 2010 – 2020">
            <a:extLst>
              <a:ext uri="{FF2B5EF4-FFF2-40B4-BE49-F238E27FC236}">
                <a16:creationId xmlns:a16="http://schemas.microsoft.com/office/drawing/2014/main" id="{EDFF0B90-0BF1-95CB-E33F-1F78AB7518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8176" y="2974498"/>
            <a:ext cx="4015046" cy="2520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06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5908E-01E1-F087-5162-9C13EEE9800C}"/>
              </a:ext>
            </a:extLst>
          </p:cNvPr>
          <p:cNvSpPr>
            <a:spLocks noGrp="1"/>
          </p:cNvSpPr>
          <p:nvPr>
            <p:ph type="title"/>
          </p:nvPr>
        </p:nvSpPr>
        <p:spPr>
          <a:xfrm>
            <a:off x="838200" y="-145773"/>
            <a:ext cx="10515600" cy="1557130"/>
          </a:xfrm>
        </p:spPr>
        <p:txBody>
          <a:bodyPr/>
          <a:lstStyle/>
          <a:p>
            <a:r>
              <a:rPr lang="en-GB" b="1" dirty="0">
                <a:solidFill>
                  <a:schemeClr val="accent1"/>
                </a:solidFill>
              </a:rPr>
              <a:t>BACKGROUND INFO</a:t>
            </a:r>
          </a:p>
        </p:txBody>
      </p:sp>
      <p:sp>
        <p:nvSpPr>
          <p:cNvPr id="3" name="Content Placeholder 2">
            <a:extLst>
              <a:ext uri="{FF2B5EF4-FFF2-40B4-BE49-F238E27FC236}">
                <a16:creationId xmlns:a16="http://schemas.microsoft.com/office/drawing/2014/main" id="{6EFB5A86-FA6A-9A4D-99B6-0D2D5699B9AA}"/>
              </a:ext>
            </a:extLst>
          </p:cNvPr>
          <p:cNvSpPr>
            <a:spLocks noGrp="1"/>
          </p:cNvSpPr>
          <p:nvPr>
            <p:ph idx="1"/>
          </p:nvPr>
        </p:nvSpPr>
        <p:spPr>
          <a:xfrm>
            <a:off x="838200" y="1033670"/>
            <a:ext cx="10515600" cy="4644887"/>
          </a:xfrm>
        </p:spPr>
        <p:txBody>
          <a:bodyPr>
            <a:normAutofit fontScale="92500" lnSpcReduction="10000"/>
          </a:bodyPr>
          <a:lstStyle/>
          <a:p>
            <a:pPr marL="388620" indent="-388620" defTabSz="496570">
              <a:spcBef>
                <a:spcPts val="3500"/>
              </a:spcBef>
              <a:defRPr sz="3230"/>
            </a:pPr>
            <a:r>
              <a:rPr lang="en-GB" dirty="0"/>
              <a:t>EVENTS BRING US TOGETHER</a:t>
            </a:r>
          </a:p>
          <a:p>
            <a:pPr marL="388620" indent="-388620" defTabSz="496570">
              <a:spcBef>
                <a:spcPts val="3500"/>
              </a:spcBef>
              <a:defRPr sz="3230"/>
            </a:pPr>
            <a:r>
              <a:rPr lang="en-GB" dirty="0"/>
              <a:t>EXPRESSION</a:t>
            </a:r>
          </a:p>
          <a:p>
            <a:pPr marL="388620" indent="-388620" defTabSz="496570">
              <a:spcBef>
                <a:spcPts val="3500"/>
              </a:spcBef>
              <a:defRPr sz="3230"/>
            </a:pPr>
            <a:r>
              <a:rPr lang="en-GB" dirty="0"/>
              <a:t>BAROMETER OF PROGRESS</a:t>
            </a:r>
          </a:p>
          <a:p>
            <a:pPr marL="388620" indent="-388620" defTabSz="496570">
              <a:spcBef>
                <a:spcPts val="3500"/>
              </a:spcBef>
              <a:defRPr sz="3230"/>
            </a:pPr>
            <a:r>
              <a:rPr lang="en-GB" dirty="0"/>
              <a:t>PRISM FOR THE REST OF THE WORLD TO VIEW WALES</a:t>
            </a:r>
          </a:p>
          <a:p>
            <a:pPr marL="388620" indent="-388620" defTabSz="496570">
              <a:spcBef>
                <a:spcPts val="3500"/>
              </a:spcBef>
              <a:defRPr sz="3230"/>
            </a:pPr>
            <a:r>
              <a:rPr lang="en-GB" dirty="0"/>
              <a:t>STRATEGIC - ECONOMIC, SOCIAL &amp; CULTURAL LEGACY</a:t>
            </a:r>
          </a:p>
          <a:p>
            <a:pPr marL="388620" indent="-388620" defTabSz="496570">
              <a:spcBef>
                <a:spcPts val="3500"/>
              </a:spcBef>
              <a:defRPr sz="3230"/>
            </a:pPr>
            <a:r>
              <a:rPr lang="en-GB" dirty="0"/>
              <a:t>HOSTING RYDER CUP</a:t>
            </a:r>
          </a:p>
          <a:p>
            <a:endParaRPr lang="en-GB" dirty="0"/>
          </a:p>
        </p:txBody>
      </p:sp>
      <p:pic>
        <p:nvPicPr>
          <p:cNvPr id="6146" name="Picture 2" descr="Event Wales: A Major Events Strategy For Wales 2010 – 2020">
            <a:extLst>
              <a:ext uri="{FF2B5EF4-FFF2-40B4-BE49-F238E27FC236}">
                <a16:creationId xmlns:a16="http://schemas.microsoft.com/office/drawing/2014/main" id="{5EB29FBD-9566-7FC1-3B71-1DF7C7496D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4336" y="666043"/>
            <a:ext cx="3616470" cy="2410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9879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CF3D2-8498-55E3-22CA-0E1A062A7A36}"/>
              </a:ext>
            </a:extLst>
          </p:cNvPr>
          <p:cNvSpPr>
            <a:spLocks noGrp="1"/>
          </p:cNvSpPr>
          <p:nvPr>
            <p:ph type="title"/>
          </p:nvPr>
        </p:nvSpPr>
        <p:spPr>
          <a:xfrm>
            <a:off x="838200" y="-79513"/>
            <a:ext cx="10515600" cy="1285461"/>
          </a:xfrm>
        </p:spPr>
        <p:txBody>
          <a:bodyPr/>
          <a:lstStyle/>
          <a:p>
            <a:r>
              <a:rPr lang="en-GB" b="1" dirty="0">
                <a:solidFill>
                  <a:schemeClr val="accent1"/>
                </a:solidFill>
              </a:rPr>
              <a:t>EVENTS LED STRATEGY</a:t>
            </a:r>
          </a:p>
        </p:txBody>
      </p:sp>
      <p:sp>
        <p:nvSpPr>
          <p:cNvPr id="3" name="Content Placeholder 2">
            <a:extLst>
              <a:ext uri="{FF2B5EF4-FFF2-40B4-BE49-F238E27FC236}">
                <a16:creationId xmlns:a16="http://schemas.microsoft.com/office/drawing/2014/main" id="{A8C47DC9-51AC-F766-9D0B-D0EA9E31D49B}"/>
              </a:ext>
            </a:extLst>
          </p:cNvPr>
          <p:cNvSpPr>
            <a:spLocks noGrp="1"/>
          </p:cNvSpPr>
          <p:nvPr>
            <p:ph idx="1"/>
          </p:nvPr>
        </p:nvSpPr>
        <p:spPr>
          <a:xfrm>
            <a:off x="177505" y="1000540"/>
            <a:ext cx="11176295" cy="4591877"/>
          </a:xfrm>
        </p:spPr>
        <p:txBody>
          <a:bodyPr>
            <a:normAutofit fontScale="92500" lnSpcReduction="10000"/>
          </a:bodyPr>
          <a:lstStyle/>
          <a:p>
            <a:pPr marL="292607" indent="-292607" defTabSz="373887">
              <a:spcBef>
                <a:spcPts val="2600"/>
              </a:spcBef>
              <a:defRPr sz="2432"/>
            </a:pPr>
            <a:r>
              <a:rPr lang="en-GB" dirty="0"/>
              <a:t>GROWING REPUTATION AS WORLD CLASS EVENTS DESTINATION </a:t>
            </a:r>
          </a:p>
          <a:p>
            <a:pPr marL="292607" indent="-292607" defTabSz="373887">
              <a:spcBef>
                <a:spcPts val="2600"/>
              </a:spcBef>
              <a:defRPr sz="2432"/>
            </a:pPr>
            <a:r>
              <a:rPr lang="en-GB" dirty="0"/>
              <a:t>POSITIVE EXTERNAL REPUTATION</a:t>
            </a:r>
          </a:p>
          <a:p>
            <a:pPr marL="292607" indent="-292607" defTabSz="373887">
              <a:spcBef>
                <a:spcPts val="2600"/>
              </a:spcBef>
              <a:defRPr sz="2432"/>
            </a:pPr>
            <a:r>
              <a:rPr lang="en-GB" dirty="0"/>
              <a:t>BRAND IMAGE</a:t>
            </a:r>
          </a:p>
          <a:p>
            <a:pPr marL="292607" indent="-292607" defTabSz="373887">
              <a:spcBef>
                <a:spcPts val="2600"/>
              </a:spcBef>
              <a:defRPr sz="2432"/>
            </a:pPr>
            <a:r>
              <a:rPr lang="en-GB" dirty="0"/>
              <a:t>ONE WALES AGENDA - PROACTIVE TO ACHIEVE POTENTIAL</a:t>
            </a:r>
          </a:p>
          <a:p>
            <a:pPr marL="292607" indent="-292607" defTabSz="373887">
              <a:spcBef>
                <a:spcPts val="2600"/>
              </a:spcBef>
              <a:defRPr sz="2432"/>
            </a:pPr>
            <a:r>
              <a:rPr lang="en-GB" dirty="0"/>
              <a:t>SUSTAINABLE AND BALANCED PORTFOLIO</a:t>
            </a:r>
          </a:p>
          <a:p>
            <a:pPr marL="292607" indent="-292607" defTabSz="373887">
              <a:spcBef>
                <a:spcPts val="2600"/>
              </a:spcBef>
              <a:defRPr sz="2432"/>
            </a:pPr>
            <a:r>
              <a:rPr lang="en-GB" dirty="0"/>
              <a:t>LONG TERM</a:t>
            </a:r>
          </a:p>
          <a:p>
            <a:pPr marL="292607" indent="-292607" defTabSz="373887">
              <a:spcBef>
                <a:spcPts val="2600"/>
              </a:spcBef>
              <a:defRPr sz="2432"/>
            </a:pPr>
            <a:r>
              <a:rPr lang="en-GB" dirty="0"/>
              <a:t>LEGACY</a:t>
            </a:r>
          </a:p>
          <a:p>
            <a:pPr marL="292607" indent="-292607" defTabSz="373887">
              <a:spcBef>
                <a:spcPts val="2600"/>
              </a:spcBef>
              <a:defRPr sz="2432"/>
            </a:pPr>
            <a:r>
              <a:rPr lang="en-GB" dirty="0"/>
              <a:t>ESTABLISHED MAJOR EVENTS UNIT</a:t>
            </a:r>
          </a:p>
          <a:p>
            <a:endParaRPr lang="en-GB" dirty="0"/>
          </a:p>
        </p:txBody>
      </p:sp>
      <p:pic>
        <p:nvPicPr>
          <p:cNvPr id="3074" name="Picture 2" descr="Welsh govt. launches ambitious events strategy for Wales ...">
            <a:extLst>
              <a:ext uri="{FF2B5EF4-FFF2-40B4-BE49-F238E27FC236}">
                <a16:creationId xmlns:a16="http://schemas.microsoft.com/office/drawing/2014/main" id="{2CD95BA7-7C15-0EA9-C813-B0BFC3D746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2038" y="1496946"/>
            <a:ext cx="4662457" cy="3108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2309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D41A1-7CB9-09C4-A0BF-16EF83EE0BC8}"/>
              </a:ext>
            </a:extLst>
          </p:cNvPr>
          <p:cNvSpPr>
            <a:spLocks noGrp="1"/>
          </p:cNvSpPr>
          <p:nvPr>
            <p:ph type="title"/>
          </p:nvPr>
        </p:nvSpPr>
        <p:spPr>
          <a:xfrm>
            <a:off x="838200" y="-172277"/>
            <a:ext cx="10515600" cy="1484242"/>
          </a:xfrm>
        </p:spPr>
        <p:txBody>
          <a:bodyPr/>
          <a:lstStyle/>
          <a:p>
            <a:r>
              <a:rPr lang="en-GB" b="1" dirty="0">
                <a:solidFill>
                  <a:srgbClr val="FF0000"/>
                </a:solidFill>
              </a:rPr>
              <a:t>WALES EVENTS</a:t>
            </a:r>
          </a:p>
        </p:txBody>
      </p:sp>
      <p:sp>
        <p:nvSpPr>
          <p:cNvPr id="3" name="Content Placeholder 2">
            <a:extLst>
              <a:ext uri="{FF2B5EF4-FFF2-40B4-BE49-F238E27FC236}">
                <a16:creationId xmlns:a16="http://schemas.microsoft.com/office/drawing/2014/main" id="{910D6524-810D-0F84-38F2-09047A1CC173}"/>
              </a:ext>
            </a:extLst>
          </p:cNvPr>
          <p:cNvSpPr>
            <a:spLocks noGrp="1"/>
          </p:cNvSpPr>
          <p:nvPr>
            <p:ph idx="1"/>
          </p:nvPr>
        </p:nvSpPr>
        <p:spPr>
          <a:xfrm>
            <a:off x="66501" y="1438102"/>
            <a:ext cx="12125499" cy="5029200"/>
          </a:xfrm>
        </p:spPr>
        <p:txBody>
          <a:bodyPr/>
          <a:lstStyle/>
          <a:p>
            <a:pPr marL="233172" indent="-233172" defTabSz="297941">
              <a:spcBef>
                <a:spcPts val="2100"/>
              </a:spcBef>
              <a:defRPr sz="1937"/>
            </a:pPr>
            <a:r>
              <a:rPr lang="en-GB" b="1" dirty="0">
                <a:solidFill>
                  <a:schemeClr val="accent1"/>
                </a:solidFill>
              </a:rPr>
              <a:t>MAJOR EVENTS </a:t>
            </a:r>
            <a:r>
              <a:rPr lang="en-GB" dirty="0"/>
              <a:t>GLOBAL TV, ECONOMIC IMPACTS, SIGNIFICANT VISITOR NUMBERS, INFLUENCER, MARKET SEGMENTS, CHANGING ATTITUDES &amp; BEHAVIOUR, NO WELSH OWNERSHIP - ASHES TEST MATCHES, EUROPEAN RUGBY FINALS, VOLVO OCEAN RACE</a:t>
            </a:r>
          </a:p>
          <a:p>
            <a:pPr marL="233172" indent="-233172" defTabSz="297941">
              <a:spcBef>
                <a:spcPts val="2100"/>
              </a:spcBef>
              <a:defRPr sz="1937"/>
            </a:pPr>
            <a:r>
              <a:rPr lang="en-GB" b="1" dirty="0">
                <a:solidFill>
                  <a:schemeClr val="accent1"/>
                </a:solidFill>
              </a:rPr>
              <a:t>SIGNATURE EVENTS </a:t>
            </a:r>
            <a:r>
              <a:rPr lang="en-GB" dirty="0"/>
              <a:t>STRONG GLOBAL FLAVOUR, RECURRING, EITHER UNIQUE TO WALES OR DISTINCTIVE WELSH FLAVOUR, CULTURAL IDENTITY, HIGH QUALITY VISITOR EXPERIENCE - IRONMAN WALES</a:t>
            </a:r>
          </a:p>
          <a:p>
            <a:pPr marL="233172" indent="-233172" defTabSz="297941">
              <a:spcBef>
                <a:spcPts val="2100"/>
              </a:spcBef>
              <a:defRPr sz="1937"/>
            </a:pPr>
            <a:r>
              <a:rPr lang="en-GB" b="1" dirty="0">
                <a:solidFill>
                  <a:schemeClr val="accent1"/>
                </a:solidFill>
              </a:rPr>
              <a:t>MEGA EVENTS </a:t>
            </a:r>
            <a:r>
              <a:rPr lang="en-GB" dirty="0"/>
              <a:t>- PERIPATETIC EVENTS WITH GLOBAL REACH, PRECEDED BY LARGE SCALE CAPITAL PROJECTS, OFTEN NEW BUILT VENUES, INFRASTRUCTURE, MAJOR BID, HIGH LEVEL GOVT RESOURCES FROM BID TO DELIVERY, STAND ALONE ORG WITH DEDICATED BUDGET FROM START TO FINISH - RYDER CUP</a:t>
            </a:r>
          </a:p>
          <a:p>
            <a:pPr marL="233172" indent="-233172" defTabSz="297941">
              <a:spcBef>
                <a:spcPts val="2100"/>
              </a:spcBef>
              <a:defRPr sz="1937"/>
            </a:pPr>
            <a:r>
              <a:rPr lang="en-GB" b="1" dirty="0">
                <a:solidFill>
                  <a:schemeClr val="accent1"/>
                </a:solidFill>
              </a:rPr>
              <a:t>GROWTH EVENTS </a:t>
            </a:r>
            <a:r>
              <a:rPr lang="en-GB" dirty="0"/>
              <a:t>- SMALLER EVENTS, FOOTPRINT, REGIONAL, LOCAL OR SECTOR LED, DEMONSTRATE AMBITION FOR MAJOR OR SIGNATURE EVENTS, GROWING CAPACITY, EXPERIENCE AND CREDIBILITY OF WALES AS DESTINATION, ADDED VALUE - CARDIFF HALF / EUROPEAN FOOTBALL</a:t>
            </a:r>
          </a:p>
          <a:p>
            <a:endParaRPr lang="en-GB" dirty="0"/>
          </a:p>
        </p:txBody>
      </p:sp>
    </p:spTree>
    <p:extLst>
      <p:ext uri="{BB962C8B-B14F-4D97-AF65-F5344CB8AC3E}">
        <p14:creationId xmlns:p14="http://schemas.microsoft.com/office/powerpoint/2010/main" val="3454940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C789F-2377-D38A-09AC-2F38AAC46A76}"/>
              </a:ext>
            </a:extLst>
          </p:cNvPr>
          <p:cNvSpPr>
            <a:spLocks noGrp="1"/>
          </p:cNvSpPr>
          <p:nvPr>
            <p:ph type="title"/>
          </p:nvPr>
        </p:nvSpPr>
        <p:spPr/>
        <p:txBody>
          <a:bodyPr/>
          <a:lstStyle/>
          <a:p>
            <a:r>
              <a:rPr lang="en-GB" b="1" dirty="0">
                <a:solidFill>
                  <a:schemeClr val="accent1"/>
                </a:solidFill>
              </a:rPr>
              <a:t>Investment</a:t>
            </a:r>
          </a:p>
        </p:txBody>
      </p:sp>
      <p:sp>
        <p:nvSpPr>
          <p:cNvPr id="3" name="Content Placeholder 2">
            <a:extLst>
              <a:ext uri="{FF2B5EF4-FFF2-40B4-BE49-F238E27FC236}">
                <a16:creationId xmlns:a16="http://schemas.microsoft.com/office/drawing/2014/main" id="{1237B78C-DF07-7BF0-1EAB-1413B347801E}"/>
              </a:ext>
            </a:extLst>
          </p:cNvPr>
          <p:cNvSpPr>
            <a:spLocks noGrp="1"/>
          </p:cNvSpPr>
          <p:nvPr>
            <p:ph idx="1"/>
          </p:nvPr>
        </p:nvSpPr>
        <p:spPr/>
        <p:txBody>
          <a:bodyPr/>
          <a:lstStyle/>
          <a:p>
            <a:r>
              <a:rPr lang="en-GB" dirty="0"/>
              <a:t>ECONOMIC BENEFITS</a:t>
            </a:r>
          </a:p>
          <a:p>
            <a:r>
              <a:rPr lang="en-GB" dirty="0"/>
              <a:t>REPUTATION AND PROFILE OF HOST</a:t>
            </a:r>
          </a:p>
          <a:p>
            <a:r>
              <a:rPr lang="en-GB" dirty="0"/>
              <a:t>EVENTS INSPIRE AND ENGAGE</a:t>
            </a:r>
          </a:p>
          <a:p>
            <a:r>
              <a:rPr lang="en-GB" dirty="0"/>
              <a:t>SOCIAL, ENVIRONMENTAL &amp; CULTURAL WELLBEING - COMMUNITY ENGAGEMENT</a:t>
            </a:r>
          </a:p>
          <a:p>
            <a:r>
              <a:rPr lang="en-GB" dirty="0"/>
              <a:t>TOURISM - PROSPEROUS SOCIETY &amp; SKILLS</a:t>
            </a:r>
          </a:p>
          <a:p>
            <a:endParaRPr lang="en-GB" dirty="0"/>
          </a:p>
        </p:txBody>
      </p:sp>
      <p:pic>
        <p:nvPicPr>
          <p:cNvPr id="7170" name="Picture 2" descr="Event Wales: A Major Events Strategy For Wales 2010 – 2020">
            <a:extLst>
              <a:ext uri="{FF2B5EF4-FFF2-40B4-BE49-F238E27FC236}">
                <a16:creationId xmlns:a16="http://schemas.microsoft.com/office/drawing/2014/main" id="{EF639D6B-5483-9134-C88A-A8B5DB163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4111" y="418537"/>
            <a:ext cx="3836023" cy="2544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657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36F27-64F8-4BFF-6088-F38D60503774}"/>
              </a:ext>
            </a:extLst>
          </p:cNvPr>
          <p:cNvSpPr>
            <a:spLocks noGrp="1"/>
          </p:cNvSpPr>
          <p:nvPr>
            <p:ph type="title"/>
          </p:nvPr>
        </p:nvSpPr>
        <p:spPr>
          <a:xfrm>
            <a:off x="6096000" y="59635"/>
            <a:ext cx="5257800" cy="1060175"/>
          </a:xfrm>
        </p:spPr>
        <p:txBody>
          <a:bodyPr/>
          <a:lstStyle/>
          <a:p>
            <a:r>
              <a:rPr lang="en-GB" b="1" dirty="0">
                <a:solidFill>
                  <a:schemeClr val="accent1"/>
                </a:solidFill>
              </a:rPr>
              <a:t>Guiding Principles</a:t>
            </a:r>
          </a:p>
        </p:txBody>
      </p:sp>
      <p:sp>
        <p:nvSpPr>
          <p:cNvPr id="3" name="Content Placeholder 2">
            <a:extLst>
              <a:ext uri="{FF2B5EF4-FFF2-40B4-BE49-F238E27FC236}">
                <a16:creationId xmlns:a16="http://schemas.microsoft.com/office/drawing/2014/main" id="{497C666E-D4E8-E9C2-7D93-44C359786E86}"/>
              </a:ext>
            </a:extLst>
          </p:cNvPr>
          <p:cNvSpPr>
            <a:spLocks noGrp="1"/>
          </p:cNvSpPr>
          <p:nvPr>
            <p:ph idx="1"/>
          </p:nvPr>
        </p:nvSpPr>
        <p:spPr>
          <a:xfrm>
            <a:off x="86139" y="695738"/>
            <a:ext cx="11267661" cy="5320749"/>
          </a:xfrm>
        </p:spPr>
        <p:txBody>
          <a:bodyPr>
            <a:normAutofit fontScale="92500" lnSpcReduction="20000"/>
          </a:bodyPr>
          <a:lstStyle/>
          <a:p>
            <a:pPr marL="269747" indent="-269747" defTabSz="344677">
              <a:spcBef>
                <a:spcPts val="2400"/>
              </a:spcBef>
              <a:defRPr sz="2241"/>
            </a:pPr>
            <a:r>
              <a:rPr lang="en-GB" dirty="0"/>
              <a:t>DELIVER CLEAR &amp; MEASURABLE BENEFITS</a:t>
            </a:r>
          </a:p>
          <a:p>
            <a:pPr marL="269747" indent="-269747" defTabSz="344677">
              <a:spcBef>
                <a:spcPts val="2400"/>
              </a:spcBef>
              <a:defRPr sz="2241"/>
            </a:pPr>
            <a:r>
              <a:rPr lang="en-GB" dirty="0"/>
              <a:t>RETURN ON PUBLIC INVESTMENT</a:t>
            </a:r>
          </a:p>
          <a:p>
            <a:pPr marL="269747" indent="-269747" defTabSz="344677">
              <a:spcBef>
                <a:spcPts val="2400"/>
              </a:spcBef>
              <a:defRPr sz="2241"/>
            </a:pPr>
            <a:r>
              <a:rPr lang="en-GB" dirty="0"/>
              <a:t>RECOGNITION AND REPUTATION</a:t>
            </a:r>
          </a:p>
          <a:p>
            <a:pPr marL="269747" indent="-269747" defTabSz="344677">
              <a:spcBef>
                <a:spcPts val="2400"/>
              </a:spcBef>
              <a:defRPr sz="2241"/>
            </a:pPr>
            <a:r>
              <a:rPr lang="en-GB" dirty="0"/>
              <a:t>SENSE OF PLACE</a:t>
            </a:r>
          </a:p>
          <a:p>
            <a:pPr marL="269747" indent="-269747" defTabSz="344677">
              <a:spcBef>
                <a:spcPts val="2400"/>
              </a:spcBef>
              <a:defRPr sz="2241"/>
            </a:pPr>
            <a:r>
              <a:rPr lang="en-GB" dirty="0"/>
              <a:t>SUSTAINABLE EVENTS INDUSTRY</a:t>
            </a:r>
          </a:p>
          <a:p>
            <a:pPr marL="269747" indent="-269747" defTabSz="344677">
              <a:spcBef>
                <a:spcPts val="2400"/>
              </a:spcBef>
              <a:defRPr sz="2241"/>
            </a:pPr>
            <a:r>
              <a:rPr lang="en-GB" dirty="0"/>
              <a:t>GEOGRAPHICAL &amp; SEASONAL SPREAD</a:t>
            </a:r>
          </a:p>
          <a:p>
            <a:pPr marL="269747" indent="-269747" defTabSz="344677">
              <a:spcBef>
                <a:spcPts val="2400"/>
              </a:spcBef>
              <a:defRPr sz="2241"/>
            </a:pPr>
            <a:r>
              <a:rPr lang="en-GB" dirty="0"/>
              <a:t>BALANCE OF EVENTS</a:t>
            </a:r>
          </a:p>
          <a:p>
            <a:pPr marL="269747" indent="-269747" defTabSz="344677">
              <a:spcBef>
                <a:spcPts val="2400"/>
              </a:spcBef>
              <a:defRPr sz="2241"/>
            </a:pPr>
            <a:r>
              <a:rPr lang="en-GB" dirty="0"/>
              <a:t>EFFECTIVE &amp; EFFICIENT USE OF RESOURCES</a:t>
            </a:r>
          </a:p>
          <a:p>
            <a:pPr marL="269747" indent="-269747" defTabSz="344677">
              <a:spcBef>
                <a:spcPts val="2400"/>
              </a:spcBef>
              <a:defRPr sz="2241"/>
            </a:pPr>
            <a:r>
              <a:rPr lang="en-GB" dirty="0"/>
              <a:t>SUSTAINABLE MGT SYSTEMS</a:t>
            </a:r>
          </a:p>
          <a:p>
            <a:pPr marL="269747" indent="-269747" defTabSz="344677">
              <a:spcBef>
                <a:spcPts val="2400"/>
              </a:spcBef>
              <a:defRPr sz="2241"/>
            </a:pPr>
            <a:r>
              <a:rPr lang="en-GB" dirty="0"/>
              <a:t>EXPLOIT OPPS FOR PARTNESHIPS &amp; DEVELOPMENT</a:t>
            </a:r>
          </a:p>
          <a:p>
            <a:endParaRPr lang="en-GB" dirty="0"/>
          </a:p>
        </p:txBody>
      </p:sp>
      <p:pic>
        <p:nvPicPr>
          <p:cNvPr id="9218" name="Picture 2" descr="Event Wales: A Major Events Strategy For Wales 2010 – 2020">
            <a:extLst>
              <a:ext uri="{FF2B5EF4-FFF2-40B4-BE49-F238E27FC236}">
                <a16:creationId xmlns:a16="http://schemas.microsoft.com/office/drawing/2014/main" id="{AE083A34-E4BF-08D5-D0CD-B4A3641901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104" y="1424298"/>
            <a:ext cx="5429695" cy="3613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768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12906-EDD0-6B16-6B02-9753FB43F9A7}"/>
              </a:ext>
            </a:extLst>
          </p:cNvPr>
          <p:cNvSpPr>
            <a:spLocks noGrp="1"/>
          </p:cNvSpPr>
          <p:nvPr>
            <p:ph type="title"/>
          </p:nvPr>
        </p:nvSpPr>
        <p:spPr>
          <a:xfrm>
            <a:off x="838200" y="-271669"/>
            <a:ext cx="10515600" cy="1451112"/>
          </a:xfrm>
        </p:spPr>
        <p:txBody>
          <a:bodyPr/>
          <a:lstStyle/>
          <a:p>
            <a:r>
              <a:rPr lang="en-GB" b="1" dirty="0">
                <a:solidFill>
                  <a:schemeClr val="accent1"/>
                </a:solidFill>
              </a:rPr>
              <a:t>Which Events to Support</a:t>
            </a:r>
          </a:p>
        </p:txBody>
      </p:sp>
      <p:sp>
        <p:nvSpPr>
          <p:cNvPr id="3" name="Content Placeholder 2">
            <a:extLst>
              <a:ext uri="{FF2B5EF4-FFF2-40B4-BE49-F238E27FC236}">
                <a16:creationId xmlns:a16="http://schemas.microsoft.com/office/drawing/2014/main" id="{DE71306B-10FD-5A58-A3E5-317E57A5F4D8}"/>
              </a:ext>
            </a:extLst>
          </p:cNvPr>
          <p:cNvSpPr>
            <a:spLocks noGrp="1"/>
          </p:cNvSpPr>
          <p:nvPr>
            <p:ph idx="1"/>
          </p:nvPr>
        </p:nvSpPr>
        <p:spPr>
          <a:xfrm>
            <a:off x="0" y="947529"/>
            <a:ext cx="11254047" cy="5229433"/>
          </a:xfrm>
        </p:spPr>
        <p:txBody>
          <a:bodyPr>
            <a:normAutofit/>
          </a:bodyPr>
          <a:lstStyle/>
          <a:p>
            <a:pPr marL="278892" indent="-278892" defTabSz="356362">
              <a:spcBef>
                <a:spcPts val="2500"/>
              </a:spcBef>
              <a:defRPr sz="2318"/>
            </a:pPr>
            <a:r>
              <a:rPr lang="en-GB" dirty="0"/>
              <a:t>ASSESS V CRITERIA </a:t>
            </a:r>
          </a:p>
          <a:p>
            <a:pPr marL="278892" indent="-278892" defTabSz="356362">
              <a:spcBef>
                <a:spcPts val="2500"/>
              </a:spcBef>
              <a:defRPr sz="2318"/>
            </a:pPr>
            <a:r>
              <a:rPr lang="en-GB" dirty="0"/>
              <a:t>STRATEGIC CASE FOR INVESTMENT</a:t>
            </a:r>
          </a:p>
          <a:p>
            <a:pPr marL="278892" indent="-278892" defTabSz="356362">
              <a:spcBef>
                <a:spcPts val="2500"/>
              </a:spcBef>
              <a:defRPr sz="2318"/>
            </a:pPr>
            <a:r>
              <a:rPr lang="en-GB" dirty="0"/>
              <a:t>IMPACT &amp; LEGACY</a:t>
            </a:r>
          </a:p>
          <a:p>
            <a:pPr marL="278892" indent="-278892" defTabSz="356362">
              <a:spcBef>
                <a:spcPts val="2500"/>
              </a:spcBef>
              <a:defRPr sz="2318"/>
            </a:pPr>
            <a:r>
              <a:rPr lang="en-GB" dirty="0"/>
              <a:t>ASSESSMENT FRAMEWORK TO PROACTIVELY RESEARCH &amp; IDENTIFY EVENTS WITH POTENTIAL</a:t>
            </a:r>
          </a:p>
          <a:p>
            <a:pPr marL="278892" indent="-278892" defTabSz="356362">
              <a:spcBef>
                <a:spcPts val="2500"/>
              </a:spcBef>
              <a:defRPr sz="2318"/>
            </a:pPr>
            <a:r>
              <a:rPr lang="en-GB" dirty="0"/>
              <a:t>ASSESSMENT CRITERIA</a:t>
            </a:r>
          </a:p>
          <a:p>
            <a:pPr marL="278892" indent="-278892" defTabSz="356362">
              <a:spcBef>
                <a:spcPts val="2500"/>
              </a:spcBef>
              <a:defRPr sz="2318"/>
            </a:pPr>
            <a:r>
              <a:rPr lang="en-GB" dirty="0"/>
              <a:t>BENEFITS - WALES POLICY AREA</a:t>
            </a:r>
          </a:p>
          <a:p>
            <a:pPr marL="278892" indent="-278892" defTabSz="356362">
              <a:spcBef>
                <a:spcPts val="2500"/>
              </a:spcBef>
              <a:defRPr sz="2318"/>
            </a:pPr>
            <a:r>
              <a:rPr lang="en-GB" dirty="0"/>
              <a:t>BALANCED PORTFOLIO    ??</a:t>
            </a:r>
          </a:p>
          <a:p>
            <a:endParaRPr lang="en-GB" dirty="0"/>
          </a:p>
        </p:txBody>
      </p:sp>
      <p:pic>
        <p:nvPicPr>
          <p:cNvPr id="11266" name="Picture 2" descr="Event Wales: A Major Events Strategy For Wales 2010 – 2020">
            <a:extLst>
              <a:ext uri="{FF2B5EF4-FFF2-40B4-BE49-F238E27FC236}">
                <a16:creationId xmlns:a16="http://schemas.microsoft.com/office/drawing/2014/main" id="{2D127F06-34A6-C346-EEBC-741D440072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9396" y="204960"/>
            <a:ext cx="3614651" cy="240538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Event Wales: A Major Events Strategy For Wales 2010 – 2020">
            <a:extLst>
              <a:ext uri="{FF2B5EF4-FFF2-40B4-BE49-F238E27FC236}">
                <a16:creationId xmlns:a16="http://schemas.microsoft.com/office/drawing/2014/main" id="{95B7E2B2-23A6-DA41-4E69-E43001FD06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3901" y="3269788"/>
            <a:ext cx="3614651" cy="2396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341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20695-9A39-A6C4-9FAA-94EAA3C7EB5E}"/>
              </a:ext>
            </a:extLst>
          </p:cNvPr>
          <p:cNvSpPr>
            <a:spLocks noGrp="1"/>
          </p:cNvSpPr>
          <p:nvPr>
            <p:ph type="title"/>
          </p:nvPr>
        </p:nvSpPr>
        <p:spPr>
          <a:xfrm>
            <a:off x="6599582" y="0"/>
            <a:ext cx="5181601" cy="954158"/>
          </a:xfrm>
        </p:spPr>
        <p:txBody>
          <a:bodyPr>
            <a:normAutofit/>
          </a:bodyPr>
          <a:lstStyle/>
          <a:p>
            <a:r>
              <a:rPr lang="en-GB" dirty="0">
                <a:solidFill>
                  <a:srgbClr val="FF0000"/>
                </a:solidFill>
              </a:rPr>
              <a:t>Role of Events Wales</a:t>
            </a:r>
          </a:p>
        </p:txBody>
      </p:sp>
      <p:sp>
        <p:nvSpPr>
          <p:cNvPr id="3" name="Content Placeholder 2">
            <a:extLst>
              <a:ext uri="{FF2B5EF4-FFF2-40B4-BE49-F238E27FC236}">
                <a16:creationId xmlns:a16="http://schemas.microsoft.com/office/drawing/2014/main" id="{02D845D7-03C7-279B-968B-1C8D0A41DF85}"/>
              </a:ext>
            </a:extLst>
          </p:cNvPr>
          <p:cNvSpPr>
            <a:spLocks noGrp="1"/>
          </p:cNvSpPr>
          <p:nvPr>
            <p:ph idx="1"/>
          </p:nvPr>
        </p:nvSpPr>
        <p:spPr>
          <a:xfrm>
            <a:off x="66502" y="507076"/>
            <a:ext cx="11287298" cy="5270269"/>
          </a:xfrm>
        </p:spPr>
        <p:txBody>
          <a:bodyPr>
            <a:normAutofit fontScale="92500" lnSpcReduction="20000"/>
          </a:bodyPr>
          <a:lstStyle/>
          <a:p>
            <a:pPr marL="219455" indent="-219455" defTabSz="280415">
              <a:spcBef>
                <a:spcPts val="2000"/>
              </a:spcBef>
              <a:defRPr sz="1824"/>
            </a:pPr>
            <a:r>
              <a:rPr lang="en-GB" dirty="0"/>
              <a:t>TEAM WALES PARTNESHIPS - SPORTS WALES, VISIT WALES, LA ………</a:t>
            </a:r>
          </a:p>
          <a:p>
            <a:pPr marL="219455" indent="-219455" defTabSz="280415">
              <a:spcBef>
                <a:spcPts val="2000"/>
              </a:spcBef>
              <a:defRPr sz="1824"/>
            </a:pPr>
            <a:r>
              <a:rPr lang="en-GB" dirty="0"/>
              <a:t>UNITY</a:t>
            </a:r>
          </a:p>
          <a:p>
            <a:pPr marL="219455" indent="-219455" defTabSz="280415">
              <a:spcBef>
                <a:spcPts val="2000"/>
              </a:spcBef>
              <a:defRPr sz="1824"/>
            </a:pPr>
            <a:r>
              <a:rPr lang="en-GB" dirty="0"/>
              <a:t>DEVELOPMENT OF STRONG EXTERNAL RELATIONSHIPS</a:t>
            </a:r>
          </a:p>
          <a:p>
            <a:pPr marL="219455" indent="-219455" defTabSz="280415">
              <a:spcBef>
                <a:spcPts val="2000"/>
              </a:spcBef>
              <a:defRPr sz="1824"/>
            </a:pPr>
            <a:r>
              <a:rPr lang="en-GB" dirty="0"/>
              <a:t>MEU PRIMARY ROLE TO LEAD &amp; COORDINATE RATHER THAN DELIVER</a:t>
            </a:r>
          </a:p>
          <a:p>
            <a:pPr marL="219455" indent="-219455" defTabSz="280415">
              <a:spcBef>
                <a:spcPts val="2000"/>
              </a:spcBef>
              <a:defRPr sz="1824"/>
            </a:pPr>
            <a:r>
              <a:rPr lang="en-GB" dirty="0"/>
              <a:t>RESEARCH</a:t>
            </a:r>
          </a:p>
          <a:p>
            <a:pPr marL="219455" indent="-219455" defTabSz="280415">
              <a:spcBef>
                <a:spcPts val="2000"/>
              </a:spcBef>
              <a:defRPr sz="1824"/>
            </a:pPr>
            <a:r>
              <a:rPr lang="en-GB" dirty="0"/>
              <a:t>FUNDING</a:t>
            </a:r>
          </a:p>
          <a:p>
            <a:pPr marL="219455" indent="-219455" defTabSz="280415">
              <a:spcBef>
                <a:spcPts val="2000"/>
              </a:spcBef>
              <a:defRPr sz="1824"/>
            </a:pPr>
            <a:r>
              <a:rPr lang="en-GB" dirty="0"/>
              <a:t>HARNESS EXPERTISE</a:t>
            </a:r>
          </a:p>
          <a:p>
            <a:pPr marL="219455" indent="-219455" defTabSz="280415">
              <a:spcBef>
                <a:spcPts val="2000"/>
              </a:spcBef>
              <a:defRPr sz="1824"/>
            </a:pPr>
            <a:r>
              <a:rPr lang="en-GB" dirty="0"/>
              <a:t>SUPPORT DEVELOPMENT OF SPECIALIST EVENTS SKILLS</a:t>
            </a:r>
          </a:p>
          <a:p>
            <a:pPr marL="219455" indent="-219455" defTabSz="280415">
              <a:spcBef>
                <a:spcPts val="2000"/>
              </a:spcBef>
              <a:defRPr sz="1824"/>
            </a:pPr>
            <a:r>
              <a:rPr lang="en-GB" dirty="0"/>
              <a:t>LEVERAGE OPPS</a:t>
            </a:r>
          </a:p>
          <a:p>
            <a:pPr marL="219455" indent="-219455" defTabSz="280415">
              <a:spcBef>
                <a:spcPts val="2000"/>
              </a:spcBef>
              <a:defRPr sz="1824"/>
            </a:pPr>
            <a:r>
              <a:rPr lang="en-GB" dirty="0"/>
              <a:t>CREATE UK WIDE RELATIONSHIP</a:t>
            </a:r>
          </a:p>
          <a:p>
            <a:pPr marL="219455" indent="-219455" defTabSz="280415">
              <a:spcBef>
                <a:spcPts val="2000"/>
              </a:spcBef>
              <a:defRPr sz="1824"/>
            </a:pPr>
            <a:r>
              <a:rPr lang="en-GB" dirty="0"/>
              <a:t>PROVIDE STRATEGIC ADVICE &amp; GUIDANCE</a:t>
            </a:r>
          </a:p>
          <a:p>
            <a:pPr marL="219455" indent="-219455" defTabSz="280415">
              <a:spcBef>
                <a:spcPts val="2000"/>
              </a:spcBef>
              <a:defRPr sz="1824"/>
            </a:pPr>
            <a:r>
              <a:rPr lang="en-GB" dirty="0"/>
              <a:t>CHAMPION EVENTS</a:t>
            </a:r>
          </a:p>
          <a:p>
            <a:endParaRPr lang="en-GB" dirty="0"/>
          </a:p>
        </p:txBody>
      </p:sp>
      <p:pic>
        <p:nvPicPr>
          <p:cNvPr id="8194" name="Picture 2" descr="Event Wales: A Major Events Strategy For Wales 2010 – 2020">
            <a:extLst>
              <a:ext uri="{FF2B5EF4-FFF2-40B4-BE49-F238E27FC236}">
                <a16:creationId xmlns:a16="http://schemas.microsoft.com/office/drawing/2014/main" id="{C3A6E28C-9A0B-C1DD-E2C5-B8494ABD3A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8062" y="1547803"/>
            <a:ext cx="5094199" cy="3389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9306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2A521-1F35-6E0D-B2C2-5E9F0392128E}"/>
              </a:ext>
            </a:extLst>
          </p:cNvPr>
          <p:cNvSpPr>
            <a:spLocks noGrp="1"/>
          </p:cNvSpPr>
          <p:nvPr>
            <p:ph type="title"/>
          </p:nvPr>
        </p:nvSpPr>
        <p:spPr/>
        <p:txBody>
          <a:bodyPr/>
          <a:lstStyle/>
          <a:p>
            <a:r>
              <a:rPr lang="en-GB" b="1" dirty="0">
                <a:solidFill>
                  <a:schemeClr val="accent1"/>
                </a:solidFill>
              </a:rPr>
              <a:t>Measuring Success</a:t>
            </a:r>
          </a:p>
        </p:txBody>
      </p:sp>
      <p:sp>
        <p:nvSpPr>
          <p:cNvPr id="3" name="Content Placeholder 2">
            <a:extLst>
              <a:ext uri="{FF2B5EF4-FFF2-40B4-BE49-F238E27FC236}">
                <a16:creationId xmlns:a16="http://schemas.microsoft.com/office/drawing/2014/main" id="{C0C8A728-FEED-B518-168E-3A0B5742F57D}"/>
              </a:ext>
            </a:extLst>
          </p:cNvPr>
          <p:cNvSpPr>
            <a:spLocks noGrp="1"/>
          </p:cNvSpPr>
          <p:nvPr>
            <p:ph idx="1"/>
          </p:nvPr>
        </p:nvSpPr>
        <p:spPr>
          <a:xfrm>
            <a:off x="0" y="1825624"/>
            <a:ext cx="12264886" cy="4351338"/>
          </a:xfrm>
        </p:spPr>
        <p:txBody>
          <a:bodyPr/>
          <a:lstStyle/>
          <a:p>
            <a:r>
              <a:rPr lang="en-GB" dirty="0"/>
              <a:t>MONITOR &amp; EVALUATE</a:t>
            </a:r>
          </a:p>
          <a:p>
            <a:endParaRPr lang="en-GB" dirty="0"/>
          </a:p>
          <a:p>
            <a:r>
              <a:rPr lang="en-GB" dirty="0"/>
              <a:t>ASSESS EFFECTIVENESS</a:t>
            </a:r>
          </a:p>
          <a:p>
            <a:endParaRPr lang="en-GB" dirty="0"/>
          </a:p>
          <a:p>
            <a:r>
              <a:rPr lang="en-GB" dirty="0"/>
              <a:t>RETURN ON INVESTMENT</a:t>
            </a:r>
          </a:p>
          <a:p>
            <a:endParaRPr lang="en-GB" dirty="0"/>
          </a:p>
          <a:p>
            <a:r>
              <a:rPr lang="en-GB" dirty="0"/>
              <a:t>RESEARCH - ECONOMIC, SOCIO CULTURE, ENVIRONMENTAL AND MEDIA IMPACTS</a:t>
            </a:r>
          </a:p>
          <a:p>
            <a:endParaRPr lang="en-GB" dirty="0"/>
          </a:p>
        </p:txBody>
      </p:sp>
      <p:pic>
        <p:nvPicPr>
          <p:cNvPr id="10242" name="Picture 2" descr="Event Wales: A Major Events Strategy For Wales 2010 – 2020">
            <a:extLst>
              <a:ext uri="{FF2B5EF4-FFF2-40B4-BE49-F238E27FC236}">
                <a16:creationId xmlns:a16="http://schemas.microsoft.com/office/drawing/2014/main" id="{ABE5BAD9-C96B-E3F8-F06D-E09D3F8734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2691" y="365125"/>
            <a:ext cx="2902613" cy="4361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9810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52" name="Picture 4" descr="A crowd of people watching a concert&#10;&#10;Description automatically generated">
            <a:extLst>
              <a:ext uri="{FF2B5EF4-FFF2-40B4-BE49-F238E27FC236}">
                <a16:creationId xmlns:a16="http://schemas.microsoft.com/office/drawing/2014/main" id="{FBDE6CC8-1042-E8CF-7764-F7B174A63D7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9"/>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071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A321-6EEE-A07F-D15D-76B8414FD28B}"/>
              </a:ext>
            </a:extLst>
          </p:cNvPr>
          <p:cNvSpPr>
            <a:spLocks noGrp="1"/>
          </p:cNvSpPr>
          <p:nvPr>
            <p:ph type="title"/>
          </p:nvPr>
        </p:nvSpPr>
        <p:spPr>
          <a:xfrm>
            <a:off x="838200" y="-365759"/>
            <a:ext cx="10515600" cy="2056448"/>
          </a:xfrm>
        </p:spPr>
        <p:txBody>
          <a:bodyPr/>
          <a:lstStyle/>
          <a:p>
            <a:r>
              <a:rPr lang="en-GB" b="1" dirty="0">
                <a:solidFill>
                  <a:srgbClr val="FF0000"/>
                </a:solidFill>
              </a:rPr>
              <a:t>National Events Strategy for Wales 2022 - 2030</a:t>
            </a:r>
          </a:p>
        </p:txBody>
      </p:sp>
      <p:sp>
        <p:nvSpPr>
          <p:cNvPr id="3" name="Content Placeholder 2">
            <a:extLst>
              <a:ext uri="{FF2B5EF4-FFF2-40B4-BE49-F238E27FC236}">
                <a16:creationId xmlns:a16="http://schemas.microsoft.com/office/drawing/2014/main" id="{A62B6464-E1EF-3BAE-3605-9B8BD8FC8936}"/>
              </a:ext>
            </a:extLst>
          </p:cNvPr>
          <p:cNvSpPr>
            <a:spLocks noGrp="1"/>
          </p:cNvSpPr>
          <p:nvPr>
            <p:ph idx="1"/>
          </p:nvPr>
        </p:nvSpPr>
        <p:spPr>
          <a:xfrm>
            <a:off x="112643" y="1280160"/>
            <a:ext cx="11907079" cy="4896803"/>
          </a:xfrm>
        </p:spPr>
        <p:txBody>
          <a:bodyPr/>
          <a:lstStyle/>
          <a:p>
            <a:pPr algn="l">
              <a:buFont typeface="Arial" panose="020B0604020202020204" pitchFamily="34" charset="0"/>
              <a:buChar char="•"/>
            </a:pPr>
            <a:r>
              <a:rPr lang="en-GB" b="1" i="0" dirty="0">
                <a:solidFill>
                  <a:schemeClr val="accent1"/>
                </a:solidFill>
                <a:effectLst/>
                <a:latin typeface="din-2014"/>
              </a:rPr>
              <a:t>Align the industry. </a:t>
            </a:r>
            <a:r>
              <a:rPr lang="en-GB" b="0" i="0" dirty="0">
                <a:solidFill>
                  <a:srgbClr val="000000"/>
                </a:solidFill>
                <a:effectLst/>
                <a:latin typeface="din-2014"/>
              </a:rPr>
              <a:t>To be resilient and prosperous the industry will develop a strong voice that ensures all stakeholders are aligned and working in collaboration towards common outcomes.</a:t>
            </a:r>
          </a:p>
          <a:p>
            <a:pPr algn="l">
              <a:buFont typeface="Arial" panose="020B0604020202020204" pitchFamily="34" charset="0"/>
              <a:buChar char="•"/>
            </a:pPr>
            <a:endParaRPr lang="en-GB" b="0" i="0" dirty="0">
              <a:solidFill>
                <a:srgbClr val="000000"/>
              </a:solidFill>
              <a:effectLst/>
              <a:latin typeface="din-2014"/>
            </a:endParaRPr>
          </a:p>
          <a:p>
            <a:pPr algn="l">
              <a:buFont typeface="Arial" panose="020B0604020202020204" pitchFamily="34" charset="0"/>
              <a:buChar char="•"/>
            </a:pPr>
            <a:r>
              <a:rPr lang="en-GB" b="1" i="0" dirty="0">
                <a:solidFill>
                  <a:schemeClr val="accent1"/>
                </a:solidFill>
                <a:effectLst/>
                <a:latin typeface="din-2014"/>
              </a:rPr>
              <a:t>Authenticity. </a:t>
            </a:r>
            <a:r>
              <a:rPr lang="en-GB" b="0" i="0" dirty="0">
                <a:solidFill>
                  <a:srgbClr val="000000"/>
                </a:solidFill>
                <a:effectLst/>
                <a:latin typeface="din-2014"/>
              </a:rPr>
              <a:t>Events in Wales will have a distinct ‘Welshness’ regardless of size, scale, or location. This will include the Welsh language, reflect the Cymru Wales Brand, and the Well-being Act criteria.</a:t>
            </a:r>
          </a:p>
          <a:p>
            <a:pPr algn="l">
              <a:buFont typeface="Arial" panose="020B0604020202020204" pitchFamily="34" charset="0"/>
              <a:buChar char="•"/>
            </a:pPr>
            <a:endParaRPr lang="en-GB" b="0" i="0" dirty="0">
              <a:solidFill>
                <a:srgbClr val="000000"/>
              </a:solidFill>
              <a:effectLst/>
              <a:latin typeface="din-2014"/>
            </a:endParaRPr>
          </a:p>
          <a:p>
            <a:pPr algn="l">
              <a:buFont typeface="Arial" panose="020B0604020202020204" pitchFamily="34" charset="0"/>
              <a:buChar char="•"/>
            </a:pPr>
            <a:r>
              <a:rPr lang="en-GB" b="1" i="0" dirty="0">
                <a:solidFill>
                  <a:schemeClr val="accent1"/>
                </a:solidFill>
                <a:effectLst/>
                <a:latin typeface="din-2014"/>
              </a:rPr>
              <a:t>All of Wales. </a:t>
            </a:r>
            <a:r>
              <a:rPr lang="en-GB" b="0" i="0" dirty="0">
                <a:solidFill>
                  <a:srgbClr val="000000"/>
                </a:solidFill>
                <a:effectLst/>
                <a:latin typeface="din-2014"/>
              </a:rPr>
              <a:t>Our industry will maximise existing assets, spread its events across Wales and across the year and aim to achieve quality, diversity, and inclusion.</a:t>
            </a:r>
          </a:p>
          <a:p>
            <a:endParaRPr lang="en-GB" dirty="0"/>
          </a:p>
        </p:txBody>
      </p:sp>
    </p:spTree>
    <p:extLst>
      <p:ext uri="{BB962C8B-B14F-4D97-AF65-F5344CB8AC3E}">
        <p14:creationId xmlns:p14="http://schemas.microsoft.com/office/powerpoint/2010/main" val="1213445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C05F5-9517-0349-44C3-45A3E52026FE}"/>
              </a:ext>
            </a:extLst>
          </p:cNvPr>
          <p:cNvSpPr>
            <a:spLocks noGrp="1"/>
          </p:cNvSpPr>
          <p:nvPr>
            <p:ph type="title"/>
          </p:nvPr>
        </p:nvSpPr>
        <p:spPr>
          <a:xfrm>
            <a:off x="838200" y="-192947"/>
            <a:ext cx="10515600" cy="1431543"/>
          </a:xfrm>
        </p:spPr>
        <p:txBody>
          <a:bodyPr/>
          <a:lstStyle/>
          <a:p>
            <a:r>
              <a:rPr lang="en-GB" b="1" dirty="0">
                <a:solidFill>
                  <a:schemeClr val="accent1"/>
                </a:solidFill>
              </a:rPr>
              <a:t>Proactive</a:t>
            </a:r>
          </a:p>
        </p:txBody>
      </p:sp>
      <p:sp>
        <p:nvSpPr>
          <p:cNvPr id="3" name="Content Placeholder 2">
            <a:extLst>
              <a:ext uri="{FF2B5EF4-FFF2-40B4-BE49-F238E27FC236}">
                <a16:creationId xmlns:a16="http://schemas.microsoft.com/office/drawing/2014/main" id="{17AA6FE2-BABF-11D6-FA79-5DEACE5D20D1}"/>
              </a:ext>
            </a:extLst>
          </p:cNvPr>
          <p:cNvSpPr>
            <a:spLocks noGrp="1"/>
          </p:cNvSpPr>
          <p:nvPr>
            <p:ph idx="1"/>
          </p:nvPr>
        </p:nvSpPr>
        <p:spPr>
          <a:xfrm>
            <a:off x="181762" y="1238596"/>
            <a:ext cx="11172038" cy="5902195"/>
          </a:xfrm>
        </p:spPr>
        <p:txBody>
          <a:bodyPr>
            <a:normAutofit/>
          </a:bodyPr>
          <a:lstStyle/>
          <a:p>
            <a:r>
              <a:rPr lang="en-GB" dirty="0"/>
              <a:t>Sport </a:t>
            </a:r>
          </a:p>
          <a:p>
            <a:r>
              <a:rPr lang="en-GB" dirty="0"/>
              <a:t>Business Events &amp; Meetings – Meet in Wales</a:t>
            </a:r>
          </a:p>
          <a:p>
            <a:r>
              <a:rPr lang="en-GB" dirty="0"/>
              <a:t>Arts &amp; Culture </a:t>
            </a:r>
          </a:p>
          <a:p>
            <a:r>
              <a:rPr lang="en-GB" dirty="0"/>
              <a:t>Music Sector</a:t>
            </a:r>
          </a:p>
          <a:p>
            <a:endParaRPr lang="en-GB" dirty="0"/>
          </a:p>
          <a:p>
            <a:r>
              <a:rPr lang="en-GB" dirty="0"/>
              <a:t>Sport Wales</a:t>
            </a:r>
          </a:p>
          <a:p>
            <a:r>
              <a:rPr lang="en-GB" dirty="0"/>
              <a:t>Visit Wales</a:t>
            </a:r>
          </a:p>
          <a:p>
            <a:r>
              <a:rPr lang="en-GB" dirty="0"/>
              <a:t>Creative Wales</a:t>
            </a:r>
          </a:p>
          <a:p>
            <a:r>
              <a:rPr lang="en-GB" dirty="0"/>
              <a:t>Local Authorities</a:t>
            </a:r>
          </a:p>
          <a:p>
            <a:endParaRPr lang="en-GB" dirty="0"/>
          </a:p>
          <a:p>
            <a:endParaRPr lang="en-GB" dirty="0"/>
          </a:p>
        </p:txBody>
      </p:sp>
      <p:pic>
        <p:nvPicPr>
          <p:cNvPr id="12290" name="Picture 2" descr="The National Events Strategy for Wales 2022 to 2030">
            <a:extLst>
              <a:ext uri="{FF2B5EF4-FFF2-40B4-BE49-F238E27FC236}">
                <a16:creationId xmlns:a16="http://schemas.microsoft.com/office/drawing/2014/main" id="{C5EAE85D-9AE3-A259-492C-7786543285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7560" y="354770"/>
            <a:ext cx="2054965" cy="1356068"/>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The National Events Strategy for Wales 2022 to 2030">
            <a:extLst>
              <a:ext uri="{FF2B5EF4-FFF2-40B4-BE49-F238E27FC236}">
                <a16:creationId xmlns:a16="http://schemas.microsoft.com/office/drawing/2014/main" id="{F27A9C57-94EE-4A9E-A6C0-FB2888F92C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7281" y="1175132"/>
            <a:ext cx="2714012" cy="2990013"/>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The National Events Strategy for Wales 2022 to 2030">
            <a:extLst>
              <a:ext uri="{FF2B5EF4-FFF2-40B4-BE49-F238E27FC236}">
                <a16:creationId xmlns:a16="http://schemas.microsoft.com/office/drawing/2014/main" id="{89E696C6-A2CA-1895-4382-17AEAA59F3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0939" y="2442252"/>
            <a:ext cx="3724712" cy="2893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750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0A228-56C6-7499-330C-E7FE58405730}"/>
              </a:ext>
            </a:extLst>
          </p:cNvPr>
          <p:cNvSpPr>
            <a:spLocks noGrp="1"/>
          </p:cNvSpPr>
          <p:nvPr>
            <p:ph type="title"/>
          </p:nvPr>
        </p:nvSpPr>
        <p:spPr/>
        <p:txBody>
          <a:bodyPr/>
          <a:lstStyle/>
          <a:p>
            <a:r>
              <a:rPr lang="en-GB" b="1" dirty="0">
                <a:solidFill>
                  <a:schemeClr val="accent1"/>
                </a:solidFill>
              </a:rPr>
              <a:t>Strong Foundations</a:t>
            </a:r>
          </a:p>
        </p:txBody>
      </p:sp>
      <p:sp>
        <p:nvSpPr>
          <p:cNvPr id="3" name="Content Placeholder 2">
            <a:extLst>
              <a:ext uri="{FF2B5EF4-FFF2-40B4-BE49-F238E27FC236}">
                <a16:creationId xmlns:a16="http://schemas.microsoft.com/office/drawing/2014/main" id="{775943ED-2217-D610-07DD-F7D8DE487B71}"/>
              </a:ext>
            </a:extLst>
          </p:cNvPr>
          <p:cNvSpPr>
            <a:spLocks noGrp="1"/>
          </p:cNvSpPr>
          <p:nvPr>
            <p:ph idx="1"/>
          </p:nvPr>
        </p:nvSpPr>
        <p:spPr/>
        <p:txBody>
          <a:bodyPr/>
          <a:lstStyle/>
          <a:p>
            <a:r>
              <a:rPr lang="en-GB" b="1" dirty="0">
                <a:solidFill>
                  <a:srgbClr val="FF0000"/>
                </a:solidFill>
              </a:rPr>
              <a:t>Sustainability</a:t>
            </a:r>
          </a:p>
          <a:p>
            <a:endParaRPr lang="en-GB" dirty="0"/>
          </a:p>
          <a:p>
            <a:r>
              <a:rPr lang="en-GB" dirty="0"/>
              <a:t>People</a:t>
            </a:r>
          </a:p>
          <a:p>
            <a:r>
              <a:rPr lang="en-GB" dirty="0"/>
              <a:t>Place </a:t>
            </a:r>
          </a:p>
          <a:p>
            <a:r>
              <a:rPr lang="en-GB" dirty="0"/>
              <a:t>Planet</a:t>
            </a:r>
          </a:p>
          <a:p>
            <a:pPr marL="0" indent="0">
              <a:buNone/>
            </a:pPr>
            <a:endParaRPr lang="en-GB" dirty="0"/>
          </a:p>
          <a:p>
            <a:r>
              <a:rPr lang="en-GB" b="1" dirty="0">
                <a:solidFill>
                  <a:srgbClr val="FF0000"/>
                </a:solidFill>
              </a:rPr>
              <a:t>Future Generations Act</a:t>
            </a:r>
          </a:p>
        </p:txBody>
      </p:sp>
      <p:pic>
        <p:nvPicPr>
          <p:cNvPr id="14338" name="Picture 2" descr="The National Events Strategy for Wales 2022 to 2030">
            <a:extLst>
              <a:ext uri="{FF2B5EF4-FFF2-40B4-BE49-F238E27FC236}">
                <a16:creationId xmlns:a16="http://schemas.microsoft.com/office/drawing/2014/main" id="{6076BF4C-8C3C-AFED-5ABE-84ACB51FDE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6560" y="365125"/>
            <a:ext cx="3846128" cy="4953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485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0B0CA-668E-D092-A049-C54DFD68513E}"/>
              </a:ext>
            </a:extLst>
          </p:cNvPr>
          <p:cNvSpPr>
            <a:spLocks noGrp="1"/>
          </p:cNvSpPr>
          <p:nvPr>
            <p:ph type="title"/>
          </p:nvPr>
        </p:nvSpPr>
        <p:spPr/>
        <p:txBody>
          <a:bodyPr/>
          <a:lstStyle/>
          <a:p>
            <a:r>
              <a:rPr lang="en-GB" b="1" dirty="0">
                <a:solidFill>
                  <a:schemeClr val="accent1"/>
                </a:solidFill>
              </a:rPr>
              <a:t>Mechanics</a:t>
            </a:r>
          </a:p>
        </p:txBody>
      </p:sp>
      <p:sp>
        <p:nvSpPr>
          <p:cNvPr id="3" name="Content Placeholder 2">
            <a:extLst>
              <a:ext uri="{FF2B5EF4-FFF2-40B4-BE49-F238E27FC236}">
                <a16:creationId xmlns:a16="http://schemas.microsoft.com/office/drawing/2014/main" id="{0E157D7C-BFDC-CA0D-A894-AA46B7999922}"/>
              </a:ext>
            </a:extLst>
          </p:cNvPr>
          <p:cNvSpPr>
            <a:spLocks noGrp="1"/>
          </p:cNvSpPr>
          <p:nvPr>
            <p:ph idx="1"/>
          </p:nvPr>
        </p:nvSpPr>
        <p:spPr/>
        <p:txBody>
          <a:bodyPr/>
          <a:lstStyle/>
          <a:p>
            <a:r>
              <a:rPr lang="en-GB" b="1" dirty="0"/>
              <a:t>Roles</a:t>
            </a:r>
          </a:p>
          <a:p>
            <a:r>
              <a:rPr lang="en-GB" b="1" dirty="0"/>
              <a:t>Responsibilities &amp; Evaluation</a:t>
            </a:r>
          </a:p>
          <a:p>
            <a:r>
              <a:rPr lang="en-GB" b="1" dirty="0"/>
              <a:t>Review</a:t>
            </a:r>
          </a:p>
        </p:txBody>
      </p:sp>
      <p:pic>
        <p:nvPicPr>
          <p:cNvPr id="13314" name="Picture 2" descr="The National Events Strategy for Wales 2022 to 2030">
            <a:extLst>
              <a:ext uri="{FF2B5EF4-FFF2-40B4-BE49-F238E27FC236}">
                <a16:creationId xmlns:a16="http://schemas.microsoft.com/office/drawing/2014/main" id="{411A2292-5236-84F9-C6DE-B4129E8E1B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0384" y="1546569"/>
            <a:ext cx="4480318" cy="3200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206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89883-41E3-6615-4F69-616753C2B29C}"/>
              </a:ext>
            </a:extLst>
          </p:cNvPr>
          <p:cNvSpPr>
            <a:spLocks noGrp="1"/>
          </p:cNvSpPr>
          <p:nvPr>
            <p:ph type="title"/>
          </p:nvPr>
        </p:nvSpPr>
        <p:spPr>
          <a:xfrm>
            <a:off x="838200" y="-343949"/>
            <a:ext cx="10515600" cy="1770077"/>
          </a:xfrm>
        </p:spPr>
        <p:txBody>
          <a:bodyPr>
            <a:normAutofit/>
          </a:bodyPr>
          <a:lstStyle/>
          <a:p>
            <a:r>
              <a:rPr lang="en-GB" sz="6000" b="1" dirty="0">
                <a:solidFill>
                  <a:srgbClr val="FF0000"/>
                </a:solidFill>
              </a:rPr>
              <a:t>Event Wales Aims</a:t>
            </a:r>
          </a:p>
        </p:txBody>
      </p:sp>
      <p:sp>
        <p:nvSpPr>
          <p:cNvPr id="3" name="Content Placeholder 2">
            <a:extLst>
              <a:ext uri="{FF2B5EF4-FFF2-40B4-BE49-F238E27FC236}">
                <a16:creationId xmlns:a16="http://schemas.microsoft.com/office/drawing/2014/main" id="{A797A87D-3F9C-1593-5ED9-07BAA4279AE1}"/>
              </a:ext>
            </a:extLst>
          </p:cNvPr>
          <p:cNvSpPr>
            <a:spLocks noGrp="1"/>
          </p:cNvSpPr>
          <p:nvPr>
            <p:ph idx="1"/>
          </p:nvPr>
        </p:nvSpPr>
        <p:spPr>
          <a:xfrm>
            <a:off x="58722" y="1249960"/>
            <a:ext cx="12281483" cy="6040074"/>
          </a:xfrm>
        </p:spPr>
        <p:txBody>
          <a:bodyPr>
            <a:normAutofit/>
          </a:bodyPr>
          <a:lstStyle/>
          <a:p>
            <a:pPr algn="l">
              <a:buFont typeface="Arial" panose="020B0604020202020204" pitchFamily="34" charset="0"/>
              <a:buChar char="•"/>
            </a:pPr>
            <a:r>
              <a:rPr lang="en-GB" b="1" i="0" dirty="0">
                <a:solidFill>
                  <a:schemeClr val="accent1"/>
                </a:solidFill>
                <a:effectLst/>
                <a:latin typeface="Arial" panose="020B0604020202020204" pitchFamily="34" charset="0"/>
              </a:rPr>
              <a:t>Attract</a:t>
            </a:r>
            <a:r>
              <a:rPr lang="en-GB" b="0" i="0" dirty="0">
                <a:solidFill>
                  <a:srgbClr val="3B3B3B"/>
                </a:solidFill>
                <a:effectLst/>
                <a:latin typeface="Arial" panose="020B0604020202020204" pitchFamily="34" charset="0"/>
              </a:rPr>
              <a:t> major international events which deliver a significant economic return on investment and contribute to the promotion of the Wales brand.</a:t>
            </a:r>
          </a:p>
          <a:p>
            <a:pPr algn="l">
              <a:buFont typeface="Arial" panose="020B0604020202020204" pitchFamily="34" charset="0"/>
              <a:buChar char="•"/>
            </a:pPr>
            <a:r>
              <a:rPr lang="en-GB" b="1" i="0" dirty="0">
                <a:solidFill>
                  <a:schemeClr val="accent1"/>
                </a:solidFill>
                <a:effectLst/>
                <a:latin typeface="Arial" panose="020B0604020202020204" pitchFamily="34" charset="0"/>
              </a:rPr>
              <a:t>Identify</a:t>
            </a:r>
            <a:r>
              <a:rPr lang="en-GB" b="0" i="0" dirty="0">
                <a:solidFill>
                  <a:srgbClr val="3B3B3B"/>
                </a:solidFill>
                <a:effectLst/>
                <a:latin typeface="Arial" panose="020B0604020202020204" pitchFamily="34" charset="0"/>
              </a:rPr>
              <a:t> new and innovative ways of extending their reach to new audiences both inside and outside Wales.</a:t>
            </a:r>
          </a:p>
          <a:p>
            <a:pPr algn="l">
              <a:buFont typeface="Arial" panose="020B0604020202020204" pitchFamily="34" charset="0"/>
              <a:buChar char="•"/>
            </a:pPr>
            <a:r>
              <a:rPr lang="en-GB" b="0" i="0" dirty="0">
                <a:solidFill>
                  <a:srgbClr val="3B3B3B"/>
                </a:solidFill>
                <a:effectLst/>
                <a:latin typeface="Arial" panose="020B0604020202020204" pitchFamily="34" charset="0"/>
              </a:rPr>
              <a:t>Work </a:t>
            </a:r>
            <a:r>
              <a:rPr lang="en-GB" b="1" i="0" dirty="0">
                <a:solidFill>
                  <a:schemeClr val="accent1"/>
                </a:solidFill>
                <a:effectLst/>
                <a:latin typeface="Arial" panose="020B0604020202020204" pitchFamily="34" charset="0"/>
              </a:rPr>
              <a:t>strategically</a:t>
            </a:r>
            <a:r>
              <a:rPr lang="en-GB" b="0" i="0" dirty="0">
                <a:solidFill>
                  <a:srgbClr val="3B3B3B"/>
                </a:solidFill>
                <a:effectLst/>
                <a:latin typeface="Arial" panose="020B0604020202020204" pitchFamily="34" charset="0"/>
              </a:rPr>
              <a:t> with local and regional partners to identify potential Growth Events and explore opportunities for creating new events.</a:t>
            </a:r>
          </a:p>
          <a:p>
            <a:pPr algn="l">
              <a:buFont typeface="Arial" panose="020B0604020202020204" pitchFamily="34" charset="0"/>
              <a:buChar char="•"/>
            </a:pPr>
            <a:r>
              <a:rPr lang="en-GB" b="1" i="0" dirty="0">
                <a:solidFill>
                  <a:schemeClr val="accent1"/>
                </a:solidFill>
                <a:effectLst/>
                <a:latin typeface="Arial" panose="020B0604020202020204" pitchFamily="34" charset="0"/>
              </a:rPr>
              <a:t>Support</a:t>
            </a:r>
            <a:r>
              <a:rPr lang="en-GB" b="0" i="0" dirty="0">
                <a:solidFill>
                  <a:srgbClr val="3B3B3B"/>
                </a:solidFill>
                <a:effectLst/>
                <a:latin typeface="Arial" panose="020B0604020202020204" pitchFamily="34" charset="0"/>
              </a:rPr>
              <a:t> the development of a strong Welsh skills base of knowledge and experience. This is critical in the development of a sustainable events industry delivering a compelling events portfolio.</a:t>
            </a:r>
          </a:p>
          <a:p>
            <a:endParaRPr lang="en-GB" dirty="0"/>
          </a:p>
        </p:txBody>
      </p:sp>
    </p:spTree>
    <p:extLst>
      <p:ext uri="{BB962C8B-B14F-4D97-AF65-F5344CB8AC3E}">
        <p14:creationId xmlns:p14="http://schemas.microsoft.com/office/powerpoint/2010/main" val="36845473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48BE7-E93F-19AE-CCF2-0A3F5BA44DF3}"/>
              </a:ext>
            </a:extLst>
          </p:cNvPr>
          <p:cNvSpPr>
            <a:spLocks noGrp="1"/>
          </p:cNvSpPr>
          <p:nvPr>
            <p:ph type="title"/>
          </p:nvPr>
        </p:nvSpPr>
        <p:spPr/>
        <p:txBody>
          <a:bodyPr/>
          <a:lstStyle/>
          <a:p>
            <a:r>
              <a:rPr lang="en-GB" b="1" dirty="0">
                <a:solidFill>
                  <a:srgbClr val="FF0000"/>
                </a:solidFill>
              </a:rPr>
              <a:t>EVENT WALES ROLE</a:t>
            </a:r>
          </a:p>
        </p:txBody>
      </p:sp>
      <p:sp>
        <p:nvSpPr>
          <p:cNvPr id="3" name="Content Placeholder 2">
            <a:extLst>
              <a:ext uri="{FF2B5EF4-FFF2-40B4-BE49-F238E27FC236}">
                <a16:creationId xmlns:a16="http://schemas.microsoft.com/office/drawing/2014/main" id="{C15D9504-DC51-80CB-3ED9-8CBA2E0E9F8E}"/>
              </a:ext>
            </a:extLst>
          </p:cNvPr>
          <p:cNvSpPr>
            <a:spLocks noGrp="1"/>
          </p:cNvSpPr>
          <p:nvPr>
            <p:ph idx="1"/>
          </p:nvPr>
        </p:nvSpPr>
        <p:spPr>
          <a:xfrm>
            <a:off x="427839" y="1690688"/>
            <a:ext cx="10925961" cy="4486275"/>
          </a:xfrm>
        </p:spPr>
        <p:txBody>
          <a:bodyPr/>
          <a:lstStyle/>
          <a:p>
            <a:r>
              <a:rPr lang="en-GB" dirty="0"/>
              <a:t>Co-ordinates</a:t>
            </a:r>
          </a:p>
          <a:p>
            <a:r>
              <a:rPr lang="en-GB" dirty="0"/>
              <a:t>Funds</a:t>
            </a:r>
          </a:p>
          <a:p>
            <a:r>
              <a:rPr lang="en-GB" dirty="0"/>
              <a:t>Enables</a:t>
            </a:r>
          </a:p>
          <a:p>
            <a:r>
              <a:rPr lang="en-GB" dirty="0"/>
              <a:t>Through Partnerships</a:t>
            </a:r>
          </a:p>
          <a:p>
            <a:endParaRPr lang="en-GB" dirty="0"/>
          </a:p>
          <a:p>
            <a:r>
              <a:rPr lang="en-GB" dirty="0"/>
              <a:t>Sustainability </a:t>
            </a:r>
          </a:p>
          <a:p>
            <a:r>
              <a:rPr lang="en-GB" dirty="0"/>
              <a:t>Skills Development</a:t>
            </a:r>
          </a:p>
          <a:p>
            <a:r>
              <a:rPr lang="en-GB" dirty="0"/>
              <a:t>Volunteering </a:t>
            </a:r>
          </a:p>
        </p:txBody>
      </p:sp>
      <p:pic>
        <p:nvPicPr>
          <p:cNvPr id="16390" name="Picture 6" descr="Pride of dragons: Wales' sports event strategy - SportsPro">
            <a:extLst>
              <a:ext uri="{FF2B5EF4-FFF2-40B4-BE49-F238E27FC236}">
                <a16:creationId xmlns:a16="http://schemas.microsoft.com/office/drawing/2014/main" id="{E45283D4-9B9A-B8A1-D2F5-24DAEFAE77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0422" y="1633645"/>
            <a:ext cx="5058488" cy="3366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554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726</Words>
  <Application>Microsoft Office PowerPoint</Application>
  <PresentationFormat>Widescreen</PresentationFormat>
  <Paragraphs>120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din-2014</vt:lpstr>
      <vt:lpstr>Arial</vt:lpstr>
      <vt:lpstr>Calibri</vt:lpstr>
      <vt:lpstr>Calibri Light</vt:lpstr>
      <vt:lpstr>Office Theme</vt:lpstr>
      <vt:lpstr>PowerPoint Presentation</vt:lpstr>
      <vt:lpstr>A Major Events Strategy for Wales </vt:lpstr>
      <vt:lpstr>EVENTS WALES MISSION STATEMENT 2010 - 2020</vt:lpstr>
      <vt:lpstr>BACKGROUND INFO</vt:lpstr>
      <vt:lpstr>EVENTS LED STRATEGY</vt:lpstr>
      <vt:lpstr>WALES EVENTS</vt:lpstr>
      <vt:lpstr>Investment</vt:lpstr>
      <vt:lpstr>Guiding Principles</vt:lpstr>
      <vt:lpstr>Which Events to Support</vt:lpstr>
      <vt:lpstr>Role of Events Wales</vt:lpstr>
      <vt:lpstr>Measuring Success</vt:lpstr>
      <vt:lpstr>PowerPoint Presentation</vt:lpstr>
      <vt:lpstr>National Events Strategy for Wales 2022 - 2030</vt:lpstr>
      <vt:lpstr>Proactive</vt:lpstr>
      <vt:lpstr>Strong Foundations</vt:lpstr>
      <vt:lpstr>Mechanics</vt:lpstr>
      <vt:lpstr>Event Wales Aims</vt:lpstr>
      <vt:lpstr>EVENT WALES ROLE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Griffiths</dc:creator>
  <cp:lastModifiedBy>Jacqui Jones</cp:lastModifiedBy>
  <cp:revision>5</cp:revision>
  <dcterms:created xsi:type="dcterms:W3CDTF">2023-09-15T09:31:09Z</dcterms:created>
  <dcterms:modified xsi:type="dcterms:W3CDTF">2023-10-30T15:35:08Z</dcterms:modified>
</cp:coreProperties>
</file>