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67" r:id="rId4"/>
    <p:sldId id="269" r:id="rId5"/>
    <p:sldId id="270" r:id="rId6"/>
    <p:sldId id="258" r:id="rId7"/>
    <p:sldId id="259" r:id="rId8"/>
    <p:sldId id="260" r:id="rId9"/>
    <p:sldId id="268" r:id="rId10"/>
    <p:sldId id="261" r:id="rId11"/>
    <p:sldId id="262" r:id="rId12"/>
    <p:sldId id="263" r:id="rId13"/>
    <p:sldId id="264" r:id="rId14"/>
    <p:sldId id="265" r:id="rId15"/>
  </p:sldIdLst>
  <p:sldSz cx="18288000" cy="10287000"/>
  <p:notesSz cx="6858000" cy="9144000"/>
  <p:embeddedFontLst>
    <p:embeddedFont>
      <p:font typeface="Arial Bold" panose="020B0704020202020204" pitchFamily="34" charset="0"/>
      <p:bold r:id="rId17"/>
    </p:embeddedFont>
    <p:embeddedFont>
      <p:font typeface="Arial Bold Italics" panose="020B0604020202020204" charset="0"/>
      <p:regular r:id="rId18"/>
    </p:embeddedFont>
    <p:embeddedFont>
      <p:font typeface="Arial Italics"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002417-EE74-4A58-B1E7-F4375800DE8D}" v="1" dt="2025-12-06T10:09:49.5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3521" autoAdjust="0"/>
  </p:normalViewPr>
  <p:slideViewPr>
    <p:cSldViewPr>
      <p:cViewPr varScale="1">
        <p:scale>
          <a:sx n="38" d="100"/>
          <a:sy n="38" d="100"/>
        </p:scale>
        <p:origin x="123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1C72D8-D919-44A6-A89E-D7D28532ADE5}" type="doc">
      <dgm:prSet loTypeId="urn:microsoft.com/office/officeart/2005/8/layout/arrow3" loCatId="relationship" qsTypeId="urn:microsoft.com/office/officeart/2005/8/quickstyle/simple1" qsCatId="simple" csTypeId="urn:microsoft.com/office/officeart/2005/8/colors/colorful1" csCatId="colorful"/>
      <dgm:spPr/>
      <dgm:t>
        <a:bodyPr/>
        <a:lstStyle/>
        <a:p>
          <a:endParaRPr lang="en-GB"/>
        </a:p>
      </dgm:t>
    </dgm:pt>
    <dgm:pt modelId="{A8F57A2D-F996-46FF-BE82-904264D959D4}">
      <dgm:prSet/>
      <dgm:spPr/>
      <dgm:t>
        <a:bodyPr/>
        <a:lstStyle/>
        <a:p>
          <a:pPr rtl="0">
            <a:lnSpc>
              <a:spcPct val="150000"/>
            </a:lnSpc>
          </a:pPr>
          <a:r>
            <a:rPr lang="en-US" dirty="0">
              <a:latin typeface="Arial" panose="020B0604020202020204" pitchFamily="34" charset="0"/>
              <a:cs typeface="Arial" panose="020B0604020202020204" pitchFamily="34" charset="0"/>
            </a:rPr>
            <a:t>Sole-proprietorship</a:t>
          </a:r>
          <a:endParaRPr lang="en-GB" dirty="0">
            <a:latin typeface="Arial" panose="020B0604020202020204" pitchFamily="34" charset="0"/>
            <a:cs typeface="Arial" panose="020B0604020202020204" pitchFamily="34" charset="0"/>
          </a:endParaRPr>
        </a:p>
      </dgm:t>
    </dgm:pt>
    <dgm:pt modelId="{937C58E0-D8D5-47C0-8748-C6453A1744E7}" type="parTrans" cxnId="{052E1C32-318A-4FD6-A545-5FBACD673833}">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0A95F917-A12F-4FDD-95F3-BCA9B84021D2}" type="sibTrans" cxnId="{052E1C32-318A-4FD6-A545-5FBACD673833}">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FFC951CB-629B-4CDB-A5CF-ACC72129C553}">
      <dgm:prSet/>
      <dgm:spPr/>
      <dgm:t>
        <a:bodyPr/>
        <a:lstStyle/>
        <a:p>
          <a:pPr rtl="0">
            <a:lnSpc>
              <a:spcPct val="150000"/>
            </a:lnSpc>
          </a:pPr>
          <a:r>
            <a:rPr lang="en-GB" dirty="0">
              <a:latin typeface="Arial" panose="020B0604020202020204" pitchFamily="34" charset="0"/>
              <a:cs typeface="Arial" panose="020B0604020202020204" pitchFamily="34" charset="0"/>
            </a:rPr>
            <a:t>Self-Owned and controlled </a:t>
          </a:r>
        </a:p>
      </dgm:t>
    </dgm:pt>
    <dgm:pt modelId="{0EDEBA03-E260-49E5-BD0D-D37AE93E5C62}" type="parTrans" cxnId="{27294CA6-AADC-4C15-A9B3-CF891E9AF9C9}">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8EE42A1F-44AB-453B-B59B-40029EFFF64B}" type="sibTrans" cxnId="{27294CA6-AADC-4C15-A9B3-CF891E9AF9C9}">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B6B14CB8-ACA2-42B6-A091-4311086920C3}">
      <dgm:prSet/>
      <dgm:spPr/>
      <dgm:t>
        <a:bodyPr/>
        <a:lstStyle/>
        <a:p>
          <a:pPr rtl="0">
            <a:lnSpc>
              <a:spcPct val="150000"/>
            </a:lnSpc>
          </a:pPr>
          <a:r>
            <a:rPr lang="en-GB" dirty="0">
              <a:latin typeface="Arial" panose="020B0604020202020204" pitchFamily="34" charset="0"/>
              <a:cs typeface="Arial" panose="020B0604020202020204" pitchFamily="34" charset="0"/>
            </a:rPr>
            <a:t>No form of legal separation </a:t>
          </a:r>
        </a:p>
      </dgm:t>
    </dgm:pt>
    <dgm:pt modelId="{8C61E8FC-A6DB-45E7-A665-79298183DFB6}" type="parTrans" cxnId="{032BF9B8-71A8-4DB3-BC30-33DCF36D6D38}">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54D8DB5D-EC93-4F64-9055-2D72DEF21263}" type="sibTrans" cxnId="{032BF9B8-71A8-4DB3-BC30-33DCF36D6D38}">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C55AC166-F0F0-4EE5-BD0D-CC662980C63E}">
      <dgm:prSet/>
      <dgm:spPr/>
      <dgm:t>
        <a:bodyPr/>
        <a:lstStyle/>
        <a:p>
          <a:pPr rtl="0">
            <a:lnSpc>
              <a:spcPct val="150000"/>
            </a:lnSpc>
          </a:pPr>
          <a:r>
            <a:rPr lang="en-GB">
              <a:latin typeface="Arial" panose="020B0604020202020204" pitchFamily="34" charset="0"/>
              <a:cs typeface="Arial" panose="020B0604020202020204" pitchFamily="34" charset="0"/>
            </a:rPr>
            <a:t>Personal Liabilities</a:t>
          </a:r>
        </a:p>
      </dgm:t>
    </dgm:pt>
    <dgm:pt modelId="{06FA527D-C937-4C83-8072-E847FC6355FE}" type="parTrans" cxnId="{5BF3859B-2247-4466-89B4-B36D01D85856}">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6B0AB79E-4CB6-4B81-BB6F-497AF3EAA436}" type="sibTrans" cxnId="{5BF3859B-2247-4466-89B4-B36D01D85856}">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BBA7FC8D-47A5-42E0-AD2D-12FF2851050D}" type="pres">
      <dgm:prSet presAssocID="{E61C72D8-D919-44A6-A89E-D7D28532ADE5}" presName="compositeShape" presStyleCnt="0">
        <dgm:presLayoutVars>
          <dgm:chMax val="2"/>
          <dgm:dir/>
          <dgm:resizeHandles val="exact"/>
        </dgm:presLayoutVars>
      </dgm:prSet>
      <dgm:spPr/>
    </dgm:pt>
    <dgm:pt modelId="{282F8A1B-2BD4-406C-B426-DAA7B972EA7F}" type="pres">
      <dgm:prSet presAssocID="{A8F57A2D-F996-46FF-BE82-904264D959D4}" presName="downArrow" presStyleLbl="node1" presStyleIdx="0" presStyleCnt="1"/>
      <dgm:spPr/>
    </dgm:pt>
    <dgm:pt modelId="{09CFEBC0-31FC-4A50-BAFC-1BD53246E314}" type="pres">
      <dgm:prSet presAssocID="{A8F57A2D-F996-46FF-BE82-904264D959D4}" presName="downArrowText" presStyleLbl="revTx" presStyleIdx="0" presStyleCnt="1">
        <dgm:presLayoutVars>
          <dgm:bulletEnabled val="1"/>
        </dgm:presLayoutVars>
      </dgm:prSet>
      <dgm:spPr/>
    </dgm:pt>
  </dgm:ptLst>
  <dgm:cxnLst>
    <dgm:cxn modelId="{9C5BC20C-3303-4508-84E9-9FADD16DA160}" type="presOf" srcId="{A8F57A2D-F996-46FF-BE82-904264D959D4}" destId="{09CFEBC0-31FC-4A50-BAFC-1BD53246E314}" srcOrd="0" destOrd="0" presId="urn:microsoft.com/office/officeart/2005/8/layout/arrow3"/>
    <dgm:cxn modelId="{052E1C32-318A-4FD6-A545-5FBACD673833}" srcId="{E61C72D8-D919-44A6-A89E-D7D28532ADE5}" destId="{A8F57A2D-F996-46FF-BE82-904264D959D4}" srcOrd="0" destOrd="0" parTransId="{937C58E0-D8D5-47C0-8748-C6453A1744E7}" sibTransId="{0A95F917-A12F-4FDD-95F3-BCA9B84021D2}"/>
    <dgm:cxn modelId="{2BE00D7A-4599-4425-8151-A5097545350C}" type="presOf" srcId="{FFC951CB-629B-4CDB-A5CF-ACC72129C553}" destId="{09CFEBC0-31FC-4A50-BAFC-1BD53246E314}" srcOrd="0" destOrd="1" presId="urn:microsoft.com/office/officeart/2005/8/layout/arrow3"/>
    <dgm:cxn modelId="{93333A87-C672-488B-BEC3-B4757E1C5A90}" type="presOf" srcId="{E61C72D8-D919-44A6-A89E-D7D28532ADE5}" destId="{BBA7FC8D-47A5-42E0-AD2D-12FF2851050D}" srcOrd="0" destOrd="0" presId="urn:microsoft.com/office/officeart/2005/8/layout/arrow3"/>
    <dgm:cxn modelId="{F85AED89-A8DE-4908-B629-44ED8C840C1C}" type="presOf" srcId="{B6B14CB8-ACA2-42B6-A091-4311086920C3}" destId="{09CFEBC0-31FC-4A50-BAFC-1BD53246E314}" srcOrd="0" destOrd="2" presId="urn:microsoft.com/office/officeart/2005/8/layout/arrow3"/>
    <dgm:cxn modelId="{5BF3859B-2247-4466-89B4-B36D01D85856}" srcId="{A8F57A2D-F996-46FF-BE82-904264D959D4}" destId="{C55AC166-F0F0-4EE5-BD0D-CC662980C63E}" srcOrd="2" destOrd="0" parTransId="{06FA527D-C937-4C83-8072-E847FC6355FE}" sibTransId="{6B0AB79E-4CB6-4B81-BB6F-497AF3EAA436}"/>
    <dgm:cxn modelId="{27294CA6-AADC-4C15-A9B3-CF891E9AF9C9}" srcId="{A8F57A2D-F996-46FF-BE82-904264D959D4}" destId="{FFC951CB-629B-4CDB-A5CF-ACC72129C553}" srcOrd="0" destOrd="0" parTransId="{0EDEBA03-E260-49E5-BD0D-D37AE93E5C62}" sibTransId="{8EE42A1F-44AB-453B-B59B-40029EFFF64B}"/>
    <dgm:cxn modelId="{032BF9B8-71A8-4DB3-BC30-33DCF36D6D38}" srcId="{A8F57A2D-F996-46FF-BE82-904264D959D4}" destId="{B6B14CB8-ACA2-42B6-A091-4311086920C3}" srcOrd="1" destOrd="0" parTransId="{8C61E8FC-A6DB-45E7-A665-79298183DFB6}" sibTransId="{54D8DB5D-EC93-4F64-9055-2D72DEF21263}"/>
    <dgm:cxn modelId="{053904DC-EED6-4437-A0F7-522F3500D47B}" type="presOf" srcId="{C55AC166-F0F0-4EE5-BD0D-CC662980C63E}" destId="{09CFEBC0-31FC-4A50-BAFC-1BD53246E314}" srcOrd="0" destOrd="3" presId="urn:microsoft.com/office/officeart/2005/8/layout/arrow3"/>
    <dgm:cxn modelId="{6980F813-A654-4CF8-9E08-7552CCD2B114}" type="presParOf" srcId="{BBA7FC8D-47A5-42E0-AD2D-12FF2851050D}" destId="{282F8A1B-2BD4-406C-B426-DAA7B972EA7F}" srcOrd="0" destOrd="0" presId="urn:microsoft.com/office/officeart/2005/8/layout/arrow3"/>
    <dgm:cxn modelId="{6BD0679D-29FC-4071-87BB-CB322E8BCF58}" type="presParOf" srcId="{BBA7FC8D-47A5-42E0-AD2D-12FF2851050D}" destId="{09CFEBC0-31FC-4A50-BAFC-1BD53246E314}" srcOrd="1" destOrd="0" presId="urn:microsoft.com/office/officeart/2005/8/layout/arrow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7AF09B-E51D-4DC1-B0C2-51F44912D530}"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GB"/>
        </a:p>
      </dgm:t>
    </dgm:pt>
    <dgm:pt modelId="{D9C86BE7-7378-40FE-AACF-CA1AA44A5536}">
      <dgm:prSet phldrT="[Text]"/>
      <dgm:spPr/>
      <dgm:t>
        <a:bodyPr/>
        <a:lstStyle/>
        <a:p>
          <a:r>
            <a:rPr lang="en-US" dirty="0">
              <a:latin typeface="Arial" panose="020B0604020202020204" pitchFamily="34" charset="0"/>
              <a:cs typeface="Arial" panose="020B0604020202020204" pitchFamily="34" charset="0"/>
            </a:rPr>
            <a:t>Owner</a:t>
          </a:r>
          <a:endParaRPr lang="en-GB" dirty="0">
            <a:latin typeface="Arial" panose="020B0604020202020204" pitchFamily="34" charset="0"/>
            <a:cs typeface="Arial" panose="020B0604020202020204" pitchFamily="34" charset="0"/>
          </a:endParaRPr>
        </a:p>
      </dgm:t>
    </dgm:pt>
    <dgm:pt modelId="{BC52B6CB-BC03-4598-8B4E-CC7AD98686D5}" type="parTrans" cxnId="{2E874448-014C-4697-9D95-656F67AF1DF3}">
      <dgm:prSet/>
      <dgm:spPr/>
      <dgm:t>
        <a:bodyPr/>
        <a:lstStyle/>
        <a:p>
          <a:endParaRPr lang="en-GB">
            <a:latin typeface="Arial" panose="020B0604020202020204" pitchFamily="34" charset="0"/>
            <a:cs typeface="Arial" panose="020B0604020202020204" pitchFamily="34" charset="0"/>
          </a:endParaRPr>
        </a:p>
      </dgm:t>
    </dgm:pt>
    <dgm:pt modelId="{C0916319-8164-4F22-AF1F-0A4E9F12E7F2}" type="sibTrans" cxnId="{2E874448-014C-4697-9D95-656F67AF1DF3}">
      <dgm:prSet/>
      <dgm:spPr/>
      <dgm:t>
        <a:bodyPr/>
        <a:lstStyle/>
        <a:p>
          <a:endParaRPr lang="en-GB">
            <a:latin typeface="Arial" panose="020B0604020202020204" pitchFamily="34" charset="0"/>
            <a:cs typeface="Arial" panose="020B0604020202020204" pitchFamily="34" charset="0"/>
          </a:endParaRPr>
        </a:p>
      </dgm:t>
    </dgm:pt>
    <dgm:pt modelId="{C012B5ED-F400-4177-8F74-CBEAFDAB3156}">
      <dgm:prSet phldrT="[Text]"/>
      <dgm:spPr/>
      <dgm:t>
        <a:bodyPr/>
        <a:lstStyle/>
        <a:p>
          <a:r>
            <a:rPr lang="en-US" dirty="0">
              <a:latin typeface="Arial" panose="020B0604020202020204" pitchFamily="34" charset="0"/>
              <a:cs typeface="Arial" panose="020B0604020202020204" pitchFamily="34" charset="0"/>
            </a:rPr>
            <a:t>Operation Department</a:t>
          </a:r>
          <a:endParaRPr lang="en-GB" dirty="0">
            <a:latin typeface="Arial" panose="020B0604020202020204" pitchFamily="34" charset="0"/>
            <a:cs typeface="Arial" panose="020B0604020202020204" pitchFamily="34" charset="0"/>
          </a:endParaRPr>
        </a:p>
      </dgm:t>
    </dgm:pt>
    <dgm:pt modelId="{6A217F86-14F1-4B14-A7F0-41EBE48680AF}" type="parTrans" cxnId="{9FEE8E25-73E3-4ACB-A193-2DB706F5B57E}">
      <dgm:prSet/>
      <dgm:spPr/>
      <dgm:t>
        <a:bodyPr/>
        <a:lstStyle/>
        <a:p>
          <a:endParaRPr lang="en-GB">
            <a:latin typeface="Arial" panose="020B0604020202020204" pitchFamily="34" charset="0"/>
            <a:cs typeface="Arial" panose="020B0604020202020204" pitchFamily="34" charset="0"/>
          </a:endParaRPr>
        </a:p>
      </dgm:t>
    </dgm:pt>
    <dgm:pt modelId="{16841CCA-7DE2-4DB3-B4DD-0DDF9ABF7AB9}" type="sibTrans" cxnId="{9FEE8E25-73E3-4ACB-A193-2DB706F5B57E}">
      <dgm:prSet/>
      <dgm:spPr/>
      <dgm:t>
        <a:bodyPr/>
        <a:lstStyle/>
        <a:p>
          <a:endParaRPr lang="en-GB">
            <a:latin typeface="Arial" panose="020B0604020202020204" pitchFamily="34" charset="0"/>
            <a:cs typeface="Arial" panose="020B0604020202020204" pitchFamily="34" charset="0"/>
          </a:endParaRPr>
        </a:p>
      </dgm:t>
    </dgm:pt>
    <dgm:pt modelId="{295DDDA8-93A8-4844-924F-0B28D7D87871}">
      <dgm:prSet phldrT="[Text]"/>
      <dgm:spPr/>
      <dgm:t>
        <a:bodyPr/>
        <a:lstStyle/>
        <a:p>
          <a:r>
            <a:rPr lang="en-US" dirty="0">
              <a:latin typeface="Arial" panose="020B0604020202020204" pitchFamily="34" charset="0"/>
              <a:cs typeface="Arial" panose="020B0604020202020204" pitchFamily="34" charset="0"/>
            </a:rPr>
            <a:t>Marketing Department</a:t>
          </a:r>
          <a:endParaRPr lang="en-GB" dirty="0">
            <a:latin typeface="Arial" panose="020B0604020202020204" pitchFamily="34" charset="0"/>
            <a:cs typeface="Arial" panose="020B0604020202020204" pitchFamily="34" charset="0"/>
          </a:endParaRPr>
        </a:p>
      </dgm:t>
    </dgm:pt>
    <dgm:pt modelId="{1E1CDAED-3F95-402C-9496-47E228DC93C3}" type="parTrans" cxnId="{28DA33F3-D1D3-420E-A013-C007AAFCA16E}">
      <dgm:prSet/>
      <dgm:spPr/>
      <dgm:t>
        <a:bodyPr/>
        <a:lstStyle/>
        <a:p>
          <a:endParaRPr lang="en-GB">
            <a:latin typeface="Arial" panose="020B0604020202020204" pitchFamily="34" charset="0"/>
            <a:cs typeface="Arial" panose="020B0604020202020204" pitchFamily="34" charset="0"/>
          </a:endParaRPr>
        </a:p>
      </dgm:t>
    </dgm:pt>
    <dgm:pt modelId="{2C149829-8075-4FFB-8401-D53ED610C0E5}" type="sibTrans" cxnId="{28DA33F3-D1D3-420E-A013-C007AAFCA16E}">
      <dgm:prSet/>
      <dgm:spPr/>
      <dgm:t>
        <a:bodyPr/>
        <a:lstStyle/>
        <a:p>
          <a:endParaRPr lang="en-GB">
            <a:latin typeface="Arial" panose="020B0604020202020204" pitchFamily="34" charset="0"/>
            <a:cs typeface="Arial" panose="020B0604020202020204" pitchFamily="34" charset="0"/>
          </a:endParaRPr>
        </a:p>
      </dgm:t>
    </dgm:pt>
    <dgm:pt modelId="{7C830ED4-0162-4BC0-867D-A1DFC050D1CB}">
      <dgm:prSet phldrT="[Text]"/>
      <dgm:spPr/>
      <dgm:t>
        <a:bodyPr/>
        <a:lstStyle/>
        <a:p>
          <a:r>
            <a:rPr lang="en-US" dirty="0">
              <a:latin typeface="Arial" panose="020B0604020202020204" pitchFamily="34" charset="0"/>
              <a:cs typeface="Arial" panose="020B0604020202020204" pitchFamily="34" charset="0"/>
            </a:rPr>
            <a:t>Finance Department</a:t>
          </a:r>
          <a:endParaRPr lang="en-GB" dirty="0">
            <a:latin typeface="Arial" panose="020B0604020202020204" pitchFamily="34" charset="0"/>
            <a:cs typeface="Arial" panose="020B0604020202020204" pitchFamily="34" charset="0"/>
          </a:endParaRPr>
        </a:p>
      </dgm:t>
    </dgm:pt>
    <dgm:pt modelId="{C3613C39-6767-43AC-8210-5ED1FF51F87F}" type="parTrans" cxnId="{39DDCF8A-2DAE-47A1-B939-10C1C783F210}">
      <dgm:prSet/>
      <dgm:spPr/>
      <dgm:t>
        <a:bodyPr/>
        <a:lstStyle/>
        <a:p>
          <a:endParaRPr lang="en-GB">
            <a:latin typeface="Arial" panose="020B0604020202020204" pitchFamily="34" charset="0"/>
            <a:cs typeface="Arial" panose="020B0604020202020204" pitchFamily="34" charset="0"/>
          </a:endParaRPr>
        </a:p>
      </dgm:t>
    </dgm:pt>
    <dgm:pt modelId="{2BF3E049-880D-4C0C-9140-65F5D7AE4DE1}" type="sibTrans" cxnId="{39DDCF8A-2DAE-47A1-B939-10C1C783F210}">
      <dgm:prSet/>
      <dgm:spPr/>
      <dgm:t>
        <a:bodyPr/>
        <a:lstStyle/>
        <a:p>
          <a:endParaRPr lang="en-GB">
            <a:latin typeface="Arial" panose="020B0604020202020204" pitchFamily="34" charset="0"/>
            <a:cs typeface="Arial" panose="020B0604020202020204" pitchFamily="34" charset="0"/>
          </a:endParaRPr>
        </a:p>
      </dgm:t>
    </dgm:pt>
    <dgm:pt modelId="{1F3E5FBC-D3A5-40C6-A9C4-510CF58BC72E}">
      <dgm:prSet phldrT="[Text]"/>
      <dgm:spPr/>
      <dgm:t>
        <a:bodyPr/>
        <a:lstStyle/>
        <a:p>
          <a:r>
            <a:rPr lang="en-US" dirty="0">
              <a:latin typeface="Arial" panose="020B0604020202020204" pitchFamily="34" charset="0"/>
              <a:cs typeface="Arial" panose="020B0604020202020204" pitchFamily="34" charset="0"/>
            </a:rPr>
            <a:t>Marketing Department</a:t>
          </a:r>
          <a:endParaRPr lang="en-GB" dirty="0">
            <a:latin typeface="Arial" panose="020B0604020202020204" pitchFamily="34" charset="0"/>
            <a:cs typeface="Arial" panose="020B0604020202020204" pitchFamily="34" charset="0"/>
          </a:endParaRPr>
        </a:p>
      </dgm:t>
    </dgm:pt>
    <dgm:pt modelId="{6217C547-F843-4B3F-BC54-CFA1AB1B2D43}" type="parTrans" cxnId="{88E17111-E701-4475-A779-4D9FCC681195}">
      <dgm:prSet/>
      <dgm:spPr/>
      <dgm:t>
        <a:bodyPr/>
        <a:lstStyle/>
        <a:p>
          <a:endParaRPr lang="en-GB">
            <a:latin typeface="Arial" panose="020B0604020202020204" pitchFamily="34" charset="0"/>
            <a:cs typeface="Arial" panose="020B0604020202020204" pitchFamily="34" charset="0"/>
          </a:endParaRPr>
        </a:p>
      </dgm:t>
    </dgm:pt>
    <dgm:pt modelId="{0BF969A5-BFB4-4499-A905-CE4DC8FF166D}" type="sibTrans" cxnId="{88E17111-E701-4475-A779-4D9FCC681195}">
      <dgm:prSet/>
      <dgm:spPr/>
      <dgm:t>
        <a:bodyPr/>
        <a:lstStyle/>
        <a:p>
          <a:endParaRPr lang="en-GB">
            <a:latin typeface="Arial" panose="020B0604020202020204" pitchFamily="34" charset="0"/>
            <a:cs typeface="Arial" panose="020B0604020202020204" pitchFamily="34" charset="0"/>
          </a:endParaRPr>
        </a:p>
      </dgm:t>
    </dgm:pt>
    <dgm:pt modelId="{27C1A92C-BBB0-4213-B56B-C98E4013E0B3}" type="pres">
      <dgm:prSet presAssocID="{027AF09B-E51D-4DC1-B0C2-51F44912D530}" presName="hierChild1" presStyleCnt="0">
        <dgm:presLayoutVars>
          <dgm:chPref val="1"/>
          <dgm:dir/>
          <dgm:animOne val="branch"/>
          <dgm:animLvl val="lvl"/>
          <dgm:resizeHandles/>
        </dgm:presLayoutVars>
      </dgm:prSet>
      <dgm:spPr/>
    </dgm:pt>
    <dgm:pt modelId="{2B66436B-0649-4824-9A71-8E7E82A85C6A}" type="pres">
      <dgm:prSet presAssocID="{D9C86BE7-7378-40FE-AACF-CA1AA44A5536}" presName="hierRoot1" presStyleCnt="0"/>
      <dgm:spPr/>
    </dgm:pt>
    <dgm:pt modelId="{BE843901-4E8B-4A81-A308-19CAF51F7F7C}" type="pres">
      <dgm:prSet presAssocID="{D9C86BE7-7378-40FE-AACF-CA1AA44A5536}" presName="composite" presStyleCnt="0"/>
      <dgm:spPr/>
    </dgm:pt>
    <dgm:pt modelId="{5FE9C674-88FF-44E7-ADF2-81BDA9D0FFA3}" type="pres">
      <dgm:prSet presAssocID="{D9C86BE7-7378-40FE-AACF-CA1AA44A5536}" presName="background" presStyleLbl="node0" presStyleIdx="0" presStyleCnt="1"/>
      <dgm:spPr/>
    </dgm:pt>
    <dgm:pt modelId="{547BC315-317D-4F7D-B72F-20FE63EC1D0A}" type="pres">
      <dgm:prSet presAssocID="{D9C86BE7-7378-40FE-AACF-CA1AA44A5536}" presName="text" presStyleLbl="fgAcc0" presStyleIdx="0" presStyleCnt="1">
        <dgm:presLayoutVars>
          <dgm:chPref val="3"/>
        </dgm:presLayoutVars>
      </dgm:prSet>
      <dgm:spPr/>
    </dgm:pt>
    <dgm:pt modelId="{605D93DA-AB9B-4DE3-9473-399BDDF6806F}" type="pres">
      <dgm:prSet presAssocID="{D9C86BE7-7378-40FE-AACF-CA1AA44A5536}" presName="hierChild2" presStyleCnt="0"/>
      <dgm:spPr/>
    </dgm:pt>
    <dgm:pt modelId="{60A54E8D-CF26-4037-9CE3-59533EE362E5}" type="pres">
      <dgm:prSet presAssocID="{6A217F86-14F1-4B14-A7F0-41EBE48680AF}" presName="Name10" presStyleLbl="parChTrans1D2" presStyleIdx="0" presStyleCnt="4"/>
      <dgm:spPr/>
    </dgm:pt>
    <dgm:pt modelId="{BD3C4CDD-1D74-4770-AA95-E940F471DAE9}" type="pres">
      <dgm:prSet presAssocID="{C012B5ED-F400-4177-8F74-CBEAFDAB3156}" presName="hierRoot2" presStyleCnt="0"/>
      <dgm:spPr/>
    </dgm:pt>
    <dgm:pt modelId="{5FE90BD0-F672-4D6B-A56D-F9FF19CAB405}" type="pres">
      <dgm:prSet presAssocID="{C012B5ED-F400-4177-8F74-CBEAFDAB3156}" presName="composite2" presStyleCnt="0"/>
      <dgm:spPr/>
    </dgm:pt>
    <dgm:pt modelId="{B3E4992E-4612-4C1D-9144-32B6C3AE5C72}" type="pres">
      <dgm:prSet presAssocID="{C012B5ED-F400-4177-8F74-CBEAFDAB3156}" presName="background2" presStyleLbl="node2" presStyleIdx="0" presStyleCnt="4"/>
      <dgm:spPr/>
    </dgm:pt>
    <dgm:pt modelId="{FA7AD537-BE6F-4F34-BE8F-C77AB62F998A}" type="pres">
      <dgm:prSet presAssocID="{C012B5ED-F400-4177-8F74-CBEAFDAB3156}" presName="text2" presStyleLbl="fgAcc2" presStyleIdx="0" presStyleCnt="4">
        <dgm:presLayoutVars>
          <dgm:chPref val="3"/>
        </dgm:presLayoutVars>
      </dgm:prSet>
      <dgm:spPr/>
    </dgm:pt>
    <dgm:pt modelId="{78DE9EF9-B38B-4D2B-A44A-8050170D805C}" type="pres">
      <dgm:prSet presAssocID="{C012B5ED-F400-4177-8F74-CBEAFDAB3156}" presName="hierChild3" presStyleCnt="0"/>
      <dgm:spPr/>
    </dgm:pt>
    <dgm:pt modelId="{2C2172E7-C42B-42CD-AD0E-5F693C76FA93}" type="pres">
      <dgm:prSet presAssocID="{1E1CDAED-3F95-402C-9496-47E228DC93C3}" presName="Name10" presStyleLbl="parChTrans1D2" presStyleIdx="1" presStyleCnt="4"/>
      <dgm:spPr/>
    </dgm:pt>
    <dgm:pt modelId="{B8758E4F-FE2B-4BDE-84EA-96BCCBD9D612}" type="pres">
      <dgm:prSet presAssocID="{295DDDA8-93A8-4844-924F-0B28D7D87871}" presName="hierRoot2" presStyleCnt="0"/>
      <dgm:spPr/>
    </dgm:pt>
    <dgm:pt modelId="{522F9977-5119-42EB-AEA0-29CA5919557E}" type="pres">
      <dgm:prSet presAssocID="{295DDDA8-93A8-4844-924F-0B28D7D87871}" presName="composite2" presStyleCnt="0"/>
      <dgm:spPr/>
    </dgm:pt>
    <dgm:pt modelId="{1B80AB8E-3CC4-4275-B65F-A1C70FF423ED}" type="pres">
      <dgm:prSet presAssocID="{295DDDA8-93A8-4844-924F-0B28D7D87871}" presName="background2" presStyleLbl="node2" presStyleIdx="1" presStyleCnt="4"/>
      <dgm:spPr/>
    </dgm:pt>
    <dgm:pt modelId="{99DAD5E9-2EEF-4829-A70F-D42265363A6B}" type="pres">
      <dgm:prSet presAssocID="{295DDDA8-93A8-4844-924F-0B28D7D87871}" presName="text2" presStyleLbl="fgAcc2" presStyleIdx="1" presStyleCnt="4">
        <dgm:presLayoutVars>
          <dgm:chPref val="3"/>
        </dgm:presLayoutVars>
      </dgm:prSet>
      <dgm:spPr/>
    </dgm:pt>
    <dgm:pt modelId="{CF79726A-9B5B-430E-96C3-8485AB2CC8D2}" type="pres">
      <dgm:prSet presAssocID="{295DDDA8-93A8-4844-924F-0B28D7D87871}" presName="hierChild3" presStyleCnt="0"/>
      <dgm:spPr/>
    </dgm:pt>
    <dgm:pt modelId="{3BD137DC-E18C-49E0-8BB4-0AB1F4A95D08}" type="pres">
      <dgm:prSet presAssocID="{C3613C39-6767-43AC-8210-5ED1FF51F87F}" presName="Name10" presStyleLbl="parChTrans1D2" presStyleIdx="2" presStyleCnt="4"/>
      <dgm:spPr/>
    </dgm:pt>
    <dgm:pt modelId="{BB489736-7437-4AF7-B696-D30B351DE9CB}" type="pres">
      <dgm:prSet presAssocID="{7C830ED4-0162-4BC0-867D-A1DFC050D1CB}" presName="hierRoot2" presStyleCnt="0"/>
      <dgm:spPr/>
    </dgm:pt>
    <dgm:pt modelId="{C7D1A0FD-0985-458F-B7FE-8075A6E7C99B}" type="pres">
      <dgm:prSet presAssocID="{7C830ED4-0162-4BC0-867D-A1DFC050D1CB}" presName="composite2" presStyleCnt="0"/>
      <dgm:spPr/>
    </dgm:pt>
    <dgm:pt modelId="{BDEC14BD-F4BF-4765-8AE3-D0E89CF5C698}" type="pres">
      <dgm:prSet presAssocID="{7C830ED4-0162-4BC0-867D-A1DFC050D1CB}" presName="background2" presStyleLbl="node2" presStyleIdx="2" presStyleCnt="4"/>
      <dgm:spPr/>
    </dgm:pt>
    <dgm:pt modelId="{ED570B87-DCE0-40FE-8092-F2D825A3AADB}" type="pres">
      <dgm:prSet presAssocID="{7C830ED4-0162-4BC0-867D-A1DFC050D1CB}" presName="text2" presStyleLbl="fgAcc2" presStyleIdx="2" presStyleCnt="4">
        <dgm:presLayoutVars>
          <dgm:chPref val="3"/>
        </dgm:presLayoutVars>
      </dgm:prSet>
      <dgm:spPr/>
    </dgm:pt>
    <dgm:pt modelId="{FBB45F4F-CED8-407D-AADE-507EF59F9996}" type="pres">
      <dgm:prSet presAssocID="{7C830ED4-0162-4BC0-867D-A1DFC050D1CB}" presName="hierChild3" presStyleCnt="0"/>
      <dgm:spPr/>
    </dgm:pt>
    <dgm:pt modelId="{F4B09562-583A-401C-86EE-76F1798BF207}" type="pres">
      <dgm:prSet presAssocID="{6217C547-F843-4B3F-BC54-CFA1AB1B2D43}" presName="Name10" presStyleLbl="parChTrans1D2" presStyleIdx="3" presStyleCnt="4"/>
      <dgm:spPr/>
    </dgm:pt>
    <dgm:pt modelId="{31EAACAA-E3D5-4748-9BAB-248CE3B97BC2}" type="pres">
      <dgm:prSet presAssocID="{1F3E5FBC-D3A5-40C6-A9C4-510CF58BC72E}" presName="hierRoot2" presStyleCnt="0"/>
      <dgm:spPr/>
    </dgm:pt>
    <dgm:pt modelId="{7B5A4422-7A1B-4A46-8D54-2463A89E826E}" type="pres">
      <dgm:prSet presAssocID="{1F3E5FBC-D3A5-40C6-A9C4-510CF58BC72E}" presName="composite2" presStyleCnt="0"/>
      <dgm:spPr/>
    </dgm:pt>
    <dgm:pt modelId="{ED6F9F06-F312-4AD1-B5E6-40DD9A0C5FC8}" type="pres">
      <dgm:prSet presAssocID="{1F3E5FBC-D3A5-40C6-A9C4-510CF58BC72E}" presName="background2" presStyleLbl="node2" presStyleIdx="3" presStyleCnt="4"/>
      <dgm:spPr/>
    </dgm:pt>
    <dgm:pt modelId="{BCD20E82-591F-43DB-AED9-0ED916437607}" type="pres">
      <dgm:prSet presAssocID="{1F3E5FBC-D3A5-40C6-A9C4-510CF58BC72E}" presName="text2" presStyleLbl="fgAcc2" presStyleIdx="3" presStyleCnt="4">
        <dgm:presLayoutVars>
          <dgm:chPref val="3"/>
        </dgm:presLayoutVars>
      </dgm:prSet>
      <dgm:spPr/>
    </dgm:pt>
    <dgm:pt modelId="{14BFC09D-AEB9-4457-AABA-E3E1D7CE473C}" type="pres">
      <dgm:prSet presAssocID="{1F3E5FBC-D3A5-40C6-A9C4-510CF58BC72E}" presName="hierChild3" presStyleCnt="0"/>
      <dgm:spPr/>
    </dgm:pt>
  </dgm:ptLst>
  <dgm:cxnLst>
    <dgm:cxn modelId="{5F299C10-6B31-431D-8EFE-760863697E85}" type="presOf" srcId="{C3613C39-6767-43AC-8210-5ED1FF51F87F}" destId="{3BD137DC-E18C-49E0-8BB4-0AB1F4A95D08}" srcOrd="0" destOrd="0" presId="urn:microsoft.com/office/officeart/2005/8/layout/hierarchy1"/>
    <dgm:cxn modelId="{88E17111-E701-4475-A779-4D9FCC681195}" srcId="{D9C86BE7-7378-40FE-AACF-CA1AA44A5536}" destId="{1F3E5FBC-D3A5-40C6-A9C4-510CF58BC72E}" srcOrd="3" destOrd="0" parTransId="{6217C547-F843-4B3F-BC54-CFA1AB1B2D43}" sibTransId="{0BF969A5-BFB4-4499-A905-CE4DC8FF166D}"/>
    <dgm:cxn modelId="{9FEE8E25-73E3-4ACB-A193-2DB706F5B57E}" srcId="{D9C86BE7-7378-40FE-AACF-CA1AA44A5536}" destId="{C012B5ED-F400-4177-8F74-CBEAFDAB3156}" srcOrd="0" destOrd="0" parTransId="{6A217F86-14F1-4B14-A7F0-41EBE48680AF}" sibTransId="{16841CCA-7DE2-4DB3-B4DD-0DDF9ABF7AB9}"/>
    <dgm:cxn modelId="{1BED282F-77C0-4FCD-8E1E-EDDFC2FC7731}" type="presOf" srcId="{027AF09B-E51D-4DC1-B0C2-51F44912D530}" destId="{27C1A92C-BBB0-4213-B56B-C98E4013E0B3}" srcOrd="0" destOrd="0" presId="urn:microsoft.com/office/officeart/2005/8/layout/hierarchy1"/>
    <dgm:cxn modelId="{0B93E13A-C8EF-43E2-920A-EA278B436CDA}" type="presOf" srcId="{1F3E5FBC-D3A5-40C6-A9C4-510CF58BC72E}" destId="{BCD20E82-591F-43DB-AED9-0ED916437607}" srcOrd="0" destOrd="0" presId="urn:microsoft.com/office/officeart/2005/8/layout/hierarchy1"/>
    <dgm:cxn modelId="{2E874448-014C-4697-9D95-656F67AF1DF3}" srcId="{027AF09B-E51D-4DC1-B0C2-51F44912D530}" destId="{D9C86BE7-7378-40FE-AACF-CA1AA44A5536}" srcOrd="0" destOrd="0" parTransId="{BC52B6CB-BC03-4598-8B4E-CC7AD98686D5}" sibTransId="{C0916319-8164-4F22-AF1F-0A4E9F12E7F2}"/>
    <dgm:cxn modelId="{6BF8956B-95A3-47DB-8692-B83FEDA6172E}" type="presOf" srcId="{6217C547-F843-4B3F-BC54-CFA1AB1B2D43}" destId="{F4B09562-583A-401C-86EE-76F1798BF207}" srcOrd="0" destOrd="0" presId="urn:microsoft.com/office/officeart/2005/8/layout/hierarchy1"/>
    <dgm:cxn modelId="{4426A84C-E1AC-4E50-A4C6-DD6023881D33}" type="presOf" srcId="{C012B5ED-F400-4177-8F74-CBEAFDAB3156}" destId="{FA7AD537-BE6F-4F34-BE8F-C77AB62F998A}" srcOrd="0" destOrd="0" presId="urn:microsoft.com/office/officeart/2005/8/layout/hierarchy1"/>
    <dgm:cxn modelId="{39DDCF8A-2DAE-47A1-B939-10C1C783F210}" srcId="{D9C86BE7-7378-40FE-AACF-CA1AA44A5536}" destId="{7C830ED4-0162-4BC0-867D-A1DFC050D1CB}" srcOrd="2" destOrd="0" parTransId="{C3613C39-6767-43AC-8210-5ED1FF51F87F}" sibTransId="{2BF3E049-880D-4C0C-9140-65F5D7AE4DE1}"/>
    <dgm:cxn modelId="{B10A71A8-C7E0-4D99-905D-B3AA8BA85151}" type="presOf" srcId="{7C830ED4-0162-4BC0-867D-A1DFC050D1CB}" destId="{ED570B87-DCE0-40FE-8092-F2D825A3AADB}" srcOrd="0" destOrd="0" presId="urn:microsoft.com/office/officeart/2005/8/layout/hierarchy1"/>
    <dgm:cxn modelId="{8402A2BC-DF0E-43B5-917A-3F89C6F8BCEF}" type="presOf" srcId="{295DDDA8-93A8-4844-924F-0B28D7D87871}" destId="{99DAD5E9-2EEF-4829-A70F-D42265363A6B}" srcOrd="0" destOrd="0" presId="urn:microsoft.com/office/officeart/2005/8/layout/hierarchy1"/>
    <dgm:cxn modelId="{06E537BF-63E6-4E52-8D15-0F18470118DA}" type="presOf" srcId="{1E1CDAED-3F95-402C-9496-47E228DC93C3}" destId="{2C2172E7-C42B-42CD-AD0E-5F693C76FA93}" srcOrd="0" destOrd="0" presId="urn:microsoft.com/office/officeart/2005/8/layout/hierarchy1"/>
    <dgm:cxn modelId="{5EFD15C6-81B0-406A-B898-079DAF03C058}" type="presOf" srcId="{D9C86BE7-7378-40FE-AACF-CA1AA44A5536}" destId="{547BC315-317D-4F7D-B72F-20FE63EC1D0A}" srcOrd="0" destOrd="0" presId="urn:microsoft.com/office/officeart/2005/8/layout/hierarchy1"/>
    <dgm:cxn modelId="{131F3DE3-EA7F-487D-BCFD-3A5E64C7DE6E}" type="presOf" srcId="{6A217F86-14F1-4B14-A7F0-41EBE48680AF}" destId="{60A54E8D-CF26-4037-9CE3-59533EE362E5}" srcOrd="0" destOrd="0" presId="urn:microsoft.com/office/officeart/2005/8/layout/hierarchy1"/>
    <dgm:cxn modelId="{28DA33F3-D1D3-420E-A013-C007AAFCA16E}" srcId="{D9C86BE7-7378-40FE-AACF-CA1AA44A5536}" destId="{295DDDA8-93A8-4844-924F-0B28D7D87871}" srcOrd="1" destOrd="0" parTransId="{1E1CDAED-3F95-402C-9496-47E228DC93C3}" sibTransId="{2C149829-8075-4FFB-8401-D53ED610C0E5}"/>
    <dgm:cxn modelId="{A7FFE763-C6BA-4CC3-B4BF-382B19373E4D}" type="presParOf" srcId="{27C1A92C-BBB0-4213-B56B-C98E4013E0B3}" destId="{2B66436B-0649-4824-9A71-8E7E82A85C6A}" srcOrd="0" destOrd="0" presId="urn:microsoft.com/office/officeart/2005/8/layout/hierarchy1"/>
    <dgm:cxn modelId="{9BC90A8D-566E-4005-B492-CAC7F905C02B}" type="presParOf" srcId="{2B66436B-0649-4824-9A71-8E7E82A85C6A}" destId="{BE843901-4E8B-4A81-A308-19CAF51F7F7C}" srcOrd="0" destOrd="0" presId="urn:microsoft.com/office/officeart/2005/8/layout/hierarchy1"/>
    <dgm:cxn modelId="{4D8ABED7-9EC1-482C-97C7-7E7BEAFFA467}" type="presParOf" srcId="{BE843901-4E8B-4A81-A308-19CAF51F7F7C}" destId="{5FE9C674-88FF-44E7-ADF2-81BDA9D0FFA3}" srcOrd="0" destOrd="0" presId="urn:microsoft.com/office/officeart/2005/8/layout/hierarchy1"/>
    <dgm:cxn modelId="{9E45C946-CFF8-4406-A59B-A880CC7338E8}" type="presParOf" srcId="{BE843901-4E8B-4A81-A308-19CAF51F7F7C}" destId="{547BC315-317D-4F7D-B72F-20FE63EC1D0A}" srcOrd="1" destOrd="0" presId="urn:microsoft.com/office/officeart/2005/8/layout/hierarchy1"/>
    <dgm:cxn modelId="{C8117FAE-7098-4E3A-9B90-DB54AD72CA5A}" type="presParOf" srcId="{2B66436B-0649-4824-9A71-8E7E82A85C6A}" destId="{605D93DA-AB9B-4DE3-9473-399BDDF6806F}" srcOrd="1" destOrd="0" presId="urn:microsoft.com/office/officeart/2005/8/layout/hierarchy1"/>
    <dgm:cxn modelId="{D4B79DE9-BE66-40B8-9882-FE7E95F15B40}" type="presParOf" srcId="{605D93DA-AB9B-4DE3-9473-399BDDF6806F}" destId="{60A54E8D-CF26-4037-9CE3-59533EE362E5}" srcOrd="0" destOrd="0" presId="urn:microsoft.com/office/officeart/2005/8/layout/hierarchy1"/>
    <dgm:cxn modelId="{C6FBD39F-DEFE-4B0E-89A0-89DF55A108B9}" type="presParOf" srcId="{605D93DA-AB9B-4DE3-9473-399BDDF6806F}" destId="{BD3C4CDD-1D74-4770-AA95-E940F471DAE9}" srcOrd="1" destOrd="0" presId="urn:microsoft.com/office/officeart/2005/8/layout/hierarchy1"/>
    <dgm:cxn modelId="{05D3665C-F7CC-4A41-B68E-D4E89A62D367}" type="presParOf" srcId="{BD3C4CDD-1D74-4770-AA95-E940F471DAE9}" destId="{5FE90BD0-F672-4D6B-A56D-F9FF19CAB405}" srcOrd="0" destOrd="0" presId="urn:microsoft.com/office/officeart/2005/8/layout/hierarchy1"/>
    <dgm:cxn modelId="{DF33A622-0D66-4B7C-A06F-960CDDCE8D1D}" type="presParOf" srcId="{5FE90BD0-F672-4D6B-A56D-F9FF19CAB405}" destId="{B3E4992E-4612-4C1D-9144-32B6C3AE5C72}" srcOrd="0" destOrd="0" presId="urn:microsoft.com/office/officeart/2005/8/layout/hierarchy1"/>
    <dgm:cxn modelId="{9E5821C8-14F5-426E-878F-90A1701C3E74}" type="presParOf" srcId="{5FE90BD0-F672-4D6B-A56D-F9FF19CAB405}" destId="{FA7AD537-BE6F-4F34-BE8F-C77AB62F998A}" srcOrd="1" destOrd="0" presId="urn:microsoft.com/office/officeart/2005/8/layout/hierarchy1"/>
    <dgm:cxn modelId="{5045F126-9CA2-4AB3-B851-92D29D814E89}" type="presParOf" srcId="{BD3C4CDD-1D74-4770-AA95-E940F471DAE9}" destId="{78DE9EF9-B38B-4D2B-A44A-8050170D805C}" srcOrd="1" destOrd="0" presId="urn:microsoft.com/office/officeart/2005/8/layout/hierarchy1"/>
    <dgm:cxn modelId="{436A7A12-4B08-4A86-A873-09976F0BC13F}" type="presParOf" srcId="{605D93DA-AB9B-4DE3-9473-399BDDF6806F}" destId="{2C2172E7-C42B-42CD-AD0E-5F693C76FA93}" srcOrd="2" destOrd="0" presId="urn:microsoft.com/office/officeart/2005/8/layout/hierarchy1"/>
    <dgm:cxn modelId="{12DF672E-81F9-4805-9DF8-09E97230F772}" type="presParOf" srcId="{605D93DA-AB9B-4DE3-9473-399BDDF6806F}" destId="{B8758E4F-FE2B-4BDE-84EA-96BCCBD9D612}" srcOrd="3" destOrd="0" presId="urn:microsoft.com/office/officeart/2005/8/layout/hierarchy1"/>
    <dgm:cxn modelId="{8F08FCD2-11C9-4588-9732-2C2E61F9FAD7}" type="presParOf" srcId="{B8758E4F-FE2B-4BDE-84EA-96BCCBD9D612}" destId="{522F9977-5119-42EB-AEA0-29CA5919557E}" srcOrd="0" destOrd="0" presId="urn:microsoft.com/office/officeart/2005/8/layout/hierarchy1"/>
    <dgm:cxn modelId="{325518D3-477A-49A7-AA99-2BF78A685E2A}" type="presParOf" srcId="{522F9977-5119-42EB-AEA0-29CA5919557E}" destId="{1B80AB8E-3CC4-4275-B65F-A1C70FF423ED}" srcOrd="0" destOrd="0" presId="urn:microsoft.com/office/officeart/2005/8/layout/hierarchy1"/>
    <dgm:cxn modelId="{6080EE21-E5AC-4F5A-96C7-BC17F2978915}" type="presParOf" srcId="{522F9977-5119-42EB-AEA0-29CA5919557E}" destId="{99DAD5E9-2EEF-4829-A70F-D42265363A6B}" srcOrd="1" destOrd="0" presId="urn:microsoft.com/office/officeart/2005/8/layout/hierarchy1"/>
    <dgm:cxn modelId="{F3258E6A-D570-4AC7-872D-A8CEE5FDFF40}" type="presParOf" srcId="{B8758E4F-FE2B-4BDE-84EA-96BCCBD9D612}" destId="{CF79726A-9B5B-430E-96C3-8485AB2CC8D2}" srcOrd="1" destOrd="0" presId="urn:microsoft.com/office/officeart/2005/8/layout/hierarchy1"/>
    <dgm:cxn modelId="{EBF24724-2E07-40C9-A688-65D4C07D20F9}" type="presParOf" srcId="{605D93DA-AB9B-4DE3-9473-399BDDF6806F}" destId="{3BD137DC-E18C-49E0-8BB4-0AB1F4A95D08}" srcOrd="4" destOrd="0" presId="urn:microsoft.com/office/officeart/2005/8/layout/hierarchy1"/>
    <dgm:cxn modelId="{DFD7829E-398D-433B-BAA9-2C1098BE2885}" type="presParOf" srcId="{605D93DA-AB9B-4DE3-9473-399BDDF6806F}" destId="{BB489736-7437-4AF7-B696-D30B351DE9CB}" srcOrd="5" destOrd="0" presId="urn:microsoft.com/office/officeart/2005/8/layout/hierarchy1"/>
    <dgm:cxn modelId="{3ED07913-1DB2-4302-AF7D-17D35BA36BC2}" type="presParOf" srcId="{BB489736-7437-4AF7-B696-D30B351DE9CB}" destId="{C7D1A0FD-0985-458F-B7FE-8075A6E7C99B}" srcOrd="0" destOrd="0" presId="urn:microsoft.com/office/officeart/2005/8/layout/hierarchy1"/>
    <dgm:cxn modelId="{768B7B52-A58E-4F1E-BF6A-00838518AC80}" type="presParOf" srcId="{C7D1A0FD-0985-458F-B7FE-8075A6E7C99B}" destId="{BDEC14BD-F4BF-4765-8AE3-D0E89CF5C698}" srcOrd="0" destOrd="0" presId="urn:microsoft.com/office/officeart/2005/8/layout/hierarchy1"/>
    <dgm:cxn modelId="{B0FBFE02-7616-45C6-9D5C-16BE638D57A2}" type="presParOf" srcId="{C7D1A0FD-0985-458F-B7FE-8075A6E7C99B}" destId="{ED570B87-DCE0-40FE-8092-F2D825A3AADB}" srcOrd="1" destOrd="0" presId="urn:microsoft.com/office/officeart/2005/8/layout/hierarchy1"/>
    <dgm:cxn modelId="{EF0EE7C6-9123-4BA4-AD7D-EE97A6FF499D}" type="presParOf" srcId="{BB489736-7437-4AF7-B696-D30B351DE9CB}" destId="{FBB45F4F-CED8-407D-AADE-507EF59F9996}" srcOrd="1" destOrd="0" presId="urn:microsoft.com/office/officeart/2005/8/layout/hierarchy1"/>
    <dgm:cxn modelId="{D41BFCA3-931E-434C-9873-631C9A6550F4}" type="presParOf" srcId="{605D93DA-AB9B-4DE3-9473-399BDDF6806F}" destId="{F4B09562-583A-401C-86EE-76F1798BF207}" srcOrd="6" destOrd="0" presId="urn:microsoft.com/office/officeart/2005/8/layout/hierarchy1"/>
    <dgm:cxn modelId="{C7FC74A6-25F7-4F8E-9BD4-6FBC5291B9D0}" type="presParOf" srcId="{605D93DA-AB9B-4DE3-9473-399BDDF6806F}" destId="{31EAACAA-E3D5-4748-9BAB-248CE3B97BC2}" srcOrd="7" destOrd="0" presId="urn:microsoft.com/office/officeart/2005/8/layout/hierarchy1"/>
    <dgm:cxn modelId="{490810E6-96A9-4801-9306-58E53A1A19B5}" type="presParOf" srcId="{31EAACAA-E3D5-4748-9BAB-248CE3B97BC2}" destId="{7B5A4422-7A1B-4A46-8D54-2463A89E826E}" srcOrd="0" destOrd="0" presId="urn:microsoft.com/office/officeart/2005/8/layout/hierarchy1"/>
    <dgm:cxn modelId="{7634A56F-2BB0-4ADF-967F-58BFEFCFFC68}" type="presParOf" srcId="{7B5A4422-7A1B-4A46-8D54-2463A89E826E}" destId="{ED6F9F06-F312-4AD1-B5E6-40DD9A0C5FC8}" srcOrd="0" destOrd="0" presId="urn:microsoft.com/office/officeart/2005/8/layout/hierarchy1"/>
    <dgm:cxn modelId="{EAC5E233-DC5F-44F3-9C26-FADC97B4F98C}" type="presParOf" srcId="{7B5A4422-7A1B-4A46-8D54-2463A89E826E}" destId="{BCD20E82-591F-43DB-AED9-0ED916437607}" srcOrd="1" destOrd="0" presId="urn:microsoft.com/office/officeart/2005/8/layout/hierarchy1"/>
    <dgm:cxn modelId="{3BB3EB57-62DB-4CD3-9BAE-0CEEE97A5DAF}" type="presParOf" srcId="{31EAACAA-E3D5-4748-9BAB-248CE3B97BC2}" destId="{14BFC09D-AEB9-4457-AABA-E3E1D7CE473C}"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F8A1B-2BD4-406C-B426-DAA7B972EA7F}">
      <dsp:nvSpPr>
        <dsp:cNvPr id="0" name=""/>
        <dsp:cNvSpPr/>
      </dsp:nvSpPr>
      <dsp:spPr>
        <a:xfrm>
          <a:off x="294249" y="299292"/>
          <a:ext cx="2942492" cy="4788678"/>
        </a:xfrm>
        <a:prstGeom prst="downArrow">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CFEBC0-31FC-4A50-BAFC-1BD53246E314}">
      <dsp:nvSpPr>
        <dsp:cNvPr id="0" name=""/>
        <dsp:cNvSpPr/>
      </dsp:nvSpPr>
      <dsp:spPr>
        <a:xfrm>
          <a:off x="3678115" y="0"/>
          <a:ext cx="3678115" cy="5985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20" tIns="248920" rIns="248920" bIns="248920" numCol="1" spcCol="1270" anchor="ctr" anchorCtr="0">
          <a:noAutofit/>
        </a:bodyPr>
        <a:lstStyle/>
        <a:p>
          <a:pPr marL="0" lvl="0" indent="0" algn="l" defTabSz="1555750" rtl="0">
            <a:lnSpc>
              <a:spcPct val="150000"/>
            </a:lnSpc>
            <a:spcBef>
              <a:spcPct val="0"/>
            </a:spcBef>
            <a:spcAft>
              <a:spcPct val="35000"/>
            </a:spcAft>
            <a:buNone/>
          </a:pPr>
          <a:r>
            <a:rPr lang="en-US" sz="3500" kern="1200" dirty="0">
              <a:latin typeface="Arial" panose="020B0604020202020204" pitchFamily="34" charset="0"/>
              <a:cs typeface="Arial" panose="020B0604020202020204" pitchFamily="34" charset="0"/>
            </a:rPr>
            <a:t>Sole-proprietorship</a:t>
          </a:r>
          <a:endParaRPr lang="en-GB" sz="3500" kern="1200" dirty="0">
            <a:latin typeface="Arial" panose="020B0604020202020204" pitchFamily="34" charset="0"/>
            <a:cs typeface="Arial" panose="020B0604020202020204" pitchFamily="34" charset="0"/>
          </a:endParaRPr>
        </a:p>
        <a:p>
          <a:pPr marL="228600" lvl="1" indent="-228600" algn="l" defTabSz="1200150" rtl="0">
            <a:lnSpc>
              <a:spcPct val="150000"/>
            </a:lnSpc>
            <a:spcBef>
              <a:spcPct val="0"/>
            </a:spcBef>
            <a:spcAft>
              <a:spcPct val="15000"/>
            </a:spcAft>
            <a:buChar char="•"/>
          </a:pPr>
          <a:r>
            <a:rPr lang="en-GB" sz="2700" kern="1200" dirty="0">
              <a:latin typeface="Arial" panose="020B0604020202020204" pitchFamily="34" charset="0"/>
              <a:cs typeface="Arial" panose="020B0604020202020204" pitchFamily="34" charset="0"/>
            </a:rPr>
            <a:t>Self-Owned and controlled </a:t>
          </a:r>
        </a:p>
        <a:p>
          <a:pPr marL="228600" lvl="1" indent="-228600" algn="l" defTabSz="1200150" rtl="0">
            <a:lnSpc>
              <a:spcPct val="150000"/>
            </a:lnSpc>
            <a:spcBef>
              <a:spcPct val="0"/>
            </a:spcBef>
            <a:spcAft>
              <a:spcPct val="15000"/>
            </a:spcAft>
            <a:buChar char="•"/>
          </a:pPr>
          <a:r>
            <a:rPr lang="en-GB" sz="2700" kern="1200" dirty="0">
              <a:latin typeface="Arial" panose="020B0604020202020204" pitchFamily="34" charset="0"/>
              <a:cs typeface="Arial" panose="020B0604020202020204" pitchFamily="34" charset="0"/>
            </a:rPr>
            <a:t>No form of legal separation </a:t>
          </a:r>
        </a:p>
        <a:p>
          <a:pPr marL="228600" lvl="1" indent="-228600" algn="l" defTabSz="1200150" rtl="0">
            <a:lnSpc>
              <a:spcPct val="150000"/>
            </a:lnSpc>
            <a:spcBef>
              <a:spcPct val="0"/>
            </a:spcBef>
            <a:spcAft>
              <a:spcPct val="15000"/>
            </a:spcAft>
            <a:buChar char="•"/>
          </a:pPr>
          <a:r>
            <a:rPr lang="en-GB" sz="2700" kern="1200">
              <a:latin typeface="Arial" panose="020B0604020202020204" pitchFamily="34" charset="0"/>
              <a:cs typeface="Arial" panose="020B0604020202020204" pitchFamily="34" charset="0"/>
            </a:rPr>
            <a:t>Personal Liabilities</a:t>
          </a:r>
        </a:p>
      </dsp:txBody>
      <dsp:txXfrm>
        <a:off x="3678115" y="0"/>
        <a:ext cx="3678115" cy="5985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09562-583A-401C-86EE-76F1798BF207}">
      <dsp:nvSpPr>
        <dsp:cNvPr id="0" name=""/>
        <dsp:cNvSpPr/>
      </dsp:nvSpPr>
      <dsp:spPr>
        <a:xfrm>
          <a:off x="3944734" y="1928114"/>
          <a:ext cx="3097574" cy="491387"/>
        </a:xfrm>
        <a:custGeom>
          <a:avLst/>
          <a:gdLst/>
          <a:ahLst/>
          <a:cxnLst/>
          <a:rect l="0" t="0" r="0" b="0"/>
          <a:pathLst>
            <a:path>
              <a:moveTo>
                <a:pt x="0" y="0"/>
              </a:moveTo>
              <a:lnTo>
                <a:pt x="0" y="334866"/>
              </a:lnTo>
              <a:lnTo>
                <a:pt x="3097574" y="334866"/>
              </a:lnTo>
              <a:lnTo>
                <a:pt x="3097574" y="491387"/>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D137DC-E18C-49E0-8BB4-0AB1F4A95D08}">
      <dsp:nvSpPr>
        <dsp:cNvPr id="0" name=""/>
        <dsp:cNvSpPr/>
      </dsp:nvSpPr>
      <dsp:spPr>
        <a:xfrm>
          <a:off x="3944734" y="1928114"/>
          <a:ext cx="1032524" cy="491387"/>
        </a:xfrm>
        <a:custGeom>
          <a:avLst/>
          <a:gdLst/>
          <a:ahLst/>
          <a:cxnLst/>
          <a:rect l="0" t="0" r="0" b="0"/>
          <a:pathLst>
            <a:path>
              <a:moveTo>
                <a:pt x="0" y="0"/>
              </a:moveTo>
              <a:lnTo>
                <a:pt x="0" y="334866"/>
              </a:lnTo>
              <a:lnTo>
                <a:pt x="1032524" y="334866"/>
              </a:lnTo>
              <a:lnTo>
                <a:pt x="1032524" y="491387"/>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C2172E7-C42B-42CD-AD0E-5F693C76FA93}">
      <dsp:nvSpPr>
        <dsp:cNvPr id="0" name=""/>
        <dsp:cNvSpPr/>
      </dsp:nvSpPr>
      <dsp:spPr>
        <a:xfrm>
          <a:off x="2912209" y="1928114"/>
          <a:ext cx="1032524" cy="491387"/>
        </a:xfrm>
        <a:custGeom>
          <a:avLst/>
          <a:gdLst/>
          <a:ahLst/>
          <a:cxnLst/>
          <a:rect l="0" t="0" r="0" b="0"/>
          <a:pathLst>
            <a:path>
              <a:moveTo>
                <a:pt x="1032524" y="0"/>
              </a:moveTo>
              <a:lnTo>
                <a:pt x="1032524" y="334866"/>
              </a:lnTo>
              <a:lnTo>
                <a:pt x="0" y="334866"/>
              </a:lnTo>
              <a:lnTo>
                <a:pt x="0" y="491387"/>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A54E8D-CF26-4037-9CE3-59533EE362E5}">
      <dsp:nvSpPr>
        <dsp:cNvPr id="0" name=""/>
        <dsp:cNvSpPr/>
      </dsp:nvSpPr>
      <dsp:spPr>
        <a:xfrm>
          <a:off x="847159" y="1928114"/>
          <a:ext cx="3097574" cy="491387"/>
        </a:xfrm>
        <a:custGeom>
          <a:avLst/>
          <a:gdLst/>
          <a:ahLst/>
          <a:cxnLst/>
          <a:rect l="0" t="0" r="0" b="0"/>
          <a:pathLst>
            <a:path>
              <a:moveTo>
                <a:pt x="3097574" y="0"/>
              </a:moveTo>
              <a:lnTo>
                <a:pt x="3097574" y="334866"/>
              </a:lnTo>
              <a:lnTo>
                <a:pt x="0" y="334866"/>
              </a:lnTo>
              <a:lnTo>
                <a:pt x="0" y="491387"/>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E9C674-88FF-44E7-ADF2-81BDA9D0FFA3}">
      <dsp:nvSpPr>
        <dsp:cNvPr id="0" name=""/>
        <dsp:cNvSpPr/>
      </dsp:nvSpPr>
      <dsp:spPr>
        <a:xfrm>
          <a:off x="3099941" y="855227"/>
          <a:ext cx="1689586" cy="107288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7BC315-317D-4F7D-B72F-20FE63EC1D0A}">
      <dsp:nvSpPr>
        <dsp:cNvPr id="0" name=""/>
        <dsp:cNvSpPr/>
      </dsp:nvSpPr>
      <dsp:spPr>
        <a:xfrm>
          <a:off x="3287672" y="1033572"/>
          <a:ext cx="1689586" cy="1072887"/>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Owner</a:t>
          </a:r>
          <a:endParaRPr lang="en-GB" sz="2100" kern="1200" dirty="0">
            <a:latin typeface="Arial" panose="020B0604020202020204" pitchFamily="34" charset="0"/>
            <a:cs typeface="Arial" panose="020B0604020202020204" pitchFamily="34" charset="0"/>
          </a:endParaRPr>
        </a:p>
      </dsp:txBody>
      <dsp:txXfrm>
        <a:off x="3319096" y="1064996"/>
        <a:ext cx="1626738" cy="1010039"/>
      </dsp:txXfrm>
    </dsp:sp>
    <dsp:sp modelId="{B3E4992E-4612-4C1D-9144-32B6C3AE5C72}">
      <dsp:nvSpPr>
        <dsp:cNvPr id="0" name=""/>
        <dsp:cNvSpPr/>
      </dsp:nvSpPr>
      <dsp:spPr>
        <a:xfrm>
          <a:off x="2366" y="2419502"/>
          <a:ext cx="1689586" cy="107288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AD537-BE6F-4F34-BE8F-C77AB62F998A}">
      <dsp:nvSpPr>
        <dsp:cNvPr id="0" name=""/>
        <dsp:cNvSpPr/>
      </dsp:nvSpPr>
      <dsp:spPr>
        <a:xfrm>
          <a:off x="190098" y="2597848"/>
          <a:ext cx="1689586" cy="1072887"/>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Operation Department</a:t>
          </a:r>
          <a:endParaRPr lang="en-GB" sz="2100" kern="1200" dirty="0">
            <a:latin typeface="Arial" panose="020B0604020202020204" pitchFamily="34" charset="0"/>
            <a:cs typeface="Arial" panose="020B0604020202020204" pitchFamily="34" charset="0"/>
          </a:endParaRPr>
        </a:p>
      </dsp:txBody>
      <dsp:txXfrm>
        <a:off x="221522" y="2629272"/>
        <a:ext cx="1626738" cy="1010039"/>
      </dsp:txXfrm>
    </dsp:sp>
    <dsp:sp modelId="{1B80AB8E-3CC4-4275-B65F-A1C70FF423ED}">
      <dsp:nvSpPr>
        <dsp:cNvPr id="0" name=""/>
        <dsp:cNvSpPr/>
      </dsp:nvSpPr>
      <dsp:spPr>
        <a:xfrm>
          <a:off x="2067416" y="2419502"/>
          <a:ext cx="1689586" cy="107288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DAD5E9-2EEF-4829-A70F-D42265363A6B}">
      <dsp:nvSpPr>
        <dsp:cNvPr id="0" name=""/>
        <dsp:cNvSpPr/>
      </dsp:nvSpPr>
      <dsp:spPr>
        <a:xfrm>
          <a:off x="2255147" y="2597848"/>
          <a:ext cx="1689586" cy="1072887"/>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Marketing Department</a:t>
          </a:r>
          <a:endParaRPr lang="en-GB" sz="2100" kern="1200" dirty="0">
            <a:latin typeface="Arial" panose="020B0604020202020204" pitchFamily="34" charset="0"/>
            <a:cs typeface="Arial" panose="020B0604020202020204" pitchFamily="34" charset="0"/>
          </a:endParaRPr>
        </a:p>
      </dsp:txBody>
      <dsp:txXfrm>
        <a:off x="2286571" y="2629272"/>
        <a:ext cx="1626738" cy="1010039"/>
      </dsp:txXfrm>
    </dsp:sp>
    <dsp:sp modelId="{BDEC14BD-F4BF-4765-8AE3-D0E89CF5C698}">
      <dsp:nvSpPr>
        <dsp:cNvPr id="0" name=""/>
        <dsp:cNvSpPr/>
      </dsp:nvSpPr>
      <dsp:spPr>
        <a:xfrm>
          <a:off x="4132465" y="2419502"/>
          <a:ext cx="1689586" cy="107288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570B87-DCE0-40FE-8092-F2D825A3AADB}">
      <dsp:nvSpPr>
        <dsp:cNvPr id="0" name=""/>
        <dsp:cNvSpPr/>
      </dsp:nvSpPr>
      <dsp:spPr>
        <a:xfrm>
          <a:off x="4320197" y="2597848"/>
          <a:ext cx="1689586" cy="1072887"/>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Finance Department</a:t>
          </a:r>
          <a:endParaRPr lang="en-GB" sz="2100" kern="1200" dirty="0">
            <a:latin typeface="Arial" panose="020B0604020202020204" pitchFamily="34" charset="0"/>
            <a:cs typeface="Arial" panose="020B0604020202020204" pitchFamily="34" charset="0"/>
          </a:endParaRPr>
        </a:p>
      </dsp:txBody>
      <dsp:txXfrm>
        <a:off x="4351621" y="2629272"/>
        <a:ext cx="1626738" cy="1010039"/>
      </dsp:txXfrm>
    </dsp:sp>
    <dsp:sp modelId="{ED6F9F06-F312-4AD1-B5E6-40DD9A0C5FC8}">
      <dsp:nvSpPr>
        <dsp:cNvPr id="0" name=""/>
        <dsp:cNvSpPr/>
      </dsp:nvSpPr>
      <dsp:spPr>
        <a:xfrm>
          <a:off x="6197515" y="2419502"/>
          <a:ext cx="1689586" cy="107288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D20E82-591F-43DB-AED9-0ED916437607}">
      <dsp:nvSpPr>
        <dsp:cNvPr id="0" name=""/>
        <dsp:cNvSpPr/>
      </dsp:nvSpPr>
      <dsp:spPr>
        <a:xfrm>
          <a:off x="6385247" y="2597848"/>
          <a:ext cx="1689586" cy="1072887"/>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Marketing Department</a:t>
          </a:r>
          <a:endParaRPr lang="en-GB" sz="2100" kern="1200" dirty="0">
            <a:latin typeface="Arial" panose="020B0604020202020204" pitchFamily="34" charset="0"/>
            <a:cs typeface="Arial" panose="020B0604020202020204" pitchFamily="34" charset="0"/>
          </a:endParaRPr>
        </a:p>
      </dsp:txBody>
      <dsp:txXfrm>
        <a:off x="6416671" y="2629272"/>
        <a:ext cx="1626738" cy="1010039"/>
      </dsp:txXfrm>
    </dsp:sp>
  </dsp:spTree>
</dsp:drawing>
</file>

<file path=ppt/diagrams/layout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F50004-AB9D-4447-80AE-95E52A984C91}" type="datetimeFigureOut">
              <a:rPr lang="en-IN" smtClean="0"/>
              <a:t>08-12-2025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5AFF7B-8350-45D5-BACD-A89153C2ED20}" type="slidenum">
              <a:rPr lang="en-IN" smtClean="0"/>
              <a:t>‹#›</a:t>
            </a:fld>
            <a:endParaRPr lang="en-IN"/>
          </a:p>
        </p:txBody>
      </p:sp>
    </p:spTree>
    <p:extLst>
      <p:ext uri="{BB962C8B-B14F-4D97-AF65-F5344CB8AC3E}">
        <p14:creationId xmlns:p14="http://schemas.microsoft.com/office/powerpoint/2010/main" val="1382547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presentation is going to present a new business idea that is generated in the component one of this module. The business idea, which is selected, is the Clean Stops Solution, a sustainable business solution. The presentation will execute this business idea with the help of identifying its offerings, environmental analysis, explaining the marketing strategies, and stating the funding requirements along with its initial costs and allocation.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15AFF7B-8350-45D5-BACD-A89153C2ED20}" type="slidenum">
              <a:rPr lang="en-IN" smtClean="0"/>
              <a:t>2</a:t>
            </a:fld>
            <a:endParaRPr lang="en-IN"/>
          </a:p>
        </p:txBody>
      </p:sp>
    </p:spTree>
    <p:extLst>
      <p:ext uri="{BB962C8B-B14F-4D97-AF65-F5344CB8AC3E}">
        <p14:creationId xmlns:p14="http://schemas.microsoft.com/office/powerpoint/2010/main" val="503855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name is Daniel Fratczak, currently studying in University of Wales, Trinity Saint David with a professional experience as an administrative supervisor in a business organisation, which provides cleaning and waste management services. My experience allowed myself to start a business that delivers hygiene and cleanliness services for the public transport stops in London.</a:t>
            </a:r>
          </a:p>
          <a:p>
            <a:endParaRPr lang="en-GB" dirty="0"/>
          </a:p>
        </p:txBody>
      </p:sp>
      <p:sp>
        <p:nvSpPr>
          <p:cNvPr id="4" name="Slide Number Placeholder 3"/>
          <p:cNvSpPr>
            <a:spLocks noGrp="1"/>
          </p:cNvSpPr>
          <p:nvPr>
            <p:ph type="sldNum" sz="quarter" idx="10"/>
          </p:nvPr>
        </p:nvSpPr>
        <p:spPr/>
        <p:txBody>
          <a:bodyPr/>
          <a:lstStyle/>
          <a:p>
            <a:fld id="{615AFF7B-8350-45D5-BACD-A89153C2ED20}" type="slidenum">
              <a:rPr lang="en-IN" smtClean="0"/>
              <a:t>3</a:t>
            </a:fld>
            <a:endParaRPr lang="en-IN"/>
          </a:p>
        </p:txBody>
      </p:sp>
    </p:spTree>
    <p:extLst>
      <p:ext uri="{BB962C8B-B14F-4D97-AF65-F5344CB8AC3E}">
        <p14:creationId xmlns:p14="http://schemas.microsoft.com/office/powerpoint/2010/main" val="4285539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legal format of the business would be </a:t>
            </a:r>
            <a:r>
              <a:rPr lang="en-US" sz="1200" kern="1200" dirty="0">
                <a:solidFill>
                  <a:schemeClr val="tx1"/>
                </a:solidFill>
                <a:effectLst/>
                <a:latin typeface="+mn-lt"/>
                <a:ea typeface="+mn-ea"/>
                <a:cs typeface="+mn-cs"/>
              </a:rPr>
              <a:t>Sole-proprietorship and it would be completely owned and controlled by myself. As no form of legal separation exists, the presence of personal liabilities could act as a major risk if the business faces any form of debt or lawsuits.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15AFF7B-8350-45D5-BACD-A89153C2ED20}" type="slidenum">
              <a:rPr lang="en-IN" smtClean="0"/>
              <a:t>4</a:t>
            </a:fld>
            <a:endParaRPr lang="en-IN"/>
          </a:p>
        </p:txBody>
      </p:sp>
    </p:spTree>
    <p:extLst>
      <p:ext uri="{BB962C8B-B14F-4D97-AF65-F5344CB8AC3E}">
        <p14:creationId xmlns:p14="http://schemas.microsoft.com/office/powerpoint/2010/main" val="175000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would follow a flat structure for managing its key business activities while conducting its business operations within the marketplace. The presence of few layers of management would allow the business to deliver high level of autonomy to the employees with greater focus towards teamwork. </a:t>
            </a:r>
          </a:p>
          <a:p>
            <a:endParaRPr lang="en-GB" dirty="0"/>
          </a:p>
        </p:txBody>
      </p:sp>
      <p:sp>
        <p:nvSpPr>
          <p:cNvPr id="4" name="Slide Number Placeholder 3"/>
          <p:cNvSpPr>
            <a:spLocks noGrp="1"/>
          </p:cNvSpPr>
          <p:nvPr>
            <p:ph type="sldNum" sz="quarter" idx="10"/>
          </p:nvPr>
        </p:nvSpPr>
        <p:spPr/>
        <p:txBody>
          <a:bodyPr/>
          <a:lstStyle/>
          <a:p>
            <a:fld id="{615AFF7B-8350-45D5-BACD-A89153C2ED20}" type="slidenum">
              <a:rPr lang="en-IN" smtClean="0"/>
              <a:t>5</a:t>
            </a:fld>
            <a:endParaRPr lang="en-IN"/>
          </a:p>
        </p:txBody>
      </p:sp>
    </p:spTree>
    <p:extLst>
      <p:ext uri="{BB962C8B-B14F-4D97-AF65-F5344CB8AC3E}">
        <p14:creationId xmlns:p14="http://schemas.microsoft.com/office/powerpoint/2010/main" val="26025620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Clean Stops Solution will be focusing on improving the hygiene and cleanliness over the public transport stops in London. The business also provides the maintenance and eco-friendly services for the train stations, bus stops, and even transit shelters to meet the public demand for safer and cleaner commuting environments. In terms of the legal format, the proposed business is identified as the “sole-proprietor business” where the owner is mainly responsible for managing all of the administrative, operational, and strategic functions. According to Burford, (2023), flat organisational structure has the limited type of management levels with few middle management layers between the leadership and employees. The proposed business will follow the flat management structure where the top level is owner and the next will be employees under the teams like marketing, operations, service delivery, and even finance.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15AFF7B-8350-45D5-BACD-A89153C2ED20}" type="slidenum">
              <a:rPr lang="en-IN" smtClean="0"/>
              <a:t>6</a:t>
            </a:fld>
            <a:endParaRPr lang="en-IN"/>
          </a:p>
        </p:txBody>
      </p:sp>
    </p:spTree>
    <p:extLst>
      <p:ext uri="{BB962C8B-B14F-4D97-AF65-F5344CB8AC3E}">
        <p14:creationId xmlns:p14="http://schemas.microsoft.com/office/powerpoint/2010/main" val="766342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order to evaluate the environmental analysis, mainly the PESTLE analysis has been done here. In terms of the political factor, the government of the UK has played a core role in supporting comprehensive and frequent rubbish collection and even recycling. This will help the Clean stops Solution to get governmental support in their business to overcome the financial constraints. In terms of economic factors, in London the road side waste generation is more than 18 million metric tonnes. This will support the Clean stops Solution to foster the business growth by managing this higher waste generation. Moreover, in terms of social factors, the demand of the people in the UK towards hygiene and cleanliness is too high. This will influence the Clean stops Solution positively on higher sales generation </a:t>
            </a:r>
            <a:r>
              <a:rPr lang="en-GB" sz="1200" kern="1200" dirty="0">
                <a:solidFill>
                  <a:schemeClr val="tx1"/>
                </a:solidFill>
                <a:effectLst/>
                <a:latin typeface="+mn-lt"/>
                <a:ea typeface="+mn-ea"/>
                <a:cs typeface="+mn-cs"/>
              </a:rPr>
              <a:t>and meeting the UNSDG # 13, 11, and even 6. </a:t>
            </a:r>
            <a:endParaRPr lang="en-IN" dirty="0"/>
          </a:p>
        </p:txBody>
      </p:sp>
      <p:sp>
        <p:nvSpPr>
          <p:cNvPr id="4" name="Slide Number Placeholder 3"/>
          <p:cNvSpPr>
            <a:spLocks noGrp="1"/>
          </p:cNvSpPr>
          <p:nvPr>
            <p:ph type="sldNum" sz="quarter" idx="10"/>
          </p:nvPr>
        </p:nvSpPr>
        <p:spPr/>
        <p:txBody>
          <a:bodyPr/>
          <a:lstStyle/>
          <a:p>
            <a:fld id="{615AFF7B-8350-45D5-BACD-A89153C2ED20}" type="slidenum">
              <a:rPr lang="en-IN" smtClean="0"/>
              <a:t>7</a:t>
            </a:fld>
            <a:endParaRPr lang="en-IN"/>
          </a:p>
        </p:txBody>
      </p:sp>
    </p:spTree>
    <p:extLst>
      <p:ext uri="{BB962C8B-B14F-4D97-AF65-F5344CB8AC3E}">
        <p14:creationId xmlns:p14="http://schemas.microsoft.com/office/powerpoint/2010/main" val="2521195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terms of the technology, mainly the digital tracking, data analytics, and even the smart collection foster the waste management process, which will improve the technological advancement or innovation in the Clean, stops Solution in future. Legal factors like “Health and Safety at Work </a:t>
            </a:r>
            <a:r>
              <a:rPr lang="en-GB" sz="1200" kern="1200" dirty="0" err="1">
                <a:solidFill>
                  <a:schemeClr val="tx1"/>
                </a:solidFill>
                <a:effectLst/>
                <a:latin typeface="Arial" panose="020B0604020202020204" pitchFamily="34" charset="0"/>
                <a:ea typeface="+mn-ea"/>
                <a:cs typeface="Arial" panose="020B0604020202020204" pitchFamily="34" charset="0"/>
              </a:rPr>
              <a:t>etc</a:t>
            </a:r>
            <a:r>
              <a:rPr lang="en-GB" sz="1200" kern="1200" dirty="0">
                <a:solidFill>
                  <a:schemeClr val="tx1"/>
                </a:solidFill>
                <a:effectLst/>
                <a:latin typeface="Arial" panose="020B0604020202020204" pitchFamily="34" charset="0"/>
                <a:ea typeface="+mn-ea"/>
                <a:cs typeface="Arial" panose="020B0604020202020204" pitchFamily="34" charset="0"/>
              </a:rPr>
              <a:t> Act (1974)” even will help the proposed business to ensure the corporate governance structure securely. The higher environmental concern in the UK also will help in making the proposed business sustainable.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15AFF7B-8350-45D5-BACD-A89153C2ED20}" type="slidenum">
              <a:rPr lang="en-IN" smtClean="0"/>
              <a:t>8</a:t>
            </a:fld>
            <a:endParaRPr lang="en-IN"/>
          </a:p>
        </p:txBody>
      </p:sp>
    </p:spTree>
    <p:extLst>
      <p:ext uri="{BB962C8B-B14F-4D97-AF65-F5344CB8AC3E}">
        <p14:creationId xmlns:p14="http://schemas.microsoft.com/office/powerpoint/2010/main" val="2613012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brand would mainly focus on Institutional segmentation strategy, as it will help the business to target London Local Councils and transport authorities. Moreover, Institutional segmentation would allow the business to adopt with Business to Government approach as compared to traditional segmentation strategies. The brand will position itself within the High Quality- Affordable Price Segment, thereby allowing delivering consistent quality and sustainable services at an affordable price range.   </a:t>
            </a:r>
          </a:p>
          <a:p>
            <a:endParaRPr lang="en-GB" dirty="0"/>
          </a:p>
        </p:txBody>
      </p:sp>
      <p:sp>
        <p:nvSpPr>
          <p:cNvPr id="4" name="Slide Number Placeholder 3"/>
          <p:cNvSpPr>
            <a:spLocks noGrp="1"/>
          </p:cNvSpPr>
          <p:nvPr>
            <p:ph type="sldNum" sz="quarter" idx="10"/>
          </p:nvPr>
        </p:nvSpPr>
        <p:spPr/>
        <p:txBody>
          <a:bodyPr/>
          <a:lstStyle/>
          <a:p>
            <a:fld id="{615AFF7B-8350-45D5-BACD-A89153C2ED20}" type="slidenum">
              <a:rPr lang="en-IN" smtClean="0"/>
              <a:t>9</a:t>
            </a:fld>
            <a:endParaRPr lang="en-IN"/>
          </a:p>
        </p:txBody>
      </p:sp>
    </p:spTree>
    <p:extLst>
      <p:ext uri="{BB962C8B-B14F-4D97-AF65-F5344CB8AC3E}">
        <p14:creationId xmlns:p14="http://schemas.microsoft.com/office/powerpoint/2010/main" val="3408477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order to ensure the marketing strategies in the business to reach the customers in the clean stops Solution, mainly the 4Ps of the marketing mix will be applied here. The USP of the proposed business will include “Our value lies in consistency, affordability, and sustainable methods.” The products, which will be offered, include “Eco friendly cleaning services mainly for the public transport stops” with subscription-based pricing like £150 per stop per month in London. Moreover, the promotion will be done through LinkedIn profile, council tender submissions, free pilot clean, website, and even partnership.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15AFF7B-8350-45D5-BACD-A89153C2ED20}" type="slidenum">
              <a:rPr lang="en-IN" smtClean="0"/>
              <a:t>10</a:t>
            </a:fld>
            <a:endParaRPr lang="en-IN"/>
          </a:p>
        </p:txBody>
      </p:sp>
    </p:spTree>
    <p:extLst>
      <p:ext uri="{BB962C8B-B14F-4D97-AF65-F5344CB8AC3E}">
        <p14:creationId xmlns:p14="http://schemas.microsoft.com/office/powerpoint/2010/main" val="18988059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According to </a:t>
            </a:r>
            <a:r>
              <a:rPr lang="en-GB" sz="1200" kern="1200" dirty="0" err="1">
                <a:solidFill>
                  <a:schemeClr val="tx1"/>
                </a:solidFill>
                <a:effectLst/>
                <a:latin typeface="Arial" panose="020B0604020202020204" pitchFamily="34" charset="0"/>
                <a:ea typeface="+mn-ea"/>
                <a:cs typeface="Arial" panose="020B0604020202020204" pitchFamily="34" charset="0"/>
              </a:rPr>
              <a:t>Challoumis</a:t>
            </a:r>
            <a:r>
              <a:rPr lang="en-GB" sz="1200" kern="1200" dirty="0">
                <a:solidFill>
                  <a:schemeClr val="tx1"/>
                </a:solidFill>
                <a:effectLst/>
                <a:latin typeface="Arial" panose="020B0604020202020204" pitchFamily="34" charset="0"/>
                <a:ea typeface="+mn-ea"/>
                <a:cs typeface="Arial" panose="020B0604020202020204" pitchFamily="34" charset="0"/>
              </a:rPr>
              <a:t>, (2024, p. 235)</a:t>
            </a:r>
            <a:r>
              <a:rPr lang="en-GB" sz="1200" b="1" kern="1200" dirty="0">
                <a:solidFill>
                  <a:schemeClr val="tx1"/>
                </a:solidFill>
                <a:effectLst/>
                <a:latin typeface="Arial" panose="020B0604020202020204" pitchFamily="34" charset="0"/>
                <a:ea typeface="+mn-ea"/>
                <a:cs typeface="Arial" panose="020B0604020202020204" pitchFamily="34" charset="0"/>
              </a:rPr>
              <a:t>, </a:t>
            </a:r>
            <a:r>
              <a:rPr lang="en-GB" sz="1200" b="0" kern="1200" dirty="0">
                <a:solidFill>
                  <a:schemeClr val="tx1"/>
                </a:solidFill>
                <a:effectLst/>
                <a:latin typeface="Arial" panose="020B0604020202020204" pitchFamily="34" charset="0"/>
                <a:ea typeface="+mn-ea"/>
                <a:cs typeface="Arial" panose="020B0604020202020204" pitchFamily="34" charset="0"/>
              </a:rPr>
              <a:t>th</a:t>
            </a:r>
            <a:r>
              <a:rPr lang="en-GB" sz="1200" kern="1200" dirty="0">
                <a:solidFill>
                  <a:schemeClr val="tx1"/>
                </a:solidFill>
                <a:effectLst/>
                <a:latin typeface="Arial" panose="020B0604020202020204" pitchFamily="34" charset="0"/>
                <a:ea typeface="+mn-ea"/>
                <a:cs typeface="Arial" panose="020B0604020202020204" pitchFamily="34" charset="0"/>
              </a:rPr>
              <a:t>e financial management within the business is essential in order to make critical business decisions, and even planning, controlling, organising and even monitoring the financial resources to achieve the organisational objectives. According to the financial calculation, it is identified that the start-up cost will be £7,600, total fixed costs in each month is £570 and expected profit will be £2155 within six months. This ensures that the business will get the ROI within the business within a year probably according to the financial projections within the six months.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15AFF7B-8350-45D5-BACD-A89153C2ED20}" type="slidenum">
              <a:rPr lang="en-IN" smtClean="0"/>
              <a:t>11</a:t>
            </a:fld>
            <a:endParaRPr lang="en-IN"/>
          </a:p>
        </p:txBody>
      </p:sp>
    </p:spTree>
    <p:extLst>
      <p:ext uri="{BB962C8B-B14F-4D97-AF65-F5344CB8AC3E}">
        <p14:creationId xmlns:p14="http://schemas.microsoft.com/office/powerpoint/2010/main" val="32628384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As per the entire evaluation, it is concluded that the Clean Stops Solution is about providing “Eco-friendly cleaning service for public transport stops” in London with offering the “subscription-style cleaning service” along with fixed level of monthly pricing. Along with this the business type also will include the “sole-proprietor business” and the business will follow the flat organisational structure. The promotional platforms will include the social media platform.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15AFF7B-8350-45D5-BACD-A89153C2ED20}" type="slidenum">
              <a:rPr lang="en-IN" smtClean="0"/>
              <a:t>12</a:t>
            </a:fld>
            <a:endParaRPr lang="en-IN"/>
          </a:p>
        </p:txBody>
      </p:sp>
    </p:spTree>
    <p:extLst>
      <p:ext uri="{BB962C8B-B14F-4D97-AF65-F5344CB8AC3E}">
        <p14:creationId xmlns:p14="http://schemas.microsoft.com/office/powerpoint/2010/main" val="736821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2667000" y="408337"/>
            <a:ext cx="13563600" cy="7448193"/>
          </a:xfrm>
          <a:prstGeom prst="rect">
            <a:avLst/>
          </a:prstGeom>
        </p:spPr>
        <p:txBody>
          <a:bodyPr wrap="square" lIns="0" tIns="0" rIns="0" bIns="0" rtlCol="0" anchor="t">
            <a:spAutoFit/>
          </a:bodyPr>
          <a:lstStyle/>
          <a:p>
            <a:pPr algn="ctr"/>
            <a:r>
              <a:rPr lang="en-US" sz="4000" b="1" dirty="0">
                <a:solidFill>
                  <a:srgbClr val="000000"/>
                </a:solidFill>
                <a:latin typeface="Arial Bold"/>
                <a:ea typeface="Arial Bold"/>
                <a:cs typeface="Arial Bold"/>
                <a:sym typeface="Arial Bold"/>
              </a:rPr>
              <a:t>Programme of Study: Certificate in Higher Education Business Skills for the Workplace</a:t>
            </a:r>
          </a:p>
          <a:p>
            <a:pPr algn="ctr"/>
            <a:endParaRPr lang="en-US" sz="4000" b="1" dirty="0">
              <a:solidFill>
                <a:srgbClr val="000000"/>
              </a:solidFill>
              <a:latin typeface="Arial Bold"/>
              <a:ea typeface="Arial Bold"/>
              <a:cs typeface="Arial Bold"/>
              <a:sym typeface="Arial Bold"/>
            </a:endParaRPr>
          </a:p>
          <a:p>
            <a:pPr algn="ctr"/>
            <a:endParaRPr lang="en-US" sz="4000" b="1" dirty="0">
              <a:solidFill>
                <a:srgbClr val="000000"/>
              </a:solidFill>
              <a:latin typeface="Arial Bold"/>
              <a:ea typeface="Arial Bold"/>
              <a:cs typeface="Arial Bold"/>
              <a:sym typeface="Arial Bold"/>
            </a:endParaRPr>
          </a:p>
          <a:p>
            <a:pPr algn="ctr"/>
            <a:r>
              <a:rPr lang="en-US" sz="4000" b="1" dirty="0">
                <a:solidFill>
                  <a:srgbClr val="000000"/>
                </a:solidFill>
                <a:latin typeface="Arial Bold"/>
                <a:ea typeface="Arial Bold"/>
                <a:cs typeface="Arial Bold"/>
                <a:sym typeface="Arial Bold"/>
              </a:rPr>
              <a:t>LCLM4006: Enterprise and Entrepreneurship</a:t>
            </a:r>
          </a:p>
          <a:p>
            <a:pPr algn="ctr"/>
            <a:r>
              <a:rPr lang="en-US" sz="4000" b="1" dirty="0">
                <a:solidFill>
                  <a:srgbClr val="000000"/>
                </a:solidFill>
                <a:latin typeface="Arial Bold"/>
                <a:ea typeface="Arial Bold"/>
                <a:cs typeface="Arial Bold"/>
                <a:sym typeface="Arial Bold"/>
              </a:rPr>
              <a:t>Part 2: Individual Presentation pitch to Lecturer</a:t>
            </a:r>
          </a:p>
          <a:p>
            <a:pPr algn="ctr"/>
            <a:r>
              <a:rPr lang="en-US" sz="4000" b="1" dirty="0">
                <a:solidFill>
                  <a:srgbClr val="000000"/>
                </a:solidFill>
                <a:latin typeface="Arial Bold"/>
                <a:ea typeface="Arial Bold"/>
                <a:cs typeface="Arial Bold"/>
                <a:sym typeface="Arial Bold"/>
              </a:rPr>
              <a:t>Business name: Clean Stops</a:t>
            </a:r>
          </a:p>
          <a:p>
            <a:pPr algn="ctr"/>
            <a:r>
              <a:rPr lang="en-US" sz="4000" b="1" dirty="0">
                <a:solidFill>
                  <a:srgbClr val="000000"/>
                </a:solidFill>
                <a:latin typeface="Arial Bold"/>
                <a:ea typeface="Arial Bold"/>
                <a:cs typeface="Arial Bold"/>
                <a:sym typeface="Arial Bold"/>
              </a:rPr>
              <a:t> </a:t>
            </a:r>
          </a:p>
          <a:p>
            <a:pPr algn="ctr"/>
            <a:endParaRPr lang="en-US" sz="4000" b="1" dirty="0">
              <a:solidFill>
                <a:srgbClr val="000000"/>
              </a:solidFill>
              <a:latin typeface="Arial Bold"/>
              <a:ea typeface="Arial Bold"/>
              <a:cs typeface="Arial Bold"/>
              <a:sym typeface="Arial Bold"/>
            </a:endParaRPr>
          </a:p>
          <a:p>
            <a:pPr algn="ctr"/>
            <a:endParaRPr lang="en-US" sz="4000" b="1" dirty="0">
              <a:solidFill>
                <a:srgbClr val="000000"/>
              </a:solidFill>
              <a:latin typeface="Arial Bold"/>
              <a:ea typeface="Arial Bold"/>
              <a:cs typeface="Arial Bold"/>
              <a:sym typeface="Arial Bold"/>
            </a:endParaRPr>
          </a:p>
          <a:p>
            <a:pPr algn="ctr"/>
            <a:r>
              <a:rPr lang="en-US" sz="2800" b="1" dirty="0">
                <a:solidFill>
                  <a:srgbClr val="000000"/>
                </a:solidFill>
                <a:latin typeface="Arial" panose="020B0604020202020204" pitchFamily="34" charset="0"/>
                <a:ea typeface="Arial Bold"/>
                <a:cs typeface="Arial" panose="020B0604020202020204" pitchFamily="34" charset="0"/>
                <a:sym typeface="Arial Bold"/>
              </a:rPr>
              <a:t>Lecturer’s Name: Charls </a:t>
            </a:r>
            <a:r>
              <a:rPr lang="en-US" sz="2800" b="1" dirty="0" err="1">
                <a:solidFill>
                  <a:srgbClr val="000000"/>
                </a:solidFill>
                <a:latin typeface="Arial" panose="020B0604020202020204" pitchFamily="34" charset="0"/>
                <a:ea typeface="Arial Bold"/>
                <a:cs typeface="Arial" panose="020B0604020202020204" pitchFamily="34" charset="0"/>
                <a:sym typeface="Arial Bold"/>
              </a:rPr>
              <a:t>Obinwa</a:t>
            </a:r>
            <a:r>
              <a:rPr lang="en-US" sz="2800" b="1" dirty="0">
                <a:solidFill>
                  <a:srgbClr val="000000"/>
                </a:solidFill>
                <a:latin typeface="Arial" panose="020B0604020202020204" pitchFamily="34" charset="0"/>
                <a:ea typeface="Arial Bold"/>
                <a:cs typeface="Arial" panose="020B0604020202020204" pitchFamily="34" charset="0"/>
                <a:sym typeface="Arial Bold"/>
              </a:rPr>
              <a:t> </a:t>
            </a:r>
          </a:p>
          <a:p>
            <a:pPr algn="ctr"/>
            <a:r>
              <a:rPr lang="en-US" sz="2800" b="1" dirty="0">
                <a:solidFill>
                  <a:srgbClr val="000000"/>
                </a:solidFill>
                <a:latin typeface="Arial" panose="020B0604020202020204" pitchFamily="34" charset="0"/>
                <a:ea typeface="Arial Bold"/>
                <a:cs typeface="Arial" panose="020B0604020202020204" pitchFamily="34" charset="0"/>
                <a:sym typeface="Arial Bold"/>
              </a:rPr>
              <a:t>Student’s ID:2424154 </a:t>
            </a:r>
          </a:p>
          <a:p>
            <a:pPr algn="ctr"/>
            <a:r>
              <a:rPr lang="en-US" sz="2800" b="1" dirty="0">
                <a:solidFill>
                  <a:srgbClr val="000000"/>
                </a:solidFill>
                <a:latin typeface="Arial" panose="020B0604020202020204" pitchFamily="34" charset="0"/>
                <a:ea typeface="Arial Bold"/>
                <a:cs typeface="Arial" panose="020B0604020202020204" pitchFamily="34" charset="0"/>
                <a:sym typeface="Arial Bold"/>
              </a:rPr>
              <a:t>Student’s Name:</a:t>
            </a:r>
            <a:r>
              <a:rPr lang="en-US" sz="2800" dirty="0">
                <a:solidFill>
                  <a:srgbClr val="000000"/>
                </a:solidFill>
                <a:latin typeface="Arial" panose="020B0604020202020204" pitchFamily="34" charset="0"/>
                <a:ea typeface="Arial"/>
                <a:cs typeface="Arial" panose="020B0604020202020204" pitchFamily="34" charset="0"/>
                <a:sym typeface="Arial"/>
              </a:rPr>
              <a:t> Daniel Fratczak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2" y="429006"/>
            <a:ext cx="18288000" cy="1269206"/>
          </a:xfrm>
          <a:prstGeom prst="rect">
            <a:avLst/>
          </a:prstGeom>
        </p:spPr>
        <p:txBody>
          <a:bodyPr lIns="0" tIns="0" rIns="0" bIns="0" rtlCol="0" anchor="t">
            <a:spAutoFit/>
          </a:bodyPr>
          <a:lstStyle/>
          <a:p>
            <a:pPr algn="ctr">
              <a:lnSpc>
                <a:spcPts val="9600"/>
              </a:lnSpc>
            </a:pPr>
            <a:r>
              <a:rPr lang="en-US" sz="8000" b="1" dirty="0">
                <a:solidFill>
                  <a:srgbClr val="000000"/>
                </a:solidFill>
                <a:latin typeface="Arial Bold"/>
                <a:ea typeface="Arial Bold"/>
                <a:cs typeface="Arial Bold"/>
                <a:sym typeface="Arial Bold"/>
              </a:rPr>
              <a:t>Introduction </a:t>
            </a:r>
          </a:p>
        </p:txBody>
      </p:sp>
      <p:sp>
        <p:nvSpPr>
          <p:cNvPr id="4" name="TextBox 4"/>
          <p:cNvSpPr txBox="1"/>
          <p:nvPr/>
        </p:nvSpPr>
        <p:spPr>
          <a:xfrm>
            <a:off x="749808" y="2942856"/>
            <a:ext cx="9326880" cy="6146876"/>
          </a:xfrm>
          <a:prstGeom prst="rect">
            <a:avLst/>
          </a:prstGeom>
        </p:spPr>
        <p:txBody>
          <a:bodyPr lIns="0" tIns="0" rIns="0" bIns="0" rtlCol="0" anchor="t">
            <a:spAutoFit/>
          </a:bodyPr>
          <a:lstStyle/>
          <a:p>
            <a:pPr marL="723900" lvl="1" indent="-361950" algn="just">
              <a:lnSpc>
                <a:spcPts val="5400"/>
              </a:lnSpc>
              <a:buFont typeface="Arial"/>
              <a:buChar char="•"/>
            </a:pPr>
            <a:endParaRPr lang="en-US" sz="3000" b="1" i="1" dirty="0">
              <a:solidFill>
                <a:srgbClr val="000000"/>
              </a:solidFill>
              <a:latin typeface="Arial Bold Italics"/>
              <a:ea typeface="Arial Bold Italics"/>
              <a:cs typeface="Arial Bold Italics"/>
              <a:sym typeface="Arial Bold Italics"/>
            </a:endParaRPr>
          </a:p>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Aim</a:t>
            </a:r>
            <a:r>
              <a:rPr lang="en-US" sz="3000" dirty="0">
                <a:solidFill>
                  <a:srgbClr val="000000"/>
                </a:solidFill>
                <a:latin typeface="Arial"/>
                <a:ea typeface="Arial"/>
                <a:cs typeface="Arial"/>
                <a:sym typeface="Arial"/>
              </a:rPr>
              <a:t>: The presentation aims to present a business idea taken from component 1</a:t>
            </a:r>
          </a:p>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Purpose</a:t>
            </a:r>
            <a:r>
              <a:rPr lang="en-US" sz="3000" dirty="0">
                <a:solidFill>
                  <a:srgbClr val="000000"/>
                </a:solidFill>
                <a:latin typeface="Arial"/>
                <a:ea typeface="Arial"/>
                <a:cs typeface="Arial"/>
                <a:sym typeface="Arial"/>
              </a:rPr>
              <a:t>: The presentation focuses on the external environmental analysis, evaluating the management structure and legal format, identifies the marketing strategies and funding requirements </a:t>
            </a:r>
          </a:p>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Selected business idea</a:t>
            </a:r>
            <a:r>
              <a:rPr lang="en-US" sz="3000" dirty="0">
                <a:solidFill>
                  <a:srgbClr val="000000"/>
                </a:solidFill>
                <a:latin typeface="Arial"/>
                <a:ea typeface="Arial"/>
                <a:cs typeface="Arial"/>
                <a:sym typeface="Arial"/>
              </a:rPr>
              <a:t>: Clean stops, a sustainable business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lum/>
          </a:blip>
          <a:srcRect/>
          <a:stretch>
            <a:fillRect t="-16000" b="-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1927-D5D6-9FD1-E30A-DDE130FF65FB}"/>
              </a:ext>
            </a:extLst>
          </p:cNvPr>
          <p:cNvSpPr>
            <a:spLocks noGrp="1"/>
          </p:cNvSpPr>
          <p:nvPr>
            <p:ph type="title"/>
          </p:nvPr>
        </p:nvSpPr>
        <p:spPr>
          <a:xfrm>
            <a:off x="468923" y="723900"/>
            <a:ext cx="17068800" cy="1143000"/>
          </a:xfrm>
        </p:spPr>
        <p:txBody>
          <a:bodyPr>
            <a:noAutofit/>
          </a:bodyPr>
          <a:lstStyle/>
          <a:p>
            <a:r>
              <a:rPr lang="en-GB" sz="8000" b="1" dirty="0">
                <a:latin typeface="Arial" panose="020B0604020202020204" pitchFamily="34" charset="0"/>
                <a:cs typeface="Arial" panose="020B0604020202020204" pitchFamily="34" charset="0"/>
              </a:rPr>
              <a:t>Tell us about yourself</a:t>
            </a:r>
          </a:p>
        </p:txBody>
      </p:sp>
      <p:sp>
        <p:nvSpPr>
          <p:cNvPr id="3" name="Content Placeholder 2">
            <a:extLst>
              <a:ext uri="{FF2B5EF4-FFF2-40B4-BE49-F238E27FC236}">
                <a16:creationId xmlns:a16="http://schemas.microsoft.com/office/drawing/2014/main" id="{FC0A6E5F-AE44-0BF9-BEDE-C7C34850E358}"/>
              </a:ext>
            </a:extLst>
          </p:cNvPr>
          <p:cNvSpPr>
            <a:spLocks noGrp="1"/>
          </p:cNvSpPr>
          <p:nvPr>
            <p:ph idx="1"/>
          </p:nvPr>
        </p:nvSpPr>
        <p:spPr>
          <a:xfrm>
            <a:off x="990600" y="3009900"/>
            <a:ext cx="16535400" cy="4525963"/>
          </a:xfrm>
        </p:spPr>
        <p:txBody>
          <a:bodyPr>
            <a:normAutofit/>
          </a:bodyPr>
          <a:lstStyle/>
          <a:p>
            <a:pPr algn="just">
              <a:lnSpc>
                <a:spcPct val="150000"/>
              </a:lnSpc>
            </a:pPr>
            <a:r>
              <a:rPr lang="en-GB" sz="3000" b="1" dirty="0">
                <a:latin typeface="Arial" panose="020B0604020202020204" pitchFamily="34" charset="0"/>
                <a:cs typeface="Arial" panose="020B0604020202020204" pitchFamily="34" charset="0"/>
              </a:rPr>
              <a:t>Name</a:t>
            </a:r>
            <a:r>
              <a:rPr lang="en-GB" sz="3000" dirty="0">
                <a:latin typeface="Arial" panose="020B0604020202020204" pitchFamily="34" charset="0"/>
                <a:cs typeface="Arial" panose="020B0604020202020204" pitchFamily="34" charset="0"/>
              </a:rPr>
              <a:t>: </a:t>
            </a:r>
            <a:r>
              <a:rPr lang="en-IN" sz="3000" dirty="0">
                <a:latin typeface="Arial" panose="020B0604020202020204" pitchFamily="34" charset="0"/>
                <a:cs typeface="Arial" panose="020B0604020202020204" pitchFamily="34" charset="0"/>
              </a:rPr>
              <a:t>Daniel Fratczak</a:t>
            </a:r>
            <a:endParaRPr lang="en-GB" sz="3000" dirty="0">
              <a:latin typeface="Arial" panose="020B0604020202020204" pitchFamily="34" charset="0"/>
              <a:cs typeface="Arial" panose="020B0604020202020204" pitchFamily="34" charset="0"/>
            </a:endParaRPr>
          </a:p>
          <a:p>
            <a:pPr algn="just">
              <a:lnSpc>
                <a:spcPct val="150000"/>
              </a:lnSpc>
            </a:pPr>
            <a:r>
              <a:rPr lang="en-GB" sz="3000" b="1" dirty="0">
                <a:latin typeface="Arial" panose="020B0604020202020204" pitchFamily="34" charset="0"/>
                <a:cs typeface="Arial" panose="020B0604020202020204" pitchFamily="34" charset="0"/>
              </a:rPr>
              <a:t>Education</a:t>
            </a:r>
            <a:r>
              <a:rPr lang="en-GB" sz="3000" dirty="0">
                <a:latin typeface="Arial" panose="020B0604020202020204" pitchFamily="34" charset="0"/>
                <a:cs typeface="Arial" panose="020B0604020202020204" pitchFamily="34" charset="0"/>
              </a:rPr>
              <a:t>: University of Wales, Trinity Saint David</a:t>
            </a:r>
          </a:p>
          <a:p>
            <a:pPr algn="just">
              <a:lnSpc>
                <a:spcPct val="150000"/>
              </a:lnSpc>
            </a:pPr>
            <a:r>
              <a:rPr lang="en-GB" sz="3000" b="1" dirty="0">
                <a:latin typeface="Arial" panose="020B0604020202020204" pitchFamily="34" charset="0"/>
                <a:cs typeface="Arial" panose="020B0604020202020204" pitchFamily="34" charset="0"/>
              </a:rPr>
              <a:t>Professional Experience</a:t>
            </a:r>
            <a:r>
              <a:rPr lang="en-GB" sz="3000" dirty="0">
                <a:latin typeface="Arial" panose="020B0604020202020204" pitchFamily="34" charset="0"/>
                <a:cs typeface="Arial" panose="020B0604020202020204" pitchFamily="34" charset="0"/>
              </a:rPr>
              <a:t>: Worked as an administrative supervisor in a business organisation, which provides cleaning and waste management services. </a:t>
            </a:r>
          </a:p>
          <a:p>
            <a:pPr algn="just">
              <a:lnSpc>
                <a:spcPct val="150000"/>
              </a:lnSpc>
            </a:pPr>
            <a:r>
              <a:rPr lang="en-GB" sz="3000" b="1" dirty="0">
                <a:latin typeface="Arial" panose="020B0604020202020204" pitchFamily="34" charset="0"/>
                <a:cs typeface="Arial" panose="020B0604020202020204" pitchFamily="34" charset="0"/>
              </a:rPr>
              <a:t>Career Goal</a:t>
            </a:r>
            <a:r>
              <a:rPr lang="en-GB" sz="3000" dirty="0">
                <a:latin typeface="Arial" panose="020B0604020202020204" pitchFamily="34" charset="0"/>
                <a:cs typeface="Arial" panose="020B0604020202020204" pitchFamily="34" charset="0"/>
              </a:rPr>
              <a:t>: To start a business that delivers hygiene and cleanliness services for the public transport stops in London.</a:t>
            </a:r>
          </a:p>
        </p:txBody>
      </p:sp>
    </p:spTree>
    <p:extLst>
      <p:ext uri="{BB962C8B-B14F-4D97-AF65-F5344CB8AC3E}">
        <p14:creationId xmlns:p14="http://schemas.microsoft.com/office/powerpoint/2010/main" val="249112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mt="15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CB7E0-9E88-369A-4617-AF8F58A2436A}"/>
              </a:ext>
            </a:extLst>
          </p:cNvPr>
          <p:cNvSpPr>
            <a:spLocks noGrp="1"/>
          </p:cNvSpPr>
          <p:nvPr>
            <p:ph type="title"/>
          </p:nvPr>
        </p:nvSpPr>
        <p:spPr>
          <a:xfrm>
            <a:off x="609600" y="723900"/>
            <a:ext cx="17068800" cy="1143000"/>
          </a:xfrm>
        </p:spPr>
        <p:txBody>
          <a:bodyPr>
            <a:noAutofit/>
          </a:bodyPr>
          <a:lstStyle/>
          <a:p>
            <a:r>
              <a:rPr lang="en-GB" sz="8000" b="1" dirty="0">
                <a:latin typeface="Arial" panose="020B0604020202020204" pitchFamily="34" charset="0"/>
                <a:cs typeface="Arial" panose="020B0604020202020204" pitchFamily="34" charset="0"/>
              </a:rPr>
              <a:t>Legal format</a:t>
            </a:r>
          </a:p>
        </p:txBody>
      </p:sp>
      <p:sp>
        <p:nvSpPr>
          <p:cNvPr id="3" name="Content Placeholder 2">
            <a:extLst>
              <a:ext uri="{FF2B5EF4-FFF2-40B4-BE49-F238E27FC236}">
                <a16:creationId xmlns:a16="http://schemas.microsoft.com/office/drawing/2014/main" id="{41550759-3892-D165-D019-A9FFD42D597D}"/>
              </a:ext>
            </a:extLst>
          </p:cNvPr>
          <p:cNvSpPr>
            <a:spLocks noGrp="1"/>
          </p:cNvSpPr>
          <p:nvPr>
            <p:ph idx="1"/>
          </p:nvPr>
        </p:nvSpPr>
        <p:spPr>
          <a:xfrm>
            <a:off x="457200" y="3238500"/>
            <a:ext cx="9525000" cy="4525963"/>
          </a:xfrm>
        </p:spPr>
        <p:txBody>
          <a:bodyPr>
            <a:normAutofit/>
          </a:bodyPr>
          <a:lstStyle/>
          <a:p>
            <a:pPr marL="0" indent="0" algn="just">
              <a:buNone/>
            </a:pPr>
            <a:r>
              <a:rPr lang="en-GB" sz="3000" b="1" dirty="0">
                <a:latin typeface="Arial" panose="020B0604020202020204" pitchFamily="34" charset="0"/>
                <a:cs typeface="Arial" panose="020B0604020202020204" pitchFamily="34" charset="0"/>
              </a:rPr>
              <a:t>Legal Format</a:t>
            </a:r>
            <a:r>
              <a:rPr lang="en-GB" sz="3000" dirty="0">
                <a:latin typeface="Arial" panose="020B0604020202020204" pitchFamily="34" charset="0"/>
                <a:cs typeface="Arial" panose="020B0604020202020204" pitchFamily="34" charset="0"/>
              </a:rPr>
              <a:t>- </a:t>
            </a:r>
            <a:r>
              <a:rPr lang="en-US" sz="3000" dirty="0">
                <a:latin typeface="Arial" panose="020B0604020202020204" pitchFamily="34" charset="0"/>
                <a:cs typeface="Arial" panose="020B0604020202020204" pitchFamily="34" charset="0"/>
              </a:rPr>
              <a:t>Sole-proprietorship Business </a:t>
            </a:r>
            <a:endParaRPr lang="en-GB" sz="3000" dirty="0">
              <a:latin typeface="Arial" panose="020B0604020202020204" pitchFamily="34" charset="0"/>
              <a:cs typeface="Arial" panose="020B0604020202020204" pitchFamily="34" charset="0"/>
            </a:endParaRPr>
          </a:p>
          <a:p>
            <a:pPr marL="0" indent="0" algn="just">
              <a:buNone/>
            </a:pPr>
            <a:r>
              <a:rPr lang="en-US" sz="3000" b="1" dirty="0">
                <a:latin typeface="Arial" panose="020B0604020202020204" pitchFamily="34" charset="0"/>
                <a:cs typeface="Arial" panose="020B0604020202020204" pitchFamily="34" charset="0"/>
              </a:rPr>
              <a:t>Key Characteristics of this legal structure </a:t>
            </a:r>
            <a:endParaRPr lang="en-GB" sz="3000" dirty="0">
              <a:latin typeface="Arial" panose="020B0604020202020204" pitchFamily="34" charset="0"/>
              <a:cs typeface="Arial" panose="020B0604020202020204" pitchFamily="34" charset="0"/>
            </a:endParaRPr>
          </a:p>
          <a:p>
            <a:pPr lvl="1" algn="just"/>
            <a:r>
              <a:rPr lang="en-GB" sz="3000" dirty="0">
                <a:latin typeface="Arial" panose="020B0604020202020204" pitchFamily="34" charset="0"/>
                <a:cs typeface="Arial" panose="020B0604020202020204" pitchFamily="34" charset="0"/>
              </a:rPr>
              <a:t>Completely owned and controlled by myself</a:t>
            </a:r>
          </a:p>
          <a:p>
            <a:pPr lvl="1" algn="just"/>
            <a:r>
              <a:rPr lang="en-GB" sz="3000" dirty="0">
                <a:latin typeface="Arial" panose="020B0604020202020204" pitchFamily="34" charset="0"/>
                <a:cs typeface="Arial" panose="020B0604020202020204" pitchFamily="34" charset="0"/>
              </a:rPr>
              <a:t>No form of legal separation included at any stages of the business </a:t>
            </a:r>
          </a:p>
          <a:p>
            <a:pPr marL="0" indent="0" algn="just">
              <a:buNone/>
            </a:pPr>
            <a:r>
              <a:rPr lang="en-GB" sz="3000" b="1" dirty="0">
                <a:latin typeface="Arial" panose="020B0604020202020204" pitchFamily="34" charset="0"/>
                <a:cs typeface="Arial" panose="020B0604020202020204" pitchFamily="34" charset="0"/>
              </a:rPr>
              <a:t>Main Risk Involved-</a:t>
            </a:r>
            <a:r>
              <a:rPr lang="en-GB" sz="3000" dirty="0">
                <a:latin typeface="Arial" panose="020B0604020202020204" pitchFamily="34" charset="0"/>
                <a:cs typeface="Arial" panose="020B0604020202020204" pitchFamily="34" charset="0"/>
              </a:rPr>
              <a:t> Personal Liabilities.</a:t>
            </a:r>
          </a:p>
        </p:txBody>
      </p:sp>
      <p:graphicFrame>
        <p:nvGraphicFramePr>
          <p:cNvPr id="8" name="Diagram 7"/>
          <p:cNvGraphicFramePr/>
          <p:nvPr>
            <p:extLst>
              <p:ext uri="{D42A27DB-BD31-4B8C-83A1-F6EECF244321}">
                <p14:modId xmlns:p14="http://schemas.microsoft.com/office/powerpoint/2010/main" val="1341032644"/>
              </p:ext>
            </p:extLst>
          </p:nvPr>
        </p:nvGraphicFramePr>
        <p:xfrm>
          <a:off x="10017369" y="2781300"/>
          <a:ext cx="7356231" cy="59858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65806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5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9A2F-AFC5-3E60-9DED-E0D23901E1FE}"/>
              </a:ext>
            </a:extLst>
          </p:cNvPr>
          <p:cNvSpPr>
            <a:spLocks noGrp="1"/>
          </p:cNvSpPr>
          <p:nvPr>
            <p:ph type="title"/>
          </p:nvPr>
        </p:nvSpPr>
        <p:spPr>
          <a:xfrm>
            <a:off x="457200" y="723900"/>
            <a:ext cx="17297400" cy="1143000"/>
          </a:xfrm>
        </p:spPr>
        <p:txBody>
          <a:bodyPr>
            <a:noAutofit/>
          </a:bodyPr>
          <a:lstStyle/>
          <a:p>
            <a:r>
              <a:rPr lang="en-GB" sz="8000" b="1" dirty="0">
                <a:latin typeface="Arial" panose="020B0604020202020204" pitchFamily="34" charset="0"/>
                <a:cs typeface="Arial" panose="020B0604020202020204" pitchFamily="34" charset="0"/>
              </a:rPr>
              <a:t>Organisational  structure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355591"/>
              </p:ext>
            </p:extLst>
          </p:nvPr>
        </p:nvGraphicFramePr>
        <p:xfrm>
          <a:off x="762000" y="3390900"/>
          <a:ext cx="8077200" cy="4525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p:cNvSpPr/>
          <p:nvPr/>
        </p:nvSpPr>
        <p:spPr>
          <a:xfrm>
            <a:off x="10439400" y="3009900"/>
            <a:ext cx="7010400" cy="6324808"/>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just">
              <a:lnSpc>
                <a:spcPct val="150000"/>
              </a:lnSpc>
            </a:pPr>
            <a:r>
              <a:rPr lang="en-GB" sz="3000" b="1" dirty="0">
                <a:latin typeface="Arial" panose="020B0604020202020204" pitchFamily="34" charset="0"/>
                <a:ea typeface="Arial" panose="020B0604020202020204" pitchFamily="34" charset="0"/>
              </a:rPr>
              <a:t>Organisational Structure</a:t>
            </a:r>
            <a:r>
              <a:rPr lang="en-GB" sz="3000" dirty="0">
                <a:latin typeface="Arial" panose="020B0604020202020204" pitchFamily="34" charset="0"/>
                <a:ea typeface="Arial" panose="020B0604020202020204" pitchFamily="34" charset="0"/>
              </a:rPr>
              <a:t>- Flat Structure </a:t>
            </a:r>
          </a:p>
          <a:p>
            <a:pPr algn="just">
              <a:lnSpc>
                <a:spcPct val="150000"/>
              </a:lnSpc>
            </a:pPr>
            <a:r>
              <a:rPr lang="en-GB" sz="3000" b="1" dirty="0">
                <a:latin typeface="Arial" panose="020B0604020202020204" pitchFamily="34" charset="0"/>
                <a:ea typeface="Arial" panose="020B0604020202020204" pitchFamily="34" charset="0"/>
              </a:rPr>
              <a:t>Key Characteristics</a:t>
            </a:r>
            <a:endParaRPr lang="en-GB" sz="3000" dirty="0">
              <a:latin typeface="Arial" panose="020B0604020202020204" pitchFamily="34" charset="0"/>
              <a:ea typeface="Arial" panose="020B0604020202020204" pitchFamily="34" charset="0"/>
            </a:endParaRPr>
          </a:p>
          <a:p>
            <a:pPr marL="914400" lvl="1" indent="-457200" algn="just">
              <a:lnSpc>
                <a:spcPct val="150000"/>
              </a:lnSpc>
              <a:buFont typeface="Arial" panose="020B0604020202020204" pitchFamily="34" charset="0"/>
              <a:buChar char="•"/>
            </a:pPr>
            <a:r>
              <a:rPr lang="en-GB" sz="3000" b="1" dirty="0">
                <a:latin typeface="Arial" panose="020B0604020202020204" pitchFamily="34" charset="0"/>
                <a:ea typeface="Arial" panose="020B0604020202020204" pitchFamily="34" charset="0"/>
              </a:rPr>
              <a:t>One Person Operations</a:t>
            </a:r>
          </a:p>
          <a:p>
            <a:pPr marL="914400" lvl="1" indent="-457200" algn="just">
              <a:lnSpc>
                <a:spcPct val="150000"/>
              </a:lnSpc>
              <a:buFont typeface="Arial" panose="020B0604020202020204" pitchFamily="34" charset="0"/>
              <a:buChar char="•"/>
            </a:pPr>
            <a:r>
              <a:rPr lang="en-GB" sz="3000" dirty="0">
                <a:latin typeface="Arial" panose="020B0604020202020204" pitchFamily="34" charset="0"/>
                <a:ea typeface="Arial" panose="020B0604020202020204" pitchFamily="34" charset="0"/>
              </a:rPr>
              <a:t>Few Layers of Management </a:t>
            </a:r>
          </a:p>
          <a:p>
            <a:pPr marL="914400" lvl="1" indent="-457200" algn="just">
              <a:lnSpc>
                <a:spcPct val="150000"/>
              </a:lnSpc>
              <a:buFont typeface="Arial" panose="020B0604020202020204" pitchFamily="34" charset="0"/>
              <a:buChar char="•"/>
            </a:pPr>
            <a:r>
              <a:rPr lang="en-GB" sz="3000" dirty="0">
                <a:latin typeface="Arial" panose="020B0604020202020204" pitchFamily="34" charset="0"/>
                <a:ea typeface="Arial" panose="020B0604020202020204" pitchFamily="34" charset="0"/>
              </a:rPr>
              <a:t>Increased autonomy among employees would be followed.</a:t>
            </a:r>
          </a:p>
          <a:p>
            <a:pPr marL="914400" lvl="1" indent="-457200">
              <a:lnSpc>
                <a:spcPct val="150000"/>
              </a:lnSpc>
              <a:buFont typeface="Arial" panose="020B0604020202020204" pitchFamily="34" charset="0"/>
              <a:buChar char="•"/>
            </a:pPr>
            <a:r>
              <a:rPr lang="en-GB" sz="3000" dirty="0">
                <a:latin typeface="Arial" panose="020B0604020202020204" pitchFamily="34" charset="0"/>
                <a:ea typeface="Arial" panose="020B0604020202020204" pitchFamily="34" charset="0"/>
              </a:rPr>
              <a:t>Teamwork would be the major criteria for success.</a:t>
            </a:r>
            <a:endParaRPr lang="en-GB" sz="3000" dirty="0"/>
          </a:p>
        </p:txBody>
      </p:sp>
    </p:spTree>
    <p:extLst>
      <p:ext uri="{BB962C8B-B14F-4D97-AF65-F5344CB8AC3E}">
        <p14:creationId xmlns:p14="http://schemas.microsoft.com/office/powerpoint/2010/main" val="2423848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0" y="638330"/>
            <a:ext cx="18288000" cy="1269206"/>
          </a:xfrm>
          <a:prstGeom prst="rect">
            <a:avLst/>
          </a:prstGeom>
        </p:spPr>
        <p:txBody>
          <a:bodyPr lIns="0" tIns="0" rIns="0" bIns="0" rtlCol="0" anchor="t">
            <a:spAutoFit/>
          </a:bodyPr>
          <a:lstStyle/>
          <a:p>
            <a:pPr algn="ctr">
              <a:lnSpc>
                <a:spcPts val="9600"/>
              </a:lnSpc>
            </a:pPr>
            <a:r>
              <a:rPr lang="en-US" sz="8000" b="1" dirty="0">
                <a:solidFill>
                  <a:srgbClr val="000000"/>
                </a:solidFill>
                <a:latin typeface="Arial Bold"/>
                <a:ea typeface="Arial Bold"/>
                <a:cs typeface="Arial Bold"/>
                <a:sym typeface="Arial Bold"/>
              </a:rPr>
              <a:t>Overview of the business idea</a:t>
            </a:r>
          </a:p>
        </p:txBody>
      </p:sp>
      <p:sp>
        <p:nvSpPr>
          <p:cNvPr id="4" name="TextBox 4"/>
          <p:cNvSpPr txBox="1"/>
          <p:nvPr/>
        </p:nvSpPr>
        <p:spPr>
          <a:xfrm>
            <a:off x="566928" y="2967396"/>
            <a:ext cx="9334310" cy="4847481"/>
          </a:xfrm>
          <a:prstGeom prst="rect">
            <a:avLst/>
          </a:prstGeom>
        </p:spPr>
        <p:txBody>
          <a:bodyPr wrap="square" lIns="0" tIns="0" rIns="0" bIns="0" rtlCol="0" anchor="t">
            <a:spAutoFit/>
          </a:bodyPr>
          <a:lstStyle/>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Service</a:t>
            </a:r>
            <a:r>
              <a:rPr lang="en-US" sz="3000" dirty="0">
                <a:solidFill>
                  <a:srgbClr val="000000"/>
                </a:solidFill>
                <a:latin typeface="Arial"/>
                <a:ea typeface="Arial"/>
                <a:cs typeface="Arial"/>
                <a:sym typeface="Arial"/>
              </a:rPr>
              <a:t>: Improve the hygiene and cleanliness over the public transport stops in the London with eco-friendly maintenance and cleaning services for bus stops, transit shelters, and train stations </a:t>
            </a:r>
          </a:p>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Management structure</a:t>
            </a:r>
            <a:r>
              <a:rPr lang="en-US" sz="3000" dirty="0">
                <a:solidFill>
                  <a:srgbClr val="000000"/>
                </a:solidFill>
                <a:latin typeface="Arial"/>
                <a:ea typeface="Arial"/>
                <a:cs typeface="Arial"/>
                <a:sym typeface="Arial"/>
              </a:rPr>
              <a:t>: “Flat management structure”</a:t>
            </a:r>
          </a:p>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Legal format</a:t>
            </a:r>
            <a:r>
              <a:rPr lang="en-US" sz="3000" dirty="0">
                <a:solidFill>
                  <a:srgbClr val="000000"/>
                </a:solidFill>
                <a:latin typeface="Arial"/>
                <a:ea typeface="Arial"/>
                <a:cs typeface="Arial"/>
                <a:sym typeface="Arial"/>
              </a:rPr>
              <a:t>: “Sole-proprietor business”</a:t>
            </a:r>
          </a:p>
        </p:txBody>
      </p:sp>
      <p:pic>
        <p:nvPicPr>
          <p:cNvPr id="5" name="image4.png"/>
          <p:cNvPicPr/>
          <p:nvPr/>
        </p:nvPicPr>
        <p:blipFill>
          <a:blip r:embed="rId4"/>
          <a:srcRect/>
          <a:stretch>
            <a:fillRect/>
          </a:stretch>
        </p:blipFill>
        <p:spPr>
          <a:xfrm>
            <a:off x="10820400" y="3128962"/>
            <a:ext cx="7158038" cy="4029075"/>
          </a:xfrm>
          <a:prstGeom prst="rect">
            <a:avLst/>
          </a:prstGeom>
          <a:ln/>
          <a:effectLst>
            <a:innerShdw blurRad="63500" dist="50800" dir="16200000">
              <a:prstClr val="black">
                <a:alpha val="50000"/>
              </a:prstClr>
            </a:inn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dpi="0" rotWithShape="1">
            <a:blip r:embed="rId3">
              <a:alphaModFix amt="72000"/>
            </a:blip>
            <a:srcRect/>
            <a:stretch>
              <a:fillRect/>
            </a:stretch>
          </a:blipFill>
        </p:spPr>
        <p:txBody>
          <a:bodyPr/>
          <a:lstStyle/>
          <a:p>
            <a:endParaRPr lang="en-GB"/>
          </a:p>
        </p:txBody>
      </p:sp>
      <p:sp>
        <p:nvSpPr>
          <p:cNvPr id="3" name="TextBox 3"/>
          <p:cNvSpPr txBox="1"/>
          <p:nvPr/>
        </p:nvSpPr>
        <p:spPr>
          <a:xfrm>
            <a:off x="0" y="994166"/>
            <a:ext cx="18288000" cy="1269206"/>
          </a:xfrm>
          <a:prstGeom prst="rect">
            <a:avLst/>
          </a:prstGeom>
        </p:spPr>
        <p:txBody>
          <a:bodyPr lIns="0" tIns="0" rIns="0" bIns="0" rtlCol="0" anchor="t">
            <a:spAutoFit/>
          </a:bodyPr>
          <a:lstStyle/>
          <a:p>
            <a:pPr algn="ctr">
              <a:lnSpc>
                <a:spcPts val="9600"/>
              </a:lnSpc>
            </a:pPr>
            <a:r>
              <a:rPr lang="en-US" sz="8000" b="1" dirty="0">
                <a:solidFill>
                  <a:srgbClr val="000000"/>
                </a:solidFill>
                <a:latin typeface="Arial Bold"/>
                <a:ea typeface="Arial Bold"/>
                <a:cs typeface="Arial Bold"/>
                <a:sym typeface="Arial Bold"/>
              </a:rPr>
              <a:t>PESTLE analysis</a:t>
            </a:r>
          </a:p>
        </p:txBody>
      </p:sp>
      <p:sp>
        <p:nvSpPr>
          <p:cNvPr id="4" name="TextBox 4"/>
          <p:cNvSpPr txBox="1"/>
          <p:nvPr/>
        </p:nvSpPr>
        <p:spPr>
          <a:xfrm>
            <a:off x="8174736" y="3095180"/>
            <a:ext cx="8961120" cy="6146876"/>
          </a:xfrm>
          <a:prstGeom prst="rect">
            <a:avLst/>
          </a:prstGeom>
        </p:spPr>
        <p:txBody>
          <a:bodyPr lIns="0" tIns="0" rIns="0" bIns="0" rtlCol="0" anchor="t">
            <a:spAutoFit/>
          </a:bodyPr>
          <a:lstStyle/>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Political</a:t>
            </a:r>
            <a:r>
              <a:rPr lang="en-US" sz="3000" b="1" dirty="0">
                <a:solidFill>
                  <a:srgbClr val="000000"/>
                </a:solidFill>
                <a:latin typeface="Arial Bold"/>
                <a:ea typeface="Arial Bold"/>
                <a:cs typeface="Arial Bold"/>
                <a:sym typeface="Arial Bold"/>
              </a:rPr>
              <a:t>: </a:t>
            </a:r>
            <a:r>
              <a:rPr lang="en-US" sz="3000" dirty="0">
                <a:solidFill>
                  <a:srgbClr val="000000"/>
                </a:solidFill>
                <a:latin typeface="Arial"/>
                <a:ea typeface="Arial"/>
                <a:cs typeface="Arial"/>
                <a:sym typeface="Arial"/>
              </a:rPr>
              <a:t>The UK government has supported  frequent and comprehensive recycling  and rubbish collections (Gov.UK, 2021)</a:t>
            </a:r>
          </a:p>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Social:</a:t>
            </a:r>
            <a:r>
              <a:rPr lang="en-US" sz="3000" b="1" dirty="0">
                <a:solidFill>
                  <a:srgbClr val="000000"/>
                </a:solidFill>
                <a:latin typeface="Arial Bold"/>
                <a:ea typeface="Arial Bold"/>
                <a:cs typeface="Arial Bold"/>
                <a:sym typeface="Arial Bold"/>
              </a:rPr>
              <a:t> </a:t>
            </a:r>
            <a:r>
              <a:rPr lang="en-US" sz="3000" dirty="0">
                <a:solidFill>
                  <a:srgbClr val="000000"/>
                </a:solidFill>
                <a:latin typeface="Arial"/>
                <a:ea typeface="Arial"/>
                <a:cs typeface="Arial"/>
                <a:sym typeface="Arial"/>
              </a:rPr>
              <a:t>The demands among UK based residents  for  water, hygiene and  sanitation is very high.</a:t>
            </a:r>
          </a:p>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Economic</a:t>
            </a:r>
            <a:r>
              <a:rPr lang="en-US" sz="3000" b="1" dirty="0">
                <a:solidFill>
                  <a:srgbClr val="000000"/>
                </a:solidFill>
                <a:latin typeface="Arial Bold"/>
                <a:ea typeface="Arial Bold"/>
                <a:cs typeface="Arial Bold"/>
                <a:sym typeface="Arial Bold"/>
              </a:rPr>
              <a:t>: </a:t>
            </a:r>
            <a:r>
              <a:rPr lang="en-US" sz="3000" dirty="0">
                <a:solidFill>
                  <a:srgbClr val="000000"/>
                </a:solidFill>
                <a:latin typeface="Arial"/>
                <a:ea typeface="Arial"/>
                <a:cs typeface="Arial"/>
                <a:sym typeface="Arial"/>
              </a:rPr>
              <a:t>More than 18 million metric </a:t>
            </a:r>
            <a:r>
              <a:rPr lang="en-US" sz="3000" dirty="0" err="1">
                <a:solidFill>
                  <a:srgbClr val="000000"/>
                </a:solidFill>
                <a:latin typeface="Arial"/>
                <a:ea typeface="Arial"/>
                <a:cs typeface="Arial"/>
                <a:sym typeface="Arial"/>
              </a:rPr>
              <a:t>tonnes</a:t>
            </a:r>
            <a:r>
              <a:rPr lang="en-US" sz="3000" dirty="0">
                <a:solidFill>
                  <a:srgbClr val="000000"/>
                </a:solidFill>
                <a:latin typeface="Arial"/>
                <a:ea typeface="Arial"/>
                <a:cs typeface="Arial"/>
                <a:sym typeface="Arial"/>
              </a:rPr>
              <a:t> of waste are produced in London  each year (Gov, 2025)</a:t>
            </a:r>
          </a:p>
        </p:txBody>
      </p:sp>
      <p:sp>
        <p:nvSpPr>
          <p:cNvPr id="6" name="Rectangle 5"/>
          <p:cNvSpPr/>
          <p:nvPr/>
        </p:nvSpPr>
        <p:spPr>
          <a:xfrm>
            <a:off x="3124200" y="7731228"/>
            <a:ext cx="2463238" cy="507831"/>
          </a:xfrm>
          <a:prstGeom prst="rect">
            <a:avLst/>
          </a:prstGeom>
        </p:spPr>
        <p:txBody>
          <a:bodyPr wrap="none">
            <a:spAutoFit/>
          </a:bodyPr>
          <a:lstStyle/>
          <a:p>
            <a:pPr algn="just">
              <a:lnSpc>
                <a:spcPct val="150000"/>
              </a:lnSpc>
              <a:spcAft>
                <a:spcPts val="0"/>
              </a:spcAft>
            </a:pPr>
            <a:r>
              <a:rPr lang="en-GB" dirty="0">
                <a:latin typeface="Arial" panose="020B0604020202020204" pitchFamily="34" charset="0"/>
                <a:ea typeface="Arial" panose="020B0604020202020204" pitchFamily="34" charset="0"/>
              </a:rPr>
              <a:t>(Source: UNDP, 2025)</a:t>
            </a:r>
            <a:endParaRPr lang="en-IN" dirty="0">
              <a:effectLst/>
              <a:latin typeface="Arial" panose="020B0604020202020204" pitchFamily="34" charset="0"/>
              <a:ea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0" y="994166"/>
            <a:ext cx="18288000" cy="1269206"/>
          </a:xfrm>
          <a:prstGeom prst="rect">
            <a:avLst/>
          </a:prstGeom>
        </p:spPr>
        <p:txBody>
          <a:bodyPr lIns="0" tIns="0" rIns="0" bIns="0" rtlCol="0" anchor="t">
            <a:spAutoFit/>
          </a:bodyPr>
          <a:lstStyle/>
          <a:p>
            <a:pPr algn="ctr">
              <a:lnSpc>
                <a:spcPts val="9600"/>
              </a:lnSpc>
            </a:pPr>
            <a:r>
              <a:rPr lang="en-US" sz="8000" b="1" dirty="0">
                <a:solidFill>
                  <a:srgbClr val="000000"/>
                </a:solidFill>
                <a:latin typeface="Arial Bold"/>
                <a:ea typeface="Arial Bold"/>
                <a:cs typeface="Arial Bold"/>
                <a:sym typeface="Arial Bold"/>
              </a:rPr>
              <a:t>PESTLE analysis</a:t>
            </a:r>
          </a:p>
        </p:txBody>
      </p:sp>
      <p:sp>
        <p:nvSpPr>
          <p:cNvPr id="4" name="TextBox 4"/>
          <p:cNvSpPr txBox="1"/>
          <p:nvPr/>
        </p:nvSpPr>
        <p:spPr>
          <a:xfrm>
            <a:off x="859536" y="3601224"/>
            <a:ext cx="16568928" cy="4353174"/>
          </a:xfrm>
          <a:prstGeom prst="rect">
            <a:avLst/>
          </a:prstGeom>
        </p:spPr>
        <p:txBody>
          <a:bodyPr lIns="0" tIns="0" rIns="0" bIns="0" rtlCol="0" anchor="t">
            <a:spAutoFit/>
          </a:bodyPr>
          <a:lstStyle/>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Technological</a:t>
            </a:r>
            <a:r>
              <a:rPr lang="en-US" sz="3000" b="1" dirty="0">
                <a:solidFill>
                  <a:srgbClr val="000000"/>
                </a:solidFill>
                <a:latin typeface="Arial Bold"/>
                <a:ea typeface="Arial Bold"/>
                <a:cs typeface="Arial Bold"/>
                <a:sym typeface="Arial Bold"/>
              </a:rPr>
              <a:t>: </a:t>
            </a:r>
            <a:r>
              <a:rPr lang="en-US" sz="3000" dirty="0">
                <a:solidFill>
                  <a:srgbClr val="000000"/>
                </a:solidFill>
                <a:latin typeface="Arial"/>
                <a:ea typeface="Arial"/>
                <a:cs typeface="Arial"/>
                <a:sym typeface="Arial"/>
              </a:rPr>
              <a:t>Technology like data analytics, digital tracking and smart collection foster the waste management process (</a:t>
            </a:r>
            <a:r>
              <a:rPr lang="en-US" sz="3000" dirty="0" err="1">
                <a:solidFill>
                  <a:srgbClr val="000000"/>
                </a:solidFill>
                <a:latin typeface="Arial"/>
                <a:ea typeface="Arial"/>
                <a:cs typeface="Arial"/>
                <a:sym typeface="Arial"/>
              </a:rPr>
              <a:t>Vorobeva</a:t>
            </a:r>
            <a:r>
              <a:rPr lang="en-US" sz="3000" dirty="0">
                <a:solidFill>
                  <a:srgbClr val="000000"/>
                </a:solidFill>
                <a:latin typeface="Arial"/>
                <a:ea typeface="Arial"/>
                <a:cs typeface="Arial"/>
                <a:sym typeface="Arial"/>
              </a:rPr>
              <a:t> </a:t>
            </a:r>
            <a:r>
              <a:rPr lang="en-US" sz="3000" i="1" dirty="0">
                <a:solidFill>
                  <a:srgbClr val="000000"/>
                </a:solidFill>
                <a:latin typeface="Arial Italics"/>
                <a:ea typeface="Arial Italics"/>
                <a:cs typeface="Arial Italics"/>
                <a:sym typeface="Arial Italics"/>
              </a:rPr>
              <a:t>et al</a:t>
            </a:r>
            <a:r>
              <a:rPr lang="en-US" sz="3000" dirty="0">
                <a:solidFill>
                  <a:srgbClr val="000000"/>
                </a:solidFill>
                <a:latin typeface="Arial"/>
                <a:ea typeface="Arial"/>
                <a:cs typeface="Arial"/>
                <a:sym typeface="Arial"/>
              </a:rPr>
              <a:t>., 2023, p. 5)</a:t>
            </a:r>
          </a:p>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Legal</a:t>
            </a:r>
            <a:r>
              <a:rPr lang="en-US" sz="3000" b="1" dirty="0">
                <a:solidFill>
                  <a:srgbClr val="000000"/>
                </a:solidFill>
                <a:latin typeface="Arial Bold"/>
                <a:ea typeface="Arial Bold"/>
                <a:cs typeface="Arial Bold"/>
                <a:sym typeface="Arial Bold"/>
              </a:rPr>
              <a:t>: </a:t>
            </a:r>
            <a:r>
              <a:rPr lang="en-US" sz="3000" dirty="0">
                <a:solidFill>
                  <a:srgbClr val="000000"/>
                </a:solidFill>
                <a:latin typeface="Arial"/>
                <a:ea typeface="Arial"/>
                <a:cs typeface="Arial"/>
                <a:sym typeface="Arial"/>
              </a:rPr>
              <a:t>“Health and Safety at Work </a:t>
            </a:r>
            <a:r>
              <a:rPr lang="en-US" sz="3000" dirty="0" err="1">
                <a:solidFill>
                  <a:srgbClr val="000000"/>
                </a:solidFill>
                <a:latin typeface="Arial"/>
                <a:ea typeface="Arial"/>
                <a:cs typeface="Arial"/>
                <a:sym typeface="Arial"/>
              </a:rPr>
              <a:t>etc</a:t>
            </a:r>
            <a:r>
              <a:rPr lang="en-US" sz="3000" dirty="0">
                <a:solidFill>
                  <a:srgbClr val="000000"/>
                </a:solidFill>
                <a:latin typeface="Arial"/>
                <a:ea typeface="Arial"/>
                <a:cs typeface="Arial"/>
                <a:sym typeface="Arial"/>
              </a:rPr>
              <a:t> Act (1974)” will ensure the safety, health and welfare of the people (GOV.UK, 2025)</a:t>
            </a:r>
          </a:p>
          <a:p>
            <a:pPr marL="723900" lvl="1" indent="-361950" algn="just">
              <a:lnSpc>
                <a:spcPts val="5400"/>
              </a:lnSpc>
              <a:buFont typeface="Arial"/>
              <a:buChar char="•"/>
            </a:pPr>
            <a:r>
              <a:rPr lang="en-US" sz="3000" b="1" i="1" dirty="0">
                <a:solidFill>
                  <a:srgbClr val="000000"/>
                </a:solidFill>
                <a:latin typeface="Arial Bold Italics"/>
                <a:ea typeface="Arial Bold Italics"/>
                <a:cs typeface="Arial Bold Italics"/>
                <a:sym typeface="Arial Bold Italics"/>
              </a:rPr>
              <a:t>Environmental</a:t>
            </a:r>
            <a:r>
              <a:rPr lang="en-US" sz="3000" b="1" dirty="0">
                <a:solidFill>
                  <a:srgbClr val="000000"/>
                </a:solidFill>
                <a:latin typeface="Arial Bold"/>
                <a:ea typeface="Arial Bold"/>
                <a:cs typeface="Arial Bold"/>
                <a:sym typeface="Arial Bold"/>
              </a:rPr>
              <a:t>: </a:t>
            </a:r>
            <a:r>
              <a:rPr lang="en-US" sz="3000" dirty="0">
                <a:solidFill>
                  <a:srgbClr val="000000"/>
                </a:solidFill>
                <a:latin typeface="Arial"/>
                <a:ea typeface="Arial"/>
                <a:cs typeface="Arial"/>
                <a:sym typeface="Arial"/>
              </a:rPr>
              <a:t>The UK falls under rank 3 in the core area of the “environmental sustainability"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mt="35000"/>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E5E16-E1A0-F7B3-595E-920BC737CE55}"/>
              </a:ext>
            </a:extLst>
          </p:cNvPr>
          <p:cNvSpPr>
            <a:spLocks noGrp="1"/>
          </p:cNvSpPr>
          <p:nvPr>
            <p:ph type="title"/>
          </p:nvPr>
        </p:nvSpPr>
        <p:spPr>
          <a:xfrm>
            <a:off x="685800" y="495300"/>
            <a:ext cx="17074662" cy="1143000"/>
          </a:xfrm>
        </p:spPr>
        <p:txBody>
          <a:bodyPr>
            <a:noAutofit/>
          </a:bodyPr>
          <a:lstStyle/>
          <a:p>
            <a:r>
              <a:rPr lang="en-GB" sz="8000" b="1" dirty="0">
                <a:latin typeface="Arial" panose="020B0604020202020204" pitchFamily="34" charset="0"/>
                <a:cs typeface="Arial" panose="020B0604020202020204" pitchFamily="34" charset="0"/>
              </a:rPr>
              <a:t>Marketing STP</a:t>
            </a:r>
          </a:p>
        </p:txBody>
      </p:sp>
      <p:sp>
        <p:nvSpPr>
          <p:cNvPr id="3" name="Content Placeholder 2">
            <a:extLst>
              <a:ext uri="{FF2B5EF4-FFF2-40B4-BE49-F238E27FC236}">
                <a16:creationId xmlns:a16="http://schemas.microsoft.com/office/drawing/2014/main" id="{7B0114EE-06F7-85E8-67AE-D8E69AF7DFA6}"/>
              </a:ext>
            </a:extLst>
          </p:cNvPr>
          <p:cNvSpPr>
            <a:spLocks noGrp="1"/>
          </p:cNvSpPr>
          <p:nvPr>
            <p:ph idx="1"/>
          </p:nvPr>
        </p:nvSpPr>
        <p:spPr>
          <a:xfrm>
            <a:off x="463062" y="3162300"/>
            <a:ext cx="10052538" cy="4525963"/>
          </a:xfrm>
        </p:spPr>
        <p:txBody>
          <a:bodyPr>
            <a:normAutofit/>
          </a:bodyPr>
          <a:lstStyle/>
          <a:p>
            <a:pPr algn="just">
              <a:lnSpc>
                <a:spcPct val="150000"/>
              </a:lnSpc>
            </a:pPr>
            <a:r>
              <a:rPr lang="en-GB" sz="3000" b="1" dirty="0">
                <a:latin typeface="Arial" panose="020B0604020202020204" pitchFamily="34" charset="0"/>
                <a:cs typeface="Arial" panose="020B0604020202020204" pitchFamily="34" charset="0"/>
              </a:rPr>
              <a:t>Segment</a:t>
            </a:r>
            <a:r>
              <a:rPr lang="en-GB" sz="3000" dirty="0">
                <a:latin typeface="Arial" panose="020B0604020202020204" pitchFamily="34" charset="0"/>
                <a:cs typeface="Arial" panose="020B0604020202020204" pitchFamily="34" charset="0"/>
              </a:rPr>
              <a:t>: Institutional segmentation with a greater focus towards Business to Government Approach. </a:t>
            </a:r>
          </a:p>
          <a:p>
            <a:pPr algn="just">
              <a:lnSpc>
                <a:spcPct val="150000"/>
              </a:lnSpc>
            </a:pPr>
            <a:r>
              <a:rPr lang="en-GB" sz="3000" b="1" dirty="0">
                <a:latin typeface="Arial" panose="020B0604020202020204" pitchFamily="34" charset="0"/>
                <a:cs typeface="Arial" panose="020B0604020202020204" pitchFamily="34" charset="0"/>
              </a:rPr>
              <a:t>Target Market</a:t>
            </a:r>
            <a:r>
              <a:rPr lang="en-GB" sz="3000" dirty="0">
                <a:latin typeface="Arial" panose="020B0604020202020204" pitchFamily="34" charset="0"/>
                <a:cs typeface="Arial" panose="020B0604020202020204" pitchFamily="34" charset="0"/>
              </a:rPr>
              <a:t>:  London Local Councils and transport authorities </a:t>
            </a:r>
          </a:p>
          <a:p>
            <a:pPr algn="just">
              <a:lnSpc>
                <a:spcPct val="150000"/>
              </a:lnSpc>
            </a:pPr>
            <a:r>
              <a:rPr lang="en-GB" sz="3000" b="1" dirty="0">
                <a:latin typeface="Arial" panose="020B0604020202020204" pitchFamily="34" charset="0"/>
                <a:cs typeface="Arial" panose="020B0604020202020204" pitchFamily="34" charset="0"/>
              </a:rPr>
              <a:t>Positioning</a:t>
            </a:r>
            <a:r>
              <a:rPr lang="en-GB" sz="3000" dirty="0">
                <a:latin typeface="Arial" panose="020B0604020202020204" pitchFamily="34" charset="0"/>
                <a:cs typeface="Arial" panose="020B0604020202020204" pitchFamily="34" charset="0"/>
              </a:rPr>
              <a:t>: High Quality- Affordable Price Segment  </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049000" y="1866900"/>
            <a:ext cx="6711462" cy="8191500"/>
          </a:xfrm>
          <a:prstGeom prst="rect">
            <a:avLst/>
          </a:prstGeom>
        </p:spPr>
      </p:pic>
    </p:spTree>
    <p:extLst>
      <p:ext uri="{BB962C8B-B14F-4D97-AF65-F5344CB8AC3E}">
        <p14:creationId xmlns:p14="http://schemas.microsoft.com/office/powerpoint/2010/main" val="252055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dpi="0" rotWithShape="1">
            <a:blip r:embed="rId3">
              <a:alphaModFix amt="54000"/>
            </a:blip>
            <a:srcRect/>
            <a:stretch>
              <a:fillRect/>
            </a:stretch>
          </a:blipFill>
        </p:spPr>
        <p:txBody>
          <a:bodyPr/>
          <a:lstStyle/>
          <a:p>
            <a:endParaRPr lang="en-GB"/>
          </a:p>
        </p:txBody>
      </p:sp>
      <p:sp>
        <p:nvSpPr>
          <p:cNvPr id="3" name="TextBox 3"/>
          <p:cNvSpPr txBox="1"/>
          <p:nvPr/>
        </p:nvSpPr>
        <p:spPr>
          <a:xfrm>
            <a:off x="0" y="1072896"/>
            <a:ext cx="18288000" cy="1269206"/>
          </a:xfrm>
          <a:prstGeom prst="rect">
            <a:avLst/>
          </a:prstGeom>
        </p:spPr>
        <p:txBody>
          <a:bodyPr lIns="0" tIns="0" rIns="0" bIns="0" rtlCol="0" anchor="t">
            <a:spAutoFit/>
          </a:bodyPr>
          <a:lstStyle/>
          <a:p>
            <a:pPr algn="ctr">
              <a:lnSpc>
                <a:spcPts val="9600"/>
              </a:lnSpc>
            </a:pPr>
            <a:r>
              <a:rPr lang="en-US" sz="8000" b="1" dirty="0">
                <a:solidFill>
                  <a:srgbClr val="000000"/>
                </a:solidFill>
                <a:latin typeface="Arial Bold"/>
                <a:ea typeface="Arial Bold"/>
                <a:cs typeface="Arial Bold"/>
                <a:sym typeface="Arial Bold"/>
              </a:rPr>
              <a:t>Marketing strategies</a:t>
            </a:r>
          </a:p>
        </p:txBody>
      </p:sp>
      <p:sp>
        <p:nvSpPr>
          <p:cNvPr id="4" name="TextBox 4"/>
          <p:cNvSpPr txBox="1"/>
          <p:nvPr/>
        </p:nvSpPr>
        <p:spPr>
          <a:xfrm>
            <a:off x="304800" y="2982555"/>
            <a:ext cx="16788384" cy="890688"/>
          </a:xfrm>
          <a:prstGeom prst="rect">
            <a:avLst/>
          </a:prstGeom>
        </p:spPr>
        <p:txBody>
          <a:bodyPr lIns="0" tIns="0" rIns="0" bIns="0" rtlCol="0" anchor="t">
            <a:spAutoFit/>
          </a:bodyPr>
          <a:lstStyle/>
          <a:p>
            <a:pPr marL="723900" lvl="1" indent="-361950" algn="just">
              <a:lnSpc>
                <a:spcPts val="5400"/>
              </a:lnSpc>
              <a:buFont typeface="Arial"/>
              <a:buChar char="•"/>
            </a:pPr>
            <a:r>
              <a:rPr lang="en-US" sz="3000" b="1" dirty="0">
                <a:solidFill>
                  <a:srgbClr val="000000"/>
                </a:solidFill>
                <a:latin typeface="Arial Bold"/>
                <a:ea typeface="Arial Bold"/>
                <a:cs typeface="Arial Bold"/>
                <a:sym typeface="Arial Bold"/>
              </a:rPr>
              <a:t>USP: </a:t>
            </a:r>
            <a:r>
              <a:rPr lang="en-US" sz="3000" dirty="0">
                <a:solidFill>
                  <a:srgbClr val="000000"/>
                </a:solidFill>
                <a:latin typeface="Arial"/>
                <a:ea typeface="Arial"/>
                <a:cs typeface="Arial"/>
                <a:sym typeface="Arial"/>
              </a:rPr>
              <a:t>“Our value lies in consistency, affordability, and sustainable methods.”</a:t>
            </a:r>
          </a:p>
        </p:txBody>
      </p:sp>
      <p:graphicFrame>
        <p:nvGraphicFramePr>
          <p:cNvPr id="5" name="Table 4"/>
          <p:cNvGraphicFramePr>
            <a:graphicFrameLocks noGrp="1"/>
          </p:cNvGraphicFramePr>
          <p:nvPr>
            <p:extLst>
              <p:ext uri="{D42A27DB-BD31-4B8C-83A1-F6EECF244321}">
                <p14:modId xmlns:p14="http://schemas.microsoft.com/office/powerpoint/2010/main" val="3333367084"/>
              </p:ext>
            </p:extLst>
          </p:nvPr>
        </p:nvGraphicFramePr>
        <p:xfrm>
          <a:off x="571500" y="5676900"/>
          <a:ext cx="17145000" cy="4407654"/>
        </p:xfrm>
        <a:graphic>
          <a:graphicData uri="http://schemas.openxmlformats.org/drawingml/2006/table">
            <a:tbl>
              <a:tblPr>
                <a:tableStyleId>{073A0DAA-6AF3-43AB-8588-CEC1D06C72B9}</a:tableStyleId>
              </a:tblPr>
              <a:tblGrid>
                <a:gridCol w="2828925">
                  <a:extLst>
                    <a:ext uri="{9D8B030D-6E8A-4147-A177-3AD203B41FA5}">
                      <a16:colId xmlns:a16="http://schemas.microsoft.com/office/drawing/2014/main" val="20000"/>
                    </a:ext>
                  </a:extLst>
                </a:gridCol>
                <a:gridCol w="14316075">
                  <a:extLst>
                    <a:ext uri="{9D8B030D-6E8A-4147-A177-3AD203B41FA5}">
                      <a16:colId xmlns:a16="http://schemas.microsoft.com/office/drawing/2014/main" val="20001"/>
                    </a:ext>
                  </a:extLst>
                </a:gridCol>
              </a:tblGrid>
              <a:tr h="997942">
                <a:tc>
                  <a:txBody>
                    <a:bodyPr/>
                    <a:lstStyle/>
                    <a:p>
                      <a:pPr algn="just">
                        <a:lnSpc>
                          <a:spcPct val="150000"/>
                        </a:lnSpc>
                        <a:spcAft>
                          <a:spcPts val="0"/>
                        </a:spcAft>
                      </a:pPr>
                      <a:r>
                        <a:rPr lang="en-GB" sz="3000" b="1" dirty="0">
                          <a:effectLst/>
                          <a:latin typeface="Arial" panose="020B0604020202020204" pitchFamily="34" charset="0"/>
                          <a:cs typeface="Arial" panose="020B0604020202020204" pitchFamily="34" charset="0"/>
                        </a:rPr>
                        <a:t>Product:</a:t>
                      </a:r>
                      <a:endParaRPr lang="en-IN" sz="30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3000" dirty="0">
                          <a:effectLst/>
                          <a:latin typeface="Arial" panose="020B0604020202020204" pitchFamily="34" charset="0"/>
                          <a:cs typeface="Arial" panose="020B0604020202020204" pitchFamily="34" charset="0"/>
                        </a:rPr>
                        <a:t>Utilisation</a:t>
                      </a:r>
                      <a:r>
                        <a:rPr lang="en-GB" sz="3000" baseline="0" dirty="0">
                          <a:effectLst/>
                          <a:latin typeface="Arial" panose="020B0604020202020204" pitchFamily="34" charset="0"/>
                          <a:cs typeface="Arial" panose="020B0604020202020204" pitchFamily="34" charset="0"/>
                        </a:rPr>
                        <a:t> of Differentiation strategy- </a:t>
                      </a:r>
                      <a:r>
                        <a:rPr lang="en-US" sz="3000" baseline="0" dirty="0">
                          <a:effectLst/>
                          <a:latin typeface="Arial" panose="020B0604020202020204" pitchFamily="34" charset="0"/>
                          <a:cs typeface="Arial" panose="020B0604020202020204" pitchFamily="34" charset="0"/>
                        </a:rPr>
                        <a:t>Eco friendly cleaning services mainly for the public transport stops</a:t>
                      </a:r>
                      <a:endParaRPr lang="en-IN" sz="3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997942">
                <a:tc>
                  <a:txBody>
                    <a:bodyPr/>
                    <a:lstStyle/>
                    <a:p>
                      <a:pPr algn="just">
                        <a:lnSpc>
                          <a:spcPct val="150000"/>
                        </a:lnSpc>
                        <a:spcAft>
                          <a:spcPts val="0"/>
                        </a:spcAft>
                      </a:pPr>
                      <a:r>
                        <a:rPr lang="en-GB" sz="3000" b="1" dirty="0">
                          <a:effectLst/>
                          <a:latin typeface="Arial" panose="020B0604020202020204" pitchFamily="34" charset="0"/>
                          <a:cs typeface="Arial" panose="020B0604020202020204" pitchFamily="34" charset="0"/>
                        </a:rPr>
                        <a:t>Price:</a:t>
                      </a:r>
                      <a:endParaRPr lang="en-IN" sz="30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3000" dirty="0">
                          <a:effectLst/>
                          <a:latin typeface="Arial" panose="020B0604020202020204" pitchFamily="34" charset="0"/>
                          <a:cs typeface="Arial" panose="020B0604020202020204" pitchFamily="34" charset="0"/>
                        </a:rPr>
                        <a:t>£150 per stops per month/ subscription based model </a:t>
                      </a:r>
                      <a:endParaRPr lang="en-IN" sz="3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997942">
                <a:tc>
                  <a:txBody>
                    <a:bodyPr/>
                    <a:lstStyle/>
                    <a:p>
                      <a:pPr algn="just">
                        <a:lnSpc>
                          <a:spcPct val="150000"/>
                        </a:lnSpc>
                        <a:spcAft>
                          <a:spcPts val="0"/>
                        </a:spcAft>
                      </a:pPr>
                      <a:r>
                        <a:rPr lang="en-GB" sz="3000" b="1">
                          <a:effectLst/>
                          <a:latin typeface="Arial" panose="020B0604020202020204" pitchFamily="34" charset="0"/>
                          <a:cs typeface="Arial" panose="020B0604020202020204" pitchFamily="34" charset="0"/>
                        </a:rPr>
                        <a:t>Place:</a:t>
                      </a:r>
                      <a:endParaRPr lang="en-IN" sz="3000" b="1">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IN" sz="3000" dirty="0">
                          <a:effectLst/>
                          <a:latin typeface="Arial" panose="020B0604020202020204" pitchFamily="34" charset="0"/>
                          <a:ea typeface="Arial" panose="020B0604020202020204" pitchFamily="34" charset="0"/>
                          <a:cs typeface="Arial" panose="020B0604020202020204" pitchFamily="34" charset="0"/>
                        </a:rPr>
                        <a:t>Selling directly to customers for example Local Councils</a:t>
                      </a: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997942">
                <a:tc>
                  <a:txBody>
                    <a:bodyPr/>
                    <a:lstStyle/>
                    <a:p>
                      <a:pPr algn="just">
                        <a:lnSpc>
                          <a:spcPct val="150000"/>
                        </a:lnSpc>
                        <a:spcAft>
                          <a:spcPts val="0"/>
                        </a:spcAft>
                      </a:pPr>
                      <a:r>
                        <a:rPr lang="en-GB" sz="3000" b="1" dirty="0">
                          <a:effectLst/>
                          <a:latin typeface="Arial" panose="020B0604020202020204" pitchFamily="34" charset="0"/>
                          <a:cs typeface="Arial" panose="020B0604020202020204" pitchFamily="34" charset="0"/>
                        </a:rPr>
                        <a:t>Promotion:</a:t>
                      </a:r>
                      <a:endParaRPr lang="en-IN" sz="30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0"/>
                        </a:spcAft>
                      </a:pPr>
                      <a:r>
                        <a:rPr lang="en-GB" sz="3000" dirty="0">
                          <a:effectLst/>
                          <a:latin typeface="Arial" panose="020B0604020202020204" pitchFamily="34" charset="0"/>
                          <a:cs typeface="Arial" panose="020B0604020202020204" pitchFamily="34" charset="0"/>
                        </a:rPr>
                        <a:t>LinkedIn profile, council tender submissions, free pilot clean, website, partnership</a:t>
                      </a:r>
                      <a:endParaRPr lang="en-IN" sz="30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dpi="0" rotWithShape="1">
            <a:blip r:embed="rId3">
              <a:alphaModFix amt="57000"/>
            </a:blip>
            <a:srcRect/>
            <a:stretch>
              <a:fillRect/>
            </a:stretch>
          </a:blipFill>
        </p:spPr>
        <p:txBody>
          <a:bodyPr/>
          <a:lstStyle/>
          <a:p>
            <a:endParaRPr lang="en-GB"/>
          </a:p>
        </p:txBody>
      </p:sp>
      <p:sp>
        <p:nvSpPr>
          <p:cNvPr id="3" name="TextBox 3"/>
          <p:cNvSpPr txBox="1"/>
          <p:nvPr/>
        </p:nvSpPr>
        <p:spPr>
          <a:xfrm>
            <a:off x="443484" y="400812"/>
            <a:ext cx="17844516" cy="1269206"/>
          </a:xfrm>
          <a:prstGeom prst="rect">
            <a:avLst/>
          </a:prstGeom>
        </p:spPr>
        <p:txBody>
          <a:bodyPr lIns="0" tIns="0" rIns="0" bIns="0" rtlCol="0" anchor="t">
            <a:spAutoFit/>
          </a:bodyPr>
          <a:lstStyle/>
          <a:p>
            <a:pPr algn="ctr">
              <a:lnSpc>
                <a:spcPts val="9600"/>
              </a:lnSpc>
            </a:pPr>
            <a:r>
              <a:rPr lang="en-US" sz="8000" b="1" dirty="0">
                <a:solidFill>
                  <a:srgbClr val="000000"/>
                </a:solidFill>
                <a:latin typeface="Arial Bold"/>
                <a:ea typeface="Arial Bold"/>
                <a:cs typeface="Arial Bold"/>
                <a:sym typeface="Arial Bold"/>
              </a:rPr>
              <a:t>Funding required</a:t>
            </a:r>
          </a:p>
        </p:txBody>
      </p:sp>
      <p:sp>
        <p:nvSpPr>
          <p:cNvPr id="4" name="TextBox 4"/>
          <p:cNvSpPr txBox="1"/>
          <p:nvPr/>
        </p:nvSpPr>
        <p:spPr>
          <a:xfrm>
            <a:off x="534924" y="1955768"/>
            <a:ext cx="15009876" cy="692497"/>
          </a:xfrm>
          <a:prstGeom prst="rect">
            <a:avLst/>
          </a:prstGeom>
        </p:spPr>
        <p:txBody>
          <a:bodyPr wrap="square" lIns="0" tIns="0" rIns="0" bIns="0" rtlCol="0" anchor="t">
            <a:spAutoFit/>
          </a:bodyPr>
          <a:lstStyle/>
          <a:p>
            <a:pPr marL="723900" lvl="1" indent="-361950" algn="just">
              <a:lnSpc>
                <a:spcPts val="5400"/>
              </a:lnSpc>
              <a:buFont typeface="Arial"/>
              <a:buChar char="•"/>
            </a:pPr>
            <a:r>
              <a:rPr lang="en-US" sz="3000" dirty="0">
                <a:solidFill>
                  <a:srgbClr val="000000"/>
                </a:solidFill>
                <a:latin typeface="Arial"/>
                <a:ea typeface="Arial"/>
                <a:cs typeface="Arial"/>
                <a:sym typeface="Arial"/>
              </a:rPr>
              <a:t>The start-up cost in the business will be £7,600 approximately. </a:t>
            </a:r>
          </a:p>
        </p:txBody>
      </p:sp>
      <p:pic>
        <p:nvPicPr>
          <p:cNvPr id="6" name="image6.png"/>
          <p:cNvPicPr/>
          <p:nvPr/>
        </p:nvPicPr>
        <p:blipFill>
          <a:blip r:embed="rId4"/>
          <a:srcRect/>
          <a:stretch>
            <a:fillRect/>
          </a:stretch>
        </p:blipFill>
        <p:spPr>
          <a:xfrm>
            <a:off x="9399270" y="2857500"/>
            <a:ext cx="8716598" cy="3594068"/>
          </a:xfrm>
          <a:prstGeom prst="rect">
            <a:avLst/>
          </a:prstGeom>
          <a:ln/>
        </p:spPr>
      </p:pic>
      <p:pic>
        <p:nvPicPr>
          <p:cNvPr id="7" name="image1.png"/>
          <p:cNvPicPr/>
          <p:nvPr/>
        </p:nvPicPr>
        <p:blipFill>
          <a:blip r:embed="rId5"/>
          <a:srcRect/>
          <a:stretch>
            <a:fillRect/>
          </a:stretch>
        </p:blipFill>
        <p:spPr>
          <a:xfrm>
            <a:off x="9399270" y="6566584"/>
            <a:ext cx="8802306" cy="3529200"/>
          </a:xfrm>
          <a:prstGeom prst="rect">
            <a:avLst/>
          </a:prstGeom>
          <a:ln/>
        </p:spPr>
      </p:pic>
      <p:pic>
        <p:nvPicPr>
          <p:cNvPr id="8" name="image3.png"/>
          <p:cNvPicPr/>
          <p:nvPr/>
        </p:nvPicPr>
        <p:blipFill>
          <a:blip r:embed="rId6"/>
          <a:srcRect/>
          <a:stretch>
            <a:fillRect/>
          </a:stretch>
        </p:blipFill>
        <p:spPr>
          <a:xfrm>
            <a:off x="477012" y="3445174"/>
            <a:ext cx="8538774" cy="6012787"/>
          </a:xfrm>
          <a:prstGeom prst="rect">
            <a:avLst/>
          </a:prstGeom>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328686" y="511472"/>
            <a:ext cx="17959314" cy="1269206"/>
          </a:xfrm>
          <a:prstGeom prst="rect">
            <a:avLst/>
          </a:prstGeom>
        </p:spPr>
        <p:txBody>
          <a:bodyPr lIns="0" tIns="0" rIns="0" bIns="0" rtlCol="0" anchor="t">
            <a:spAutoFit/>
          </a:bodyPr>
          <a:lstStyle/>
          <a:p>
            <a:pPr algn="ctr">
              <a:lnSpc>
                <a:spcPts val="9600"/>
              </a:lnSpc>
            </a:pPr>
            <a:r>
              <a:rPr lang="en-US" sz="8000" b="1" dirty="0">
                <a:solidFill>
                  <a:srgbClr val="000000"/>
                </a:solidFill>
                <a:latin typeface="Arial Bold"/>
                <a:ea typeface="Arial Bold"/>
                <a:cs typeface="Arial Bold"/>
                <a:sym typeface="Arial Bold"/>
              </a:rPr>
              <a:t>Conclusion </a:t>
            </a:r>
          </a:p>
        </p:txBody>
      </p:sp>
      <p:sp>
        <p:nvSpPr>
          <p:cNvPr id="4" name="TextBox 4"/>
          <p:cNvSpPr txBox="1"/>
          <p:nvPr/>
        </p:nvSpPr>
        <p:spPr>
          <a:xfrm>
            <a:off x="786384" y="2976921"/>
            <a:ext cx="17044416" cy="2492029"/>
          </a:xfrm>
          <a:prstGeom prst="rect">
            <a:avLst/>
          </a:prstGeom>
        </p:spPr>
        <p:txBody>
          <a:bodyPr lIns="0" tIns="0" rIns="0" bIns="0" rtlCol="0" anchor="t">
            <a:spAutoFit/>
          </a:bodyPr>
          <a:lstStyle/>
          <a:p>
            <a:pPr marL="675640" lvl="1" indent="-337820" algn="just">
              <a:lnSpc>
                <a:spcPts val="5039"/>
              </a:lnSpc>
              <a:buFont typeface="Arial"/>
              <a:buChar char="•"/>
            </a:pPr>
            <a:r>
              <a:rPr lang="en-US" sz="3000" dirty="0">
                <a:solidFill>
                  <a:srgbClr val="000000"/>
                </a:solidFill>
                <a:latin typeface="Arial"/>
                <a:ea typeface="Arial"/>
                <a:cs typeface="Arial"/>
                <a:sym typeface="Arial"/>
              </a:rPr>
              <a:t>The Clean stops is dedicated and improved hygiene and cleanliness solution services </a:t>
            </a:r>
          </a:p>
          <a:p>
            <a:pPr marL="675640" lvl="1" indent="-337820" algn="just">
              <a:lnSpc>
                <a:spcPts val="5039"/>
              </a:lnSpc>
              <a:buFont typeface="Arial"/>
              <a:buChar char="•"/>
            </a:pPr>
            <a:r>
              <a:rPr lang="en-US" sz="3000" dirty="0">
                <a:solidFill>
                  <a:srgbClr val="000000"/>
                </a:solidFill>
                <a:latin typeface="Arial"/>
                <a:ea typeface="Arial"/>
                <a:cs typeface="Arial"/>
                <a:sym typeface="Arial"/>
              </a:rPr>
              <a:t>The business will include “sole-proprietor business”</a:t>
            </a:r>
          </a:p>
          <a:p>
            <a:pPr marL="675640" lvl="1" indent="-337820" algn="just">
              <a:lnSpc>
                <a:spcPts val="5039"/>
              </a:lnSpc>
              <a:buFont typeface="Arial"/>
              <a:buChar char="•"/>
            </a:pPr>
            <a:r>
              <a:rPr lang="en-US" sz="3000" dirty="0">
                <a:solidFill>
                  <a:srgbClr val="000000"/>
                </a:solidFill>
                <a:latin typeface="Arial"/>
                <a:ea typeface="Arial"/>
                <a:cs typeface="Arial"/>
                <a:sym typeface="Arial"/>
              </a:rPr>
              <a:t>The product will include “Eco-friendly cleaning service for public transport stops” and offer subscription based pricing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292608" y="405765"/>
            <a:ext cx="17446752" cy="1567457"/>
          </a:xfrm>
          <a:prstGeom prst="rect">
            <a:avLst/>
          </a:prstGeom>
        </p:spPr>
        <p:txBody>
          <a:bodyPr lIns="0" tIns="0" rIns="0" bIns="0" rtlCol="0" anchor="t">
            <a:spAutoFit/>
          </a:bodyPr>
          <a:lstStyle/>
          <a:p>
            <a:pPr algn="ctr">
              <a:lnSpc>
                <a:spcPts val="11999"/>
              </a:lnSpc>
            </a:pPr>
            <a:r>
              <a:rPr lang="en-US" sz="9999" b="1">
                <a:solidFill>
                  <a:srgbClr val="000000"/>
                </a:solidFill>
                <a:latin typeface="Arial Bold"/>
                <a:ea typeface="Arial Bold"/>
                <a:cs typeface="Arial Bold"/>
                <a:sym typeface="Arial Bold"/>
              </a:rPr>
              <a:t>References </a:t>
            </a:r>
          </a:p>
        </p:txBody>
      </p:sp>
      <p:sp>
        <p:nvSpPr>
          <p:cNvPr id="4" name="TextBox 4"/>
          <p:cNvSpPr txBox="1"/>
          <p:nvPr/>
        </p:nvSpPr>
        <p:spPr>
          <a:xfrm>
            <a:off x="384048" y="2260877"/>
            <a:ext cx="17263872" cy="7259877"/>
          </a:xfrm>
          <a:prstGeom prst="rect">
            <a:avLst/>
          </a:prstGeom>
        </p:spPr>
        <p:txBody>
          <a:bodyPr lIns="0" tIns="0" rIns="0" bIns="0" rtlCol="0" anchor="t">
            <a:spAutoFit/>
          </a:bodyPr>
          <a:lstStyle/>
          <a:p>
            <a:pPr marL="434340" lvl="1" indent="-217170" algn="just">
              <a:lnSpc>
                <a:spcPts val="3240"/>
              </a:lnSpc>
              <a:buFont typeface="Arial"/>
              <a:buChar char="•"/>
            </a:pPr>
            <a:r>
              <a:rPr lang="en-US" sz="1800" dirty="0" err="1">
                <a:solidFill>
                  <a:srgbClr val="000000"/>
                </a:solidFill>
                <a:latin typeface="Arial"/>
                <a:ea typeface="Arial"/>
                <a:cs typeface="Arial"/>
                <a:sym typeface="Arial"/>
              </a:rPr>
              <a:t>Burford</a:t>
            </a:r>
            <a:r>
              <a:rPr lang="en-US" sz="1800" dirty="0">
                <a:solidFill>
                  <a:srgbClr val="000000"/>
                </a:solidFill>
                <a:latin typeface="Arial"/>
                <a:ea typeface="Arial"/>
                <a:cs typeface="Arial"/>
                <a:sym typeface="Arial"/>
              </a:rPr>
              <a:t>, L.D. (2023). </a:t>
            </a:r>
            <a:r>
              <a:rPr lang="en-US" sz="1800" i="1" dirty="0">
                <a:solidFill>
                  <a:srgbClr val="000000"/>
                </a:solidFill>
                <a:latin typeface="Arial Italics"/>
                <a:ea typeface="Arial Italics"/>
                <a:cs typeface="Arial Italics"/>
                <a:sym typeface="Arial Italics"/>
              </a:rPr>
              <a:t>Project management for flat organizations : cost effective steps to achieving successful results</a:t>
            </a:r>
            <a:r>
              <a:rPr lang="en-US" sz="1800" dirty="0">
                <a:solidFill>
                  <a:srgbClr val="000000"/>
                </a:solidFill>
                <a:latin typeface="Arial"/>
                <a:ea typeface="Arial"/>
                <a:cs typeface="Arial"/>
                <a:sym typeface="Arial"/>
              </a:rPr>
              <a:t>. Ft. Lauderdale, </a:t>
            </a:r>
            <a:r>
              <a:rPr lang="en-US" sz="1800" dirty="0" err="1">
                <a:solidFill>
                  <a:srgbClr val="000000"/>
                </a:solidFill>
                <a:latin typeface="Arial"/>
                <a:ea typeface="Arial"/>
                <a:cs typeface="Arial"/>
                <a:sym typeface="Arial"/>
              </a:rPr>
              <a:t>Fl</a:t>
            </a:r>
            <a:r>
              <a:rPr lang="en-US" sz="1800" dirty="0">
                <a:solidFill>
                  <a:srgbClr val="000000"/>
                </a:solidFill>
                <a:latin typeface="Arial"/>
                <a:ea typeface="Arial"/>
                <a:cs typeface="Arial"/>
                <a:sym typeface="Arial"/>
              </a:rPr>
              <a:t>: J. Ross Pub.</a:t>
            </a:r>
          </a:p>
          <a:p>
            <a:pPr marL="434340" lvl="1" indent="-217170" algn="just">
              <a:lnSpc>
                <a:spcPts val="3240"/>
              </a:lnSpc>
              <a:buFont typeface="Arial"/>
              <a:buChar char="•"/>
            </a:pPr>
            <a:r>
              <a:rPr lang="en-US" sz="1800" dirty="0" err="1">
                <a:solidFill>
                  <a:srgbClr val="000000"/>
                </a:solidFill>
                <a:latin typeface="Arial"/>
                <a:ea typeface="Arial"/>
                <a:cs typeface="Arial"/>
                <a:sym typeface="Arial"/>
              </a:rPr>
              <a:t>Challoumis</a:t>
            </a:r>
            <a:r>
              <a:rPr lang="en-US" sz="1800" dirty="0">
                <a:solidFill>
                  <a:srgbClr val="000000"/>
                </a:solidFill>
                <a:latin typeface="Arial"/>
                <a:ea typeface="Arial"/>
                <a:cs typeface="Arial"/>
                <a:sym typeface="Arial"/>
              </a:rPr>
              <a:t>, C. (2024). The Index of the Cycle of Money: The Case of Switzerland. </a:t>
            </a:r>
            <a:r>
              <a:rPr lang="en-US" sz="1800" i="1" dirty="0">
                <a:solidFill>
                  <a:srgbClr val="000000"/>
                </a:solidFill>
                <a:latin typeface="Arial Italics"/>
                <a:ea typeface="Arial Italics"/>
                <a:cs typeface="Arial Italics"/>
                <a:sym typeface="Arial Italics"/>
              </a:rPr>
              <a:t>Journal of risk and financial management</a:t>
            </a:r>
            <a:r>
              <a:rPr lang="en-US" sz="1800" dirty="0">
                <a:solidFill>
                  <a:srgbClr val="000000"/>
                </a:solidFill>
                <a:latin typeface="Arial"/>
                <a:ea typeface="Arial"/>
                <a:cs typeface="Arial"/>
                <a:sym typeface="Arial"/>
              </a:rPr>
              <a:t>, 17(4), pp.135–135. </a:t>
            </a:r>
            <a:r>
              <a:rPr lang="en-US" sz="1800" dirty="0" err="1">
                <a:solidFill>
                  <a:srgbClr val="000000"/>
                </a:solidFill>
                <a:latin typeface="Arial"/>
                <a:ea typeface="Arial"/>
                <a:cs typeface="Arial"/>
                <a:sym typeface="Arial"/>
              </a:rPr>
              <a:t>doi:https</a:t>
            </a:r>
            <a:r>
              <a:rPr lang="en-US" sz="1800" dirty="0">
                <a:solidFill>
                  <a:srgbClr val="000000"/>
                </a:solidFill>
                <a:latin typeface="Arial"/>
                <a:ea typeface="Arial"/>
                <a:cs typeface="Arial"/>
                <a:sym typeface="Arial"/>
              </a:rPr>
              <a:t>://doi.org/10.3390/jrfm17040135.</a:t>
            </a:r>
          </a:p>
          <a:p>
            <a:pPr marL="434340" lvl="1" indent="-217170" algn="just">
              <a:lnSpc>
                <a:spcPts val="3240"/>
              </a:lnSpc>
              <a:buFont typeface="Arial"/>
              <a:buChar char="•"/>
            </a:pPr>
            <a:r>
              <a:rPr lang="en-US" sz="1800" dirty="0" err="1">
                <a:solidFill>
                  <a:srgbClr val="000000"/>
                </a:solidFill>
                <a:latin typeface="Arial"/>
                <a:ea typeface="Arial"/>
                <a:cs typeface="Arial"/>
                <a:sym typeface="Arial"/>
              </a:rPr>
              <a:t>Gov</a:t>
            </a:r>
            <a:r>
              <a:rPr lang="en-US" sz="1800" dirty="0">
                <a:solidFill>
                  <a:srgbClr val="000000"/>
                </a:solidFill>
                <a:latin typeface="Arial"/>
                <a:ea typeface="Arial"/>
                <a:cs typeface="Arial"/>
                <a:sym typeface="Arial"/>
              </a:rPr>
              <a:t> (2025). </a:t>
            </a:r>
            <a:r>
              <a:rPr lang="en-US" sz="1800" i="1" dirty="0">
                <a:solidFill>
                  <a:srgbClr val="000000"/>
                </a:solidFill>
                <a:latin typeface="Arial Italics"/>
                <a:ea typeface="Arial Italics"/>
                <a:cs typeface="Arial Italics"/>
                <a:sym typeface="Arial Italics"/>
              </a:rPr>
              <a:t>Road usage and infrastructure in London</a:t>
            </a:r>
            <a:r>
              <a:rPr lang="en-US" sz="1800" dirty="0">
                <a:solidFill>
                  <a:srgbClr val="000000"/>
                </a:solidFill>
                <a:latin typeface="Arial"/>
                <a:ea typeface="Arial"/>
                <a:cs typeface="Arial"/>
                <a:sym typeface="Arial"/>
              </a:rPr>
              <a:t>. [online] London City Hall. Available at: https://www.london.gov.uk/who-we-are/what-london-assembly-does/london-assembly-research-unit-publications/road-usage-and-infrastructure-london [Accessed 2 Dec. 2025].</a:t>
            </a:r>
          </a:p>
          <a:p>
            <a:pPr marL="434340" lvl="1" indent="-217170" algn="just">
              <a:lnSpc>
                <a:spcPts val="3240"/>
              </a:lnSpc>
              <a:buFont typeface="Arial"/>
              <a:buChar char="•"/>
            </a:pPr>
            <a:r>
              <a:rPr lang="en-US" sz="1800" dirty="0">
                <a:solidFill>
                  <a:srgbClr val="000000"/>
                </a:solidFill>
                <a:latin typeface="Arial"/>
                <a:ea typeface="Arial"/>
                <a:cs typeface="Arial"/>
                <a:sym typeface="Arial"/>
              </a:rPr>
              <a:t>GOV.UK (2025). </a:t>
            </a:r>
            <a:r>
              <a:rPr lang="en-US" sz="1800" i="1" dirty="0">
                <a:solidFill>
                  <a:srgbClr val="000000"/>
                </a:solidFill>
                <a:latin typeface="Arial Italics"/>
                <a:ea typeface="Arial Italics"/>
                <a:cs typeface="Arial Italics"/>
                <a:sym typeface="Arial Italics"/>
              </a:rPr>
              <a:t>Health and Safety at Work etc. Act 1974</a:t>
            </a:r>
            <a:r>
              <a:rPr lang="en-US" sz="1800" dirty="0">
                <a:solidFill>
                  <a:srgbClr val="000000"/>
                </a:solidFill>
                <a:latin typeface="Arial"/>
                <a:ea typeface="Arial"/>
                <a:cs typeface="Arial"/>
                <a:sym typeface="Arial"/>
              </a:rPr>
              <a:t>. [online] legislation.gov.uk. Available at: https://www.legislation.gov.uk/ukpga/1974/37/contents [Accessed 1 Dec. 2025].</a:t>
            </a:r>
          </a:p>
          <a:p>
            <a:pPr marL="434340" lvl="1" indent="-217170" algn="just">
              <a:lnSpc>
                <a:spcPts val="3240"/>
              </a:lnSpc>
              <a:buFont typeface="Arial"/>
              <a:buChar char="•"/>
            </a:pPr>
            <a:r>
              <a:rPr lang="en-US" sz="1800" dirty="0">
                <a:solidFill>
                  <a:srgbClr val="000000"/>
                </a:solidFill>
                <a:latin typeface="Arial"/>
                <a:ea typeface="Arial"/>
                <a:cs typeface="Arial"/>
                <a:sym typeface="Arial"/>
              </a:rPr>
              <a:t>Gov.UK (2021). </a:t>
            </a:r>
            <a:r>
              <a:rPr lang="en-US" sz="1800" i="1" dirty="0">
                <a:solidFill>
                  <a:srgbClr val="000000"/>
                </a:solidFill>
                <a:latin typeface="Arial Italics"/>
                <a:ea typeface="Arial Italics"/>
                <a:cs typeface="Arial Italics"/>
                <a:sym typeface="Arial Italics"/>
              </a:rPr>
              <a:t>Waste Management Plan for England</a:t>
            </a:r>
            <a:r>
              <a:rPr lang="en-US" sz="1800" dirty="0">
                <a:solidFill>
                  <a:srgbClr val="000000"/>
                </a:solidFill>
                <a:latin typeface="Arial"/>
                <a:ea typeface="Arial"/>
                <a:cs typeface="Arial"/>
                <a:sym typeface="Arial"/>
              </a:rPr>
              <a:t>. [online] Available at: https://assets.publishing.service.gov.uk/media/60103f71d3bf7f05bc42d294/waste-management-plan-for-england-2021.pdf [Accessed 2 Dec. 2025].</a:t>
            </a:r>
          </a:p>
          <a:p>
            <a:pPr marL="434340" lvl="1" indent="-217170" algn="just">
              <a:lnSpc>
                <a:spcPts val="3240"/>
              </a:lnSpc>
              <a:buFont typeface="Arial"/>
              <a:buChar char="•"/>
            </a:pPr>
            <a:r>
              <a:rPr lang="en-US" sz="1800" dirty="0">
                <a:solidFill>
                  <a:srgbClr val="000000"/>
                </a:solidFill>
                <a:latin typeface="Arial"/>
                <a:ea typeface="Arial"/>
                <a:cs typeface="Arial"/>
                <a:sym typeface="Arial"/>
              </a:rPr>
              <a:t>UNDP (2025). </a:t>
            </a:r>
            <a:r>
              <a:rPr lang="en-US" sz="1800" i="1" dirty="0">
                <a:solidFill>
                  <a:srgbClr val="000000"/>
                </a:solidFill>
                <a:latin typeface="Arial Italics"/>
                <a:ea typeface="Arial Italics"/>
                <a:cs typeface="Arial Italics"/>
                <a:sym typeface="Arial Italics"/>
              </a:rPr>
              <a:t>Sustainable development goals</a:t>
            </a:r>
            <a:r>
              <a:rPr lang="en-US" sz="1800" dirty="0">
                <a:solidFill>
                  <a:srgbClr val="000000"/>
                </a:solidFill>
                <a:latin typeface="Arial"/>
                <a:ea typeface="Arial"/>
                <a:cs typeface="Arial"/>
                <a:sym typeface="Arial"/>
              </a:rPr>
              <a:t>. [online] United Nations Development </a:t>
            </a:r>
            <a:r>
              <a:rPr lang="en-US" sz="1800" dirty="0" err="1">
                <a:solidFill>
                  <a:srgbClr val="000000"/>
                </a:solidFill>
                <a:latin typeface="Arial"/>
                <a:ea typeface="Arial"/>
                <a:cs typeface="Arial"/>
                <a:sym typeface="Arial"/>
              </a:rPr>
              <a:t>Programme</a:t>
            </a:r>
            <a:r>
              <a:rPr lang="en-US" sz="1800" dirty="0">
                <a:solidFill>
                  <a:srgbClr val="000000"/>
                </a:solidFill>
                <a:latin typeface="Arial"/>
                <a:ea typeface="Arial"/>
                <a:cs typeface="Arial"/>
                <a:sym typeface="Arial"/>
              </a:rPr>
              <a:t>. Available at: https://www.undp.org/sustainable-development-goals [Accessed 3 Dec. 2025].</a:t>
            </a:r>
          </a:p>
          <a:p>
            <a:pPr marL="434340" lvl="1" indent="-217170" algn="just">
              <a:lnSpc>
                <a:spcPts val="3240"/>
              </a:lnSpc>
              <a:buFont typeface="Arial"/>
              <a:buChar char="•"/>
            </a:pPr>
            <a:r>
              <a:rPr lang="en-US" sz="1800" dirty="0" err="1">
                <a:solidFill>
                  <a:srgbClr val="000000"/>
                </a:solidFill>
                <a:latin typeface="Arial"/>
                <a:ea typeface="Arial"/>
                <a:cs typeface="Arial"/>
                <a:sym typeface="Arial"/>
              </a:rPr>
              <a:t>Vorobeva</a:t>
            </a:r>
            <a:r>
              <a:rPr lang="en-US" sz="1800" dirty="0">
                <a:solidFill>
                  <a:srgbClr val="000000"/>
                </a:solidFill>
                <a:latin typeface="Arial"/>
                <a:ea typeface="Arial"/>
                <a:cs typeface="Arial"/>
                <a:sym typeface="Arial"/>
              </a:rPr>
              <a:t>, D., Scott, I.J., Oliveira, T. and </a:t>
            </a:r>
            <a:r>
              <a:rPr lang="en-US" sz="1800" dirty="0" err="1">
                <a:solidFill>
                  <a:srgbClr val="000000"/>
                </a:solidFill>
                <a:latin typeface="Arial"/>
                <a:ea typeface="Arial"/>
                <a:cs typeface="Arial"/>
                <a:sym typeface="Arial"/>
              </a:rPr>
              <a:t>Neto</a:t>
            </a:r>
            <a:r>
              <a:rPr lang="en-US" sz="1800" dirty="0">
                <a:solidFill>
                  <a:srgbClr val="000000"/>
                </a:solidFill>
                <a:latin typeface="Arial"/>
                <a:ea typeface="Arial"/>
                <a:cs typeface="Arial"/>
                <a:sym typeface="Arial"/>
              </a:rPr>
              <a:t>, M. (2023). Leveraging technology for waste sustainability: understanding the adoption of a new waste management system. </a:t>
            </a:r>
            <a:r>
              <a:rPr lang="en-US" sz="1800" i="1" dirty="0">
                <a:solidFill>
                  <a:srgbClr val="000000"/>
                </a:solidFill>
                <a:latin typeface="Arial Italics"/>
                <a:ea typeface="Arial Italics"/>
                <a:cs typeface="Arial Italics"/>
                <a:sym typeface="Arial Italics"/>
              </a:rPr>
              <a:t>Sustainable Environment Research</a:t>
            </a:r>
            <a:r>
              <a:rPr lang="en-US" sz="1800" dirty="0">
                <a:solidFill>
                  <a:srgbClr val="000000"/>
                </a:solidFill>
                <a:latin typeface="Arial"/>
                <a:ea typeface="Arial"/>
                <a:cs typeface="Arial"/>
                <a:sym typeface="Arial"/>
              </a:rPr>
              <a:t>, 33(1). </a:t>
            </a:r>
            <a:r>
              <a:rPr lang="en-US" sz="1800" dirty="0" err="1">
                <a:solidFill>
                  <a:srgbClr val="000000"/>
                </a:solidFill>
                <a:latin typeface="Arial"/>
                <a:ea typeface="Arial"/>
                <a:cs typeface="Arial"/>
                <a:sym typeface="Arial"/>
              </a:rPr>
              <a:t>doi:https</a:t>
            </a:r>
            <a:r>
              <a:rPr lang="en-US" sz="1800" dirty="0">
                <a:solidFill>
                  <a:srgbClr val="000000"/>
                </a:solidFill>
                <a:latin typeface="Arial"/>
                <a:ea typeface="Arial"/>
                <a:cs typeface="Arial"/>
                <a:sym typeface="Arial"/>
              </a:rPr>
              <a:t>://doi.org/10.1186/s42834-023-00174-x.</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4578572" y="1698873"/>
            <a:ext cx="9363680" cy="5421987"/>
          </a:xfrm>
          <a:prstGeom prst="rect">
            <a:avLst/>
          </a:prstGeom>
        </p:spPr>
        <p:txBody>
          <a:bodyPr lIns="0" tIns="0" rIns="0" bIns="0" rtlCol="0" anchor="t">
            <a:spAutoFit/>
          </a:bodyPr>
          <a:lstStyle/>
          <a:p>
            <a:pPr algn="ctr">
              <a:lnSpc>
                <a:spcPts val="20880"/>
              </a:lnSpc>
            </a:pPr>
            <a:r>
              <a:rPr lang="en-US" sz="17400" dirty="0">
                <a:solidFill>
                  <a:srgbClr val="191515"/>
                </a:solidFill>
                <a:latin typeface="Arial"/>
                <a:ea typeface="Arial"/>
                <a:cs typeface="Arial"/>
                <a:sym typeface="Arial"/>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TotalTime>
  <Words>1924</Words>
  <Application>Microsoft Office PowerPoint</Application>
  <PresentationFormat>Custom</PresentationFormat>
  <Paragraphs>108</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 Italics</vt:lpstr>
      <vt:lpstr>Arial Bold</vt:lpstr>
      <vt:lpstr>Calibri</vt:lpstr>
      <vt:lpstr>Arial</vt:lpstr>
      <vt:lpstr>Arial Bold Italics</vt:lpstr>
      <vt:lpstr>Office Theme</vt:lpstr>
      <vt:lpstr>PowerPoint Presentation</vt:lpstr>
      <vt:lpstr>PowerPoint Presentation</vt:lpstr>
      <vt:lpstr>Tell us about yourself</vt:lpstr>
      <vt:lpstr>Legal format</vt:lpstr>
      <vt:lpstr>Organisational  structure</vt:lpstr>
      <vt:lpstr>PowerPoint Presentation</vt:lpstr>
      <vt:lpstr>PowerPoint Presentation</vt:lpstr>
      <vt:lpstr>PowerPoint Presentation</vt:lpstr>
      <vt:lpstr>Marketing STP</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daniel fratczak</cp:lastModifiedBy>
  <cp:revision>21</cp:revision>
  <dcterms:created xsi:type="dcterms:W3CDTF">2006-08-16T00:00:00Z</dcterms:created>
  <dcterms:modified xsi:type="dcterms:W3CDTF">2025-12-08T19:51:04Z</dcterms:modified>
  <dc:identifier>DAG6o-A8JoM</dc:identifier>
</cp:coreProperties>
</file>