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sldIdLst>
    <p:sldId id="256" r:id="rId5"/>
  </p:sldIdLst>
  <p:sldSz cx="30275213" cy="21383625"/>
  <p:notesSz cx="7104063" cy="102346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65" autoAdjust="0"/>
    <p:restoredTop sz="94660"/>
  </p:normalViewPr>
  <p:slideViewPr>
    <p:cSldViewPr snapToGrid="0">
      <p:cViewPr>
        <p:scale>
          <a:sx n="33" d="100"/>
          <a:sy n="33" d="100"/>
        </p:scale>
        <p:origin x="175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 Beynon" userId="f63249ec-fb74-4c87-882b-3307781ed34f" providerId="ADAL" clId="{87703EE0-F183-4756-82CB-EEE53A6191DB}"/>
    <pc:docChg chg="undo custSel modSld">
      <pc:chgData name="Jac Beynon" userId="f63249ec-fb74-4c87-882b-3307781ed34f" providerId="ADAL" clId="{87703EE0-F183-4756-82CB-EEE53A6191DB}" dt="2026-05-12T08:51:37.895" v="2836" actId="1076"/>
      <pc:docMkLst>
        <pc:docMk/>
      </pc:docMkLst>
      <pc:sldChg chg="addSp delSp modSp">
        <pc:chgData name="Jac Beynon" userId="f63249ec-fb74-4c87-882b-3307781ed34f" providerId="ADAL" clId="{87703EE0-F183-4756-82CB-EEE53A6191DB}" dt="2026-05-12T08:51:37.895" v="2836" actId="1076"/>
        <pc:sldMkLst>
          <pc:docMk/>
          <pc:sldMk cId="3503549974" sldId="256"/>
        </pc:sldMkLst>
        <pc:spChg chg="mod">
          <ac:chgData name="Jac Beynon" userId="f63249ec-fb74-4c87-882b-3307781ed34f" providerId="ADAL" clId="{87703EE0-F183-4756-82CB-EEE53A6191DB}" dt="2026-05-12T08:49:49.582" v="2816" actId="207"/>
          <ac:spMkLst>
            <pc:docMk/>
            <pc:sldMk cId="3503549974" sldId="256"/>
            <ac:spMk id="2" creationId="{B38971AF-B339-71DA-2964-DBEA7ADC8DF6}"/>
          </ac:spMkLst>
        </pc:spChg>
        <pc:spChg chg="mod">
          <ac:chgData name="Jac Beynon" userId="f63249ec-fb74-4c87-882b-3307781ed34f" providerId="ADAL" clId="{87703EE0-F183-4756-82CB-EEE53A6191DB}" dt="2026-05-12T08:51:07.777" v="2828" actId="207"/>
          <ac:spMkLst>
            <pc:docMk/>
            <pc:sldMk cId="3503549974" sldId="256"/>
            <ac:spMk id="3" creationId="{12D2C5AA-6AE6-478A-902C-6D789E043A5F}"/>
          </ac:spMkLst>
        </pc:spChg>
        <pc:spChg chg="mod">
          <ac:chgData name="Jac Beynon" userId="f63249ec-fb74-4c87-882b-3307781ed34f" providerId="ADAL" clId="{87703EE0-F183-4756-82CB-EEE53A6191DB}" dt="2026-05-12T08:45:12.725" v="2637" actId="404"/>
          <ac:spMkLst>
            <pc:docMk/>
            <pc:sldMk cId="3503549974" sldId="256"/>
            <ac:spMk id="4" creationId="{BF19B134-C5A7-4B54-BEAC-153966060990}"/>
          </ac:spMkLst>
        </pc:spChg>
        <pc:spChg chg="mod">
          <ac:chgData name="Jac Beynon" userId="f63249ec-fb74-4c87-882b-3307781ed34f" providerId="ADAL" clId="{87703EE0-F183-4756-82CB-EEE53A6191DB}" dt="2026-05-12T08:51:04.117" v="2827" actId="207"/>
          <ac:spMkLst>
            <pc:docMk/>
            <pc:sldMk cId="3503549974" sldId="256"/>
            <ac:spMk id="5" creationId="{60D67CBF-BC7D-0C75-E494-8F8B557899DA}"/>
          </ac:spMkLst>
        </pc:spChg>
        <pc:spChg chg="add mod ord">
          <ac:chgData name="Jac Beynon" userId="f63249ec-fb74-4c87-882b-3307781ed34f" providerId="ADAL" clId="{87703EE0-F183-4756-82CB-EEE53A6191DB}" dt="2026-05-12T08:51:37.895" v="2836" actId="1076"/>
          <ac:spMkLst>
            <pc:docMk/>
            <pc:sldMk cId="3503549974" sldId="256"/>
            <ac:spMk id="6" creationId="{11AE07D1-72E7-48CB-8400-BBCC294FC153}"/>
          </ac:spMkLst>
        </pc:spChg>
        <pc:spChg chg="add mod">
          <ac:chgData name="Jac Beynon" userId="f63249ec-fb74-4c87-882b-3307781ed34f" providerId="ADAL" clId="{87703EE0-F183-4756-82CB-EEE53A6191DB}" dt="2026-05-12T08:51:14.968" v="2833" actId="14100"/>
          <ac:spMkLst>
            <pc:docMk/>
            <pc:sldMk cId="3503549974" sldId="256"/>
            <ac:spMk id="9" creationId="{4330F568-4823-424E-AC7D-F4037CF44A6B}"/>
          </ac:spMkLst>
        </pc:spChg>
        <pc:spChg chg="add mod">
          <ac:chgData name="Jac Beynon" userId="f63249ec-fb74-4c87-882b-3307781ed34f" providerId="ADAL" clId="{87703EE0-F183-4756-82CB-EEE53A6191DB}" dt="2026-05-12T07:58:43.335" v="933" actId="1076"/>
          <ac:spMkLst>
            <pc:docMk/>
            <pc:sldMk cId="3503549974" sldId="256"/>
            <ac:spMk id="10" creationId="{1A9A58D4-4883-431A-9935-80744029333B}"/>
          </ac:spMkLst>
        </pc:spChg>
        <pc:spChg chg="add del mod">
          <ac:chgData name="Jac Beynon" userId="f63249ec-fb74-4c87-882b-3307781ed34f" providerId="ADAL" clId="{87703EE0-F183-4756-82CB-EEE53A6191DB}" dt="2026-05-12T07:59:54.752" v="940" actId="478"/>
          <ac:spMkLst>
            <pc:docMk/>
            <pc:sldMk cId="3503549974" sldId="256"/>
            <ac:spMk id="13" creationId="{4B1E3410-B5D2-4FEC-9CAF-A8B15EFDD41F}"/>
          </ac:spMkLst>
        </pc:spChg>
        <pc:spChg chg="add mod">
          <ac:chgData name="Jac Beynon" userId="f63249ec-fb74-4c87-882b-3307781ed34f" providerId="ADAL" clId="{87703EE0-F183-4756-82CB-EEE53A6191DB}" dt="2026-05-12T08:06:05.706" v="1530" actId="14100"/>
          <ac:spMkLst>
            <pc:docMk/>
            <pc:sldMk cId="3503549974" sldId="256"/>
            <ac:spMk id="14" creationId="{09153CC0-9FE1-432B-8400-6B3B1FA7F28D}"/>
          </ac:spMkLst>
        </pc:spChg>
        <pc:spChg chg="add mod">
          <ac:chgData name="Jac Beynon" userId="f63249ec-fb74-4c87-882b-3307781ed34f" providerId="ADAL" clId="{87703EE0-F183-4756-82CB-EEE53A6191DB}" dt="2026-05-12T08:50:57.082" v="2825" actId="207"/>
          <ac:spMkLst>
            <pc:docMk/>
            <pc:sldMk cId="3503549974" sldId="256"/>
            <ac:spMk id="15" creationId="{FD879418-3A5E-4900-B645-615CCBBD30BF}"/>
          </ac:spMkLst>
        </pc:spChg>
        <pc:spChg chg="add mod">
          <ac:chgData name="Jac Beynon" userId="f63249ec-fb74-4c87-882b-3307781ed34f" providerId="ADAL" clId="{87703EE0-F183-4756-82CB-EEE53A6191DB}" dt="2026-05-12T08:50:49.780" v="2823" actId="207"/>
          <ac:spMkLst>
            <pc:docMk/>
            <pc:sldMk cId="3503549974" sldId="256"/>
            <ac:spMk id="16" creationId="{82604A3D-E43E-4BE8-9898-5775D9FA2989}"/>
          </ac:spMkLst>
        </pc:spChg>
        <pc:spChg chg="add mod">
          <ac:chgData name="Jac Beynon" userId="f63249ec-fb74-4c87-882b-3307781ed34f" providerId="ADAL" clId="{87703EE0-F183-4756-82CB-EEE53A6191DB}" dt="2026-05-12T08:15:41.820" v="1948" actId="14100"/>
          <ac:spMkLst>
            <pc:docMk/>
            <pc:sldMk cId="3503549974" sldId="256"/>
            <ac:spMk id="17" creationId="{8786AECC-5D62-43C9-B4A9-1BB829CE6573}"/>
          </ac:spMkLst>
        </pc:spChg>
        <pc:spChg chg="add mod">
          <ac:chgData name="Jac Beynon" userId="f63249ec-fb74-4c87-882b-3307781ed34f" providerId="ADAL" clId="{87703EE0-F183-4756-82CB-EEE53A6191DB}" dt="2026-05-12T08:14:28.114" v="1947" actId="1076"/>
          <ac:spMkLst>
            <pc:docMk/>
            <pc:sldMk cId="3503549974" sldId="256"/>
            <ac:spMk id="18" creationId="{A299ABB4-4670-45CF-B58C-C75B4ED45F72}"/>
          </ac:spMkLst>
        </pc:spChg>
        <pc:spChg chg="add del mod">
          <ac:chgData name="Jac Beynon" userId="f63249ec-fb74-4c87-882b-3307781ed34f" providerId="ADAL" clId="{87703EE0-F183-4756-82CB-EEE53A6191DB}" dt="2026-05-12T08:16:29.789" v="1954"/>
          <ac:spMkLst>
            <pc:docMk/>
            <pc:sldMk cId="3503549974" sldId="256"/>
            <ac:spMk id="20" creationId="{CB11281A-191A-4FC9-B0C6-DF2E551AE373}"/>
          </ac:spMkLst>
        </pc:spChg>
        <pc:spChg chg="add del mod">
          <ac:chgData name="Jac Beynon" userId="f63249ec-fb74-4c87-882b-3307781ed34f" providerId="ADAL" clId="{87703EE0-F183-4756-82CB-EEE53A6191DB}" dt="2026-05-12T08:19:01.636" v="2261"/>
          <ac:spMkLst>
            <pc:docMk/>
            <pc:sldMk cId="3503549974" sldId="256"/>
            <ac:spMk id="21" creationId="{96376C11-6E39-482B-BD1B-ACD37BB02AFD}"/>
          </ac:spMkLst>
        </pc:spChg>
        <pc:spChg chg="add mod">
          <ac:chgData name="Jac Beynon" userId="f63249ec-fb74-4c87-882b-3307781ed34f" providerId="ADAL" clId="{87703EE0-F183-4756-82CB-EEE53A6191DB}" dt="2026-05-12T08:51:00.814" v="2826" actId="207"/>
          <ac:spMkLst>
            <pc:docMk/>
            <pc:sldMk cId="3503549974" sldId="256"/>
            <ac:spMk id="22" creationId="{99ADA477-96E0-40BA-85FD-2C8A05F11671}"/>
          </ac:spMkLst>
        </pc:spChg>
        <pc:spChg chg="add mod">
          <ac:chgData name="Jac Beynon" userId="f63249ec-fb74-4c87-882b-3307781ed34f" providerId="ADAL" clId="{87703EE0-F183-4756-82CB-EEE53A6191DB}" dt="2026-05-12T08:21:46.208" v="2502" actId="14100"/>
          <ac:spMkLst>
            <pc:docMk/>
            <pc:sldMk cId="3503549974" sldId="256"/>
            <ac:spMk id="23" creationId="{C746DBFB-038E-47E9-AC72-C2F989F3C82C}"/>
          </ac:spMkLst>
        </pc:spChg>
        <pc:spChg chg="add mod">
          <ac:chgData name="Jac Beynon" userId="f63249ec-fb74-4c87-882b-3307781ed34f" providerId="ADAL" clId="{87703EE0-F183-4756-82CB-EEE53A6191DB}" dt="2026-05-12T08:50:53.275" v="2824" actId="207"/>
          <ac:spMkLst>
            <pc:docMk/>
            <pc:sldMk cId="3503549974" sldId="256"/>
            <ac:spMk id="24" creationId="{B134BB6C-8861-45DB-BF9E-4693ADA3DE1C}"/>
          </ac:spMkLst>
        </pc:spChg>
        <pc:spChg chg="add del">
          <ac:chgData name="Jac Beynon" userId="f63249ec-fb74-4c87-882b-3307781ed34f" providerId="ADAL" clId="{87703EE0-F183-4756-82CB-EEE53A6191DB}" dt="2026-05-12T08:28:24.285" v="2504" actId="478"/>
          <ac:spMkLst>
            <pc:docMk/>
            <pc:sldMk cId="3503549974" sldId="256"/>
            <ac:spMk id="25" creationId="{B6801FF8-DF7E-42C2-9A84-76C4B04DF66D}"/>
          </ac:spMkLst>
        </pc:spChg>
        <pc:spChg chg="add mod">
          <ac:chgData name="Jac Beynon" userId="f63249ec-fb74-4c87-882b-3307781ed34f" providerId="ADAL" clId="{87703EE0-F183-4756-82CB-EEE53A6191DB}" dt="2026-05-12T08:30:03.986" v="2549" actId="1076"/>
          <ac:spMkLst>
            <pc:docMk/>
            <pc:sldMk cId="3503549974" sldId="256"/>
            <ac:spMk id="28" creationId="{9A12DF07-FF5C-40AE-902D-B189248AA90A}"/>
          </ac:spMkLst>
        </pc:spChg>
        <pc:spChg chg="add mod">
          <ac:chgData name="Jac Beynon" userId="f63249ec-fb74-4c87-882b-3307781ed34f" providerId="ADAL" clId="{87703EE0-F183-4756-82CB-EEE53A6191DB}" dt="2026-05-12T08:48:26.528" v="2815" actId="1076"/>
          <ac:spMkLst>
            <pc:docMk/>
            <pc:sldMk cId="3503549974" sldId="256"/>
            <ac:spMk id="31" creationId="{94FD9ACE-E774-47AE-932B-9BDD2106808C}"/>
          </ac:spMkLst>
        </pc:spChg>
        <pc:picChg chg="add mod">
          <ac:chgData name="Jac Beynon" userId="f63249ec-fb74-4c87-882b-3307781ed34f" providerId="ADAL" clId="{87703EE0-F183-4756-82CB-EEE53A6191DB}" dt="2026-05-12T07:30:57.881" v="172" actId="1076"/>
          <ac:picMkLst>
            <pc:docMk/>
            <pc:sldMk cId="3503549974" sldId="256"/>
            <ac:picMk id="7" creationId="{C191F4D2-1D58-40B3-946A-6A659F50E5DE}"/>
          </ac:picMkLst>
        </pc:picChg>
        <pc:picChg chg="add mod modCrop">
          <ac:chgData name="Jac Beynon" userId="f63249ec-fb74-4c87-882b-3307781ed34f" providerId="ADAL" clId="{87703EE0-F183-4756-82CB-EEE53A6191DB}" dt="2026-05-12T07:33:24.185" v="310" actId="1076"/>
          <ac:picMkLst>
            <pc:docMk/>
            <pc:sldMk cId="3503549974" sldId="256"/>
            <ac:picMk id="8" creationId="{BF63A675-A4CA-4774-AAAF-863829B7B934}"/>
          </ac:picMkLst>
        </pc:picChg>
        <pc:picChg chg="add mod modCrop">
          <ac:chgData name="Jac Beynon" userId="f63249ec-fb74-4c87-882b-3307781ed34f" providerId="ADAL" clId="{87703EE0-F183-4756-82CB-EEE53A6191DB}" dt="2026-05-12T07:58:58.082" v="936" actId="732"/>
          <ac:picMkLst>
            <pc:docMk/>
            <pc:sldMk cId="3503549974" sldId="256"/>
            <ac:picMk id="11" creationId="{DFA50908-0526-4AFF-AE3D-CB4E7C4A0859}"/>
          </ac:picMkLst>
        </pc:picChg>
        <pc:picChg chg="add mod modCrop">
          <ac:chgData name="Jac Beynon" userId="f63249ec-fb74-4c87-882b-3307781ed34f" providerId="ADAL" clId="{87703EE0-F183-4756-82CB-EEE53A6191DB}" dt="2026-05-12T07:58:49.630" v="934" actId="1076"/>
          <ac:picMkLst>
            <pc:docMk/>
            <pc:sldMk cId="3503549974" sldId="256"/>
            <ac:picMk id="12" creationId="{133ED99F-2895-4CD2-B9D1-63A9CAD7AA65}"/>
          </ac:picMkLst>
        </pc:picChg>
        <pc:picChg chg="add del mod">
          <ac:chgData name="Jac Beynon" userId="f63249ec-fb74-4c87-882b-3307781ed34f" providerId="ADAL" clId="{87703EE0-F183-4756-82CB-EEE53A6191DB}" dt="2026-05-12T08:15:59.100" v="1951" actId="478"/>
          <ac:picMkLst>
            <pc:docMk/>
            <pc:sldMk cId="3503549974" sldId="256"/>
            <ac:picMk id="19" creationId="{30F90A90-306D-44F2-B90D-168DEC58CD2D}"/>
          </ac:picMkLst>
        </pc:picChg>
        <pc:picChg chg="add mod">
          <ac:chgData name="Jac Beynon" userId="f63249ec-fb74-4c87-882b-3307781ed34f" providerId="ADAL" clId="{87703EE0-F183-4756-82CB-EEE53A6191DB}" dt="2026-05-12T08:42:05.741" v="2554" actId="1076"/>
          <ac:picMkLst>
            <pc:docMk/>
            <pc:sldMk cId="3503549974" sldId="256"/>
            <ac:picMk id="27" creationId="{F1B11EB1-D129-4678-B01A-43C19026CD44}"/>
          </ac:picMkLst>
        </pc:picChg>
        <pc:picChg chg="add del mod">
          <ac:chgData name="Jac Beynon" userId="f63249ec-fb74-4c87-882b-3307781ed34f" providerId="ADAL" clId="{87703EE0-F183-4756-82CB-EEE53A6191DB}" dt="2026-05-12T08:44:30.099" v="2631" actId="478"/>
          <ac:picMkLst>
            <pc:docMk/>
            <pc:sldMk cId="3503549974" sldId="256"/>
            <ac:picMk id="29" creationId="{21D9E47A-4B92-4274-A4CB-68DFC3739295}"/>
          </ac:picMkLst>
        </pc:picChg>
        <pc:picChg chg="add mod">
          <ac:chgData name="Jac Beynon" userId="f63249ec-fb74-4c87-882b-3307781ed34f" providerId="ADAL" clId="{87703EE0-F183-4756-82CB-EEE53A6191DB}" dt="2026-05-12T08:44:59.484" v="2635" actId="1076"/>
          <ac:picMkLst>
            <pc:docMk/>
            <pc:sldMk cId="3503549974" sldId="256"/>
            <ac:picMk id="30" creationId="{7E052031-FDDA-46C9-8C80-57BD55D42AD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04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14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39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580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0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912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055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34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511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0753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766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2B905D-503F-46D2-B864-3F1E6C8E1EF1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399F9-639C-4BBB-B350-507E9DB16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419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mailto:Jacbeynon.pb@g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F19B134-C5A7-4B54-BEAC-153966060990}"/>
              </a:ext>
            </a:extLst>
          </p:cNvPr>
          <p:cNvSpPr/>
          <p:nvPr/>
        </p:nvSpPr>
        <p:spPr>
          <a:xfrm>
            <a:off x="1" y="0"/>
            <a:ext cx="30275212" cy="230832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7200" b="1" dirty="0">
                <a:ln w="9525">
                  <a:noFill/>
                  <a:prstDash val="solid"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 Impact of Rising Material Costs on Construction Companies in the UK Construction Industry</a:t>
            </a:r>
            <a:endParaRPr lang="en-US" sz="7200" b="1" dirty="0">
              <a:ln w="9525">
                <a:noFill/>
                <a:prstDash val="solid"/>
              </a:ln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8971AF-B339-71DA-2964-DBEA7ADC8DF6}"/>
              </a:ext>
            </a:extLst>
          </p:cNvPr>
          <p:cNvSpPr txBox="1"/>
          <p:nvPr/>
        </p:nvSpPr>
        <p:spPr>
          <a:xfrm>
            <a:off x="221673" y="2800767"/>
            <a:ext cx="9601596" cy="7909858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INTRODUCTION</a:t>
            </a:r>
            <a:r>
              <a:rPr lang="en-US" sz="3200" dirty="0"/>
              <a:t> </a:t>
            </a:r>
          </a:p>
          <a:p>
            <a:endParaRPr lang="en-US" sz="3600" dirty="0"/>
          </a:p>
          <a:p>
            <a:r>
              <a:rPr lang="en-US" sz="2800" dirty="0"/>
              <a:t>The construction industry has </a:t>
            </a:r>
            <a:r>
              <a:rPr lang="en-US" sz="2800" b="1" dirty="0"/>
              <a:t>suffered</a:t>
            </a:r>
            <a:r>
              <a:rPr lang="en-US" sz="2800" dirty="0"/>
              <a:t> massively since </a:t>
            </a:r>
            <a:r>
              <a:rPr lang="en-US" sz="2800" b="1" dirty="0"/>
              <a:t>Covid-19</a:t>
            </a:r>
            <a:r>
              <a:rPr lang="en-US" sz="2800" dirty="0"/>
              <a:t> with increases in material costs, the reason for my study was to find out the impact it had on </a:t>
            </a:r>
            <a:r>
              <a:rPr lang="en-US" sz="2800" b="1" dirty="0"/>
              <a:t>construction companies </a:t>
            </a:r>
            <a:r>
              <a:rPr lang="en-US" sz="2800" dirty="0"/>
              <a:t>with focus on project </a:t>
            </a:r>
            <a:r>
              <a:rPr lang="en-US" sz="2800" b="1" dirty="0"/>
              <a:t>profitability and delivery</a:t>
            </a:r>
          </a:p>
          <a:p>
            <a:endParaRPr lang="en-US" sz="3600" dirty="0"/>
          </a:p>
          <a:p>
            <a:r>
              <a:rPr lang="en-US" sz="3200" b="1" dirty="0"/>
              <a:t>Objectives</a:t>
            </a:r>
          </a:p>
          <a:p>
            <a:endParaRPr lang="en-US" sz="3600" b="1" dirty="0"/>
          </a:p>
          <a:p>
            <a:pPr marL="685800" indent="-685800">
              <a:buFontTx/>
              <a:buChar char="-"/>
            </a:pPr>
            <a:r>
              <a:rPr lang="en-US" sz="2800" dirty="0"/>
              <a:t>Identify key materials that had the </a:t>
            </a:r>
            <a:r>
              <a:rPr lang="en-US" sz="2800" b="1" dirty="0"/>
              <a:t>biggest cost increase</a:t>
            </a:r>
          </a:p>
          <a:p>
            <a:pPr marL="685800" indent="-685800">
              <a:buFontTx/>
              <a:buChar char="-"/>
            </a:pPr>
            <a:r>
              <a:rPr lang="en-US" sz="2800" dirty="0"/>
              <a:t>Impact of the cost increases on construction companies</a:t>
            </a:r>
          </a:p>
          <a:p>
            <a:pPr marL="685800" indent="-685800">
              <a:buFontTx/>
              <a:buChar char="-"/>
            </a:pPr>
            <a:r>
              <a:rPr lang="en-US" sz="2800" dirty="0"/>
              <a:t>Evaluate </a:t>
            </a:r>
            <a:r>
              <a:rPr lang="en-US" sz="2800" b="1" dirty="0"/>
              <a:t>cost volatility </a:t>
            </a:r>
            <a:r>
              <a:rPr lang="en-US" sz="2800" dirty="0"/>
              <a:t>on projects</a:t>
            </a:r>
          </a:p>
          <a:p>
            <a:pPr marL="685800" indent="-685800">
              <a:buFontTx/>
              <a:buChar char="-"/>
            </a:pPr>
            <a:r>
              <a:rPr lang="en-US" sz="2800" dirty="0"/>
              <a:t>Evaluate if these increases contributed to </a:t>
            </a:r>
            <a:r>
              <a:rPr lang="en-US" sz="2800" b="1" dirty="0"/>
              <a:t>project delays</a:t>
            </a:r>
            <a:r>
              <a:rPr lang="en-US" sz="2800" dirty="0"/>
              <a:t> and </a:t>
            </a:r>
            <a:r>
              <a:rPr lang="en-US" sz="2800" b="1" dirty="0"/>
              <a:t>programme uncertainty</a:t>
            </a:r>
          </a:p>
          <a:p>
            <a:pPr marL="685800" indent="-685800">
              <a:buFontTx/>
              <a:buChar char="-"/>
            </a:pPr>
            <a:r>
              <a:rPr lang="en-US" sz="2800" dirty="0"/>
              <a:t>Analyse the best </a:t>
            </a:r>
            <a:r>
              <a:rPr lang="en-US" sz="2800" b="1" dirty="0"/>
              <a:t>procurement routes </a:t>
            </a:r>
            <a:r>
              <a:rPr lang="en-US" sz="2800" dirty="0"/>
              <a:t>to mitigate the effects</a:t>
            </a:r>
          </a:p>
          <a:p>
            <a:pPr marL="685800" indent="-685800">
              <a:buFontTx/>
              <a:buChar char="-"/>
            </a:pPr>
            <a:r>
              <a:rPr lang="en-US" sz="2800" dirty="0"/>
              <a:t>Evaluate </a:t>
            </a:r>
            <a:r>
              <a:rPr lang="en-US" sz="2800" b="1" dirty="0"/>
              <a:t>mitigation strategies </a:t>
            </a:r>
            <a:r>
              <a:rPr lang="en-US" sz="2800" dirty="0"/>
              <a:t>that companies are using to deal with the effects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D67CBF-BC7D-0C75-E494-8F8B557899DA}"/>
              </a:ext>
            </a:extLst>
          </p:cNvPr>
          <p:cNvSpPr txBox="1"/>
          <p:nvPr/>
        </p:nvSpPr>
        <p:spPr>
          <a:xfrm>
            <a:off x="221673" y="10976506"/>
            <a:ext cx="9601596" cy="464742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LITERATURE REVIEW</a:t>
            </a:r>
          </a:p>
          <a:p>
            <a:endParaRPr lang="en-US" sz="4000" b="1" dirty="0"/>
          </a:p>
          <a:p>
            <a:pPr marL="571500" indent="-571500">
              <a:buFontTx/>
              <a:buChar char="-"/>
            </a:pPr>
            <a:r>
              <a:rPr lang="en-US" sz="2800" dirty="0"/>
              <a:t>Since Covid-19 BCIS recorded overall </a:t>
            </a:r>
            <a:r>
              <a:rPr lang="en-US" sz="2800" b="1" dirty="0"/>
              <a:t>building cost index </a:t>
            </a:r>
            <a:r>
              <a:rPr lang="en-US" sz="2800" dirty="0"/>
              <a:t>increased by approx. </a:t>
            </a:r>
            <a:r>
              <a:rPr lang="en-US" sz="2800" b="1" dirty="0"/>
              <a:t>25%</a:t>
            </a:r>
            <a:r>
              <a:rPr lang="en-US" sz="2800" dirty="0"/>
              <a:t> between 2020 – 2022</a:t>
            </a:r>
          </a:p>
          <a:p>
            <a:pPr marL="571500" indent="-571500">
              <a:buFontTx/>
              <a:buChar char="-"/>
            </a:pPr>
            <a:r>
              <a:rPr lang="en-US" sz="2800" b="1" dirty="0"/>
              <a:t>Profit margins </a:t>
            </a:r>
            <a:r>
              <a:rPr lang="en-US" sz="2800" dirty="0"/>
              <a:t>in the UK Construction industry ranging between </a:t>
            </a:r>
            <a:r>
              <a:rPr lang="en-US" sz="2800" b="1" dirty="0"/>
              <a:t>2-5%</a:t>
            </a:r>
          </a:p>
          <a:p>
            <a:pPr marL="571500" indent="-571500">
              <a:buFontTx/>
              <a:buChar char="-"/>
            </a:pPr>
            <a:r>
              <a:rPr lang="en-US" sz="2800" b="1" dirty="0"/>
              <a:t>25% of UK construction materials </a:t>
            </a:r>
            <a:r>
              <a:rPr lang="en-US" sz="2800" dirty="0"/>
              <a:t>are sourced from the EU, making it more expensive since </a:t>
            </a:r>
            <a:endParaRPr lang="en-US" sz="2800" b="1" dirty="0"/>
          </a:p>
          <a:p>
            <a:pPr marL="571500" indent="-571500">
              <a:buFontTx/>
              <a:buChar char="-"/>
            </a:pPr>
            <a:r>
              <a:rPr lang="en-US" sz="2800" b="1" dirty="0"/>
              <a:t>Energy cost increases have intensified price volatility post 2020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D2C5AA-6AE6-478A-902C-6D789E043A5F}"/>
              </a:ext>
            </a:extLst>
          </p:cNvPr>
          <p:cNvSpPr txBox="1"/>
          <p:nvPr/>
        </p:nvSpPr>
        <p:spPr>
          <a:xfrm>
            <a:off x="221673" y="15889813"/>
            <a:ext cx="9601596" cy="53860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METHODOLOGY</a:t>
            </a:r>
          </a:p>
          <a:p>
            <a:endParaRPr lang="en-GB" sz="3200" b="1" dirty="0"/>
          </a:p>
          <a:p>
            <a:pPr marL="457200" indent="-457200">
              <a:buFontTx/>
              <a:buChar char="-"/>
            </a:pPr>
            <a:r>
              <a:rPr lang="en-GB" sz="2800" b="1" dirty="0"/>
              <a:t>Quantitative research</a:t>
            </a:r>
            <a:r>
              <a:rPr lang="en-GB" sz="2800" dirty="0"/>
              <a:t> approach was adopted by using a </a:t>
            </a:r>
            <a:r>
              <a:rPr lang="en-GB" sz="2800" b="1" dirty="0"/>
              <a:t>questionnaire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Aimed at </a:t>
            </a:r>
            <a:r>
              <a:rPr lang="en-GB" sz="2800" b="1" dirty="0"/>
              <a:t>construction industry professionals</a:t>
            </a:r>
          </a:p>
          <a:p>
            <a:pPr marL="457200" indent="-457200">
              <a:buFontTx/>
              <a:buChar char="-"/>
            </a:pPr>
            <a:r>
              <a:rPr lang="en-GB" sz="2800" b="1" dirty="0"/>
              <a:t>Sample size </a:t>
            </a:r>
            <a:r>
              <a:rPr lang="en-GB" sz="2800" dirty="0"/>
              <a:t>of </a:t>
            </a:r>
            <a:r>
              <a:rPr lang="en-GB" sz="2800" b="1" dirty="0"/>
              <a:t>23 </a:t>
            </a:r>
            <a:r>
              <a:rPr lang="en-GB" sz="2800" dirty="0"/>
              <a:t>was obtained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Focused on  </a:t>
            </a:r>
            <a:r>
              <a:rPr lang="en-GB" sz="2800" b="1" dirty="0"/>
              <a:t>material price increases, project profitability, delays, procurement strategies &amp; Cost management methods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Analysed using </a:t>
            </a:r>
            <a:r>
              <a:rPr lang="en-GB" sz="2800" b="1" dirty="0"/>
              <a:t>graphs and charts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Supported by </a:t>
            </a:r>
            <a:r>
              <a:rPr lang="en-GB" sz="2800" b="1" dirty="0"/>
              <a:t>secondary data</a:t>
            </a:r>
            <a:r>
              <a:rPr lang="en-GB" sz="2800" dirty="0"/>
              <a:t> from literature review and industry reports </a:t>
            </a:r>
            <a:r>
              <a:rPr lang="en-GB" sz="2800" b="1" dirty="0"/>
              <a:t>(RICS, ONS, BCIS)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AE07D1-72E7-48CB-8400-BBCC294FC153}"/>
              </a:ext>
            </a:extLst>
          </p:cNvPr>
          <p:cNvSpPr txBox="1"/>
          <p:nvPr/>
        </p:nvSpPr>
        <p:spPr>
          <a:xfrm>
            <a:off x="10030029" y="2799841"/>
            <a:ext cx="10215154" cy="103412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RESEARCH FINDINGS</a:t>
            </a:r>
          </a:p>
          <a:p>
            <a:endParaRPr lang="en-GB" dirty="0"/>
          </a:p>
          <a:p>
            <a:r>
              <a:rPr lang="en-GB" sz="2800" dirty="0"/>
              <a:t>What materials have you seen the greatest increase cost increase?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b="1" dirty="0"/>
              <a:t>Timber</a:t>
            </a:r>
            <a:r>
              <a:rPr lang="en-GB" sz="2800" dirty="0"/>
              <a:t> has seen the </a:t>
            </a:r>
            <a:r>
              <a:rPr lang="en-GB" sz="2800" b="1" dirty="0"/>
              <a:t>biggest increase</a:t>
            </a:r>
            <a:r>
              <a:rPr lang="en-GB" sz="2800" dirty="0"/>
              <a:t>, along with insulation </a:t>
            </a:r>
          </a:p>
          <a:p>
            <a:pPr marL="457200" indent="-457200">
              <a:buFontTx/>
              <a:buChar char="-"/>
            </a:pPr>
            <a:r>
              <a:rPr lang="en-GB" sz="2800" b="1" dirty="0"/>
              <a:t>Finishing material </a:t>
            </a:r>
            <a:r>
              <a:rPr lang="en-GB" sz="2800" dirty="0"/>
              <a:t>saw the </a:t>
            </a:r>
            <a:r>
              <a:rPr lang="en-GB" sz="2800" b="1" dirty="0"/>
              <a:t>least increase</a:t>
            </a:r>
          </a:p>
          <a:p>
            <a:endParaRPr lang="en-GB" sz="2800" dirty="0"/>
          </a:p>
          <a:p>
            <a:r>
              <a:rPr lang="en-GB" sz="2800" dirty="0"/>
              <a:t>How severe do you consider recent material cost increases to be?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b="1" dirty="0"/>
              <a:t>57% of participants </a:t>
            </a:r>
            <a:r>
              <a:rPr lang="en-GB" sz="2800" dirty="0"/>
              <a:t>reported they experienced a </a:t>
            </a:r>
            <a:r>
              <a:rPr lang="en-GB" sz="2800" b="1" dirty="0"/>
              <a:t>high level of severity</a:t>
            </a:r>
          </a:p>
          <a:p>
            <a:pPr marL="457200" indent="-457200">
              <a:buFontTx/>
              <a:buChar char="-"/>
            </a:pPr>
            <a:r>
              <a:rPr lang="en-GB" sz="2800" b="1" dirty="0"/>
              <a:t>No one </a:t>
            </a:r>
            <a:r>
              <a:rPr lang="en-GB" sz="2800" dirty="0"/>
              <a:t>reported a </a:t>
            </a:r>
            <a:r>
              <a:rPr lang="en-GB" sz="2800" b="1" dirty="0"/>
              <a:t>low or very low severity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91F4D2-1D58-40B3-946A-6A659F50E5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7065" y="4067059"/>
            <a:ext cx="8558067" cy="26886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63A675-A4CA-4774-AAAF-863829B7B9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9" t="15535" r="3644" b="12637"/>
          <a:stretch/>
        </p:blipFill>
        <p:spPr>
          <a:xfrm>
            <a:off x="10437065" y="8856617"/>
            <a:ext cx="9300754" cy="268863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330F568-4823-424E-AC7D-F4037CF44A6B}"/>
              </a:ext>
            </a:extLst>
          </p:cNvPr>
          <p:cNvSpPr/>
          <p:nvPr/>
        </p:nvSpPr>
        <p:spPr>
          <a:xfrm>
            <a:off x="10044941" y="2800767"/>
            <a:ext cx="20008599" cy="105233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9A58D4-4883-431A-9935-80744029333B}"/>
              </a:ext>
            </a:extLst>
          </p:cNvPr>
          <p:cNvSpPr txBox="1"/>
          <p:nvPr/>
        </p:nvSpPr>
        <p:spPr>
          <a:xfrm>
            <a:off x="19893529" y="3073576"/>
            <a:ext cx="10315721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800" dirty="0"/>
              <a:t>To what extent have material increases affected project profitability?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b="1" dirty="0"/>
              <a:t>All participants </a:t>
            </a:r>
            <a:r>
              <a:rPr lang="en-GB" sz="2800" dirty="0"/>
              <a:t>reported that material increases </a:t>
            </a:r>
            <a:r>
              <a:rPr lang="en-GB" sz="2800" b="1" dirty="0"/>
              <a:t>had affected profitability</a:t>
            </a:r>
          </a:p>
          <a:p>
            <a:pPr marL="457200" indent="-457200">
              <a:buFontTx/>
              <a:buChar char="-"/>
            </a:pPr>
            <a:r>
              <a:rPr lang="en-GB" sz="2800" b="1" dirty="0"/>
              <a:t>36% Reported significant impact </a:t>
            </a:r>
            <a:r>
              <a:rPr lang="en-GB" sz="2800" dirty="0"/>
              <a:t>from material increases</a:t>
            </a:r>
          </a:p>
          <a:p>
            <a:pPr marL="457200" indent="-457200">
              <a:buFontTx/>
              <a:buChar char="-"/>
            </a:pPr>
            <a:endParaRPr lang="en-GB" sz="2800" dirty="0"/>
          </a:p>
          <a:p>
            <a:r>
              <a:rPr lang="en-GB" sz="2800" dirty="0"/>
              <a:t>Have material cost increases contributed to project delays?</a:t>
            </a:r>
          </a:p>
          <a:p>
            <a:pPr marL="457200" indent="-457200">
              <a:buFontTx/>
              <a:buChar char="-"/>
            </a:pPr>
            <a:endParaRPr lang="en-GB" sz="2800" dirty="0"/>
          </a:p>
          <a:p>
            <a:pPr marL="457200" indent="-457200">
              <a:buFontTx/>
              <a:buChar char="-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Tx/>
              <a:buChar char="-"/>
            </a:pPr>
            <a:endParaRPr lang="en-GB" sz="2800" dirty="0"/>
          </a:p>
          <a:p>
            <a:endParaRPr lang="en-GB" sz="2800" dirty="0"/>
          </a:p>
          <a:p>
            <a:pPr marL="457200" indent="-457200">
              <a:buFontTx/>
              <a:buChar char="-"/>
            </a:pPr>
            <a:r>
              <a:rPr lang="en-GB" sz="2800" b="1" dirty="0"/>
              <a:t>Large majority (65%) </a:t>
            </a:r>
            <a:r>
              <a:rPr lang="en-GB" sz="2800" dirty="0"/>
              <a:t>reported that material increases have contributed to </a:t>
            </a:r>
            <a:r>
              <a:rPr lang="en-GB" sz="2800" b="1" dirty="0"/>
              <a:t>project delays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FA50908-0526-4AFF-AE3D-CB4E7C4A08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27" t="20954" r="2270" b="9779"/>
          <a:stretch/>
        </p:blipFill>
        <p:spPr>
          <a:xfrm>
            <a:off x="20377014" y="4067059"/>
            <a:ext cx="9301797" cy="26211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33ED99F-2895-4CD2-B9D1-63A9CAD7AA6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417"/>
          <a:stretch/>
        </p:blipFill>
        <p:spPr>
          <a:xfrm>
            <a:off x="20377014" y="9076609"/>
            <a:ext cx="8694839" cy="246864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9153CC0-9FE1-432B-8400-6B3B1FA7F28D}"/>
              </a:ext>
            </a:extLst>
          </p:cNvPr>
          <p:cNvSpPr/>
          <p:nvPr/>
        </p:nvSpPr>
        <p:spPr>
          <a:xfrm>
            <a:off x="10044941" y="13585371"/>
            <a:ext cx="9848588" cy="406893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879418-3A5E-4900-B645-615CCBBD30BF}"/>
              </a:ext>
            </a:extLst>
          </p:cNvPr>
          <p:cNvSpPr txBox="1"/>
          <p:nvPr/>
        </p:nvSpPr>
        <p:spPr>
          <a:xfrm>
            <a:off x="10044941" y="13622432"/>
            <a:ext cx="984858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ANALYSIS</a:t>
            </a:r>
          </a:p>
          <a:p>
            <a:pPr marL="457200" indent="-457200">
              <a:buFontTx/>
              <a:buChar char="-"/>
            </a:pPr>
            <a:r>
              <a:rPr lang="en-GB" sz="2800" b="1" dirty="0"/>
              <a:t>Timber, steel &amp; insulation </a:t>
            </a:r>
            <a:r>
              <a:rPr lang="en-GB" sz="2800" dirty="0"/>
              <a:t>have experienced the </a:t>
            </a:r>
            <a:r>
              <a:rPr lang="en-GB" sz="2800" b="1" dirty="0"/>
              <a:t>greatest cost increases</a:t>
            </a:r>
            <a:r>
              <a:rPr lang="en-GB" sz="2800" dirty="0"/>
              <a:t> following Covid-19 and supply chain disruptions</a:t>
            </a:r>
          </a:p>
          <a:p>
            <a:pPr marL="457200" indent="-457200">
              <a:buFontTx/>
              <a:buChar char="-"/>
            </a:pPr>
            <a:r>
              <a:rPr lang="en-GB" sz="2800" b="1" dirty="0"/>
              <a:t>Increasing material prices have reduced profitability and contributed to delays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Companies are using </a:t>
            </a:r>
            <a:r>
              <a:rPr lang="en-GB" sz="2800" b="1" dirty="0"/>
              <a:t>early procurement, value engineering and stronger supplier relationships</a:t>
            </a:r>
            <a:r>
              <a:rPr lang="en-GB" sz="2800" dirty="0"/>
              <a:t> to reduce effect of volatility</a:t>
            </a:r>
            <a:endParaRPr lang="en-GB" sz="3200" b="1" dirty="0"/>
          </a:p>
          <a:p>
            <a:pPr marL="457200" indent="-457200">
              <a:buFontTx/>
              <a:buChar char="-"/>
            </a:pPr>
            <a:r>
              <a:rPr lang="en-GB" sz="2800" dirty="0"/>
              <a:t>The findings </a:t>
            </a:r>
            <a:r>
              <a:rPr lang="en-GB" sz="2800" b="1" dirty="0"/>
              <a:t>support existing industry research </a:t>
            </a:r>
            <a:r>
              <a:rPr lang="en-GB" sz="2800" dirty="0"/>
              <a:t>regarding material </a:t>
            </a:r>
            <a:r>
              <a:rPr lang="en-GB" sz="2800" b="1" dirty="0"/>
              <a:t>cost inflation </a:t>
            </a:r>
            <a:r>
              <a:rPr lang="en-GB" sz="2800" dirty="0"/>
              <a:t>and it’s impact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604A3D-E43E-4BE8-9898-5775D9FA2989}"/>
              </a:ext>
            </a:extLst>
          </p:cNvPr>
          <p:cNvSpPr/>
          <p:nvPr/>
        </p:nvSpPr>
        <p:spPr>
          <a:xfrm>
            <a:off x="20115201" y="13585372"/>
            <a:ext cx="9938339" cy="406893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6AECC-5D62-43C9-B4A9-1BB829CE6573}"/>
              </a:ext>
            </a:extLst>
          </p:cNvPr>
          <p:cNvSpPr/>
          <p:nvPr/>
        </p:nvSpPr>
        <p:spPr>
          <a:xfrm>
            <a:off x="10044942" y="17896114"/>
            <a:ext cx="9848588" cy="33797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99ABB4-4670-45CF-B58C-C75B4ED45F72}"/>
              </a:ext>
            </a:extLst>
          </p:cNvPr>
          <p:cNvSpPr txBox="1"/>
          <p:nvPr/>
        </p:nvSpPr>
        <p:spPr>
          <a:xfrm>
            <a:off x="20082219" y="13616441"/>
            <a:ext cx="99383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CONCLUSION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Rising material cost have had a </a:t>
            </a:r>
            <a:r>
              <a:rPr lang="en-GB" sz="2800" b="1" dirty="0"/>
              <a:t>significant negative impact </a:t>
            </a:r>
            <a:r>
              <a:rPr lang="en-GB" sz="2800" dirty="0"/>
              <a:t>on companied within the </a:t>
            </a:r>
            <a:r>
              <a:rPr lang="en-GB" sz="2800" b="1" dirty="0"/>
              <a:t>UK construction industry 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Findings identified </a:t>
            </a:r>
            <a:r>
              <a:rPr lang="en-GB" sz="2800" b="1" dirty="0"/>
              <a:t>reduced profitability, delays and increased procurement challenges</a:t>
            </a:r>
            <a:r>
              <a:rPr lang="en-GB" sz="2800" dirty="0"/>
              <a:t> as the main impacts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Research highlights the </a:t>
            </a:r>
            <a:r>
              <a:rPr lang="en-GB" sz="2800" b="1" dirty="0"/>
              <a:t>importance of effective cost management and procurement strategies </a:t>
            </a:r>
            <a:r>
              <a:rPr lang="en-GB" sz="2800" dirty="0"/>
              <a:t>to reduce the effects of </a:t>
            </a:r>
            <a:r>
              <a:rPr lang="en-GB" sz="2800" b="1" dirty="0"/>
              <a:t>price volatility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ADA477-96E0-40BA-85FD-2C8A05F11671}"/>
              </a:ext>
            </a:extLst>
          </p:cNvPr>
          <p:cNvSpPr txBox="1"/>
          <p:nvPr/>
        </p:nvSpPr>
        <p:spPr>
          <a:xfrm>
            <a:off x="10163148" y="17915562"/>
            <a:ext cx="98485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RECOMMENDATIONS TO COMPANIES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Early procurement of materials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Increased use of fluctuation clauses (where allowed)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Improved cost forecasting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Stronger supplier relationships</a:t>
            </a:r>
          </a:p>
          <a:p>
            <a:pPr marL="457200" indent="-457200">
              <a:buFontTx/>
              <a:buChar char="-"/>
            </a:pPr>
            <a:r>
              <a:rPr lang="en-GB" sz="3200" dirty="0"/>
              <a:t>Greater use of value engineering</a:t>
            </a:r>
          </a:p>
          <a:p>
            <a:endParaRPr lang="en-GB" sz="32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746DBFB-038E-47E9-AC72-C2F989F3C82C}"/>
              </a:ext>
            </a:extLst>
          </p:cNvPr>
          <p:cNvSpPr/>
          <p:nvPr/>
        </p:nvSpPr>
        <p:spPr>
          <a:xfrm>
            <a:off x="20115201" y="17896114"/>
            <a:ext cx="9938339" cy="187743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134BB6C-8861-45DB-BF9E-4693ADA3DE1C}"/>
              </a:ext>
            </a:extLst>
          </p:cNvPr>
          <p:cNvSpPr txBox="1"/>
          <p:nvPr/>
        </p:nvSpPr>
        <p:spPr>
          <a:xfrm>
            <a:off x="20115201" y="17896114"/>
            <a:ext cx="993833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LIMITATIONS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Relatively small sample size of 23 respondents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Research focused mainly on UK Construction professionals</a:t>
            </a:r>
          </a:p>
          <a:p>
            <a:pPr marL="457200" indent="-457200">
              <a:buFontTx/>
              <a:buChar char="-"/>
            </a:pPr>
            <a:r>
              <a:rPr lang="en-GB" sz="2800" dirty="0"/>
              <a:t>Findings ma vary across different sectors &amp; areas of the industry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F1B11EB1-D129-4678-B01A-43C19026CD4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222574" y="19865713"/>
            <a:ext cx="1257053" cy="125705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A12DF07-FF5C-40AE-902D-B189248AA90A}"/>
              </a:ext>
            </a:extLst>
          </p:cNvPr>
          <p:cNvSpPr txBox="1"/>
          <p:nvPr/>
        </p:nvSpPr>
        <p:spPr>
          <a:xfrm>
            <a:off x="20698136" y="20130105"/>
            <a:ext cx="72677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5400" b="1" dirty="0"/>
              <a:t>LINK TO DISSERTATION -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E052031-FDDA-46C9-8C80-57BD55D42A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033891" y="1258887"/>
            <a:ext cx="3864000" cy="154095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4FD9ACE-E774-47AE-932B-9BDD2106808C}"/>
              </a:ext>
            </a:extLst>
          </p:cNvPr>
          <p:cNvSpPr txBox="1"/>
          <p:nvPr/>
        </p:nvSpPr>
        <p:spPr>
          <a:xfrm>
            <a:off x="3268006" y="2132247"/>
            <a:ext cx="25279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Jac Beynon -2116579 , Quantity Surveying student, University of Wales Trinity Saint David, Swansea. Email – </a:t>
            </a:r>
            <a:r>
              <a:rPr lang="en-GB" sz="3200" b="1" dirty="0">
                <a:hlinkClick r:id="rId9"/>
              </a:rPr>
              <a:t>Jacbeynon.pb@gmail.com</a:t>
            </a:r>
            <a:r>
              <a:rPr lang="en-GB" sz="32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35499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BCFEDE206A2DA4F8309F3253B1F72CD" ma:contentTypeVersion="11" ma:contentTypeDescription="Create a new document." ma:contentTypeScope="" ma:versionID="0bd1c5edd41a2498480d8fb839fe6b8d">
  <xsd:schema xmlns:xsd="http://www.w3.org/2001/XMLSchema" xmlns:xs="http://www.w3.org/2001/XMLSchema" xmlns:p="http://schemas.microsoft.com/office/2006/metadata/properties" xmlns:ns3="376cfe75-80b3-4b00-8a22-b0dfdc208d68" targetNamespace="http://schemas.microsoft.com/office/2006/metadata/properties" ma:root="true" ma:fieldsID="12516658ff37b77d1bb5f97cdf211bd8" ns3:_="">
    <xsd:import namespace="376cfe75-80b3-4b00-8a22-b0dfdc208d6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6cfe75-80b3-4b00-8a22-b0dfdc208d6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6cfe75-80b3-4b00-8a22-b0dfdc208d68" xsi:nil="true"/>
  </documentManagement>
</p:properties>
</file>

<file path=customXml/itemProps1.xml><?xml version="1.0" encoding="utf-8"?>
<ds:datastoreItem xmlns:ds="http://schemas.openxmlformats.org/officeDocument/2006/customXml" ds:itemID="{DA97E46E-E095-41D9-A62C-56F6307448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6cfe75-80b3-4b00-8a22-b0dfdc208d6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CF45987-32CD-460A-B90E-590DBE2EDE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9A2F14-C6CC-43AE-9EA2-87DA6BE859B5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76cfe75-80b3-4b00-8a22-b0dfdc208d68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959</TotalTime>
  <Words>527</Words>
  <Application>Microsoft Office PowerPoint</Application>
  <PresentationFormat>Custom</PresentationFormat>
  <Paragraphs>91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2013 - 2022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 Beynon</dc:creator>
  <cp:lastModifiedBy>Jac Beynon</cp:lastModifiedBy>
  <cp:revision>9</cp:revision>
  <cp:lastPrinted>2026-05-12T08:49:07Z</cp:lastPrinted>
  <dcterms:created xsi:type="dcterms:W3CDTF">2026-05-11T14:25:44Z</dcterms:created>
  <dcterms:modified xsi:type="dcterms:W3CDTF">2026-05-12T08:51:40Z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0x0101001BCFEDE206A2DA4F8309F3253B1F72CD</vt:lpwstr>
  </property>
</Properties>
</file>