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21"/>
  </p:notesMasterIdLst>
  <p:sldIdLst>
    <p:sldId id="256" r:id="rId2"/>
    <p:sldId id="257" r:id="rId3"/>
    <p:sldId id="258" r:id="rId4"/>
    <p:sldId id="259" r:id="rId5"/>
    <p:sldId id="260" r:id="rId6"/>
    <p:sldId id="263" r:id="rId7"/>
    <p:sldId id="266" r:id="rId8"/>
    <p:sldId id="265" r:id="rId9"/>
    <p:sldId id="269" r:id="rId10"/>
    <p:sldId id="275" r:id="rId11"/>
    <p:sldId id="277" r:id="rId12"/>
    <p:sldId id="276" r:id="rId13"/>
    <p:sldId id="261" r:id="rId14"/>
    <p:sldId id="262" r:id="rId15"/>
    <p:sldId id="267" r:id="rId16"/>
    <p:sldId id="270"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F8F8"/>
    <a:srgbClr val="FFFFFF"/>
    <a:srgbClr val="9B9B9B"/>
    <a:srgbClr val="171717"/>
    <a:srgbClr val="3617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6395" autoAdjust="0"/>
  </p:normalViewPr>
  <p:slideViewPr>
    <p:cSldViewPr snapToGrid="0">
      <p:cViewPr varScale="1">
        <p:scale>
          <a:sx n="60" d="100"/>
          <a:sy n="60" d="100"/>
        </p:scale>
        <p:origin x="96" y="12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52CFCE-8659-405D-8B7A-BD567AFB8074}" type="datetimeFigureOut">
              <a:rPr lang="en-GB" smtClean="0"/>
              <a:t>04/02/2019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4697A-4D8E-42C3-85E8-94EC771EB97C}" type="slidenum">
              <a:rPr lang="en-GB" smtClean="0"/>
              <a:t>‹#›</a:t>
            </a:fld>
            <a:endParaRPr lang="en-GB"/>
          </a:p>
        </p:txBody>
      </p:sp>
    </p:spTree>
    <p:extLst>
      <p:ext uri="{BB962C8B-B14F-4D97-AF65-F5344CB8AC3E}">
        <p14:creationId xmlns:p14="http://schemas.microsoft.com/office/powerpoint/2010/main" val="2360667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4697A-4D8E-42C3-85E8-94EC771EB97C}" type="slidenum">
              <a:rPr lang="en-GB" smtClean="0"/>
              <a:t>8</a:t>
            </a:fld>
            <a:endParaRPr lang="en-GB"/>
          </a:p>
        </p:txBody>
      </p:sp>
    </p:spTree>
    <p:extLst>
      <p:ext uri="{BB962C8B-B14F-4D97-AF65-F5344CB8AC3E}">
        <p14:creationId xmlns:p14="http://schemas.microsoft.com/office/powerpoint/2010/main" val="1126932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4697A-4D8E-42C3-85E8-94EC771EB97C}" type="slidenum">
              <a:rPr lang="en-GB" smtClean="0"/>
              <a:t>11</a:t>
            </a:fld>
            <a:endParaRPr lang="en-GB"/>
          </a:p>
        </p:txBody>
      </p:sp>
    </p:spTree>
    <p:extLst>
      <p:ext uri="{BB962C8B-B14F-4D97-AF65-F5344CB8AC3E}">
        <p14:creationId xmlns:p14="http://schemas.microsoft.com/office/powerpoint/2010/main" val="3407101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4697A-4D8E-42C3-85E8-94EC771EB97C}" type="slidenum">
              <a:rPr lang="en-GB" smtClean="0"/>
              <a:t>12</a:t>
            </a:fld>
            <a:endParaRPr lang="en-GB"/>
          </a:p>
        </p:txBody>
      </p:sp>
    </p:spTree>
    <p:extLst>
      <p:ext uri="{BB962C8B-B14F-4D97-AF65-F5344CB8AC3E}">
        <p14:creationId xmlns:p14="http://schemas.microsoft.com/office/powerpoint/2010/main" val="3761195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9A3EAD6-836A-4490-A3EC-B10DB4500F74}" type="datetimeFigureOut">
              <a:rPr lang="en-GB" smtClean="0"/>
              <a:t>04/02/2019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1910916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A3EAD6-836A-4490-A3EC-B10DB4500F74}" type="datetimeFigureOut">
              <a:rPr lang="en-GB" smtClean="0"/>
              <a:t>04/02/2019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1724890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E9A3EAD6-836A-4490-A3EC-B10DB4500F74}" type="datetimeFigureOut">
              <a:rPr lang="en-GB" smtClean="0"/>
              <a:t>04/02/2019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3043443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9A3EAD6-836A-4490-A3EC-B10DB4500F74}" type="datetimeFigureOut">
              <a:rPr lang="en-GB" smtClean="0"/>
              <a:t>04/02/2019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2931656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E9A3EAD6-836A-4490-A3EC-B10DB4500F74}" type="datetimeFigureOut">
              <a:rPr lang="en-GB" smtClean="0"/>
              <a:t>04/02/2019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DED311-137D-44DE-9E66-1EA259A26B11}"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18967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A3EAD6-836A-4490-A3EC-B10DB4500F74}" type="datetimeFigureOut">
              <a:rPr lang="en-GB" smtClean="0"/>
              <a:t>04/02/2019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3908835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A3EAD6-836A-4490-A3EC-B10DB4500F74}" type="datetimeFigureOut">
              <a:rPr lang="en-GB" smtClean="0"/>
              <a:t>04/02/2019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279655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E9A3EAD6-836A-4490-A3EC-B10DB4500F74}" type="datetimeFigureOut">
              <a:rPr lang="en-GB" smtClean="0"/>
              <a:t>04/02/2019</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1669896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9A3EAD6-836A-4490-A3EC-B10DB4500F74}" type="datetimeFigureOut">
              <a:rPr lang="en-GB" smtClean="0"/>
              <a:t>04/02/2019</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1570466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A3EAD6-836A-4490-A3EC-B10DB4500F74}" type="datetimeFigureOut">
              <a:rPr lang="en-GB" smtClean="0"/>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3165247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A3EAD6-836A-4490-A3EC-B10DB4500F74}" type="datetimeFigureOut">
              <a:rPr lang="en-GB" smtClean="0"/>
              <a:t>04/02/2019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DED311-137D-44DE-9E66-1EA259A26B11}" type="slidenum">
              <a:rPr lang="en-GB" smtClean="0"/>
              <a:t>‹#›</a:t>
            </a:fld>
            <a:endParaRPr lang="en-GB"/>
          </a:p>
        </p:txBody>
      </p:sp>
    </p:spTree>
    <p:extLst>
      <p:ext uri="{BB962C8B-B14F-4D97-AF65-F5344CB8AC3E}">
        <p14:creationId xmlns:p14="http://schemas.microsoft.com/office/powerpoint/2010/main" val="1163223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6174D">
            <a:alpha val="49804"/>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9A3EAD6-836A-4490-A3EC-B10DB4500F74}" type="datetimeFigureOut">
              <a:rPr lang="en-GB" smtClean="0"/>
              <a:t>04/02/2019</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7DED311-137D-44DE-9E66-1EA259A26B11}" type="slidenum">
              <a:rPr lang="en-GB" smtClean="0"/>
              <a:t>‹#›</a:t>
            </a:fld>
            <a:endParaRPr lang="en-GB"/>
          </a:p>
        </p:txBody>
      </p:sp>
    </p:spTree>
    <p:extLst>
      <p:ext uri="{BB962C8B-B14F-4D97-AF65-F5344CB8AC3E}">
        <p14:creationId xmlns:p14="http://schemas.microsoft.com/office/powerpoint/2010/main" val="1848695838"/>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hdphoto" Target="../media/hdphoto2.wdp"/><Relationship Id="rId7" Type="http://schemas.microsoft.com/office/2007/relationships/hdphoto" Target="../media/hdphoto4.wdp"/><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png"/><Relationship Id="rId11" Type="http://schemas.microsoft.com/office/2007/relationships/hdphoto" Target="../media/hdphoto6.wdp"/><Relationship Id="rId5" Type="http://schemas.microsoft.com/office/2007/relationships/hdphoto" Target="../media/hdphoto3.wdp"/><Relationship Id="rId10" Type="http://schemas.openxmlformats.org/officeDocument/2006/relationships/image" Target="../media/image6.png"/><Relationship Id="rId4" Type="http://schemas.openxmlformats.org/officeDocument/2006/relationships/image" Target="../media/image3.png"/><Relationship Id="rId9" Type="http://schemas.microsoft.com/office/2007/relationships/hdphoto" Target="../media/hdphoto5.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www.livius.org/pictures/turkey/aphrodisias/aphrodisias-sebasteion/aphrodisias-sebasteion-nero-and-agrippina-minor/" TargetMode="External"/><Relationship Id="rId3" Type="http://schemas.openxmlformats.org/officeDocument/2006/relationships/hyperlink" Target="http://aphrodisias.classics.ox.ac.uk/sebasteionreliefs.html#prettyPhoto" TargetMode="External"/><Relationship Id="rId7" Type="http://schemas.openxmlformats.org/officeDocument/2006/relationships/hyperlink" Target="https://en.wikipedia.org/wiki/Suetonius" TargetMode="External"/><Relationship Id="rId2" Type="http://schemas.openxmlformats.org/officeDocument/2006/relationships/hyperlink" Target="https://www.britishmuseum.org/research/collection_online/collection_object_details.aspx?objectId=466306&amp;partId=1&amp;images=true" TargetMode="External"/><Relationship Id="rId1" Type="http://schemas.openxmlformats.org/officeDocument/2006/relationships/slideLayout" Target="../slideLayouts/slideLayout2.xml"/><Relationship Id="rId6" Type="http://schemas.openxmlformats.org/officeDocument/2006/relationships/hyperlink" Target="https://www.britannica.com/biography/Dio-Cassius" TargetMode="External"/><Relationship Id="rId5" Type="http://schemas.openxmlformats.org/officeDocument/2006/relationships/hyperlink" Target="https://www.britannica.com/biography/Tacitus-Roman-historian/media/579997/142242" TargetMode="External"/><Relationship Id="rId4" Type="http://schemas.openxmlformats.org/officeDocument/2006/relationships/hyperlink" Target="http://www.wildwinds.com/coins/ric/nero/RIC_0003.jpg"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1056711"/>
            <a:ext cx="8991600" cy="1645920"/>
          </a:xfrm>
        </p:spPr>
        <p:txBody>
          <a:bodyPr>
            <a:normAutofit/>
          </a:bodyPr>
          <a:lstStyle/>
          <a:p>
            <a:r>
              <a:rPr lang="en-GB" dirty="0"/>
              <a:t>Was History kind to the women in Nero’s Court:</a:t>
            </a:r>
          </a:p>
        </p:txBody>
      </p:sp>
      <p:sp>
        <p:nvSpPr>
          <p:cNvPr id="3" name="Subtitle 2"/>
          <p:cNvSpPr>
            <a:spLocks noGrp="1"/>
          </p:cNvSpPr>
          <p:nvPr>
            <p:ph type="subTitle" idx="1"/>
          </p:nvPr>
        </p:nvSpPr>
        <p:spPr>
          <a:xfrm>
            <a:off x="2695194" y="3022511"/>
            <a:ext cx="6801612" cy="1239894"/>
          </a:xfrm>
        </p:spPr>
        <p:txBody>
          <a:bodyPr>
            <a:noAutofit/>
          </a:bodyPr>
          <a:lstStyle/>
          <a:p>
            <a:r>
              <a:rPr lang="en-GB" sz="2400" dirty="0"/>
              <a:t>Analysis of the portrayal of Agrippina the Younger and Poppaea Sabina in the primary sources and subsequent scholarship.</a:t>
            </a:r>
          </a:p>
          <a:p>
            <a:endParaRPr lang="en-GB" sz="2400" dirty="0"/>
          </a:p>
          <a:p>
            <a:r>
              <a:rPr lang="en-GB" sz="2400" dirty="0"/>
              <a:t>Enrico Atkinson 1500923</a:t>
            </a:r>
          </a:p>
        </p:txBody>
      </p:sp>
    </p:spTree>
    <p:extLst>
      <p:ext uri="{BB962C8B-B14F-4D97-AF65-F5344CB8AC3E}">
        <p14:creationId xmlns:p14="http://schemas.microsoft.com/office/powerpoint/2010/main" val="18536856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943" y="964692"/>
            <a:ext cx="10276114" cy="1188720"/>
          </a:xfrm>
        </p:spPr>
        <p:txBody>
          <a:bodyPr>
            <a:normAutofit/>
          </a:bodyPr>
          <a:lstStyle/>
          <a:p>
            <a:r>
              <a:rPr lang="en-GB" sz="3200" dirty="0"/>
              <a:t>Overall</a:t>
            </a:r>
            <a:r>
              <a:rPr lang="en-GB" sz="2400" dirty="0"/>
              <a:t> </a:t>
            </a:r>
            <a:r>
              <a:rPr lang="en-GB" sz="3200" dirty="0"/>
              <a:t>argument</a:t>
            </a:r>
            <a:endParaRPr lang="en-GB" sz="2400" dirty="0"/>
          </a:p>
        </p:txBody>
      </p:sp>
      <p:sp>
        <p:nvSpPr>
          <p:cNvPr id="3" name="Content Placeholder 2"/>
          <p:cNvSpPr>
            <a:spLocks noGrp="1"/>
          </p:cNvSpPr>
          <p:nvPr>
            <p:ph idx="1"/>
          </p:nvPr>
        </p:nvSpPr>
        <p:spPr>
          <a:xfrm>
            <a:off x="764167" y="2563723"/>
            <a:ext cx="10353762" cy="3379878"/>
          </a:xfrm>
        </p:spPr>
        <p:txBody>
          <a:bodyPr>
            <a:noAutofit/>
          </a:bodyPr>
          <a:lstStyle/>
          <a:p>
            <a:r>
              <a:rPr lang="en-GB" sz="2800" dirty="0"/>
              <a:t>Looking at the information primarily from but not limited to Tacitus, Suetonius and Cassius Dio.</a:t>
            </a:r>
          </a:p>
          <a:p>
            <a:pPr lvl="1"/>
            <a:r>
              <a:rPr lang="en-GB" sz="2400" dirty="0"/>
              <a:t>Also at artistic representations.</a:t>
            </a:r>
          </a:p>
          <a:p>
            <a:r>
              <a:rPr lang="en-GB" sz="2800" dirty="0"/>
              <a:t>Analysing how they have affected the later scholarship on these women.</a:t>
            </a:r>
          </a:p>
        </p:txBody>
      </p:sp>
    </p:spTree>
    <p:extLst>
      <p:ext uri="{BB962C8B-B14F-4D97-AF65-F5344CB8AC3E}">
        <p14:creationId xmlns:p14="http://schemas.microsoft.com/office/powerpoint/2010/main" val="295218741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943" y="964692"/>
            <a:ext cx="10276114" cy="1188720"/>
          </a:xfrm>
        </p:spPr>
        <p:txBody>
          <a:bodyPr>
            <a:noAutofit/>
          </a:bodyPr>
          <a:lstStyle/>
          <a:p>
            <a:r>
              <a:rPr lang="en-GB" sz="3600" dirty="0"/>
              <a:t>Issues and obstacles affecting research</a:t>
            </a:r>
          </a:p>
        </p:txBody>
      </p:sp>
      <p:sp>
        <p:nvSpPr>
          <p:cNvPr id="3" name="Content Placeholder 2"/>
          <p:cNvSpPr>
            <a:spLocks noGrp="1"/>
          </p:cNvSpPr>
          <p:nvPr>
            <p:ph idx="1"/>
          </p:nvPr>
        </p:nvSpPr>
        <p:spPr>
          <a:xfrm>
            <a:off x="1276350" y="2638044"/>
            <a:ext cx="9639300" cy="3101983"/>
          </a:xfrm>
        </p:spPr>
        <p:txBody>
          <a:bodyPr>
            <a:normAutofit fontScale="92500" lnSpcReduction="10000"/>
          </a:bodyPr>
          <a:lstStyle/>
          <a:p>
            <a:r>
              <a:rPr lang="en-GB" sz="2800" dirty="0"/>
              <a:t>Women in imperial history had a tendency to be overlooked.</a:t>
            </a:r>
          </a:p>
          <a:p>
            <a:pPr lvl="1"/>
            <a:r>
              <a:rPr lang="en-GB" sz="2600" dirty="0"/>
              <a:t>Powerful women were mentioned but often stereotyped.</a:t>
            </a:r>
          </a:p>
          <a:p>
            <a:r>
              <a:rPr lang="en-GB" sz="2800" dirty="0"/>
              <a:t>Elements of the primary sources did not survive.</a:t>
            </a:r>
          </a:p>
          <a:p>
            <a:r>
              <a:rPr lang="en-GB" sz="2800" dirty="0"/>
              <a:t>The modern scholarship would regularly repeat what was said in the previous sources</a:t>
            </a:r>
            <a:r>
              <a:rPr lang="en-GB" sz="2800" dirty="0" smtClean="0"/>
              <a:t>.</a:t>
            </a:r>
          </a:p>
          <a:p>
            <a:r>
              <a:rPr lang="en-GB" sz="2800" dirty="0"/>
              <a:t>19</a:t>
            </a:r>
            <a:r>
              <a:rPr lang="en-GB" sz="2800" baseline="30000" dirty="0"/>
              <a:t>th</a:t>
            </a:r>
            <a:r>
              <a:rPr lang="en-GB" sz="2800" dirty="0"/>
              <a:t>-20</a:t>
            </a:r>
            <a:r>
              <a:rPr lang="en-GB" sz="2800" baseline="30000" dirty="0"/>
              <a:t>th</a:t>
            </a:r>
            <a:r>
              <a:rPr lang="en-GB" sz="2800" dirty="0"/>
              <a:t> Century scholarship on the Julio-Claudian period and the progression to modern texts.</a:t>
            </a:r>
          </a:p>
          <a:p>
            <a:pPr marL="0" indent="0">
              <a:buNone/>
            </a:pPr>
            <a:endParaRPr lang="en-GB" sz="2800" dirty="0"/>
          </a:p>
        </p:txBody>
      </p:sp>
    </p:spTree>
    <p:extLst>
      <p:ext uri="{BB962C8B-B14F-4D97-AF65-F5344CB8AC3E}">
        <p14:creationId xmlns:p14="http://schemas.microsoft.com/office/powerpoint/2010/main" val="817910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9971" y="964692"/>
            <a:ext cx="10472058" cy="1188720"/>
          </a:xfrm>
        </p:spPr>
        <p:txBody>
          <a:bodyPr>
            <a:normAutofit/>
          </a:bodyPr>
          <a:lstStyle/>
          <a:p>
            <a:r>
              <a:rPr lang="en-GB" sz="3600" dirty="0"/>
              <a:t>Section: Agrippina the Younger</a:t>
            </a:r>
          </a:p>
        </p:txBody>
      </p:sp>
      <p:sp>
        <p:nvSpPr>
          <p:cNvPr id="3" name="Content Placeholder 2"/>
          <p:cNvSpPr>
            <a:spLocks noGrp="1"/>
          </p:cNvSpPr>
          <p:nvPr>
            <p:ph idx="1"/>
          </p:nvPr>
        </p:nvSpPr>
        <p:spPr>
          <a:xfrm>
            <a:off x="1066800" y="2638044"/>
            <a:ext cx="7772400" cy="3217690"/>
          </a:xfrm>
        </p:spPr>
        <p:txBody>
          <a:bodyPr>
            <a:normAutofit/>
          </a:bodyPr>
          <a:lstStyle/>
          <a:p>
            <a:r>
              <a:rPr lang="en-GB" sz="2800" dirty="0"/>
              <a:t>The information surrounding Agrippina is half of the argument.</a:t>
            </a:r>
          </a:p>
          <a:p>
            <a:r>
              <a:rPr lang="en-GB" sz="2800" dirty="0"/>
              <a:t>This is the point of research so far:</a:t>
            </a:r>
          </a:p>
          <a:p>
            <a:pPr lvl="1"/>
            <a:r>
              <a:rPr lang="en-GB" sz="2400" dirty="0"/>
              <a:t>At this point, I have read a lot of information surrounding Agrippina’s portrayal, although I have also researched Poppaea Sabina, Agrippina has a lot more information acquired and my argument thus far has a lot more traction.</a:t>
            </a:r>
          </a:p>
        </p:txBody>
      </p:sp>
      <p:pic>
        <p:nvPicPr>
          <p:cNvPr id="1026" name="Picture 2" descr="Green chalcedony portrait bust of Julia Drusilla or Julia Livilla.">
            <a:extLst>
              <a:ext uri="{FF2B5EF4-FFF2-40B4-BE49-F238E27FC236}">
                <a16:creationId xmlns:a16="http://schemas.microsoft.com/office/drawing/2014/main" id="{0A7065AC-C78B-4876-A88E-BAE05DF8973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660673" y="1874809"/>
            <a:ext cx="3473631" cy="41249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B2A5697-1168-4056-A4DA-6AF8FA74F229}"/>
              </a:ext>
            </a:extLst>
          </p:cNvPr>
          <p:cNvSpPr txBox="1"/>
          <p:nvPr/>
        </p:nvSpPr>
        <p:spPr>
          <a:xfrm>
            <a:off x="8953499" y="5594124"/>
            <a:ext cx="2887980" cy="523220"/>
          </a:xfrm>
          <a:prstGeom prst="rect">
            <a:avLst/>
          </a:prstGeom>
          <a:noFill/>
        </p:spPr>
        <p:txBody>
          <a:bodyPr wrap="square" rtlCol="0">
            <a:spAutoFit/>
          </a:bodyPr>
          <a:lstStyle/>
          <a:p>
            <a:r>
              <a:rPr lang="en-GB" sz="1400" dirty="0"/>
              <a:t>Bust of Agrippina the Younger in the British Museum, no. 1907,0415.1</a:t>
            </a:r>
          </a:p>
        </p:txBody>
      </p:sp>
    </p:spTree>
    <p:extLst>
      <p:ext uri="{BB962C8B-B14F-4D97-AF65-F5344CB8AC3E}">
        <p14:creationId xmlns:p14="http://schemas.microsoft.com/office/powerpoint/2010/main" val="428214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6174D">
            <a:alpha val="50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42753" y="964692"/>
            <a:ext cx="10306494" cy="1188720"/>
          </a:xfrm>
        </p:spPr>
        <p:txBody>
          <a:bodyPr>
            <a:normAutofit/>
          </a:bodyPr>
          <a:lstStyle/>
          <a:p>
            <a:r>
              <a:rPr lang="en-GB" sz="3600" dirty="0"/>
              <a:t>Evidence – Primary</a:t>
            </a:r>
          </a:p>
        </p:txBody>
      </p:sp>
      <p:sp>
        <p:nvSpPr>
          <p:cNvPr id="3" name="Content Placeholder 2"/>
          <p:cNvSpPr>
            <a:spLocks noGrp="1"/>
          </p:cNvSpPr>
          <p:nvPr>
            <p:ph idx="1"/>
          </p:nvPr>
        </p:nvSpPr>
        <p:spPr>
          <a:xfrm>
            <a:off x="1247553" y="5414216"/>
            <a:ext cx="9591069" cy="667359"/>
          </a:xfrm>
        </p:spPr>
        <p:txBody>
          <a:bodyPr>
            <a:normAutofit/>
          </a:bodyPr>
          <a:lstStyle/>
          <a:p>
            <a:pPr marL="0" indent="0">
              <a:buNone/>
            </a:pPr>
            <a:r>
              <a:rPr lang="en-GB" sz="2800" dirty="0"/>
              <a:t>   Tacitus 	 Suetonius 	Cassius Dio   Numismatics       Artwork</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ackgroundRemoval t="0" b="100000" l="0" r="100000"/>
                    </a14:imgEffect>
                  </a14:imgLayer>
                </a14:imgProps>
              </a:ext>
            </a:extLst>
          </a:blip>
          <a:stretch>
            <a:fillRect/>
          </a:stretch>
        </p:blipFill>
        <p:spPr>
          <a:xfrm>
            <a:off x="8791969" y="3034917"/>
            <a:ext cx="2207333" cy="2207333"/>
          </a:xfrm>
          <a:prstGeom prst="rect">
            <a:avLst/>
          </a:prstGeom>
        </p:spPr>
      </p:pic>
      <p:pic>
        <p:nvPicPr>
          <p:cNvPr id="5" name="Picture 4"/>
          <p:cNvPicPr>
            <a:picLocks noChangeAspect="1"/>
          </p:cNvPicPr>
          <p:nvPr/>
        </p:nvPicPr>
        <p:blipFill rotWithShape="1">
          <a:blip r:embed="rId4">
            <a:extLst>
              <a:ext uri="{BEBA8EAE-BF5A-486C-A8C5-ECC9F3942E4B}">
                <a14:imgProps xmlns:a14="http://schemas.microsoft.com/office/drawing/2010/main">
                  <a14:imgLayer r:embed="rId5">
                    <a14:imgEffect>
                      <a14:backgroundRemoval t="5723" b="94880" l="1553" r="48137"/>
                    </a14:imgEffect>
                  </a14:imgLayer>
                </a14:imgProps>
              </a:ext>
            </a:extLst>
          </a:blip>
          <a:srcRect r="50134" b="2084"/>
          <a:stretch/>
        </p:blipFill>
        <p:spPr>
          <a:xfrm>
            <a:off x="6821961" y="3112745"/>
            <a:ext cx="2180538" cy="2207333"/>
          </a:xfrm>
          <a:prstGeom prst="rect">
            <a:avLst/>
          </a:prstGeom>
          <a:solidFill>
            <a:srgbClr val="FFFFFF">
              <a:alpha val="0"/>
            </a:srgbClr>
          </a:solidFill>
          <a:effectLst>
            <a:glow>
              <a:schemeClr val="accent1">
                <a:alpha val="50000"/>
              </a:schemeClr>
            </a:glow>
          </a:effectLst>
        </p:spPr>
      </p:pic>
      <p:pic>
        <p:nvPicPr>
          <p:cNvPr id="6" name="Picture 5" descr="Tacitus"/>
          <p:cNvPicPr>
            <a:picLocks noChangeAspect="1"/>
          </p:cNvPicPr>
          <p:nvPr/>
        </p:nvPicPr>
        <p:blipFill>
          <a:blip r:embed="rId6">
            <a:extLst>
              <a:ext uri="{BEBA8EAE-BF5A-486C-A8C5-ECC9F3942E4B}">
                <a14:imgProps xmlns:a14="http://schemas.microsoft.com/office/drawing/2010/main">
                  <a14:imgLayer r:embed="rId7">
                    <a14:imgEffect>
                      <a14:backgroundRemoval t="5875" b="97500" l="4530" r="98955">
                        <a14:foregroundMark x1="34669" y1="9750" x2="34669" y2="9750"/>
                        <a14:foregroundMark x1="34669" y1="9625" x2="38153" y2="10125"/>
                        <a14:foregroundMark x1="38676" y1="10125" x2="40767" y2="11500"/>
                        <a14:foregroundMark x1="41115" y1="11625" x2="43031" y2="14375"/>
                        <a14:foregroundMark x1="5052" y1="90125" x2="53136" y2="85625"/>
                        <a14:foregroundMark x1="53484" y1="85375" x2="96690" y2="90000"/>
                        <a14:foregroundMark x1="90941" y1="83250" x2="91289" y2="89375"/>
                        <a14:foregroundMark x1="60801" y1="69125" x2="60801" y2="69125"/>
                        <a14:foregroundMark x1="54181" y1="92000" x2="95645" y2="95250"/>
                        <a14:foregroundMark x1="54530" y1="94750" x2="97038" y2="97500"/>
                        <a14:foregroundMark x1="85192" y1="85750" x2="90244" y2="85750"/>
                        <a14:backgroundMark x1="174" y1="65250" x2="4181" y2="64125"/>
                        <a14:backgroundMark x1="91812" y1="83375" x2="91463" y2="89250"/>
                        <a14:backgroundMark x1="85714" y1="88750" x2="90767" y2="87625"/>
                        <a14:backgroundMark x1="97038" y1="90000" x2="97735" y2="99750"/>
                      </a14:backgroundRemoval>
                    </a14:imgEffect>
                  </a14:imgLayer>
                </a14:imgProps>
              </a:ext>
            </a:extLst>
          </a:blip>
          <a:stretch>
            <a:fillRect/>
          </a:stretch>
        </p:blipFill>
        <p:spPr>
          <a:xfrm>
            <a:off x="1247553" y="2897465"/>
            <a:ext cx="1753865" cy="2444411"/>
          </a:xfrm>
          <a:prstGeom prst="rect">
            <a:avLst/>
          </a:prstGeom>
        </p:spPr>
      </p:pic>
      <p:pic>
        <p:nvPicPr>
          <p:cNvPr id="8" name="Picture 7"/>
          <p:cNvPicPr>
            <a:picLocks noChangeAspect="1"/>
          </p:cNvPicPr>
          <p:nvPr/>
        </p:nvPicPr>
        <p:blipFill>
          <a:blip r:embed="rId8">
            <a:extLst>
              <a:ext uri="{BEBA8EAE-BF5A-486C-A8C5-ECC9F3942E4B}">
                <a14:imgProps xmlns:a14="http://schemas.microsoft.com/office/drawing/2010/main">
                  <a14:imgLayer r:embed="rId9">
                    <a14:imgEffect>
                      <a14:backgroundRemoval t="0" b="100000" l="0" r="100000"/>
                    </a14:imgEffect>
                  </a14:imgLayer>
                </a14:imgProps>
              </a:ext>
            </a:extLst>
          </a:blip>
          <a:stretch>
            <a:fillRect/>
          </a:stretch>
        </p:blipFill>
        <p:spPr>
          <a:xfrm>
            <a:off x="3127338" y="3077495"/>
            <a:ext cx="1633903" cy="2264381"/>
          </a:xfrm>
          <a:prstGeom prst="rect">
            <a:avLst/>
          </a:prstGeom>
        </p:spPr>
      </p:pic>
      <p:pic>
        <p:nvPicPr>
          <p:cNvPr id="9" name="Picture 8"/>
          <p:cNvPicPr>
            <a:picLocks noChangeAspect="1"/>
          </p:cNvPicPr>
          <p:nvPr/>
        </p:nvPicPr>
        <p:blipFill>
          <a:blip r:embed="rId10">
            <a:extLst>
              <a:ext uri="{BEBA8EAE-BF5A-486C-A8C5-ECC9F3942E4B}">
                <a14:imgProps xmlns:a14="http://schemas.microsoft.com/office/drawing/2010/main">
                  <a14:imgLayer r:embed="rId11">
                    <a14:imgEffect>
                      <a14:backgroundRemoval t="0" b="100000" l="0" r="100000">
                        <a14:foregroundMark x1="91111" y1="67315" x2="99444" y2="69261"/>
                        <a14:foregroundMark x1="95000" y1="68482" x2="67778" y2="73541"/>
                        <a14:backgroundMark x1="95000" y1="67315" x2="99444" y2="68093"/>
                      </a14:backgroundRemoval>
                    </a14:imgEffect>
                  </a14:imgLayer>
                </a14:imgProps>
              </a:ext>
            </a:extLst>
          </a:blip>
          <a:stretch>
            <a:fillRect/>
          </a:stretch>
        </p:blipFill>
        <p:spPr>
          <a:xfrm>
            <a:off x="4935582" y="2897467"/>
            <a:ext cx="1712038" cy="2444409"/>
          </a:xfrm>
          <a:prstGeom prst="rect">
            <a:avLst/>
          </a:prstGeom>
        </p:spPr>
      </p:pic>
    </p:spTree>
    <p:extLst>
      <p:ext uri="{BB962C8B-B14F-4D97-AF65-F5344CB8AC3E}">
        <p14:creationId xmlns:p14="http://schemas.microsoft.com/office/powerpoint/2010/main" val="5743579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629" y="964692"/>
            <a:ext cx="10406742" cy="1188720"/>
          </a:xfrm>
        </p:spPr>
        <p:txBody>
          <a:bodyPr>
            <a:normAutofit/>
          </a:bodyPr>
          <a:lstStyle/>
          <a:p>
            <a:r>
              <a:rPr lang="en-GB" sz="3600" dirty="0"/>
              <a:t>Issues with Primary sources</a:t>
            </a:r>
          </a:p>
        </p:txBody>
      </p:sp>
      <p:sp>
        <p:nvSpPr>
          <p:cNvPr id="3" name="Content Placeholder 2"/>
          <p:cNvSpPr>
            <a:spLocks noGrp="1"/>
          </p:cNvSpPr>
          <p:nvPr>
            <p:ph idx="1"/>
          </p:nvPr>
        </p:nvSpPr>
        <p:spPr>
          <a:xfrm>
            <a:off x="1181100" y="2638044"/>
            <a:ext cx="9829800" cy="3101983"/>
          </a:xfrm>
        </p:spPr>
        <p:txBody>
          <a:bodyPr>
            <a:normAutofit/>
          </a:bodyPr>
          <a:lstStyle/>
          <a:p>
            <a:r>
              <a:rPr lang="en-GB" sz="2800" dirty="0" smtClean="0"/>
              <a:t>The </a:t>
            </a:r>
            <a:r>
              <a:rPr lang="en-GB" sz="2800" dirty="0"/>
              <a:t>“primary” sources themselves were not contemporary (Barrett </a:t>
            </a:r>
            <a:r>
              <a:rPr lang="en-GB" sz="2800" i="1" dirty="0"/>
              <a:t>et al</a:t>
            </a:r>
            <a:r>
              <a:rPr lang="en-GB" sz="2800" dirty="0"/>
              <a:t>, 2016: pg. </a:t>
            </a:r>
            <a:r>
              <a:rPr lang="en-GB" sz="2800" i="1" dirty="0"/>
              <a:t>xviii</a:t>
            </a:r>
            <a:r>
              <a:rPr lang="en-GB" sz="2800" dirty="0"/>
              <a:t>). </a:t>
            </a:r>
            <a:endParaRPr lang="en-GB" sz="2800" dirty="0" smtClean="0"/>
          </a:p>
          <a:p>
            <a:r>
              <a:rPr lang="en-GB" sz="2800" dirty="0" smtClean="0"/>
              <a:t>Especially </a:t>
            </a:r>
            <a:r>
              <a:rPr lang="en-GB" sz="2800" dirty="0"/>
              <a:t>with Agrippina, Nero attempted some form of unofficial </a:t>
            </a:r>
            <a:r>
              <a:rPr lang="en-GB" sz="2800" i="1" dirty="0" err="1"/>
              <a:t>Damnatio</a:t>
            </a:r>
            <a:r>
              <a:rPr lang="en-GB" sz="2800" i="1" dirty="0"/>
              <a:t> </a:t>
            </a:r>
            <a:r>
              <a:rPr lang="en-GB" sz="2800" i="1" dirty="0" err="1"/>
              <a:t>memoriae</a:t>
            </a:r>
            <a:r>
              <a:rPr lang="en-GB" sz="2800" i="1" dirty="0"/>
              <a:t> </a:t>
            </a:r>
            <a:r>
              <a:rPr lang="en-GB" sz="2800" dirty="0"/>
              <a:t>and so some forms of artworks may have been destroyed (Dio 61.16.2a</a:t>
            </a:r>
            <a:r>
              <a:rPr lang="en-GB" sz="2800" dirty="0" smtClean="0"/>
              <a:t>).</a:t>
            </a:r>
            <a:endParaRPr lang="en-GB" sz="2800" dirty="0"/>
          </a:p>
          <a:p>
            <a:r>
              <a:rPr lang="en-GB" sz="2800" dirty="0"/>
              <a:t>There multiple conflicting claims of the same events at points.</a:t>
            </a:r>
          </a:p>
        </p:txBody>
      </p:sp>
    </p:spTree>
    <p:extLst>
      <p:ext uri="{BB962C8B-B14F-4D97-AF65-F5344CB8AC3E}">
        <p14:creationId xmlns:p14="http://schemas.microsoft.com/office/powerpoint/2010/main" val="274426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496" y="431292"/>
            <a:ext cx="10472058" cy="1188720"/>
          </a:xfrm>
        </p:spPr>
        <p:txBody>
          <a:bodyPr>
            <a:normAutofit/>
          </a:bodyPr>
          <a:lstStyle/>
          <a:p>
            <a:r>
              <a:rPr lang="en-GB" sz="3600" dirty="0"/>
              <a:t>Dio 53.19.1-4</a:t>
            </a:r>
          </a:p>
        </p:txBody>
      </p:sp>
      <p:sp>
        <p:nvSpPr>
          <p:cNvPr id="3" name="Content Placeholder 2"/>
          <p:cNvSpPr>
            <a:spLocks noGrp="1"/>
          </p:cNvSpPr>
          <p:nvPr>
            <p:ph idx="1"/>
          </p:nvPr>
        </p:nvSpPr>
        <p:spPr>
          <a:xfrm>
            <a:off x="869496" y="1791461"/>
            <a:ext cx="10472058" cy="4689549"/>
          </a:xfrm>
          <a:solidFill>
            <a:srgbClr val="FFFFFF">
              <a:alpha val="50196"/>
            </a:srgbClr>
          </a:solidFill>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400" dirty="0" smtClean="0">
                <a:effectLst/>
              </a:rPr>
              <a:t>“…the </a:t>
            </a:r>
            <a:r>
              <a:rPr lang="en-GB" sz="2400" dirty="0">
                <a:effectLst/>
              </a:rPr>
              <a:t>events occurring after this time can not be recorded in the same manner as those of previous times. Formerly, as we know, all matters were reported to the senate and to the people, even if they happened at a distance; hence all learned of them and many recorded them, and consequently </a:t>
            </a:r>
            <a:r>
              <a:rPr lang="en-GB" sz="2400" b="1" dirty="0">
                <a:solidFill>
                  <a:schemeClr val="bg1"/>
                </a:solidFill>
                <a:effectLst/>
              </a:rPr>
              <a:t>the truth regarding them, no matter to what extent fear or favour, friendship or enmity, coloured the reports of certain writers, was always to a certain extent to be found in the works of the other writers who wrote of the same events and in the public records.</a:t>
            </a:r>
            <a:r>
              <a:rPr lang="en-GB" sz="2400" dirty="0">
                <a:effectLst/>
              </a:rPr>
              <a:t> </a:t>
            </a:r>
            <a:r>
              <a:rPr lang="en-GB" sz="2400" b="1" dirty="0">
                <a:effectLst/>
              </a:rPr>
              <a:t>But after this time most things that happened began to be kept secret and concealed, and even though some things are perchance made public, they are distrusted just because they can not be verified; </a:t>
            </a:r>
            <a:r>
              <a:rPr lang="en-GB" sz="2400" b="1" dirty="0">
                <a:solidFill>
                  <a:schemeClr val="bg1"/>
                </a:solidFill>
              </a:rPr>
              <a:t>for it is suspected that everything is said and done with reference to the wishes of the men in power at the time and of their associates</a:t>
            </a:r>
            <a:r>
              <a:rPr lang="en-GB" sz="2400" dirty="0">
                <a:solidFill>
                  <a:schemeClr val="bg1"/>
                </a:solidFill>
                <a:effectLst/>
              </a:rPr>
              <a:t>.”</a:t>
            </a:r>
            <a:endParaRPr lang="en-GB" sz="2400" dirty="0">
              <a:solidFill>
                <a:schemeClr val="bg1"/>
              </a:solidFill>
            </a:endParaRPr>
          </a:p>
        </p:txBody>
      </p:sp>
    </p:spTree>
    <p:extLst>
      <p:ext uri="{BB962C8B-B14F-4D97-AF65-F5344CB8AC3E}">
        <p14:creationId xmlns:p14="http://schemas.microsoft.com/office/powerpoint/2010/main" val="12487857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1614" y="964692"/>
            <a:ext cx="10308772" cy="1188720"/>
          </a:xfrm>
        </p:spPr>
        <p:txBody>
          <a:bodyPr>
            <a:normAutofit/>
          </a:bodyPr>
          <a:lstStyle/>
          <a:p>
            <a:r>
              <a:rPr lang="en-GB" sz="3600" dirty="0"/>
              <a:t>Issues with Modern Scholarship</a:t>
            </a:r>
          </a:p>
        </p:txBody>
      </p:sp>
      <p:sp>
        <p:nvSpPr>
          <p:cNvPr id="3" name="Content Placeholder 2"/>
          <p:cNvSpPr>
            <a:spLocks noGrp="1"/>
          </p:cNvSpPr>
          <p:nvPr>
            <p:ph idx="1"/>
          </p:nvPr>
        </p:nvSpPr>
        <p:spPr>
          <a:xfrm>
            <a:off x="1143000" y="2638044"/>
            <a:ext cx="9906000" cy="3746714"/>
          </a:xfrm>
        </p:spPr>
        <p:txBody>
          <a:bodyPr>
            <a:normAutofit lnSpcReduction="10000"/>
          </a:bodyPr>
          <a:lstStyle/>
          <a:p>
            <a:r>
              <a:rPr lang="en-GB" sz="2800" dirty="0"/>
              <a:t>Seems to have a heavy focus on the relaying of information rather than </a:t>
            </a:r>
            <a:r>
              <a:rPr lang="en-GB" sz="2800" dirty="0" smtClean="0"/>
              <a:t>interpretation, especially in scholarship within the 19</a:t>
            </a:r>
            <a:r>
              <a:rPr lang="en-GB" sz="2800" baseline="30000" dirty="0" smtClean="0"/>
              <a:t>th</a:t>
            </a:r>
            <a:r>
              <a:rPr lang="en-GB" sz="2800" dirty="0" smtClean="0"/>
              <a:t> and 20</a:t>
            </a:r>
            <a:r>
              <a:rPr lang="en-GB" sz="2800" baseline="30000" dirty="0" smtClean="0"/>
              <a:t>th</a:t>
            </a:r>
            <a:r>
              <a:rPr lang="en-GB" sz="2800" dirty="0" smtClean="0"/>
              <a:t> century.</a:t>
            </a:r>
            <a:endParaRPr lang="en-GB" sz="2800" dirty="0"/>
          </a:p>
          <a:p>
            <a:r>
              <a:rPr lang="en-GB" sz="2800" dirty="0"/>
              <a:t>The use of the problematic primary sources results in a lack of clarity regarding accuracy.</a:t>
            </a:r>
          </a:p>
          <a:p>
            <a:r>
              <a:rPr lang="en-GB" sz="2800" dirty="0" smtClean="0"/>
              <a:t>A consequence of changing from these outstanding views is that there are strong differences in modern scholarship and many arguments that are viable in this discussion.</a:t>
            </a:r>
            <a:endParaRPr lang="en-GB" sz="2800" dirty="0"/>
          </a:p>
          <a:p>
            <a:endParaRPr lang="en-GB" sz="2800" dirty="0"/>
          </a:p>
        </p:txBody>
      </p:sp>
    </p:spTree>
    <p:extLst>
      <p:ext uri="{BB962C8B-B14F-4D97-AF65-F5344CB8AC3E}">
        <p14:creationId xmlns:p14="http://schemas.microsoft.com/office/powerpoint/2010/main" val="56647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350" y="964692"/>
            <a:ext cx="10401300" cy="1188720"/>
          </a:xfrm>
        </p:spPr>
        <p:txBody>
          <a:bodyPr>
            <a:normAutofit/>
          </a:bodyPr>
          <a:lstStyle/>
          <a:p>
            <a:r>
              <a:rPr lang="en-GB" sz="3600" dirty="0"/>
              <a:t>Arguments within the section</a:t>
            </a:r>
          </a:p>
        </p:txBody>
      </p:sp>
      <p:sp>
        <p:nvSpPr>
          <p:cNvPr id="3" name="Content Placeholder 2"/>
          <p:cNvSpPr>
            <a:spLocks noGrp="1"/>
          </p:cNvSpPr>
          <p:nvPr>
            <p:ph idx="1"/>
          </p:nvPr>
        </p:nvSpPr>
        <p:spPr>
          <a:xfrm>
            <a:off x="1295400" y="2640331"/>
            <a:ext cx="6522720" cy="3550157"/>
          </a:xfrm>
        </p:spPr>
        <p:txBody>
          <a:bodyPr>
            <a:normAutofit/>
          </a:bodyPr>
          <a:lstStyle/>
          <a:p>
            <a:r>
              <a:rPr lang="en-GB" sz="2800" dirty="0" smtClean="0"/>
              <a:t>Tenacious </a:t>
            </a:r>
            <a:r>
              <a:rPr lang="en-GB" sz="2800" dirty="0" smtClean="0"/>
              <a:t>attitude</a:t>
            </a:r>
          </a:p>
          <a:p>
            <a:r>
              <a:rPr lang="en-GB" sz="2800" dirty="0" smtClean="0"/>
              <a:t>‘</a:t>
            </a:r>
            <a:r>
              <a:rPr lang="en-GB" sz="2800" dirty="0"/>
              <a:t>Breaking the mould</a:t>
            </a:r>
            <a:r>
              <a:rPr lang="en-GB" sz="2800" dirty="0" smtClean="0"/>
              <a:t>’</a:t>
            </a:r>
            <a:endParaRPr lang="en-GB" sz="2800" dirty="0"/>
          </a:p>
          <a:p>
            <a:r>
              <a:rPr lang="en-GB" sz="2800" dirty="0"/>
              <a:t>Involvement in politics and Roman affairs</a:t>
            </a:r>
          </a:p>
          <a:p>
            <a:r>
              <a:rPr lang="en-GB" sz="2800" dirty="0"/>
              <a:t>Overstepping boundaries</a:t>
            </a:r>
          </a:p>
          <a:p>
            <a:r>
              <a:rPr lang="en-GB" sz="2800" dirty="0"/>
              <a:t>Incest</a:t>
            </a:r>
          </a:p>
          <a:p>
            <a:r>
              <a:rPr lang="en-GB" sz="2800" dirty="0" smtClean="0"/>
              <a:t>Her death</a:t>
            </a:r>
            <a:endParaRPr lang="en-GB" sz="2800" dirty="0"/>
          </a:p>
        </p:txBody>
      </p:sp>
      <p:sp>
        <p:nvSpPr>
          <p:cNvPr id="5" name="Content Placeholder 2"/>
          <p:cNvSpPr txBox="1">
            <a:spLocks/>
          </p:cNvSpPr>
          <p:nvPr/>
        </p:nvSpPr>
        <p:spPr>
          <a:xfrm>
            <a:off x="7871382" y="3175441"/>
            <a:ext cx="3425268" cy="2479936"/>
          </a:xfrm>
          <a:prstGeom prst="rect">
            <a:avLst/>
          </a:prstGeom>
          <a:solidFill>
            <a:srgbClr val="F8F8F8">
              <a:alpha val="50196"/>
            </a:srgbClr>
          </a:solidFill>
          <a:ln>
            <a:solidFill>
              <a:schemeClr val="tx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ctr" anchorCtr="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gn="ctr">
              <a:buNone/>
            </a:pPr>
            <a:r>
              <a:rPr lang="en-GB" sz="2800" dirty="0">
                <a:solidFill>
                  <a:schemeClr val="bg1"/>
                </a:solidFill>
              </a:rPr>
              <a:t>Positive portrayal?</a:t>
            </a:r>
          </a:p>
          <a:p>
            <a:pPr marL="0" indent="0" algn="ctr">
              <a:buNone/>
            </a:pPr>
            <a:r>
              <a:rPr lang="en-GB" sz="2800" dirty="0">
                <a:solidFill>
                  <a:schemeClr val="bg1"/>
                </a:solidFill>
              </a:rPr>
              <a:t>or</a:t>
            </a:r>
          </a:p>
          <a:p>
            <a:pPr marL="0" indent="0" algn="ctr">
              <a:buNone/>
            </a:pPr>
            <a:r>
              <a:rPr lang="en-GB" sz="2800" dirty="0">
                <a:solidFill>
                  <a:schemeClr val="bg1"/>
                </a:solidFill>
              </a:rPr>
              <a:t>Negative portrayal?</a:t>
            </a:r>
          </a:p>
        </p:txBody>
      </p:sp>
    </p:spTree>
    <p:extLst>
      <p:ext uri="{BB962C8B-B14F-4D97-AF65-F5344CB8AC3E}">
        <p14:creationId xmlns:p14="http://schemas.microsoft.com/office/powerpoint/2010/main" val="377799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350" y="964692"/>
            <a:ext cx="10401300" cy="1188720"/>
          </a:xfrm>
        </p:spPr>
        <p:txBody>
          <a:bodyPr>
            <a:normAutofit/>
          </a:bodyPr>
          <a:lstStyle/>
          <a:p>
            <a:r>
              <a:rPr lang="en-GB" sz="3600" dirty="0"/>
              <a:t>Agrippina’s death</a:t>
            </a:r>
          </a:p>
        </p:txBody>
      </p:sp>
      <p:sp>
        <p:nvSpPr>
          <p:cNvPr id="3" name="Content Placeholder 2"/>
          <p:cNvSpPr>
            <a:spLocks noGrp="1"/>
          </p:cNvSpPr>
          <p:nvPr>
            <p:ph idx="1"/>
          </p:nvPr>
        </p:nvSpPr>
        <p:spPr>
          <a:xfrm>
            <a:off x="994116" y="2200747"/>
            <a:ext cx="10203768" cy="4248180"/>
          </a:xfrm>
        </p:spPr>
        <p:txBody>
          <a:bodyPr>
            <a:noAutofit/>
          </a:bodyPr>
          <a:lstStyle/>
          <a:p>
            <a:r>
              <a:rPr lang="en-GB" sz="2200" dirty="0"/>
              <a:t>It is at her death that the stories of Tacitus, Suetonius and Dio are at their closest (Barrett, 1996: pg. 204).</a:t>
            </a:r>
          </a:p>
          <a:p>
            <a:r>
              <a:rPr lang="en-GB" sz="2200" dirty="0"/>
              <a:t>Why did it happen?</a:t>
            </a:r>
          </a:p>
          <a:p>
            <a:pPr lvl="1"/>
            <a:r>
              <a:rPr lang="en-GB" sz="2200" dirty="0"/>
              <a:t>Agrippina’s jealousy and fear (Dio. 61.11.3)</a:t>
            </a:r>
          </a:p>
          <a:p>
            <a:pPr lvl="1"/>
            <a:r>
              <a:rPr lang="en-GB" sz="2200" dirty="0"/>
              <a:t>Nero and his advisors’ fear of her power (Tac. </a:t>
            </a:r>
            <a:r>
              <a:rPr lang="en-GB" sz="2200" i="1" dirty="0"/>
              <a:t>Ann.</a:t>
            </a:r>
            <a:r>
              <a:rPr lang="en-GB" sz="2200" dirty="0"/>
              <a:t> 13.19.22)</a:t>
            </a:r>
          </a:p>
          <a:p>
            <a:pPr lvl="1"/>
            <a:r>
              <a:rPr lang="en-GB" sz="2200" dirty="0" smtClean="0"/>
              <a:t>Deterioration </a:t>
            </a:r>
            <a:r>
              <a:rPr lang="en-GB" sz="2200" dirty="0"/>
              <a:t>of her relationship with Nero (Suet. </a:t>
            </a:r>
            <a:r>
              <a:rPr lang="en-GB" sz="2200" i="1" dirty="0"/>
              <a:t>Nero</a:t>
            </a:r>
            <a:r>
              <a:rPr lang="en-GB" sz="2200" dirty="0"/>
              <a:t> 34.1)</a:t>
            </a:r>
          </a:p>
          <a:p>
            <a:r>
              <a:rPr lang="en-GB" sz="2200" dirty="0" smtClean="0"/>
              <a:t>How </a:t>
            </a:r>
            <a:r>
              <a:rPr lang="en-GB" sz="2200" dirty="0"/>
              <a:t>did it happen?</a:t>
            </a:r>
          </a:p>
          <a:p>
            <a:pPr lvl="1"/>
            <a:r>
              <a:rPr lang="en-GB" sz="2200" dirty="0"/>
              <a:t>Multiple poisoning attempts (Suet. </a:t>
            </a:r>
            <a:r>
              <a:rPr lang="en-GB" sz="2200" i="1" dirty="0"/>
              <a:t>Nero </a:t>
            </a:r>
            <a:r>
              <a:rPr lang="en-GB" sz="2200" dirty="0"/>
              <a:t>34.2)</a:t>
            </a:r>
          </a:p>
          <a:p>
            <a:pPr lvl="1"/>
            <a:r>
              <a:rPr lang="en-GB" sz="2200" dirty="0"/>
              <a:t>The collapsing boat (Suet. </a:t>
            </a:r>
            <a:r>
              <a:rPr lang="en-GB" sz="2200" i="1" dirty="0"/>
              <a:t>Nero</a:t>
            </a:r>
            <a:r>
              <a:rPr lang="en-GB" sz="2200" dirty="0"/>
              <a:t> 34.2; Tac. </a:t>
            </a:r>
            <a:r>
              <a:rPr lang="en-GB" sz="2200" i="1" dirty="0"/>
              <a:t>Ann. </a:t>
            </a:r>
            <a:r>
              <a:rPr lang="en-GB" sz="2200" dirty="0"/>
              <a:t>34.3.1-5.1)</a:t>
            </a:r>
          </a:p>
          <a:p>
            <a:pPr lvl="1"/>
            <a:r>
              <a:rPr lang="en-GB" sz="2200" dirty="0"/>
              <a:t>An “assassination attempt on Nero gone wrong” (Tac. </a:t>
            </a:r>
            <a:r>
              <a:rPr lang="en-GB" sz="2200" i="1" dirty="0"/>
              <a:t>Ann. </a:t>
            </a:r>
            <a:r>
              <a:rPr lang="en-GB" sz="2200" dirty="0"/>
              <a:t>14.8.6; Dio 61.13.5)  </a:t>
            </a:r>
          </a:p>
          <a:p>
            <a:pPr lvl="1"/>
            <a:endParaRPr lang="en-GB" sz="2200" dirty="0"/>
          </a:p>
        </p:txBody>
      </p:sp>
    </p:spTree>
    <p:extLst>
      <p:ext uri="{BB962C8B-B14F-4D97-AF65-F5344CB8AC3E}">
        <p14:creationId xmlns:p14="http://schemas.microsoft.com/office/powerpoint/2010/main" val="2292598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350" y="964692"/>
            <a:ext cx="10401300" cy="1188720"/>
          </a:xfrm>
        </p:spPr>
        <p:txBody>
          <a:bodyPr>
            <a:normAutofit/>
          </a:bodyPr>
          <a:lstStyle/>
          <a:p>
            <a:r>
              <a:rPr lang="en-GB" sz="3600" dirty="0"/>
              <a:t>Agrippina’s death</a:t>
            </a:r>
          </a:p>
        </p:txBody>
      </p:sp>
      <p:sp>
        <p:nvSpPr>
          <p:cNvPr id="3" name="Content Placeholder 2"/>
          <p:cNvSpPr>
            <a:spLocks noGrp="1"/>
          </p:cNvSpPr>
          <p:nvPr>
            <p:ph idx="1"/>
          </p:nvPr>
        </p:nvSpPr>
        <p:spPr>
          <a:xfrm>
            <a:off x="1295399" y="2343151"/>
            <a:ext cx="9438861" cy="4227770"/>
          </a:xfrm>
        </p:spPr>
        <p:txBody>
          <a:bodyPr>
            <a:normAutofit/>
          </a:bodyPr>
          <a:lstStyle/>
          <a:p>
            <a:r>
              <a:rPr lang="en-GB" sz="2800" dirty="0"/>
              <a:t>Consequences of her death</a:t>
            </a:r>
          </a:p>
          <a:p>
            <a:pPr lvl="1"/>
            <a:r>
              <a:rPr lang="en-GB" sz="2600" dirty="0"/>
              <a:t>Nero fled Rome in terror, but was praised when he returned (Tac. </a:t>
            </a:r>
            <a:r>
              <a:rPr lang="en-GB" sz="2600" i="1" dirty="0"/>
              <a:t>Ann.</a:t>
            </a:r>
            <a:r>
              <a:rPr lang="en-GB" sz="2600" dirty="0"/>
              <a:t> 14.10.1; Dio 61.16.1)</a:t>
            </a:r>
          </a:p>
          <a:p>
            <a:pPr lvl="1"/>
            <a:r>
              <a:rPr lang="en-GB" sz="2600" dirty="0"/>
              <a:t>“</a:t>
            </a:r>
            <a:r>
              <a:rPr lang="en-GB" sz="2600" i="1" dirty="0" err="1"/>
              <a:t>Damnatio</a:t>
            </a:r>
            <a:r>
              <a:rPr lang="en-GB" sz="2600" i="1" dirty="0"/>
              <a:t> </a:t>
            </a:r>
            <a:r>
              <a:rPr lang="en-GB" sz="2600" i="1" dirty="0" err="1"/>
              <a:t>Memmoriae</a:t>
            </a:r>
            <a:r>
              <a:rPr lang="en-GB" sz="2600" i="1" dirty="0"/>
              <a:t>” </a:t>
            </a:r>
            <a:r>
              <a:rPr lang="en-GB" sz="2600" dirty="0"/>
              <a:t>(Dio 61.16.2a)</a:t>
            </a:r>
            <a:endParaRPr lang="en-GB" sz="2600" i="1" dirty="0"/>
          </a:p>
          <a:p>
            <a:pPr lvl="1"/>
            <a:r>
              <a:rPr lang="en-GB" sz="2600" i="1" dirty="0"/>
              <a:t>Dies </a:t>
            </a:r>
            <a:r>
              <a:rPr lang="en-GB" sz="2600" i="1" dirty="0" err="1"/>
              <a:t>Nefasti</a:t>
            </a:r>
            <a:r>
              <a:rPr lang="en-GB" sz="2600" i="1" dirty="0"/>
              <a:t> (</a:t>
            </a:r>
            <a:r>
              <a:rPr lang="en-GB" sz="2600" dirty="0"/>
              <a:t>Barrett, 1996: pg. 192)</a:t>
            </a:r>
          </a:p>
          <a:p>
            <a:pPr lvl="1"/>
            <a:r>
              <a:rPr lang="en-GB" sz="2600" dirty="0"/>
              <a:t>Nero heavily criticised</a:t>
            </a:r>
          </a:p>
          <a:p>
            <a:pPr lvl="2"/>
            <a:r>
              <a:rPr lang="en-GB" sz="2600" dirty="0"/>
              <a:t>“Nero Orestes Alcmaeon, </a:t>
            </a:r>
            <a:r>
              <a:rPr lang="en-GB" sz="2600" dirty="0" err="1"/>
              <a:t>Motherslayer</a:t>
            </a:r>
            <a:r>
              <a:rPr lang="en-GB" sz="2600" dirty="0"/>
              <a:t>” (Dio 61.16.2)</a:t>
            </a:r>
          </a:p>
        </p:txBody>
      </p:sp>
    </p:spTree>
    <p:extLst>
      <p:ext uri="{BB962C8B-B14F-4D97-AF65-F5344CB8AC3E}">
        <p14:creationId xmlns:p14="http://schemas.microsoft.com/office/powerpoint/2010/main" val="225521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350" y="964692"/>
            <a:ext cx="10401300" cy="1188720"/>
          </a:xfrm>
        </p:spPr>
        <p:txBody>
          <a:bodyPr>
            <a:normAutofit/>
          </a:bodyPr>
          <a:lstStyle/>
          <a:p>
            <a:r>
              <a:rPr lang="en-GB" sz="3600" dirty="0"/>
              <a:t>Agrippina’s death</a:t>
            </a:r>
          </a:p>
        </p:txBody>
      </p:sp>
      <p:sp>
        <p:nvSpPr>
          <p:cNvPr id="3" name="Content Placeholder 2"/>
          <p:cNvSpPr>
            <a:spLocks noGrp="1"/>
          </p:cNvSpPr>
          <p:nvPr>
            <p:ph idx="1"/>
          </p:nvPr>
        </p:nvSpPr>
        <p:spPr>
          <a:xfrm>
            <a:off x="1295399" y="2343151"/>
            <a:ext cx="9438861" cy="4227770"/>
          </a:xfrm>
        </p:spPr>
        <p:txBody>
          <a:bodyPr>
            <a:normAutofit/>
          </a:bodyPr>
          <a:lstStyle/>
          <a:p>
            <a:r>
              <a:rPr lang="en-GB" sz="2800" dirty="0" smtClean="0"/>
              <a:t>Reception within sources:</a:t>
            </a:r>
            <a:endParaRPr lang="en-GB" sz="2800" dirty="0"/>
          </a:p>
          <a:p>
            <a:pPr lvl="1"/>
            <a:r>
              <a:rPr lang="en-GB" sz="2600" i="1" dirty="0"/>
              <a:t>The Octavia, </a:t>
            </a:r>
            <a:r>
              <a:rPr lang="en-GB" sz="2600" dirty="0"/>
              <a:t>Lines: 614-617.</a:t>
            </a:r>
          </a:p>
          <a:p>
            <a:pPr lvl="1"/>
            <a:r>
              <a:rPr lang="en-GB" sz="2600" dirty="0"/>
              <a:t>The Praetorian guard was too loyal to a descendant of Germanicus (Tac. </a:t>
            </a:r>
            <a:r>
              <a:rPr lang="en-GB" sz="2600" i="1" dirty="0"/>
              <a:t>Ann. </a:t>
            </a:r>
            <a:r>
              <a:rPr lang="en-GB" sz="2600" dirty="0"/>
              <a:t>34.7.1; Griffin, 1996: pg. 72</a:t>
            </a:r>
            <a:r>
              <a:rPr lang="en-GB" sz="2600" dirty="0" smtClean="0"/>
              <a:t>).</a:t>
            </a:r>
          </a:p>
          <a:p>
            <a:pPr lvl="1"/>
            <a:r>
              <a:rPr lang="en-GB" sz="2600" dirty="0" smtClean="0"/>
              <a:t>Statius, </a:t>
            </a:r>
            <a:r>
              <a:rPr lang="en-GB" sz="2600" i="1" dirty="0" err="1" smtClean="0"/>
              <a:t>Silvae</a:t>
            </a:r>
            <a:r>
              <a:rPr lang="en-GB" sz="2600" i="1" dirty="0" smtClean="0"/>
              <a:t> </a:t>
            </a:r>
            <a:r>
              <a:rPr lang="en-GB" sz="2600" dirty="0" smtClean="0"/>
              <a:t>2.7.</a:t>
            </a:r>
            <a:endParaRPr lang="en-GB" sz="2600" dirty="0"/>
          </a:p>
        </p:txBody>
      </p:sp>
    </p:spTree>
    <p:extLst>
      <p:ext uri="{BB962C8B-B14F-4D97-AF65-F5344CB8AC3E}">
        <p14:creationId xmlns:p14="http://schemas.microsoft.com/office/powerpoint/2010/main" val="2558772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943" y="964692"/>
            <a:ext cx="10276114" cy="1188720"/>
          </a:xfrm>
        </p:spPr>
        <p:txBody>
          <a:bodyPr/>
          <a:lstStyle/>
          <a:p>
            <a:r>
              <a:rPr lang="en-GB" sz="3600" dirty="0"/>
              <a:t>conclusion</a:t>
            </a:r>
            <a:endParaRPr lang="en-GB" dirty="0"/>
          </a:p>
        </p:txBody>
      </p:sp>
      <p:sp>
        <p:nvSpPr>
          <p:cNvPr id="3" name="Content Placeholder 2"/>
          <p:cNvSpPr>
            <a:spLocks noGrp="1"/>
          </p:cNvSpPr>
          <p:nvPr>
            <p:ph idx="1"/>
          </p:nvPr>
        </p:nvSpPr>
        <p:spPr>
          <a:xfrm>
            <a:off x="1181100" y="2362200"/>
            <a:ext cx="9829800" cy="3990473"/>
          </a:xfrm>
        </p:spPr>
        <p:txBody>
          <a:bodyPr>
            <a:normAutofit lnSpcReduction="10000"/>
          </a:bodyPr>
          <a:lstStyle/>
          <a:p>
            <a:r>
              <a:rPr lang="en-GB" sz="2800" dirty="0"/>
              <a:t>Agrippina’s portrayal is defined by the media used for analysis.</a:t>
            </a:r>
          </a:p>
          <a:p>
            <a:r>
              <a:rPr lang="en-GB" sz="2800" dirty="0"/>
              <a:t>Gendered stereotypes have influenced portrayals.</a:t>
            </a:r>
          </a:p>
          <a:p>
            <a:r>
              <a:rPr lang="en-GB" sz="2800" dirty="0"/>
              <a:t>Limitations of contemporary sources cause difficulty.</a:t>
            </a:r>
          </a:p>
          <a:p>
            <a:r>
              <a:rPr lang="en-GB" sz="2800" dirty="0"/>
              <a:t>Her death is one situation were the extant sources actually concur more frequently.</a:t>
            </a:r>
          </a:p>
          <a:p>
            <a:r>
              <a:rPr lang="en-GB" sz="2800" dirty="0"/>
              <a:t>Despite her initial dislike, </a:t>
            </a:r>
            <a:r>
              <a:rPr lang="en-GB" sz="2800" dirty="0" smtClean="0"/>
              <a:t>the manner in which she was killed earned her sympathy, and to a minor extent some forms of rehabilitation.</a:t>
            </a:r>
            <a:endParaRPr lang="en-GB" sz="2800" dirty="0"/>
          </a:p>
        </p:txBody>
      </p:sp>
    </p:spTree>
    <p:extLst>
      <p:ext uri="{BB962C8B-B14F-4D97-AF65-F5344CB8AC3E}">
        <p14:creationId xmlns:p14="http://schemas.microsoft.com/office/powerpoint/2010/main" val="276906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957" y="964692"/>
            <a:ext cx="10374086" cy="1188720"/>
          </a:xfrm>
        </p:spPr>
        <p:txBody>
          <a:bodyPr>
            <a:noAutofit/>
          </a:bodyPr>
          <a:lstStyle/>
          <a:p>
            <a:r>
              <a:rPr lang="en-GB" sz="3600" dirty="0"/>
              <a:t>Plans for the future:</a:t>
            </a:r>
          </a:p>
        </p:txBody>
      </p:sp>
      <p:sp>
        <p:nvSpPr>
          <p:cNvPr id="3" name="Content Placeholder 2"/>
          <p:cNvSpPr>
            <a:spLocks noGrp="1"/>
          </p:cNvSpPr>
          <p:nvPr>
            <p:ph idx="1"/>
          </p:nvPr>
        </p:nvSpPr>
        <p:spPr>
          <a:xfrm>
            <a:off x="1104900" y="2339221"/>
            <a:ext cx="9982200" cy="4222000"/>
          </a:xfrm>
        </p:spPr>
        <p:txBody>
          <a:bodyPr>
            <a:noAutofit/>
          </a:bodyPr>
          <a:lstStyle/>
          <a:p>
            <a:r>
              <a:rPr lang="en-GB" sz="2600" dirty="0"/>
              <a:t>Writing!</a:t>
            </a:r>
          </a:p>
          <a:p>
            <a:r>
              <a:rPr lang="en-GB" sz="2600" dirty="0"/>
              <a:t>Poppaea Sabina:</a:t>
            </a:r>
          </a:p>
          <a:p>
            <a:pPr lvl="1"/>
            <a:r>
              <a:rPr lang="en-GB" sz="2600" dirty="0"/>
              <a:t>Looking at her portrayal in similar sources.</a:t>
            </a:r>
          </a:p>
          <a:p>
            <a:pPr lvl="1"/>
            <a:r>
              <a:rPr lang="en-GB" sz="2600" dirty="0"/>
              <a:t>Introduction and importance of Josephus.</a:t>
            </a:r>
          </a:p>
          <a:p>
            <a:pPr lvl="1"/>
            <a:r>
              <a:rPr lang="en-GB" sz="2600" dirty="0"/>
              <a:t>Discussion in to the lack of numismatic and artistic evidence.</a:t>
            </a:r>
          </a:p>
          <a:p>
            <a:r>
              <a:rPr lang="en-GB" sz="2600" dirty="0"/>
              <a:t>Relevance of the </a:t>
            </a:r>
            <a:r>
              <a:rPr lang="en-GB" sz="2600" i="1" dirty="0"/>
              <a:t>Octavia </a:t>
            </a:r>
            <a:r>
              <a:rPr lang="en-GB" sz="2600" dirty="0"/>
              <a:t>in representing both Agrippina and </a:t>
            </a:r>
            <a:r>
              <a:rPr lang="en-GB" sz="2600" dirty="0" err="1"/>
              <a:t>Poppaea</a:t>
            </a:r>
            <a:r>
              <a:rPr lang="en-GB" sz="2600" dirty="0" smtClean="0"/>
              <a:t>.</a:t>
            </a:r>
          </a:p>
          <a:p>
            <a:r>
              <a:rPr lang="en-GB" sz="2600" dirty="0" smtClean="0"/>
              <a:t>Look further in to the Flavian era poetry and analyse their relevance in portraying the events of Nero’s reign and Agrippina and </a:t>
            </a:r>
            <a:r>
              <a:rPr lang="en-GB" sz="2600" dirty="0" err="1" smtClean="0"/>
              <a:t>Poppaea</a:t>
            </a:r>
            <a:r>
              <a:rPr lang="en-GB" sz="2600" dirty="0" smtClean="0"/>
              <a:t>.</a:t>
            </a:r>
            <a:endParaRPr lang="en-GB" sz="2600" dirty="0"/>
          </a:p>
        </p:txBody>
      </p:sp>
    </p:spTree>
    <p:extLst>
      <p:ext uri="{BB962C8B-B14F-4D97-AF65-F5344CB8AC3E}">
        <p14:creationId xmlns:p14="http://schemas.microsoft.com/office/powerpoint/2010/main" val="890402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629" y="964692"/>
            <a:ext cx="10406742" cy="1188720"/>
          </a:xfrm>
        </p:spPr>
        <p:txBody>
          <a:bodyPr>
            <a:normAutofit/>
          </a:bodyPr>
          <a:lstStyle/>
          <a:p>
            <a:r>
              <a:rPr lang="en-GB" sz="3600" dirty="0"/>
              <a:t>Bibliography</a:t>
            </a:r>
          </a:p>
        </p:txBody>
      </p:sp>
      <p:sp>
        <p:nvSpPr>
          <p:cNvPr id="3" name="Content Placeholder 2"/>
          <p:cNvSpPr>
            <a:spLocks noGrp="1"/>
          </p:cNvSpPr>
          <p:nvPr>
            <p:ph idx="1"/>
          </p:nvPr>
        </p:nvSpPr>
        <p:spPr>
          <a:xfrm>
            <a:off x="1572985" y="2337707"/>
            <a:ext cx="9046030" cy="4226379"/>
          </a:xfrm>
        </p:spPr>
        <p:txBody>
          <a:bodyPr>
            <a:noAutofit/>
          </a:bodyPr>
          <a:lstStyle/>
          <a:p>
            <a:pPr marL="0" indent="0">
              <a:buNone/>
            </a:pPr>
            <a:r>
              <a:rPr lang="en-GB" sz="1400" dirty="0">
                <a:latin typeface="+mj-lt"/>
              </a:rPr>
              <a:t>Dio Cassius, </a:t>
            </a:r>
            <a:r>
              <a:rPr lang="en-GB" sz="1400" i="1" dirty="0" err="1">
                <a:latin typeface="+mj-lt"/>
              </a:rPr>
              <a:t>Dio's</a:t>
            </a:r>
            <a:r>
              <a:rPr lang="en-GB" sz="1400" i="1" dirty="0">
                <a:latin typeface="+mj-lt"/>
              </a:rPr>
              <a:t> Roman History</a:t>
            </a:r>
            <a:r>
              <a:rPr lang="en-GB" sz="1400" dirty="0">
                <a:latin typeface="+mj-lt"/>
              </a:rPr>
              <a:t>, Cary, E., Foster, H.B. (Trans.), 2015. Cambridge, Mass, Harvard University Press. </a:t>
            </a:r>
            <a:endParaRPr lang="en-GB" sz="1400" dirty="0">
              <a:latin typeface="+mj-lt"/>
              <a:ea typeface="Calibri" panose="020F0502020204030204" pitchFamily="34" charset="0"/>
              <a:cs typeface="Times New Roman" panose="02020603050405020304" pitchFamily="18" charset="0"/>
            </a:endParaRPr>
          </a:p>
          <a:p>
            <a:pPr marL="0" indent="0">
              <a:buNone/>
            </a:pPr>
            <a:r>
              <a:rPr lang="en-GB" sz="1400" dirty="0" smtClean="0">
                <a:latin typeface="+mj-lt"/>
              </a:rPr>
              <a:t>Josephus, </a:t>
            </a:r>
            <a:r>
              <a:rPr lang="en-GB" sz="1400" i="1" dirty="0">
                <a:latin typeface="+mj-lt"/>
              </a:rPr>
              <a:t>Jewish Antiquities</a:t>
            </a:r>
            <a:r>
              <a:rPr lang="en-GB" sz="1400" dirty="0" smtClean="0">
                <a:latin typeface="+mj-lt"/>
              </a:rPr>
              <a:t>, Feldman, L.H., Marcus, R., Thackeray, H. St. J., </a:t>
            </a:r>
            <a:r>
              <a:rPr lang="en-GB" sz="1400" dirty="0" err="1" smtClean="0">
                <a:latin typeface="+mj-lt"/>
              </a:rPr>
              <a:t>Wikgren</a:t>
            </a:r>
            <a:r>
              <a:rPr lang="en-GB" sz="1400" dirty="0" smtClean="0">
                <a:latin typeface="+mj-lt"/>
              </a:rPr>
              <a:t>, A.P. (Trans.), 2014, Cambridge, Massachusetts: Harvard University Press</a:t>
            </a:r>
            <a:endParaRPr lang="en-GB" sz="1400" dirty="0" smtClean="0">
              <a:latin typeface="+mj-lt"/>
              <a:ea typeface="Calibri" panose="020F0502020204030204" pitchFamily="34" charset="0"/>
              <a:cs typeface="Times New Roman" panose="02020603050405020304" pitchFamily="18" charset="0"/>
            </a:endParaRPr>
          </a:p>
          <a:p>
            <a:pPr marL="0" indent="0">
              <a:buNone/>
            </a:pPr>
            <a:r>
              <a:rPr lang="en-GB" sz="1400" dirty="0" smtClean="0">
                <a:latin typeface="+mj-lt"/>
              </a:rPr>
              <a:t>Josephus, </a:t>
            </a:r>
            <a:r>
              <a:rPr lang="en-GB" sz="1400" i="1" dirty="0" smtClean="0">
                <a:latin typeface="+mj-lt"/>
              </a:rPr>
              <a:t>The Jewish War</a:t>
            </a:r>
            <a:r>
              <a:rPr lang="en-GB" sz="1400" dirty="0" smtClean="0">
                <a:latin typeface="+mj-lt"/>
              </a:rPr>
              <a:t>,  Thackeray, H. St. J. (Trans.), 2014, Cambridge, Massachusetts: Harvard University Press</a:t>
            </a:r>
            <a:endParaRPr lang="en-GB" sz="1400" dirty="0" smtClean="0">
              <a:latin typeface="+mj-lt"/>
              <a:ea typeface="Calibri" panose="020F0502020204030204" pitchFamily="34" charset="0"/>
              <a:cs typeface="Times New Roman" panose="02020603050405020304" pitchFamily="18" charset="0"/>
            </a:endParaRPr>
          </a:p>
          <a:p>
            <a:pPr marL="0" indent="0">
              <a:buNone/>
            </a:pPr>
            <a:r>
              <a:rPr lang="en-GB" sz="1400" dirty="0" smtClean="0">
                <a:latin typeface="+mj-lt"/>
              </a:rPr>
              <a:t>Pliny the Elder, </a:t>
            </a:r>
            <a:r>
              <a:rPr lang="en-GB" sz="1400" i="1" dirty="0" smtClean="0">
                <a:latin typeface="+mj-lt"/>
              </a:rPr>
              <a:t>Natural History</a:t>
            </a:r>
            <a:r>
              <a:rPr lang="en-GB" sz="1400" dirty="0" smtClean="0">
                <a:latin typeface="+mj-lt"/>
              </a:rPr>
              <a:t>, Rackham, H. (trans.), 1938. London: Cambridge, Massachusetts: Heinemann Harvard University Press.</a:t>
            </a:r>
            <a:endParaRPr lang="en-GB" sz="1400" dirty="0" smtClean="0">
              <a:latin typeface="+mj-lt"/>
              <a:ea typeface="Calibri" panose="020F0502020204030204" pitchFamily="34" charset="0"/>
              <a:cs typeface="Times New Roman" panose="02020603050405020304" pitchFamily="18" charset="0"/>
            </a:endParaRPr>
          </a:p>
          <a:p>
            <a:pPr marL="0" indent="0">
              <a:buNone/>
            </a:pPr>
            <a:r>
              <a:rPr lang="en-GB" sz="1400" dirty="0" smtClean="0">
                <a:latin typeface="+mj-lt"/>
              </a:rPr>
              <a:t>Seneca</a:t>
            </a:r>
            <a:r>
              <a:rPr lang="en-GB" sz="1400" dirty="0">
                <a:latin typeface="+mj-lt"/>
              </a:rPr>
              <a:t>, </a:t>
            </a:r>
            <a:r>
              <a:rPr lang="en-GB" sz="1400" i="1" dirty="0">
                <a:latin typeface="+mj-lt"/>
              </a:rPr>
              <a:t>Oedipus, Agamemnon, Thyestes, Hercules on </a:t>
            </a:r>
            <a:r>
              <a:rPr lang="en-GB" sz="1400" i="1" dirty="0" err="1">
                <a:latin typeface="+mj-lt"/>
              </a:rPr>
              <a:t>Oeta</a:t>
            </a:r>
            <a:r>
              <a:rPr lang="en-GB" sz="1400" i="1" dirty="0">
                <a:latin typeface="+mj-lt"/>
              </a:rPr>
              <a:t>, Octavia</a:t>
            </a:r>
            <a:r>
              <a:rPr lang="en-GB" sz="1400" dirty="0">
                <a:latin typeface="+mj-lt"/>
              </a:rPr>
              <a:t>, J.G. Fitch (ed. &amp; trans.), 2018. Cambridge, Massachusetts: Harvard University Press. Pg.509-617</a:t>
            </a:r>
            <a:endParaRPr lang="en-GB" sz="1400" dirty="0">
              <a:latin typeface="+mj-lt"/>
              <a:ea typeface="Calibri" panose="020F0502020204030204" pitchFamily="34" charset="0"/>
              <a:cs typeface="Times New Roman" panose="02020603050405020304" pitchFamily="18" charset="0"/>
            </a:endParaRPr>
          </a:p>
          <a:p>
            <a:pPr marL="0" indent="0">
              <a:buNone/>
            </a:pPr>
            <a:r>
              <a:rPr lang="en-GB" sz="1400" dirty="0">
                <a:latin typeface="+mj-lt"/>
              </a:rPr>
              <a:t>Statius. </a:t>
            </a:r>
            <a:r>
              <a:rPr lang="en-GB" sz="1400" i="1" dirty="0" err="1">
                <a:latin typeface="+mj-lt"/>
              </a:rPr>
              <a:t>Silvae</a:t>
            </a:r>
            <a:r>
              <a:rPr lang="en-GB" sz="1400" i="1" dirty="0">
                <a:latin typeface="+mj-lt"/>
              </a:rPr>
              <a:t>. </a:t>
            </a:r>
            <a:r>
              <a:rPr lang="en-GB" sz="1400" dirty="0" smtClean="0">
                <a:latin typeface="+mj-lt"/>
              </a:rPr>
              <a:t>Shackleton Bailey, D.R. (ed. &amp; trans.),</a:t>
            </a:r>
            <a:r>
              <a:rPr lang="en-GB" sz="1400" dirty="0">
                <a:latin typeface="+mj-lt"/>
              </a:rPr>
              <a:t> Revised by Christopher A. </a:t>
            </a:r>
            <a:r>
              <a:rPr lang="en-GB" sz="1400" dirty="0" smtClean="0">
                <a:latin typeface="+mj-lt"/>
              </a:rPr>
              <a:t>Parrott,</a:t>
            </a:r>
            <a:r>
              <a:rPr lang="en-GB" sz="1400" dirty="0">
                <a:latin typeface="+mj-lt"/>
              </a:rPr>
              <a:t> </a:t>
            </a:r>
            <a:r>
              <a:rPr lang="en-GB" sz="1400" dirty="0" smtClean="0">
                <a:latin typeface="+mj-lt"/>
              </a:rPr>
              <a:t>2015, </a:t>
            </a:r>
            <a:r>
              <a:rPr lang="en-GB" sz="1400" dirty="0">
                <a:latin typeface="+mj-lt"/>
              </a:rPr>
              <a:t>Cambridge, MA: Harvard University Press, </a:t>
            </a:r>
            <a:r>
              <a:rPr lang="en-GB" sz="1400" dirty="0" smtClean="0">
                <a:latin typeface="+mj-lt"/>
              </a:rPr>
              <a:t>2015</a:t>
            </a:r>
          </a:p>
          <a:p>
            <a:pPr marL="0" indent="0">
              <a:buNone/>
            </a:pPr>
            <a:r>
              <a:rPr lang="en-GB" sz="1400" dirty="0" smtClean="0">
                <a:latin typeface="+mj-lt"/>
              </a:rPr>
              <a:t>Suetonius</a:t>
            </a:r>
            <a:r>
              <a:rPr lang="en-GB" sz="1400" dirty="0">
                <a:latin typeface="+mj-lt"/>
              </a:rPr>
              <a:t>, </a:t>
            </a:r>
            <a:r>
              <a:rPr lang="en-GB" sz="1400" i="1" dirty="0">
                <a:latin typeface="+mj-lt"/>
              </a:rPr>
              <a:t>Lives of Caesars</a:t>
            </a:r>
            <a:r>
              <a:rPr lang="en-GB" sz="1400" dirty="0">
                <a:latin typeface="+mj-lt"/>
              </a:rPr>
              <a:t>, Edwards, C. (trans.), 2001. Oxford; New York: Oxford University Press.  </a:t>
            </a:r>
            <a:endParaRPr lang="en-GB" sz="1400" dirty="0">
              <a:latin typeface="+mj-lt"/>
              <a:ea typeface="Calibri" panose="020F0502020204030204" pitchFamily="34" charset="0"/>
              <a:cs typeface="Times New Roman" panose="02020603050405020304" pitchFamily="18" charset="0"/>
            </a:endParaRPr>
          </a:p>
          <a:p>
            <a:pPr marL="0" indent="0">
              <a:buNone/>
            </a:pPr>
            <a:r>
              <a:rPr lang="en-GB" sz="1400" dirty="0">
                <a:latin typeface="+mj-lt"/>
              </a:rPr>
              <a:t>Tacitus, </a:t>
            </a:r>
            <a:r>
              <a:rPr lang="en-GB" sz="1400" i="1" dirty="0">
                <a:latin typeface="+mj-lt"/>
              </a:rPr>
              <a:t>The Annals: The Reigns of Tiberius, Claudius, and Nero</a:t>
            </a:r>
            <a:r>
              <a:rPr lang="en-GB" sz="1400" dirty="0">
                <a:latin typeface="+mj-lt"/>
              </a:rPr>
              <a:t>, J.C. Yardley (trans.), 2008. Oxford, England: Oxford University Press.</a:t>
            </a:r>
            <a:endParaRPr lang="en-GB" sz="1400" dirty="0">
              <a:latin typeface="+mj-lt"/>
              <a:ea typeface="Calibri" panose="020F0502020204030204" pitchFamily="34" charset="0"/>
              <a:cs typeface="Times New Roman" panose="02020603050405020304" pitchFamily="18" charset="0"/>
            </a:endParaRPr>
          </a:p>
          <a:p>
            <a:pPr marL="0" indent="0">
              <a:buNone/>
            </a:pPr>
            <a:r>
              <a:rPr lang="en-GB" sz="1400" dirty="0">
                <a:latin typeface="+mj-lt"/>
              </a:rPr>
              <a:t>Tacitus, </a:t>
            </a:r>
            <a:r>
              <a:rPr lang="en-GB" sz="1400" i="1" dirty="0">
                <a:latin typeface="+mj-lt"/>
              </a:rPr>
              <a:t>Histories</a:t>
            </a:r>
            <a:r>
              <a:rPr lang="en-GB" sz="1400" dirty="0">
                <a:latin typeface="+mj-lt"/>
              </a:rPr>
              <a:t>, Moore, C.H. (trans.), 2006, Cambridge, Massachusetts: Harvard University Press</a:t>
            </a:r>
            <a:endParaRPr lang="en-GB" sz="1400" dirty="0">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034297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629" y="964692"/>
            <a:ext cx="10406742" cy="1188720"/>
          </a:xfrm>
        </p:spPr>
        <p:txBody>
          <a:bodyPr>
            <a:normAutofit/>
          </a:bodyPr>
          <a:lstStyle/>
          <a:p>
            <a:r>
              <a:rPr lang="en-GB" sz="3600" dirty="0"/>
              <a:t>Bibliography</a:t>
            </a:r>
          </a:p>
        </p:txBody>
      </p:sp>
      <p:sp>
        <p:nvSpPr>
          <p:cNvPr id="3" name="Content Placeholder 2"/>
          <p:cNvSpPr>
            <a:spLocks noGrp="1"/>
          </p:cNvSpPr>
          <p:nvPr>
            <p:ph idx="1"/>
          </p:nvPr>
        </p:nvSpPr>
        <p:spPr>
          <a:xfrm>
            <a:off x="1104900" y="2474758"/>
            <a:ext cx="9982200" cy="3926042"/>
          </a:xfrm>
        </p:spPr>
        <p:txBody>
          <a:bodyPr>
            <a:normAutofit/>
          </a:bodyPr>
          <a:lstStyle/>
          <a:p>
            <a:pPr marL="0" indent="0">
              <a:buNone/>
            </a:pPr>
            <a:r>
              <a:rPr lang="en-GB" sz="1600" dirty="0"/>
              <a:t>Image: </a:t>
            </a:r>
            <a:r>
              <a:rPr lang="en-GB" sz="1600" dirty="0">
                <a:hlinkClick r:id="rId2"/>
              </a:rPr>
              <a:t>https://www.britishmuseum.org/research/collection_online/collection_object_details.aspx?objectId=466306&amp;partId=1&amp;images=true</a:t>
            </a:r>
            <a:r>
              <a:rPr lang="en-GB" sz="1600" dirty="0"/>
              <a:t> (Accessed: 24/1/19)</a:t>
            </a:r>
          </a:p>
          <a:p>
            <a:pPr marL="0" indent="0">
              <a:buNone/>
            </a:pPr>
            <a:r>
              <a:rPr lang="en-GB" sz="1600" dirty="0"/>
              <a:t>Image: </a:t>
            </a:r>
            <a:r>
              <a:rPr lang="en-GB" sz="1600" dirty="0">
                <a:hlinkClick r:id="rId3"/>
              </a:rPr>
              <a:t>http://aphrodisias.classics.ox.ac.uk/sebasteionreliefs.html#prettyPhoto</a:t>
            </a:r>
            <a:r>
              <a:rPr lang="en-GB" sz="1600" dirty="0"/>
              <a:t> (Accessed: 20/1/19)</a:t>
            </a:r>
          </a:p>
          <a:p>
            <a:pPr marL="0" indent="0">
              <a:buNone/>
            </a:pPr>
            <a:r>
              <a:rPr lang="en-GB" sz="1600" dirty="0"/>
              <a:t>Image: </a:t>
            </a:r>
            <a:r>
              <a:rPr lang="en-GB" sz="1600" dirty="0">
                <a:hlinkClick r:id="rId4"/>
              </a:rPr>
              <a:t>http://www.wildwinds.com/coins/ric/nero/RIC_0003.jpg</a:t>
            </a:r>
            <a:r>
              <a:rPr lang="en-GB" sz="1600" dirty="0"/>
              <a:t> (Accessed: 15/10/18)</a:t>
            </a:r>
          </a:p>
          <a:p>
            <a:pPr marL="0" indent="0">
              <a:buNone/>
            </a:pPr>
            <a:r>
              <a:rPr lang="en-GB" sz="1600" dirty="0"/>
              <a:t>Image: </a:t>
            </a:r>
            <a:r>
              <a:rPr lang="en-GB" sz="1600" dirty="0">
                <a:hlinkClick r:id="rId5"/>
              </a:rPr>
              <a:t>https://www.britannica.com/biography/Tacitus-Roman-historian/media/579997/142242</a:t>
            </a:r>
            <a:r>
              <a:rPr lang="en-GB" sz="1600" dirty="0"/>
              <a:t> (Accessed: 20/1/19)</a:t>
            </a:r>
          </a:p>
          <a:p>
            <a:pPr marL="0" indent="0">
              <a:buNone/>
            </a:pPr>
            <a:r>
              <a:rPr lang="en-GB" sz="1600" dirty="0"/>
              <a:t>Image: </a:t>
            </a:r>
            <a:r>
              <a:rPr lang="en-GB" sz="1600" dirty="0">
                <a:hlinkClick r:id="rId6"/>
              </a:rPr>
              <a:t>https://www.britannica.com/biography/Dio-Cassius</a:t>
            </a:r>
            <a:r>
              <a:rPr lang="en-GB" sz="1600" dirty="0"/>
              <a:t> (Accessed: 20/1/19)</a:t>
            </a:r>
          </a:p>
          <a:p>
            <a:pPr marL="0" indent="0">
              <a:buNone/>
            </a:pPr>
            <a:r>
              <a:rPr lang="en-GB" sz="1600" dirty="0"/>
              <a:t>Image: </a:t>
            </a:r>
            <a:r>
              <a:rPr lang="en-GB" sz="1600" dirty="0">
                <a:hlinkClick r:id="rId7"/>
              </a:rPr>
              <a:t>https://en.wikipedia.org/wiki/Suetonius</a:t>
            </a:r>
            <a:r>
              <a:rPr lang="en-GB" sz="1600" dirty="0"/>
              <a:t> (Accessed: 20/1/19)</a:t>
            </a:r>
          </a:p>
          <a:p>
            <a:pPr marL="0" indent="0">
              <a:buNone/>
            </a:pPr>
            <a:r>
              <a:rPr lang="en-GB" sz="1600" dirty="0"/>
              <a:t>Livius.org, </a:t>
            </a:r>
            <a:r>
              <a:rPr lang="en-GB" sz="1600" i="1" dirty="0" err="1"/>
              <a:t>Aphrodisias</a:t>
            </a:r>
            <a:r>
              <a:rPr lang="en-GB" sz="1600" i="1" dirty="0"/>
              <a:t>, </a:t>
            </a:r>
            <a:r>
              <a:rPr lang="en-GB" sz="1600" i="1" dirty="0" err="1"/>
              <a:t>Sebasteion</a:t>
            </a:r>
            <a:r>
              <a:rPr lang="en-GB" sz="1600" i="1" dirty="0"/>
              <a:t>, Nero and Agrippina Minor</a:t>
            </a:r>
            <a:r>
              <a:rPr lang="en-GB" sz="1600" dirty="0"/>
              <a:t>, Available at:  </a:t>
            </a:r>
            <a:r>
              <a:rPr lang="en-GB" sz="1600" u="sng" dirty="0">
                <a:hlinkClick r:id="rId8"/>
              </a:rPr>
              <a:t>http://www.livius.org/pictures/turkey/aphrodisias/aphrodisias-sebasteion/aphrodisias-sebasteion-nero-and-agrippina-minor/</a:t>
            </a:r>
            <a:r>
              <a:rPr lang="en-GB" sz="1600" dirty="0"/>
              <a:t> (accessed: 15/10/18)</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41789470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629" y="964692"/>
            <a:ext cx="10406742" cy="1188720"/>
          </a:xfrm>
        </p:spPr>
        <p:txBody>
          <a:bodyPr>
            <a:normAutofit/>
          </a:bodyPr>
          <a:lstStyle/>
          <a:p>
            <a:r>
              <a:rPr lang="en-GB" sz="3600" dirty="0"/>
              <a:t>Bibliography</a:t>
            </a:r>
          </a:p>
        </p:txBody>
      </p:sp>
      <p:sp>
        <p:nvSpPr>
          <p:cNvPr id="3" name="Content Placeholder 2"/>
          <p:cNvSpPr>
            <a:spLocks noGrp="1"/>
          </p:cNvSpPr>
          <p:nvPr>
            <p:ph idx="1"/>
          </p:nvPr>
        </p:nvSpPr>
        <p:spPr>
          <a:xfrm>
            <a:off x="1534886" y="2367642"/>
            <a:ext cx="9122226" cy="3967844"/>
          </a:xfrm>
        </p:spPr>
        <p:txBody>
          <a:bodyPr>
            <a:noAutofit/>
          </a:bodyPr>
          <a:lstStyle/>
          <a:p>
            <a:pPr marL="0" indent="0">
              <a:buNone/>
            </a:pPr>
            <a:r>
              <a:rPr lang="en-GB" sz="1400" dirty="0"/>
              <a:t>Barrett, A., 1999, Agrippina: Sex, Power and Politics in the Early Empire, Yale University Press</a:t>
            </a:r>
          </a:p>
          <a:p>
            <a:pPr marL="0" indent="0">
              <a:buNone/>
            </a:pPr>
            <a:r>
              <a:rPr lang="en-GB" sz="1400" dirty="0"/>
              <a:t>Barrett, A.A., 1996, Agrippina: Mother of Nero, Somerset, England: Butler and Tanner.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Barrett, A.A., </a:t>
            </a:r>
            <a:r>
              <a:rPr lang="en-GB" sz="1400" dirty="0" err="1"/>
              <a:t>Fantham</a:t>
            </a:r>
            <a:r>
              <a:rPr lang="en-GB" sz="1400" dirty="0"/>
              <a:t>, E., Yardley, J.C., (eds.), 2016, The Emperor Nero: A Guide to the Ancient Sources, New Jersey: Princeton University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Bauman, R.A., 1992. Women and Politics in Ancient Rome, London: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Berg, R., “Wearing Wealth” in </a:t>
            </a:r>
            <a:r>
              <a:rPr lang="en-GB" sz="1400" dirty="0" err="1"/>
              <a:t>Setala</a:t>
            </a:r>
            <a:r>
              <a:rPr lang="en-GB" sz="1400" dirty="0"/>
              <a:t>, P., Berg. R., </a:t>
            </a:r>
            <a:r>
              <a:rPr lang="en-GB" sz="1400" dirty="0" err="1"/>
              <a:t>Halikka</a:t>
            </a:r>
            <a:r>
              <a:rPr lang="en-GB" sz="1400" dirty="0"/>
              <a:t>, R., </a:t>
            </a:r>
            <a:r>
              <a:rPr lang="en-GB" sz="1400" dirty="0" err="1"/>
              <a:t>Keltanan</a:t>
            </a:r>
            <a:r>
              <a:rPr lang="en-GB" sz="1400" dirty="0"/>
              <a:t>, </a:t>
            </a:r>
            <a:r>
              <a:rPr lang="en-GB" sz="1400" dirty="0" err="1"/>
              <a:t>Polonen</a:t>
            </a:r>
            <a:r>
              <a:rPr lang="en-GB" sz="1400" dirty="0"/>
              <a:t>, J. and </a:t>
            </a:r>
            <a:r>
              <a:rPr lang="en-GB" sz="1400" dirty="0" err="1"/>
              <a:t>Vuolanto</a:t>
            </a:r>
            <a:r>
              <a:rPr lang="en-GB" sz="1400" dirty="0"/>
              <a:t>, V. (eds.), “Women, Wealth and Power in the Roman Empire” in </a:t>
            </a:r>
            <a:r>
              <a:rPr lang="en-GB" sz="1400" dirty="0" err="1"/>
              <a:t>Acta</a:t>
            </a:r>
            <a:r>
              <a:rPr lang="en-GB" sz="1400" dirty="0"/>
              <a:t> </a:t>
            </a:r>
            <a:r>
              <a:rPr lang="en-GB" sz="1400" dirty="0" err="1"/>
              <a:t>Instituti</a:t>
            </a:r>
            <a:r>
              <a:rPr lang="en-GB" sz="1400" dirty="0"/>
              <a:t> Romani </a:t>
            </a:r>
            <a:r>
              <a:rPr lang="en-GB" sz="1400" dirty="0" err="1"/>
              <a:t>Finlandiae</a:t>
            </a:r>
            <a:r>
              <a:rPr lang="en-GB" sz="1400" dirty="0"/>
              <a:t> (25).</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Boatwright, M.T., 2011, “Women and Gender in the Forum </a:t>
            </a:r>
            <a:r>
              <a:rPr lang="en-GB" sz="1400" dirty="0" err="1"/>
              <a:t>Romanum</a:t>
            </a:r>
            <a:r>
              <a:rPr lang="en-GB" sz="1400" dirty="0"/>
              <a:t>”, Transactions of the American Philological Association (141), pp. 105-141</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Bradley, K.R.; 1978, Suetonius, Life of Nero: An Historical Commentary, </a:t>
            </a:r>
            <a:r>
              <a:rPr lang="en-GB" sz="1400" dirty="0" err="1"/>
              <a:t>Latomus</a:t>
            </a:r>
            <a:r>
              <a:rPr lang="en-GB" sz="1400" dirty="0"/>
              <a:t>, </a:t>
            </a:r>
            <a:r>
              <a:rPr lang="en-GB" sz="1400" dirty="0" err="1"/>
              <a:t>Bruxelles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Champlin</a:t>
            </a:r>
            <a:r>
              <a:rPr lang="en-GB" sz="1400" dirty="0"/>
              <a:t>, E. 2003. Nero. Cambridge, Massachusetts: Harvard University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Corbier</a:t>
            </a:r>
            <a:r>
              <a:rPr lang="en-GB" sz="1400" dirty="0"/>
              <a:t>, M., “Male Power and Legitimacy through Women” in Hawley, R. and </a:t>
            </a:r>
            <a:r>
              <a:rPr lang="en-GB" sz="1400" dirty="0" err="1"/>
              <a:t>Levick</a:t>
            </a:r>
            <a:r>
              <a:rPr lang="en-GB" sz="1400" dirty="0"/>
              <a:t>, B. (eds.), 1995, Women in Antiquity: New Assessments, Routledge, pgs. 189-190.</a:t>
            </a:r>
          </a:p>
          <a:p>
            <a:pPr marL="0" indent="0">
              <a:buNone/>
            </a:pPr>
            <a:r>
              <a:rPr lang="en-GB" sz="1400" dirty="0" err="1"/>
              <a:t>Corbier</a:t>
            </a:r>
            <a:r>
              <a:rPr lang="en-GB" sz="1400" dirty="0"/>
              <a:t>, M., </a:t>
            </a:r>
            <a:r>
              <a:rPr lang="en-GB" sz="1400" dirty="0" err="1"/>
              <a:t>Cremin</a:t>
            </a:r>
            <a:r>
              <a:rPr lang="en-GB" sz="1400" dirty="0"/>
              <a:t>, A. (trans.), “Family Behaviour of the Roman Aristocracy, 2</a:t>
            </a:r>
            <a:r>
              <a:rPr lang="en-GB" sz="1400" baseline="30000" dirty="0"/>
              <a:t>nd</a:t>
            </a:r>
            <a:r>
              <a:rPr lang="en-GB" sz="1400" dirty="0"/>
              <a:t> C. BC to 3</a:t>
            </a:r>
            <a:r>
              <a:rPr lang="en-GB" sz="1400" baseline="30000" dirty="0"/>
              <a:t>rd</a:t>
            </a:r>
            <a:r>
              <a:rPr lang="en-GB" sz="1400" dirty="0"/>
              <a:t> C. AD” in Pomeroy, S.B. (ed.), 1991, Women’s History and Ancient History, University of North Carolina Press, pg. 173.</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170309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629" y="964692"/>
            <a:ext cx="10406742" cy="1188720"/>
          </a:xfrm>
        </p:spPr>
        <p:txBody>
          <a:bodyPr>
            <a:normAutofit/>
          </a:bodyPr>
          <a:lstStyle/>
          <a:p>
            <a:r>
              <a:rPr lang="en-GB" sz="3600" dirty="0"/>
              <a:t>Bibliography</a:t>
            </a:r>
          </a:p>
        </p:txBody>
      </p:sp>
      <p:sp>
        <p:nvSpPr>
          <p:cNvPr id="3" name="Content Placeholder 2"/>
          <p:cNvSpPr>
            <a:spLocks noGrp="1"/>
          </p:cNvSpPr>
          <p:nvPr>
            <p:ph idx="1"/>
          </p:nvPr>
        </p:nvSpPr>
        <p:spPr>
          <a:xfrm>
            <a:off x="1632857" y="2367642"/>
            <a:ext cx="8926284" cy="3967844"/>
          </a:xfrm>
        </p:spPr>
        <p:txBody>
          <a:bodyPr>
            <a:noAutofit/>
          </a:bodyPr>
          <a:lstStyle/>
          <a:p>
            <a:pPr marL="0" indent="0">
              <a:buNone/>
            </a:pPr>
            <a:r>
              <a:rPr lang="en-GB" sz="1400" dirty="0"/>
              <a:t>Dixon, S., 1988, The Roman Mother, Kent: </a:t>
            </a:r>
            <a:r>
              <a:rPr lang="en-GB" sz="1400" dirty="0" err="1"/>
              <a:t>Croom</a:t>
            </a:r>
            <a:r>
              <a:rPr lang="en-GB" sz="1400" dirty="0"/>
              <a:t> Helm ltd.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Dixon, S., 2001, Reading Roman Women, London: Duckworth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Fantham</a:t>
            </a:r>
            <a:r>
              <a:rPr lang="en-GB" sz="1400" dirty="0"/>
              <a:t>, E., 1995 “Women of the High and Later Empire: Conformity and Diversity” </a:t>
            </a:r>
            <a:r>
              <a:rPr lang="en-GB" sz="1400" dirty="0" err="1"/>
              <a:t>Fantham</a:t>
            </a:r>
            <a:r>
              <a:rPr lang="en-GB" sz="1400" dirty="0"/>
              <a:t>, E., Foley, H.P., </a:t>
            </a:r>
            <a:r>
              <a:rPr lang="en-GB" sz="1400" dirty="0" err="1"/>
              <a:t>Kampen</a:t>
            </a:r>
            <a:r>
              <a:rPr lang="en-GB" sz="1400" dirty="0"/>
              <a:t>, N.B., Pomeroy, S.B., Shapiro, H.A. (eds.), Women in the Classical World, Oxford, England: Oxford University Press. Pp. 345-394.</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Fantham</a:t>
            </a:r>
            <a:r>
              <a:rPr lang="en-GB" sz="1400" dirty="0"/>
              <a:t>, E., Foley, H.P., </a:t>
            </a:r>
            <a:r>
              <a:rPr lang="en-GB" sz="1400" dirty="0" err="1"/>
              <a:t>Kampen</a:t>
            </a:r>
            <a:r>
              <a:rPr lang="en-GB" sz="1400" dirty="0"/>
              <a:t>, N.B., Pomeroy, S.B. and Shapiro, H.A. (eds.), 1994, Women in the Classical World, New York: Oxford University Press.</a:t>
            </a:r>
          </a:p>
          <a:p>
            <a:pPr marL="0" indent="0">
              <a:buNone/>
            </a:pPr>
            <a:r>
              <a:rPr lang="en-GB" sz="1400" dirty="0"/>
              <a:t>Ginsburg, J., 2006, Representing Agrippina: Constructions of Female Power in the Early Roman Empire, Oxford University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Griffin, M.T., 1996, Nero: The End of a Dynasty, London, England: Butler and Tanner.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Halikka</a:t>
            </a:r>
            <a:r>
              <a:rPr lang="en-GB" sz="1400" dirty="0"/>
              <a:t>, R., “Discourses of Body, Gender and Power in Tacitus” in </a:t>
            </a:r>
            <a:r>
              <a:rPr lang="en-GB" sz="1400" dirty="0" err="1"/>
              <a:t>Setala</a:t>
            </a:r>
            <a:r>
              <a:rPr lang="en-GB" sz="1400" dirty="0"/>
              <a:t>, P., Berg, R., </a:t>
            </a:r>
            <a:r>
              <a:rPr lang="en-GB" sz="1400" dirty="0" err="1"/>
              <a:t>Halikka</a:t>
            </a:r>
            <a:r>
              <a:rPr lang="en-GB" sz="1400" dirty="0"/>
              <a:t>, R., </a:t>
            </a:r>
            <a:r>
              <a:rPr lang="en-GB" sz="1400" dirty="0" err="1"/>
              <a:t>Keltanan</a:t>
            </a:r>
            <a:r>
              <a:rPr lang="en-GB" sz="1400" dirty="0"/>
              <a:t>, </a:t>
            </a:r>
            <a:r>
              <a:rPr lang="en-GB" sz="1400" dirty="0" err="1"/>
              <a:t>Polonen</a:t>
            </a:r>
            <a:r>
              <a:rPr lang="en-GB" sz="1400" dirty="0"/>
              <a:t>, J. and </a:t>
            </a:r>
            <a:r>
              <a:rPr lang="en-GB" sz="1400" dirty="0" err="1"/>
              <a:t>Vuolanto</a:t>
            </a:r>
            <a:r>
              <a:rPr lang="en-GB" sz="1400" dirty="0"/>
              <a:t>, V. (eds.), “Women, Wealth and Power in the Roman Empire” in </a:t>
            </a:r>
            <a:r>
              <a:rPr lang="en-GB" sz="1400" dirty="0" err="1"/>
              <a:t>Acta</a:t>
            </a:r>
            <a:r>
              <a:rPr lang="en-GB" sz="1400" dirty="0"/>
              <a:t> </a:t>
            </a:r>
            <a:r>
              <a:rPr lang="en-GB" sz="1400" dirty="0" err="1"/>
              <a:t>Instituti</a:t>
            </a:r>
            <a:r>
              <a:rPr lang="en-GB" sz="1400" dirty="0"/>
              <a:t> Romani </a:t>
            </a:r>
            <a:r>
              <a:rPr lang="en-GB" sz="1400" dirty="0" err="1"/>
              <a:t>Finlandiae</a:t>
            </a:r>
            <a:r>
              <a:rPr lang="en-GB" sz="1400" dirty="0"/>
              <a:t> (25).</a:t>
            </a:r>
          </a:p>
          <a:p>
            <a:pPr marL="0" indent="0">
              <a:buNone/>
            </a:pPr>
            <a:r>
              <a:rPr lang="en-GB" sz="1400" dirty="0" err="1"/>
              <a:t>Hemelrijk</a:t>
            </a:r>
            <a:r>
              <a:rPr lang="en-GB" sz="1400" dirty="0"/>
              <a:t>, E.A., 2007, “Local Empresses: Priestesses of the Imperial Cult in the Cities of the Latin West”, Phoenix 3(61), pp. 318-349.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010481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629" y="964692"/>
            <a:ext cx="10406742" cy="1188720"/>
          </a:xfrm>
        </p:spPr>
        <p:txBody>
          <a:bodyPr>
            <a:normAutofit/>
          </a:bodyPr>
          <a:lstStyle/>
          <a:p>
            <a:r>
              <a:rPr lang="en-GB" sz="3600" dirty="0"/>
              <a:t>Bibliography</a:t>
            </a:r>
          </a:p>
        </p:txBody>
      </p:sp>
      <p:sp>
        <p:nvSpPr>
          <p:cNvPr id="3" name="Content Placeholder 2"/>
          <p:cNvSpPr>
            <a:spLocks noGrp="1"/>
          </p:cNvSpPr>
          <p:nvPr>
            <p:ph idx="1"/>
          </p:nvPr>
        </p:nvSpPr>
        <p:spPr>
          <a:xfrm>
            <a:off x="1627412" y="2367642"/>
            <a:ext cx="8937174" cy="3967843"/>
          </a:xfrm>
        </p:spPr>
        <p:txBody>
          <a:bodyPr>
            <a:noAutofit/>
          </a:bodyPr>
          <a:lstStyle/>
          <a:p>
            <a:pPr marL="0" indent="0">
              <a:buNone/>
            </a:pPr>
            <a:r>
              <a:rPr lang="en-GB" sz="1400" dirty="0"/>
              <a:t>Henderson, B.W., 1903 The Life and </a:t>
            </a:r>
            <a:r>
              <a:rPr lang="en-GB" sz="1400" dirty="0" err="1"/>
              <a:t>Principate</a:t>
            </a:r>
            <a:r>
              <a:rPr lang="en-GB" sz="1400" dirty="0"/>
              <a:t> of the Emperor Nero, London: Methuen &amp; Co.</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Keltanen</a:t>
            </a:r>
            <a:r>
              <a:rPr lang="en-GB" sz="1400" dirty="0"/>
              <a:t>, H., 2002, “The Public Image of the Four Empresses – Ideal Wives, Mothers and Regents?” </a:t>
            </a:r>
            <a:r>
              <a:rPr lang="en-GB" sz="1400" dirty="0" err="1"/>
              <a:t>Solin</a:t>
            </a:r>
            <a:r>
              <a:rPr lang="en-GB" sz="1400" dirty="0"/>
              <a:t>, H. (ed.) Wealth, Women and Power in the Roman Empire, </a:t>
            </a:r>
            <a:r>
              <a:rPr lang="en-GB" sz="1400" dirty="0" err="1"/>
              <a:t>Acta</a:t>
            </a:r>
            <a:r>
              <a:rPr lang="en-GB" sz="1400" dirty="0"/>
              <a:t> </a:t>
            </a:r>
            <a:r>
              <a:rPr lang="en-GB" sz="1400" dirty="0" err="1"/>
              <a:t>Instituti</a:t>
            </a:r>
            <a:r>
              <a:rPr lang="en-GB" sz="1400" dirty="0"/>
              <a:t> Romani </a:t>
            </a:r>
            <a:r>
              <a:rPr lang="en-GB" sz="1400" dirty="0" err="1"/>
              <a:t>Finlandiae</a:t>
            </a:r>
            <a:r>
              <a:rPr lang="en-GB" sz="1400" dirty="0"/>
              <a:t> (25) pp. 105-146</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Keltanen</a:t>
            </a:r>
            <a:r>
              <a:rPr lang="en-GB" sz="1400" dirty="0"/>
              <a:t>, M., “The Publix Image of the four Empresses – Ideal Wives, Mothers and Regents?” in </a:t>
            </a:r>
            <a:r>
              <a:rPr lang="en-GB" sz="1400" dirty="0" err="1"/>
              <a:t>Setala</a:t>
            </a:r>
            <a:r>
              <a:rPr lang="en-GB" sz="1400" dirty="0"/>
              <a:t>, P., Berg. R., </a:t>
            </a:r>
            <a:r>
              <a:rPr lang="en-GB" sz="1400" dirty="0" err="1"/>
              <a:t>Halikka</a:t>
            </a:r>
            <a:r>
              <a:rPr lang="en-GB" sz="1400" dirty="0"/>
              <a:t>, R., </a:t>
            </a:r>
            <a:r>
              <a:rPr lang="en-GB" sz="1400" dirty="0" err="1"/>
              <a:t>Keltanan</a:t>
            </a:r>
            <a:r>
              <a:rPr lang="en-GB" sz="1400" dirty="0"/>
              <a:t>, </a:t>
            </a:r>
            <a:r>
              <a:rPr lang="en-GB" sz="1400" dirty="0" err="1"/>
              <a:t>Polonen</a:t>
            </a:r>
            <a:r>
              <a:rPr lang="en-GB" sz="1400" dirty="0"/>
              <a:t>, J. and </a:t>
            </a:r>
            <a:r>
              <a:rPr lang="en-GB" sz="1400" dirty="0" err="1"/>
              <a:t>Vuolanto</a:t>
            </a:r>
            <a:r>
              <a:rPr lang="en-GB" sz="1400" dirty="0"/>
              <a:t>, V. (eds.), “Women, Wealth and Power in the Roman Empire” in </a:t>
            </a:r>
            <a:r>
              <a:rPr lang="en-GB" sz="1400" dirty="0" err="1"/>
              <a:t>Acta</a:t>
            </a:r>
            <a:r>
              <a:rPr lang="en-GB" sz="1400" dirty="0"/>
              <a:t> </a:t>
            </a:r>
            <a:r>
              <a:rPr lang="en-GB" sz="1400" dirty="0" err="1"/>
              <a:t>Instituti</a:t>
            </a:r>
            <a:r>
              <a:rPr lang="en-GB" sz="1400" dirty="0"/>
              <a:t> Romani </a:t>
            </a:r>
            <a:r>
              <a:rPr lang="en-GB" sz="1400" dirty="0" err="1"/>
              <a:t>Finlandiae</a:t>
            </a:r>
            <a:r>
              <a:rPr lang="en-GB" sz="1400" dirty="0"/>
              <a:t> (25).</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Kragelund</a:t>
            </a:r>
            <a:r>
              <a:rPr lang="en-GB" sz="1400" dirty="0"/>
              <a:t>, P.; 2005, “History, Sex and Scenography in the Octavia”, O. Anderson, M. </a:t>
            </a:r>
            <a:r>
              <a:rPr lang="en-GB" sz="1400" dirty="0" err="1"/>
              <a:t>Asztalos</a:t>
            </a:r>
            <a:r>
              <a:rPr lang="en-GB" sz="1400" dirty="0"/>
              <a:t> (eds.), </a:t>
            </a:r>
            <a:r>
              <a:rPr lang="en-GB" sz="1400" dirty="0" err="1"/>
              <a:t>Symbolae</a:t>
            </a:r>
            <a:r>
              <a:rPr lang="en-GB" sz="1400" dirty="0"/>
              <a:t> </a:t>
            </a:r>
            <a:r>
              <a:rPr lang="en-GB" sz="1400" dirty="0" err="1"/>
              <a:t>Osloenses</a:t>
            </a:r>
            <a:r>
              <a:rPr lang="en-GB" sz="1400" dirty="0"/>
              <a:t> (80), pp.68-114</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err="1"/>
              <a:t>Loven</a:t>
            </a:r>
            <a:r>
              <a:rPr lang="en-GB" sz="1400" dirty="0"/>
              <a:t>, L.L., “Roman Motherhood” in </a:t>
            </a:r>
            <a:r>
              <a:rPr lang="en-GB" sz="1400" dirty="0" err="1"/>
              <a:t>Budin</a:t>
            </a:r>
            <a:r>
              <a:rPr lang="en-GB" sz="1400" dirty="0"/>
              <a:t>, S.L. and </a:t>
            </a:r>
            <a:r>
              <a:rPr lang="en-GB" sz="1400" dirty="0" err="1"/>
              <a:t>Turfa</a:t>
            </a:r>
            <a:r>
              <a:rPr lang="en-GB" sz="1400" dirty="0"/>
              <a:t>, J.M. (eds.), 2016, Women in Antiquity: Real Women across the Ancient World, Routledge, pg. 889</a:t>
            </a:r>
          </a:p>
          <a:p>
            <a:pPr marL="0" indent="0">
              <a:buNone/>
            </a:pPr>
            <a:r>
              <a:rPr lang="en-GB" sz="1400" dirty="0" err="1"/>
              <a:t>Mordine</a:t>
            </a:r>
            <a:r>
              <a:rPr lang="en-GB" sz="1400" dirty="0"/>
              <a:t>, M.J., 2013, “</a:t>
            </a:r>
            <a:r>
              <a:rPr lang="en-GB" sz="1400" dirty="0" err="1"/>
              <a:t>Domus</a:t>
            </a:r>
            <a:r>
              <a:rPr lang="en-GB" sz="1400" dirty="0"/>
              <a:t> </a:t>
            </a:r>
            <a:r>
              <a:rPr lang="en-GB" sz="1400" dirty="0" err="1"/>
              <a:t>Neroniana</a:t>
            </a:r>
            <a:r>
              <a:rPr lang="en-GB" sz="1400" dirty="0"/>
              <a:t>: The Imperial Household in the Age of Nero”, Buckley, E., </a:t>
            </a:r>
            <a:r>
              <a:rPr lang="en-GB" sz="1400" dirty="0" err="1"/>
              <a:t>Dinter</a:t>
            </a:r>
            <a:r>
              <a:rPr lang="en-GB" sz="1400" dirty="0"/>
              <a:t>, M.T. (eds.), A Companion to the </a:t>
            </a:r>
            <a:r>
              <a:rPr lang="en-GB" sz="1400" dirty="0" err="1"/>
              <a:t>Neronian</a:t>
            </a:r>
            <a:r>
              <a:rPr lang="en-GB" sz="1400" dirty="0"/>
              <a:t> Age, London, England: Blackwell, Chapter 6.</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Summers, T., 2009, “Democracy and Women in the Ancient World”, The International Journal of the Humanities, 6(9).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Wood, S.E., 1999, Imperial Women: A Study in Public Images 40BC-AD68, Leiden, The Netherlands: Brill.</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Wood, S.E., 2000, “The Incredible, Vanishing Wives of Nero”</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2759360"/>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Custom 1">
      <a:majorFont>
        <a:latin typeface="Times New Roman"/>
        <a:ea typeface=""/>
        <a:cs typeface=""/>
      </a:majorFont>
      <a:minorFont>
        <a:latin typeface="Times New Roman"/>
        <a:ea typeface=""/>
        <a:cs typeface=""/>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5081</TotalTime>
  <Words>1871</Words>
  <Application>Microsoft Office PowerPoint</Application>
  <PresentationFormat>Widescreen</PresentationFormat>
  <Paragraphs>131</Paragraphs>
  <Slides>19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Times New Roman</vt:lpstr>
      <vt:lpstr>Parcel</vt:lpstr>
      <vt:lpstr>Was History kind to the women in Nero’s Court:</vt:lpstr>
      <vt:lpstr>Overall argument</vt:lpstr>
      <vt:lpstr>Issues and obstacles affecting research</vt:lpstr>
      <vt:lpstr>Section: Agrippina the Younger</vt:lpstr>
      <vt:lpstr>Evidence – Primary</vt:lpstr>
      <vt:lpstr>Issues with Primary sources</vt:lpstr>
      <vt:lpstr>Dio 53.19.1-4</vt:lpstr>
      <vt:lpstr>Issues with Modern Scholarship</vt:lpstr>
      <vt:lpstr>Arguments within the section</vt:lpstr>
      <vt:lpstr>Agrippina’s death</vt:lpstr>
      <vt:lpstr>Agrippina’s death</vt:lpstr>
      <vt:lpstr>Agrippina’s death</vt:lpstr>
      <vt:lpstr>conclusion</vt:lpstr>
      <vt:lpstr>Plans for the future:</vt:lpstr>
      <vt:lpstr>Bibliography</vt:lpstr>
      <vt:lpstr>Bibliography</vt:lpstr>
      <vt:lpstr>Bibliography</vt:lpstr>
      <vt:lpstr>Bibliography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 History kind to the women in Nero’s Court</dc:title>
  <dc:creator>Enrico Atkinson (1500923)</dc:creator>
  <cp:lastModifiedBy>Enrico Atkinson (1500923)</cp:lastModifiedBy>
  <cp:revision>79</cp:revision>
  <dcterms:created xsi:type="dcterms:W3CDTF">2019-01-28T13:18:44Z</dcterms:created>
  <dcterms:modified xsi:type="dcterms:W3CDTF">2019-02-04T16:35:20Z</dcterms:modified>
</cp:coreProperties>
</file>