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3"/>
  </p:notesMasterIdLst>
  <p:sldIdLst>
    <p:sldId id="256" r:id="rId5"/>
    <p:sldId id="281" r:id="rId6"/>
    <p:sldId id="303" r:id="rId7"/>
    <p:sldId id="304" r:id="rId8"/>
    <p:sldId id="305" r:id="rId9"/>
    <p:sldId id="306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33" r:id="rId20"/>
    <p:sldId id="336" r:id="rId21"/>
    <p:sldId id="33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a Brychan" initials="AB" lastIdx="7" clrIdx="1">
    <p:extLst>
      <p:ext uri="{19B8F6BF-5375-455C-9EA6-DF929625EA0E}">
        <p15:presenceInfo xmlns:p15="http://schemas.microsoft.com/office/powerpoint/2012/main" userId="S-1-5-21-809251214-2178901256-4152538893-5026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A7425-E8A0-A140-BA6D-51AB4F10B16E}" v="14" dt="2019-11-19T12:02:38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80075" autoAdjust="0"/>
  </p:normalViewPr>
  <p:slideViewPr>
    <p:cSldViewPr snapToGrid="0" snapToObjects="1">
      <p:cViewPr>
        <p:scale>
          <a:sx n="47" d="100"/>
          <a:sy n="47" d="100"/>
        </p:scale>
        <p:origin x="2052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I am aware that you may have come across some of the clips in this</a:t>
            </a:r>
            <a:r>
              <a:rPr lang="en-GB" baseline="0" smtClean="0"/>
              <a:t> PowerPoint in Year one but the focus of your attention will now have developed.</a:t>
            </a:r>
            <a:endParaRPr lang="en-GB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A375-FE56-BB4D-A7D8-82B79FEBD45A}" type="datetimeFigureOut">
              <a:rPr lang="en-US" smtClean="0"/>
              <a:pPr/>
              <a:t>4/28/2020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DE83-7FE2-2B4A-9571-8FB528B2825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897096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A375-FE56-BB4D-A7D8-82B79FEBD45A}" type="datetimeFigureOut">
              <a:rPr lang="en-US" smtClean="0"/>
              <a:pPr/>
              <a:t>4/28/2020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DE83-7FE2-2B4A-9571-8FB528B2825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632578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700868"/>
            <a:ext cx="6447501" cy="1826581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4527448"/>
            <a:ext cx="6447501" cy="8604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8BFAA-8E9C-4BC9-BFB7-0676AB63C6E4}" type="datetimeFigureOut">
              <a:rPr lang="en-GB" smtClean="0"/>
              <a:t>28/04/2020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D4CB-F2E9-4B1B-88C5-951241202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891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gail.parker@pcydds.ac.uk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rmsforschools.org.uk/" TargetMode="External"/><Relationship Id="rId7" Type="http://schemas.openxmlformats.org/officeDocument/2006/relationships/hyperlink" Target="https://youthmusic.org/" TargetMode="External"/><Relationship Id="rId2" Type="http://schemas.openxmlformats.org/officeDocument/2006/relationships/hyperlink" Target="http://www.artswales.org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creativitycultureeducation.org/our-story/" TargetMode="External"/><Relationship Id="rId5" Type="http://schemas.openxmlformats.org/officeDocument/2006/relationships/hyperlink" Target="https://museum.wales/" TargetMode="External"/><Relationship Id="rId4" Type="http://schemas.openxmlformats.org/officeDocument/2006/relationships/hyperlink" Target="https://cadw.gov.wales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te.org.uk/kids" TargetMode="External"/><Relationship Id="rId2" Type="http://schemas.openxmlformats.org/officeDocument/2006/relationships/hyperlink" Target="https://www.museumsassociation.org/museum-practice/museums-and-schools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rdd.cymru/en/residential-centres/llangrannog/" TargetMode="External"/><Relationship Id="rId2" Type="http://schemas.openxmlformats.org/officeDocument/2006/relationships/hyperlink" Target="https://www.carmarthenshire.gov.wales/home/council-services/education-schools/pendine-outdoor-education-centre/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field-studies-council.org/locations/margam/" TargetMode="External"/><Relationship Id="rId4" Type="http://schemas.openxmlformats.org/officeDocument/2006/relationships/hyperlink" Target="https://www.nationaltrust.org.uk/stackpole-centr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gail_parker/lgraa2qwijz3pdzi" TargetMode="External"/><Relationship Id="rId2" Type="http://schemas.openxmlformats.org/officeDocument/2006/relationships/hyperlink" Target="https://museum.wales/stfagans/" TargetMode="Externa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sied.co.uk/" TargetMode="External"/><Relationship Id="rId13" Type="http://schemas.openxmlformats.org/officeDocument/2006/relationships/image" Target="../media/image6.png"/><Relationship Id="rId18" Type="http://schemas.openxmlformats.org/officeDocument/2006/relationships/image" Target="../media/image11.png"/><Relationship Id="rId3" Type="http://schemas.openxmlformats.org/officeDocument/2006/relationships/hyperlink" Target="https://www.girlguiding.org.uk/" TargetMode="External"/><Relationship Id="rId7" Type="http://schemas.openxmlformats.org/officeDocument/2006/relationships/hyperlink" Target="https://www.sja.org.uk/what-we-do/" TargetMode="External"/><Relationship Id="rId12" Type="http://schemas.openxmlformats.org/officeDocument/2006/relationships/image" Target="../media/image5.png"/><Relationship Id="rId17" Type="http://schemas.openxmlformats.org/officeDocument/2006/relationships/image" Target="../media/image10.png"/><Relationship Id="rId2" Type="http://schemas.openxmlformats.org/officeDocument/2006/relationships/hyperlink" Target="https://www.justyouth.org.uk/youth-clubs/" TargetMode="Externa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activekids.com/gymnastics" TargetMode="External"/><Relationship Id="rId11" Type="http://schemas.openxmlformats.org/officeDocument/2006/relationships/hyperlink" Target="http://www.swanseaharriers.co.uk/" TargetMode="External"/><Relationship Id="rId5" Type="http://schemas.openxmlformats.org/officeDocument/2006/relationships/hyperlink" Target="https://www.scouts.org.uk/" TargetMode="External"/><Relationship Id="rId15" Type="http://schemas.openxmlformats.org/officeDocument/2006/relationships/image" Target="../media/image8.png"/><Relationship Id="rId10" Type="http://schemas.openxmlformats.org/officeDocument/2006/relationships/hyperlink" Target="https://www.towyriders.org.uk/" TargetMode="External"/><Relationship Id="rId4" Type="http://schemas.openxmlformats.org/officeDocument/2006/relationships/hyperlink" Target="https://www.urdd.cymru/en/sports/clubs/" TargetMode="External"/><Relationship Id="rId9" Type="http://schemas.openxmlformats.org/officeDocument/2006/relationships/hyperlink" Target="https://www.carmarthen-breakthro.co.uk/" TargetMode="External"/><Relationship Id="rId1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mailto:gail.parker@pcydds.ac.u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42553" y="558578"/>
            <a:ext cx="728907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ECAD5009/C</a:t>
            </a:r>
            <a:endParaRPr lang="en-GB" sz="3200" dirty="0" smtClean="0"/>
          </a:p>
          <a:p>
            <a:pPr algn="ctr"/>
            <a:r>
              <a:rPr lang="en-GB" sz="3200" dirty="0" smtClean="0"/>
              <a:t>Session 7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0086" y="2878932"/>
            <a:ext cx="3615777" cy="255948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73200" y="1635796"/>
            <a:ext cx="6522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3600" b="1" dirty="0"/>
              <a:t>Pa gymorth sydd i ddysgwyr y tu hwnt i glwyd yr ysgol</a:t>
            </a:r>
            <a:r>
              <a:rPr lang="en-GB" sz="36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4598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Bydd y sesiwn hon yn cynnwys: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60" y="1584960"/>
            <a:ext cx="8524240" cy="3688080"/>
          </a:xfrm>
        </p:spPr>
        <p:txBody>
          <a:bodyPr>
            <a:normAutofit fontScale="92500" lnSpcReduction="10000"/>
          </a:bodyPr>
          <a:lstStyle/>
          <a:p>
            <a:r>
              <a:rPr lang="cy-GB" dirty="0"/>
              <a:t>Ymweliadau addysgol dosbarthiadau</a:t>
            </a:r>
          </a:p>
          <a:p>
            <a:r>
              <a:rPr lang="cy-GB" dirty="0"/>
              <a:t>Clybiau ar ôl ysgol</a:t>
            </a:r>
          </a:p>
          <a:p>
            <a:r>
              <a:rPr lang="cy-GB" dirty="0"/>
              <a:t>Clybiau ieuenctid a chymdeithasau</a:t>
            </a:r>
          </a:p>
          <a:p>
            <a:r>
              <a:rPr lang="cy-GB" dirty="0"/>
              <a:t>Tîm o amgylch y teulu</a:t>
            </a:r>
          </a:p>
          <a:p>
            <a:r>
              <a:rPr lang="cy-GB" dirty="0"/>
              <a:t>Os oes unrhyw beth nad ydych yn ei ddeall neu os oes arnoch angen unrhyw wybodaeth anfonwch e-bost ataf yn </a:t>
            </a:r>
            <a:r>
              <a:rPr lang="cy-GB" dirty="0">
                <a:hlinkClick r:id="rId2"/>
              </a:rPr>
              <a:t>gail.parker@pcydds.ac.uk</a:t>
            </a:r>
            <a:endParaRPr lang="cy-GB" dirty="0"/>
          </a:p>
          <a:p>
            <a:r>
              <a:rPr lang="cy-GB" dirty="0"/>
              <a:t>Cliciwch ar y dolenni niferus – mae llawer o wybodaeth yma a fydd o ddefnydd i chi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135546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rgbClr val="00B0F0"/>
                </a:solidFill>
              </a:rPr>
              <a:t>Pam dylech chi fynd â’ch dosbarth ar ymweliad addysgol? </a:t>
            </a:r>
            <a:r>
              <a:rPr lang="cy-GB" dirty="0"/>
              <a:t/>
            </a:r>
            <a:br>
              <a:rPr lang="cy-GB" dirty="0"/>
            </a:br>
            <a:r>
              <a:rPr lang="cy-GB" sz="2025" dirty="0"/>
              <a:t>Ydy, mae’n fwy o waith, ond mae’r manteision yn fwy na gwneud iawn am hyn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491" y="1690689"/>
            <a:ext cx="7881389" cy="3827327"/>
          </a:xfrm>
        </p:spPr>
        <p:txBody>
          <a:bodyPr>
            <a:normAutofit fontScale="62500" lnSpcReduction="20000"/>
          </a:bodyPr>
          <a:lstStyle/>
          <a:p>
            <a:r>
              <a:rPr lang="cy-GB" dirty="0"/>
              <a:t>Profiad ymarferol – y gwir amdani yw ei bod hi’n amhosibl i chi wneud hyn yn yr ystafell ddosbarth/ysgol</a:t>
            </a:r>
          </a:p>
          <a:p>
            <a:r>
              <a:rPr lang="cy-GB" dirty="0"/>
              <a:t>Cyffro – profiadau newydd a llawer o ‘brofiadau cyntaf’ i nifer o blant</a:t>
            </a:r>
          </a:p>
          <a:p>
            <a:r>
              <a:rPr lang="cy-GB" dirty="0"/>
              <a:t>Cymhelliant – byddant yn </a:t>
            </a:r>
            <a:r>
              <a:rPr lang="cy-GB" dirty="0" err="1"/>
              <a:t>cofio’r</a:t>
            </a:r>
            <a:r>
              <a:rPr lang="cy-GB" dirty="0"/>
              <a:t> diwrnod am gyfnod hir ar ôl dychwelyd i’r ysgol</a:t>
            </a:r>
          </a:p>
          <a:p>
            <a:r>
              <a:rPr lang="cy-GB" dirty="0"/>
              <a:t>Pleserus – fel arfer i bawb dan sylw</a:t>
            </a:r>
          </a:p>
          <a:p>
            <a:r>
              <a:rPr lang="cy-GB" dirty="0"/>
              <a:t>Amlsynhwyraidd – y teithio, y cinio y bobl newydd a phopeth y maen nhw’n </a:t>
            </a:r>
            <a:r>
              <a:rPr lang="cy-GB" dirty="0" err="1"/>
              <a:t>nhw’n</a:t>
            </a:r>
            <a:r>
              <a:rPr lang="cy-GB" dirty="0"/>
              <a:t> ei weld ac yn ei wneud</a:t>
            </a:r>
          </a:p>
          <a:p>
            <a:r>
              <a:rPr lang="cy-GB" dirty="0"/>
              <a:t>Magu hyder – diwrnod i ffwrdd oddi wrth reoleidd-dra a normalrwydd</a:t>
            </a:r>
          </a:p>
          <a:p>
            <a:r>
              <a:rPr lang="cy-GB" dirty="0"/>
              <a:t>Meddwl yn feirniadol – holi ‘pam’ a ‘phryd’ ac ati.</a:t>
            </a:r>
          </a:p>
          <a:p>
            <a:r>
              <a:rPr lang="cy-GB" dirty="0"/>
              <a:t>Sgiliau newydd – e.e. gwneud cerfluniau, gwisgo, chwarae rôl ac ati.</a:t>
            </a:r>
          </a:p>
          <a:p>
            <a:r>
              <a:rPr lang="cy-GB" dirty="0"/>
              <a:t>Gwell dealltwriaeth – gwneud synnwyr yn y byd go iawn</a:t>
            </a:r>
          </a:p>
          <a:p>
            <a:r>
              <a:rPr lang="cy-GB" b="1" dirty="0"/>
              <a:t>Efallai y cewch </a:t>
            </a:r>
            <a:r>
              <a:rPr lang="cy-GB" b="1" dirty="0" err="1"/>
              <a:t>chi’ch</a:t>
            </a:r>
            <a:r>
              <a:rPr lang="cy-GB" b="1" dirty="0"/>
              <a:t> synnu sut mae disgyblion yn ymddwyn/ymateb a beth maen nhw’n ei ddysgu!</a:t>
            </a:r>
          </a:p>
        </p:txBody>
      </p:sp>
    </p:spTree>
    <p:extLst>
      <p:ext uri="{BB962C8B-B14F-4D97-AF65-F5344CB8AC3E}">
        <p14:creationId xmlns:p14="http://schemas.microsoft.com/office/powerpoint/2010/main" val="1559643362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Mannau cychwyn posibl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930" y="1451611"/>
            <a:ext cx="78867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http://www.artswales.org/</a:t>
            </a:r>
            <a:endParaRPr lang="en-GB" dirty="0"/>
          </a:p>
          <a:p>
            <a:r>
              <a:rPr lang="en-GB" dirty="0">
                <a:hlinkClick r:id="rId3"/>
              </a:rPr>
              <a:t>http://www.farmsforschools.org.uk/</a:t>
            </a:r>
            <a:endParaRPr lang="en-GB" dirty="0"/>
          </a:p>
          <a:p>
            <a:r>
              <a:rPr lang="en-GB" dirty="0">
                <a:hlinkClick r:id="rId4"/>
              </a:rPr>
              <a:t>https://cadw.gov.wales/</a:t>
            </a:r>
            <a:endParaRPr lang="en-GB" dirty="0"/>
          </a:p>
          <a:p>
            <a:r>
              <a:rPr lang="en-GB" dirty="0">
                <a:hlinkClick r:id="rId5"/>
              </a:rPr>
              <a:t>https://museum.wales/</a:t>
            </a:r>
            <a:endParaRPr lang="en-GB" dirty="0"/>
          </a:p>
          <a:p>
            <a:r>
              <a:rPr lang="en-GB" dirty="0">
                <a:hlinkClick r:id="rId6"/>
              </a:rPr>
              <a:t>https://www.creativitycultureeducation.org/our-story/</a:t>
            </a:r>
            <a:endParaRPr lang="en-GB" dirty="0"/>
          </a:p>
          <a:p>
            <a:r>
              <a:rPr lang="en-GB" dirty="0">
                <a:hlinkClick r:id="rId7"/>
              </a:rPr>
              <a:t>https://youthmusic.org/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cy-GB" b="1" dirty="0"/>
              <a:t>Edrychwch ar rai o’r rhain, maen nhw’n cynnwys llawer o wybodaeth ddefnyddiol wrth feddwl am fynd â’ch dosbarth ar ymweliad.</a:t>
            </a:r>
          </a:p>
        </p:txBody>
      </p:sp>
    </p:spTree>
    <p:extLst>
      <p:ext uri="{BB962C8B-B14F-4D97-AF65-F5344CB8AC3E}">
        <p14:creationId xmlns:p14="http://schemas.microsoft.com/office/powerpoint/2010/main" val="2951054778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Asesiadau risg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610" y="1197611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Fel arfer bydd y rhain ar gael gan y cwmni trafnidiaeth a’r lleoliad (os yw’n safle cydnabyddedig). Gwiriwch gyda’ch ysgol a’r Awdurdod Lleol os bydd angen.</a:t>
            </a:r>
          </a:p>
          <a:p>
            <a:r>
              <a:rPr lang="cy-GB" dirty="0"/>
              <a:t>Ystyriaethau eraill:</a:t>
            </a:r>
          </a:p>
          <a:p>
            <a:r>
              <a:rPr lang="cy-GB" dirty="0"/>
              <a:t>Cyflenwadau meddygol (meddyginiaeth yn ogystal â blwch cymorth cyntaf)</a:t>
            </a:r>
          </a:p>
          <a:p>
            <a:r>
              <a:rPr lang="cy-GB" dirty="0"/>
              <a:t>Ymddygiad disgyblion – mae’r mesurau rheoli yn cynnwys cod ar reolau ac ymddygiad (byddai’n dda trafod ymlaen llaw)</a:t>
            </a:r>
          </a:p>
          <a:p>
            <a:r>
              <a:rPr lang="cy-GB" dirty="0"/>
              <a:t>Amodau’r tywydd – gwiriwch ymlaen llaw a sicrhau bod gennych gynllun wrth gefn</a:t>
            </a:r>
          </a:p>
        </p:txBody>
      </p:sp>
    </p:spTree>
    <p:extLst>
      <p:ext uri="{BB962C8B-B14F-4D97-AF65-F5344CB8AC3E}">
        <p14:creationId xmlns:p14="http://schemas.microsoft.com/office/powerpoint/2010/main" val="4175047227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90" y="70486"/>
            <a:ext cx="7886700" cy="1325563"/>
          </a:xfrm>
        </p:spPr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Ystyriaethau ymarferol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694" y="1040449"/>
            <a:ext cx="8693265" cy="4694063"/>
          </a:xfrm>
        </p:spPr>
        <p:txBody>
          <a:bodyPr>
            <a:normAutofit fontScale="55000" lnSpcReduction="20000"/>
          </a:bodyPr>
          <a:lstStyle/>
          <a:p>
            <a:r>
              <a:rPr lang="cy-GB" b="1" dirty="0"/>
              <a:t>Ewch i weld cyn yr ymweliad os yw’n bosibl </a:t>
            </a:r>
            <a:r>
              <a:rPr lang="cy-GB" dirty="0"/>
              <a:t>– mae bob amser yn ddefnyddiol gwybod beth rydych chi’n mynd i’w weld, ble mae’r toiledau, ble gallwch chi storio eich bagiau ac ati  ac ati.</a:t>
            </a:r>
          </a:p>
          <a:p>
            <a:r>
              <a:rPr lang="cy-GB" b="1" dirty="0"/>
              <a:t>Gwybodaeth i rieni/gofalwyr </a:t>
            </a:r>
            <a:r>
              <a:rPr lang="cy-GB" dirty="0"/>
              <a:t>– rhannwch gymaint o wybodaeth ag y gallwch er mwyn osgoi cael eich </a:t>
            </a:r>
            <a:r>
              <a:rPr lang="cy-GB" dirty="0" err="1"/>
              <a:t>bombardio</a:t>
            </a:r>
            <a:r>
              <a:rPr lang="cy-GB" dirty="0"/>
              <a:t> â chwestiynau cyn yr ymweliad. Peidiwch ag anghofio sicrhau bod y ffurflenni cydsynio (os yw’n briodol) wedi eu llofnodi</a:t>
            </a:r>
          </a:p>
          <a:p>
            <a:r>
              <a:rPr lang="cy-GB" b="1" dirty="0"/>
              <a:t>Costau </a:t>
            </a:r>
            <a:r>
              <a:rPr lang="cy-GB" dirty="0"/>
              <a:t>– meddyliwch am hyn yn ofalus. Beth am y rhai nad ydynt yn gallu fforddio talu? Gwiriwch bolisi’r ysgol ac ystyried hefyd wario arian – gall hyn achosi pob math o broblemau</a:t>
            </a:r>
          </a:p>
          <a:p>
            <a:r>
              <a:rPr lang="cy-GB" b="1" dirty="0"/>
              <a:t>Anghenion ychwanegol –</a:t>
            </a:r>
            <a:r>
              <a:rPr lang="cy-GB" dirty="0"/>
              <a:t> oes unrhyw beth y bydd arnoch ei angen, e.e. cyfleusterau newid, mynediad cadair olwyn ac ati?</a:t>
            </a:r>
          </a:p>
          <a:p>
            <a:r>
              <a:rPr lang="cy-GB" b="1" dirty="0"/>
              <a:t>Siarad â’r plant </a:t>
            </a:r>
            <a:r>
              <a:rPr lang="cy-GB" dirty="0"/>
              <a:t>– da dweud wrthynt beth i’w ddisgwyl, beth y byddan nhw’n ei ddysgu, beth hy byddan nhw’n </a:t>
            </a:r>
            <a:r>
              <a:rPr lang="cy-GB" dirty="0" err="1"/>
              <a:t>nhw’n</a:t>
            </a:r>
            <a:r>
              <a:rPr lang="cy-GB" dirty="0"/>
              <a:t> ei wneud, beth y mae angen iddyn nhw ddod ag e gyda nhw ac ati.</a:t>
            </a:r>
          </a:p>
          <a:p>
            <a:r>
              <a:rPr lang="cy-GB" b="1" dirty="0"/>
              <a:t>Asesu risg </a:t>
            </a:r>
            <a:r>
              <a:rPr lang="cy-GB" dirty="0"/>
              <a:t>– gwiriwch y rhai ymhell ymlaen llaw a sicrhau eu bod yn eu lle ac wedi eu haddasu os bydd angen</a:t>
            </a:r>
          </a:p>
          <a:p>
            <a:r>
              <a:rPr lang="cy-GB" b="1" dirty="0"/>
              <a:t>Staffio </a:t>
            </a:r>
            <a:r>
              <a:rPr lang="cy-GB" dirty="0"/>
              <a:t>– ystyriwch eich cymarebau plentyn/oedolyn ac os byddwch yn holi sicrhewch eich bod yn diogelu cyfrinachedd. Mae’n syniad da rhoi grŵp o blant i bob oedolyn er mwyn iddynt allu cyfrif eu grwpiau bach pan fydd angen, yn hytrach na’ch bod chi’n cyfrif pennau dosbarth cyfan nifer o weithiau gydol y diwrnod.</a:t>
            </a:r>
          </a:p>
          <a:p>
            <a:r>
              <a:rPr lang="cy-GB" b="1" dirty="0"/>
              <a:t>Hyd/amseriadau</a:t>
            </a:r>
            <a:r>
              <a:rPr lang="cy-GB" dirty="0"/>
              <a:t> – cynlluniwch yr ymweliad ond cynhwyswch rywfaint o hyblygrwydd</a:t>
            </a:r>
          </a:p>
          <a:p>
            <a:r>
              <a:rPr lang="cy-GB" b="1" dirty="0"/>
              <a:t>Beth i fynd gyda chi </a:t>
            </a:r>
            <a:r>
              <a:rPr lang="cy-GB" dirty="0"/>
              <a:t>– meddyliwch am set argyfwng o ddillad un rhyw, cit cymorth cyntaf, </a:t>
            </a:r>
            <a:r>
              <a:rPr lang="cy-GB" dirty="0" err="1"/>
              <a:t>weips</a:t>
            </a:r>
            <a:r>
              <a:rPr lang="cy-GB" dirty="0"/>
              <a:t>, ffurflenni cydsynio</a:t>
            </a:r>
          </a:p>
          <a:p>
            <a:r>
              <a:rPr lang="cy-GB" b="1" dirty="0"/>
              <a:t>Cludiant </a:t>
            </a:r>
            <a:r>
              <a:rPr lang="cy-GB" dirty="0"/>
              <a:t>– gwiriwch fod disgyblion yn gwisgo gwregys diogelwch a bod pawb yn bresennol cyn symud i ffwrdd. Gwiriwch amser gadael y gyrrwr ac ati felly os bydd oedi gallwch roi gwybod i’r ysgol/rhieni</a:t>
            </a:r>
          </a:p>
        </p:txBody>
      </p:sp>
    </p:spTree>
    <p:extLst>
      <p:ext uri="{BB962C8B-B14F-4D97-AF65-F5344CB8AC3E}">
        <p14:creationId xmlns:p14="http://schemas.microsoft.com/office/powerpoint/2010/main" val="1324674576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Ystyriaethau yn y lleoliad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" y="1431291"/>
            <a:ext cx="7886700" cy="4351338"/>
          </a:xfrm>
        </p:spPr>
        <p:txBody>
          <a:bodyPr>
            <a:normAutofit fontScale="77500" lnSpcReduction="20000"/>
          </a:bodyPr>
          <a:lstStyle/>
          <a:p>
            <a:r>
              <a:rPr lang="cy-GB" dirty="0"/>
              <a:t>Cyfeiriadu – beth fydd trefn y diwrnod, beth y byddwch chi’n ei wneud yn gyntaf?</a:t>
            </a:r>
          </a:p>
          <a:p>
            <a:r>
              <a:rPr lang="cy-GB" dirty="0"/>
              <a:t>Plant coll – beth byddwch chi’n ei wneud os na fydd plentyn yn y grŵp?</a:t>
            </a:r>
          </a:p>
          <a:p>
            <a:r>
              <a:rPr lang="cy-GB" dirty="0"/>
              <a:t>Ymddygiad – beth sy’n ddisgwyliedig?</a:t>
            </a:r>
          </a:p>
          <a:p>
            <a:r>
              <a:rPr lang="cy-GB" dirty="0"/>
              <a:t>Amseriadau – pa mor hir ar gyfer pob gweithgaredd, cinio, toiledau ac ati?</a:t>
            </a:r>
          </a:p>
          <a:p>
            <a:r>
              <a:rPr lang="cy-GB" dirty="0"/>
              <a:t>Gweithgareddau – fydd angen i’r plant fynd i’r gweithgareddau mewn grwpiau bach neu’n ddosbarth cyfan?</a:t>
            </a:r>
          </a:p>
          <a:p>
            <a:r>
              <a:rPr lang="cy-GB" dirty="0"/>
              <a:t>Damweiniau – Oes rhywun wedi cael hyfforddiant cymorth cyntaf? Gan bwy y mae’r blwch cymorth cyntaf ac ati?</a:t>
            </a:r>
          </a:p>
          <a:p>
            <a:r>
              <a:rPr lang="cy-GB" dirty="0"/>
              <a:t>Tasgau – fydd ar y plant angen clipfyrddau, </a:t>
            </a:r>
            <a:r>
              <a:rPr lang="cy-GB" dirty="0" err="1"/>
              <a:t>ipads</a:t>
            </a:r>
            <a:r>
              <a:rPr lang="cy-GB" dirty="0"/>
              <a:t>, pinnau ac ati?</a:t>
            </a:r>
          </a:p>
          <a:p>
            <a:r>
              <a:rPr lang="cy-GB" dirty="0"/>
              <a:t>Cymarebau oedolion/plant – sut y byddwch chi’n trefnu hyn?</a:t>
            </a:r>
          </a:p>
        </p:txBody>
      </p:sp>
    </p:spTree>
    <p:extLst>
      <p:ext uri="{BB962C8B-B14F-4D97-AF65-F5344CB8AC3E}">
        <p14:creationId xmlns:p14="http://schemas.microsoft.com/office/powerpoint/2010/main" val="4059140078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Amgueddfeydd   </a:t>
            </a:r>
            <a:r>
              <a:rPr lang="cy-GB" dirty="0"/>
              <a:t>               </a:t>
            </a:r>
            <a:r>
              <a:rPr lang="cy-GB" dirty="0">
                <a:solidFill>
                  <a:srgbClr val="00B0F0"/>
                </a:solidFill>
              </a:rPr>
              <a:t>Orielau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‘Museums &amp; galleries can inspire children and bring the curriculum to life, developing new ways of thinking and learning and providing opportunities to express imagination and creative talents.’ Blunkett, 2000</a:t>
            </a:r>
          </a:p>
          <a:p>
            <a:r>
              <a:rPr lang="cy-GB" dirty="0"/>
              <a:t>Y peth go iawn</a:t>
            </a:r>
          </a:p>
          <a:p>
            <a:r>
              <a:rPr lang="cy-GB" dirty="0"/>
              <a:t>Pob gwrthrych yn adrodd stori</a:t>
            </a:r>
          </a:p>
          <a:p>
            <a:r>
              <a:rPr lang="cy-GB" dirty="0"/>
              <a:t>Sut mae pethau’n gweithio</a:t>
            </a:r>
          </a:p>
          <a:p>
            <a:r>
              <a:rPr lang="cy-GB" dirty="0"/>
              <a:t>Yn symbylu rhagor o gwestiynau</a:t>
            </a:r>
          </a:p>
          <a:p>
            <a:r>
              <a:rPr lang="cy-GB" dirty="0"/>
              <a:t>Edrychwch ar </a:t>
            </a:r>
            <a:r>
              <a:rPr lang="en-GB" dirty="0">
                <a:hlinkClick r:id="rId2"/>
              </a:rPr>
              <a:t>https://www.museumsassociation.org/museum-practice/museums-and-schools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dirty="0"/>
              <a:t>Arsylwi’n agos</a:t>
            </a:r>
          </a:p>
          <a:p>
            <a:pPr marL="0" indent="0">
              <a:buNone/>
            </a:pPr>
            <a:r>
              <a:rPr lang="cy-GB" dirty="0"/>
              <a:t>Ysbrydoli</a:t>
            </a:r>
          </a:p>
          <a:p>
            <a:pPr marL="0" indent="0">
              <a:buNone/>
            </a:pPr>
            <a:r>
              <a:rPr lang="cy-GB" dirty="0"/>
              <a:t>Creadigrwydd</a:t>
            </a:r>
          </a:p>
          <a:p>
            <a:pPr marL="0" indent="0">
              <a:buNone/>
            </a:pPr>
            <a:r>
              <a:rPr lang="cy-GB" dirty="0"/>
              <a:t>Datblygiad iaith</a:t>
            </a:r>
          </a:p>
          <a:p>
            <a:pPr marL="0" indent="0">
              <a:buNone/>
            </a:pPr>
            <a:r>
              <a:rPr lang="cy-GB" dirty="0"/>
              <a:t>Cwestiynu</a:t>
            </a:r>
          </a:p>
          <a:p>
            <a:pPr marL="0" indent="0">
              <a:buNone/>
            </a:pPr>
            <a:r>
              <a:rPr lang="cy-GB" dirty="0"/>
              <a:t>Sgiliau iaith newydd</a:t>
            </a:r>
          </a:p>
          <a:p>
            <a:pPr marL="0" indent="0">
              <a:buNone/>
            </a:pPr>
            <a:r>
              <a:rPr lang="cy-GB" dirty="0"/>
              <a:t>Sgiliau ymchwilio</a:t>
            </a:r>
          </a:p>
          <a:p>
            <a:pPr marL="0" indent="0">
              <a:buNone/>
            </a:pPr>
            <a:r>
              <a:rPr lang="cy-GB" dirty="0"/>
              <a:t>Dysgu trawsgwricwlaidd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hlinkClick r:id="rId3"/>
              </a:rPr>
              <a:t>https</a:t>
            </a:r>
            <a:r>
              <a:rPr lang="en-GB" dirty="0">
                <a:hlinkClick r:id="rId3"/>
              </a:rPr>
              <a:t>://www.tate.org.uk/kids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42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rgbClr val="00B0F0"/>
                </a:solidFill>
              </a:rPr>
              <a:t>Enghreifftiau o gwestiynau i’w holi pan fyddwch mewn oriel neu amgueddfa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320" y="1847851"/>
            <a:ext cx="8757920" cy="4351338"/>
          </a:xfrm>
        </p:spPr>
        <p:txBody>
          <a:bodyPr>
            <a:normAutofit fontScale="77500" lnSpcReduction="20000"/>
          </a:bodyPr>
          <a:lstStyle/>
          <a:p>
            <a:r>
              <a:rPr lang="cy-GB" dirty="0"/>
              <a:t>Beth yw diben y (peintiadau/lluniau ffotograff/gwrthrychau/cerfluniau)? At beth y cawsant eu defnyddio?</a:t>
            </a:r>
          </a:p>
          <a:p>
            <a:r>
              <a:rPr lang="cy-GB" dirty="0"/>
              <a:t>Pam y cafodd y (peintiad ac ati) hwn ei wneud? At beth y’u defnyddiwyd yn eich barn chi?</a:t>
            </a:r>
          </a:p>
          <a:p>
            <a:r>
              <a:rPr lang="cy-GB" dirty="0"/>
              <a:t>Ar gyfer pwy y cafodd hwn ei wneud?</a:t>
            </a:r>
          </a:p>
          <a:p>
            <a:r>
              <a:rPr lang="cy-GB" dirty="0"/>
              <a:t>Beth mae’n ei ddweud wrthym am…?</a:t>
            </a:r>
          </a:p>
          <a:p>
            <a:r>
              <a:rPr lang="cy-GB" dirty="0"/>
              <a:t>Beth oedd y peth cyntaf i chi ei sylwi a pham?</a:t>
            </a:r>
          </a:p>
          <a:p>
            <a:r>
              <a:rPr lang="cy-GB" dirty="0"/>
              <a:t>Sut mae’n gwneud i chi deimlo? Dwedwch wrthyf beth rydych chi’n ei sylwi? Beth sy’n wahanol amdano?</a:t>
            </a:r>
          </a:p>
          <a:p>
            <a:r>
              <a:rPr lang="cy-GB" dirty="0"/>
              <a:t>Pam mae’n arbennig? Ydych chi’n ei hoffi? </a:t>
            </a:r>
          </a:p>
          <a:p>
            <a:r>
              <a:rPr lang="cy-GB" dirty="0"/>
              <a:t>Allwn ni ddysgu unrhyw beth o’r llun/gwrthrych ac ati?</a:t>
            </a:r>
          </a:p>
          <a:p>
            <a:r>
              <a:rPr lang="cy-GB" dirty="0"/>
              <a:t>Beth sy’n digwydd yng… nghefndir llun?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923417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rgbClr val="00B0F0"/>
                </a:solidFill>
              </a:rPr>
              <a:t>Canolfan Ymchwil Amgueddfeydd ac Orielau (RCMG)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560" y="1690689"/>
            <a:ext cx="8869680" cy="4351338"/>
          </a:xfrm>
        </p:spPr>
        <p:txBody>
          <a:bodyPr>
            <a:normAutofit/>
          </a:bodyPr>
          <a:lstStyle/>
          <a:p>
            <a:r>
              <a:rPr lang="cy-GB" dirty="0"/>
              <a:t>Arolygwyd 20,000 o blant a 936 o athrawon</a:t>
            </a:r>
          </a:p>
          <a:p>
            <a:r>
              <a:rPr lang="cy-GB" dirty="0"/>
              <a:t>Dywedodd 90% o blant CA2 eu bod wedi dysgu rhywbeth newydd ar ôl ymweld ag amgueddfa</a:t>
            </a:r>
          </a:p>
          <a:p>
            <a:r>
              <a:rPr lang="cy-GB" dirty="0"/>
              <a:t>Mae bob amser yn ddefnyddiol gwybod pa ymweliadau y mae eich dosbarth chi wedi bod arnyn nhw mewn blynyddoedd blaenorol </a:t>
            </a:r>
            <a:endParaRPr lang="en-GB" dirty="0"/>
          </a:p>
          <a:p>
            <a:r>
              <a:rPr lang="en-GB" dirty="0" err="1"/>
              <a:t>Gweler</a:t>
            </a:r>
            <a:r>
              <a:rPr lang="en-GB" dirty="0"/>
              <a:t> Hooper-Greenhill et al Learning from Culture: The Importance of the Museums and Galleries Education Program (Phase I) in England 2010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049968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906" y="957003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cy-GB" dirty="0">
                <a:solidFill>
                  <a:srgbClr val="00B0F0"/>
                </a:solidFill>
              </a:rPr>
              <a:t>Ymweliadau preswyl</a:t>
            </a:r>
            <a:r>
              <a:rPr lang="en-GB" dirty="0">
                <a:solidFill>
                  <a:srgbClr val="00B0F0"/>
                </a:solidFill>
              </a:rPr>
              <a:t/>
            </a:r>
            <a:br>
              <a:rPr lang="en-GB" dirty="0">
                <a:solidFill>
                  <a:srgbClr val="00B0F0"/>
                </a:solidFill>
              </a:rPr>
            </a:br>
            <a:r>
              <a:rPr lang="en-GB" dirty="0">
                <a:solidFill>
                  <a:srgbClr val="00B0F0"/>
                </a:solidFill>
              </a:rPr>
              <a:t/>
            </a:r>
            <a:br>
              <a:rPr lang="en-GB" dirty="0">
                <a:solidFill>
                  <a:srgbClr val="00B0F0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cy-GB" sz="1800" dirty="0"/>
              <a:t>Dyma rai o’r manteision: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906" y="2661920"/>
            <a:ext cx="7710054" cy="2742391"/>
          </a:xfrm>
        </p:spPr>
        <p:txBody>
          <a:bodyPr>
            <a:normAutofit fontScale="55000" lnSpcReduction="20000"/>
          </a:bodyPr>
          <a:lstStyle/>
          <a:p>
            <a:r>
              <a:rPr lang="cy-GB" dirty="0"/>
              <a:t>Gweithredoedd clymu timau – datblygiad sgiliau unigol – wynebu ofnau, profiadau newydd</a:t>
            </a:r>
          </a:p>
          <a:p>
            <a:r>
              <a:rPr lang="cy-GB" dirty="0"/>
              <a:t>Magu hyder- llwyddo mewn sgil newydd na roddwyd cynnig arall arno erioed o’r blaen </a:t>
            </a:r>
          </a:p>
          <a:p>
            <a:r>
              <a:rPr lang="cy-GB" dirty="0"/>
              <a:t>Gweithgareddau awyr agored - ‘</a:t>
            </a:r>
            <a:r>
              <a:rPr lang="cy-GB" dirty="0" err="1"/>
              <a:t>extreme</a:t>
            </a:r>
            <a:r>
              <a:rPr lang="cy-GB" dirty="0"/>
              <a:t> </a:t>
            </a:r>
            <a:r>
              <a:rPr lang="cy-GB" dirty="0" err="1"/>
              <a:t>stream</a:t>
            </a:r>
            <a:r>
              <a:rPr lang="cy-GB" dirty="0"/>
              <a:t>’, syrffio, dringo, ac ati.</a:t>
            </a:r>
          </a:p>
          <a:p>
            <a:r>
              <a:rPr lang="cy-GB" dirty="0"/>
              <a:t>Bwydydd newydd – i lawer hwn fydd y tro cyntaf iddyn nhw fod oddi cartref</a:t>
            </a:r>
          </a:p>
          <a:p>
            <a:r>
              <a:rPr lang="cy-GB" dirty="0"/>
              <a:t>y profiad o fyw gyda’i gilydd 24 awr y dydd – trefn amser gwely, bwyta, gwisgo a hylendid personol</a:t>
            </a:r>
          </a:p>
          <a:p>
            <a:r>
              <a:rPr lang="cy-GB" dirty="0"/>
              <a:t>Bod oddi cartref – hiraeth neu fwynhau annibyniaeth am y tro cyntaf</a:t>
            </a:r>
          </a:p>
          <a:p>
            <a:r>
              <a:rPr lang="cy-GB" dirty="0"/>
              <a:t>Gofalu amdanoch eich hun a’ch anghenion eich hun/datrys problemau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375475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166"/>
            <a:ext cx="7886700" cy="1325563"/>
          </a:xfrm>
        </p:spPr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Ymweliadau preswyl (lleol i’r Drindod Dewi Sant)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80" y="1299211"/>
            <a:ext cx="903224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https://www.carmarthenshire.gov.wales/home/council-services/education-schools/pendine-outdoor-education-centre/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https://www.urdd.cymru/en/residential-centres/llangrannog/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https://www.nationaltrust.org.uk/stackpole-centre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https://www.field-studies-council.org/locations/margam/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dirty="0"/>
              <a:t>Edrychwch ar y gwefannau uchod, maent yn cynnwys gwybodaeth ddefnyddiol a fydd yn eich paratoi chi os bydd gofyn i chi ystyried mynd gyda’ch dosbarth. Unwaith, mae llawer o wybodaeth i’w threulio yma.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262884669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Amgueddfa Sain Ffagan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259" y="1605280"/>
            <a:ext cx="8682181" cy="4222982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hlinkClick r:id="rId2"/>
              </a:rPr>
              <a:t>https://museum.wales/stfagans/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cy-GB" b="1" dirty="0"/>
              <a:t>TASG: Edrychwch ar y wefan ar gyfer amgueddfa Sain Ffagan, mae llawer i edrych arno. Ystyriwch fynd â dosbarth o 30 o ddisgyblion Blwyddyn 3 yma yn Nhymor yr Haf i ddysgu am sut mae pethau’n newid (Gwalia </a:t>
            </a:r>
            <a:r>
              <a:rPr lang="cy-GB" b="1" dirty="0" err="1"/>
              <a:t>Stores</a:t>
            </a:r>
            <a:r>
              <a:rPr lang="cy-GB" b="1" dirty="0"/>
              <a:t>, Maestir, Rhyd-y-car ac ati)</a:t>
            </a:r>
          </a:p>
          <a:p>
            <a:pPr marL="0" indent="0">
              <a:buNone/>
            </a:pPr>
            <a:r>
              <a:rPr lang="cy-GB" dirty="0"/>
              <a:t> Ar </a:t>
            </a:r>
            <a:r>
              <a:rPr lang="cy-GB" b="1" dirty="0"/>
              <a:t>un daflen A4</a:t>
            </a:r>
            <a:r>
              <a:rPr lang="cy-GB" dirty="0"/>
              <a:t>, cynlluniwch eich ymweliad, gan gymryd i ystyriaeth;</a:t>
            </a:r>
          </a:p>
          <a:p>
            <a:r>
              <a:rPr lang="cy-GB" dirty="0"/>
              <a:t>sut ydych chi’n mynd i gyrraedd? Beth byddwch chi’n ei ddweud wrth y rhieni/plant?</a:t>
            </a:r>
          </a:p>
          <a:p>
            <a:r>
              <a:rPr lang="cy-GB" dirty="0"/>
              <a:t>beth ydych chi’n cynllunio ei weld, beth mae’r plant yn mynd i’w ddysgu?</a:t>
            </a:r>
          </a:p>
          <a:p>
            <a:r>
              <a:rPr lang="cy-GB" dirty="0"/>
              <a:t>beth wnewch chi’n gyntaf, sut bydd eich amseriadau yn edrych?</a:t>
            </a:r>
          </a:p>
          <a:p>
            <a:r>
              <a:rPr lang="cy-GB" dirty="0"/>
              <a:t>sut byddwch chi’n trefnu’r ymweliad, beth mae angen i chi fynd gyda chi?</a:t>
            </a:r>
          </a:p>
          <a:p>
            <a:r>
              <a:rPr lang="cy-GB" dirty="0"/>
              <a:t>cinio, costau, oedolion ychwanegol</a:t>
            </a:r>
          </a:p>
          <a:p>
            <a:r>
              <a:rPr lang="cy-GB" dirty="0"/>
              <a:t>ystyriaethau: grwpiau? oedolion? Costau, llythyrau at rieni – cydsyniad, ADY? asesiadau risg? cymorth cyntaf? tywydd, ac ati.</a:t>
            </a:r>
          </a:p>
          <a:p>
            <a:r>
              <a:rPr lang="cy-GB" dirty="0"/>
              <a:t>Ar ôl cwblhau, postiwch yn: </a:t>
            </a:r>
          </a:p>
          <a:p>
            <a:pPr marL="0" indent="0">
              <a:buNone/>
            </a:pPr>
            <a:r>
              <a:rPr lang="cy-GB" dirty="0">
                <a:hlinkClick r:id="rId3"/>
              </a:rPr>
              <a:t>      https://padlet.com/gail_parker/lgraa2qwijz3pdzi</a:t>
            </a:r>
            <a:endParaRPr lang="cy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215089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173" y="123999"/>
            <a:ext cx="6447501" cy="1369936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solidFill>
                  <a:srgbClr val="00B0F0"/>
                </a:solidFill>
              </a:rPr>
              <a:t>Ffyrdd eraill o ddysgu y tu allan i glwyd yr ysgol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092" y="1706880"/>
            <a:ext cx="8404628" cy="4046567"/>
          </a:xfrm>
        </p:spPr>
        <p:txBody>
          <a:bodyPr>
            <a:normAutofit/>
          </a:bodyPr>
          <a:lstStyle/>
          <a:p>
            <a:r>
              <a:rPr lang="cy-GB" dirty="0"/>
              <a:t>Fel arfer, mae clybiau a chymdeithasau’n rhedeg y tu allan i’r diwrnod ysgol ‘arferol’. Cynigia rhai ysgolion amrywiaeth eang o glybiau gan arbenigwyr neu staff yn yr ysgol. Gallai’r rhain gynnwys: clybiau chwaraeon, gwyddbwyll, coginio, celf, mathemateg, clybiau gwaith cartref, dawns, gweithdai gwyddoniaeth ac ati.</a:t>
            </a:r>
          </a:p>
          <a:p>
            <a:r>
              <a:rPr lang="cy-GB" dirty="0"/>
              <a:t>Mae clybiau a chymdeithasau sy’n rhedeg i ffwrdd o safle’r ysgol yn cynnig profiadau gwerthfawr i blant mewn amrywiaeth fawr o weithgareddau. Yn athro ni chewch unrhyw fewnbwn yma ond mae’n ddefnyddiol gwybod beth sydd ar gael.</a:t>
            </a:r>
          </a:p>
        </p:txBody>
      </p:sp>
    </p:spTree>
    <p:extLst>
      <p:ext uri="{BB962C8B-B14F-4D97-AF65-F5344CB8AC3E}">
        <p14:creationId xmlns:p14="http://schemas.microsoft.com/office/powerpoint/2010/main" val="4138592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Clybiau ieuenctid a chymdeithasau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184" y="1973710"/>
            <a:ext cx="6447501" cy="3812987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y-GB" dirty="0"/>
              <a:t>Yn darparu amgylchedd gwerthfawr i ddisgyblion gan gynnig amrywiaeth o weithgareddau y tu allan i ysgol, dyma rai </a:t>
            </a:r>
            <a:r>
              <a:rPr lang="cy-GB" dirty="0" err="1"/>
              <a:t>enghreiffriau</a:t>
            </a:r>
            <a:r>
              <a:rPr lang="cy-GB" dirty="0"/>
              <a:t>:</a:t>
            </a:r>
          </a:p>
          <a:p>
            <a:endParaRPr lang="cy-GB" dirty="0"/>
          </a:p>
          <a:p>
            <a:r>
              <a:rPr lang="cy-GB" dirty="0">
                <a:hlinkClick r:id="rId2"/>
              </a:rPr>
              <a:t>https://www.justyouth.org.uk/youth-clubs/</a:t>
            </a:r>
            <a:endParaRPr lang="cy-GB" dirty="0"/>
          </a:p>
          <a:p>
            <a:r>
              <a:rPr lang="cy-GB" dirty="0">
                <a:hlinkClick r:id="rId3"/>
              </a:rPr>
              <a:t>https://www.girlguiding.org.uk/</a:t>
            </a:r>
            <a:endParaRPr lang="cy-GB" dirty="0"/>
          </a:p>
          <a:p>
            <a:r>
              <a:rPr lang="cy-GB" dirty="0">
                <a:hlinkClick r:id="rId4"/>
              </a:rPr>
              <a:t>https://www.urdd.cymru/en/sports/clubs/</a:t>
            </a:r>
            <a:endParaRPr lang="cy-GB" dirty="0"/>
          </a:p>
          <a:p>
            <a:r>
              <a:rPr lang="cy-GB" dirty="0">
                <a:hlinkClick r:id="rId5"/>
              </a:rPr>
              <a:t>https://www.scouts.org.uk/</a:t>
            </a:r>
            <a:endParaRPr lang="cy-GB" dirty="0"/>
          </a:p>
          <a:p>
            <a:r>
              <a:rPr lang="cy-GB" dirty="0">
                <a:hlinkClick r:id="rId6"/>
              </a:rPr>
              <a:t>https://www.activekids.com/gymnastics</a:t>
            </a:r>
            <a:r>
              <a:rPr lang="cy-GB" dirty="0"/>
              <a:t> (Chwaraeon)</a:t>
            </a:r>
          </a:p>
          <a:p>
            <a:r>
              <a:rPr lang="cy-GB" dirty="0">
                <a:hlinkClick r:id="rId7"/>
              </a:rPr>
              <a:t>https://www.sja.org.uk/what-we-do/</a:t>
            </a:r>
            <a:endParaRPr lang="cy-GB" dirty="0"/>
          </a:p>
          <a:p>
            <a:r>
              <a:rPr lang="cy-GB" dirty="0">
                <a:hlinkClick r:id="rId8"/>
              </a:rPr>
              <a:t>https://www.ysied.co.uk/</a:t>
            </a:r>
            <a:endParaRPr lang="cy-GB" dirty="0"/>
          </a:p>
          <a:p>
            <a:r>
              <a:rPr lang="cy-GB" dirty="0">
                <a:hlinkClick r:id="rId9"/>
              </a:rPr>
              <a:t>https://www.carmarthen-breakthro.co.uk/</a:t>
            </a:r>
            <a:endParaRPr lang="cy-GB" dirty="0"/>
          </a:p>
          <a:p>
            <a:r>
              <a:rPr lang="cy-GB" dirty="0">
                <a:hlinkClick r:id="rId10"/>
              </a:rPr>
              <a:t>https://www.towyriders.org.uk/</a:t>
            </a:r>
            <a:endParaRPr lang="cy-GB" dirty="0"/>
          </a:p>
          <a:p>
            <a:r>
              <a:rPr lang="cy-GB" dirty="0">
                <a:hlinkClick r:id="rId11"/>
              </a:rPr>
              <a:t>http://www.swanseaharriers.co.uk/</a:t>
            </a:r>
            <a:endParaRPr lang="cy-GB" dirty="0"/>
          </a:p>
          <a:p>
            <a:endParaRPr lang="cy-GB" dirty="0"/>
          </a:p>
          <a:p>
            <a:r>
              <a:rPr lang="cy-GB" dirty="0"/>
              <a:t>Rygbi, hoci, nofio a chlybiau pêl-droed ac ati.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37564" y="2605849"/>
            <a:ext cx="754121" cy="9888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283794" y="4542151"/>
            <a:ext cx="2000250" cy="12858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030317" y="2096838"/>
            <a:ext cx="638261" cy="72944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356666" y="3795472"/>
            <a:ext cx="1347550" cy="6110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871442" y="3795471"/>
            <a:ext cx="1037468" cy="103746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283795" y="3635636"/>
            <a:ext cx="746522" cy="74652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180661" y="2631694"/>
            <a:ext cx="1010632" cy="46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578936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solidFill>
                  <a:srgbClr val="00B0F0"/>
                </a:solidFill>
              </a:rPr>
              <a:t>Y Tîm o gwmpas y plentyn (TAC) a’r Tîm o gwmpas y teulu (TAF)</a:t>
            </a:r>
            <a:r>
              <a:rPr lang="cy-GB" dirty="0"/>
              <a:t/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70" y="141097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cy-GB" dirty="0"/>
              <a:t>Mae hon yn ffordd o ddod ag arbenigwyr at ei gilydd sy’n gallu helpu’r teulu/plentyn, byddan nhw’n helpu plentyn/teulu sydd ag angen penodol.</a:t>
            </a:r>
          </a:p>
          <a:p>
            <a:r>
              <a:rPr lang="cy-GB" dirty="0"/>
              <a:t> Gall hefyd ddarparu help a chymorth gyda phob math o broblemau megis pryderon ynghylch ysgol ac addysg, ymddygiad, iechyd, tai ac ati. </a:t>
            </a:r>
          </a:p>
          <a:p>
            <a:r>
              <a:rPr lang="cy-GB" dirty="0"/>
              <a:t>Yn athro, ni chewch chi lawer o fewnbwn yn hyn o beth, ond unwaith eto, mae’n ddefnyddiol gwybod.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339594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F0"/>
                </a:solidFill>
              </a:rPr>
              <a:t>Diolch am wylio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Os oes unrhyw beth yr hoffech ei ofyn, cysylltwch – </a:t>
            </a:r>
            <a:r>
              <a:rPr lang="cy-GB" dirty="0">
                <a:hlinkClick r:id="rId2"/>
              </a:rPr>
              <a:t>gail.parker@pcydds.ac.uk</a:t>
            </a:r>
            <a:endParaRPr lang="cy-GB" dirty="0"/>
          </a:p>
          <a:p>
            <a:r>
              <a:rPr lang="cy-GB" dirty="0"/>
              <a:t>Rwy’n edrych ymlaen at ddarllen eich cynlluniau ymweliad ar gyfer Sain Ffagan.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106098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" ma:contentTypeDescription="Create a new document." ma:contentTypeScope="" ma:versionID="9bac5f27095fc0ee4ac401d6c5fda8ae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9aae49a1ccff69719a23c38af342a078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5845918-52AB-48E9-B983-9CE000A3B6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61F5CD-868B-40C2-846A-5DF573E1190F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92c24619-d6d5-42cf-b618-23d930ad9f20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107F192-694B-4116-A753-028EE89A95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1529</TotalTime>
  <Words>1783</Words>
  <Application>Microsoft Office PowerPoint</Application>
  <PresentationFormat>On-screen Show (4:3)</PresentationFormat>
  <Paragraphs>149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Bydd y sesiwn hon yn cynnwys:</vt:lpstr>
      <vt:lpstr>Pam dylech chi fynd â’ch dosbarth ar ymweliad addysgol?  Ydy, mae’n fwy o waith, ond mae’r manteision yn fwy na gwneud iawn am hyn </vt:lpstr>
      <vt:lpstr>Mannau cychwyn posibl </vt:lpstr>
      <vt:lpstr>Asesiadau risg </vt:lpstr>
      <vt:lpstr>Ystyriaethau ymarferol</vt:lpstr>
      <vt:lpstr>Ystyriaethau yn y lleoliad</vt:lpstr>
      <vt:lpstr>Amgueddfeydd                  Orielau</vt:lpstr>
      <vt:lpstr>Enghreifftiau o gwestiynau i’w holi pan fyddwch mewn oriel neu amgueddfa</vt:lpstr>
      <vt:lpstr>Canolfan Ymchwil Amgueddfeydd ac Orielau (RCMG)</vt:lpstr>
      <vt:lpstr>Ymweliadau preswyl   Dyma rai o’r manteision:</vt:lpstr>
      <vt:lpstr>Ymweliadau preswyl (lleol i’r Drindod Dewi Sant)</vt:lpstr>
      <vt:lpstr>Amgueddfa Sain Ffagan</vt:lpstr>
      <vt:lpstr>Ffyrdd eraill o ddysgu y tu allan i glwyd yr ysgol</vt:lpstr>
      <vt:lpstr>Clybiau ieuenctid a chymdeithasau</vt:lpstr>
      <vt:lpstr>Y Tîm o gwmpas y plentyn (TAC) a’r Tîm o gwmpas y teulu (TAF) </vt:lpstr>
      <vt:lpstr>Diolch am wylio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Gail Parker</cp:lastModifiedBy>
  <cp:revision>55</cp:revision>
  <dcterms:created xsi:type="dcterms:W3CDTF">2017-02-08T11:33:06Z</dcterms:created>
  <dcterms:modified xsi:type="dcterms:W3CDTF">2020-04-28T11:59:45Z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