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B25BC7-F7A0-B98C-C63C-80C42DA457D4}" v="220" dt="2025-10-12T10:42:57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46"/>
  </p:normalViewPr>
  <p:slideViewPr>
    <p:cSldViewPr snapToGrid="0" snapToObjects="1">
      <p:cViewPr>
        <p:scale>
          <a:sx n="106" d="100"/>
          <a:sy n="106" d="100"/>
        </p:scale>
        <p:origin x="1560" y="2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a Khatun (2221664)" userId="S::2221664@student.uwtsd.ac.uk::b6c26aff-4a17-4b1e-a930-436a19f557a7" providerId="AD" clId="Web-{D5B25BC7-F7A0-B98C-C63C-80C42DA457D4}"/>
    <pc:docChg chg="modSld">
      <pc:chgData name="Fatema Khatun (2221664)" userId="S::2221664@student.uwtsd.ac.uk::b6c26aff-4a17-4b1e-a930-436a19f557a7" providerId="AD" clId="Web-{D5B25BC7-F7A0-B98C-C63C-80C42DA457D4}" dt="2025-10-12T10:42:57.115" v="219" actId="20577"/>
      <pc:docMkLst>
        <pc:docMk/>
      </pc:docMkLst>
      <pc:sldChg chg="modSp">
        <pc:chgData name="Fatema Khatun (2221664)" userId="S::2221664@student.uwtsd.ac.uk::b6c26aff-4a17-4b1e-a930-436a19f557a7" providerId="AD" clId="Web-{D5B25BC7-F7A0-B98C-C63C-80C42DA457D4}" dt="2025-10-12T10:42:57.115" v="219" actId="20577"/>
        <pc:sldMkLst>
          <pc:docMk/>
          <pc:sldMk cId="0" sldId="256"/>
        </pc:sldMkLst>
        <pc:spChg chg="mod">
          <ac:chgData name="Fatema Khatun (2221664)" userId="S::2221664@student.uwtsd.ac.uk::b6c26aff-4a17-4b1e-a930-436a19f557a7" providerId="AD" clId="Web-{D5B25BC7-F7A0-B98C-C63C-80C42DA457D4}" dt="2025-10-12T10:42:57.115" v="219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14:29.919" v="19" actId="1076"/>
        <pc:sldMkLst>
          <pc:docMk/>
          <pc:sldMk cId="0" sldId="257"/>
        </pc:sldMkLst>
        <pc:picChg chg="mod">
          <ac:chgData name="Fatema Khatun (2221664)" userId="S::2221664@student.uwtsd.ac.uk::b6c26aff-4a17-4b1e-a930-436a19f557a7" providerId="AD" clId="Web-{D5B25BC7-F7A0-B98C-C63C-80C42DA457D4}" dt="2025-10-12T10:14:29.919" v="19" actId="1076"/>
          <ac:picMkLst>
            <pc:docMk/>
            <pc:sldMk cId="0" sldId="257"/>
            <ac:picMk id="5" creationId="{89703C40-56A0-1BCE-41F1-D3B0F1483D70}"/>
          </ac:picMkLst>
        </pc:picChg>
      </pc:sldChg>
      <pc:sldChg chg="modSp">
        <pc:chgData name="Fatema Khatun (2221664)" userId="S::2221664@student.uwtsd.ac.uk::b6c26aff-4a17-4b1e-a930-436a19f557a7" providerId="AD" clId="Web-{D5B25BC7-F7A0-B98C-C63C-80C42DA457D4}" dt="2025-10-12T10:30:26.914" v="56" actId="20577"/>
        <pc:sldMkLst>
          <pc:docMk/>
          <pc:sldMk cId="0" sldId="259"/>
        </pc:sldMkLst>
        <pc:spChg chg="mod">
          <ac:chgData name="Fatema Khatun (2221664)" userId="S::2221664@student.uwtsd.ac.uk::b6c26aff-4a17-4b1e-a930-436a19f557a7" providerId="AD" clId="Web-{D5B25BC7-F7A0-B98C-C63C-80C42DA457D4}" dt="2025-10-12T10:30:26.914" v="56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32:03.135" v="90" actId="1076"/>
        <pc:sldMkLst>
          <pc:docMk/>
          <pc:sldMk cId="0" sldId="260"/>
        </pc:sldMkLst>
        <pc:spChg chg="mod">
          <ac:chgData name="Fatema Khatun (2221664)" userId="S::2221664@student.uwtsd.ac.uk::b6c26aff-4a17-4b1e-a930-436a19f557a7" providerId="AD" clId="Web-{D5B25BC7-F7A0-B98C-C63C-80C42DA457D4}" dt="2025-10-12T10:32:03.135" v="90" actId="1076"/>
          <ac:spMkLst>
            <pc:docMk/>
            <pc:sldMk cId="0" sldId="260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36:09.457" v="133" actId="20577"/>
        <pc:sldMkLst>
          <pc:docMk/>
          <pc:sldMk cId="0" sldId="261"/>
        </pc:sldMkLst>
        <pc:spChg chg="mod">
          <ac:chgData name="Fatema Khatun (2221664)" userId="S::2221664@student.uwtsd.ac.uk::b6c26aff-4a17-4b1e-a930-436a19f557a7" providerId="AD" clId="Web-{D5B25BC7-F7A0-B98C-C63C-80C42DA457D4}" dt="2025-10-12T10:36:09.457" v="133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36:02.660" v="131" actId="20577"/>
        <pc:sldMkLst>
          <pc:docMk/>
          <pc:sldMk cId="0" sldId="262"/>
        </pc:sldMkLst>
        <pc:spChg chg="mod">
          <ac:chgData name="Fatema Khatun (2221664)" userId="S::2221664@student.uwtsd.ac.uk::b6c26aff-4a17-4b1e-a930-436a19f557a7" providerId="AD" clId="Web-{D5B25BC7-F7A0-B98C-C63C-80C42DA457D4}" dt="2025-10-12T10:36:02.660" v="131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38:07.428" v="148" actId="20577"/>
        <pc:sldMkLst>
          <pc:docMk/>
          <pc:sldMk cId="0" sldId="263"/>
        </pc:sldMkLst>
        <pc:spChg chg="mod">
          <ac:chgData name="Fatema Khatun (2221664)" userId="S::2221664@student.uwtsd.ac.uk::b6c26aff-4a17-4b1e-a930-436a19f557a7" providerId="AD" clId="Web-{D5B25BC7-F7A0-B98C-C63C-80C42DA457D4}" dt="2025-10-12T10:38:07.428" v="148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39:39.727" v="185" actId="14100"/>
        <pc:sldMkLst>
          <pc:docMk/>
          <pc:sldMk cId="0" sldId="264"/>
        </pc:sldMkLst>
        <pc:spChg chg="mod">
          <ac:chgData name="Fatema Khatun (2221664)" userId="S::2221664@student.uwtsd.ac.uk::b6c26aff-4a17-4b1e-a930-436a19f557a7" providerId="AD" clId="Web-{D5B25BC7-F7A0-B98C-C63C-80C42DA457D4}" dt="2025-10-12T10:39:39.727" v="185" actId="14100"/>
          <ac:spMkLst>
            <pc:docMk/>
            <pc:sldMk cId="0" sldId="264"/>
            <ac:spMk id="3" creationId="{00000000-0000-0000-0000-000000000000}"/>
          </ac:spMkLst>
        </pc:spChg>
      </pc:sldChg>
      <pc:sldChg chg="modSp">
        <pc:chgData name="Fatema Khatun (2221664)" userId="S::2221664@student.uwtsd.ac.uk::b6c26aff-4a17-4b1e-a930-436a19f557a7" providerId="AD" clId="Web-{D5B25BC7-F7A0-B98C-C63C-80C42DA457D4}" dt="2025-10-12T10:41:57.391" v="218" actId="20577"/>
        <pc:sldMkLst>
          <pc:docMk/>
          <pc:sldMk cId="0" sldId="265"/>
        </pc:sldMkLst>
        <pc:spChg chg="mod">
          <ac:chgData name="Fatema Khatun (2221664)" userId="S::2221664@student.uwtsd.ac.uk::b6c26aff-4a17-4b1e-a930-436a19f557a7" providerId="AD" clId="Web-{D5B25BC7-F7A0-B98C-C63C-80C42DA457D4}" dt="2025-10-12T10:41:57.391" v="218" actId="20577"/>
          <ac:spMkLst>
            <pc:docMk/>
            <pc:sldMk cId="0" sldId="265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9978A-66B0-F947-9F5C-2E97A0CBE6C7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3C976-ACCE-1949-9002-4317347B05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59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Good afternoon. My name is Fatema .</a:t>
            </a:r>
            <a:br>
              <a:rPr lang="en-US" b="0" dirty="0"/>
            </a:br>
            <a:r>
              <a:rPr lang="en-US" b="0" dirty="0"/>
              <a:t>Today, I will discuss how mental wellbeing among young adults can be promoted through holistic and sustainable approaches.</a:t>
            </a:r>
            <a:br>
              <a:rPr lang="en-US" b="0" dirty="0"/>
            </a:br>
            <a:r>
              <a:rPr lang="en-US" b="0" dirty="0"/>
              <a:t>The presentation applies two theoretical frameworks — the Biopsychosocial Model and the </a:t>
            </a:r>
            <a:r>
              <a:rPr lang="en-US" b="0" dirty="0" err="1"/>
              <a:t>Salutogenic</a:t>
            </a:r>
            <a:r>
              <a:rPr lang="en-US" b="0" dirty="0"/>
              <a:t> Model — and connects them to English health policy and </a:t>
            </a:r>
            <a:r>
              <a:rPr lang="en-US" b="0" i="1" dirty="0"/>
              <a:t>Sustainable Development Goal 3</a:t>
            </a:r>
            <a:r>
              <a:rPr lang="en-US" b="0" dirty="0"/>
              <a:t>, which promotes good health and wellbeing for all.</a:t>
            </a:r>
            <a:br>
              <a:rPr lang="en-US" b="0" dirty="0"/>
            </a:br>
            <a:r>
              <a:rPr lang="en-US" b="0" dirty="0"/>
              <a:t>By the end, I hope to show how these models support more balanced, preventive, and sustainable approaches to mental wellbeing in the UK.</a:t>
            </a:r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083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Mental wellbeing is an increasing public health concern in England.</a:t>
            </a:r>
            <a:br>
              <a:rPr lang="en-US" b="0" dirty="0"/>
            </a:br>
            <a:r>
              <a:rPr lang="en-US" b="0" dirty="0"/>
              <a:t>Young adults face rising levels of stress linked to higher education, job insecurity, housing instability, and social media pressures.</a:t>
            </a:r>
            <a:br>
              <a:rPr lang="en-US" b="0" dirty="0"/>
            </a:br>
            <a:r>
              <a:rPr lang="en-US" b="0" dirty="0"/>
              <a:t>These challenges can impact self-esteem, relationships, and long-term mental health outcomes.</a:t>
            </a:r>
            <a:br>
              <a:rPr lang="en-US" b="0" dirty="0"/>
            </a:br>
            <a:r>
              <a:rPr lang="en-US" b="0" dirty="0"/>
              <a:t>The aim of this presentation is to explore how two complementary models — the Biopsychosocial and the </a:t>
            </a:r>
            <a:r>
              <a:rPr lang="en-US" b="0" dirty="0" err="1"/>
              <a:t>Salutogenic</a:t>
            </a:r>
            <a:r>
              <a:rPr lang="en-US" b="0" dirty="0"/>
              <a:t> — can explain these issues and guide practical, sustainable responses.</a:t>
            </a:r>
            <a:br>
              <a:rPr lang="en-US" b="0" dirty="0"/>
            </a:br>
            <a:r>
              <a:rPr lang="en-US" b="0" dirty="0"/>
              <a:t>I will also highlight relevant national policies, including the NHS Long Term Plan and Every Mind Matters, to illustrate how these ideas are applied in real-world settings.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59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According to the </a:t>
            </a:r>
            <a:r>
              <a:rPr lang="en-US" b="0" dirty="0"/>
              <a:t>World Health Organization (1948), </a:t>
            </a:r>
            <a:r>
              <a:rPr lang="en-US" dirty="0"/>
              <a:t>health is a state of complete physical, mental, and social wellbeing — not simply the absence of illness.</a:t>
            </a:r>
            <a:br>
              <a:rPr lang="en-US" dirty="0"/>
            </a:br>
            <a:r>
              <a:rPr lang="en-US" b="1" dirty="0"/>
              <a:t>Wellbeing</a:t>
            </a:r>
            <a:r>
              <a:rPr lang="en-US" dirty="0"/>
              <a:t> refers to a sense of balance between life’s challenges and an individual’s resources to meet those challenges, as described by </a:t>
            </a:r>
            <a:r>
              <a:rPr lang="en-US" b="1" dirty="0"/>
              <a:t>Dodge et al. (2012)</a:t>
            </a:r>
            <a:r>
              <a:rPr lang="en-US" dirty="0"/>
              <a:t>.</a:t>
            </a:r>
            <a:br>
              <a:rPr lang="en-US" dirty="0"/>
            </a:br>
            <a:r>
              <a:rPr lang="en-US" b="1" dirty="0"/>
              <a:t>Sustainable development</a:t>
            </a:r>
            <a:r>
              <a:rPr lang="en-US" dirty="0"/>
              <a:t>, defined by the </a:t>
            </a:r>
            <a:r>
              <a:rPr lang="en-US" b="1" dirty="0"/>
              <a:t>United Nations (2015)</a:t>
            </a:r>
            <a:r>
              <a:rPr lang="en-US" dirty="0"/>
              <a:t>, means improving quality of life while safeguarding future generations.</a:t>
            </a:r>
            <a:br>
              <a:rPr lang="en-US" dirty="0"/>
            </a:br>
            <a:r>
              <a:rPr lang="en-US" dirty="0"/>
              <a:t>Within this context, </a:t>
            </a:r>
            <a:r>
              <a:rPr lang="en-US" b="1" dirty="0"/>
              <a:t>SDG 3: Good Health and Wellbeing</a:t>
            </a:r>
            <a:r>
              <a:rPr lang="en-US" dirty="0"/>
              <a:t> underpins the UK’s mental health strategy, focusing on prevention, equity, and community resilience.</a:t>
            </a:r>
            <a:br>
              <a:rPr lang="en-US" dirty="0"/>
            </a:br>
            <a:r>
              <a:rPr lang="en-US" dirty="0"/>
              <a:t>Together, these definitions demonstrate that wellbeing must be considered holistically, not just medically.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420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The Biopsychosocial Model, developed by George Engel, challenges the traditional biomedical view of health.</a:t>
            </a:r>
            <a:br>
              <a:rPr lang="en-US" b="0" dirty="0"/>
            </a:br>
            <a:r>
              <a:rPr lang="en-US" b="0" dirty="0"/>
              <a:t>It argues that biological, psychological, and social factors interact to influence overall wellbeing.</a:t>
            </a:r>
            <a:br>
              <a:rPr lang="en-US" b="0" dirty="0"/>
            </a:br>
            <a:r>
              <a:rPr lang="en-US" b="0" dirty="0"/>
              <a:t>For young adults, this may include biological influences such as sleep patterns, neurochemistry, and hormones; psychological aspects like self-esteem and coping strategies; and social elements such as peer pressure, financial stress, and digital connectivity.</a:t>
            </a:r>
            <a:br>
              <a:rPr lang="en-US" b="0" dirty="0"/>
            </a:br>
            <a:r>
              <a:rPr lang="en-US" b="0" dirty="0"/>
              <a:t>This model encourages practitioners to view individuals as whole people, not just symptoms or diagnoses.</a:t>
            </a:r>
            <a:br>
              <a:rPr lang="en-US" b="0" dirty="0"/>
            </a:br>
            <a:r>
              <a:rPr lang="en-US" b="0" dirty="0"/>
              <a:t>Its strength lies in promoting multi-disciplinary, person-</a:t>
            </a:r>
            <a:r>
              <a:rPr lang="en-US" b="0" dirty="0" err="1"/>
              <a:t>centred</a:t>
            </a:r>
            <a:r>
              <a:rPr lang="en-US" b="0" dirty="0"/>
              <a:t> care.</a:t>
            </a:r>
            <a:br>
              <a:rPr lang="en-US" b="0" dirty="0"/>
            </a:br>
            <a:r>
              <a:rPr lang="en-US" b="0" dirty="0"/>
              <a:t>However, one limitation is that services sometimes </a:t>
            </a:r>
            <a:r>
              <a:rPr lang="en-US" b="0" dirty="0" err="1"/>
              <a:t>overemphasise</a:t>
            </a:r>
            <a:r>
              <a:rPr lang="en-US" b="0" dirty="0"/>
              <a:t> medical treatment, meaning the psychological and social dimensions can be overlooked in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942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The </a:t>
            </a:r>
            <a:r>
              <a:rPr lang="en-US" b="0" dirty="0" err="1"/>
              <a:t>Salutogenic</a:t>
            </a:r>
            <a:r>
              <a:rPr lang="en-US" b="0" dirty="0"/>
              <a:t> Model, developed by Aaron </a:t>
            </a:r>
            <a:r>
              <a:rPr lang="en-US" b="0" dirty="0" err="1"/>
              <a:t>Antonovsky</a:t>
            </a:r>
            <a:r>
              <a:rPr lang="en-US" b="0" dirty="0"/>
              <a:t>, focuses on what </a:t>
            </a:r>
            <a:r>
              <a:rPr lang="en-US" b="0" i="1" dirty="0"/>
              <a:t>creates</a:t>
            </a:r>
            <a:r>
              <a:rPr lang="en-US" b="0" dirty="0"/>
              <a:t> health rather than what causes disease.</a:t>
            </a:r>
            <a:br>
              <a:rPr lang="en-US" b="0" dirty="0"/>
            </a:br>
            <a:r>
              <a:rPr lang="en-US" b="0" dirty="0"/>
              <a:t>At its </a:t>
            </a:r>
            <a:r>
              <a:rPr lang="en-US" b="0" dirty="0" err="1"/>
              <a:t>centre</a:t>
            </a:r>
            <a:r>
              <a:rPr lang="en-US" b="0" dirty="0"/>
              <a:t> is the concept of Sense of Coherence (SOC), which has three components:</a:t>
            </a:r>
          </a:p>
          <a:p>
            <a:pPr>
              <a:buFont typeface="+mj-lt"/>
              <a:buAutoNum type="arabicPeriod"/>
            </a:pPr>
            <a:r>
              <a:rPr lang="en-US" b="0" dirty="0"/>
              <a:t>Comprehensibility — understanding what is happening in one’s life,</a:t>
            </a:r>
          </a:p>
          <a:p>
            <a:pPr>
              <a:buFont typeface="+mj-lt"/>
              <a:buAutoNum type="arabicPeriod"/>
            </a:pPr>
            <a:r>
              <a:rPr lang="en-US" b="0" dirty="0"/>
              <a:t>Manageability — feeling that one has the resources and support to cope,</a:t>
            </a:r>
          </a:p>
          <a:p>
            <a:pPr>
              <a:buFont typeface="+mj-lt"/>
              <a:buAutoNum type="arabicPeriod"/>
            </a:pPr>
            <a:r>
              <a:rPr lang="en-US" b="0" dirty="0"/>
              <a:t>Meaningfulness — believing that life has purpose and value.</a:t>
            </a:r>
            <a:br>
              <a:rPr lang="en-US" b="0" dirty="0"/>
            </a:br>
            <a:r>
              <a:rPr lang="en-US" b="0" dirty="0"/>
              <a:t>For young adults, developing this sense can build resilience and encourage healthy coping </a:t>
            </a:r>
            <a:r>
              <a:rPr lang="en-US" b="0" dirty="0" err="1"/>
              <a:t>behaviours</a:t>
            </a:r>
            <a:r>
              <a:rPr lang="en-US" b="0" dirty="0"/>
              <a:t>.</a:t>
            </a:r>
            <a:br>
              <a:rPr lang="en-US" b="0" dirty="0"/>
            </a:br>
            <a:r>
              <a:rPr lang="en-US" b="0" dirty="0"/>
              <a:t>It complements the Biopsychosocial Model by </a:t>
            </a:r>
            <a:r>
              <a:rPr lang="en-US" b="0" dirty="0" err="1"/>
              <a:t>emphasising</a:t>
            </a:r>
            <a:r>
              <a:rPr lang="en-US" b="0" dirty="0"/>
              <a:t> strengths and empowerment, not just risk and treatment.</a:t>
            </a:r>
            <a:br>
              <a:rPr lang="en-US" b="0" dirty="0"/>
            </a:br>
            <a:r>
              <a:rPr lang="en-US" b="0" dirty="0"/>
              <a:t>Although SOC can be difficult to measure empirically, it remains a highly influential concept in public health promotion.</a:t>
            </a:r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4120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Both models are holistic, but they focus on different aspects of wellbeing.</a:t>
            </a:r>
            <a:br>
              <a:rPr lang="en-US" b="0" dirty="0"/>
            </a:br>
            <a:r>
              <a:rPr lang="en-US" b="0" dirty="0"/>
              <a:t>The Biopsychosocial Model identifies how multiple factors interact to influence health, while the </a:t>
            </a:r>
            <a:r>
              <a:rPr lang="en-US" b="0" dirty="0" err="1"/>
              <a:t>Salutogenic</a:t>
            </a:r>
            <a:r>
              <a:rPr lang="en-US" b="0" dirty="0"/>
              <a:t> Model highlights the resources that sustain wellbeing.</a:t>
            </a:r>
            <a:br>
              <a:rPr lang="en-US" b="0" dirty="0"/>
            </a:br>
            <a:r>
              <a:rPr lang="en-US" b="0" dirty="0"/>
              <a:t>When combined, they provide a comprehensive framework for understanding both vulnerability and resilience.</a:t>
            </a:r>
            <a:br>
              <a:rPr lang="en-US" b="0" dirty="0"/>
            </a:br>
            <a:r>
              <a:rPr lang="en-US" b="0" dirty="0"/>
              <a:t>This integrated approach reflects the Health in All Policies strategy (WHO, 2013), which encourages collaboration across education, housing, and employment sectors.</a:t>
            </a:r>
            <a:br>
              <a:rPr lang="en-US" b="0" dirty="0"/>
            </a:br>
            <a:r>
              <a:rPr lang="en-US" b="0" dirty="0"/>
              <a:t>Together, these models promote a shift from reactive treatment to proactive, sustainable wellbeing.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515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In England, mental wellbeing is embedded in national health strategy.</a:t>
            </a:r>
            <a:br>
              <a:rPr lang="en-US" b="0" dirty="0"/>
            </a:br>
            <a:r>
              <a:rPr lang="en-US" b="0" dirty="0"/>
              <a:t>The NHS Long Term Plan (2019) commits to expanding mental health services for young people and ensuring earlier intervention.</a:t>
            </a:r>
            <a:br>
              <a:rPr lang="en-US" b="0" dirty="0"/>
            </a:br>
            <a:r>
              <a:rPr lang="en-US" b="0" dirty="0"/>
              <a:t>The Mental Health Implementation Plan (2019–24) focuses on community-based support and improved access to psychological therapies.</a:t>
            </a:r>
            <a:br>
              <a:rPr lang="en-US" b="0" dirty="0"/>
            </a:br>
            <a:r>
              <a:rPr lang="en-US" b="0" dirty="0"/>
              <a:t>NICE guidelines (2022) promote integrated, multidisciplinary approaches.</a:t>
            </a:r>
            <a:br>
              <a:rPr lang="en-US" b="0" dirty="0"/>
            </a:br>
            <a:r>
              <a:rPr lang="en-US" b="0" dirty="0"/>
              <a:t>These policies reflect the Biopsychosocial Model through recognition of social determinants such as housing and education, and the </a:t>
            </a:r>
            <a:r>
              <a:rPr lang="en-US" b="0" dirty="0" err="1"/>
              <a:t>Salutogenic</a:t>
            </a:r>
            <a:r>
              <a:rPr lang="en-US" b="0" dirty="0"/>
              <a:t> Model through emphasis on prevention and empowerment.</a:t>
            </a:r>
            <a:br>
              <a:rPr lang="en-US" b="0" dirty="0"/>
            </a:br>
            <a:r>
              <a:rPr lang="en-US" b="0" dirty="0"/>
              <a:t>Together, they form the foundation for sustainable mental health provision in England.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914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The </a:t>
            </a:r>
            <a:r>
              <a:rPr lang="en-US" b="0" i="1" dirty="0"/>
              <a:t>Every Mind Matters</a:t>
            </a:r>
            <a:r>
              <a:rPr lang="en-US" b="0" dirty="0"/>
              <a:t> campaign, launched by Public Health England (2020), provides free online tools to help people manage stress, improve sleep, and boost mental resilience.</a:t>
            </a:r>
            <a:br>
              <a:rPr lang="en-US" b="0" dirty="0"/>
            </a:br>
            <a:r>
              <a:rPr lang="en-US" b="0" dirty="0"/>
              <a:t>It represents the Biopsychosocial Model by addressing biological, psychological, and social components of health.</a:t>
            </a:r>
            <a:br>
              <a:rPr lang="en-US" b="0" dirty="0"/>
            </a:br>
            <a:r>
              <a:rPr lang="en-US" b="0" dirty="0"/>
              <a:t>It also demonstrates the </a:t>
            </a:r>
            <a:r>
              <a:rPr lang="en-US" b="0" dirty="0" err="1"/>
              <a:t>Salutogenic</a:t>
            </a:r>
            <a:r>
              <a:rPr lang="en-US" b="0" dirty="0"/>
              <a:t> approach by encouraging people to understand their stressors and take proactive steps to strengthen their wellbeing.</a:t>
            </a:r>
            <a:br>
              <a:rPr lang="en-US" b="0" dirty="0"/>
            </a:br>
            <a:r>
              <a:rPr lang="en-US" b="0" dirty="0"/>
              <a:t>Evaluations show that the campaign increased mental health awareness and reduced stigma, particularly among younger audiences.</a:t>
            </a:r>
            <a:br>
              <a:rPr lang="en-US" b="0" dirty="0"/>
            </a:br>
            <a:r>
              <a:rPr lang="en-US" b="0" dirty="0"/>
              <a:t>However, engagement remains lower in disadvantaged communities, highlighting the continued need for equitable access and culturally responsive approaches.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8989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Despite policy progress, inequalities persist.</a:t>
            </a:r>
            <a:br>
              <a:rPr lang="en-US" b="0" dirty="0"/>
            </a:br>
            <a:r>
              <a:rPr lang="en-US" b="0" dirty="0"/>
              <a:t>The Marmot Review (2020) highlighted that social and economic deprivation strongly affects mental health outcomes.</a:t>
            </a:r>
            <a:br>
              <a:rPr lang="en-US" b="0" dirty="0"/>
            </a:br>
            <a:r>
              <a:rPr lang="en-US" b="0" dirty="0"/>
              <a:t>NHS Digital (2023) found that young people from low-income backgrounds experience higher levels of anxiety and lower access to mental health services.</a:t>
            </a:r>
            <a:br>
              <a:rPr lang="en-US" b="0" dirty="0"/>
            </a:br>
            <a:r>
              <a:rPr lang="en-US" b="0" dirty="0"/>
              <a:t>Factors such as housing insecurity, unemployment, and digital exclusion further widen this gap.</a:t>
            </a:r>
            <a:br>
              <a:rPr lang="en-US" b="0" dirty="0"/>
            </a:br>
            <a:r>
              <a:rPr lang="en-US" b="0" dirty="0"/>
              <a:t>Policies like Better Mental Health for All (FPH, 2021) and Thriving at Work (2017) aim to address these issues by promoting workplace wellbeing and inclusive access to care.</a:t>
            </a:r>
            <a:br>
              <a:rPr lang="en-US" b="0" dirty="0"/>
            </a:br>
            <a:r>
              <a:rPr lang="en-US" b="0" dirty="0"/>
              <a:t>Embedding Biopsychosocial and </a:t>
            </a:r>
            <a:r>
              <a:rPr lang="en-US" b="0" dirty="0" err="1"/>
              <a:t>Salutogenic</a:t>
            </a:r>
            <a:r>
              <a:rPr lang="en-US" b="0" dirty="0"/>
              <a:t> thinking across all public services is key to tackling inequality sustainably.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4630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Sustainability in health means meeting the needs of the present without compromising the ability of future generations to meet theirs.</a:t>
            </a:r>
            <a:br>
              <a:rPr lang="en-US" b="0" dirty="0"/>
            </a:br>
            <a:r>
              <a:rPr lang="en-US" b="0" dirty="0"/>
              <a:t>The Biopsychosocial Model supports sustainability by integrating community-based, preventative services that reduce long-term dependence on costly acute care.</a:t>
            </a:r>
            <a:br>
              <a:rPr lang="en-US" b="0" dirty="0"/>
            </a:br>
            <a:r>
              <a:rPr lang="en-US" b="0" dirty="0"/>
              <a:t>The </a:t>
            </a:r>
            <a:r>
              <a:rPr lang="en-US" b="0" dirty="0" err="1"/>
              <a:t>Salutogenic</a:t>
            </a:r>
            <a:r>
              <a:rPr lang="en-US" b="0" dirty="0"/>
              <a:t> Model adds a focus on empowerment and self-efficacy, encouraging individuals to maintain their own wellbeing over time.</a:t>
            </a:r>
            <a:br>
              <a:rPr lang="en-US" b="0" dirty="0"/>
            </a:br>
            <a:r>
              <a:rPr lang="en-US" b="0" dirty="0"/>
              <a:t>Together, these models align with Sustainable Development Goal 3, promoting holistic health through prevention, education, and resilience.</a:t>
            </a:r>
            <a:br>
              <a:rPr lang="en-US" b="0" dirty="0"/>
            </a:br>
            <a:r>
              <a:rPr lang="en-US" b="0" dirty="0"/>
              <a:t>Preventative mental-health strategies are not only ethically sound but also economically and environmentally sustainable, helping to protect both population health and the resources of the NHS for future generations.”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4904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To strengthen mental wellbeing in young adults, several actions are recommended:</a:t>
            </a:r>
            <a:br>
              <a:rPr lang="en-US" b="0" dirty="0"/>
            </a:br>
            <a:r>
              <a:rPr lang="en-US" b="0" dirty="0"/>
              <a:t>First, integrate both models into education and policy design, ensuring mental wellbeing is addressed across all sectors.</a:t>
            </a:r>
            <a:br>
              <a:rPr lang="en-US" b="0" dirty="0"/>
            </a:br>
            <a:r>
              <a:rPr lang="en-US" b="0" dirty="0"/>
              <a:t>Second, promote early intervention </a:t>
            </a:r>
            <a:r>
              <a:rPr lang="en-US" b="0" dirty="0" err="1"/>
              <a:t>programmes</a:t>
            </a:r>
            <a:r>
              <a:rPr lang="en-US" b="0" dirty="0"/>
              <a:t> in universities and workplaces to teach resilience and coping skills.</a:t>
            </a:r>
            <a:br>
              <a:rPr lang="en-US" b="0" dirty="0"/>
            </a:br>
            <a:r>
              <a:rPr lang="en-US" b="0" dirty="0"/>
              <a:t>Third, apply </a:t>
            </a:r>
            <a:r>
              <a:rPr lang="en-US" b="0" dirty="0" err="1"/>
              <a:t>Salutogenic</a:t>
            </a:r>
            <a:r>
              <a:rPr lang="en-US" b="0" dirty="0"/>
              <a:t> principles in digital wellbeing tools, encouraging reflection, purpose, and self-management.</a:t>
            </a:r>
            <a:br>
              <a:rPr lang="en-US" b="0" dirty="0"/>
            </a:br>
            <a:r>
              <a:rPr lang="en-US" b="0" dirty="0"/>
              <a:t>Finally, reduce inequalities through targeted funding and outreach in deprived communities.</a:t>
            </a:r>
            <a:br>
              <a:rPr lang="en-US" b="0" dirty="0"/>
            </a:br>
            <a:r>
              <a:rPr lang="en-US" b="0" dirty="0"/>
              <a:t>These steps will ensure that England’s mental health policies remain equitable, evidence-based, and sustainable.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3432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In conclusion, supporting mental wellbeing among young adults requires a shift from reactive treatment to proactive, holistic, and sustainable care.</a:t>
            </a:r>
            <a:br>
              <a:rPr lang="en-US" b="0" dirty="0"/>
            </a:br>
            <a:r>
              <a:rPr lang="en-US" b="0" dirty="0"/>
              <a:t>The Biopsychosocial Model helps explain how mental distress develops through interconnected factors, while the </a:t>
            </a:r>
            <a:r>
              <a:rPr lang="en-US" b="0" dirty="0" err="1"/>
              <a:t>Salutogenic</a:t>
            </a:r>
            <a:r>
              <a:rPr lang="en-US" b="0" dirty="0"/>
              <a:t> Model offers a framework for building resilience and empowerment.</a:t>
            </a:r>
            <a:br>
              <a:rPr lang="en-US" b="0" dirty="0"/>
            </a:br>
            <a:r>
              <a:rPr lang="en-US" b="0" dirty="0"/>
              <a:t>Together, they provide a balanced approach that aligns with national policy and SDG 3, ensuring the integration of prevention, equity, and sustainability in mental health promotion.</a:t>
            </a:r>
            <a:br>
              <a:rPr lang="en-US" b="0" dirty="0"/>
            </a:br>
            <a:r>
              <a:rPr lang="en-US" b="0" dirty="0"/>
              <a:t>By applying these models in education, community services, and digital health initiatives, we can foster a healthier and more resilient generation.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3C976-ACCE-1949-9002-4317347B05C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288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855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849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333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6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369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696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51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762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640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208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689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934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Promoting Mental Wellbeing in Young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A Biopsychosocial and Salutogenic Approach</a:t>
            </a:r>
          </a:p>
          <a:p>
            <a:endParaRPr dirty="0"/>
          </a:p>
          <a:p>
            <a:r>
              <a:rPr dirty="0"/>
              <a:t>Name</a:t>
            </a:r>
            <a:r>
              <a:rPr lang="en-US" dirty="0"/>
              <a:t>: Fatema Khatun</a:t>
            </a:r>
          </a:p>
          <a:p>
            <a:pPr>
              <a:buClr>
                <a:srgbClr val="9E3611"/>
              </a:buClr>
            </a:pPr>
            <a:r>
              <a:rPr lang="en-US" dirty="0"/>
              <a:t>ID: 2221664</a:t>
            </a:r>
          </a:p>
          <a:p>
            <a:pPr>
              <a:buClr>
                <a:srgbClr val="9E3611"/>
              </a:buClr>
            </a:pPr>
            <a:r>
              <a:rPr dirty="0"/>
              <a:t>Module:</a:t>
            </a:r>
            <a:r>
              <a:rPr lang="en-US" dirty="0"/>
              <a:t> </a:t>
            </a:r>
            <a:r>
              <a:rPr dirty="0"/>
              <a:t>BMHP6030</a:t>
            </a:r>
          </a:p>
          <a:p>
            <a:pPr>
              <a:buClr>
                <a:srgbClr val="9E3611"/>
              </a:buClr>
            </a:pPr>
            <a:endParaRPr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dirty="0"/>
              <a:t>Focus: Mental wellbeing in young adults.</a:t>
            </a:r>
          </a:p>
          <a:p>
            <a:pPr algn="just"/>
            <a:r>
              <a:rPr dirty="0"/>
              <a:t>Aim: Explore sustainable and holistic approaches.</a:t>
            </a:r>
          </a:p>
          <a:p>
            <a:pPr marL="0" indent="0" algn="just">
              <a:buNone/>
            </a:pPr>
            <a:endParaRPr lang="en-US" b="1" dirty="0"/>
          </a:p>
          <a:p>
            <a:pPr marL="0" indent="0" algn="just">
              <a:buNone/>
            </a:pPr>
            <a:r>
              <a:rPr b="1" dirty="0"/>
              <a:t>Objectives:</a:t>
            </a:r>
          </a:p>
          <a:p>
            <a:pPr algn="just"/>
            <a:r>
              <a:rPr dirty="0"/>
              <a:t> Define health, wellbeing &amp; sustainable development.</a:t>
            </a:r>
          </a:p>
          <a:p>
            <a:pPr algn="just"/>
            <a:r>
              <a:rPr dirty="0"/>
              <a:t> Apply the Biopsychosocial &amp; </a:t>
            </a:r>
            <a:r>
              <a:rPr dirty="0" err="1"/>
              <a:t>Salutogenic</a:t>
            </a:r>
            <a:r>
              <a:rPr dirty="0"/>
              <a:t> models.</a:t>
            </a:r>
          </a:p>
          <a:p>
            <a:pPr algn="just"/>
            <a:r>
              <a:rPr dirty="0"/>
              <a:t> Link to UK policies &amp; real-world practice.</a:t>
            </a:r>
          </a:p>
          <a:p>
            <a:pPr algn="just"/>
            <a:r>
              <a:rPr dirty="0"/>
              <a:t> Reflect on SDG 3: Good Health &amp; Wellbeing.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703C40-56A0-1BCE-41F1-D3B0F1483D7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Defining Health, Wellbeing &amp; Sustainable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Health (WHO, 1948): Complete physical, mental, and social wellbeing.</a:t>
            </a:r>
          </a:p>
          <a:p>
            <a:r>
              <a:t>Wellbeing: Life satisfaction, resilience, social connection (Dodge et al., 2012).</a:t>
            </a:r>
          </a:p>
          <a:p>
            <a:r>
              <a:t>Sustainable Development (UN, 2015): Balance social, economic, and environmental wellbeing.</a:t>
            </a:r>
          </a:p>
          <a:p>
            <a:r>
              <a:t>SDG 3: Ensures healthy lives and promotes wellbeing for all.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The Biopsychosocial Model (Engel, 1977)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047" y="3269724"/>
            <a:ext cx="7772400" cy="40507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Integrates biological, psychological, and social factors.</a:t>
            </a:r>
          </a:p>
          <a:p>
            <a:r>
              <a:rPr dirty="0"/>
              <a:t>Explains multifactorial nature of mental health.</a:t>
            </a:r>
          </a:p>
          <a:p>
            <a:r>
              <a:t>Example factors for young adults</a:t>
            </a:r>
            <a:r>
              <a:rPr lang="en-US"/>
              <a:t>:</a:t>
            </a:r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dirty="0"/>
              <a:t>Biological: Sleep, hormones, brain chemistry.</a:t>
            </a:r>
            <a:endParaRPr lang="en-US" dirty="0"/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t>Psychological: Stress, self-esteem.</a:t>
            </a:r>
            <a:endParaRPr lang="en-US"/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dirty="0"/>
              <a:t>Social: Family, peers, social media.</a:t>
            </a:r>
          </a:p>
          <a:p>
            <a:r>
              <a:rPr dirty="0"/>
              <a:t>Strength: Holistic view beyond diagnosis.</a:t>
            </a:r>
          </a:p>
          <a:p>
            <a:r>
              <a:rPr dirty="0"/>
              <a:t>Limitation: Hard to </a:t>
            </a:r>
            <a:r>
              <a:rPr dirty="0" err="1"/>
              <a:t>operationalise</a:t>
            </a:r>
            <a:r>
              <a:rPr dirty="0"/>
              <a:t> consistently.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82C0A1-7DED-D088-A59A-3A3D49CD57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saturation sat="114000"/>
                    </a14:imgEffect>
                    <a14:imgEffect>
                      <a14:brightnessContrast bright="11000" contras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79884" y="1511100"/>
            <a:ext cx="2625763" cy="175862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Salutogenic Model (Antonovsky, 1979)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688277"/>
            <a:ext cx="7772400" cy="40507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Focuses on what creates health, not </a:t>
            </a:r>
            <a:r>
              <a:rPr lang="en-US" dirty="0"/>
              <a:t>what causes disease</a:t>
            </a:r>
            <a:r>
              <a:rPr dirty="0"/>
              <a:t>.</a:t>
            </a:r>
          </a:p>
          <a:p>
            <a:r>
              <a:rPr dirty="0"/>
              <a:t>Core: Sense of Coherence (SOC)</a:t>
            </a:r>
            <a:r>
              <a:rPr lang="en-US" dirty="0"/>
              <a:t> which has three </a:t>
            </a:r>
            <a:r>
              <a:rPr lang="en-US"/>
              <a:t>components:</a:t>
            </a:r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lang="en-US"/>
              <a:t> Comprehensibility</a:t>
            </a:r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lang="en-US"/>
              <a:t>Manageability</a:t>
            </a:r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dirty="0"/>
              <a:t>Meaningfulness.</a:t>
            </a:r>
          </a:p>
          <a:p>
            <a:r>
              <a:rPr dirty="0"/>
              <a:t>Encourages resilience and coping skills.</a:t>
            </a:r>
          </a:p>
          <a:p>
            <a:r>
              <a:rPr dirty="0"/>
              <a:t>Strength: Builds empowerment &amp; prevention.</a:t>
            </a:r>
          </a:p>
          <a:p>
            <a:r>
              <a:rPr dirty="0"/>
              <a:t>Limitation: SOC can be difficult to measure.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06FB1B-B590-73E0-4F0B-34F12AE786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571" y="1626781"/>
            <a:ext cx="3080784" cy="205385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Comparison &amp; Integration of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Aspect: Biopsychosocial </a:t>
            </a:r>
            <a:r>
              <a:rPr dirty="0"/>
              <a:t>| </a:t>
            </a:r>
            <a:r>
              <a:rPr dirty="0" err="1"/>
              <a:t>Salutogenic</a:t>
            </a:r>
            <a:endParaRPr lang="en-US" dirty="0" err="1"/>
          </a:p>
          <a:p>
            <a:r>
              <a:rPr lang="en-US" dirty="0"/>
              <a:t>Focus: Causes</a:t>
            </a:r>
            <a:r>
              <a:rPr dirty="0"/>
              <a:t> &amp; interactions | Protective factors</a:t>
            </a:r>
          </a:p>
          <a:p>
            <a:r>
              <a:rPr lang="en-US" dirty="0"/>
              <a:t>Approach: Diagnostic</a:t>
            </a:r>
            <a:r>
              <a:rPr dirty="0"/>
              <a:t> &amp; holistic | Strength-based &amp; preventative</a:t>
            </a:r>
          </a:p>
          <a:p>
            <a:r>
              <a:rPr dirty="0"/>
              <a:t>Goal</a:t>
            </a:r>
            <a:r>
              <a:rPr lang="en-US" dirty="0"/>
              <a:t>:</a:t>
            </a:r>
            <a:r>
              <a:rPr dirty="0"/>
              <a:t> Manage illness | Promote resilience</a:t>
            </a:r>
          </a:p>
          <a:p>
            <a:r>
              <a:rPr dirty="0"/>
              <a:t>Fit with SDG </a:t>
            </a:r>
            <a:r>
              <a:rPr lang="en-US" dirty="0"/>
              <a:t>3: Integrates</a:t>
            </a:r>
            <a:r>
              <a:rPr dirty="0"/>
              <a:t> determinants | Promotes sustainable wellbeing</a:t>
            </a:r>
          </a:p>
          <a:p>
            <a:r>
              <a:rPr dirty="0"/>
              <a:t>Together they align with Health in All Policies (</a:t>
            </a:r>
            <a:r>
              <a:rPr dirty="0" err="1"/>
              <a:t>HiAP</a:t>
            </a:r>
            <a:r>
              <a:rPr dirty="0"/>
              <a:t>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Policy Context (UK)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NHS Long Term Plan (2019): Expands youth mental health services.</a:t>
            </a:r>
          </a:p>
          <a:p>
            <a:r>
              <a:rPr dirty="0"/>
              <a:t>Every Mind Matters (PHE, 2020): Public digital wellbeing support.</a:t>
            </a:r>
          </a:p>
          <a:p>
            <a:r>
              <a:rPr lang="en-US"/>
              <a:t>Health in All Policies (WHO, 2013):</a:t>
            </a:r>
            <a:r>
              <a:t> Collaboration across sectors.</a:t>
            </a:r>
          </a:p>
          <a:p>
            <a:r>
              <a:rPr dirty="0"/>
              <a:t>SDG 3: Framework for sustainable, equitable wellbeing.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Every Mind Matters Campaign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UK-wide initiative improving mental wellbeing literacy.</a:t>
            </a:r>
          </a:p>
          <a:p>
            <a:r>
              <a:rPr dirty="0"/>
              <a:t>Reflects Biopsychosocial model through biological, social &amp; psychological focus.</a:t>
            </a:r>
            <a:endParaRPr/>
          </a:p>
          <a:p>
            <a:r>
              <a:rPr dirty="0"/>
              <a:t>Embeds </a:t>
            </a:r>
            <a:r>
              <a:rPr dirty="0" err="1"/>
              <a:t>Salutogenic</a:t>
            </a:r>
            <a:r>
              <a:rPr dirty="0"/>
              <a:t> </a:t>
            </a:r>
            <a:r>
              <a:rPr lang="en-US" dirty="0"/>
              <a:t>thinking by building a </a:t>
            </a:r>
            <a:r>
              <a:rPr dirty="0"/>
              <a:t>Sense of Coherence.</a:t>
            </a:r>
          </a:p>
          <a:p>
            <a:r>
              <a:rPr dirty="0"/>
              <a:t>Impact: Increased engagement, </a:t>
            </a:r>
            <a:r>
              <a:rPr lang="en-GB" dirty="0"/>
              <a:t>normalised</a:t>
            </a:r>
            <a:r>
              <a:rPr dirty="0"/>
              <a:t> conversations on mental health.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Inequalities &amp;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3074"/>
            <a:ext cx="3925768" cy="438843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dirty="0"/>
              <a:t>Disparities in mental health outcomes among:</a:t>
            </a:r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lang="en-US" dirty="0"/>
              <a:t> </a:t>
            </a:r>
            <a:r>
              <a:rPr dirty="0"/>
              <a:t>Low-income &amp; minority groups.</a:t>
            </a:r>
            <a:endParaRPr lang="en-US" dirty="0"/>
          </a:p>
          <a:p>
            <a:pPr lvl="1">
              <a:spcAft>
                <a:spcPts val="0"/>
              </a:spcAft>
              <a:buClr>
                <a:srgbClr val="9E3611"/>
              </a:buClr>
              <a:buFont typeface="Courier New" pitchFamily="2" charset="2"/>
              <a:buChar char="o"/>
            </a:pPr>
            <a:r>
              <a:rPr dirty="0"/>
              <a:t>Those facing housing insecurity or unemployment.</a:t>
            </a:r>
            <a:endParaRPr sz="2000"/>
          </a:p>
          <a:p>
            <a:r>
              <a:rPr dirty="0"/>
              <a:t>Evidence: Marmot et al. (2020); NHS Digital (2023).</a:t>
            </a:r>
          </a:p>
          <a:p>
            <a:r>
              <a:rPr dirty="0"/>
              <a:t>Policies</a:t>
            </a:r>
            <a:r>
              <a:rPr lang="en-US" dirty="0"/>
              <a:t> such as the Better</a:t>
            </a:r>
            <a:r>
              <a:rPr dirty="0"/>
              <a:t> Mental Health for All (FPH, 2021</a:t>
            </a:r>
            <a:r>
              <a:rPr lang="en-US" dirty="0"/>
              <a:t>) and </a:t>
            </a:r>
            <a:r>
              <a:rPr dirty="0"/>
              <a:t>Thriving at Work (2017</a:t>
            </a:r>
            <a:r>
              <a:rPr lang="en-US" dirty="0"/>
              <a:t>) aim to address these issues</a:t>
            </a:r>
            <a:endParaRPr dirty="0"/>
          </a:p>
          <a:p>
            <a:r>
              <a:rPr dirty="0"/>
              <a:t>Need: Equitable, culturally competent, sustainable services.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95239A-DAAC-73B2-9C71-B2B4C330D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7814" y="1993604"/>
            <a:ext cx="4306186" cy="287079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650DB-EA9A-4E3A-D538-1DCC3B26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Sustainable Development and Mental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5B3AD-F735-F51F-CFC5-D4E6AE647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Meeting present health needs without harming future generations.</a:t>
            </a:r>
          </a:p>
          <a:p>
            <a:r>
              <a:rPr lang="en-US" b="1" dirty="0"/>
              <a:t>Biopsychosocial:</a:t>
            </a:r>
            <a:r>
              <a:rPr lang="en-US" dirty="0"/>
              <a:t> promotes community-based, preventative care.</a:t>
            </a:r>
          </a:p>
          <a:p>
            <a:r>
              <a:rPr lang="en-US" b="1" dirty="0" err="1"/>
              <a:t>Salutogenic</a:t>
            </a:r>
            <a:r>
              <a:rPr lang="en-US" b="1" dirty="0"/>
              <a:t>:</a:t>
            </a:r>
            <a:r>
              <a:rPr lang="en-US" dirty="0"/>
              <a:t> builds empowerment and self-management.</a:t>
            </a:r>
          </a:p>
          <a:p>
            <a:r>
              <a:rPr lang="en-US" dirty="0"/>
              <a:t>Aligns with SDG 3 – Good Health and Wellbeing.</a:t>
            </a:r>
          </a:p>
          <a:p>
            <a:r>
              <a:rPr lang="en-US" dirty="0"/>
              <a:t>Prevention is ethical, cost-effective, and environmentally responsible.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031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Embed </a:t>
            </a:r>
            <a:r>
              <a:rPr dirty="0" err="1"/>
              <a:t>Salutogenic</a:t>
            </a:r>
            <a:r>
              <a:rPr dirty="0"/>
              <a:t> </a:t>
            </a:r>
            <a:r>
              <a:rPr lang="en-US" dirty="0"/>
              <a:t>and Biopsychosocial </a:t>
            </a:r>
            <a:r>
              <a:rPr dirty="0"/>
              <a:t>education in </a:t>
            </a:r>
            <a:r>
              <a:rPr lang="en-US" dirty="0"/>
              <a:t>education and policy designs</a:t>
            </a:r>
            <a:endParaRPr dirty="0"/>
          </a:p>
          <a:p>
            <a:r>
              <a:rPr dirty="0"/>
              <a:t>Support early interventions &amp; peer </a:t>
            </a:r>
            <a:r>
              <a:rPr lang="en-US" dirty="0"/>
              <a:t>programs</a:t>
            </a:r>
            <a:r>
              <a:rPr dirty="0"/>
              <a:t>.</a:t>
            </a:r>
          </a:p>
          <a:p>
            <a:r>
              <a:rPr dirty="0"/>
              <a:t>Strengthen cross-sector partnerships (</a:t>
            </a:r>
            <a:r>
              <a:rPr dirty="0" err="1"/>
              <a:t>HiAP</a:t>
            </a:r>
            <a:r>
              <a:rPr dirty="0"/>
              <a:t>).</a:t>
            </a:r>
          </a:p>
          <a:p>
            <a:r>
              <a:rPr dirty="0"/>
              <a:t>Enhance evaluation of wellbeing outcomes.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Mental wellbeing in young adults needs holistic, sustainable approaches.</a:t>
            </a:r>
          </a:p>
          <a:p>
            <a:r>
              <a:t>Biopsychosocial model: Explains causes and interactions.</a:t>
            </a:r>
          </a:p>
          <a:p>
            <a:r>
              <a:t>Salutogenic model: Promotes resilience and empowerment.</a:t>
            </a:r>
          </a:p>
          <a:p>
            <a:r>
              <a:t>Together they support SDG 3 and UK’s public health goals.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 err="1"/>
              <a:t>Antonovsky</a:t>
            </a:r>
            <a:r>
              <a:rPr dirty="0"/>
              <a:t>, A. (1979) Health, Stress, and Coping. Jossey-Bass.</a:t>
            </a:r>
          </a:p>
          <a:p>
            <a:r>
              <a:rPr dirty="0"/>
              <a:t>Dodge, R. et al. (2012) The challenge of defining wellbeing. Int. J. Wellbeing, 2(3), pp. 222–235.</a:t>
            </a:r>
          </a:p>
          <a:p>
            <a:r>
              <a:rPr dirty="0"/>
              <a:t>Engel, G.L. (1977) The need for a new medical model. Science, 196(4286), pp. 129–136.</a:t>
            </a:r>
          </a:p>
          <a:p>
            <a:r>
              <a:rPr dirty="0"/>
              <a:t>Faculty of Public Health (2021) Better Mental Health for All. London: FPH.</a:t>
            </a:r>
          </a:p>
          <a:p>
            <a:r>
              <a:rPr dirty="0"/>
              <a:t>Marmot, M. et al. (2020) Health Equity in England. IHE.</a:t>
            </a:r>
          </a:p>
          <a:p>
            <a:r>
              <a:rPr dirty="0"/>
              <a:t>NHS Digital (2023) Mental Health of Children and Young People in England 2023.</a:t>
            </a:r>
          </a:p>
          <a:p>
            <a:r>
              <a:rPr dirty="0"/>
              <a:t>NHS England (2019) The NHS Long Term Plan.</a:t>
            </a:r>
          </a:p>
          <a:p>
            <a:r>
              <a:rPr dirty="0"/>
              <a:t>Public Health England (2020) Every Mind Matters. https://</a:t>
            </a:r>
            <a:r>
              <a:rPr dirty="0" err="1"/>
              <a:t>www.nhs.uk</a:t>
            </a:r>
            <a:r>
              <a:rPr dirty="0"/>
              <a:t>/every-mind-matters/</a:t>
            </a:r>
          </a:p>
          <a:p>
            <a:r>
              <a:rPr dirty="0"/>
              <a:t>United Nations (2015) Transforming Our World: The 2030 Agenda for Sustainable Development.</a:t>
            </a:r>
          </a:p>
          <a:p>
            <a:r>
              <a:rPr dirty="0"/>
              <a:t>WHO (2013) Health in All Policies: Framework for Country Action.</a:t>
            </a:r>
          </a:p>
          <a:p>
            <a:r>
              <a:rPr dirty="0"/>
              <a:t>WHO (1948) Constitution of the WHO.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{F3677359-4DB8-9647-A5CA-AF092B4FAB64}tf10001070</Template>
  <TotalTime>45</TotalTime>
  <Words>2177</Words>
  <Application>Microsoft Office PowerPoint</Application>
  <PresentationFormat>On-screen Show (4:3)</PresentationFormat>
  <Paragraphs>113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Wood Type</vt:lpstr>
      <vt:lpstr>Promoting Mental Wellbeing in Young Adults</vt:lpstr>
      <vt:lpstr>Introduction</vt:lpstr>
      <vt:lpstr>Defining Health, Wellbeing &amp; Sustainable Development</vt:lpstr>
      <vt:lpstr>The Biopsychosocial Model (Engel, 1977)</vt:lpstr>
      <vt:lpstr>The Salutogenic Model (Antonovsky, 1979)</vt:lpstr>
      <vt:lpstr>Comparison &amp; Integration of Models</vt:lpstr>
      <vt:lpstr>Policy Context (UK)</vt:lpstr>
      <vt:lpstr>Case Study – Every Mind Matters Campaign</vt:lpstr>
      <vt:lpstr>Inequalities &amp; Access</vt:lpstr>
      <vt:lpstr>Sustainable Development and Mental Wellbeing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Promoting Mental Wellbeing in Young Adults</dc:title>
  <dc:subject/>
  <dc:creator/>
  <cp:keywords/>
  <dc:description>generated using python-pptx</dc:description>
  <cp:lastModifiedBy>Fatema Khatun (2221664)</cp:lastModifiedBy>
  <cp:revision>67</cp:revision>
  <dcterms:created xsi:type="dcterms:W3CDTF">2013-01-27T09:14:16Z</dcterms:created>
  <dcterms:modified xsi:type="dcterms:W3CDTF">2025-10-12T10:43:07Z</dcterms:modified>
  <cp:category/>
</cp:coreProperties>
</file>