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4" r:id="rId5"/>
    <p:sldId id="259" r:id="rId6"/>
    <p:sldId id="260" r:id="rId7"/>
    <p:sldId id="262" r:id="rId8"/>
    <p:sldId id="265" r:id="rId9"/>
    <p:sldId id="263"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drian Watson (1803093)" initials="HW(" lastIdx="4" clrIdx="0">
    <p:extLst>
      <p:ext uri="{19B8F6BF-5375-455C-9EA6-DF929625EA0E}">
        <p15:presenceInfo xmlns:p15="http://schemas.microsoft.com/office/powerpoint/2012/main" userId="Hadrian Watson (180309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30T21:01:09.499" idx="4">
    <p:pos x="7585" y="2075"/>
    <p:text>Phryne before the Areopagus. (1861) By Jean-Léon Gérôme</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27320-23FD-4D5C-9D35-A033338FD926}" type="datetimeFigureOut">
              <a:rPr lang="en-GB" smtClean="0"/>
              <a:t>19/11/2020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3BE9FE-5538-4FEF-8943-1A8C98FB7511}" type="slidenum">
              <a:rPr lang="en-GB" smtClean="0"/>
              <a:t>‹#›</a:t>
            </a:fld>
            <a:endParaRPr lang="en-GB"/>
          </a:p>
        </p:txBody>
      </p:sp>
    </p:spTree>
    <p:extLst>
      <p:ext uri="{BB962C8B-B14F-4D97-AF65-F5344CB8AC3E}">
        <p14:creationId xmlns:p14="http://schemas.microsoft.com/office/powerpoint/2010/main" val="2846986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My aim with this presentation is to explore the life of an ‘extraordinary woman’ and investigate how she was received within her own time and explore what this can tell us about the attitude towards women within ancient Greece who did not follow the traditional path.</a:t>
            </a:r>
            <a:endParaRPr lang="en-GB" dirty="0"/>
          </a:p>
          <a:p>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1</a:t>
            </a:fld>
            <a:endParaRPr lang="en-GB"/>
          </a:p>
        </p:txBody>
      </p:sp>
    </p:spTree>
    <p:extLst>
      <p:ext uri="{BB962C8B-B14F-4D97-AF65-F5344CB8AC3E}">
        <p14:creationId xmlns:p14="http://schemas.microsoft.com/office/powerpoint/2010/main" val="1360847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Phryne was born in </a:t>
            </a:r>
            <a:r>
              <a:rPr lang="en-US" dirty="0" err="1"/>
              <a:t>Thespiae</a:t>
            </a:r>
            <a:r>
              <a:rPr lang="en-US" dirty="0"/>
              <a:t> Boeotia in the fourth century BC.</a:t>
            </a:r>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3</a:t>
            </a:fld>
            <a:endParaRPr lang="en-GB"/>
          </a:p>
        </p:txBody>
      </p:sp>
    </p:spTree>
    <p:extLst>
      <p:ext uri="{BB962C8B-B14F-4D97-AF65-F5344CB8AC3E}">
        <p14:creationId xmlns:p14="http://schemas.microsoft.com/office/powerpoint/2010/main" val="2497190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4</a:t>
            </a:fld>
            <a:endParaRPr lang="en-GB"/>
          </a:p>
        </p:txBody>
      </p:sp>
    </p:spTree>
    <p:extLst>
      <p:ext uri="{BB962C8B-B14F-4D97-AF65-F5344CB8AC3E}">
        <p14:creationId xmlns:p14="http://schemas.microsoft.com/office/powerpoint/2010/main" val="3368918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Phryne stands out because she breaks with the traditional female role expected of women in ancient Greece </a:t>
            </a:r>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8</a:t>
            </a:fld>
            <a:endParaRPr lang="en-GB"/>
          </a:p>
        </p:txBody>
      </p:sp>
    </p:spTree>
    <p:extLst>
      <p:ext uri="{BB962C8B-B14F-4D97-AF65-F5344CB8AC3E}">
        <p14:creationId xmlns:p14="http://schemas.microsoft.com/office/powerpoint/2010/main" val="2179543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278543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93174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1899884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22ED96-ACC9-481E-9B59-97C66D058685}"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62176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22ED96-ACC9-481E-9B59-97C66D058685}" type="datetimeFigureOut">
              <a:rPr lang="en-GB" smtClean="0"/>
              <a:t>19/11/2020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524234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407032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59045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946070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2ED96-ACC9-481E-9B59-97C66D058685}"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1941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2ED96-ACC9-481E-9B59-97C66D058685}"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5398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1996103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85382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539539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367197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915771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41558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2ED96-ACC9-481E-9B59-97C66D058685}"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1403616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422ED96-ACC9-481E-9B59-97C66D058685}" type="datetimeFigureOut">
              <a:rPr lang="en-GB" smtClean="0"/>
              <a:t>19/11/2020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E8FCD1B-5E45-4B2B-BF12-7A30A752DD89}" type="slidenum">
              <a:rPr lang="en-GB" smtClean="0"/>
              <a:t>‹#›</a:t>
            </a:fld>
            <a:endParaRPr lang="en-GB"/>
          </a:p>
        </p:txBody>
      </p:sp>
    </p:spTree>
    <p:extLst>
      <p:ext uri="{BB962C8B-B14F-4D97-AF65-F5344CB8AC3E}">
        <p14:creationId xmlns:p14="http://schemas.microsoft.com/office/powerpoint/2010/main" val="39360250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hs.harvard.edu/CHS/article/display/6321.14-some-notable-afterimages-of-plato-s-symposium-j-h-lesher"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addesdon.org.uk/the-collection/item/?id=589" TargetMode="External"/><Relationship Id="rId5" Type="http://schemas.openxmlformats.org/officeDocument/2006/relationships/image" Target="../media/image8.jpg"/><Relationship Id="rId4" Type="http://schemas.openxmlformats.org/officeDocument/2006/relationships/hyperlink" Target="https://www.britishmuseum.org/collection/object/P_1875-0710-2826"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ancient-origins.net/history-famous-people/phryne-ancient-greek-prostitute-who-flashed-her-way-freedom-007571"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www.museibologna.it/archeologicoen/percorsi/66288/id/74705/oggetto/74714/" TargetMode="External"/><Relationship Id="rId4" Type="http://schemas.openxmlformats.org/officeDocument/2006/relationships/hyperlink" Target="https://museum.classics.cam.ac.uk/collections/casts/aphrodite-knido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ooklynmuseum.org/eascfa/dinner_party/heritage_floor/leontium" TargetMode="External"/><Relationship Id="rId2" Type="http://schemas.openxmlformats.org/officeDocument/2006/relationships/hyperlink" Target="http://www.jstor.org/stable/20616707" TargetMode="External"/><Relationship Id="rId1" Type="http://schemas.openxmlformats.org/officeDocument/2006/relationships/slideLayout" Target="../slideLayouts/slideLayout4.xml"/><Relationship Id="rId5" Type="http://schemas.openxmlformats.org/officeDocument/2006/relationships/hyperlink" Target="http://www.jstor.org/stable/24699760" TargetMode="External"/><Relationship Id="rId4" Type="http://schemas.openxmlformats.org/officeDocument/2006/relationships/hyperlink" Target="http://www.jstor.org/stable/10888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0B3C5AD-6600-4BE3-994A-138E5F7D31E8}"/>
              </a:ext>
            </a:extLst>
          </p:cNvPr>
          <p:cNvSpPr>
            <a:spLocks noGrp="1"/>
          </p:cNvSpPr>
          <p:nvPr>
            <p:ph type="subTitle" idx="1"/>
          </p:nvPr>
        </p:nvSpPr>
        <p:spPr>
          <a:xfrm>
            <a:off x="1154955" y="1266958"/>
            <a:ext cx="2904124" cy="4528457"/>
          </a:xfrm>
        </p:spPr>
        <p:txBody>
          <a:bodyPr anchor="ctr">
            <a:normAutofit/>
          </a:bodyPr>
          <a:lstStyle/>
          <a:p>
            <a:pPr algn="r"/>
            <a:r>
              <a:rPr lang="en-US">
                <a:solidFill>
                  <a:schemeClr val="tx2"/>
                </a:solidFill>
              </a:rPr>
              <a:t>Hadie Watson</a:t>
            </a:r>
          </a:p>
          <a:p>
            <a:pPr algn="r"/>
            <a:r>
              <a:rPr lang="en-US">
                <a:solidFill>
                  <a:schemeClr val="tx2"/>
                </a:solidFill>
              </a:rPr>
              <a:t>1803093</a:t>
            </a:r>
            <a:endParaRPr lang="en-GB">
              <a:solidFill>
                <a:schemeClr val="tx2"/>
              </a:solidFill>
            </a:endParaRPr>
          </a:p>
        </p:txBody>
      </p:sp>
      <p:sp>
        <p:nvSpPr>
          <p:cNvPr id="2" name="Title 1">
            <a:extLst>
              <a:ext uri="{FF2B5EF4-FFF2-40B4-BE49-F238E27FC236}">
                <a16:creationId xmlns:a16="http://schemas.microsoft.com/office/drawing/2014/main" id="{2D103A29-C4EE-42BE-B136-669974EC85AA}"/>
              </a:ext>
            </a:extLst>
          </p:cNvPr>
          <p:cNvSpPr>
            <a:spLocks noGrp="1"/>
          </p:cNvSpPr>
          <p:nvPr>
            <p:ph type="ctrTitle"/>
          </p:nvPr>
        </p:nvSpPr>
        <p:spPr>
          <a:xfrm>
            <a:off x="4654295" y="1266958"/>
            <a:ext cx="6808362" cy="4528457"/>
          </a:xfrm>
        </p:spPr>
        <p:txBody>
          <a:bodyPr anchor="ctr">
            <a:normAutofit/>
          </a:bodyPr>
          <a:lstStyle/>
          <a:p>
            <a:r>
              <a:rPr lang="en-US"/>
              <a:t>The Notoriety of Phryne: </a:t>
            </a:r>
            <a:br>
              <a:rPr lang="en-US"/>
            </a:br>
            <a:r>
              <a:rPr lang="en-US"/>
              <a:t>The Famous Hetaira</a:t>
            </a:r>
            <a:endParaRPr lang="en-GB" dirty="0"/>
          </a:p>
        </p:txBody>
      </p:sp>
    </p:spTree>
    <p:extLst>
      <p:ext uri="{BB962C8B-B14F-4D97-AF65-F5344CB8AC3E}">
        <p14:creationId xmlns:p14="http://schemas.microsoft.com/office/powerpoint/2010/main" val="51993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235C-CB1D-464B-8375-6A4D527EE1EF}"/>
              </a:ext>
            </a:extLst>
          </p:cNvPr>
          <p:cNvSpPr>
            <a:spLocks noGrp="1"/>
          </p:cNvSpPr>
          <p:nvPr>
            <p:ph type="title"/>
          </p:nvPr>
        </p:nvSpPr>
        <p:spPr>
          <a:xfrm>
            <a:off x="7845614" y="78984"/>
            <a:ext cx="4087306" cy="2889114"/>
          </a:xfrm>
        </p:spPr>
        <p:txBody>
          <a:bodyPr vert="horz" lIns="91440" tIns="45720" rIns="91440" bIns="45720" rtlCol="0" anchor="b">
            <a:normAutofit/>
          </a:bodyPr>
          <a:lstStyle/>
          <a:p>
            <a:r>
              <a:rPr lang="en-US" sz="5400" dirty="0"/>
              <a:t>What were </a:t>
            </a:r>
            <a:r>
              <a:rPr lang="en-US" sz="5400" dirty="0" err="1"/>
              <a:t>hetairai</a:t>
            </a:r>
            <a:r>
              <a:rPr lang="en-US" sz="5400" dirty="0"/>
              <a:t>?</a:t>
            </a:r>
          </a:p>
        </p:txBody>
      </p:sp>
      <p:pic>
        <p:nvPicPr>
          <p:cNvPr id="13" name="Content Placeholder 12" descr="A vintage photo of a group of people posing for the camera&#10;&#10;Description automatically generated">
            <a:extLst>
              <a:ext uri="{FF2B5EF4-FFF2-40B4-BE49-F238E27FC236}">
                <a16:creationId xmlns:a16="http://schemas.microsoft.com/office/drawing/2014/main" id="{8FFA609D-70A0-414F-AF6D-945364ADDD0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8799" r="12278"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8" name="TextBox 7">
            <a:extLst>
              <a:ext uri="{FF2B5EF4-FFF2-40B4-BE49-F238E27FC236}">
                <a16:creationId xmlns:a16="http://schemas.microsoft.com/office/drawing/2014/main" id="{4F18D4A4-C887-4F06-B96B-F099B1D432E7}"/>
              </a:ext>
            </a:extLst>
          </p:cNvPr>
          <p:cNvSpPr txBox="1"/>
          <p:nvPr/>
        </p:nvSpPr>
        <p:spPr>
          <a:xfrm>
            <a:off x="4973671" y="6020243"/>
            <a:ext cx="7218329" cy="461665"/>
          </a:xfrm>
          <a:prstGeom prst="rect">
            <a:avLst/>
          </a:prstGeom>
          <a:noFill/>
        </p:spPr>
        <p:txBody>
          <a:bodyPr wrap="square" rtlCol="0">
            <a:spAutoFit/>
          </a:bodyPr>
          <a:lstStyle/>
          <a:p>
            <a:pPr>
              <a:spcAft>
                <a:spcPts val="600"/>
              </a:spcAft>
            </a:pPr>
            <a:r>
              <a:rPr lang="en-GB" sz="1200" dirty="0"/>
              <a:t>Image retrieved from </a:t>
            </a:r>
            <a:r>
              <a:rPr lang="en-GB" sz="1200" dirty="0">
                <a:hlinkClick r:id="rId3"/>
              </a:rPr>
              <a:t>https://chs.harvard.edu/CHS/article/display/6321.14-some-notable-afterimages-of-plato-s-symposium-j-h-lesher</a:t>
            </a:r>
            <a:r>
              <a:rPr lang="en-GB" sz="1200" dirty="0"/>
              <a:t> </a:t>
            </a:r>
          </a:p>
        </p:txBody>
      </p:sp>
      <p:sp>
        <p:nvSpPr>
          <p:cNvPr id="9" name="TextBox 8">
            <a:extLst>
              <a:ext uri="{FF2B5EF4-FFF2-40B4-BE49-F238E27FC236}">
                <a16:creationId xmlns:a16="http://schemas.microsoft.com/office/drawing/2014/main" id="{5945D5D4-FCD0-408C-9203-8ED5254C88EA}"/>
              </a:ext>
            </a:extLst>
          </p:cNvPr>
          <p:cNvSpPr txBox="1"/>
          <p:nvPr/>
        </p:nvSpPr>
        <p:spPr>
          <a:xfrm>
            <a:off x="6791716" y="4097660"/>
            <a:ext cx="6042582" cy="723275"/>
          </a:xfrm>
          <a:prstGeom prst="rect">
            <a:avLst/>
          </a:prstGeom>
          <a:noFill/>
        </p:spPr>
        <p:txBody>
          <a:bodyPr wrap="square" rtlCol="0">
            <a:spAutoFit/>
          </a:bodyPr>
          <a:lstStyle/>
          <a:p>
            <a:pPr>
              <a:spcAft>
                <a:spcPts val="600"/>
              </a:spcAft>
            </a:pPr>
            <a:r>
              <a:rPr lang="en-GB"/>
              <a:t>Youth among the courtesans, Hellenistic Marble relief.</a:t>
            </a:r>
          </a:p>
          <a:p>
            <a:pPr>
              <a:spcAft>
                <a:spcPts val="600"/>
              </a:spcAft>
            </a:pPr>
            <a:r>
              <a:rPr lang="en-GB"/>
              <a:t>Naples, Museo Archeologico Nazionale. 6688 </a:t>
            </a:r>
          </a:p>
        </p:txBody>
      </p:sp>
    </p:spTree>
    <p:extLst>
      <p:ext uri="{BB962C8B-B14F-4D97-AF65-F5344CB8AC3E}">
        <p14:creationId xmlns:p14="http://schemas.microsoft.com/office/powerpoint/2010/main" val="13703298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E5304-9FFF-45EA-86BE-3691639339DB}"/>
              </a:ext>
            </a:extLst>
          </p:cNvPr>
          <p:cNvSpPr>
            <a:spLocks noGrp="1"/>
          </p:cNvSpPr>
          <p:nvPr>
            <p:ph type="title"/>
          </p:nvPr>
        </p:nvSpPr>
        <p:spPr>
          <a:xfrm>
            <a:off x="2311147" y="365760"/>
            <a:ext cx="7569706" cy="1288238"/>
          </a:xfrm>
        </p:spPr>
        <p:txBody>
          <a:bodyPr anchor="ctr">
            <a:normAutofit/>
          </a:bodyPr>
          <a:lstStyle/>
          <a:p>
            <a:pPr algn="ctr"/>
            <a:r>
              <a:rPr lang="en-US" dirty="0"/>
              <a:t>Who was Phryne?</a:t>
            </a:r>
            <a:endParaRPr lang="en-GB" dirty="0"/>
          </a:p>
        </p:txBody>
      </p:sp>
      <p:sp>
        <p:nvSpPr>
          <p:cNvPr id="3" name="Content Placeholder 2">
            <a:extLst>
              <a:ext uri="{FF2B5EF4-FFF2-40B4-BE49-F238E27FC236}">
                <a16:creationId xmlns:a16="http://schemas.microsoft.com/office/drawing/2014/main" id="{E75C4818-B30D-46C4-BD68-F2EEE10E0F69}"/>
              </a:ext>
            </a:extLst>
          </p:cNvPr>
          <p:cNvSpPr>
            <a:spLocks noGrp="1"/>
          </p:cNvSpPr>
          <p:nvPr>
            <p:ph idx="1"/>
          </p:nvPr>
        </p:nvSpPr>
        <p:spPr>
          <a:xfrm>
            <a:off x="2165569" y="1956816"/>
            <a:ext cx="7860863" cy="4024884"/>
          </a:xfrm>
        </p:spPr>
        <p:txBody>
          <a:bodyPr anchor="t">
            <a:normAutofit lnSpcReduction="10000"/>
          </a:bodyPr>
          <a:lstStyle/>
          <a:p>
            <a:pPr marL="0" indent="0">
              <a:buNone/>
            </a:pPr>
            <a:endParaRPr lang="en-US" sz="2400"/>
          </a:p>
          <a:p>
            <a:pPr marL="0" indent="0">
              <a:buNone/>
            </a:pPr>
            <a:r>
              <a:rPr lang="en-US" sz="2400" b="0" i="0">
                <a:effectLst/>
                <a:latin typeface="Georgia" panose="02040502050405020303" pitchFamily="18" charset="0"/>
              </a:rPr>
              <a:t>“Before our time, the Thespian Phryne was</a:t>
            </a:r>
            <a:br>
              <a:rPr lang="en-US" sz="2400"/>
            </a:br>
            <a:r>
              <a:rPr lang="en-US" sz="2400" b="0" i="0">
                <a:effectLst/>
                <a:latin typeface="Georgia" panose="02040502050405020303" pitchFamily="18" charset="0"/>
              </a:rPr>
              <a:t>Far the most famous of all courtesans;</a:t>
            </a:r>
            <a:br>
              <a:rPr lang="en-US" sz="2400"/>
            </a:br>
            <a:r>
              <a:rPr lang="en-US" sz="2400" b="0" i="0">
                <a:effectLst/>
                <a:latin typeface="Georgia" panose="02040502050405020303" pitchFamily="18" charset="0"/>
              </a:rPr>
              <a:t>And even though you're later than her age,</a:t>
            </a:r>
            <a:br>
              <a:rPr lang="en-US" sz="2400"/>
            </a:br>
            <a:r>
              <a:rPr lang="en-US" sz="2400" b="0" i="0">
                <a:effectLst/>
                <a:latin typeface="Georgia" panose="02040502050405020303" pitchFamily="18" charset="0"/>
              </a:rPr>
              <a:t>Still you have heard of the trial which she stood.</a:t>
            </a:r>
            <a:br>
              <a:rPr lang="en-US" sz="2400"/>
            </a:br>
            <a:r>
              <a:rPr lang="en-US" sz="2400" b="0" i="0">
                <a:effectLst/>
                <a:latin typeface="Georgia" panose="02040502050405020303" pitchFamily="18" charset="0"/>
              </a:rPr>
              <a:t>She was accused on a capital charge</a:t>
            </a:r>
            <a:br>
              <a:rPr lang="en-US" sz="2400"/>
            </a:br>
            <a:r>
              <a:rPr lang="en-US" sz="2400" b="0" i="0">
                <a:effectLst/>
                <a:latin typeface="Georgia" panose="02040502050405020303" pitchFamily="18" charset="0"/>
              </a:rPr>
              <a:t>Before the Heliæa, being said</a:t>
            </a:r>
            <a:br>
              <a:rPr lang="en-US" sz="2400"/>
            </a:br>
            <a:r>
              <a:rPr lang="en-US" sz="2400" b="0" i="0">
                <a:effectLst/>
                <a:latin typeface="Georgia" panose="02040502050405020303" pitchFamily="18" charset="0"/>
              </a:rPr>
              <a:t>To have corrupted all the citizens;</a:t>
            </a:r>
            <a:br>
              <a:rPr lang="en-US" sz="2400"/>
            </a:br>
            <a:r>
              <a:rPr lang="en-US" sz="2400" b="0" i="0">
                <a:effectLst/>
                <a:latin typeface="Georgia" panose="02040502050405020303" pitchFamily="18" charset="0"/>
              </a:rPr>
              <a:t>But she besought the judges separately</a:t>
            </a:r>
            <a:br>
              <a:rPr lang="en-US" sz="2400"/>
            </a:br>
            <a:r>
              <a:rPr lang="en-US" sz="2400" b="0" i="0">
                <a:effectLst/>
                <a:latin typeface="Georgia" panose="02040502050405020303" pitchFamily="18" charset="0"/>
              </a:rPr>
              <a:t>With tears, and so just saved herself from judgment.” </a:t>
            </a:r>
          </a:p>
          <a:p>
            <a:pPr marL="0" indent="0">
              <a:buNone/>
            </a:pPr>
            <a:r>
              <a:rPr lang="en-US" sz="2400" b="0" i="0">
                <a:effectLst/>
                <a:latin typeface="Georgia" panose="02040502050405020303" pitchFamily="18" charset="0"/>
              </a:rPr>
              <a:t>- </a:t>
            </a:r>
            <a:r>
              <a:rPr lang="en-GB" sz="2400"/>
              <a:t>Athenaeus, The Deipnosophists. XIII. 60.</a:t>
            </a:r>
            <a:endParaRPr lang="en-US" sz="2400"/>
          </a:p>
          <a:p>
            <a:endParaRPr lang="en-US" sz="2400"/>
          </a:p>
        </p:txBody>
      </p:sp>
    </p:spTree>
    <p:extLst>
      <p:ext uri="{BB962C8B-B14F-4D97-AF65-F5344CB8AC3E}">
        <p14:creationId xmlns:p14="http://schemas.microsoft.com/office/powerpoint/2010/main" val="123082343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8E6B-17CF-4A9B-BFCE-B15136B93C8F}"/>
              </a:ext>
            </a:extLst>
          </p:cNvPr>
          <p:cNvSpPr>
            <a:spLocks noGrp="1"/>
          </p:cNvSpPr>
          <p:nvPr>
            <p:ph type="title"/>
          </p:nvPr>
        </p:nvSpPr>
        <p:spPr/>
        <p:txBody>
          <a:bodyPr/>
          <a:lstStyle/>
          <a:p>
            <a:pPr algn="ctr"/>
            <a:r>
              <a:rPr lang="en-GB" dirty="0"/>
              <a:t>Other Famous </a:t>
            </a:r>
            <a:r>
              <a:rPr lang="en-GB" dirty="0" err="1"/>
              <a:t>Hetaira</a:t>
            </a:r>
            <a:endParaRPr lang="en-GB" dirty="0"/>
          </a:p>
        </p:txBody>
      </p:sp>
      <p:sp>
        <p:nvSpPr>
          <p:cNvPr id="3" name="Content Placeholder 2">
            <a:extLst>
              <a:ext uri="{FF2B5EF4-FFF2-40B4-BE49-F238E27FC236}">
                <a16:creationId xmlns:a16="http://schemas.microsoft.com/office/drawing/2014/main" id="{F30B611B-9E60-47ED-8B7F-D0A128FE6297}"/>
              </a:ext>
            </a:extLst>
          </p:cNvPr>
          <p:cNvSpPr>
            <a:spLocks noGrp="1"/>
          </p:cNvSpPr>
          <p:nvPr>
            <p:ph idx="1"/>
          </p:nvPr>
        </p:nvSpPr>
        <p:spPr>
          <a:xfrm>
            <a:off x="884257" y="1991021"/>
            <a:ext cx="10515600" cy="4351338"/>
          </a:xfrm>
        </p:spPr>
        <p:txBody>
          <a:bodyPr/>
          <a:lstStyle/>
          <a:p>
            <a:pPr algn="ctr"/>
            <a:r>
              <a:rPr lang="en-GB" dirty="0" err="1"/>
              <a:t>Neaira</a:t>
            </a:r>
            <a:r>
              <a:rPr lang="en-GB" sz="2400" dirty="0"/>
              <a:t> – </a:t>
            </a:r>
            <a:r>
              <a:rPr lang="en-GB" sz="2400" i="1" dirty="0"/>
              <a:t>Not an Athenian!</a:t>
            </a:r>
            <a:endParaRPr lang="en-GB" sz="2400" dirty="0"/>
          </a:p>
          <a:p>
            <a:pPr algn="ctr"/>
            <a:r>
              <a:rPr lang="en-GB" dirty="0" err="1"/>
              <a:t>Lais</a:t>
            </a:r>
            <a:r>
              <a:rPr lang="en-GB" dirty="0"/>
              <a:t> </a:t>
            </a:r>
            <a:r>
              <a:rPr lang="en-GB" sz="2400" i="1" dirty="0"/>
              <a:t>– Artistic Lover</a:t>
            </a:r>
          </a:p>
          <a:p>
            <a:pPr algn="ctr"/>
            <a:r>
              <a:rPr lang="en-GB" dirty="0" err="1"/>
              <a:t>Leontion</a:t>
            </a:r>
            <a:r>
              <a:rPr lang="en-GB" sz="2400" dirty="0"/>
              <a:t> – </a:t>
            </a:r>
            <a:r>
              <a:rPr lang="en-GB" sz="2400" i="1" dirty="0"/>
              <a:t>Philosophical whore?</a:t>
            </a:r>
            <a:endParaRPr lang="en-GB" i="1" dirty="0"/>
          </a:p>
          <a:p>
            <a:pPr algn="ctr"/>
            <a:r>
              <a:rPr lang="en-GB" dirty="0"/>
              <a:t>Thais </a:t>
            </a:r>
            <a:r>
              <a:rPr lang="en-GB" sz="2400" i="1" dirty="0"/>
              <a:t>– Mistress of ‘The Great’</a:t>
            </a:r>
            <a:endParaRPr lang="en-GB" i="1" dirty="0"/>
          </a:p>
        </p:txBody>
      </p:sp>
      <p:pic>
        <p:nvPicPr>
          <p:cNvPr id="5" name="Picture 4" descr="A close up of a womans face&#10;&#10;Description automatically generated">
            <a:extLst>
              <a:ext uri="{FF2B5EF4-FFF2-40B4-BE49-F238E27FC236}">
                <a16:creationId xmlns:a16="http://schemas.microsoft.com/office/drawing/2014/main" id="{AD1214D3-A516-4FF5-9DBF-410BA039EEB3}"/>
              </a:ext>
            </a:extLst>
          </p:cNvPr>
          <p:cNvPicPr>
            <a:picLocks noChangeAspect="1"/>
          </p:cNvPicPr>
          <p:nvPr/>
        </p:nvPicPr>
        <p:blipFill rotWithShape="1">
          <a:blip r:embed="rId3">
            <a:extLst>
              <a:ext uri="{28A0092B-C50C-407E-A947-70E740481C1C}">
                <a14:useLocalDpi xmlns:a14="http://schemas.microsoft.com/office/drawing/2010/main" val="0"/>
              </a:ext>
            </a:extLst>
          </a:blip>
          <a:srcRect l="36176" t="10876" r="35589" b="15932"/>
          <a:stretch/>
        </p:blipFill>
        <p:spPr>
          <a:xfrm>
            <a:off x="432208" y="1381192"/>
            <a:ext cx="3014583" cy="3921311"/>
          </a:xfrm>
          <a:prstGeom prst="rect">
            <a:avLst/>
          </a:prstGeom>
        </p:spPr>
      </p:pic>
      <p:sp>
        <p:nvSpPr>
          <p:cNvPr id="6" name="TextBox 5">
            <a:extLst>
              <a:ext uri="{FF2B5EF4-FFF2-40B4-BE49-F238E27FC236}">
                <a16:creationId xmlns:a16="http://schemas.microsoft.com/office/drawing/2014/main" id="{D7E9488B-D8FC-414D-A263-6AF1E7FB3F85}"/>
              </a:ext>
            </a:extLst>
          </p:cNvPr>
          <p:cNvSpPr txBox="1"/>
          <p:nvPr/>
        </p:nvSpPr>
        <p:spPr>
          <a:xfrm>
            <a:off x="188536" y="6342359"/>
            <a:ext cx="4591050" cy="461665"/>
          </a:xfrm>
          <a:prstGeom prst="rect">
            <a:avLst/>
          </a:prstGeom>
          <a:noFill/>
        </p:spPr>
        <p:txBody>
          <a:bodyPr wrap="square" rtlCol="0">
            <a:spAutoFit/>
          </a:bodyPr>
          <a:lstStyle/>
          <a:p>
            <a:r>
              <a:rPr lang="en-GB" sz="1200" dirty="0"/>
              <a:t>Image retrieved from </a:t>
            </a:r>
            <a:r>
              <a:rPr lang="en-GB" sz="1200" dirty="0">
                <a:hlinkClick r:id="rId4"/>
              </a:rPr>
              <a:t>https://www.britishmuseum.org/collection/object/P_1875-0710-2826</a:t>
            </a:r>
            <a:r>
              <a:rPr lang="en-GB" sz="1200" dirty="0"/>
              <a:t> </a:t>
            </a:r>
          </a:p>
        </p:txBody>
      </p:sp>
      <p:sp>
        <p:nvSpPr>
          <p:cNvPr id="7" name="TextBox 6">
            <a:extLst>
              <a:ext uri="{FF2B5EF4-FFF2-40B4-BE49-F238E27FC236}">
                <a16:creationId xmlns:a16="http://schemas.microsoft.com/office/drawing/2014/main" id="{7C6C4023-0C8B-4F81-83E5-23BE78CA34A2}"/>
              </a:ext>
            </a:extLst>
          </p:cNvPr>
          <p:cNvSpPr txBox="1"/>
          <p:nvPr/>
        </p:nvSpPr>
        <p:spPr>
          <a:xfrm>
            <a:off x="183822" y="5419029"/>
            <a:ext cx="5231876" cy="923330"/>
          </a:xfrm>
          <a:prstGeom prst="rect">
            <a:avLst/>
          </a:prstGeom>
          <a:noFill/>
        </p:spPr>
        <p:txBody>
          <a:bodyPr wrap="square" rtlCol="0">
            <a:spAutoFit/>
          </a:bodyPr>
          <a:lstStyle/>
          <a:p>
            <a:r>
              <a:rPr lang="en-GB" dirty="0" err="1"/>
              <a:t>Lais</a:t>
            </a:r>
            <a:r>
              <a:rPr lang="en-GB" dirty="0"/>
              <a:t> </a:t>
            </a:r>
            <a:r>
              <a:rPr lang="en-GB" dirty="0" err="1"/>
              <a:t>corinthiaca</a:t>
            </a:r>
            <a:endParaRPr lang="en-GB" dirty="0"/>
          </a:p>
          <a:p>
            <a:r>
              <a:rPr lang="en-GB" dirty="0"/>
              <a:t>Magdalena Offenburg as </a:t>
            </a:r>
            <a:r>
              <a:rPr lang="en-GB" dirty="0" err="1"/>
              <a:t>Lais</a:t>
            </a:r>
            <a:r>
              <a:rPr lang="en-GB" dirty="0"/>
              <a:t> of Corinth 1526</a:t>
            </a:r>
          </a:p>
          <a:p>
            <a:r>
              <a:rPr lang="en-GB" dirty="0"/>
              <a:t>by Hans Holbein the Younger.</a:t>
            </a:r>
          </a:p>
        </p:txBody>
      </p:sp>
      <p:pic>
        <p:nvPicPr>
          <p:cNvPr id="9" name="Picture 8" descr="A picture containing outdoor, standing, building, person&#10;&#10;Description automatically generated">
            <a:extLst>
              <a:ext uri="{FF2B5EF4-FFF2-40B4-BE49-F238E27FC236}">
                <a16:creationId xmlns:a16="http://schemas.microsoft.com/office/drawing/2014/main" id="{89631372-56D4-45D8-AB08-A087F3EB9A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43477" y="1158187"/>
            <a:ext cx="2516315" cy="3994150"/>
          </a:xfrm>
          <a:prstGeom prst="rect">
            <a:avLst/>
          </a:prstGeom>
        </p:spPr>
      </p:pic>
      <p:sp>
        <p:nvSpPr>
          <p:cNvPr id="10" name="TextBox 9">
            <a:extLst>
              <a:ext uri="{FF2B5EF4-FFF2-40B4-BE49-F238E27FC236}">
                <a16:creationId xmlns:a16="http://schemas.microsoft.com/office/drawing/2014/main" id="{5776785C-3842-4B31-A45F-3FA7A5FDF8A1}"/>
              </a:ext>
            </a:extLst>
          </p:cNvPr>
          <p:cNvSpPr txBox="1"/>
          <p:nvPr/>
        </p:nvSpPr>
        <p:spPr>
          <a:xfrm>
            <a:off x="8510835" y="6342360"/>
            <a:ext cx="3981601" cy="461665"/>
          </a:xfrm>
          <a:prstGeom prst="rect">
            <a:avLst/>
          </a:prstGeom>
          <a:noFill/>
        </p:spPr>
        <p:txBody>
          <a:bodyPr wrap="square" rtlCol="0">
            <a:spAutoFit/>
          </a:bodyPr>
          <a:lstStyle/>
          <a:p>
            <a:r>
              <a:rPr lang="en-GB" sz="1200" dirty="0"/>
              <a:t>Image retrieved from </a:t>
            </a:r>
            <a:r>
              <a:rPr lang="en-GB" sz="1200" dirty="0">
                <a:hlinkClick r:id="rId6"/>
              </a:rPr>
              <a:t>https://waddesdon.org.uk/the-collection/item/?id=589</a:t>
            </a:r>
            <a:r>
              <a:rPr lang="en-GB" sz="1200" dirty="0"/>
              <a:t> </a:t>
            </a:r>
          </a:p>
        </p:txBody>
      </p:sp>
      <p:sp>
        <p:nvSpPr>
          <p:cNvPr id="11" name="TextBox 10">
            <a:extLst>
              <a:ext uri="{FF2B5EF4-FFF2-40B4-BE49-F238E27FC236}">
                <a16:creationId xmlns:a16="http://schemas.microsoft.com/office/drawing/2014/main" id="{79C3152E-80C3-485C-9C15-2E8590AD1E0F}"/>
              </a:ext>
            </a:extLst>
          </p:cNvPr>
          <p:cNvSpPr txBox="1"/>
          <p:nvPr/>
        </p:nvSpPr>
        <p:spPr>
          <a:xfrm>
            <a:off x="8517118" y="5302503"/>
            <a:ext cx="3486346" cy="923330"/>
          </a:xfrm>
          <a:prstGeom prst="rect">
            <a:avLst/>
          </a:prstGeom>
          <a:noFill/>
        </p:spPr>
        <p:txBody>
          <a:bodyPr wrap="square" rtlCol="0">
            <a:spAutoFit/>
          </a:bodyPr>
          <a:lstStyle/>
          <a:p>
            <a:r>
              <a:rPr lang="en-GB" dirty="0"/>
              <a:t>Thais</a:t>
            </a:r>
          </a:p>
          <a:p>
            <a:r>
              <a:rPr lang="en-GB" dirty="0"/>
              <a:t>Emily Pott as Thais of Athens 1781</a:t>
            </a:r>
          </a:p>
          <a:p>
            <a:r>
              <a:rPr lang="en-GB" dirty="0"/>
              <a:t>by Joshua Reynolds.</a:t>
            </a:r>
          </a:p>
        </p:txBody>
      </p:sp>
    </p:spTree>
    <p:extLst>
      <p:ext uri="{BB962C8B-B14F-4D97-AF65-F5344CB8AC3E}">
        <p14:creationId xmlns:p14="http://schemas.microsoft.com/office/powerpoint/2010/main" val="2530801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A53DF-CC35-4CC3-AAF0-D8A871AA74DF}"/>
              </a:ext>
            </a:extLst>
          </p:cNvPr>
          <p:cNvSpPr>
            <a:spLocks noGrp="1"/>
          </p:cNvSpPr>
          <p:nvPr>
            <p:ph type="title"/>
          </p:nvPr>
        </p:nvSpPr>
        <p:spPr>
          <a:xfrm>
            <a:off x="6801436" y="1396289"/>
            <a:ext cx="4819952" cy="1325563"/>
          </a:xfrm>
        </p:spPr>
        <p:txBody>
          <a:bodyPr vert="horz" lIns="91440" tIns="45720" rIns="91440" bIns="45720" rtlCol="0" anchor="ctr">
            <a:normAutofit/>
          </a:bodyPr>
          <a:lstStyle/>
          <a:p>
            <a:r>
              <a:rPr lang="en-US" dirty="0"/>
              <a:t>The Court Case</a:t>
            </a:r>
            <a:endParaRPr lang="en-US"/>
          </a:p>
        </p:txBody>
      </p:sp>
      <p:pic>
        <p:nvPicPr>
          <p:cNvPr id="5" name="Content Placeholder 4" descr="A group of people in a room&#10;&#10;Description automatically generated">
            <a:extLst>
              <a:ext uri="{FF2B5EF4-FFF2-40B4-BE49-F238E27FC236}">
                <a16:creationId xmlns:a16="http://schemas.microsoft.com/office/drawing/2014/main" id="{064CDA57-5FF0-4229-B633-9C892DCE068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5732" r="10383"/>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3" name="TextBox 2">
            <a:extLst>
              <a:ext uri="{FF2B5EF4-FFF2-40B4-BE49-F238E27FC236}">
                <a16:creationId xmlns:a16="http://schemas.microsoft.com/office/drawing/2014/main" id="{7F37B359-5A38-4985-8FF5-9C8DA059630C}"/>
              </a:ext>
            </a:extLst>
          </p:cNvPr>
          <p:cNvSpPr txBox="1"/>
          <p:nvPr/>
        </p:nvSpPr>
        <p:spPr>
          <a:xfrm>
            <a:off x="6801435" y="2871982"/>
            <a:ext cx="4819951" cy="31816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dirty="0"/>
              <a:t>“When she was brought to trial by </a:t>
            </a:r>
            <a:r>
              <a:rPr lang="en-US" sz="2400" dirty="0" err="1"/>
              <a:t>Euthias</a:t>
            </a:r>
            <a:r>
              <a:rPr lang="en-US" sz="2400" dirty="0"/>
              <a:t>, on a capital charge, she was acquitted” – (Cooper. 1995. 304)</a:t>
            </a:r>
          </a:p>
          <a:p>
            <a:pPr indent="-228600">
              <a:lnSpc>
                <a:spcPct val="90000"/>
              </a:lnSpc>
              <a:spcAft>
                <a:spcPts val="600"/>
              </a:spcAft>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0EEB6E8B-98CE-461C-A08E-357252F668F3}"/>
              </a:ext>
            </a:extLst>
          </p:cNvPr>
          <p:cNvSpPr txBox="1"/>
          <p:nvPr/>
        </p:nvSpPr>
        <p:spPr>
          <a:xfrm>
            <a:off x="7182235" y="5749825"/>
            <a:ext cx="5009745" cy="907941"/>
          </a:xfrm>
          <a:prstGeom prst="rect">
            <a:avLst/>
          </a:prstGeom>
          <a:noFill/>
        </p:spPr>
        <p:txBody>
          <a:bodyPr wrap="square" rtlCol="0">
            <a:spAutoFit/>
          </a:bodyPr>
          <a:lstStyle/>
          <a:p>
            <a:pPr>
              <a:spcAft>
                <a:spcPts val="600"/>
              </a:spcAft>
            </a:pPr>
            <a:r>
              <a:rPr lang="en-GB" sz="1200" dirty="0"/>
              <a:t>Image retrieved from </a:t>
            </a:r>
            <a:r>
              <a:rPr lang="en-US" sz="1200" dirty="0">
                <a:hlinkClick r:id="rId3"/>
              </a:rPr>
              <a:t>https://www.ancient-origins.net/history-famous-people/phryne-ancient-greek-prostitute-who-flashed-her-way-freedom-007571</a:t>
            </a:r>
            <a:endParaRPr lang="en-US" sz="1200"/>
          </a:p>
          <a:p>
            <a:pPr>
              <a:spcAft>
                <a:spcPts val="600"/>
              </a:spcAft>
            </a:pPr>
            <a:r>
              <a:rPr lang="en-GB" sz="1200" dirty="0"/>
              <a:t> </a:t>
            </a:r>
            <a:endParaRPr lang="en-GB" sz="1200"/>
          </a:p>
        </p:txBody>
      </p:sp>
      <p:sp>
        <p:nvSpPr>
          <p:cNvPr id="6" name="TextBox 5">
            <a:extLst>
              <a:ext uri="{FF2B5EF4-FFF2-40B4-BE49-F238E27FC236}">
                <a16:creationId xmlns:a16="http://schemas.microsoft.com/office/drawing/2014/main" id="{206A01FD-D868-4F39-ADAA-596811E4EF62}"/>
              </a:ext>
            </a:extLst>
          </p:cNvPr>
          <p:cNvSpPr txBox="1"/>
          <p:nvPr/>
        </p:nvSpPr>
        <p:spPr>
          <a:xfrm>
            <a:off x="7434492" y="4719599"/>
            <a:ext cx="3312160" cy="646331"/>
          </a:xfrm>
          <a:prstGeom prst="rect">
            <a:avLst/>
          </a:prstGeom>
          <a:noFill/>
        </p:spPr>
        <p:txBody>
          <a:bodyPr wrap="square" rtlCol="0">
            <a:spAutoFit/>
          </a:bodyPr>
          <a:lstStyle/>
          <a:p>
            <a:pPr>
              <a:spcAft>
                <a:spcPts val="600"/>
              </a:spcAft>
            </a:pPr>
            <a:r>
              <a:rPr lang="en-GB" dirty="0"/>
              <a:t>Phryne before the Areopagus. (1861) by Jean-Leon Gerome.</a:t>
            </a:r>
          </a:p>
        </p:txBody>
      </p:sp>
    </p:spTree>
    <p:extLst>
      <p:ext uri="{BB962C8B-B14F-4D97-AF65-F5344CB8AC3E}">
        <p14:creationId xmlns:p14="http://schemas.microsoft.com/office/powerpoint/2010/main" val="269079426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A190B-3872-4DDA-A2BC-B02BEBEA1F7A}"/>
              </a:ext>
            </a:extLst>
          </p:cNvPr>
          <p:cNvSpPr>
            <a:spLocks noGrp="1"/>
          </p:cNvSpPr>
          <p:nvPr>
            <p:ph type="title"/>
          </p:nvPr>
        </p:nvSpPr>
        <p:spPr/>
        <p:txBody>
          <a:bodyPr/>
          <a:lstStyle/>
          <a:p>
            <a:pPr algn="ctr"/>
            <a:r>
              <a:rPr lang="en-US" dirty="0"/>
              <a:t>Muse for Aphrodite</a:t>
            </a:r>
            <a:endParaRPr lang="en-GB" dirty="0"/>
          </a:p>
        </p:txBody>
      </p:sp>
      <p:sp>
        <p:nvSpPr>
          <p:cNvPr id="3" name="Content Placeholder 2">
            <a:extLst>
              <a:ext uri="{FF2B5EF4-FFF2-40B4-BE49-F238E27FC236}">
                <a16:creationId xmlns:a16="http://schemas.microsoft.com/office/drawing/2014/main" id="{61AB5899-5EE6-4019-BA64-674A43123119}"/>
              </a:ext>
            </a:extLst>
          </p:cNvPr>
          <p:cNvSpPr>
            <a:spLocks noGrp="1"/>
          </p:cNvSpPr>
          <p:nvPr>
            <p:ph idx="1"/>
          </p:nvPr>
        </p:nvSpPr>
        <p:spPr>
          <a:xfrm>
            <a:off x="8765540" y="4670954"/>
            <a:ext cx="3074670" cy="561975"/>
          </a:xfrm>
        </p:spPr>
        <p:txBody>
          <a:bodyPr>
            <a:normAutofit fontScale="92500" lnSpcReduction="10000"/>
          </a:bodyPr>
          <a:lstStyle/>
          <a:p>
            <a:pPr marL="0" indent="0">
              <a:buNone/>
            </a:pPr>
            <a:r>
              <a:rPr lang="en-GB" sz="1800" dirty="0"/>
              <a:t>Praxiteles’ Aphrodite of </a:t>
            </a:r>
            <a:r>
              <a:rPr lang="en-GB" sz="1800" dirty="0" err="1"/>
              <a:t>Knidus</a:t>
            </a:r>
            <a:endParaRPr lang="en-US" sz="1800" dirty="0"/>
          </a:p>
        </p:txBody>
      </p:sp>
      <p:pic>
        <p:nvPicPr>
          <p:cNvPr id="5" name="Picture 4" descr="Apelles' Aphrodite Anadymene">
            <a:extLst>
              <a:ext uri="{FF2B5EF4-FFF2-40B4-BE49-F238E27FC236}">
                <a16:creationId xmlns:a16="http://schemas.microsoft.com/office/drawing/2014/main" id="{E4EDD8F3-DC59-44EB-A994-C3B9CCB959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9255" y="1524000"/>
            <a:ext cx="1257300" cy="1905000"/>
          </a:xfrm>
          <a:prstGeom prst="rect">
            <a:avLst/>
          </a:prstGeom>
        </p:spPr>
      </p:pic>
      <p:pic>
        <p:nvPicPr>
          <p:cNvPr id="7" name="Picture 6" descr="A statue of a person&#10;&#10;Description automatically generated">
            <a:extLst>
              <a:ext uri="{FF2B5EF4-FFF2-40B4-BE49-F238E27FC236}">
                <a16:creationId xmlns:a16="http://schemas.microsoft.com/office/drawing/2014/main" id="{87EF0F08-F14A-4432-81D5-8356F6FCEE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51950" y="1027906"/>
            <a:ext cx="2101850" cy="3319883"/>
          </a:xfrm>
          <a:prstGeom prst="rect">
            <a:avLst/>
          </a:prstGeom>
        </p:spPr>
      </p:pic>
      <p:sp>
        <p:nvSpPr>
          <p:cNvPr id="4" name="TextBox 3">
            <a:extLst>
              <a:ext uri="{FF2B5EF4-FFF2-40B4-BE49-F238E27FC236}">
                <a16:creationId xmlns:a16="http://schemas.microsoft.com/office/drawing/2014/main" id="{364355B7-B7EA-4D18-B102-AAC77D795001}"/>
              </a:ext>
            </a:extLst>
          </p:cNvPr>
          <p:cNvSpPr txBox="1"/>
          <p:nvPr/>
        </p:nvSpPr>
        <p:spPr>
          <a:xfrm>
            <a:off x="838200" y="4347789"/>
            <a:ext cx="3436710" cy="646331"/>
          </a:xfrm>
          <a:prstGeom prst="rect">
            <a:avLst/>
          </a:prstGeom>
          <a:noFill/>
        </p:spPr>
        <p:txBody>
          <a:bodyPr wrap="none" rtlCol="0">
            <a:spAutoFit/>
          </a:bodyPr>
          <a:lstStyle/>
          <a:p>
            <a:r>
              <a:rPr lang="en-US" dirty="0"/>
              <a:t>Aphrodite </a:t>
            </a:r>
            <a:r>
              <a:rPr lang="en-US" dirty="0" err="1"/>
              <a:t>Anadyomene</a:t>
            </a:r>
            <a:r>
              <a:rPr lang="en-GB" dirty="0"/>
              <a:t> by Apelles</a:t>
            </a:r>
          </a:p>
          <a:p>
            <a:endParaRPr lang="en-GB" dirty="0"/>
          </a:p>
        </p:txBody>
      </p:sp>
      <p:sp>
        <p:nvSpPr>
          <p:cNvPr id="6" name="TextBox 5">
            <a:extLst>
              <a:ext uri="{FF2B5EF4-FFF2-40B4-BE49-F238E27FC236}">
                <a16:creationId xmlns:a16="http://schemas.microsoft.com/office/drawing/2014/main" id="{73EF3468-390F-4C46-9366-45D538380370}"/>
              </a:ext>
            </a:extLst>
          </p:cNvPr>
          <p:cNvSpPr txBox="1"/>
          <p:nvPr/>
        </p:nvSpPr>
        <p:spPr>
          <a:xfrm>
            <a:off x="3510807" y="1603321"/>
            <a:ext cx="4217886" cy="369332"/>
          </a:xfrm>
          <a:prstGeom prst="rect">
            <a:avLst/>
          </a:prstGeom>
          <a:noFill/>
        </p:spPr>
        <p:txBody>
          <a:bodyPr wrap="none" rtlCol="0">
            <a:spAutoFit/>
          </a:bodyPr>
          <a:lstStyle/>
          <a:p>
            <a:r>
              <a:rPr lang="en-GB" dirty="0"/>
              <a:t>A link between prostitution and the divine!</a:t>
            </a:r>
          </a:p>
        </p:txBody>
      </p:sp>
      <p:sp>
        <p:nvSpPr>
          <p:cNvPr id="8" name="TextBox 7">
            <a:extLst>
              <a:ext uri="{FF2B5EF4-FFF2-40B4-BE49-F238E27FC236}">
                <a16:creationId xmlns:a16="http://schemas.microsoft.com/office/drawing/2014/main" id="{6313FDBE-CC3D-4052-AC50-B612EB61990E}"/>
              </a:ext>
            </a:extLst>
          </p:cNvPr>
          <p:cNvSpPr txBox="1"/>
          <p:nvPr/>
        </p:nvSpPr>
        <p:spPr>
          <a:xfrm>
            <a:off x="8568965" y="5363852"/>
            <a:ext cx="3074670" cy="1477328"/>
          </a:xfrm>
          <a:prstGeom prst="rect">
            <a:avLst/>
          </a:prstGeom>
          <a:noFill/>
        </p:spPr>
        <p:txBody>
          <a:bodyPr wrap="square" rtlCol="0">
            <a:spAutoFit/>
          </a:bodyPr>
          <a:lstStyle/>
          <a:p>
            <a:r>
              <a:rPr lang="en-GB" dirty="0"/>
              <a:t>Image retrieved from </a:t>
            </a:r>
            <a:r>
              <a:rPr lang="en-US" dirty="0">
                <a:hlinkClick r:id="rId4"/>
              </a:rPr>
              <a:t>https://museum.classics.cam.ac.uk/collections/casts/aphrodite-knidos</a:t>
            </a:r>
            <a:r>
              <a:rPr lang="en-US" dirty="0"/>
              <a:t> </a:t>
            </a:r>
          </a:p>
          <a:p>
            <a:endParaRPr lang="en-GB" dirty="0"/>
          </a:p>
        </p:txBody>
      </p:sp>
      <p:sp>
        <p:nvSpPr>
          <p:cNvPr id="9" name="TextBox 8">
            <a:extLst>
              <a:ext uri="{FF2B5EF4-FFF2-40B4-BE49-F238E27FC236}">
                <a16:creationId xmlns:a16="http://schemas.microsoft.com/office/drawing/2014/main" id="{5E22D501-ECA3-45AA-A660-0CA4DDE4FAEE}"/>
              </a:ext>
            </a:extLst>
          </p:cNvPr>
          <p:cNvSpPr txBox="1"/>
          <p:nvPr/>
        </p:nvSpPr>
        <p:spPr>
          <a:xfrm>
            <a:off x="933254" y="5232929"/>
            <a:ext cx="4217886" cy="1477328"/>
          </a:xfrm>
          <a:prstGeom prst="rect">
            <a:avLst/>
          </a:prstGeom>
          <a:noFill/>
        </p:spPr>
        <p:txBody>
          <a:bodyPr wrap="square" rtlCol="0">
            <a:spAutoFit/>
          </a:bodyPr>
          <a:lstStyle/>
          <a:p>
            <a:r>
              <a:rPr lang="en-GB" dirty="0"/>
              <a:t>Image retrieved from </a:t>
            </a:r>
            <a:r>
              <a:rPr lang="en-GB" dirty="0">
                <a:hlinkClick r:id="rId5"/>
              </a:rPr>
              <a:t>http://www.museibologna.it/archeologicoen/percorsi/66288/id/74705/oggetto/74714/</a:t>
            </a:r>
            <a:endParaRPr lang="en-GB" dirty="0"/>
          </a:p>
          <a:p>
            <a:endParaRPr lang="en-GB" dirty="0"/>
          </a:p>
        </p:txBody>
      </p:sp>
    </p:spTree>
    <p:extLst>
      <p:ext uri="{BB962C8B-B14F-4D97-AF65-F5344CB8AC3E}">
        <p14:creationId xmlns:p14="http://schemas.microsoft.com/office/powerpoint/2010/main" val="3452572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15D8-3FA6-40DC-AD96-DC7A35C99C0E}"/>
              </a:ext>
            </a:extLst>
          </p:cNvPr>
          <p:cNvSpPr>
            <a:spLocks noGrp="1"/>
          </p:cNvSpPr>
          <p:nvPr>
            <p:ph type="title"/>
          </p:nvPr>
        </p:nvSpPr>
        <p:spPr/>
        <p:txBody>
          <a:bodyPr/>
          <a:lstStyle/>
          <a:p>
            <a:pPr algn="ctr"/>
            <a:r>
              <a:rPr lang="en-US" dirty="0"/>
              <a:t>Dedication at Delphi</a:t>
            </a:r>
            <a:endParaRPr lang="en-GB" dirty="0"/>
          </a:p>
        </p:txBody>
      </p:sp>
      <p:sp>
        <p:nvSpPr>
          <p:cNvPr id="3" name="Content Placeholder 2">
            <a:extLst>
              <a:ext uri="{FF2B5EF4-FFF2-40B4-BE49-F238E27FC236}">
                <a16:creationId xmlns:a16="http://schemas.microsoft.com/office/drawing/2014/main" id="{90B8203F-0F07-4E7B-8B53-BA347E40A74A}"/>
              </a:ext>
            </a:extLst>
          </p:cNvPr>
          <p:cNvSpPr>
            <a:spLocks noGrp="1"/>
          </p:cNvSpPr>
          <p:nvPr>
            <p:ph idx="1"/>
          </p:nvPr>
        </p:nvSpPr>
        <p:spPr/>
        <p:txBody>
          <a:bodyPr>
            <a:normAutofit/>
          </a:bodyPr>
          <a:lstStyle/>
          <a:p>
            <a:r>
              <a:rPr lang="en-US" dirty="0"/>
              <a:t>There was a gilded statue of Phryne at Delphi that was made by Praxiteles and dedicated by herself. (Arafat. 2009.586)</a:t>
            </a:r>
          </a:p>
          <a:p>
            <a:endParaRPr lang="en-US" dirty="0"/>
          </a:p>
        </p:txBody>
      </p:sp>
    </p:spTree>
    <p:extLst>
      <p:ext uri="{BB962C8B-B14F-4D97-AF65-F5344CB8AC3E}">
        <p14:creationId xmlns:p14="http://schemas.microsoft.com/office/powerpoint/2010/main" val="3131728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D7804-76F9-49AA-A5EC-A457B87C37BE}"/>
              </a:ext>
            </a:extLst>
          </p:cNvPr>
          <p:cNvSpPr>
            <a:spLocks noGrp="1"/>
          </p:cNvSpPr>
          <p:nvPr>
            <p:ph type="title"/>
          </p:nvPr>
        </p:nvSpPr>
        <p:spPr/>
        <p:txBody>
          <a:bodyPr/>
          <a:lstStyle/>
          <a:p>
            <a:pPr algn="ctr"/>
            <a:r>
              <a:rPr lang="en-US" dirty="0"/>
              <a:t>Conclusion</a:t>
            </a:r>
            <a:endParaRPr lang="en-GB" dirty="0"/>
          </a:p>
        </p:txBody>
      </p:sp>
      <p:sp>
        <p:nvSpPr>
          <p:cNvPr id="3" name="Content Placeholder 2">
            <a:extLst>
              <a:ext uri="{FF2B5EF4-FFF2-40B4-BE49-F238E27FC236}">
                <a16:creationId xmlns:a16="http://schemas.microsoft.com/office/drawing/2014/main" id="{35D98153-69E0-429A-836E-7DDE1C182E3D}"/>
              </a:ext>
            </a:extLst>
          </p:cNvPr>
          <p:cNvSpPr>
            <a:spLocks noGrp="1"/>
          </p:cNvSpPr>
          <p:nvPr>
            <p:ph idx="1"/>
          </p:nvPr>
        </p:nvSpPr>
        <p:spPr/>
        <p:txBody>
          <a:bodyPr/>
          <a:lstStyle/>
          <a:p>
            <a:pPr marL="0" indent="0" algn="ctr">
              <a:buNone/>
            </a:pPr>
            <a:r>
              <a:rPr lang="en-US" dirty="0"/>
              <a:t>The lady, the myth, the legend!</a:t>
            </a:r>
          </a:p>
          <a:p>
            <a:pPr marL="0" indent="0">
              <a:buNone/>
            </a:pPr>
            <a:endParaRPr lang="en-US" dirty="0"/>
          </a:p>
          <a:p>
            <a:pPr marL="0" indent="0">
              <a:buNone/>
            </a:pPr>
            <a:r>
              <a:rPr lang="en-GB" dirty="0"/>
              <a:t>“Alexander destroyed the wall but Phryne the courtesan restored it” -</a:t>
            </a:r>
            <a:r>
              <a:rPr lang="en-GB" dirty="0" err="1"/>
              <a:t>Athenaeus</a:t>
            </a:r>
            <a:r>
              <a:rPr lang="en-GB" dirty="0"/>
              <a:t>, The Deipnosophists. XIII. 60.</a:t>
            </a:r>
            <a:endParaRPr lang="en-US" dirty="0"/>
          </a:p>
          <a:p>
            <a:pPr marL="0" indent="0">
              <a:buNone/>
            </a:pPr>
            <a:endParaRPr lang="en-GB" dirty="0"/>
          </a:p>
          <a:p>
            <a:endParaRPr lang="en-GB" dirty="0"/>
          </a:p>
        </p:txBody>
      </p:sp>
    </p:spTree>
    <p:extLst>
      <p:ext uri="{BB962C8B-B14F-4D97-AF65-F5344CB8AC3E}">
        <p14:creationId xmlns:p14="http://schemas.microsoft.com/office/powerpoint/2010/main" val="1458432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EC8E7-D294-4450-B502-F334D48AEF2F}"/>
              </a:ext>
            </a:extLst>
          </p:cNvPr>
          <p:cNvSpPr>
            <a:spLocks noGrp="1"/>
          </p:cNvSpPr>
          <p:nvPr>
            <p:ph type="title"/>
          </p:nvPr>
        </p:nvSpPr>
        <p:spPr/>
        <p:txBody>
          <a:bodyPr/>
          <a:lstStyle/>
          <a:p>
            <a:pPr algn="ctr"/>
            <a:r>
              <a:rPr lang="en-US" dirty="0"/>
              <a:t>Bibliography (Ancient)</a:t>
            </a:r>
            <a:endParaRPr lang="en-GB" dirty="0"/>
          </a:p>
        </p:txBody>
      </p:sp>
      <p:sp>
        <p:nvSpPr>
          <p:cNvPr id="3" name="Content Placeholder 2">
            <a:extLst>
              <a:ext uri="{FF2B5EF4-FFF2-40B4-BE49-F238E27FC236}">
                <a16:creationId xmlns:a16="http://schemas.microsoft.com/office/drawing/2014/main" id="{889A1774-93DD-49DB-9F1D-A4275A3AE062}"/>
              </a:ext>
            </a:extLst>
          </p:cNvPr>
          <p:cNvSpPr>
            <a:spLocks noGrp="1"/>
          </p:cNvSpPr>
          <p:nvPr>
            <p:ph idx="1"/>
          </p:nvPr>
        </p:nvSpPr>
        <p:spPr/>
        <p:txBody>
          <a:bodyPr/>
          <a:lstStyle/>
          <a:p>
            <a:r>
              <a:rPr lang="en-GB" dirty="0" err="1"/>
              <a:t>Athenaeus</a:t>
            </a:r>
            <a:r>
              <a:rPr lang="en-GB" dirty="0"/>
              <a:t>, The Deipnosophists. C. D. Yonge (trans.) London; Henry G. Bohn.</a:t>
            </a:r>
          </a:p>
          <a:p>
            <a:r>
              <a:rPr lang="en-GB" dirty="0"/>
              <a:t>Pausanias, Descriptions of Greece. WHS Jones (trans.) Cambridge; Harvard University Press</a:t>
            </a:r>
          </a:p>
          <a:p>
            <a:endParaRPr lang="en-GB" dirty="0"/>
          </a:p>
        </p:txBody>
      </p:sp>
    </p:spTree>
    <p:extLst>
      <p:ext uri="{BB962C8B-B14F-4D97-AF65-F5344CB8AC3E}">
        <p14:creationId xmlns:p14="http://schemas.microsoft.com/office/powerpoint/2010/main" val="4124729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5A1A7-1CED-48F6-AD85-AF1EA11336D6}"/>
              </a:ext>
            </a:extLst>
          </p:cNvPr>
          <p:cNvSpPr>
            <a:spLocks noGrp="1"/>
          </p:cNvSpPr>
          <p:nvPr>
            <p:ph type="title"/>
          </p:nvPr>
        </p:nvSpPr>
        <p:spPr>
          <a:xfrm>
            <a:off x="838200" y="346272"/>
            <a:ext cx="10515600" cy="1325563"/>
          </a:xfrm>
        </p:spPr>
        <p:txBody>
          <a:bodyPr/>
          <a:lstStyle/>
          <a:p>
            <a:pPr algn="ctr"/>
            <a:r>
              <a:rPr lang="en-US" dirty="0"/>
              <a:t>Bibliography (Modern)</a:t>
            </a:r>
            <a:endParaRPr lang="en-GB" dirty="0"/>
          </a:p>
        </p:txBody>
      </p:sp>
      <p:sp>
        <p:nvSpPr>
          <p:cNvPr id="4" name="Content Placeholder 3">
            <a:extLst>
              <a:ext uri="{FF2B5EF4-FFF2-40B4-BE49-F238E27FC236}">
                <a16:creationId xmlns:a16="http://schemas.microsoft.com/office/drawing/2014/main" id="{1F3F806E-084D-4128-B368-D2D7B71FF206}"/>
              </a:ext>
            </a:extLst>
          </p:cNvPr>
          <p:cNvSpPr>
            <a:spLocks noGrp="1"/>
          </p:cNvSpPr>
          <p:nvPr>
            <p:ph sz="half" idx="1"/>
          </p:nvPr>
        </p:nvSpPr>
        <p:spPr>
          <a:xfrm>
            <a:off x="390525" y="1825625"/>
            <a:ext cx="11525250" cy="4351338"/>
          </a:xfrm>
        </p:spPr>
        <p:txBody>
          <a:bodyPr>
            <a:normAutofit fontScale="92500"/>
          </a:bodyPr>
          <a:lstStyle/>
          <a:p>
            <a:pPr marL="0" indent="0">
              <a:buNone/>
            </a:pPr>
            <a:r>
              <a:rPr lang="en-US" dirty="0"/>
              <a:t>Arafat, K. (2009) Treasure, Treasuries and Values in Pausanias. </a:t>
            </a:r>
            <a:r>
              <a:rPr lang="en-US" i="1" dirty="0"/>
              <a:t>The Classical </a:t>
            </a:r>
            <a:r>
              <a:rPr lang="en-US" i="1" dirty="0" err="1"/>
              <a:t>Quaterly</a:t>
            </a:r>
            <a:r>
              <a:rPr lang="en-US" i="1" dirty="0"/>
              <a:t>, </a:t>
            </a:r>
            <a:r>
              <a:rPr lang="en-US" dirty="0"/>
              <a:t>59(2), 578-592. Accessible at </a:t>
            </a:r>
            <a:r>
              <a:rPr lang="en-GB" b="0" i="0" dirty="0">
                <a:solidFill>
                  <a:srgbClr val="000000"/>
                </a:solidFill>
                <a:effectLst/>
                <a:latin typeface="GT America Standard"/>
                <a:hlinkClick r:id="rId2"/>
              </a:rPr>
              <a:t>http://www.jstor.org/stable/20616707</a:t>
            </a:r>
            <a:r>
              <a:rPr lang="en-GB" b="0" i="0" dirty="0">
                <a:solidFill>
                  <a:srgbClr val="000000"/>
                </a:solidFill>
                <a:effectLst/>
                <a:latin typeface="GT America Standard"/>
              </a:rPr>
              <a:t> [Accessed 19/11/2020]</a:t>
            </a:r>
          </a:p>
          <a:p>
            <a:pPr marL="0" indent="0">
              <a:buNone/>
            </a:pPr>
            <a:r>
              <a:rPr lang="en-GB" dirty="0">
                <a:solidFill>
                  <a:srgbClr val="000000"/>
                </a:solidFill>
                <a:latin typeface="GT America Standard"/>
              </a:rPr>
              <a:t>Brooklyn Museum. </a:t>
            </a:r>
            <a:r>
              <a:rPr lang="en-GB" dirty="0" err="1">
                <a:solidFill>
                  <a:srgbClr val="000000"/>
                </a:solidFill>
                <a:latin typeface="GT America Standard"/>
              </a:rPr>
              <a:t>Leontium</a:t>
            </a:r>
            <a:r>
              <a:rPr lang="en-GB" dirty="0">
                <a:solidFill>
                  <a:srgbClr val="000000"/>
                </a:solidFill>
                <a:latin typeface="GT America Standard"/>
              </a:rPr>
              <a:t>. Heritage Floor. </a:t>
            </a:r>
            <a:r>
              <a:rPr lang="en-GB" dirty="0">
                <a:solidFill>
                  <a:srgbClr val="000000"/>
                </a:solidFill>
                <a:latin typeface="GT America Standard"/>
                <a:hlinkClick r:id="rId3"/>
              </a:rPr>
              <a:t>https://www.brooklynmuseum.org/eascfa/dinner_party/heritage_floor/leontium</a:t>
            </a:r>
            <a:r>
              <a:rPr lang="en-GB" dirty="0">
                <a:solidFill>
                  <a:srgbClr val="000000"/>
                </a:solidFill>
                <a:latin typeface="GT America Standard"/>
              </a:rPr>
              <a:t> [Accessed 19/11/2020] </a:t>
            </a:r>
            <a:endParaRPr lang="en-US" dirty="0"/>
          </a:p>
          <a:p>
            <a:pPr marL="0" indent="0">
              <a:buNone/>
            </a:pPr>
            <a:r>
              <a:rPr lang="en-US" dirty="0"/>
              <a:t>Cooper, C. (1995) </a:t>
            </a:r>
            <a:r>
              <a:rPr lang="en-US" dirty="0" err="1"/>
              <a:t>Hyperides</a:t>
            </a:r>
            <a:r>
              <a:rPr lang="en-US" dirty="0"/>
              <a:t> and the trial of Phryne. Phoenix 49(4), 303-318. Accessible at </a:t>
            </a:r>
            <a:r>
              <a:rPr lang="en-GB" b="0" i="0" dirty="0">
                <a:solidFill>
                  <a:srgbClr val="000000"/>
                </a:solidFill>
                <a:effectLst/>
                <a:latin typeface="GT America Standard"/>
                <a:hlinkClick r:id="rId4"/>
              </a:rPr>
              <a:t>www.jstor.org/stable/1088883</a:t>
            </a:r>
            <a:r>
              <a:rPr lang="en-US" b="0" i="0" dirty="0">
                <a:solidFill>
                  <a:srgbClr val="000000"/>
                </a:solidFill>
                <a:effectLst/>
                <a:latin typeface="GT America Standard"/>
              </a:rPr>
              <a:t> [Accessed 30/10/2020]</a:t>
            </a:r>
            <a:endParaRPr lang="en-US" dirty="0"/>
          </a:p>
          <a:p>
            <a:pPr marL="0" indent="0">
              <a:buNone/>
            </a:pPr>
            <a:r>
              <a:rPr lang="en-US" dirty="0" err="1"/>
              <a:t>Faraone</a:t>
            </a:r>
            <a:r>
              <a:rPr lang="en-US" dirty="0"/>
              <a:t>, et al. (2006) Prostitutes and Courtesans in the Ancient World. Wisconsin; University of Wisconsin Press </a:t>
            </a:r>
          </a:p>
          <a:p>
            <a:pPr marL="0" indent="0">
              <a:buNone/>
            </a:pPr>
            <a:r>
              <a:rPr lang="en-US" dirty="0"/>
              <a:t>Fischer, M. (2013) Ancient Greek Prostitutes and the </a:t>
            </a:r>
            <a:r>
              <a:rPr lang="en-US" dirty="0" err="1"/>
              <a:t>Textille</a:t>
            </a:r>
            <a:r>
              <a:rPr lang="en-US" dirty="0"/>
              <a:t> Industry in Attic Vase Painting ca. 550-450 B.C.E. </a:t>
            </a:r>
            <a:r>
              <a:rPr lang="en-US" i="1" dirty="0"/>
              <a:t>The Classical World, </a:t>
            </a:r>
            <a:r>
              <a:rPr lang="en-US" dirty="0"/>
              <a:t>106(2), 219-259. Accessible at </a:t>
            </a:r>
            <a:r>
              <a:rPr lang="en-GB" b="0" i="0" dirty="0">
                <a:solidFill>
                  <a:srgbClr val="000000"/>
                </a:solidFill>
                <a:effectLst/>
                <a:latin typeface="GT America Standard"/>
                <a:hlinkClick r:id="rId5"/>
              </a:rPr>
              <a:t>http://www.jstor.org/stable/24699760</a:t>
            </a:r>
            <a:r>
              <a:rPr lang="en-US" b="0" i="0" dirty="0">
                <a:solidFill>
                  <a:srgbClr val="000000"/>
                </a:solidFill>
                <a:effectLst/>
                <a:latin typeface="GT America Standard"/>
              </a:rPr>
              <a:t> [Accessed 19/11/2020]</a:t>
            </a:r>
            <a:endParaRPr lang="en-US" dirty="0"/>
          </a:p>
          <a:p>
            <a:pPr marL="0" indent="0">
              <a:buNone/>
            </a:pPr>
            <a:r>
              <a:rPr lang="en-US" dirty="0" err="1"/>
              <a:t>Howatson</a:t>
            </a:r>
            <a:r>
              <a:rPr lang="en-US" dirty="0"/>
              <a:t>, M.C. (2011) Phryne. The Oxford Companion to Classical Literature. Oxford; Oxford University Press</a:t>
            </a:r>
          </a:p>
          <a:p>
            <a:pPr marL="0" indent="0">
              <a:buNone/>
            </a:pPr>
            <a:r>
              <a:rPr lang="en-US" dirty="0"/>
              <a:t>Roberts, J. (2007) </a:t>
            </a:r>
            <a:r>
              <a:rPr lang="en-US" dirty="0" err="1"/>
              <a:t>Hetairai</a:t>
            </a:r>
            <a:r>
              <a:rPr lang="en-US" dirty="0"/>
              <a:t>, </a:t>
            </a:r>
            <a:r>
              <a:rPr lang="en-US" i="1" dirty="0"/>
              <a:t>In the Oxford Dictionary of the Classical World</a:t>
            </a:r>
            <a:r>
              <a:rPr lang="en-US" dirty="0"/>
              <a:t>. Oxford; Oxford University Press</a:t>
            </a:r>
          </a:p>
          <a:p>
            <a:pPr marL="0" indent="0">
              <a:buNone/>
            </a:pPr>
            <a:r>
              <a:rPr lang="en-US" dirty="0"/>
              <a:t>Wilkins, J. (2010) </a:t>
            </a:r>
            <a:r>
              <a:rPr lang="en-US" dirty="0" err="1"/>
              <a:t>Athenaeus</a:t>
            </a:r>
            <a:r>
              <a:rPr lang="en-US" dirty="0"/>
              <a:t>, </a:t>
            </a:r>
            <a:r>
              <a:rPr lang="en-US" i="1" dirty="0"/>
              <a:t>In the Oxford </a:t>
            </a:r>
            <a:r>
              <a:rPr lang="en-US" i="1" dirty="0" err="1"/>
              <a:t>Encyclopaedia</a:t>
            </a:r>
            <a:r>
              <a:rPr lang="en-US" i="1" dirty="0"/>
              <a:t> of Ancient Greece and Rome</a:t>
            </a:r>
            <a:r>
              <a:rPr lang="en-US" dirty="0"/>
              <a:t>. Oxford; Oxford University Press. </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28994842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792</Words>
  <Application>Microsoft Office PowerPoint</Application>
  <PresentationFormat>Widescreen</PresentationFormat>
  <Paragraphs>60</Paragraphs>
  <Slides>10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Georgia</vt:lpstr>
      <vt:lpstr>GT America Standard</vt:lpstr>
      <vt:lpstr>Wingdings 3</vt:lpstr>
      <vt:lpstr>Ion</vt:lpstr>
      <vt:lpstr>The Notoriety of Phryne:  The Famous Hetaira</vt:lpstr>
      <vt:lpstr>What were hetairai?</vt:lpstr>
      <vt:lpstr>Who was Phryne?</vt:lpstr>
      <vt:lpstr>Other Famous Hetaira</vt:lpstr>
      <vt:lpstr>The Court Case</vt:lpstr>
      <vt:lpstr>Muse for Aphrodite</vt:lpstr>
      <vt:lpstr>Dedication at Delphi</vt:lpstr>
      <vt:lpstr>Conclusion</vt:lpstr>
      <vt:lpstr>Bibliography (Ancient)</vt:lpstr>
      <vt:lpstr>Bibliography (Modern)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Notoriety of Phryne:  The Famous Hetaira</dc:title>
  <dc:creator>Hadie Alexandra Watson (1803093)</dc:creator>
  <cp:lastModifiedBy>Hadie Alexandra Watson (1803093)</cp:lastModifiedBy>
  <cp:revision>1</cp:revision>
  <dcterms:created xsi:type="dcterms:W3CDTF">2020-11-19T23:55:39Z</dcterms:created>
  <dcterms:modified xsi:type="dcterms:W3CDTF">2020-11-19T23:57:29Z</dcterms:modified>
</cp:coreProperties>
</file>