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60" r:id="rId3"/>
  </p:sldMasterIdLst>
  <p:notesMasterIdLst>
    <p:notesMasterId r:id="rId46"/>
  </p:notesMasterIdLst>
  <p:handoutMasterIdLst>
    <p:handoutMasterId r:id="rId47"/>
  </p:handoutMasterIdLst>
  <p:sldIdLst>
    <p:sldId id="256" r:id="rId4"/>
    <p:sldId id="257" r:id="rId5"/>
    <p:sldId id="271" r:id="rId6"/>
    <p:sldId id="300" r:id="rId7"/>
    <p:sldId id="273" r:id="rId8"/>
    <p:sldId id="274" r:id="rId9"/>
    <p:sldId id="275" r:id="rId10"/>
    <p:sldId id="276" r:id="rId11"/>
    <p:sldId id="277" r:id="rId12"/>
    <p:sldId id="278" r:id="rId13"/>
    <p:sldId id="286" r:id="rId14"/>
    <p:sldId id="279" r:id="rId15"/>
    <p:sldId id="284" r:id="rId16"/>
    <p:sldId id="285" r:id="rId17"/>
    <p:sldId id="281" r:id="rId18"/>
    <p:sldId id="282" r:id="rId19"/>
    <p:sldId id="280" r:id="rId20"/>
    <p:sldId id="283" r:id="rId21"/>
    <p:sldId id="287" r:id="rId22"/>
    <p:sldId id="301" r:id="rId23"/>
    <p:sldId id="302" r:id="rId24"/>
    <p:sldId id="320" r:id="rId25"/>
    <p:sldId id="321" r:id="rId26"/>
    <p:sldId id="322" r:id="rId27"/>
    <p:sldId id="303" r:id="rId28"/>
    <p:sldId id="304" r:id="rId29"/>
    <p:sldId id="305" r:id="rId30"/>
    <p:sldId id="306" r:id="rId31"/>
    <p:sldId id="307" r:id="rId32"/>
    <p:sldId id="308" r:id="rId33"/>
    <p:sldId id="309" r:id="rId34"/>
    <p:sldId id="310" r:id="rId35"/>
    <p:sldId id="311" r:id="rId36"/>
    <p:sldId id="312" r:id="rId37"/>
    <p:sldId id="315" r:id="rId38"/>
    <p:sldId id="313" r:id="rId39"/>
    <p:sldId id="314" r:id="rId40"/>
    <p:sldId id="316" r:id="rId41"/>
    <p:sldId id="317" r:id="rId42"/>
    <p:sldId id="318" r:id="rId43"/>
    <p:sldId id="319" r:id="rId44"/>
    <p:sldId id="299" r:id="rId45"/>
  </p:sldIdLst>
  <p:sldSz cx="12192000" cy="6858000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A55B3DE-D30A-488D-A914-BE4375CEE090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3B8556D-65C4-41C9-B993-D3163C5099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2229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670D530-EF49-4644-AF54-0EA9772E635A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E4796BA-2500-4C8E-948B-E9D8881EDC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754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222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23CFF2F-712A-47B5-AD35-58F6431AD290}" type="slidenum">
              <a:rPr lang="en-GB" alt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0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837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AAED9DD-7110-4BF8-835C-18F7991CBED2}" type="slidenum">
              <a:rPr lang="en-GB" alt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3728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0" y="6524625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DD406-F7C7-430E-83E5-EF8D20947005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738" y="6381750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FAFAB-9318-4388-8288-5E8FF4D233A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58B6A-1CAF-458D-B306-368DB93E3FE6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713" y="6461125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BA103-73A6-465C-AA80-859E095AB4E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4702B-EA70-4655-9991-BBE595FA1D6F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72DE8-DAB1-4B5E-891D-A6C877C459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E2349-31BD-48CE-B294-84FECADA8D99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2CAC6-A8D9-4518-AA4C-3E31643F8B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CC424-4EB0-4A00-A18D-C2AEEBB3946C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2C103-1D67-40F5-BB01-AAE8D19767C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6E658-8C8B-4334-A489-9F81CCF66C2E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2C77D-3ACC-4518-8CE3-5FF0E571C0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A0C28-170F-4BDC-A672-C99F2E2C9D20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5A6C5-BA69-4D66-9BDA-F77DC93DA79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01719-B373-4B9E-8DF8-86E641229308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AEF41-F55D-4E3A-851B-D1989EEDC67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F3F19-F31E-425F-8CC7-584144121D87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FE961-4DA6-4929-B579-C6F2DD9520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95FBE-7CD0-4BA7-BDC9-E61A1A1B0846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C1903-0338-4B38-9289-5C0D709E49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2CB04-1FB1-400E-A009-CC47DD41C909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7F187-E36E-4983-9F8B-10A603DF9A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62E0C-E3B2-481E-8D4F-395A6532D87B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74BD9-3B7D-49E1-85BA-5C489A71AB1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FE46C-C5E8-49BA-BA78-E0A24350C3E5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9EB45-3E1B-460C-B2CE-B9EC0566DB6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1AC7D-DF60-4EE2-9525-A09BAB0C01EE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5648-3919-432D-A6DD-4AC440C0EE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9133B-3C5D-48E0-93C6-7286CEA859DC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F12FA-2848-4F49-A7B0-E3285933A6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D4DDD-9D09-45E3-AAA5-B0AAB443F5D9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4C8AB-EB2E-4D65-A640-A4557D048D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4B533-75A7-4BFF-BC75-56275332BC1A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406C9-C78B-4242-8750-B10736EBDA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14CDA-1573-4620-AB7D-35DCB3FFF0DE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31100-65DB-4964-90F7-F76828C23F0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9218B-1C8C-4BCA-8A0E-BA7F38148750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C9C16-DB6C-4EFF-9510-1C0C5481F6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2ECB7-655E-46D0-8755-70CD38D180E1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1D2DF-D090-4FE7-A74E-582D7F0492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C36F4-8784-4AE1-AE5B-8C09A544A614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B5AEC-98B0-40AB-847C-282BA0BCEA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3329F-E38F-46F3-A8F0-5A862743336D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54D28-0EA4-4C4E-88B8-731EF1F984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0" y="6524625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84AF71-C58D-4DE4-9DCB-79FD78D6CAF4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738" y="6381750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026B0-B373-47A6-A295-07E0DB6484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50ADB-D35E-4523-B01C-16B6EB52BEEA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713" y="6461125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C8C55-30B0-46E8-AFFE-73E062C8E5F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2B618-D462-45E8-B878-12C814C9934F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7186A-7AE7-4279-A94D-002BA08B72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2ECC9-E082-47C6-8C21-31EE74CE1EFC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85B23-127E-430B-B27D-9E0BD682DF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7C386-FB9F-4170-8123-BE41761D49CE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2637B-7CD2-433C-B35D-89BAFD451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8C833-A101-4D3A-9491-E224A36BBEC5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09DE7-9182-4C69-86B6-6DA89A5BF3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BF90F-842A-4CD6-BD34-5D6CB06E2A1C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2A4BA-9144-4525-9D3B-BCF19C7752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93CD1-DDFF-4251-BF20-D0DB8677DCBB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CFEEF-DB82-4ECB-9533-42BB4EFA05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5D3FDC-1E6B-4E70-B344-A626C494A764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A260D-4893-4249-8C5D-0C21663CD0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CEAFB-FEA8-4844-B477-47C1ECF7FC18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2B2787-E2E1-4709-B156-F97636A1A50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D63A5-3424-4286-93E0-70B051AE6C37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70777-923B-4ED3-B367-B339490B27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1C25F-210C-4050-B965-ED02F2AB3CDA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DB9E6-A4DD-4085-A8A8-4AA1B5A74D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963" y="6524625"/>
            <a:ext cx="129540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00">
                <a:solidFill>
                  <a:srgbClr val="898989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95805A-169A-43C4-8862-ED713A2ABDC5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9263" y="6381750"/>
            <a:ext cx="97313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rgbClr val="898989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5129529-2866-44EF-9803-0D57B97375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33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9D4DF0-01DD-42E1-86B1-12F96F866593}" type="datetimeFigureOut">
              <a:rPr lang="en-GB"/>
              <a:pPr>
                <a:defRPr/>
              </a:pPr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8AC18C-C892-4DC9-A5D2-AA071B5E5B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2560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963" y="6524625"/>
            <a:ext cx="129540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00">
                <a:solidFill>
                  <a:srgbClr val="898989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BFA611-E65A-4F43-BA58-E2C57605E729}" type="datetimeFigureOut">
              <a:rPr lang="en-GB" altLang="en-US"/>
              <a:pPr>
                <a:defRPr/>
              </a:pPr>
              <a:t>12/02/2018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9263" y="6381750"/>
            <a:ext cx="97313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rgbClr val="898989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CC3640-E45A-48B5-B82F-3210F05D17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0QVQcqkPDs" TargetMode="External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sNKIEzYM7M" TargetMode="External"/><Relationship Id="rId2" Type="http://schemas.openxmlformats.org/officeDocument/2006/relationships/hyperlink" Target="https://www.youtube.com/watch?v=bIRUaLcvPe8" TargetMode="External"/><Relationship Id="rId1" Type="http://schemas.openxmlformats.org/officeDocument/2006/relationships/slideLayout" Target="../slideLayouts/slideLayout2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RvS-tWjVQs" TargetMode="External"/><Relationship Id="rId1" Type="http://schemas.openxmlformats.org/officeDocument/2006/relationships/slideLayout" Target="../slideLayouts/slideLayout2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ctrTitle"/>
          </p:nvPr>
        </p:nvSpPr>
        <p:spPr>
          <a:xfrm>
            <a:off x="1590675" y="1238250"/>
            <a:ext cx="9144000" cy="2387600"/>
          </a:xfrm>
        </p:spPr>
        <p:txBody>
          <a:bodyPr/>
          <a:lstStyle/>
          <a:p>
            <a:pPr eaLnBrk="1" hangingPunct="1"/>
            <a:r>
              <a:rPr lang="en-GB" sz="7200" smtClean="0"/>
              <a:t>Problem Solving and Decision Making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2725" y="3732213"/>
            <a:ext cx="9144000" cy="1954212"/>
          </a:xfrm>
        </p:spPr>
        <p:txBody>
          <a:bodyPr>
            <a:norm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GB" sz="2800" smtClean="0"/>
              <a:t>Session </a:t>
            </a:r>
            <a:r>
              <a:rPr lang="en-GB" sz="2800" dirty="0" smtClean="0"/>
              <a:t>4</a:t>
            </a:r>
          </a:p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GB" sz="2800" dirty="0" smtClean="0"/>
              <a:t>Lecturer – Lianne Cuke</a:t>
            </a:r>
          </a:p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GB" sz="2800" dirty="0" smtClean="0"/>
              <a:t>Contact – lianne.cuke@uwtsd.ac.uk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Session</a:t>
            </a: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89388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Recap SWOT / PESTLE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Discuss PESTLE homework activity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Cause &amp; Effect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PMI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Grid Analysis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 smtClean="0"/>
          </a:p>
        </p:txBody>
      </p:sp>
      <p:sp>
        <p:nvSpPr>
          <p:cNvPr id="41987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Process of thinking</a:t>
            </a:r>
          </a:p>
          <a:p>
            <a:pPr eaLnBrk="1" hangingPunct="1"/>
            <a:r>
              <a:rPr lang="en-GB" smtClean="0"/>
              <a:t>Six hats activity</a:t>
            </a:r>
          </a:p>
          <a:p>
            <a:pPr eaLnBrk="1" hangingPunct="1"/>
            <a:r>
              <a:rPr lang="en-GB" smtClean="0"/>
              <a:t>Assignment</a:t>
            </a:r>
          </a:p>
          <a:p>
            <a:pPr eaLnBrk="1" hangingPunct="1"/>
            <a:r>
              <a:rPr lang="en-GB" smtClean="0"/>
              <a:t>Summary of session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Recap Session 2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89388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SWOT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Strengths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Weaknesses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Opportunities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43011" name="Content Placeholder 6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PESTLE (homework activity)</a:t>
            </a:r>
          </a:p>
          <a:p>
            <a:pPr eaLnBrk="1" hangingPunct="1"/>
            <a:r>
              <a:rPr lang="en-GB" smtClean="0"/>
              <a:t>Brainstorm a problem from one category.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>
                <a:solidFill>
                  <a:srgbClr val="00B050"/>
                </a:solidFill>
              </a:rPr>
              <a:t>Discuss in groups, how does PESTLE apply to the NHS?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extBox 4"/>
          <p:cNvSpPr txBox="1">
            <a:spLocks noChangeArrowheads="1"/>
          </p:cNvSpPr>
          <p:nvPr/>
        </p:nvSpPr>
        <p:spPr bwMode="auto">
          <a:xfrm>
            <a:off x="1570038" y="1531938"/>
            <a:ext cx="795655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>
                <a:latin typeface="Myriad Pro"/>
              </a:rPr>
              <a:t>What is the purpose of a mind map? </a:t>
            </a:r>
          </a:p>
          <a:p>
            <a:r>
              <a:rPr lang="en-GB" sz="3200">
                <a:latin typeface="Myriad Pro"/>
              </a:rPr>
              <a:t>What is brainstorming used for?</a:t>
            </a:r>
          </a:p>
        </p:txBody>
      </p:sp>
      <p:sp>
        <p:nvSpPr>
          <p:cNvPr id="44034" name="TextBox 5"/>
          <p:cNvSpPr txBox="1">
            <a:spLocks noChangeArrowheads="1"/>
          </p:cNvSpPr>
          <p:nvPr/>
        </p:nvSpPr>
        <p:spPr bwMode="auto">
          <a:xfrm>
            <a:off x="1570038" y="914400"/>
            <a:ext cx="22558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600">
                <a:latin typeface="Myriad Pro"/>
              </a:rPr>
              <a:t>Question</a:t>
            </a:r>
            <a:r>
              <a:rPr lang="en-GB">
                <a:latin typeface="Myriad Pro"/>
              </a:rPr>
              <a:t> </a:t>
            </a:r>
          </a:p>
        </p:txBody>
      </p:sp>
      <p:pic>
        <p:nvPicPr>
          <p:cNvPr id="44035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60475" y="2609850"/>
            <a:ext cx="4546600" cy="303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6" name="Picture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64288" y="2717800"/>
            <a:ext cx="4583112" cy="265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Cause &amp; Effect Diagram?</a:t>
            </a:r>
          </a:p>
        </p:txBody>
      </p:sp>
      <p:sp>
        <p:nvSpPr>
          <p:cNvPr id="45058" name="Content Placeholder 2"/>
          <p:cNvSpPr>
            <a:spLocks noGrp="1"/>
          </p:cNvSpPr>
          <p:nvPr>
            <p:ph sz="half" idx="1"/>
          </p:nvPr>
        </p:nvSpPr>
        <p:spPr>
          <a:xfrm>
            <a:off x="711200" y="229235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When you have a problem, it is important to explore all of the things that can cause it, before you start to think about a solution.</a:t>
            </a:r>
          </a:p>
          <a:p>
            <a:pPr eaLnBrk="1" hangingPunct="1"/>
            <a:endParaRPr lang="en-GB" smtClean="0"/>
          </a:p>
        </p:txBody>
      </p:sp>
      <p:sp>
        <p:nvSpPr>
          <p:cNvPr id="45059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9388"/>
          </a:xfrm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11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43B9A5-F72A-40BB-A52C-D8100CE967D7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GB" smtClean="0">
              <a:cs typeface="Arial" charset="0"/>
            </a:endParaRPr>
          </a:p>
        </p:txBody>
      </p:sp>
      <p:pic>
        <p:nvPicPr>
          <p:cNvPr id="45061" name="Picture 4" descr="http://avatar0909.wikispaces.com/file/view/Ishikawa_Fishbone_Diagram.GIF/144670937/Ishikawa_Fishbone_Diagram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96000" y="1509713"/>
            <a:ext cx="5848350" cy="417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2279650" y="1162050"/>
            <a:ext cx="8064500" cy="496411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For each major branch identify other factors that may be the cause of the effect/problem.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2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Add detailed levels sub-branches (minor causes)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2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Analyse the diagram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2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Look for a balance of the level of detail in each branch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2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Circle the causes that you can take action on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GB" altLang="en-US" sz="28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GB" altLang="en-US" sz="2800" smtClean="0">
              <a:latin typeface="Arial" charset="0"/>
              <a:cs typeface="Arial" charset="0"/>
            </a:endParaRPr>
          </a:p>
        </p:txBody>
      </p:sp>
      <p:sp>
        <p:nvSpPr>
          <p:cNvPr id="45059" name="Slide Number Placeholder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39C4500-C690-42BF-B436-36124BA90601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Exercise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Pairs 15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min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106" name="Text Placeholder 2"/>
          <p:cNvSpPr>
            <a:spLocks noGrp="1"/>
          </p:cNvSpPr>
          <p:nvPr>
            <p:ph type="body" idx="1"/>
          </p:nvPr>
        </p:nvSpPr>
        <p:spPr>
          <a:xfrm>
            <a:off x="2208213" y="1341438"/>
            <a:ext cx="8218487" cy="715962"/>
          </a:xfrm>
        </p:spPr>
        <p:txBody>
          <a:bodyPr/>
          <a:lstStyle/>
          <a:p>
            <a:pPr eaLnBrk="1" hangingPunct="1"/>
            <a:r>
              <a:rPr lang="en-GB" altLang="en-US" sz="2800" smtClean="0">
                <a:latin typeface="Arial" charset="0"/>
                <a:cs typeface="Arial" charset="0"/>
              </a:rPr>
              <a:t>Choose one cause / problem &amp; produce a cause &amp; effect diagram from one of these:</a:t>
            </a:r>
          </a:p>
        </p:txBody>
      </p:sp>
      <p:sp>
        <p:nvSpPr>
          <p:cNvPr id="13316" name="Content Placeholder 3"/>
          <p:cNvSpPr>
            <a:spLocks noGrp="1"/>
          </p:cNvSpPr>
          <p:nvPr>
            <p:ph sz="half" idx="2"/>
          </p:nvPr>
        </p:nvSpPr>
        <p:spPr>
          <a:xfrm>
            <a:off x="2260600" y="2255838"/>
            <a:ext cx="7704138" cy="4332287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What factors will ensure a successful work / family party?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4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What factors cause high absenteeism in the workplace?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4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What factors will help improve the fuel consumption of your car?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400" smtClean="0">
              <a:latin typeface="Arial" charset="0"/>
              <a:cs typeface="Arial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11"/>
          </p:nvPr>
        </p:nvSpPr>
        <p:spPr bwMode="auto">
          <a:xfrm>
            <a:off x="8077200" y="6356350"/>
            <a:ext cx="2133600" cy="365125"/>
          </a:xfrm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0FF67CA-098C-41BB-B6CF-245B49D79AFD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52400"/>
            <a:ext cx="8229600" cy="125095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Basic Layout of a                                  Cause &amp; Effect </a:t>
            </a: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Diagram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1444625"/>
            <a:ext cx="804862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07" name="Slide Number Placeholder 3"/>
          <p:cNvSpPr>
            <a:spLocks noGrp="1"/>
          </p:cNvSpPr>
          <p:nvPr>
            <p:ph type="sldNum" sz="quarter" idx="11"/>
          </p:nvPr>
        </p:nvSpPr>
        <p:spPr bwMode="auto">
          <a:xfrm>
            <a:off x="8077200" y="6356350"/>
            <a:ext cx="2133600" cy="365125"/>
          </a:xfrm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222FF9C-5771-42AE-BAE7-0A78AC286E5B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52400"/>
            <a:ext cx="8229600" cy="1250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 &amp; Effect </a:t>
            </a: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Diagram Example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4" name="Group 43"/>
          <p:cNvGrpSpPr>
            <a:grpSpLocks/>
          </p:cNvGrpSpPr>
          <p:nvPr/>
        </p:nvGrpSpPr>
        <p:grpSpPr bwMode="auto">
          <a:xfrm>
            <a:off x="1785938" y="1047750"/>
            <a:ext cx="8339137" cy="4492625"/>
            <a:chOff x="262703" y="1645367"/>
            <a:chExt cx="8551889" cy="4919143"/>
          </a:xfrm>
        </p:grpSpPr>
        <p:sp>
          <p:nvSpPr>
            <p:cNvPr id="4" name="Line 50"/>
            <p:cNvSpPr>
              <a:spLocks noChangeShapeType="1"/>
            </p:cNvSpPr>
            <p:nvPr/>
          </p:nvSpPr>
          <p:spPr bwMode="auto">
            <a:xfrm>
              <a:off x="1167872" y="4035411"/>
              <a:ext cx="5997556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 type="arrow"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5" name="Line 52"/>
            <p:cNvSpPr>
              <a:spLocks noChangeShapeType="1"/>
            </p:cNvSpPr>
            <p:nvPr/>
          </p:nvSpPr>
          <p:spPr bwMode="auto">
            <a:xfrm>
              <a:off x="1244387" y="2001701"/>
              <a:ext cx="1745217" cy="203370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6" name="Line 53"/>
            <p:cNvSpPr>
              <a:spLocks noChangeShapeType="1"/>
            </p:cNvSpPr>
            <p:nvPr/>
          </p:nvSpPr>
          <p:spPr bwMode="auto">
            <a:xfrm>
              <a:off x="4684354" y="2001701"/>
              <a:ext cx="1743589" cy="20284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7" name="Line 55"/>
            <p:cNvSpPr>
              <a:spLocks noChangeShapeType="1"/>
            </p:cNvSpPr>
            <p:nvPr/>
          </p:nvSpPr>
          <p:spPr bwMode="auto">
            <a:xfrm flipH="1">
              <a:off x="1833723" y="4037148"/>
              <a:ext cx="1769638" cy="20858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8" name="Line 56"/>
            <p:cNvSpPr>
              <a:spLocks noChangeShapeType="1"/>
            </p:cNvSpPr>
            <p:nvPr/>
          </p:nvSpPr>
          <p:spPr bwMode="auto">
            <a:xfrm flipH="1">
              <a:off x="5078330" y="4038887"/>
              <a:ext cx="1790801" cy="208411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9" name="Text Box 57"/>
            <p:cNvSpPr txBox="1">
              <a:spLocks noChangeArrowheads="1"/>
            </p:cNvSpPr>
            <p:nvPr/>
          </p:nvSpPr>
          <p:spPr bwMode="auto">
            <a:xfrm>
              <a:off x="7373812" y="3588689"/>
              <a:ext cx="1440780" cy="1009902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b="1" kern="0" dirty="0">
                  <a:solidFill>
                    <a:srgbClr val="00B05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LETTER NOT POSTED</a:t>
              </a:r>
            </a:p>
          </p:txBody>
        </p:sp>
        <p:sp>
          <p:nvSpPr>
            <p:cNvPr id="10" name="Text Box 59"/>
            <p:cNvSpPr txBox="1">
              <a:spLocks noChangeArrowheads="1"/>
            </p:cNvSpPr>
            <p:nvPr/>
          </p:nvSpPr>
          <p:spPr bwMode="auto">
            <a:xfrm>
              <a:off x="4472714" y="6152554"/>
              <a:ext cx="2166869" cy="411956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MATERIAL</a:t>
              </a:r>
            </a:p>
          </p:txBody>
        </p:sp>
        <p:sp>
          <p:nvSpPr>
            <p:cNvPr id="11" name="Text Box 60"/>
            <p:cNvSpPr txBox="1">
              <a:spLocks noChangeArrowheads="1"/>
            </p:cNvSpPr>
            <p:nvPr/>
          </p:nvSpPr>
          <p:spPr bwMode="auto">
            <a:xfrm>
              <a:off x="801571" y="6105622"/>
              <a:ext cx="2604802" cy="411957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  <a:latin typeface="+mn-lt"/>
                  <a:cs typeface="+mn-cs"/>
                </a:rPr>
                <a:t>ENVIRONMENT</a:t>
              </a:r>
            </a:p>
          </p:txBody>
        </p:sp>
        <p:sp>
          <p:nvSpPr>
            <p:cNvPr id="12" name="Text Box 61"/>
            <p:cNvSpPr txBox="1">
              <a:spLocks noChangeArrowheads="1"/>
            </p:cNvSpPr>
            <p:nvPr/>
          </p:nvSpPr>
          <p:spPr bwMode="auto">
            <a:xfrm>
              <a:off x="3909425" y="1662749"/>
              <a:ext cx="1444036" cy="411957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algn="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PEOPLE</a:t>
              </a:r>
            </a:p>
          </p:txBody>
        </p:sp>
        <p:sp>
          <p:nvSpPr>
            <p:cNvPr id="13" name="Text Box 62"/>
            <p:cNvSpPr txBox="1">
              <a:spLocks noChangeArrowheads="1"/>
            </p:cNvSpPr>
            <p:nvPr/>
          </p:nvSpPr>
          <p:spPr bwMode="auto">
            <a:xfrm>
              <a:off x="262703" y="1645367"/>
              <a:ext cx="2313389" cy="411957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algn="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  <a:latin typeface="+mn-lt"/>
                  <a:cs typeface="+mn-cs"/>
                </a:rPr>
                <a:t>EQUIPMENT</a:t>
              </a:r>
            </a:p>
          </p:txBody>
        </p:sp>
        <p:sp>
          <p:nvSpPr>
            <p:cNvPr id="14" name="Line 63"/>
            <p:cNvSpPr>
              <a:spLocks noChangeShapeType="1"/>
            </p:cNvSpPr>
            <p:nvPr/>
          </p:nvSpPr>
          <p:spPr bwMode="auto">
            <a:xfrm>
              <a:off x="4783661" y="2116423"/>
              <a:ext cx="117867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15" name="Line 64"/>
            <p:cNvSpPr>
              <a:spLocks noChangeShapeType="1"/>
            </p:cNvSpPr>
            <p:nvPr/>
          </p:nvSpPr>
          <p:spPr bwMode="auto">
            <a:xfrm>
              <a:off x="5472306" y="2919478"/>
              <a:ext cx="117867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16" name="Line 65"/>
            <p:cNvSpPr>
              <a:spLocks noChangeShapeType="1"/>
            </p:cNvSpPr>
            <p:nvPr/>
          </p:nvSpPr>
          <p:spPr bwMode="auto">
            <a:xfrm flipH="1">
              <a:off x="4881341" y="2573573"/>
              <a:ext cx="29466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17" name="Line 66"/>
            <p:cNvSpPr>
              <a:spLocks noChangeShapeType="1"/>
            </p:cNvSpPr>
            <p:nvPr/>
          </p:nvSpPr>
          <p:spPr bwMode="auto">
            <a:xfrm>
              <a:off x="1539056" y="2345867"/>
              <a:ext cx="124379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Line 67"/>
            <p:cNvSpPr>
              <a:spLocks noChangeShapeType="1"/>
            </p:cNvSpPr>
            <p:nvPr/>
          </p:nvSpPr>
          <p:spPr bwMode="auto">
            <a:xfrm flipV="1">
              <a:off x="2131648" y="2074706"/>
              <a:ext cx="393976" cy="26420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Line 68"/>
            <p:cNvSpPr>
              <a:spLocks noChangeShapeType="1"/>
            </p:cNvSpPr>
            <p:nvPr/>
          </p:nvSpPr>
          <p:spPr bwMode="auto">
            <a:xfrm>
              <a:off x="2525624" y="2079920"/>
              <a:ext cx="26210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Line 69"/>
            <p:cNvSpPr>
              <a:spLocks noChangeShapeType="1"/>
            </p:cNvSpPr>
            <p:nvPr/>
          </p:nvSpPr>
          <p:spPr bwMode="auto">
            <a:xfrm flipH="1">
              <a:off x="1539056" y="3147183"/>
              <a:ext cx="68701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1" name="Line 70"/>
            <p:cNvSpPr>
              <a:spLocks noChangeShapeType="1"/>
            </p:cNvSpPr>
            <p:nvPr/>
          </p:nvSpPr>
          <p:spPr bwMode="auto">
            <a:xfrm>
              <a:off x="977395" y="5780576"/>
              <a:ext cx="115099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2" name="Line 71"/>
            <p:cNvSpPr>
              <a:spLocks noChangeShapeType="1"/>
            </p:cNvSpPr>
            <p:nvPr/>
          </p:nvSpPr>
          <p:spPr bwMode="auto">
            <a:xfrm flipH="1" flipV="1">
              <a:off x="1195547" y="5093982"/>
              <a:ext cx="343509" cy="68659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3" name="Line 72"/>
            <p:cNvSpPr>
              <a:spLocks noChangeShapeType="1"/>
            </p:cNvSpPr>
            <p:nvPr/>
          </p:nvSpPr>
          <p:spPr bwMode="auto">
            <a:xfrm>
              <a:off x="1198803" y="5093982"/>
              <a:ext cx="2881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4" name="Line 73"/>
            <p:cNvSpPr>
              <a:spLocks noChangeShapeType="1"/>
            </p:cNvSpPr>
            <p:nvPr/>
          </p:nvSpPr>
          <p:spPr bwMode="auto">
            <a:xfrm>
              <a:off x="1306251" y="5321688"/>
              <a:ext cx="18396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5" name="Line 74"/>
            <p:cNvSpPr>
              <a:spLocks noChangeShapeType="1"/>
            </p:cNvSpPr>
            <p:nvPr/>
          </p:nvSpPr>
          <p:spPr bwMode="auto">
            <a:xfrm>
              <a:off x="2423060" y="5434672"/>
              <a:ext cx="168009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6" name="Line 75"/>
            <p:cNvSpPr>
              <a:spLocks noChangeShapeType="1"/>
            </p:cNvSpPr>
            <p:nvPr/>
          </p:nvSpPr>
          <p:spPr bwMode="auto">
            <a:xfrm flipV="1">
              <a:off x="2914716" y="4864538"/>
              <a:ext cx="491656" cy="5701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7" name="Line 76"/>
            <p:cNvSpPr>
              <a:spLocks noChangeShapeType="1"/>
            </p:cNvSpPr>
            <p:nvPr/>
          </p:nvSpPr>
          <p:spPr bwMode="auto">
            <a:xfrm>
              <a:off x="4964370" y="5914418"/>
              <a:ext cx="29304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8" name="Line 77"/>
            <p:cNvSpPr>
              <a:spLocks noChangeShapeType="1"/>
            </p:cNvSpPr>
            <p:nvPr/>
          </p:nvSpPr>
          <p:spPr bwMode="auto">
            <a:xfrm>
              <a:off x="5669294" y="5434672"/>
              <a:ext cx="123239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29" name="Line 78"/>
            <p:cNvSpPr>
              <a:spLocks noChangeShapeType="1"/>
            </p:cNvSpPr>
            <p:nvPr/>
          </p:nvSpPr>
          <p:spPr bwMode="auto">
            <a:xfrm>
              <a:off x="6069782" y="4979260"/>
              <a:ext cx="822141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eaLnBrk="0" fontAlgn="auto" hangingPunct="0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2400" b="1" kern="0">
                <a:solidFill>
                  <a:srgbClr val="FFFFFF"/>
                </a:solidFill>
                <a:latin typeface="+mn-lt"/>
                <a:cs typeface="+mn-cs"/>
              </a:endParaRPr>
            </a:p>
          </p:txBody>
        </p:sp>
        <p:sp>
          <p:nvSpPr>
            <p:cNvPr id="30" name="Text Box 79"/>
            <p:cNvSpPr txBox="1">
              <a:spLocks noChangeArrowheads="1"/>
            </p:cNvSpPr>
            <p:nvPr/>
          </p:nvSpPr>
          <p:spPr bwMode="auto">
            <a:xfrm>
              <a:off x="5926518" y="1914791"/>
              <a:ext cx="1572649" cy="742216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+mn-lt"/>
                  <a:cs typeface="+mn-cs"/>
                </a:rPr>
                <a:t>Cannot read</a:t>
              </a:r>
            </a:p>
          </p:txBody>
        </p:sp>
        <p:sp>
          <p:nvSpPr>
            <p:cNvPr id="31" name="Text Box 80"/>
            <p:cNvSpPr txBox="1">
              <a:spLocks noChangeArrowheads="1"/>
            </p:cNvSpPr>
            <p:nvPr/>
          </p:nvSpPr>
          <p:spPr bwMode="auto">
            <a:xfrm>
              <a:off x="6623303" y="2606599"/>
              <a:ext cx="1572649" cy="1070739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Person </a:t>
              </a:r>
              <a:b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</a:b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forgot to post</a:t>
              </a:r>
            </a:p>
          </p:txBody>
        </p:sp>
        <p:sp>
          <p:nvSpPr>
            <p:cNvPr id="32" name="Text Box 81"/>
            <p:cNvSpPr txBox="1">
              <a:spLocks noChangeArrowheads="1"/>
            </p:cNvSpPr>
            <p:nvPr/>
          </p:nvSpPr>
          <p:spPr bwMode="auto">
            <a:xfrm>
              <a:off x="6847967" y="4781103"/>
              <a:ext cx="1572649" cy="410218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No stamp</a:t>
              </a:r>
            </a:p>
          </p:txBody>
        </p:sp>
        <p:sp>
          <p:nvSpPr>
            <p:cNvPr id="33" name="Text Box 82"/>
            <p:cNvSpPr txBox="1">
              <a:spLocks noChangeArrowheads="1"/>
            </p:cNvSpPr>
            <p:nvPr/>
          </p:nvSpPr>
          <p:spPr bwMode="auto">
            <a:xfrm>
              <a:off x="6846339" y="5250421"/>
              <a:ext cx="1572649" cy="740479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No envelope</a:t>
              </a:r>
            </a:p>
          </p:txBody>
        </p:sp>
        <p:sp>
          <p:nvSpPr>
            <p:cNvPr id="34" name="Text Box 85"/>
            <p:cNvSpPr txBox="1">
              <a:spLocks noChangeArrowheads="1"/>
            </p:cNvSpPr>
            <p:nvPr/>
          </p:nvSpPr>
          <p:spPr bwMode="auto">
            <a:xfrm>
              <a:off x="4042921" y="5133961"/>
              <a:ext cx="1574277" cy="411956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Muddy</a:t>
              </a:r>
            </a:p>
          </p:txBody>
        </p:sp>
        <p:sp>
          <p:nvSpPr>
            <p:cNvPr id="35" name="Text Box 86"/>
            <p:cNvSpPr txBox="1">
              <a:spLocks noChangeArrowheads="1"/>
            </p:cNvSpPr>
            <p:nvPr/>
          </p:nvSpPr>
          <p:spPr bwMode="auto">
            <a:xfrm>
              <a:off x="3464981" y="4064960"/>
              <a:ext cx="1574278" cy="1069002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Closed: </a:t>
              </a:r>
              <a:b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</a:b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bomb scare</a:t>
              </a:r>
            </a:p>
          </p:txBody>
        </p:sp>
        <p:sp>
          <p:nvSpPr>
            <p:cNvPr id="36" name="Text Box 87"/>
            <p:cNvSpPr txBox="1">
              <a:spLocks noChangeArrowheads="1"/>
            </p:cNvSpPr>
            <p:nvPr/>
          </p:nvSpPr>
          <p:spPr bwMode="auto">
            <a:xfrm>
              <a:off x="2333520" y="5410337"/>
              <a:ext cx="2056165" cy="575349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kern="0" dirty="0">
                  <a:solidFill>
                    <a:srgbClr val="000000"/>
                  </a:solidFill>
                  <a:latin typeface="+mn-lt"/>
                  <a:cs typeface="+mn-cs"/>
                </a:rPr>
                <a:t>ROAD TO POSTBOX</a:t>
              </a:r>
            </a:p>
          </p:txBody>
        </p:sp>
        <p:sp>
          <p:nvSpPr>
            <p:cNvPr id="37" name="Text Box 91"/>
            <p:cNvSpPr txBox="1">
              <a:spLocks noChangeArrowheads="1"/>
            </p:cNvSpPr>
            <p:nvPr/>
          </p:nvSpPr>
          <p:spPr bwMode="auto">
            <a:xfrm>
              <a:off x="1420211" y="5133961"/>
              <a:ext cx="1572649" cy="411956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Snow</a:t>
              </a:r>
            </a:p>
          </p:txBody>
        </p:sp>
        <p:sp>
          <p:nvSpPr>
            <p:cNvPr id="38" name="Text Box 94"/>
            <p:cNvSpPr txBox="1">
              <a:spLocks noChangeArrowheads="1"/>
            </p:cNvSpPr>
            <p:nvPr/>
          </p:nvSpPr>
          <p:spPr bwMode="auto">
            <a:xfrm>
              <a:off x="2336776" y="1880026"/>
              <a:ext cx="1572649" cy="411956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No ink</a:t>
              </a:r>
            </a:p>
          </p:txBody>
        </p:sp>
        <p:sp>
          <p:nvSpPr>
            <p:cNvPr id="39" name="Text Box 95"/>
            <p:cNvSpPr txBox="1">
              <a:spLocks noChangeArrowheads="1"/>
            </p:cNvSpPr>
            <p:nvPr/>
          </p:nvSpPr>
          <p:spPr bwMode="auto">
            <a:xfrm>
              <a:off x="2771452" y="2151188"/>
              <a:ext cx="1574278" cy="411956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Lost</a:t>
              </a:r>
            </a:p>
          </p:txBody>
        </p:sp>
        <p:sp>
          <p:nvSpPr>
            <p:cNvPr id="40" name="Text Box 96"/>
            <p:cNvSpPr txBox="1">
              <a:spLocks noChangeArrowheads="1"/>
            </p:cNvSpPr>
            <p:nvPr/>
          </p:nvSpPr>
          <p:spPr bwMode="auto">
            <a:xfrm>
              <a:off x="3386837" y="2432778"/>
              <a:ext cx="2005697" cy="1069000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Did not know where post box is</a:t>
              </a:r>
            </a:p>
          </p:txBody>
        </p:sp>
      </p:grp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91600" y="538163"/>
            <a:ext cx="2762250" cy="168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2" name="Slide Number Placeholder 3"/>
          <p:cNvSpPr>
            <a:spLocks noGrp="1"/>
          </p:cNvSpPr>
          <p:nvPr>
            <p:ph type="sldNum" sz="quarter" idx="11"/>
          </p:nvPr>
        </p:nvSpPr>
        <p:spPr bwMode="auto">
          <a:xfrm>
            <a:off x="8077200" y="6356350"/>
            <a:ext cx="2133600" cy="365125"/>
          </a:xfrm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D2D3D11-68C5-4A6C-987F-E0DC15BD54FB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Benefits of using a </a:t>
            </a: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 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&amp; Effect Diagram?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2495550" y="1484313"/>
            <a:ext cx="7377113" cy="4100512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400" smtClean="0">
                <a:latin typeface="Arial" charset="0"/>
                <a:cs typeface="Arial" charset="0"/>
              </a:rPr>
              <a:t>Help determine the root cause of the problem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4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400" smtClean="0">
                <a:latin typeface="Arial" charset="0"/>
                <a:cs typeface="Arial" charset="0"/>
              </a:rPr>
              <a:t>Uses an easy to read format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4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400" smtClean="0">
                <a:latin typeface="Arial" charset="0"/>
                <a:cs typeface="Arial" charset="0"/>
              </a:rPr>
              <a:t>Indicate possible causes of the problem or variations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4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400" smtClean="0">
                <a:latin typeface="Arial" charset="0"/>
                <a:cs typeface="Arial" charset="0"/>
              </a:rPr>
              <a:t>Increases knowledge by breakdown the process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4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400" smtClean="0">
                <a:latin typeface="Arial" charset="0"/>
                <a:cs typeface="Arial" charset="0"/>
              </a:rPr>
              <a:t>Identifies area for collecting data</a:t>
            </a:r>
          </a:p>
        </p:txBody>
      </p:sp>
      <p:sp>
        <p:nvSpPr>
          <p:cNvPr id="49155" name="Slide Number Placeholder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A476434-0561-44B8-8431-741D72525B96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Decision making tools </a:t>
            </a:r>
            <a:br>
              <a:rPr lang="en-GB" smtClean="0"/>
            </a:br>
            <a:r>
              <a:rPr lang="en-GB" smtClean="0"/>
              <a:t>Why do we need them?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89388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Some decisions can be made without giving much thought. However, difficult or challenging decisions need more consideration.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These decisions can involve: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Uncertainty – many of the facts be unknown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51203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Complexity – many factors to consider</a:t>
            </a:r>
          </a:p>
          <a:p>
            <a:pPr eaLnBrk="1" hangingPunct="1"/>
            <a:r>
              <a:rPr lang="en-GB" smtClean="0"/>
              <a:t>High risk consequences – the impact of the decision may be significant</a:t>
            </a:r>
          </a:p>
          <a:p>
            <a:pPr eaLnBrk="1" hangingPunct="1"/>
            <a:r>
              <a:rPr lang="en-GB" smtClean="0"/>
              <a:t>Alternatives – there may be various alternatives</a:t>
            </a:r>
          </a:p>
          <a:p>
            <a:pPr eaLnBrk="1" hangingPunct="1"/>
            <a:r>
              <a:rPr lang="en-GB" smtClean="0"/>
              <a:t>Interpersonal issues – how will other people react?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2351088" y="250825"/>
            <a:ext cx="7870825" cy="1143000"/>
          </a:xfrm>
        </p:spPr>
        <p:txBody>
          <a:bodyPr/>
          <a:lstStyle/>
          <a:p>
            <a:pPr algn="l"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PMI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– Decision Making Tool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2495550" y="2133600"/>
            <a:ext cx="7777163" cy="4319588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b="1" smtClean="0">
                <a:latin typeface="Arial" charset="0"/>
                <a:cs typeface="Arial" charset="0"/>
              </a:rPr>
              <a:t>P</a:t>
            </a:r>
            <a:r>
              <a:rPr lang="en-GB" altLang="en-US" smtClean="0">
                <a:latin typeface="Arial" charset="0"/>
                <a:cs typeface="Arial" charset="0"/>
              </a:rPr>
              <a:t>lus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000" b="1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b="1" smtClean="0">
                <a:latin typeface="Arial" charset="0"/>
                <a:cs typeface="Arial" charset="0"/>
              </a:rPr>
              <a:t>M</a:t>
            </a:r>
            <a:r>
              <a:rPr lang="en-GB" altLang="en-US" smtClean="0">
                <a:latin typeface="Arial" charset="0"/>
                <a:cs typeface="Arial" charset="0"/>
              </a:rPr>
              <a:t>inus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000" b="1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b="1" smtClean="0">
                <a:latin typeface="Arial" charset="0"/>
                <a:cs typeface="Arial" charset="0"/>
              </a:rPr>
              <a:t>I</a:t>
            </a:r>
            <a:r>
              <a:rPr lang="en-GB" altLang="en-US" smtClean="0">
                <a:latin typeface="Arial" charset="0"/>
                <a:cs typeface="Arial" charset="0"/>
              </a:rPr>
              <a:t>nteresting</a:t>
            </a:r>
            <a:endParaRPr lang="en-GB" altLang="en-US" b="1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GB" altLang="en-US" sz="2800" b="1" smtClean="0">
              <a:latin typeface="Arial" charset="0"/>
              <a:cs typeface="Arial" charset="0"/>
            </a:endParaRPr>
          </a:p>
        </p:txBody>
      </p:sp>
      <p:pic>
        <p:nvPicPr>
          <p:cNvPr id="52227" name="Picture 2" descr="https://dougjohnson.wikispaces.com/file/view/plusminus.jpg/136042145/plusminu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62588" y="1628775"/>
            <a:ext cx="5789612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28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AC82FDB-7776-4BEF-BAF9-35372343609D}" type="slidenum">
              <a:rPr lang="en-GB" altLang="en-US" smtClean="0"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 altLang="en-US" smtClean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PMI – Weighing the Pros and Cons of a decision</a:t>
            </a:r>
          </a:p>
        </p:txBody>
      </p:sp>
      <p:sp>
        <p:nvSpPr>
          <p:cNvPr id="54274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PMI is an important decision making tool to use to check if a decision / opportunity is worth taking.</a:t>
            </a:r>
          </a:p>
          <a:p>
            <a:pPr eaLnBrk="1" hangingPunct="1"/>
            <a:r>
              <a:rPr lang="en-GB" b="1" smtClean="0"/>
              <a:t>Example:</a:t>
            </a:r>
          </a:p>
          <a:p>
            <a:pPr eaLnBrk="1" hangingPunct="1"/>
            <a:r>
              <a:rPr lang="en-GB" smtClean="0"/>
              <a:t>A young professional is deciding where to live. Her question is ‘should she move to London?’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6197600" y="1417638"/>
          <a:ext cx="5480050" cy="421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6512">
                  <a:extLst>
                    <a:ext uri="{9D8B030D-6E8A-4147-A177-3AD203B41FA5}"/>
                  </a:extLst>
                </a:gridCol>
                <a:gridCol w="1826512">
                  <a:extLst>
                    <a:ext uri="{9D8B030D-6E8A-4147-A177-3AD203B41FA5}"/>
                  </a:extLst>
                </a:gridCol>
                <a:gridCol w="1826512">
                  <a:extLst>
                    <a:ext uri="{9D8B030D-6E8A-4147-A177-3AD203B41FA5}"/>
                  </a:extLst>
                </a:gridCol>
              </a:tblGrid>
              <a:tr h="595943">
                <a:tc>
                  <a:txBody>
                    <a:bodyPr/>
                    <a:lstStyle/>
                    <a:p>
                      <a:r>
                        <a:rPr lang="en-GB" dirty="0" smtClean="0"/>
                        <a:t>Plus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Minus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Interesting / implications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595943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More going on (+)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Have to sell house </a:t>
                      </a:r>
                    </a:p>
                    <a:p>
                      <a:r>
                        <a:rPr lang="en-GB" sz="1400" dirty="0" smtClean="0"/>
                        <a:t>(-6)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Easier</a:t>
                      </a:r>
                      <a:r>
                        <a:rPr lang="en-GB" sz="1400" baseline="0" dirty="0" smtClean="0"/>
                        <a:t> to find a new job (+1)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595943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Easier</a:t>
                      </a:r>
                      <a:r>
                        <a:rPr lang="en-GB" sz="1400" baseline="0" dirty="0" smtClean="0"/>
                        <a:t> to see friends (+5)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More pollution (-3)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Meet more people?</a:t>
                      </a:r>
                      <a:r>
                        <a:rPr lang="en-GB" sz="1400" baseline="0" dirty="0" smtClean="0"/>
                        <a:t> (+2)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851348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Easier to get to places (+3)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Less space (-3)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More difficult</a:t>
                      </a:r>
                      <a:r>
                        <a:rPr lang="en-GB" sz="1400" baseline="0" dirty="0" smtClean="0"/>
                        <a:t> </a:t>
                      </a:r>
                      <a:r>
                        <a:rPr lang="en-GB" sz="1400" dirty="0" smtClean="0"/>
                        <a:t> to get own work done (-</a:t>
                      </a:r>
                      <a:r>
                        <a:rPr lang="en-GB" sz="1400" baseline="0" dirty="0" smtClean="0"/>
                        <a:t> </a:t>
                      </a:r>
                      <a:r>
                        <a:rPr lang="en-GB" sz="1400" dirty="0" smtClean="0"/>
                        <a:t>4)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595943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No countryside (-2)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595943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More difficult to get to work (-4)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40539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Total = </a:t>
                      </a:r>
                      <a:r>
                        <a:rPr lang="en-GB" sz="1400" b="1" dirty="0" smtClean="0"/>
                        <a:t>+13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Total = </a:t>
                      </a:r>
                      <a:r>
                        <a:rPr lang="en-GB" sz="1400" b="1" dirty="0" smtClean="0"/>
                        <a:t>-18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Total = </a:t>
                      </a:r>
                      <a:r>
                        <a:rPr lang="en-GB" sz="1400" b="1" dirty="0" smtClean="0"/>
                        <a:t>-1</a:t>
                      </a:r>
                      <a:endParaRPr lang="en-GB" sz="1400" b="1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Results</a:t>
            </a:r>
          </a:p>
        </p:txBody>
      </p:sp>
      <p:sp>
        <p:nvSpPr>
          <p:cNvPr id="55298" name="Content Placeholder 5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She scores the tables as:</a:t>
            </a:r>
          </a:p>
          <a:p>
            <a:pPr eaLnBrk="1" hangingPunct="1"/>
            <a:r>
              <a:rPr lang="en-GB" smtClean="0"/>
              <a:t>13 (plus)</a:t>
            </a:r>
          </a:p>
          <a:p>
            <a:pPr eaLnBrk="1" hangingPunct="1"/>
            <a:r>
              <a:rPr lang="en-GB" smtClean="0"/>
              <a:t>-18 (minus)</a:t>
            </a:r>
          </a:p>
          <a:p>
            <a:pPr eaLnBrk="1" hangingPunct="1"/>
            <a:r>
              <a:rPr lang="en-GB" smtClean="0"/>
              <a:t>-1 (Interesting / Implications)</a:t>
            </a:r>
          </a:p>
          <a:p>
            <a:pPr eaLnBrk="1" hangingPunct="1"/>
            <a:r>
              <a:rPr lang="en-GB" smtClean="0"/>
              <a:t>Total = -6</a:t>
            </a:r>
          </a:p>
          <a:p>
            <a:pPr eaLnBrk="1" hangingPunct="1"/>
            <a:endParaRPr lang="en-GB" smtClean="0"/>
          </a:p>
        </p:txBody>
      </p:sp>
      <p:sp>
        <p:nvSpPr>
          <p:cNvPr id="55299" name="Content Placeholder 6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The outcome:</a:t>
            </a:r>
          </a:p>
          <a:p>
            <a:pPr eaLnBrk="1" hangingPunct="1"/>
            <a:r>
              <a:rPr lang="en-GB" smtClean="0"/>
              <a:t>The comforts of a settled rural existence outweigh the call of the ‘bright lights’ – it would be much better for her to live outside London, but close enough to travel if necessary.</a:t>
            </a:r>
          </a:p>
          <a:p>
            <a:pPr eaLnBrk="1" hangingPunct="1"/>
            <a:r>
              <a:rPr lang="en-GB" b="1" smtClean="0"/>
              <a:t>Activity</a:t>
            </a:r>
            <a:r>
              <a:rPr lang="en-GB" smtClean="0"/>
              <a:t> – Complete a PMI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Grid Analysis – Making a choice where many factors must be balanced</a:t>
            </a:r>
          </a:p>
        </p:txBody>
      </p:sp>
      <p:sp>
        <p:nvSpPr>
          <p:cNvPr id="56322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/>
          <a:lstStyle/>
          <a:p>
            <a:pPr eaLnBrk="1" hangingPunct="1"/>
            <a:r>
              <a:rPr lang="en-GB" sz="2800" smtClean="0"/>
              <a:t>Grid analysis is a useful technique to use for making a decision. It is most effective where you have a number of good alternatives and many factors to take into account.</a:t>
            </a:r>
          </a:p>
          <a:p>
            <a:pPr eaLnBrk="1" hangingPunct="1"/>
            <a:r>
              <a:rPr lang="en-GB" sz="2800" b="1" smtClean="0"/>
              <a:t>Example:</a:t>
            </a:r>
            <a:r>
              <a:rPr lang="en-GB" sz="2800" smtClean="0"/>
              <a:t> </a:t>
            </a:r>
          </a:p>
          <a:p>
            <a:pPr eaLnBrk="1" hangingPunct="1"/>
            <a:r>
              <a:rPr lang="en-GB" sz="2800" smtClean="0"/>
              <a:t>A windsurfing enthusiast is about to replace his car. He needs one that not only carries a board and sails, but also that will good for business travel. He has always loved open-topped sports cars. No car he can find is good for all three things.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Continued…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89388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His options are: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Sports Car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SUV / 4x4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Family Car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Station Wagon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dirty="0" smtClean="0"/>
          </a:p>
        </p:txBody>
      </p:sp>
      <p:sp>
        <p:nvSpPr>
          <p:cNvPr id="57347" name="Content Placeholder 5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Criteria that he wants to consider are:</a:t>
            </a:r>
          </a:p>
          <a:p>
            <a:pPr eaLnBrk="1" hangingPunct="1"/>
            <a:r>
              <a:rPr lang="en-GB" smtClean="0"/>
              <a:t>Cost </a:t>
            </a:r>
          </a:p>
          <a:p>
            <a:pPr eaLnBrk="1" hangingPunct="1"/>
            <a:r>
              <a:rPr lang="en-GB" smtClean="0"/>
              <a:t>Ability to carry surf board</a:t>
            </a:r>
          </a:p>
          <a:p>
            <a:pPr eaLnBrk="1" hangingPunct="1"/>
            <a:r>
              <a:rPr lang="en-GB" smtClean="0"/>
              <a:t>Able to store sails and equipment</a:t>
            </a:r>
          </a:p>
          <a:p>
            <a:pPr eaLnBrk="1" hangingPunct="1"/>
            <a:r>
              <a:rPr lang="en-GB" smtClean="0"/>
              <a:t>Comfort over long distance</a:t>
            </a:r>
          </a:p>
          <a:p>
            <a:pPr eaLnBrk="1" hangingPunct="1"/>
            <a:r>
              <a:rPr lang="en-GB" smtClean="0"/>
              <a:t>Fun!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Grid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b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Making a decision by weighing up different factors</a:t>
            </a: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370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/>
          <a:lstStyle/>
          <a:p>
            <a:pPr eaLnBrk="1" hangingPunct="1"/>
            <a:r>
              <a:rPr lang="en-GB" sz="2000" smtClean="0"/>
              <a:t>Un - weighted assessment of new cars and their abilities to meet needs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609600" y="2174875"/>
          <a:ext cx="5386388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7731">
                  <a:extLst>
                    <a:ext uri="{9D8B030D-6E8A-4147-A177-3AD203B41FA5}"/>
                  </a:extLst>
                </a:gridCol>
                <a:gridCol w="897731">
                  <a:extLst>
                    <a:ext uri="{9D8B030D-6E8A-4147-A177-3AD203B41FA5}"/>
                  </a:extLst>
                </a:gridCol>
                <a:gridCol w="897731">
                  <a:extLst>
                    <a:ext uri="{9D8B030D-6E8A-4147-A177-3AD203B41FA5}"/>
                  </a:extLst>
                </a:gridCol>
                <a:gridCol w="897731">
                  <a:extLst>
                    <a:ext uri="{9D8B030D-6E8A-4147-A177-3AD203B41FA5}"/>
                  </a:extLst>
                </a:gridCol>
                <a:gridCol w="897731">
                  <a:extLst>
                    <a:ext uri="{9D8B030D-6E8A-4147-A177-3AD203B41FA5}"/>
                  </a:extLst>
                </a:gridCol>
                <a:gridCol w="897731">
                  <a:extLst>
                    <a:ext uri="{9D8B030D-6E8A-4147-A177-3AD203B41FA5}"/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Surf Board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Storage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Comfort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Sport Car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SUV / 4x4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Family Car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Wagon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</a:tbl>
          </a:graphicData>
        </a:graphic>
      </p:graphicFrame>
      <p:sp>
        <p:nvSpPr>
          <p:cNvPr id="58415" name="Text Placeholder 3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/>
          <a:lstStyle/>
          <a:p>
            <a:pPr eaLnBrk="1" hangingPunct="1"/>
            <a:r>
              <a:rPr lang="en-GB" sz="2000" smtClean="0"/>
              <a:t>Weighted assessment of new cars and their abilities to meet needs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quarter" idx="4"/>
          </p:nvPr>
        </p:nvGraphicFramePr>
        <p:xfrm>
          <a:off x="6192838" y="2174875"/>
          <a:ext cx="5389562" cy="330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9937">
                  <a:extLst>
                    <a:ext uri="{9D8B030D-6E8A-4147-A177-3AD203B41FA5}"/>
                  </a:extLst>
                </a:gridCol>
                <a:gridCol w="769937">
                  <a:extLst>
                    <a:ext uri="{9D8B030D-6E8A-4147-A177-3AD203B41FA5}"/>
                  </a:extLst>
                </a:gridCol>
                <a:gridCol w="769937">
                  <a:extLst>
                    <a:ext uri="{9D8B030D-6E8A-4147-A177-3AD203B41FA5}"/>
                  </a:extLst>
                </a:gridCol>
                <a:gridCol w="769937">
                  <a:extLst>
                    <a:ext uri="{9D8B030D-6E8A-4147-A177-3AD203B41FA5}"/>
                  </a:extLst>
                </a:gridCol>
                <a:gridCol w="769937">
                  <a:extLst>
                    <a:ext uri="{9D8B030D-6E8A-4147-A177-3AD203B41FA5}"/>
                  </a:extLst>
                </a:gridCol>
                <a:gridCol w="769937">
                  <a:extLst>
                    <a:ext uri="{9D8B030D-6E8A-4147-A177-3AD203B41FA5}"/>
                  </a:extLst>
                </a:gridCol>
                <a:gridCol w="769937">
                  <a:extLst>
                    <a:ext uri="{9D8B030D-6E8A-4147-A177-3AD203B41FA5}"/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Surf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Storage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Comfort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Total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Weights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4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5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1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2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3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Sport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15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4x4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24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Family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25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Wagon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32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/>
                </a:extLst>
              </a:tr>
            </a:tbl>
          </a:graphicData>
        </a:graphic>
      </p:graphicFrame>
      <p:sp>
        <p:nvSpPr>
          <p:cNvPr id="58474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D86866C-7CB0-4253-B3E7-8327A6CF6BD4}" type="slidenum">
              <a:rPr lang="en-GB" altLang="en-US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en-GB" altLang="en-US" smtClean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11214100" y="4508500"/>
            <a:ext cx="673100" cy="54927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8476" name="TextBox 12"/>
          <p:cNvSpPr txBox="1">
            <a:spLocks noChangeArrowheads="1"/>
          </p:cNvSpPr>
          <p:nvPr/>
        </p:nvSpPr>
        <p:spPr bwMode="auto">
          <a:xfrm>
            <a:off x="10852150" y="5121275"/>
            <a:ext cx="1184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Myriad Pro"/>
              </a:rPr>
              <a:t>Best Buy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Activity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In small groups complete a grid analysis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The first step is to list your options and then the factors that are important for making the decision.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Input all the information into a table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Work out the weighted score!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Continued…</a:t>
            </a:r>
          </a:p>
        </p:txBody>
      </p:sp>
      <p:sp>
        <p:nvSpPr>
          <p:cNvPr id="61442" name="Content Placeholder 5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/>
          <a:lstStyle/>
          <a:p>
            <a:pPr eaLnBrk="1" hangingPunct="1"/>
            <a:r>
              <a:rPr lang="en-GB" smtClean="0"/>
              <a:t>When you are making a decision that involves complex issues like these. It pays to use an effective, robust process in these circumstances to improve the quality of your decision and to achieve good results.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Title 1"/>
          <p:cNvSpPr>
            <a:spLocks noGrp="1"/>
          </p:cNvSpPr>
          <p:nvPr>
            <p:ph type="ctrTitle"/>
          </p:nvPr>
        </p:nvSpPr>
        <p:spPr>
          <a:xfrm>
            <a:off x="1590675" y="1238250"/>
            <a:ext cx="9144000" cy="2387600"/>
          </a:xfrm>
        </p:spPr>
        <p:txBody>
          <a:bodyPr/>
          <a:lstStyle/>
          <a:p>
            <a:pPr eaLnBrk="1" hangingPunct="1"/>
            <a:r>
              <a:rPr lang="en-GB" sz="7200" smtClean="0"/>
              <a:t>Problem Solving and Decision Making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2725" y="3732213"/>
            <a:ext cx="9144000" cy="1954212"/>
          </a:xfrm>
        </p:spPr>
        <p:txBody>
          <a:bodyPr>
            <a:norm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GB" sz="2800" dirty="0" smtClean="0"/>
              <a:t>Session </a:t>
            </a:r>
            <a:r>
              <a:rPr lang="en-GB" sz="2800" dirty="0"/>
              <a:t>5</a:t>
            </a:r>
            <a:endParaRPr lang="en-GB" sz="2800" dirty="0" smtClean="0"/>
          </a:p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GB" sz="2800" dirty="0" smtClean="0"/>
              <a:t>Lecturer – Lianne Cuke</a:t>
            </a:r>
          </a:p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GB" sz="2800" dirty="0" smtClean="0"/>
              <a:t>Contact – lianne.cuke@uwtsd.ac.uk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Session</a:t>
            </a:r>
          </a:p>
        </p:txBody>
      </p:sp>
      <p:sp>
        <p:nvSpPr>
          <p:cNvPr id="63490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Brainstorming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Stakeholders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Six hat Activity</a:t>
            </a:r>
          </a:p>
        </p:txBody>
      </p:sp>
      <p:sp>
        <p:nvSpPr>
          <p:cNvPr id="63491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Assignment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Summary of session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y-GB" smtClean="0"/>
              <a:t>100 Years’ Women’s Suffrage</a:t>
            </a:r>
          </a:p>
        </p:txBody>
      </p:sp>
      <p:sp>
        <p:nvSpPr>
          <p:cNvPr id="64514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y-GB" smtClean="0"/>
              <a:t>Churchill (1874) and many others felt that women should not vote because ‘they are well represented by their fathers, brothers and husbands’!!!</a:t>
            </a:r>
          </a:p>
          <a:p>
            <a:pPr>
              <a:buFont typeface="Arial" charset="0"/>
              <a:buNone/>
            </a:pPr>
            <a:r>
              <a:rPr lang="cy-GB" smtClean="0"/>
              <a:t> </a:t>
            </a:r>
            <a:endParaRPr lang="cy-GB" sz="1600" smtClean="0"/>
          </a:p>
          <a:p>
            <a:r>
              <a:rPr lang="cy-GB" smtClean="0">
                <a:hlinkClick r:id="rId2"/>
              </a:rPr>
              <a:t>https://www.youtube.com/watch?v=D0QVQcqkPDs</a:t>
            </a:r>
            <a:endParaRPr lang="cy-GB" smtClean="0"/>
          </a:p>
          <a:p>
            <a:endParaRPr lang="cy-GB" smtClean="0"/>
          </a:p>
        </p:txBody>
      </p:sp>
      <p:sp>
        <p:nvSpPr>
          <p:cNvPr id="64515" name="Slide Number Placeholder 3"/>
          <p:cNvSpPr txBox="1">
            <a:spLocks noGrp="1"/>
          </p:cNvSpPr>
          <p:nvPr/>
        </p:nvSpPr>
        <p:spPr bwMode="auto">
          <a:xfrm>
            <a:off x="10225088" y="6237288"/>
            <a:ext cx="1152525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15387385-4118-4693-A441-64505D829F52}" type="slidenum">
              <a:rPr lang="en-US" sz="1000"/>
              <a:pPr algn="r"/>
              <a:t>22</a:t>
            </a:fld>
            <a:endParaRPr lang="en-US" sz="10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y-GB" smtClean="0"/>
              <a:t>100 Years’ Women’s Suffrage</a:t>
            </a:r>
          </a:p>
        </p:txBody>
      </p:sp>
      <p:sp>
        <p:nvSpPr>
          <p:cNvPr id="65538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en-GB" sz="2400" smtClean="0"/>
              <a:t>In 1909, the </a:t>
            </a:r>
            <a:r>
              <a:rPr lang="en-GB" sz="2400" u="sng" smtClean="0"/>
              <a:t>Women's Freedom League </a:t>
            </a:r>
            <a:r>
              <a:rPr lang="en-GB" sz="2400" smtClean="0"/>
              <a:t>was established in Swansea, a non-violent campaigning body for women's votes.</a:t>
            </a:r>
          </a:p>
          <a:p>
            <a:pPr>
              <a:buFont typeface="Arial" charset="0"/>
              <a:buNone/>
            </a:pPr>
            <a:endParaRPr lang="en-GB" sz="1200" smtClean="0"/>
          </a:p>
          <a:p>
            <a:r>
              <a:rPr lang="en-GB" sz="2400" smtClean="0"/>
              <a:t>The leading Welsh suffragette was </a:t>
            </a:r>
            <a:r>
              <a:rPr lang="en-GB" sz="2400" u="sng" smtClean="0"/>
              <a:t>Lady Rhondda Margaret Haig Mackworth</a:t>
            </a:r>
            <a:r>
              <a:rPr lang="en-GB" sz="2400" smtClean="0"/>
              <a:t>, a successful business woman and journalist. She was imprisoned for blowing up a post box in Newport.</a:t>
            </a:r>
          </a:p>
          <a:p>
            <a:endParaRPr lang="en-GB" sz="1200" smtClean="0"/>
          </a:p>
          <a:p>
            <a:r>
              <a:rPr lang="en-GB" sz="2400" smtClean="0"/>
              <a:t>In 2003, the National Assembly for Wales was the first legislature in the world to elect an equal number of men and women Assembly Members.</a:t>
            </a:r>
            <a:endParaRPr lang="cy-GB" sz="2400" smtClean="0"/>
          </a:p>
        </p:txBody>
      </p:sp>
      <p:sp>
        <p:nvSpPr>
          <p:cNvPr id="65539" name="Slide Number Placeholder 3"/>
          <p:cNvSpPr txBox="1">
            <a:spLocks noGrp="1"/>
          </p:cNvSpPr>
          <p:nvPr/>
        </p:nvSpPr>
        <p:spPr bwMode="auto">
          <a:xfrm>
            <a:off x="10225088" y="6237288"/>
            <a:ext cx="1152525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55B06F94-2D09-45AB-9933-D508EA55899F}" type="slidenum">
              <a:rPr lang="en-US" sz="1000"/>
              <a:pPr algn="r"/>
              <a:t>23</a:t>
            </a:fld>
            <a:endParaRPr lang="en-US" sz="10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66562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Discuss…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How did women fight for their rights?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What challenges have some women faced in their past?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What challenges do women still face today?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1125"/>
            <a:ext cx="3786188" cy="1143000"/>
          </a:xfrm>
        </p:spPr>
        <p:txBody>
          <a:bodyPr/>
          <a:lstStyle/>
          <a:p>
            <a:pPr algn="l"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</a:t>
            </a:r>
            <a:r>
              <a:rPr lang="en-GB" sz="3600" b="1" dirty="0">
                <a:solidFill>
                  <a:schemeClr val="accent1"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>
                <a:solidFill>
                  <a:schemeClr val="accent1"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(Proctor, T. 2005)</a:t>
            </a:r>
          </a:p>
        </p:txBody>
      </p:sp>
      <p:sp>
        <p:nvSpPr>
          <p:cNvPr id="63490" name="Slide Number Placeholder 3"/>
          <p:cNvSpPr>
            <a:spLocks noGrp="1"/>
          </p:cNvSpPr>
          <p:nvPr>
            <p:ph type="sldNum" sz="quarter" idx="11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82EACD-2221-40A8-ADFA-70F8A392205C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GB" smtClean="0">
              <a:cs typeface="Arial" charset="0"/>
            </a:endParaRPr>
          </a:p>
        </p:txBody>
      </p:sp>
      <p:pic>
        <p:nvPicPr>
          <p:cNvPr id="675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875" y="111125"/>
            <a:ext cx="1312863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8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6450" y="111125"/>
            <a:ext cx="8516938" cy="544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 Rules</a:t>
            </a:r>
            <a:endParaRPr lang="en-AU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69863" y="1600200"/>
            <a:ext cx="10145712" cy="40894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Evaluate later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Go for quantity</a:t>
            </a:r>
          </a:p>
          <a:p>
            <a:pPr marL="457200"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b="1" dirty="0">
                <a:latin typeface="Arial" charset="0"/>
                <a:cs typeface="Arial" charset="0"/>
              </a:rPr>
              <a:t>Flexibility</a:t>
            </a:r>
          </a:p>
          <a:p>
            <a:pPr marL="457200"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b="1" dirty="0">
                <a:latin typeface="Arial" charset="0"/>
                <a:cs typeface="Arial" charset="0"/>
              </a:rPr>
              <a:t>Fluency</a:t>
            </a:r>
          </a:p>
          <a:p>
            <a:pPr marL="457200" lvl="1" indent="0" eaLnBrk="1" hangingPunct="1">
              <a:buFont typeface="Arial" panose="020B0604020202020204" pitchFamily="34" charset="0"/>
              <a:buNone/>
              <a:defRPr/>
            </a:pPr>
            <a:endParaRPr lang="en-US" altLang="en-US" sz="800" b="1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Encourage wild ideas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Build on other ideas</a:t>
            </a:r>
          </a:p>
          <a:p>
            <a:pPr marL="457200"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b="1" dirty="0">
                <a:latin typeface="Arial" charset="0"/>
                <a:cs typeface="Arial" charset="0"/>
              </a:rPr>
              <a:t>Elaboration</a:t>
            </a:r>
            <a:endParaRPr lang="en-AU" altLang="en-US" b="1" dirty="0">
              <a:latin typeface="Arial" charset="0"/>
              <a:cs typeface="Arial" charset="0"/>
            </a:endParaRPr>
          </a:p>
        </p:txBody>
      </p:sp>
      <p:pic>
        <p:nvPicPr>
          <p:cNvPr id="686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875" y="111125"/>
            <a:ext cx="1312863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16" name="Slide Number Placeholder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C72B682-DC21-485D-B6DB-EC5BC7BB8F94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</a:t>
            </a:fld>
            <a:endParaRPr lang="en-GB" smtClean="0"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279650" y="239713"/>
            <a:ext cx="7199313" cy="385762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Process – Stage 1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236538" y="1052513"/>
            <a:ext cx="11718925" cy="4360862"/>
          </a:xfrm>
        </p:spPr>
        <p:txBody>
          <a:bodyPr>
            <a:normAutofit fontScale="92500" lnSpcReduction="10000"/>
          </a:bodyPr>
          <a:lstStyle/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Set the problem / issue 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Determine and specify the problem which needs a solution. 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Every participant must  know the problem.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Generate ideas 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Generate as many ideas as possible.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1200" dirty="0">
                <a:latin typeface="Arial" charset="0"/>
                <a:cs typeface="Arial" charset="0"/>
              </a:rPr>
              <a:t>	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Timed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altLang="en-US" sz="24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b="1" dirty="0">
                <a:latin typeface="Arial" charset="0"/>
                <a:cs typeface="Arial" charset="0"/>
              </a:rPr>
              <a:t>	Your task </a:t>
            </a:r>
            <a:r>
              <a:rPr lang="en-US" altLang="en-US" dirty="0">
                <a:latin typeface="Arial" charset="0"/>
                <a:cs typeface="Arial" charset="0"/>
              </a:rPr>
              <a:t>–</a:t>
            </a:r>
            <a:r>
              <a:rPr lang="en-US" altLang="en-US" b="1" dirty="0">
                <a:latin typeface="Arial" charset="0"/>
                <a:cs typeface="Arial" charset="0"/>
              </a:rPr>
              <a:t> uses for a paper cup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Group – 10 minutes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altLang="en-US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6963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6C74FD6-CADD-4D21-8770-EC0EB0C63377}" type="slidenum">
              <a:rPr lang="en-GB" altLang="en-US" smtClean="0">
                <a:solidFill>
                  <a:srgbClr val="000000"/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en-GB" altLang="en-US" smtClean="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pic>
        <p:nvPicPr>
          <p:cNvPr id="69636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10613" y="2638425"/>
            <a:ext cx="260826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863" y="274638"/>
            <a:ext cx="10040937" cy="777875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2  </a:t>
            </a:r>
            <a:r>
              <a:rPr lang="en-US" altLang="en-US" sz="3600" dirty="0">
                <a:latin typeface="Arial" charset="0"/>
                <a:cs typeface="Arial" charset="0"/>
              </a:rPr>
              <a:t>Group – 5 minutes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169863" y="1052513"/>
            <a:ext cx="11852275" cy="4289425"/>
          </a:xfrm>
        </p:spPr>
        <p:txBody>
          <a:bodyPr>
            <a:normAutofit fontScale="92500" lnSpcReduction="20000"/>
          </a:bodyPr>
          <a:lstStyle/>
          <a:p>
            <a:pPr marL="0" indent="0" algn="ctr" eaLnBrk="1" hangingPunct="1">
              <a:buFont typeface="Arial" panose="020B0604020202020204" pitchFamily="34" charset="0"/>
              <a:buNone/>
              <a:defRPr/>
            </a:pPr>
            <a:r>
              <a:rPr lang="en-GB" altLang="en-US" b="1" dirty="0">
                <a:latin typeface="Arial" charset="0"/>
                <a:cs typeface="Arial" charset="0"/>
              </a:rPr>
              <a:t>Revisit list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800" b="1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Mark each item as: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Yes</a:t>
            </a:r>
            <a:r>
              <a:rPr lang="en-GB" altLang="en-US" dirty="0">
                <a:latin typeface="Arial" charset="0"/>
                <a:cs typeface="Arial" charset="0"/>
              </a:rPr>
              <a:t> – Definitely to be considered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No</a:t>
            </a:r>
            <a:r>
              <a:rPr lang="en-GB" altLang="en-US" dirty="0">
                <a:latin typeface="Arial" charset="0"/>
                <a:cs typeface="Arial" charset="0"/>
              </a:rPr>
              <a:t> – Definitely not an option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W</a:t>
            </a:r>
            <a:r>
              <a:rPr lang="en-GB" altLang="en-US" dirty="0">
                <a:latin typeface="Arial" charset="0"/>
                <a:cs typeface="Arial" charset="0"/>
              </a:rPr>
              <a:t> – Weird but might be worth looking at further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b="1" dirty="0">
                <a:latin typeface="Arial" charset="0"/>
                <a:cs typeface="Arial" charset="0"/>
              </a:rPr>
              <a:t>Your task </a:t>
            </a:r>
            <a:r>
              <a:rPr lang="en-US" altLang="en-US" dirty="0">
                <a:latin typeface="Arial" charset="0"/>
                <a:cs typeface="Arial" charset="0"/>
              </a:rPr>
              <a:t>–</a:t>
            </a:r>
            <a:r>
              <a:rPr lang="en-US" altLang="en-US" b="1" dirty="0">
                <a:latin typeface="Arial" charset="0"/>
                <a:cs typeface="Arial" charset="0"/>
              </a:rPr>
              <a:t> Revisit list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2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C7342FC-9877-47D2-8881-F3F594C546FF}" type="slidenum">
              <a:rPr lang="en-GB" altLang="en-US" smtClean="0">
                <a:solidFill>
                  <a:srgbClr val="000000"/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en-GB" altLang="en-US" smtClean="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pic>
        <p:nvPicPr>
          <p:cNvPr id="7066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269538" y="65088"/>
            <a:ext cx="1312862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863" y="830263"/>
            <a:ext cx="10040937" cy="59213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3   </a:t>
            </a:r>
            <a:r>
              <a:rPr lang="en-US" altLang="en-US" sz="3600" dirty="0">
                <a:latin typeface="Arial" charset="0"/>
                <a:cs typeface="Arial" charset="0"/>
              </a:rPr>
              <a:t>Group – 5 minutes</a:t>
            </a:r>
            <a:br>
              <a:rPr lang="en-US" altLang="en-US" sz="3600" dirty="0">
                <a:latin typeface="Arial" charset="0"/>
                <a:cs typeface="Arial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69863" y="1700213"/>
            <a:ext cx="12022137" cy="4144962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Look at the Yes list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Pick the preferred option (s)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b="1" dirty="0">
                <a:latin typeface="Arial" charset="0"/>
                <a:cs typeface="Arial" charset="0"/>
              </a:rPr>
              <a:t>Your task </a:t>
            </a:r>
            <a:r>
              <a:rPr lang="en-US" altLang="en-US" dirty="0">
                <a:latin typeface="Arial" charset="0"/>
                <a:cs typeface="Arial" charset="0"/>
              </a:rPr>
              <a:t>–</a:t>
            </a:r>
            <a:r>
              <a:rPr lang="en-US" altLang="en-US" b="1" dirty="0">
                <a:latin typeface="Arial" charset="0"/>
                <a:cs typeface="Arial" charset="0"/>
              </a:rPr>
              <a:t> Select your preferred option and present it to all, with your rationale behind the decision.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800" dirty="0">
                <a:latin typeface="Arial" charset="0"/>
                <a:cs typeface="Arial" charset="0"/>
              </a:rPr>
              <a:t>	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1683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697AA2-7E25-4F3E-A978-45EE9DBB45A7}" type="slidenum">
              <a:rPr lang="en-GB" altLang="en-US" smtClean="0">
                <a:solidFill>
                  <a:srgbClr val="000000"/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en-GB" altLang="en-US" smtClean="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pic>
        <p:nvPicPr>
          <p:cNvPr id="71684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69388" y="1839913"/>
            <a:ext cx="1725612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76213" y="600075"/>
            <a:ext cx="11768137" cy="1487488"/>
          </a:xfrm>
        </p:spPr>
        <p:txBody>
          <a:bodyPr lIns="0" tIns="0" rIns="0" bIns="0" rtlCol="0">
            <a:normAutofit/>
          </a:bodyPr>
          <a:lstStyle/>
          <a:p>
            <a:pPr defTabSz="457200"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How to dispose of unsold stock of 50,000 old fashioned umbrellas in China</a:t>
            </a:r>
            <a:r>
              <a:rPr lang="en-GB" altLang="en-US" sz="2400" dirty="0">
                <a:latin typeface="Arial" charset="0"/>
              </a:rPr>
              <a:t> – Brainstorm collectively 7 </a:t>
            </a:r>
            <a:r>
              <a:rPr lang="en-GB" altLang="en-US" sz="2400" dirty="0" err="1">
                <a:latin typeface="Arial" charset="0"/>
              </a:rPr>
              <a:t>mins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pic>
        <p:nvPicPr>
          <p:cNvPr id="72706" name="Picture 2" descr="http://www.antiques.com/vendor_item_images/ori__1909906313_1085888_VINTAGE_COLLECTION_OF_ANTIQUE_UMBRELLAS-PERFECT_FOR_COLLECTOR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83113" y="2087563"/>
            <a:ext cx="3613150" cy="361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1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8328025" y="6381750"/>
            <a:ext cx="2133600" cy="365125"/>
          </a:xfrm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8D13FF4-B3A2-4F97-8F51-D677004547BC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30</a:t>
            </a:fld>
            <a:endParaRPr lang="en-GB" smtClean="0"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Slide Number Placeholder 2"/>
          <p:cNvSpPr>
            <a:spLocks noGrp="1"/>
          </p:cNvSpPr>
          <p:nvPr>
            <p:ph type="sldNum" sz="quarter" idx="11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A248937-B6D4-48B5-BB09-C563B9EB6AE4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31</a:t>
            </a:fld>
            <a:endParaRPr lang="en-GB" smtClean="0">
              <a:cs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388938" y="1298575"/>
            <a:ext cx="11363325" cy="432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defTabSz="457200" eaLnBrk="0" hangingPunct="0">
              <a:spcBef>
                <a:spcPct val="20000"/>
              </a:spcBef>
              <a:buClr>
                <a:srgbClr val="000000"/>
              </a:buClr>
              <a:buSzPct val="46000"/>
              <a:buFont typeface="Arial" charset="0"/>
              <a:buNone/>
            </a:pPr>
            <a:r>
              <a:rPr lang="en-GB" altLang="en-US" sz="2800">
                <a:solidFill>
                  <a:srgbClr val="000000"/>
                </a:solidFill>
              </a:rPr>
              <a:t>Publicity carriers for firms</a:t>
            </a:r>
          </a:p>
          <a:p>
            <a:pPr defTabSz="457200" eaLnBrk="0" hangingPunct="0">
              <a:spcBef>
                <a:spcPct val="20000"/>
              </a:spcBef>
              <a:buClr>
                <a:srgbClr val="000000"/>
              </a:buClr>
              <a:buSzPct val="46000"/>
              <a:buFont typeface="Arial" charset="0"/>
              <a:buNone/>
            </a:pPr>
            <a:r>
              <a:rPr lang="en-GB" altLang="en-US" sz="2800">
                <a:solidFill>
                  <a:srgbClr val="000000"/>
                </a:solidFill>
              </a:rPr>
              <a:t>Give away on rainy day </a:t>
            </a:r>
          </a:p>
          <a:p>
            <a:pPr defTabSz="457200" eaLnBrk="0" hangingPunct="0">
              <a:spcBef>
                <a:spcPct val="20000"/>
              </a:spcBef>
              <a:buClr>
                <a:srgbClr val="000000"/>
              </a:buClr>
              <a:buSzPct val="46000"/>
              <a:buFont typeface="Arial" charset="0"/>
              <a:buNone/>
            </a:pPr>
            <a:r>
              <a:rPr lang="en-GB" altLang="en-US" sz="2800">
                <a:solidFill>
                  <a:srgbClr val="000000"/>
                </a:solidFill>
              </a:rPr>
              <a:t>Use material to make hats</a:t>
            </a:r>
          </a:p>
          <a:p>
            <a:pPr defTabSz="457200" eaLnBrk="0" hangingPunct="0">
              <a:spcBef>
                <a:spcPct val="20000"/>
              </a:spcBef>
              <a:buClr>
                <a:srgbClr val="000000"/>
              </a:buClr>
              <a:buSzPct val="46000"/>
              <a:buFont typeface="Arial" charset="0"/>
              <a:buNone/>
            </a:pPr>
            <a:r>
              <a:rPr lang="en-GB" altLang="en-US" sz="2800">
                <a:solidFill>
                  <a:srgbClr val="000000"/>
                </a:solidFill>
              </a:rPr>
              <a:t>Use upside down as irrigation devices</a:t>
            </a:r>
          </a:p>
          <a:p>
            <a:pPr defTabSz="457200" eaLnBrk="0" hangingPunct="0">
              <a:spcBef>
                <a:spcPct val="20000"/>
              </a:spcBef>
              <a:buClr>
                <a:srgbClr val="000000"/>
              </a:buClr>
              <a:buSzPct val="46000"/>
              <a:buFont typeface="Arial" charset="0"/>
              <a:buNone/>
            </a:pPr>
            <a:r>
              <a:rPr lang="en-GB" altLang="en-US" sz="2800">
                <a:solidFill>
                  <a:srgbClr val="000000"/>
                </a:solidFill>
              </a:rPr>
              <a:t>Sell to UK</a:t>
            </a:r>
          </a:p>
          <a:p>
            <a:pPr defTabSz="457200" eaLnBrk="0" hangingPunct="0">
              <a:spcBef>
                <a:spcPct val="20000"/>
              </a:spcBef>
              <a:buClr>
                <a:srgbClr val="000000"/>
              </a:buClr>
              <a:buSzPct val="46000"/>
              <a:buFont typeface="Arial" charset="0"/>
              <a:buNone/>
            </a:pPr>
            <a:r>
              <a:rPr lang="en-GB" altLang="en-US" sz="2800">
                <a:solidFill>
                  <a:srgbClr val="000000"/>
                </a:solidFill>
              </a:rPr>
              <a:t>Burn down warehouse and collect insurance</a:t>
            </a:r>
          </a:p>
          <a:p>
            <a:pPr defTabSz="457200" eaLnBrk="0" hangingPunct="0">
              <a:spcBef>
                <a:spcPct val="20000"/>
              </a:spcBef>
              <a:buClr>
                <a:srgbClr val="000000"/>
              </a:buClr>
              <a:buSzPct val="46000"/>
              <a:buFont typeface="Arial" charset="0"/>
              <a:buNone/>
            </a:pPr>
            <a:r>
              <a:rPr lang="en-GB" altLang="en-US" sz="2800">
                <a:solidFill>
                  <a:srgbClr val="000000"/>
                </a:solidFill>
              </a:rPr>
              <a:t>Make giant sculpture</a:t>
            </a:r>
          </a:p>
          <a:p>
            <a:pPr defTabSz="457200" eaLnBrk="0" hangingPunct="0">
              <a:spcBef>
                <a:spcPct val="20000"/>
              </a:spcBef>
              <a:buClr>
                <a:srgbClr val="000000"/>
              </a:buClr>
              <a:buSzPct val="46000"/>
              <a:buFont typeface="Arial" charset="0"/>
              <a:buNone/>
            </a:pPr>
            <a:r>
              <a:rPr lang="en-GB" altLang="en-US" sz="2800">
                <a:solidFill>
                  <a:srgbClr val="000000"/>
                </a:solidFill>
              </a:rPr>
              <a:t>Use struts as bicycle spokes</a:t>
            </a:r>
          </a:p>
        </p:txBody>
      </p:sp>
      <p:pic>
        <p:nvPicPr>
          <p:cNvPr id="73731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37813" y="300038"/>
            <a:ext cx="1316037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73263" y="260350"/>
            <a:ext cx="84201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 </a:t>
            </a: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- Wildest Idea</a:t>
            </a:r>
            <a:endParaRPr lang="en-AU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03200" y="1600200"/>
            <a:ext cx="11869738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US" altLang="en-US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US" altLang="en-US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US" altLang="en-US" smtClean="0">
                <a:latin typeface="Arial" charset="0"/>
                <a:cs typeface="Arial" charset="0"/>
              </a:rPr>
              <a:t>	Wild ideas may not be productive in themselves but they can spur others on  to think of more practical ideas.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AU" altLang="en-US" smtClean="0">
              <a:latin typeface="Arial" charset="0"/>
              <a:cs typeface="Arial" charset="0"/>
            </a:endParaRPr>
          </a:p>
        </p:txBody>
      </p:sp>
      <p:sp>
        <p:nvSpPr>
          <p:cNvPr id="70659" name="Slide Number Placeholder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827E7A6-1D78-415D-8AE1-4A505797F038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32</a:t>
            </a:fld>
            <a:endParaRPr lang="en-GB" smtClean="0"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 bIns="0" rtlCol="0">
            <a:normAutofit/>
          </a:bodyPr>
          <a:lstStyle/>
          <a:p>
            <a:pPr algn="l" defTabSz="457200"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Brainstorming </a:t>
            </a: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Reverse Method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 lIns="0" tIns="0" rIns="0" bIns="0"/>
          <a:lstStyle/>
          <a:p>
            <a:pPr marL="0" indent="0" defTabSz="457200" eaLnBrk="1" hangingPunct="1">
              <a:buClr>
                <a:schemeClr val="tx1"/>
              </a:buClr>
              <a:buSzPct val="46000"/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When ideas start to dry up in conventional Brainstorming, change the direction of the ideas.</a:t>
            </a:r>
          </a:p>
          <a:p>
            <a:pPr marL="0" indent="0" defTabSz="457200" eaLnBrk="1" hangingPunct="1">
              <a:buClr>
                <a:schemeClr val="tx1"/>
              </a:buClr>
              <a:buSzPct val="46000"/>
              <a:buFont typeface="Arial" charset="0"/>
              <a:buNone/>
            </a:pPr>
            <a:endParaRPr lang="en-GB" altLang="en-US" sz="1200" smtClean="0">
              <a:latin typeface="Arial" charset="0"/>
              <a:cs typeface="Arial" charset="0"/>
            </a:endParaRPr>
          </a:p>
          <a:p>
            <a:pPr marL="0" indent="0" defTabSz="457200" eaLnBrk="1" hangingPunct="1">
              <a:buClr>
                <a:schemeClr val="tx1"/>
              </a:buClr>
              <a:buSzPct val="46000"/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If the problem was “How do we improve quality”, that could be reversed into “How can we decrease our quality”</a:t>
            </a:r>
          </a:p>
          <a:p>
            <a:pPr marL="0" indent="0" defTabSz="457200" eaLnBrk="1" hangingPunct="1">
              <a:buClr>
                <a:schemeClr val="tx1"/>
              </a:buClr>
              <a:buSzPct val="46000"/>
              <a:buFont typeface="Arial" charset="0"/>
              <a:buNone/>
            </a:pPr>
            <a:endParaRPr lang="en-GB" altLang="en-US" sz="1200" smtClean="0">
              <a:latin typeface="Arial" charset="0"/>
              <a:cs typeface="Arial" charset="0"/>
            </a:endParaRPr>
          </a:p>
          <a:p>
            <a:pPr marL="0" indent="0" defTabSz="457200" eaLnBrk="1" hangingPunct="1">
              <a:buClr>
                <a:schemeClr val="tx1"/>
              </a:buClr>
              <a:buSzPct val="46000"/>
              <a:buFont typeface="Arial" charset="0"/>
              <a:buNone/>
            </a:pPr>
            <a:r>
              <a:rPr lang="en-GB" altLang="en-US" sz="2800" smtClean="0">
                <a:latin typeface="Arial" charset="0"/>
                <a:cs typeface="Arial" charset="0"/>
              </a:rPr>
              <a:t>Ideas generated will help with the original problem.</a:t>
            </a:r>
            <a:endParaRPr lang="en-US" altLang="en-US" sz="2800" smtClean="0">
              <a:latin typeface="Arial" charset="0"/>
              <a:cs typeface="Arial" charset="0"/>
            </a:endParaRPr>
          </a:p>
        </p:txBody>
      </p:sp>
      <p:sp>
        <p:nvSpPr>
          <p:cNvPr id="71683" name="Slide Number Placeholder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E00972-1A20-4FB2-B4E2-B653F8C1BDCA}" type="slidenum">
              <a:rPr lang="en-GB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33</a:t>
            </a:fld>
            <a:endParaRPr lang="en-GB" smtClean="0"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smtClean="0"/>
              <a:t>Stakeholder Theory and </a:t>
            </a:r>
            <a:br>
              <a:rPr lang="en-GB" b="1" smtClean="0"/>
            </a:br>
            <a:r>
              <a:rPr lang="en-GB" b="1" smtClean="0"/>
              <a:t>Assignment Part 1</a:t>
            </a:r>
            <a:endParaRPr lang="en-GB" smtClean="0"/>
          </a:p>
        </p:txBody>
      </p:sp>
      <p:sp>
        <p:nvSpPr>
          <p:cNvPr id="76802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/>
          <a:lstStyle/>
          <a:p>
            <a:pPr eaLnBrk="1" hangingPunct="1"/>
            <a:r>
              <a:rPr lang="en-US" sz="2800" b="1" smtClean="0"/>
              <a:t>Objectives</a:t>
            </a:r>
          </a:p>
          <a:p>
            <a:pPr eaLnBrk="1" hangingPunct="1"/>
            <a:r>
              <a:rPr lang="en-US" sz="2800" smtClean="0"/>
              <a:t>explain the traditional view of the organisation i.e. </a:t>
            </a:r>
            <a:r>
              <a:rPr lang="en-US" sz="2800" u="sng" smtClean="0"/>
              <a:t>profit maximisation</a:t>
            </a:r>
            <a:r>
              <a:rPr lang="en-US" sz="2800" smtClean="0"/>
              <a:t>;</a:t>
            </a:r>
          </a:p>
          <a:p>
            <a:pPr eaLnBrk="1" hangingPunct="1"/>
            <a:r>
              <a:rPr lang="en-US" sz="2800" smtClean="0"/>
              <a:t>explain an alternative view of the organisation i.e. </a:t>
            </a:r>
            <a:r>
              <a:rPr lang="en-US" sz="2800" u="sng" smtClean="0"/>
              <a:t>stakeholder theory</a:t>
            </a:r>
            <a:r>
              <a:rPr lang="en-US" sz="2800" smtClean="0"/>
              <a:t>;</a:t>
            </a:r>
          </a:p>
          <a:p>
            <a:pPr eaLnBrk="1" hangingPunct="1"/>
            <a:r>
              <a:rPr lang="en-US" sz="2800" smtClean="0"/>
              <a:t>apply stakeholder theory to the NHS;</a:t>
            </a:r>
            <a:endParaRPr lang="en-GB" sz="2800" smtClean="0"/>
          </a:p>
          <a:p>
            <a:pPr eaLnBrk="1" hangingPunct="1"/>
            <a:r>
              <a:rPr lang="en-GB" sz="2800" smtClean="0"/>
              <a:t>incorporate this information to your paragraph describing the nature and scope of this particular problem.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a Stakeholder?</a:t>
            </a:r>
          </a:p>
        </p:txBody>
      </p:sp>
      <p:sp>
        <p:nvSpPr>
          <p:cNvPr id="77826" name="Content Placeholder 4"/>
          <p:cNvSpPr>
            <a:spLocks noGrp="1"/>
          </p:cNvSpPr>
          <p:nvPr>
            <p:ph idx="1"/>
          </p:nvPr>
        </p:nvSpPr>
        <p:spPr>
          <a:xfrm>
            <a:off x="523875" y="1093788"/>
            <a:ext cx="10972800" cy="3916362"/>
          </a:xfrm>
        </p:spPr>
        <p:txBody>
          <a:bodyPr/>
          <a:lstStyle/>
          <a:p>
            <a:pPr eaLnBrk="1" hangingPunct="1"/>
            <a:r>
              <a:rPr lang="en-GB" smtClean="0"/>
              <a:t>A person, group or organisation that has an interest or concern in an organisation. Stakeholders can affect or be affected by the organisation’s actions, objectives and policies. </a:t>
            </a:r>
          </a:p>
          <a:p>
            <a:pPr eaLnBrk="1" hangingPunct="1"/>
            <a:r>
              <a:rPr lang="en-GB" smtClean="0"/>
              <a:t>Some examples of key stakeholders:</a:t>
            </a:r>
          </a:p>
          <a:p>
            <a:pPr eaLnBrk="1" hangingPunct="1"/>
            <a:r>
              <a:rPr lang="en-GB" smtClean="0"/>
              <a:t>Creditors, directors, employees, government (and its agencies), owners (shareholders), suppliers, union and the community from which the business draws its resources.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Traditional View</a:t>
            </a:r>
          </a:p>
        </p:txBody>
      </p:sp>
      <p:sp>
        <p:nvSpPr>
          <p:cNvPr id="78850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/>
          <a:lstStyle/>
          <a:p>
            <a:pPr eaLnBrk="1" hangingPunct="1"/>
            <a:r>
              <a:rPr lang="en-GB" sz="2800" smtClean="0"/>
              <a:t>Adam Smith’s </a:t>
            </a:r>
            <a:r>
              <a:rPr lang="en-GB" sz="2800" i="1" smtClean="0"/>
              <a:t>The Wealth of Nations</a:t>
            </a:r>
            <a:r>
              <a:rPr lang="en-GB" sz="2800" smtClean="0"/>
              <a:t> (1776) provided the basis for capitalism by focusing on specialisation and factors of production.</a:t>
            </a:r>
          </a:p>
          <a:p>
            <a:pPr eaLnBrk="1" hangingPunct="1">
              <a:buFont typeface="Arial" charset="0"/>
              <a:buNone/>
            </a:pPr>
            <a:endParaRPr lang="en-GB" sz="2800" smtClean="0"/>
          </a:p>
          <a:p>
            <a:pPr eaLnBrk="1" hangingPunct="1"/>
            <a:r>
              <a:rPr lang="en-GB" sz="2800" smtClean="0"/>
              <a:t>The general assumption is that organisations seek to maximise profit for their shareholders.</a:t>
            </a:r>
          </a:p>
          <a:p>
            <a:pPr eaLnBrk="1" hangingPunct="1">
              <a:buFont typeface="Arial" charset="0"/>
              <a:buNone/>
            </a:pPr>
            <a:endParaRPr lang="en-GB" sz="2800" smtClean="0"/>
          </a:p>
          <a:p>
            <a:pPr eaLnBrk="1" hangingPunct="1"/>
            <a:r>
              <a:rPr lang="en-GB" sz="2800" smtClean="0"/>
              <a:t>Milton Friedman (1970) declared that the sole purpose of businesses is to do so.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Alternative View</a:t>
            </a:r>
          </a:p>
        </p:txBody>
      </p:sp>
      <p:sp>
        <p:nvSpPr>
          <p:cNvPr id="79874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/>
          <a:lstStyle/>
          <a:p>
            <a:pPr eaLnBrk="1" hangingPunct="1"/>
            <a:r>
              <a:rPr lang="en-GB" sz="2400" smtClean="0"/>
              <a:t>The alternative theory is that organisations seek to serve the interests of all its stakeholders. </a:t>
            </a:r>
          </a:p>
          <a:p>
            <a:pPr eaLnBrk="1" hangingPunct="1">
              <a:buFont typeface="Arial" charset="0"/>
              <a:buNone/>
            </a:pPr>
            <a:endParaRPr lang="en-GB" sz="2400" smtClean="0"/>
          </a:p>
          <a:p>
            <a:pPr eaLnBrk="1" hangingPunct="1"/>
            <a:r>
              <a:rPr lang="en-GB" sz="2400" smtClean="0"/>
              <a:t>Freeman (1984) defined stakeholders as being individuals or groups that affect or are affected by the achievement of an organisation’s objectives. </a:t>
            </a:r>
          </a:p>
          <a:p>
            <a:pPr eaLnBrk="1" hangingPunct="1"/>
            <a:endParaRPr lang="en-GB" sz="2400" smtClean="0"/>
          </a:p>
          <a:p>
            <a:pPr eaLnBrk="1" hangingPunct="1"/>
            <a:r>
              <a:rPr lang="en-GB" sz="2400" smtClean="0">
                <a:hlinkClick r:id="rId2"/>
              </a:rPr>
              <a:t>https://www.youtube.com/watch?v=bIRUaLcvPe8</a:t>
            </a:r>
            <a:endParaRPr lang="en-GB" sz="2400" smtClean="0"/>
          </a:p>
          <a:p>
            <a:pPr eaLnBrk="1" hangingPunct="1"/>
            <a:r>
              <a:rPr lang="en-GB" sz="2400" smtClean="0">
                <a:hlinkClick r:id="rId3"/>
              </a:rPr>
              <a:t>https://www.youtube.com/watch?v=_sNKIEzYM7M</a:t>
            </a:r>
            <a:endParaRPr lang="en-GB" sz="2400" smtClean="0"/>
          </a:p>
          <a:p>
            <a:pPr eaLnBrk="1" hangingPunct="1"/>
            <a:endParaRPr lang="en-GB" sz="2400" smtClean="0"/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Alternative View continued…</a:t>
            </a:r>
          </a:p>
        </p:txBody>
      </p:sp>
      <p:sp>
        <p:nvSpPr>
          <p:cNvPr id="80898" name="Content Placeholder 4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cy-GB" smtClean="0"/>
              <a:t>Stakeholders can be divided into 3 categories:</a:t>
            </a:r>
          </a:p>
          <a:p>
            <a:pPr eaLnBrk="1" hangingPunct="1">
              <a:buFont typeface="Arial" charset="0"/>
              <a:buNone/>
            </a:pPr>
            <a:endParaRPr lang="cy-GB" smtClean="0"/>
          </a:p>
          <a:p>
            <a:pPr eaLnBrk="1" hangingPunct="1"/>
            <a:r>
              <a:rPr lang="cy-GB" smtClean="0"/>
              <a:t>internal e.g. employees;</a:t>
            </a:r>
          </a:p>
          <a:p>
            <a:pPr eaLnBrk="1" hangingPunct="1"/>
            <a:r>
              <a:rPr lang="cy-GB" smtClean="0"/>
              <a:t>external e.g. community ;</a:t>
            </a:r>
          </a:p>
          <a:p>
            <a:pPr eaLnBrk="1" hangingPunct="1"/>
            <a:r>
              <a:rPr lang="cy-GB" smtClean="0"/>
              <a:t>connected e.g. suppliers.</a:t>
            </a:r>
          </a:p>
        </p:txBody>
      </p:sp>
      <p:sp>
        <p:nvSpPr>
          <p:cNvPr id="80899" name="Content Placeholder 5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mtClean="0"/>
              <a:t>Mendelow (1991) proposed a model that ranks stakeholders according to power and interest.</a:t>
            </a:r>
          </a:p>
          <a:p>
            <a:pPr eaLnBrk="1" hangingPunct="1">
              <a:buFont typeface="Arial" charset="0"/>
              <a:buNone/>
            </a:pPr>
            <a:endParaRPr lang="en-GB" sz="1400" smtClean="0"/>
          </a:p>
          <a:p>
            <a:pPr eaLnBrk="1" hangingPunct="1"/>
            <a:r>
              <a:rPr lang="en-GB" sz="2400" smtClean="0">
                <a:hlinkClick r:id="rId2"/>
              </a:rPr>
              <a:t>https://www.youtube.com/watch?v=4RvS-tWjVQs</a:t>
            </a:r>
            <a:endParaRPr lang="en-GB" sz="2400" smtClean="0"/>
          </a:p>
          <a:p>
            <a:pPr eaLnBrk="1" hangingPunct="1"/>
            <a:endParaRPr lang="en-GB" sz="2400" smtClean="0"/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Alternative View (adapted, Mandelow (1991))</a:t>
            </a:r>
            <a:br>
              <a:rPr lang="en-GB" sz="4000" smtClean="0"/>
            </a:br>
            <a:endParaRPr lang="en-GB" sz="4000" smtClean="0"/>
          </a:p>
        </p:txBody>
      </p:sp>
      <p:sp>
        <p:nvSpPr>
          <p:cNvPr id="81922" name="Content Placeholder 2"/>
          <p:cNvSpPr>
            <a:spLocks noGrp="1"/>
          </p:cNvSpPr>
          <p:nvPr>
            <p:ph sz="half" idx="1"/>
          </p:nvPr>
        </p:nvSpPr>
        <p:spPr>
          <a:xfrm>
            <a:off x="647700" y="1081088"/>
            <a:ext cx="5384800" cy="39878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 b="1" smtClean="0"/>
              <a:t>Level of Interest</a:t>
            </a:r>
          </a:p>
        </p:txBody>
      </p:sp>
      <p:sp>
        <p:nvSpPr>
          <p:cNvPr id="81923" name="Content Placeholder 14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9388"/>
          </a:xfrm>
        </p:spPr>
        <p:txBody>
          <a:bodyPr/>
          <a:lstStyle/>
          <a:p>
            <a:pPr eaLnBrk="1" hangingPunct="1"/>
            <a:r>
              <a:rPr lang="en-GB" sz="1600" b="1" smtClean="0"/>
              <a:t>Minimal effort </a:t>
            </a:r>
            <a:r>
              <a:rPr lang="en-GB" sz="1600" smtClean="0"/>
              <a:t>– Their lack of interest and power makes them open to influence. More than likely to accept what they are told and follow instructions.</a:t>
            </a:r>
          </a:p>
          <a:p>
            <a:pPr eaLnBrk="1" hangingPunct="1"/>
            <a:r>
              <a:rPr lang="en-GB" sz="1600" b="1" smtClean="0"/>
              <a:t>Keep informed </a:t>
            </a:r>
            <a:r>
              <a:rPr lang="en-GB" sz="1600" smtClean="0"/>
              <a:t>– These stakeholders are interested in the strategy but lack in the power to do anything. </a:t>
            </a:r>
          </a:p>
          <a:p>
            <a:pPr eaLnBrk="1" hangingPunct="1"/>
            <a:r>
              <a:rPr lang="en-GB" sz="1600" b="1" smtClean="0"/>
              <a:t>Keep satisfied </a:t>
            </a:r>
            <a:r>
              <a:rPr lang="en-GB" sz="1600" smtClean="0"/>
              <a:t>– The key here is to keep these stakeholders satisfied to stop them moving to box D (key players). This could involve reassuring them of the outcomes of the strategy well in advance.</a:t>
            </a:r>
          </a:p>
          <a:p>
            <a:pPr eaLnBrk="1" hangingPunct="1"/>
            <a:r>
              <a:rPr lang="en-GB" sz="1600" b="1" smtClean="0"/>
              <a:t>Key players </a:t>
            </a:r>
            <a:r>
              <a:rPr lang="en-GB" sz="1600" smtClean="0"/>
              <a:t>– These stakeholders are the major drivers of change and could stop management plans if not satisfied. Management, therefore, needs to communicate plans to them and discuss implementation issues.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11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F44C2E9-60A9-4A9B-BB7F-14ECD9C684F3}" type="slidenum">
              <a:rPr lang="en-US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39</a:t>
            </a:fld>
            <a:endParaRPr lang="en-US" smtClean="0">
              <a:cs typeface="Arial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207963" y="3657600"/>
            <a:ext cx="1500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847850" y="1525588"/>
            <a:ext cx="1214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57225" y="2320925"/>
            <a:ext cx="12144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4037013" y="1525588"/>
            <a:ext cx="1285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73088" y="4535488"/>
            <a:ext cx="1285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663700" y="1816100"/>
            <a:ext cx="2071688" cy="21240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A</a:t>
            </a:r>
          </a:p>
          <a:p>
            <a:r>
              <a:rPr lang="en-GB" sz="1600" b="1"/>
              <a:t>Minimal Effort</a:t>
            </a:r>
          </a:p>
          <a:p>
            <a:r>
              <a:rPr lang="en-GB" sz="1600"/>
              <a:t>Stakeholders have low power and low interest</a:t>
            </a:r>
            <a:r>
              <a:rPr lang="en-GB" sz="1200"/>
              <a:t>.</a:t>
            </a:r>
          </a:p>
          <a:p>
            <a:endParaRPr lang="en-GB" b="1">
              <a:latin typeface="Garamond" pitchFamily="18" charset="0"/>
            </a:endParaRPr>
          </a:p>
          <a:p>
            <a:endParaRPr lang="en-GB" sz="3200">
              <a:latin typeface="Garamond" pitchFamily="18" charset="0"/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3735388" y="1816100"/>
            <a:ext cx="2000250" cy="21240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Myriad Pro"/>
              </a:rPr>
              <a:t>B</a:t>
            </a:r>
          </a:p>
          <a:p>
            <a:r>
              <a:rPr lang="en-GB" sz="1600" b="1">
                <a:solidFill>
                  <a:srgbClr val="000000"/>
                </a:solidFill>
                <a:latin typeface="Myriad Pro"/>
              </a:rPr>
              <a:t>Keep Informed</a:t>
            </a:r>
          </a:p>
          <a:p>
            <a:r>
              <a:rPr lang="en-GB" sz="1600">
                <a:solidFill>
                  <a:srgbClr val="000000"/>
                </a:solidFill>
                <a:latin typeface="Myriad Pro"/>
              </a:rPr>
              <a:t>Stakeholders have low power and high interest.</a:t>
            </a:r>
          </a:p>
          <a:p>
            <a:endParaRPr lang="en-GB" sz="3200" b="1">
              <a:solidFill>
                <a:srgbClr val="000000"/>
              </a:solidFill>
              <a:latin typeface="Myriad Pro"/>
            </a:endParaRPr>
          </a:p>
          <a:p>
            <a:endParaRPr lang="en-GB" b="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3735388" y="3940175"/>
            <a:ext cx="2000250" cy="218598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Myriad Pro"/>
              </a:rPr>
              <a:t>D</a:t>
            </a:r>
          </a:p>
          <a:p>
            <a:r>
              <a:rPr lang="en-GB" sz="1600" b="1">
                <a:solidFill>
                  <a:srgbClr val="000000"/>
                </a:solidFill>
                <a:latin typeface="Myriad Pro"/>
              </a:rPr>
              <a:t>Key Players</a:t>
            </a:r>
          </a:p>
          <a:p>
            <a:r>
              <a:rPr lang="en-GB" sz="1600">
                <a:solidFill>
                  <a:srgbClr val="000000"/>
                </a:solidFill>
                <a:latin typeface="Myriad Pro"/>
              </a:rPr>
              <a:t>Stakeholders have high power and high interest.</a:t>
            </a:r>
          </a:p>
          <a:p>
            <a:endParaRPr lang="en-GB">
              <a:solidFill>
                <a:srgbClr val="000000"/>
              </a:solidFill>
              <a:latin typeface="Myriad Pro"/>
            </a:endParaRPr>
          </a:p>
          <a:p>
            <a:endParaRPr lang="en-GB">
              <a:solidFill>
                <a:srgbClr val="000000"/>
              </a:solidFill>
              <a:latin typeface="Myriad Pro"/>
            </a:endParaRPr>
          </a:p>
          <a:p>
            <a:endParaRPr lang="en-GB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663700" y="3940175"/>
            <a:ext cx="2071688" cy="218598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Myriad Pro"/>
              </a:rPr>
              <a:t>C</a:t>
            </a:r>
          </a:p>
          <a:p>
            <a:r>
              <a:rPr lang="en-GB" sz="1600" b="1">
                <a:solidFill>
                  <a:srgbClr val="000000"/>
                </a:solidFill>
                <a:latin typeface="Myriad Pro"/>
              </a:rPr>
              <a:t>Keep Satisfied</a:t>
            </a:r>
          </a:p>
          <a:p>
            <a:r>
              <a:rPr lang="en-GB" sz="1600">
                <a:solidFill>
                  <a:srgbClr val="000000"/>
                </a:solidFill>
                <a:latin typeface="Myriad Pro"/>
              </a:rPr>
              <a:t>Stakeholders have high power and low interest.</a:t>
            </a:r>
          </a:p>
          <a:p>
            <a:endParaRPr lang="en-GB">
              <a:solidFill>
                <a:srgbClr val="000000"/>
              </a:solidFill>
              <a:latin typeface="Myriad Pro"/>
            </a:endParaRPr>
          </a:p>
          <a:p>
            <a:endParaRPr lang="en-GB" b="1">
              <a:solidFill>
                <a:srgbClr val="000000"/>
              </a:solidFill>
              <a:latin typeface="Myriad Pro"/>
            </a:endParaRPr>
          </a:p>
          <a:p>
            <a:endParaRPr lang="en-GB" b="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Alternative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tabLst>
                <a:tab pos="355600" algn="l"/>
              </a:tabLst>
              <a:defRPr/>
            </a:pPr>
            <a:r>
              <a:rPr lang="en-GB" dirty="0" smtClean="0"/>
              <a:t>	</a:t>
            </a:r>
            <a:r>
              <a:rPr lang="en-GB" sz="2800" dirty="0"/>
              <a:t>Stakeholders fall into 4 categories: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800" u="sng" dirty="0"/>
              <a:t>minimal effort</a:t>
            </a:r>
            <a:r>
              <a:rPr lang="en-GB" sz="2800" dirty="0"/>
              <a:t> - where both interest and power is low;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800" u="sng" dirty="0"/>
              <a:t>keep informed</a:t>
            </a:r>
            <a:r>
              <a:rPr lang="en-GB" sz="2800" dirty="0"/>
              <a:t> - where interest is high but power is low;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800" u="sng" dirty="0"/>
              <a:t>key players</a:t>
            </a:r>
            <a:r>
              <a:rPr lang="en-GB" sz="2800" dirty="0"/>
              <a:t> - where both interest and power is high;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800" u="sng" dirty="0"/>
              <a:t>keep satisfied</a:t>
            </a:r>
            <a:r>
              <a:rPr lang="en-GB" sz="2800" dirty="0"/>
              <a:t> - interest is low but power is high.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sp>
        <p:nvSpPr>
          <p:cNvPr id="78851" name="Slide Number Placeholder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E7ADBBE-7CA1-4373-9299-11E6D34A849A}" type="slidenum">
              <a:rPr lang="en-US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40</a:t>
            </a:fld>
            <a:endParaRPr lang="en-US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Classwork (Worksheet)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1636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Who are the stakeholders in the NHS?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Apply </a:t>
            </a:r>
            <a:r>
              <a:rPr lang="en-GB" dirty="0" err="1" smtClean="0"/>
              <a:t>Mendelow’s</a:t>
            </a:r>
            <a:r>
              <a:rPr lang="en-GB" dirty="0" smtClean="0"/>
              <a:t> matrix to the NHS.  More specifically, on the grid identify groups of people within each category.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eaLnBrk="1" hangingPunct="1">
              <a:buFont typeface="Arial" panose="020B0604020202020204" pitchFamily="34" charset="0"/>
              <a:buNone/>
              <a:defRPr/>
            </a:pPr>
            <a:endParaRPr lang="en-GB" sz="2000" dirty="0"/>
          </a:p>
        </p:txBody>
      </p:sp>
      <p:sp>
        <p:nvSpPr>
          <p:cNvPr id="79875" name="Slide Number Placeholder 5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C9C4B6-BCA7-45A6-9127-ED8FEE56F9B1}" type="slidenum">
              <a:rPr lang="en-US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41</a:t>
            </a:fld>
            <a:endParaRPr lang="en-US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3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1450" y="549275"/>
            <a:ext cx="6542088" cy="477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991</TotalTime>
  <Words>1800</Words>
  <Application>Microsoft Office PowerPoint</Application>
  <PresentationFormat>Widescreen</PresentationFormat>
  <Paragraphs>414</Paragraphs>
  <Slides>42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42</vt:i4>
      </vt:variant>
    </vt:vector>
  </HeadingPairs>
  <TitlesOfParts>
    <vt:vector size="52" baseType="lpstr">
      <vt:lpstr>Arial</vt:lpstr>
      <vt:lpstr>Calibri</vt:lpstr>
      <vt:lpstr>Calibri Light</vt:lpstr>
      <vt:lpstr>Garamond</vt:lpstr>
      <vt:lpstr>Myriad Pro</vt:lpstr>
      <vt:lpstr>Tahoma</vt:lpstr>
      <vt:lpstr>Wingdings</vt:lpstr>
      <vt:lpstr>1_20140311PresentationUWTSDTemplate</vt:lpstr>
      <vt:lpstr>Custom Design</vt:lpstr>
      <vt:lpstr>20140311PresentationUWTSDTemplate</vt:lpstr>
      <vt:lpstr>Problem Solving and Decision Making </vt:lpstr>
      <vt:lpstr>Session</vt:lpstr>
      <vt:lpstr>Recap Session 2</vt:lpstr>
      <vt:lpstr>PowerPoint Presentation</vt:lpstr>
      <vt:lpstr>Cause &amp; Effect Diagram?</vt:lpstr>
      <vt:lpstr>Process</vt:lpstr>
      <vt:lpstr>Exercise - Pairs 15 min</vt:lpstr>
      <vt:lpstr>Basic Layout of a                                  Cause &amp; Effect Diagram</vt:lpstr>
      <vt:lpstr>Cause &amp; Effect Diagram Example</vt:lpstr>
      <vt:lpstr>Benefits of using a Cause &amp; Effect Diagram?</vt:lpstr>
      <vt:lpstr>Decision making tools  Why do we need them?</vt:lpstr>
      <vt:lpstr>PMI – Decision Making Tool</vt:lpstr>
      <vt:lpstr>PMI – Weighing the Pros and Cons of a decision</vt:lpstr>
      <vt:lpstr>Results</vt:lpstr>
      <vt:lpstr>Grid Analysis – Making a choice where many factors must be balanced</vt:lpstr>
      <vt:lpstr>Continued…</vt:lpstr>
      <vt:lpstr>Grid Analysis Making a decision by weighing up different factors </vt:lpstr>
      <vt:lpstr>Activity</vt:lpstr>
      <vt:lpstr>Continued…</vt:lpstr>
      <vt:lpstr>Problem Solving and Decision Making </vt:lpstr>
      <vt:lpstr>Session</vt:lpstr>
      <vt:lpstr>100 Years’ Women’s Suffrage</vt:lpstr>
      <vt:lpstr>100 Years’ Women’s Suffrage</vt:lpstr>
      <vt:lpstr>Activity</vt:lpstr>
      <vt:lpstr>Brainstorming (Proctor, T. 2005)</vt:lpstr>
      <vt:lpstr>Brainstorming Rules</vt:lpstr>
      <vt:lpstr>Brainstorm Process – Stage 1</vt:lpstr>
      <vt:lpstr>Brainstorm – Stage 2  Group – 5 minutes</vt:lpstr>
      <vt:lpstr>Brainstorm – Stage 3   Group – 5 minutes </vt:lpstr>
      <vt:lpstr>How to dispose of unsold stock of 50,000 old fashioned umbrellas in China – Brainstorm collectively 7 mins</vt:lpstr>
      <vt:lpstr>PowerPoint Presentation</vt:lpstr>
      <vt:lpstr>Brainstorming - Wildest Idea</vt:lpstr>
      <vt:lpstr>  Brainstorming – Reverse Method</vt:lpstr>
      <vt:lpstr>Stakeholder Theory and  Assignment Part 1</vt:lpstr>
      <vt:lpstr>What is a Stakeholder?</vt:lpstr>
      <vt:lpstr>Traditional View</vt:lpstr>
      <vt:lpstr>Alternative View</vt:lpstr>
      <vt:lpstr>Alternative View continued…</vt:lpstr>
      <vt:lpstr>Alternative View (adapted, Mandelow (1991)) </vt:lpstr>
      <vt:lpstr>Alternative View</vt:lpstr>
      <vt:lpstr>Classwork (Worksheet)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GWLAD Day</dc:title>
  <dc:creator>Rhianon Washington</dc:creator>
  <cp:lastModifiedBy>Lianne Cuke</cp:lastModifiedBy>
  <cp:revision>60</cp:revision>
  <cp:lastPrinted>2017-12-01T08:00:53Z</cp:lastPrinted>
  <dcterms:created xsi:type="dcterms:W3CDTF">2016-08-31T12:19:02Z</dcterms:created>
  <dcterms:modified xsi:type="dcterms:W3CDTF">2018-02-12T10:28:33Z</dcterms:modified>
</cp:coreProperties>
</file>