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56" r:id="rId2"/>
    <p:sldId id="259" r:id="rId3"/>
    <p:sldId id="271" r:id="rId4"/>
    <p:sldId id="272" r:id="rId5"/>
    <p:sldId id="273" r:id="rId6"/>
    <p:sldId id="274" r:id="rId7"/>
    <p:sldId id="261" r:id="rId8"/>
    <p:sldId id="262" r:id="rId9"/>
    <p:sldId id="276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7" r:id="rId19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FF"/>
    <a:srgbClr val="FF00FF"/>
    <a:srgbClr val="FF0080"/>
    <a:srgbClr val="FFFFFF"/>
    <a:srgbClr val="5D7E9D"/>
    <a:srgbClr val="191919"/>
    <a:srgbClr val="8000FF"/>
    <a:srgbClr val="66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172" autoAdjust="0"/>
    <p:restoredTop sz="91734" autoAdjust="0"/>
  </p:normalViewPr>
  <p:slideViewPr>
    <p:cSldViewPr snapToObjects="1">
      <p:cViewPr varScale="1">
        <p:scale>
          <a:sx n="85" d="100"/>
          <a:sy n="85" d="100"/>
        </p:scale>
        <p:origin x="732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36004" cy="36004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ABED2B13-E260-47C2-8CB4-5F85BD5408EF}"/>
    <pc:docChg chg="modSld sldOrd">
      <pc:chgData name="Rhodri Thomas" userId="97013524-85ec-4bc1-99cf-ee75f81eb8cc" providerId="ADAL" clId="{ABED2B13-E260-47C2-8CB4-5F85BD5408EF}" dt="2026-02-18T13:52:30.851" v="5"/>
      <pc:docMkLst>
        <pc:docMk/>
      </pc:docMkLst>
      <pc:sldChg chg="ord">
        <pc:chgData name="Rhodri Thomas" userId="97013524-85ec-4bc1-99cf-ee75f81eb8cc" providerId="ADAL" clId="{ABED2B13-E260-47C2-8CB4-5F85BD5408EF}" dt="2026-02-18T13:52:30.851" v="5"/>
        <pc:sldMkLst>
          <pc:docMk/>
          <pc:sldMk cId="3625033144" sldId="276"/>
        </pc:sldMkLst>
      </pc:sldChg>
    </pc:docChg>
  </pc:docChgLst>
  <pc:docChgLst>
    <pc:chgData name="Rhodri Thomas" userId="97013524-85ec-4bc1-99cf-ee75f81eb8cc" providerId="ADAL" clId="{C3B2AAE0-01ED-43A8-98D5-7E1ACA39172B}"/>
    <pc:docChg chg="undo custSel addSld delSld modSld">
      <pc:chgData name="Rhodri Thomas" userId="97013524-85ec-4bc1-99cf-ee75f81eb8cc" providerId="ADAL" clId="{C3B2AAE0-01ED-43A8-98D5-7E1ACA39172B}" dt="2024-04-18T11:13:42.313" v="142" actId="20577"/>
      <pc:docMkLst>
        <pc:docMk/>
      </pc:docMkLst>
      <pc:sldChg chg="modSp del mod">
        <pc:chgData name="Rhodri Thomas" userId="97013524-85ec-4bc1-99cf-ee75f81eb8cc" providerId="ADAL" clId="{C3B2AAE0-01ED-43A8-98D5-7E1ACA39172B}" dt="2024-04-18T11:07:54.069" v="118" actId="47"/>
        <pc:sldMkLst>
          <pc:docMk/>
          <pc:sldMk cId="0" sldId="258"/>
        </pc:sldMkLst>
        <pc:spChg chg="mod">
          <ac:chgData name="Rhodri Thomas" userId="97013524-85ec-4bc1-99cf-ee75f81eb8cc" providerId="ADAL" clId="{C3B2AAE0-01ED-43A8-98D5-7E1ACA39172B}" dt="2024-04-18T09:49:12.070" v="1" actId="20577"/>
          <ac:spMkLst>
            <pc:docMk/>
            <pc:sldMk cId="0" sldId="258"/>
            <ac:spMk id="7171" creationId="{00000000-0000-0000-0000-000000000000}"/>
          </ac:spMkLst>
        </pc:spChg>
      </pc:sldChg>
      <pc:sldChg chg="modSp mod">
        <pc:chgData name="Rhodri Thomas" userId="97013524-85ec-4bc1-99cf-ee75f81eb8cc" providerId="ADAL" clId="{C3B2AAE0-01ED-43A8-98D5-7E1ACA39172B}" dt="2024-04-18T11:08:22.641" v="131" actId="20577"/>
        <pc:sldMkLst>
          <pc:docMk/>
          <pc:sldMk cId="0" sldId="259"/>
        </pc:sldMkLst>
        <pc:spChg chg="mod">
          <ac:chgData name="Rhodri Thomas" userId="97013524-85ec-4bc1-99cf-ee75f81eb8cc" providerId="ADAL" clId="{C3B2AAE0-01ED-43A8-98D5-7E1ACA39172B}" dt="2024-04-18T11:08:22.641" v="131" actId="20577"/>
          <ac:spMkLst>
            <pc:docMk/>
            <pc:sldMk cId="0" sldId="259"/>
            <ac:spMk id="4" creationId="{00000000-0000-0000-0000-000000000000}"/>
          </ac:spMkLst>
        </pc:spChg>
      </pc:sldChg>
      <pc:sldChg chg="del">
        <pc:chgData name="Rhodri Thomas" userId="97013524-85ec-4bc1-99cf-ee75f81eb8cc" providerId="ADAL" clId="{C3B2AAE0-01ED-43A8-98D5-7E1ACA39172B}" dt="2024-04-18T09:49:40.978" v="2" actId="47"/>
        <pc:sldMkLst>
          <pc:docMk/>
          <pc:sldMk cId="0" sldId="260"/>
        </pc:sldMkLst>
      </pc:sldChg>
      <pc:sldChg chg="modSp mod">
        <pc:chgData name="Rhodri Thomas" userId="97013524-85ec-4bc1-99cf-ee75f81eb8cc" providerId="ADAL" clId="{C3B2AAE0-01ED-43A8-98D5-7E1ACA39172B}" dt="2024-04-18T10:00:14.001" v="68" actId="14100"/>
        <pc:sldMkLst>
          <pc:docMk/>
          <pc:sldMk cId="0" sldId="262"/>
        </pc:sldMkLst>
        <pc:spChg chg="mod">
          <ac:chgData name="Rhodri Thomas" userId="97013524-85ec-4bc1-99cf-ee75f81eb8cc" providerId="ADAL" clId="{C3B2AAE0-01ED-43A8-98D5-7E1ACA39172B}" dt="2024-04-18T10:00:14.001" v="68" actId="14100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C3B2AAE0-01ED-43A8-98D5-7E1ACA39172B}" dt="2024-04-18T11:13:00.916" v="136" actId="20577"/>
        <pc:sldMkLst>
          <pc:docMk/>
          <pc:sldMk cId="2408926713" sldId="264"/>
        </pc:sldMkLst>
        <pc:spChg chg="mod">
          <ac:chgData name="Rhodri Thomas" userId="97013524-85ec-4bc1-99cf-ee75f81eb8cc" providerId="ADAL" clId="{C3B2AAE0-01ED-43A8-98D5-7E1ACA39172B}" dt="2024-04-18T11:13:00.916" v="136" actId="20577"/>
          <ac:spMkLst>
            <pc:docMk/>
            <pc:sldMk cId="2408926713" sldId="264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C3B2AAE0-01ED-43A8-98D5-7E1ACA39172B}" dt="2024-04-18T11:13:13.226" v="138" actId="20577"/>
        <pc:sldMkLst>
          <pc:docMk/>
          <pc:sldMk cId="4105046040" sldId="265"/>
        </pc:sldMkLst>
        <pc:spChg chg="mod">
          <ac:chgData name="Rhodri Thomas" userId="97013524-85ec-4bc1-99cf-ee75f81eb8cc" providerId="ADAL" clId="{C3B2AAE0-01ED-43A8-98D5-7E1ACA39172B}" dt="2024-04-18T11:13:13.226" v="138" actId="20577"/>
          <ac:spMkLst>
            <pc:docMk/>
            <pc:sldMk cId="4105046040" sldId="265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C3B2AAE0-01ED-43A8-98D5-7E1ACA39172B}" dt="2024-04-18T11:13:33.864" v="140" actId="20577"/>
        <pc:sldMkLst>
          <pc:docMk/>
          <pc:sldMk cId="4242874343" sldId="268"/>
        </pc:sldMkLst>
        <pc:spChg chg="mod">
          <ac:chgData name="Rhodri Thomas" userId="97013524-85ec-4bc1-99cf-ee75f81eb8cc" providerId="ADAL" clId="{C3B2AAE0-01ED-43A8-98D5-7E1ACA39172B}" dt="2024-04-18T11:13:33.864" v="140" actId="20577"/>
          <ac:spMkLst>
            <pc:docMk/>
            <pc:sldMk cId="4242874343" sldId="268"/>
            <ac:spMk id="3" creationId="{00000000-0000-0000-0000-000000000000}"/>
          </ac:spMkLst>
        </pc:spChg>
      </pc:sldChg>
      <pc:sldChg chg="modSp mod">
        <pc:chgData name="Rhodri Thomas" userId="97013524-85ec-4bc1-99cf-ee75f81eb8cc" providerId="ADAL" clId="{C3B2AAE0-01ED-43A8-98D5-7E1ACA39172B}" dt="2024-04-18T11:13:42.313" v="142" actId="20577"/>
        <pc:sldMkLst>
          <pc:docMk/>
          <pc:sldMk cId="4275356308" sldId="269"/>
        </pc:sldMkLst>
        <pc:spChg chg="mod">
          <ac:chgData name="Rhodri Thomas" userId="97013524-85ec-4bc1-99cf-ee75f81eb8cc" providerId="ADAL" clId="{C3B2AAE0-01ED-43A8-98D5-7E1ACA39172B}" dt="2024-04-18T11:13:42.313" v="142" actId="20577"/>
          <ac:spMkLst>
            <pc:docMk/>
            <pc:sldMk cId="4275356308" sldId="269"/>
            <ac:spMk id="3" creationId="{00000000-0000-0000-0000-000000000000}"/>
          </ac:spMkLst>
        </pc:spChg>
      </pc:sldChg>
      <pc:sldChg chg="addSp delSp modSp new add del mod">
        <pc:chgData name="Rhodri Thomas" userId="97013524-85ec-4bc1-99cf-ee75f81eb8cc" providerId="ADAL" clId="{C3B2AAE0-01ED-43A8-98D5-7E1ACA39172B}" dt="2024-04-18T11:12:29.891" v="134" actId="47"/>
        <pc:sldMkLst>
          <pc:docMk/>
          <pc:sldMk cId="1092762317" sldId="275"/>
        </pc:sldMkLst>
        <pc:spChg chg="del mod">
          <ac:chgData name="Rhodri Thomas" userId="97013524-85ec-4bc1-99cf-ee75f81eb8cc" providerId="ADAL" clId="{C3B2AAE0-01ED-43A8-98D5-7E1ACA39172B}" dt="2024-04-18T09:51:19.832" v="11" actId="478"/>
          <ac:spMkLst>
            <pc:docMk/>
            <pc:sldMk cId="1092762317" sldId="275"/>
            <ac:spMk id="2" creationId="{90368A38-16C7-8EE8-613F-61633CE46340}"/>
          </ac:spMkLst>
        </pc:spChg>
        <pc:spChg chg="del mod">
          <ac:chgData name="Rhodri Thomas" userId="97013524-85ec-4bc1-99cf-ee75f81eb8cc" providerId="ADAL" clId="{C3B2AAE0-01ED-43A8-98D5-7E1ACA39172B}" dt="2024-04-18T09:51:16.951" v="9" actId="478"/>
          <ac:spMkLst>
            <pc:docMk/>
            <pc:sldMk cId="1092762317" sldId="275"/>
            <ac:spMk id="3" creationId="{0056A576-8F88-20B7-976B-D901BC066231}"/>
          </ac:spMkLst>
        </pc:spChg>
        <pc:spChg chg="add mod">
          <ac:chgData name="Rhodri Thomas" userId="97013524-85ec-4bc1-99cf-ee75f81eb8cc" providerId="ADAL" clId="{C3B2AAE0-01ED-43A8-98D5-7E1ACA39172B}" dt="2024-04-18T09:51:56.731" v="34" actId="20577"/>
          <ac:spMkLst>
            <pc:docMk/>
            <pc:sldMk cId="1092762317" sldId="275"/>
            <ac:spMk id="5" creationId="{20EA6BD8-1918-CE94-4E46-14A70EEF2E87}"/>
          </ac:spMkLst>
        </pc:spChg>
      </pc:sldChg>
      <pc:sldChg chg="addSp delSp modSp new del mod">
        <pc:chgData name="Rhodri Thomas" userId="97013524-85ec-4bc1-99cf-ee75f81eb8cc" providerId="ADAL" clId="{C3B2AAE0-01ED-43A8-98D5-7E1ACA39172B}" dt="2024-04-18T09:59:59.157" v="65" actId="47"/>
        <pc:sldMkLst>
          <pc:docMk/>
          <pc:sldMk cId="364534322" sldId="276"/>
        </pc:sldMkLst>
        <pc:spChg chg="del mod">
          <ac:chgData name="Rhodri Thomas" userId="97013524-85ec-4bc1-99cf-ee75f81eb8cc" providerId="ADAL" clId="{C3B2AAE0-01ED-43A8-98D5-7E1ACA39172B}" dt="2024-04-18T09:52:45.735" v="44" actId="478"/>
          <ac:spMkLst>
            <pc:docMk/>
            <pc:sldMk cId="364534322" sldId="276"/>
            <ac:spMk id="2" creationId="{1EBA5B53-3D96-82F2-51DD-7B88CE12C145}"/>
          </ac:spMkLst>
        </pc:spChg>
        <pc:spChg chg="del">
          <ac:chgData name="Rhodri Thomas" userId="97013524-85ec-4bc1-99cf-ee75f81eb8cc" providerId="ADAL" clId="{C3B2AAE0-01ED-43A8-98D5-7E1ACA39172B}" dt="2024-04-18T09:52:31.369" v="37" actId="478"/>
          <ac:spMkLst>
            <pc:docMk/>
            <pc:sldMk cId="364534322" sldId="276"/>
            <ac:spMk id="3" creationId="{E91F70D0-2590-2106-64F0-BB0F598E46CD}"/>
          </ac:spMkLst>
        </pc:spChg>
        <pc:spChg chg="add mod">
          <ac:chgData name="Rhodri Thomas" userId="97013524-85ec-4bc1-99cf-ee75f81eb8cc" providerId="ADAL" clId="{C3B2AAE0-01ED-43A8-98D5-7E1ACA39172B}" dt="2024-04-18T09:54:13.122" v="64" actId="207"/>
          <ac:spMkLst>
            <pc:docMk/>
            <pc:sldMk cId="364534322" sldId="276"/>
            <ac:spMk id="5" creationId="{E71BF390-EE88-2D45-B2C2-47488C2E8ECE}"/>
          </ac:spMkLst>
        </pc:spChg>
      </pc:sldChg>
      <pc:sldChg chg="addSp delSp modSp new mod">
        <pc:chgData name="Rhodri Thomas" userId="97013524-85ec-4bc1-99cf-ee75f81eb8cc" providerId="ADAL" clId="{C3B2AAE0-01ED-43A8-98D5-7E1ACA39172B}" dt="2024-04-18T10:05:18.331" v="117" actId="478"/>
        <pc:sldMkLst>
          <pc:docMk/>
          <pc:sldMk cId="3625033144" sldId="276"/>
        </pc:sldMkLst>
        <pc:spChg chg="del mod">
          <ac:chgData name="Rhodri Thomas" userId="97013524-85ec-4bc1-99cf-ee75f81eb8cc" providerId="ADAL" clId="{C3B2AAE0-01ED-43A8-98D5-7E1ACA39172B}" dt="2024-04-18T10:02:25.643" v="72" actId="478"/>
          <ac:spMkLst>
            <pc:docMk/>
            <pc:sldMk cId="3625033144" sldId="276"/>
            <ac:spMk id="2" creationId="{D0239B9A-AAA4-5E88-363A-1BD768BE07DA}"/>
          </ac:spMkLst>
        </pc:spChg>
        <pc:spChg chg="del mod">
          <ac:chgData name="Rhodri Thomas" userId="97013524-85ec-4bc1-99cf-ee75f81eb8cc" providerId="ADAL" clId="{C3B2AAE0-01ED-43A8-98D5-7E1ACA39172B}" dt="2024-04-18T10:05:18.331" v="117" actId="478"/>
          <ac:spMkLst>
            <pc:docMk/>
            <pc:sldMk cId="3625033144" sldId="276"/>
            <ac:spMk id="3" creationId="{DD933EC2-8ACB-220D-908E-E3176C7772CD}"/>
          </ac:spMkLst>
        </pc:spChg>
        <pc:picChg chg="add mod modCrop">
          <ac:chgData name="Rhodri Thomas" userId="97013524-85ec-4bc1-99cf-ee75f81eb8cc" providerId="ADAL" clId="{C3B2AAE0-01ED-43A8-98D5-7E1ACA39172B}" dt="2024-04-18T10:04:06.282" v="83" actId="14100"/>
          <ac:picMkLst>
            <pc:docMk/>
            <pc:sldMk cId="3625033144" sldId="276"/>
            <ac:picMk id="5" creationId="{44E5229A-EEFB-2184-F203-5F1599898142}"/>
          </ac:picMkLst>
        </pc:picChg>
      </pc:sldChg>
      <pc:sldChg chg="modSp new mod">
        <pc:chgData name="Rhodri Thomas" userId="97013524-85ec-4bc1-99cf-ee75f81eb8cc" providerId="ADAL" clId="{C3B2AAE0-01ED-43A8-98D5-7E1ACA39172B}" dt="2024-04-18T10:05:04.588" v="115" actId="1076"/>
        <pc:sldMkLst>
          <pc:docMk/>
          <pc:sldMk cId="2253517240" sldId="277"/>
        </pc:sldMkLst>
        <pc:spChg chg="mod">
          <ac:chgData name="Rhodri Thomas" userId="97013524-85ec-4bc1-99cf-ee75f81eb8cc" providerId="ADAL" clId="{C3B2AAE0-01ED-43A8-98D5-7E1ACA39172B}" dt="2024-04-18T10:05:04.588" v="115" actId="1076"/>
          <ac:spMkLst>
            <pc:docMk/>
            <pc:sldMk cId="2253517240" sldId="277"/>
            <ac:spMk id="2" creationId="{C78C8B7B-FBB3-356D-2A22-13D97C99B1DB}"/>
          </ac:spMkLst>
        </pc:spChg>
        <pc:spChg chg="mod">
          <ac:chgData name="Rhodri Thomas" userId="97013524-85ec-4bc1-99cf-ee75f81eb8cc" providerId="ADAL" clId="{C3B2AAE0-01ED-43A8-98D5-7E1ACA39172B}" dt="2024-04-18T10:04:50.292" v="97" actId="14100"/>
          <ac:spMkLst>
            <pc:docMk/>
            <pc:sldMk cId="2253517240" sldId="277"/>
            <ac:spMk id="3" creationId="{F9FCFC3A-DD98-3799-2D55-ADA52C77F9C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52C81347-F499-4826-81E9-B6265945418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63519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E54120BA-683D-4D30-A4B4-A4C3B5DC2EE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411084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D32A314-43C5-42D4-9588-313149C27674}" type="slidenum">
              <a:rPr lang="en-US" altLang="en-US"/>
              <a:pPr>
                <a:spcBef>
                  <a:spcPct val="0"/>
                </a:spcBef>
              </a:pPr>
              <a:t>1</a:t>
            </a:fld>
            <a:endParaRPr lang="en-US" altLang="en-US"/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86654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4DD2DCD-C18A-4DB6-871E-F6B801437D97}" type="slidenum">
              <a:rPr lang="en-US" altLang="en-US"/>
              <a:pPr>
                <a:spcBef>
                  <a:spcPct val="0"/>
                </a:spcBef>
              </a:pPr>
              <a:t>2</a:t>
            </a:fld>
            <a:endParaRPr lang="en-US" altLang="en-US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36706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1D2DDC3-B3F4-49C5-844A-91126AFAE0A7}" type="slidenum">
              <a:rPr lang="en-US" altLang="en-US"/>
              <a:pPr>
                <a:spcBef>
                  <a:spcPct val="0"/>
                </a:spcBef>
              </a:pPr>
              <a:t>7</a:t>
            </a:fld>
            <a:endParaRPr lang="en-US" altLang="en-US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63922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9C83FBD-6970-4D34-9598-44E964E76C3A}" type="slidenum">
              <a:rPr lang="en-US" altLang="en-US"/>
              <a:pPr>
                <a:spcBef>
                  <a:spcPct val="0"/>
                </a:spcBef>
              </a:pPr>
              <a:t>8</a:t>
            </a:fld>
            <a:endParaRPr lang="en-US" altLang="en-US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02999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4" descr="bluebackgor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6" t="1057" r="4581" b="1799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196975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95275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2D9F3F8-F33C-43E3-859B-D20CD0E05CF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56201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310197-2870-4F15-B82C-94FD3B9E5BB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37243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3BFF8D-FC27-4E12-B06E-5E24C899C6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59398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7004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7004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1E637B-D99C-413D-B93E-238FB7956FE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47280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DF0CAE-5797-4FD3-B733-96DF02C46CB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72275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7E49B5-F2B1-403B-86A2-A1087E464C7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069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8D71F2-6538-45BB-8BAB-FAADE4C452F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11279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903399-A493-42BC-82B2-CF85C0A98A9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4674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6CD88D-4811-40B2-9A5E-08C77C33E7A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54732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A2D3AB-39B4-4452-AAE7-7FB2D7C785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706249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0260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0260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F7883C-AFF0-4CFB-9887-14FE3220DBC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858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457200" y="1600200"/>
            <a:ext cx="8229600" cy="37004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F0FE1A-FB8A-4BC8-ABA1-C1F567D4FFA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29765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3700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700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A3A999-AAE1-4B78-841A-2096A310CFE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66276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8" descr="bluebackgorund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6" t="1057" r="4581" b="1799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70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/>
            </a:lvl1pPr>
          </a:lstStyle>
          <a:p>
            <a:pPr>
              <a:defRPr/>
            </a:pPr>
            <a:fld id="{C6F2734D-480E-47C1-8598-5032E4EC40A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719263"/>
            <a:ext cx="7772400" cy="1470025"/>
          </a:xfrm>
          <a:extLst>
            <a:ext uri="{909E8E84-426E-40DD-AFC4-6F175D3DCCD1}">
              <a14:hiddenFill xmlns:a14="http://schemas.microsoft.com/office/drawing/2010/main">
                <a:solidFill>
                  <a:srgbClr val="FF0080">
                    <a:alpha val="34117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FF008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z="7200" dirty="0">
                <a:solidFill>
                  <a:srgbClr val="FFFFFF"/>
                </a:solidFill>
              </a:rPr>
              <a:t>Health &amp; Safety File</a:t>
            </a:r>
            <a:endParaRPr lang="en-US" altLang="en-US" dirty="0"/>
          </a:p>
        </p:txBody>
      </p:sp>
      <p:sp>
        <p:nvSpPr>
          <p:cNvPr id="5123" name="Text Box 15"/>
          <p:cNvSpPr txBox="1">
            <a:spLocks noChangeArrowheads="1"/>
          </p:cNvSpPr>
          <p:nvPr/>
        </p:nvSpPr>
        <p:spPr bwMode="auto">
          <a:xfrm>
            <a:off x="3870325" y="1719263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83568" y="1304764"/>
            <a:ext cx="800323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projects involve more than one contractor, the CDM Regulations 2015 require the client ensures the principal designer prepares a </a:t>
            </a:r>
            <a:r>
              <a:rPr lang="en-GB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health and safety file.</a:t>
            </a:r>
          </a:p>
          <a:p>
            <a:endParaRPr lang="en-GB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 that, at the end of the project, the client is in possession of information </a:t>
            </a:r>
            <a:r>
              <a:rPr lang="en-GB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anyone carrying out subsequent work on the building will need to know to plan and carry out that work safely.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9552" y="1600200"/>
            <a:ext cx="8147248" cy="3700463"/>
          </a:xfrm>
        </p:spPr>
        <p:txBody>
          <a:bodyPr/>
          <a:lstStyle/>
          <a:p>
            <a:r>
              <a:rPr lang="en-GB" dirty="0"/>
              <a:t>CDM Regulations 2015, </a:t>
            </a:r>
            <a:r>
              <a:rPr lang="en-GB" dirty="0">
                <a:solidFill>
                  <a:srgbClr val="FFFF00"/>
                </a:solidFill>
              </a:rPr>
              <a:t>Guidance</a:t>
            </a:r>
            <a:r>
              <a:rPr lang="en-GB" dirty="0"/>
              <a:t> on Regulations suggests that the health and safety file might contain: </a:t>
            </a:r>
          </a:p>
        </p:txBody>
      </p:sp>
    </p:spTree>
    <p:extLst>
      <p:ext uri="{BB962C8B-B14F-4D97-AF65-F5344CB8AC3E}">
        <p14:creationId xmlns:p14="http://schemas.microsoft.com/office/powerpoint/2010/main" val="1542474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572" y="476672"/>
            <a:ext cx="7967228" cy="4823991"/>
          </a:xfrm>
        </p:spPr>
        <p:txBody>
          <a:bodyPr/>
          <a:lstStyle/>
          <a:p>
            <a:r>
              <a:rPr lang="en-GB" dirty="0"/>
              <a:t>A brief description of the work carried out;</a:t>
            </a:r>
          </a:p>
          <a:p>
            <a:endParaRPr lang="en-GB" dirty="0"/>
          </a:p>
          <a:p>
            <a:r>
              <a:rPr lang="en-GB" dirty="0"/>
              <a:t>Any hazards that have not been eliminated through the design and construction processes, and how they have been addressed (e.g. surveys or other information concerning asbestos or contaminated land);</a:t>
            </a:r>
          </a:p>
          <a:p>
            <a:endParaRPr lang="en-GB" dirty="0"/>
          </a:p>
          <a:p>
            <a:r>
              <a:rPr lang="en-GB" dirty="0"/>
              <a:t>Key structural principles (e.g. bracing, sources of substantial stored energy – including pre- or post-tensioned members) and safe working loads for floors and roofs;  </a:t>
            </a:r>
          </a:p>
        </p:txBody>
      </p:sp>
    </p:spTree>
    <p:extLst>
      <p:ext uri="{BB962C8B-B14F-4D97-AF65-F5344CB8AC3E}">
        <p14:creationId xmlns:p14="http://schemas.microsoft.com/office/powerpoint/2010/main" val="2091487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28700"/>
            <a:ext cx="8229600" cy="3700463"/>
          </a:xfrm>
        </p:spPr>
        <p:txBody>
          <a:bodyPr/>
          <a:lstStyle/>
          <a:p>
            <a:r>
              <a:rPr lang="en-GB" sz="2800" dirty="0"/>
              <a:t>Hazardous materials used (e.g. lead paints and special coatings);</a:t>
            </a:r>
          </a:p>
          <a:p>
            <a:endParaRPr lang="en-GB" dirty="0"/>
          </a:p>
          <a:p>
            <a:r>
              <a:rPr lang="en-GB" sz="2800" dirty="0"/>
              <a:t>Information regarding the removal or dismantling of installed plant and equipment (e.g. any special arrangements for lifting such equipment);</a:t>
            </a:r>
          </a:p>
          <a:p>
            <a:endParaRPr lang="en-GB" sz="2800" dirty="0"/>
          </a:p>
          <a:p>
            <a:r>
              <a:rPr lang="en-GB" sz="2800" dirty="0"/>
              <a:t>Health and safety information about equipment provided for cleaning or maintaining the structure;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30106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463951"/>
          </a:xfrm>
        </p:spPr>
        <p:txBody>
          <a:bodyPr/>
          <a:lstStyle/>
          <a:p>
            <a:r>
              <a:rPr lang="en-GB" sz="2800" dirty="0"/>
              <a:t>The nature, location and markings of significant services, including underground cables; gas supply equipment; fire-fighting services etc.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Information and as-built drawings of the building, its plant and equipment (e.g. the means of safe access to and from service voids and fire doors). </a:t>
            </a:r>
          </a:p>
        </p:txBody>
      </p:sp>
    </p:spTree>
    <p:extLst>
      <p:ext uri="{BB962C8B-B14F-4D97-AF65-F5344CB8AC3E}">
        <p14:creationId xmlns:p14="http://schemas.microsoft.com/office/powerpoint/2010/main" val="3426004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57200" y="836712"/>
            <a:ext cx="8229600" cy="5256583"/>
          </a:xfrm>
        </p:spPr>
        <p:txBody>
          <a:bodyPr/>
          <a:lstStyle/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health and safety file must be </a:t>
            </a:r>
            <a:r>
              <a:rPr lang="en-GB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appropriate</a:t>
            </a: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the </a:t>
            </a:r>
            <a:r>
              <a:rPr lang="en-GB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characteristics</a:t>
            </a: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</a:t>
            </a:r>
            <a:r>
              <a:rPr lang="en-GB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project</a:t>
            </a: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include a level of detail proportionate to the risks. It should only include </a:t>
            </a:r>
            <a:r>
              <a:rPr lang="en-GB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relevant information </a:t>
            </a: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that will be of help when planning </a:t>
            </a:r>
            <a:r>
              <a:rPr lang="en-GB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future construction</a:t>
            </a: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work and must be in a convenient form, clear, concise and easily understandable.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539750" y="1268413"/>
            <a:ext cx="8208963" cy="5329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FD7FC">
                    <a:alpha val="50195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3" name="Rectangle 2"/>
          <p:cNvSpPr/>
          <p:nvPr/>
        </p:nvSpPr>
        <p:spPr>
          <a:xfrm>
            <a:off x="755576" y="1412776"/>
            <a:ext cx="788487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 does </a:t>
            </a:r>
            <a:r>
              <a:rPr lang="en-GB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</a:t>
            </a: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need to include information about the </a:t>
            </a:r>
            <a:r>
              <a:rPr lang="en-GB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construction process </a:t>
            </a: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(which may be included in the construction phase plan), </a:t>
            </a:r>
            <a:r>
              <a:rPr lang="en-GB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unless</a:t>
            </a: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it may affect future works. </a:t>
            </a:r>
          </a:p>
          <a:p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 does </a:t>
            </a:r>
            <a:r>
              <a:rPr lang="en-GB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</a:t>
            </a: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need to include </a:t>
            </a:r>
            <a:r>
              <a:rPr lang="en-GB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contractual information</a:t>
            </a: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pre-construction information or information about the normal operation of the completed structure (which may be included in the building owners manual or the building log book). </a:t>
            </a:r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4E5229A-EEFB-2184-F203-5F159989814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0"/>
            <a:ext cx="629586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033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</a:t>
            </a:r>
            <a:r>
              <a:rPr lang="en-GB" sz="2800" dirty="0">
                <a:solidFill>
                  <a:srgbClr val="FFFF00"/>
                </a:solidFill>
              </a:rPr>
              <a:t>principal designer </a:t>
            </a:r>
            <a:r>
              <a:rPr lang="en-GB" sz="2800" dirty="0"/>
              <a:t>prepares the health and safety file during the </a:t>
            </a:r>
            <a:r>
              <a:rPr lang="en-GB" sz="2800" dirty="0">
                <a:solidFill>
                  <a:srgbClr val="FFFF00"/>
                </a:solidFill>
              </a:rPr>
              <a:t>pre-construction phase</a:t>
            </a:r>
            <a:r>
              <a:rPr lang="en-GB" sz="2800" dirty="0"/>
              <a:t>. They must then ensure it is appropriately </a:t>
            </a:r>
            <a:r>
              <a:rPr lang="en-GB" sz="2800" dirty="0">
                <a:solidFill>
                  <a:srgbClr val="FFFF00"/>
                </a:solidFill>
              </a:rPr>
              <a:t>reviewed, updated </a:t>
            </a:r>
            <a:r>
              <a:rPr lang="en-GB" sz="2800" dirty="0">
                <a:solidFill>
                  <a:srgbClr val="66FFFF"/>
                </a:solidFill>
              </a:rPr>
              <a:t>and</a:t>
            </a:r>
            <a:r>
              <a:rPr lang="en-GB" sz="2800" dirty="0">
                <a:solidFill>
                  <a:srgbClr val="FFFF00"/>
                </a:solidFill>
              </a:rPr>
              <a:t> revised </a:t>
            </a:r>
            <a:r>
              <a:rPr lang="en-GB" sz="2800" dirty="0"/>
              <a:t>to take account of the construction works and any changes that have occurred.</a:t>
            </a:r>
          </a:p>
        </p:txBody>
      </p:sp>
    </p:spTree>
    <p:extLst>
      <p:ext uri="{BB962C8B-B14F-4D97-AF65-F5344CB8AC3E}">
        <p14:creationId xmlns:p14="http://schemas.microsoft.com/office/powerpoint/2010/main" val="12322806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Where designers are not able to eliminate risks from the design, they must ensure appropriate information is included in the health and safety file. </a:t>
            </a:r>
          </a:p>
          <a:p>
            <a:endParaRPr lang="en-GB" sz="2800" dirty="0"/>
          </a:p>
          <a:p>
            <a:r>
              <a:rPr lang="en-GB" sz="2800" dirty="0"/>
              <a:t>The principal contractor must also provide the principal designer with information for inclusion in the health and safety file. </a:t>
            </a:r>
          </a:p>
        </p:txBody>
      </p:sp>
    </p:spTree>
    <p:extLst>
      <p:ext uri="{BB962C8B-B14F-4D97-AF65-F5344CB8AC3E}">
        <p14:creationId xmlns:p14="http://schemas.microsoft.com/office/powerpoint/2010/main" val="24089267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700463"/>
          </a:xfrm>
        </p:spPr>
        <p:txBody>
          <a:bodyPr/>
          <a:lstStyle/>
          <a:p>
            <a:r>
              <a:rPr lang="en-GB" sz="2800" dirty="0"/>
              <a:t>If the principal designer’s appointment finishes before the end of the project, the client must ensure that the principal designer passes the health and safety file to the principal contractor. </a:t>
            </a:r>
          </a:p>
          <a:p>
            <a:endParaRPr lang="en-GB" sz="2800" dirty="0"/>
          </a:p>
          <a:p>
            <a:r>
              <a:rPr lang="en-GB" sz="2800" dirty="0"/>
              <a:t>The </a:t>
            </a:r>
            <a:r>
              <a:rPr lang="en-GB" sz="2800" dirty="0">
                <a:solidFill>
                  <a:srgbClr val="FFFF00"/>
                </a:solidFill>
              </a:rPr>
              <a:t>principal contractor </a:t>
            </a:r>
            <a:r>
              <a:rPr lang="en-GB" sz="2800" dirty="0"/>
              <a:t>must then ensure that the health and safety file is appropriately </a:t>
            </a:r>
            <a:r>
              <a:rPr lang="en-GB" sz="2800" dirty="0">
                <a:solidFill>
                  <a:srgbClr val="FFFF00"/>
                </a:solidFill>
              </a:rPr>
              <a:t>reviewed, updated </a:t>
            </a:r>
            <a:r>
              <a:rPr lang="en-GB" sz="2800" dirty="0"/>
              <a:t>and </a:t>
            </a:r>
            <a:r>
              <a:rPr lang="en-GB" sz="2800" dirty="0">
                <a:solidFill>
                  <a:srgbClr val="FFFF00"/>
                </a:solidFill>
              </a:rPr>
              <a:t>revised</a:t>
            </a:r>
            <a:r>
              <a:rPr lang="en-GB" sz="2800" dirty="0"/>
              <a:t> to take account of the construction works and any changes that have occurred. </a:t>
            </a:r>
          </a:p>
        </p:txBody>
      </p:sp>
    </p:spTree>
    <p:extLst>
      <p:ext uri="{BB962C8B-B14F-4D97-AF65-F5344CB8AC3E}">
        <p14:creationId xmlns:p14="http://schemas.microsoft.com/office/powerpoint/2010/main" val="41050460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At the </a:t>
            </a:r>
            <a:r>
              <a:rPr lang="en-GB" sz="2800" dirty="0">
                <a:solidFill>
                  <a:srgbClr val="FFFF00"/>
                </a:solidFill>
              </a:rPr>
              <a:t>end of the project, </a:t>
            </a:r>
            <a:r>
              <a:rPr lang="en-GB" sz="2800" dirty="0"/>
              <a:t>the principal designer, or where there is no principal designer, the principal contractor, must </a:t>
            </a:r>
            <a:r>
              <a:rPr lang="en-GB" sz="2800" dirty="0">
                <a:solidFill>
                  <a:srgbClr val="FFFF00"/>
                </a:solidFill>
              </a:rPr>
              <a:t>pass</a:t>
            </a:r>
            <a:r>
              <a:rPr lang="en-GB" sz="2800" dirty="0"/>
              <a:t> the health and safety file to the </a:t>
            </a:r>
            <a:r>
              <a:rPr lang="en-GB" sz="2800" dirty="0">
                <a:solidFill>
                  <a:srgbClr val="FFFF00"/>
                </a:solidFill>
              </a:rPr>
              <a:t>client</a:t>
            </a:r>
            <a:r>
              <a:rPr lang="en-GB" sz="2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1742626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health and safety file must be kept up to date and </a:t>
            </a:r>
            <a:r>
              <a:rPr lang="en-GB" sz="2800" dirty="0">
                <a:solidFill>
                  <a:srgbClr val="FFFF00"/>
                </a:solidFill>
              </a:rPr>
              <a:t>available</a:t>
            </a:r>
            <a:r>
              <a:rPr lang="en-GB" sz="2800" dirty="0"/>
              <a:t> for </a:t>
            </a:r>
            <a:r>
              <a:rPr lang="en-GB" sz="2800" dirty="0">
                <a:solidFill>
                  <a:srgbClr val="FFFF00"/>
                </a:solidFill>
              </a:rPr>
              <a:t>inspection</a:t>
            </a:r>
            <a:r>
              <a:rPr lang="en-GB" sz="2800" dirty="0"/>
              <a:t>. If work is done to premises where a health and safety file already exists, the health and safety file should be </a:t>
            </a:r>
            <a:r>
              <a:rPr lang="en-GB" sz="2800" dirty="0">
                <a:solidFill>
                  <a:srgbClr val="FFFF00"/>
                </a:solidFill>
              </a:rPr>
              <a:t>updated</a:t>
            </a:r>
            <a:r>
              <a:rPr lang="en-GB" sz="2800" dirty="0"/>
              <a:t> if necessary and any gaps filled. </a:t>
            </a:r>
          </a:p>
        </p:txBody>
      </p:sp>
    </p:spTree>
    <p:extLst>
      <p:ext uri="{BB962C8B-B14F-4D97-AF65-F5344CB8AC3E}">
        <p14:creationId xmlns:p14="http://schemas.microsoft.com/office/powerpoint/2010/main" val="42272888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918" y="944724"/>
            <a:ext cx="8229600" cy="3700463"/>
          </a:xfrm>
        </p:spPr>
        <p:txBody>
          <a:bodyPr/>
          <a:lstStyle/>
          <a:p>
            <a:r>
              <a:rPr lang="en-GB" sz="2800" dirty="0"/>
              <a:t>The health and safety file is normally </a:t>
            </a:r>
            <a:r>
              <a:rPr lang="en-GB" sz="2800" dirty="0">
                <a:solidFill>
                  <a:srgbClr val="FFFF00"/>
                </a:solidFill>
              </a:rPr>
              <a:t>kept</a:t>
            </a:r>
            <a:r>
              <a:rPr lang="en-GB" sz="2800" dirty="0"/>
              <a:t> for the lifetime of the building, meaning that it should be passed on to the </a:t>
            </a:r>
            <a:r>
              <a:rPr lang="en-GB" sz="2800" dirty="0">
                <a:solidFill>
                  <a:srgbClr val="FFFF00"/>
                </a:solidFill>
              </a:rPr>
              <a:t>new owners </a:t>
            </a:r>
            <a:r>
              <a:rPr lang="en-GB" sz="2800" dirty="0"/>
              <a:t>if the building is sold, and the new owners should be </a:t>
            </a:r>
            <a:r>
              <a:rPr lang="en-GB" sz="2800" dirty="0">
                <a:solidFill>
                  <a:srgbClr val="FFFF00"/>
                </a:solidFill>
              </a:rPr>
              <a:t>informed</a:t>
            </a:r>
            <a:r>
              <a:rPr lang="en-GB" sz="2800" dirty="0"/>
              <a:t> of its </a:t>
            </a:r>
            <a:r>
              <a:rPr lang="en-GB" sz="2800" dirty="0">
                <a:solidFill>
                  <a:srgbClr val="FFFF00"/>
                </a:solidFill>
              </a:rPr>
              <a:t>purpose</a:t>
            </a:r>
            <a:r>
              <a:rPr lang="en-GB" sz="2800" dirty="0"/>
              <a:t> and importance. </a:t>
            </a:r>
          </a:p>
          <a:p>
            <a:endParaRPr lang="en-GB" sz="2800" dirty="0"/>
          </a:p>
          <a:p>
            <a:r>
              <a:rPr lang="en-GB" sz="2800" dirty="0"/>
              <a:t>There are no restrictions to the </a:t>
            </a:r>
            <a:r>
              <a:rPr lang="en-GB" sz="2800" dirty="0">
                <a:solidFill>
                  <a:srgbClr val="FFFF00"/>
                </a:solidFill>
              </a:rPr>
              <a:t>format</a:t>
            </a:r>
            <a:r>
              <a:rPr lang="en-GB" sz="2800" dirty="0"/>
              <a:t> that it has to be kept in, but it would be wise to ensure it is backed up. </a:t>
            </a:r>
          </a:p>
        </p:txBody>
      </p:sp>
    </p:spTree>
    <p:extLst>
      <p:ext uri="{BB962C8B-B14F-4D97-AF65-F5344CB8AC3E}">
        <p14:creationId xmlns:p14="http://schemas.microsoft.com/office/powerpoint/2010/main" val="42428743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148" y="728700"/>
            <a:ext cx="8229600" cy="3700463"/>
          </a:xfrm>
        </p:spPr>
        <p:txBody>
          <a:bodyPr/>
          <a:lstStyle/>
          <a:p>
            <a:r>
              <a:rPr lang="en-GB" sz="2800" dirty="0"/>
              <a:t>If premises are leased, then the health and safety file to must be made available to the leaseholder. </a:t>
            </a:r>
          </a:p>
          <a:p>
            <a:endParaRPr lang="en-GB" sz="2800" dirty="0"/>
          </a:p>
          <a:p>
            <a:r>
              <a:rPr lang="en-GB" sz="2800" dirty="0"/>
              <a:t>If there are multiple leaseholders, then those parts of the health and safety file relevant to the part of the building leased by each leaseholder must be made available to them. </a:t>
            </a:r>
          </a:p>
        </p:txBody>
      </p:sp>
    </p:spTree>
    <p:extLst>
      <p:ext uri="{BB962C8B-B14F-4D97-AF65-F5344CB8AC3E}">
        <p14:creationId xmlns:p14="http://schemas.microsoft.com/office/powerpoint/2010/main" val="42753563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In multi-occupancy situations, for example where a housing association owns a block of flats, the owner should keep and maintain the file, but ensure that individual flat occupiers are supplied with health and safety information concerning their home.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819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C8B7B-FBB3-356D-2A22-13D97C99B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532" y="2857500"/>
            <a:ext cx="8229600" cy="1143000"/>
          </a:xfrm>
        </p:spPr>
        <p:txBody>
          <a:bodyPr/>
          <a:lstStyle/>
          <a:p>
            <a:r>
              <a:rPr lang="en-GB" dirty="0"/>
              <a:t>CDM Regs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CFC3A-DD98-3799-2D55-ADA52C77F9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797152"/>
            <a:ext cx="8686800" cy="50351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https://www.hse.gov.uk/pubns/priced/l153.pdf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517240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">
      <a:dk1>
        <a:srgbClr val="66CCFF"/>
      </a:dk1>
      <a:lt1>
        <a:srgbClr val="FFFFFF"/>
      </a:lt1>
      <a:dk2>
        <a:srgbClr val="FFFFFF"/>
      </a:dk2>
      <a:lt2>
        <a:srgbClr val="004080"/>
      </a:lt2>
      <a:accent1>
        <a:srgbClr val="FFFFFF"/>
      </a:accent1>
      <a:accent2>
        <a:srgbClr val="66CCFF"/>
      </a:accent2>
      <a:accent3>
        <a:srgbClr val="FFFFFF"/>
      </a:accent3>
      <a:accent4>
        <a:srgbClr val="56AEDA"/>
      </a:accent4>
      <a:accent5>
        <a:srgbClr val="FFFFFF"/>
      </a:accent5>
      <a:accent6>
        <a:srgbClr val="5CB9E7"/>
      </a:accent6>
      <a:hlink>
        <a:srgbClr val="CC66FF"/>
      </a:hlink>
      <a:folHlink>
        <a:srgbClr val="6666FF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00066"/>
        </a:dk1>
        <a:lt1>
          <a:srgbClr val="FFFFFF"/>
        </a:lt1>
        <a:dk2>
          <a:srgbClr val="000066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56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00066"/>
        </a:dk1>
        <a:lt1>
          <a:srgbClr val="FFFFFF"/>
        </a:lt1>
        <a:dk2>
          <a:srgbClr val="000066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56"/>
        </a:accent4>
        <a:accent5>
          <a:srgbClr val="DAEDEF"/>
        </a:accent5>
        <a:accent6>
          <a:srgbClr val="2D2D8A"/>
        </a:accent6>
        <a:hlink>
          <a:srgbClr val="3366FF"/>
        </a:hlink>
        <a:folHlink>
          <a:srgbClr val="66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5">
        <a:dk1>
          <a:srgbClr val="000066"/>
        </a:dk1>
        <a:lt1>
          <a:srgbClr val="FFFFFF"/>
        </a:lt1>
        <a:dk2>
          <a:srgbClr val="000066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56"/>
        </a:accent4>
        <a:accent5>
          <a:srgbClr val="DAEDEF"/>
        </a:accent5>
        <a:accent6>
          <a:srgbClr val="2D2D8A"/>
        </a:accent6>
        <a:hlink>
          <a:srgbClr val="000066"/>
        </a:hlink>
        <a:folHlink>
          <a:srgbClr val="33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6">
        <a:dk1>
          <a:srgbClr val="000066"/>
        </a:dk1>
        <a:lt1>
          <a:srgbClr val="FFFFFF"/>
        </a:lt1>
        <a:dk2>
          <a:srgbClr val="000066"/>
        </a:dk2>
        <a:lt2>
          <a:srgbClr val="808080"/>
        </a:lt2>
        <a:accent1>
          <a:srgbClr val="CCECFF"/>
        </a:accent1>
        <a:accent2>
          <a:srgbClr val="333399"/>
        </a:accent2>
        <a:accent3>
          <a:srgbClr val="FFFFFF"/>
        </a:accent3>
        <a:accent4>
          <a:srgbClr val="000056"/>
        </a:accent4>
        <a:accent5>
          <a:srgbClr val="E2F4FF"/>
        </a:accent5>
        <a:accent6>
          <a:srgbClr val="2D2D8A"/>
        </a:accent6>
        <a:hlink>
          <a:srgbClr val="000066"/>
        </a:hlink>
        <a:folHlink>
          <a:srgbClr val="3333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809</Words>
  <Application>Microsoft Office PowerPoint</Application>
  <PresentationFormat>On-screen Show (4:3)</PresentationFormat>
  <Paragraphs>44</Paragraphs>
  <Slides>18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0" baseType="lpstr">
      <vt:lpstr>Arial</vt:lpstr>
      <vt:lpstr>Default Design</vt:lpstr>
      <vt:lpstr>Health &amp; Safety File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CDM Regs Guidance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Subtle Waves Template</dc:title>
  <dc:creator>Presentation Magazine</dc:creator>
  <cp:lastModifiedBy>Rhodri Thomas</cp:lastModifiedBy>
  <cp:revision>65</cp:revision>
  <dcterms:modified xsi:type="dcterms:W3CDTF">2026-02-18T13:52:35Z</dcterms:modified>
</cp:coreProperties>
</file>