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7" r:id="rId2"/>
    <p:sldId id="256" r:id="rId3"/>
    <p:sldId id="258" r:id="rId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82" d="100"/>
          <a:sy n="82" d="100"/>
        </p:scale>
        <p:origin x="720"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slide" Target="slides/slide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B7E1A357-6207-4F03-85B4-4392EEC764D3}" type="datetimeFigureOut">
              <a:rPr lang="en-US" smtClean="0"/>
              <a:t>11/1/2025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81226E9-CDEB-42CE-9FC1-3130131FAB31}" type="slidenum">
              <a:rPr lang="en-US" smtClean="0"/>
              <a:t>‹#›</a:t>
            </a:fld>
            <a:endParaRPr lang="en-US"/>
          </a:p>
        </p:txBody>
      </p:sp>
    </p:spTree>
    <p:extLst>
      <p:ext uri="{BB962C8B-B14F-4D97-AF65-F5344CB8AC3E}">
        <p14:creationId xmlns:p14="http://schemas.microsoft.com/office/powerpoint/2010/main" val="81624141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7E1A357-6207-4F03-85B4-4392EEC764D3}" type="datetimeFigureOut">
              <a:rPr lang="en-US" smtClean="0"/>
              <a:t>11/1/2025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81226E9-CDEB-42CE-9FC1-3130131FAB31}" type="slidenum">
              <a:rPr lang="en-US" smtClean="0"/>
              <a:t>‹#›</a:t>
            </a:fld>
            <a:endParaRPr lang="en-US"/>
          </a:p>
        </p:txBody>
      </p:sp>
    </p:spTree>
    <p:extLst>
      <p:ext uri="{BB962C8B-B14F-4D97-AF65-F5344CB8AC3E}">
        <p14:creationId xmlns:p14="http://schemas.microsoft.com/office/powerpoint/2010/main" val="352694270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7E1A357-6207-4F03-85B4-4392EEC764D3}" type="datetimeFigureOut">
              <a:rPr lang="en-US" smtClean="0"/>
              <a:t>11/1/2025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81226E9-CDEB-42CE-9FC1-3130131FAB31}" type="slidenum">
              <a:rPr lang="en-US" smtClean="0"/>
              <a:t>‹#›</a:t>
            </a:fld>
            <a:endParaRPr lang="en-US"/>
          </a:p>
        </p:txBody>
      </p:sp>
    </p:spTree>
    <p:extLst>
      <p:ext uri="{BB962C8B-B14F-4D97-AF65-F5344CB8AC3E}">
        <p14:creationId xmlns:p14="http://schemas.microsoft.com/office/powerpoint/2010/main" val="23557059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B7E1A357-6207-4F03-85B4-4392EEC764D3}" type="datetimeFigureOut">
              <a:rPr lang="en-US" smtClean="0"/>
              <a:t>11/1/2025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81226E9-CDEB-42CE-9FC1-3130131FAB31}" type="slidenum">
              <a:rPr lang="en-US" smtClean="0"/>
              <a:t>‹#›</a:t>
            </a:fld>
            <a:endParaRPr lang="en-US"/>
          </a:p>
        </p:txBody>
      </p:sp>
    </p:spTree>
    <p:extLst>
      <p:ext uri="{BB962C8B-B14F-4D97-AF65-F5344CB8AC3E}">
        <p14:creationId xmlns:p14="http://schemas.microsoft.com/office/powerpoint/2010/main" val="109363019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7E1A357-6207-4F03-85B4-4392EEC764D3}" type="datetimeFigureOut">
              <a:rPr lang="en-US" smtClean="0"/>
              <a:t>11/1/2025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81226E9-CDEB-42CE-9FC1-3130131FAB31}" type="slidenum">
              <a:rPr lang="en-US" smtClean="0"/>
              <a:t>‹#›</a:t>
            </a:fld>
            <a:endParaRPr lang="en-US"/>
          </a:p>
        </p:txBody>
      </p:sp>
    </p:spTree>
    <p:extLst>
      <p:ext uri="{BB962C8B-B14F-4D97-AF65-F5344CB8AC3E}">
        <p14:creationId xmlns:p14="http://schemas.microsoft.com/office/powerpoint/2010/main" val="4895356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B7E1A357-6207-4F03-85B4-4392EEC764D3}" type="datetimeFigureOut">
              <a:rPr lang="en-US" smtClean="0"/>
              <a:t>11/1/2025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81226E9-CDEB-42CE-9FC1-3130131FAB31}" type="slidenum">
              <a:rPr lang="en-US" smtClean="0"/>
              <a:t>‹#›</a:t>
            </a:fld>
            <a:endParaRPr lang="en-US"/>
          </a:p>
        </p:txBody>
      </p:sp>
    </p:spTree>
    <p:extLst>
      <p:ext uri="{BB962C8B-B14F-4D97-AF65-F5344CB8AC3E}">
        <p14:creationId xmlns:p14="http://schemas.microsoft.com/office/powerpoint/2010/main" val="36929878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7E1A357-6207-4F03-85B4-4392EEC764D3}" type="datetimeFigureOut">
              <a:rPr lang="en-US" smtClean="0"/>
              <a:t>11/1/2025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81226E9-CDEB-42CE-9FC1-3130131FAB31}" type="slidenum">
              <a:rPr lang="en-US" smtClean="0"/>
              <a:t>‹#›</a:t>
            </a:fld>
            <a:endParaRPr lang="en-US"/>
          </a:p>
        </p:txBody>
      </p:sp>
    </p:spTree>
    <p:extLst>
      <p:ext uri="{BB962C8B-B14F-4D97-AF65-F5344CB8AC3E}">
        <p14:creationId xmlns:p14="http://schemas.microsoft.com/office/powerpoint/2010/main" val="814816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B7E1A357-6207-4F03-85B4-4392EEC764D3}" type="datetimeFigureOut">
              <a:rPr lang="en-US" smtClean="0"/>
              <a:t>11/1/2025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81226E9-CDEB-42CE-9FC1-3130131FAB31}" type="slidenum">
              <a:rPr lang="en-US" smtClean="0"/>
              <a:t>‹#›</a:t>
            </a:fld>
            <a:endParaRPr lang="en-US"/>
          </a:p>
        </p:txBody>
      </p:sp>
    </p:spTree>
    <p:extLst>
      <p:ext uri="{BB962C8B-B14F-4D97-AF65-F5344CB8AC3E}">
        <p14:creationId xmlns:p14="http://schemas.microsoft.com/office/powerpoint/2010/main" val="14313779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B7E1A357-6207-4F03-85B4-4392EEC764D3}" type="datetimeFigureOut">
              <a:rPr lang="en-US" smtClean="0"/>
              <a:t>11/1/2025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81226E9-CDEB-42CE-9FC1-3130131FAB31}" type="slidenum">
              <a:rPr lang="en-US" smtClean="0"/>
              <a:t>‹#›</a:t>
            </a:fld>
            <a:endParaRPr lang="en-US"/>
          </a:p>
        </p:txBody>
      </p:sp>
    </p:spTree>
    <p:extLst>
      <p:ext uri="{BB962C8B-B14F-4D97-AF65-F5344CB8AC3E}">
        <p14:creationId xmlns:p14="http://schemas.microsoft.com/office/powerpoint/2010/main" val="371411071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7E1A357-6207-4F03-85B4-4392EEC764D3}" type="datetimeFigureOut">
              <a:rPr lang="en-US" smtClean="0"/>
              <a:t>11/1/2025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81226E9-CDEB-42CE-9FC1-3130131FAB31}" type="slidenum">
              <a:rPr lang="en-US" smtClean="0"/>
              <a:t>‹#›</a:t>
            </a:fld>
            <a:endParaRPr lang="en-US"/>
          </a:p>
        </p:txBody>
      </p:sp>
    </p:spTree>
    <p:extLst>
      <p:ext uri="{BB962C8B-B14F-4D97-AF65-F5344CB8AC3E}">
        <p14:creationId xmlns:p14="http://schemas.microsoft.com/office/powerpoint/2010/main" val="294140074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7E1A357-6207-4F03-85B4-4392EEC764D3}" type="datetimeFigureOut">
              <a:rPr lang="en-US" smtClean="0"/>
              <a:t>11/1/2025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81226E9-CDEB-42CE-9FC1-3130131FAB31}" type="slidenum">
              <a:rPr lang="en-US" smtClean="0"/>
              <a:t>‹#›</a:t>
            </a:fld>
            <a:endParaRPr lang="en-US"/>
          </a:p>
        </p:txBody>
      </p:sp>
    </p:spTree>
    <p:extLst>
      <p:ext uri="{BB962C8B-B14F-4D97-AF65-F5344CB8AC3E}">
        <p14:creationId xmlns:p14="http://schemas.microsoft.com/office/powerpoint/2010/main" val="265889732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7E1A357-6207-4F03-85B4-4392EEC764D3}" type="datetimeFigureOut">
              <a:rPr lang="en-US" smtClean="0"/>
              <a:t>11/1/2025</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81226E9-CDEB-42CE-9FC1-3130131FAB31}" type="slidenum">
              <a:rPr lang="en-US" smtClean="0"/>
              <a:t>‹#›</a:t>
            </a:fld>
            <a:endParaRPr lang="en-US"/>
          </a:p>
        </p:txBody>
      </p:sp>
    </p:spTree>
    <p:extLst>
      <p:ext uri="{BB962C8B-B14F-4D97-AF65-F5344CB8AC3E}">
        <p14:creationId xmlns:p14="http://schemas.microsoft.com/office/powerpoint/2010/main" val="176720746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8" Type="http://schemas.openxmlformats.org/officeDocument/2006/relationships/image" Target="../media/image5.png"/><Relationship Id="rId13" Type="http://schemas.microsoft.com/office/2007/relationships/hdphoto" Target="../media/hdphoto5.wdp"/><Relationship Id="rId3" Type="http://schemas.openxmlformats.org/officeDocument/2006/relationships/image" Target="../media/image2.png"/><Relationship Id="rId7" Type="http://schemas.microsoft.com/office/2007/relationships/hdphoto" Target="../media/hdphoto2.wdp"/><Relationship Id="rId12" Type="http://schemas.openxmlformats.org/officeDocument/2006/relationships/image" Target="../media/image7.png"/><Relationship Id="rId2"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image" Target="../media/image4.png"/><Relationship Id="rId11" Type="http://schemas.microsoft.com/office/2007/relationships/hdphoto" Target="../media/hdphoto4.wdp"/><Relationship Id="rId5" Type="http://schemas.openxmlformats.org/officeDocument/2006/relationships/image" Target="../media/image3.jpeg"/><Relationship Id="rId10" Type="http://schemas.openxmlformats.org/officeDocument/2006/relationships/image" Target="../media/image6.png"/><Relationship Id="rId4" Type="http://schemas.microsoft.com/office/2007/relationships/hdphoto" Target="../media/hdphoto1.wdp"/><Relationship Id="rId9" Type="http://schemas.microsoft.com/office/2007/relationships/hdphoto" Target="../media/hdphoto3.wdp"/></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5E0E1A6-A977-61A9-A814-C320ABD193AB}"/>
              </a:ext>
            </a:extLst>
          </p:cNvPr>
          <p:cNvSpPr>
            <a:spLocks noGrp="1"/>
          </p:cNvSpPr>
          <p:nvPr>
            <p:ph idx="1"/>
          </p:nvPr>
        </p:nvSpPr>
        <p:spPr>
          <a:xfrm>
            <a:off x="2215087" y="1340433"/>
            <a:ext cx="7567126" cy="3390187"/>
          </a:xfrm>
        </p:spPr>
        <p:txBody>
          <a:bodyPr/>
          <a:lstStyle/>
          <a:p>
            <a:pPr marL="0" indent="0" algn="ctr">
              <a:buNone/>
            </a:pPr>
            <a:r>
              <a:rPr lang="en-GB" dirty="0"/>
              <a:t>Assignment title: Component 1: Individual presentation (Academic poster)</a:t>
            </a:r>
          </a:p>
          <a:p>
            <a:pPr marL="0" indent="0" algn="ctr">
              <a:buNone/>
            </a:pPr>
            <a:r>
              <a:rPr lang="en-GB" dirty="0"/>
              <a:t>Module code:BMHP6029</a:t>
            </a:r>
          </a:p>
          <a:p>
            <a:pPr marL="0" indent="0" algn="ctr">
              <a:buNone/>
            </a:pPr>
            <a:r>
              <a:rPr lang="en-GB" dirty="0"/>
              <a:t>Student name: Sobia kauser </a:t>
            </a:r>
          </a:p>
          <a:p>
            <a:pPr marL="0" indent="0" algn="ctr">
              <a:buNone/>
            </a:pPr>
            <a:r>
              <a:rPr lang="en-GB" dirty="0"/>
              <a:t>Student Id:2243574</a:t>
            </a:r>
          </a:p>
          <a:p>
            <a:pPr marL="0" indent="0" algn="ctr">
              <a:buNone/>
            </a:pPr>
            <a:r>
              <a:rPr lang="en-GB" dirty="0"/>
              <a:t>Lectures name: </a:t>
            </a:r>
            <a:r>
              <a:rPr lang="en-GB" dirty="0" err="1"/>
              <a:t>Kennadey</a:t>
            </a:r>
            <a:endParaRPr lang="en-GB" dirty="0"/>
          </a:p>
          <a:p>
            <a:pPr marL="0" indent="0" algn="ctr">
              <a:buNone/>
            </a:pPr>
            <a:endParaRPr lang="en-GB" dirty="0"/>
          </a:p>
        </p:txBody>
      </p:sp>
      <p:sp>
        <p:nvSpPr>
          <p:cNvPr id="4" name="TextBox 3">
            <a:extLst>
              <a:ext uri="{FF2B5EF4-FFF2-40B4-BE49-F238E27FC236}">
                <a16:creationId xmlns:a16="http://schemas.microsoft.com/office/drawing/2014/main" id="{64DC64C7-1F69-6EBD-43B2-C93192114BF5}"/>
              </a:ext>
            </a:extLst>
          </p:cNvPr>
          <p:cNvSpPr txBox="1"/>
          <p:nvPr/>
        </p:nvSpPr>
        <p:spPr>
          <a:xfrm>
            <a:off x="139959" y="337769"/>
            <a:ext cx="11717383" cy="969496"/>
          </a:xfrm>
          <a:prstGeom prst="rect">
            <a:avLst/>
          </a:prstGeom>
          <a:solidFill>
            <a:schemeClr val="accent6">
              <a:lumMod val="60000"/>
              <a:lumOff val="40000"/>
            </a:schemeClr>
          </a:solidFill>
        </p:spPr>
        <p:txBody>
          <a:bodyPr wrap="square" rtlCol="0">
            <a:spAutoFit/>
          </a:bodyPr>
          <a:lstStyle/>
          <a:p>
            <a:r>
              <a:rPr lang="en-US" sz="1900" b="1" u="sng"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KLEPTOMANIA UNLOCKED: FROM MORAL FAILING TO MODERN MENTAL HEALTH CHALLENGE</a:t>
            </a:r>
          </a:p>
          <a:p>
            <a:pPr algn="ctr"/>
            <a:r>
              <a:rPr lang="en-US" sz="1900" b="1" u="sng"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(ICD-11)</a:t>
            </a:r>
          </a:p>
          <a:p>
            <a:endParaRPr lang="en-US" sz="1900" b="1" u="sng"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02127729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30000"/>
            <a:lum/>
          </a:blip>
          <a:srcRect/>
          <a:stretch>
            <a:fillRect t="-9000" b="-9000"/>
          </a:stretch>
        </a:blipFill>
        <a:effectLst/>
      </p:bgPr>
    </p:bg>
    <p:spTree>
      <p:nvGrpSpPr>
        <p:cNvPr id="1" name=""/>
        <p:cNvGrpSpPr/>
        <p:nvPr/>
      </p:nvGrpSpPr>
      <p:grpSpPr>
        <a:xfrm>
          <a:off x="0" y="0"/>
          <a:ext cx="0" cy="0"/>
          <a:chOff x="0" y="0"/>
          <a:chExt cx="0" cy="0"/>
        </a:xfrm>
      </p:grpSpPr>
      <p:sp>
        <p:nvSpPr>
          <p:cNvPr id="4" name="TextBox 3"/>
          <p:cNvSpPr txBox="1"/>
          <p:nvPr/>
        </p:nvSpPr>
        <p:spPr>
          <a:xfrm>
            <a:off x="195942" y="104503"/>
            <a:ext cx="11717383" cy="384721"/>
          </a:xfrm>
          <a:prstGeom prst="rect">
            <a:avLst/>
          </a:prstGeom>
          <a:solidFill>
            <a:schemeClr val="accent6">
              <a:lumMod val="60000"/>
              <a:lumOff val="40000"/>
            </a:schemeClr>
          </a:solidFill>
        </p:spPr>
        <p:txBody>
          <a:bodyPr wrap="square" rtlCol="0">
            <a:spAutoFit/>
          </a:bodyPr>
          <a:lstStyle/>
          <a:p>
            <a:r>
              <a:rPr lang="en-US" sz="1900" b="1" u="sng"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KLEPTOMANIA UNLOCKED: FROM MORAL FAILING TO MODERN MENTAL HEALTH CHALLENGE</a:t>
            </a:r>
          </a:p>
        </p:txBody>
      </p:sp>
      <p:sp>
        <p:nvSpPr>
          <p:cNvPr id="5" name="Rectangle 4"/>
          <p:cNvSpPr/>
          <p:nvPr/>
        </p:nvSpPr>
        <p:spPr>
          <a:xfrm>
            <a:off x="109401" y="555170"/>
            <a:ext cx="1045030" cy="195943"/>
          </a:xfrm>
          <a:prstGeom prst="rect">
            <a:avLst/>
          </a:prstGeom>
          <a:solidFill>
            <a:schemeClr val="accent6">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8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INTRODUCTION</a:t>
            </a:r>
          </a:p>
        </p:txBody>
      </p:sp>
      <p:sp>
        <p:nvSpPr>
          <p:cNvPr id="6" name="Rectangle 5"/>
          <p:cNvSpPr/>
          <p:nvPr/>
        </p:nvSpPr>
        <p:spPr>
          <a:xfrm>
            <a:off x="91439" y="817061"/>
            <a:ext cx="3820887" cy="1246870"/>
          </a:xfrm>
          <a:prstGeom prst="rect">
            <a:avLst/>
          </a:prstGeom>
          <a:solidFill>
            <a:schemeClr val="accent6">
              <a:lumMod val="40000"/>
              <a:lumOff val="60000"/>
            </a:schemeClr>
          </a:solidFill>
          <a:ln>
            <a:solidFill>
              <a:schemeClr val="accent6">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US" sz="700" dirty="0">
                <a:solidFill>
                  <a:schemeClr val="tx1"/>
                </a:solidFill>
                <a:latin typeface="Times New Roman" panose="02020603050405020304" pitchFamily="18" charset="0"/>
                <a:cs typeface="Times New Roman" panose="02020603050405020304" pitchFamily="18" charset="0"/>
              </a:rPr>
              <a:t>In the International Classification of Diseases, 11th Revision (ICD-11), Impulse Control Disorders (ICDs) are conditions that are marked by an inability to resist impulse or urge, providing short-term satisfaction but leading to long-term harm (</a:t>
            </a:r>
            <a:r>
              <a:rPr lang="en-US" sz="700" dirty="0" err="1">
                <a:solidFill>
                  <a:schemeClr val="tx1"/>
                </a:solidFill>
                <a:latin typeface="Times New Roman" panose="02020603050405020304" pitchFamily="18" charset="0"/>
                <a:cs typeface="Times New Roman" panose="02020603050405020304" pitchFamily="18" charset="0"/>
              </a:rPr>
              <a:t>Kar</a:t>
            </a:r>
            <a:r>
              <a:rPr lang="en-US" sz="700" dirty="0">
                <a:solidFill>
                  <a:schemeClr val="tx1"/>
                </a:solidFill>
                <a:latin typeface="Times New Roman" panose="02020603050405020304" pitchFamily="18" charset="0"/>
                <a:cs typeface="Times New Roman" panose="02020603050405020304" pitchFamily="18" charset="0"/>
              </a:rPr>
              <a:t> et al., 2025). One of the major ICDs is called kleptomania and includes frequent thefts of objects that are not required by a person personally or in any other manner. According to prevalence studies, Kleptomania occurs in about 0.3-0.6% of the general population and up to 24% of shoplifters measured to be able to meet diagnostic criteria (</a:t>
            </a:r>
            <a:r>
              <a:rPr lang="en-US" sz="700" dirty="0" err="1">
                <a:solidFill>
                  <a:schemeClr val="tx1"/>
                </a:solidFill>
                <a:latin typeface="Times New Roman" panose="02020603050405020304" pitchFamily="18" charset="0"/>
                <a:cs typeface="Times New Roman" panose="02020603050405020304" pitchFamily="18" charset="0"/>
              </a:rPr>
              <a:t>Desilva</a:t>
            </a:r>
            <a:r>
              <a:rPr lang="en-US" sz="700" dirty="0">
                <a:solidFill>
                  <a:schemeClr val="tx1"/>
                </a:solidFill>
                <a:latin typeface="Times New Roman" panose="02020603050405020304" pitchFamily="18" charset="0"/>
                <a:cs typeface="Times New Roman" panose="02020603050405020304" pitchFamily="18" charset="0"/>
              </a:rPr>
              <a:t> and Hollander, 2024). Known to be socially dysfunctional, </a:t>
            </a:r>
            <a:r>
              <a:rPr lang="en-US" sz="700" dirty="0" err="1">
                <a:solidFill>
                  <a:schemeClr val="tx1"/>
                </a:solidFill>
                <a:latin typeface="Times New Roman" panose="02020603050405020304" pitchFamily="18" charset="0"/>
                <a:cs typeface="Times New Roman" panose="02020603050405020304" pitchFamily="18" charset="0"/>
              </a:rPr>
              <a:t>criminalised</a:t>
            </a:r>
            <a:r>
              <a:rPr lang="en-US" sz="700" dirty="0">
                <a:solidFill>
                  <a:schemeClr val="tx1"/>
                </a:solidFill>
                <a:latin typeface="Times New Roman" panose="02020603050405020304" pitchFamily="18" charset="0"/>
                <a:cs typeface="Times New Roman" panose="02020603050405020304" pitchFamily="18" charset="0"/>
              </a:rPr>
              <a:t>, and psychiatric comorbidities like depression and obsessive-compulsive disorder, ICDs are major health and clinical issues of concern to the general population (Lam and Hsu, 2024). This poster is a critical analysis of how historical and modern approaches to treatment have treated Kleptomania in relation to social, cultural and political factors on care delivery. </a:t>
            </a:r>
          </a:p>
        </p:txBody>
      </p:sp>
      <p:sp>
        <p:nvSpPr>
          <p:cNvPr id="7" name="Rectangle 6"/>
          <p:cNvSpPr/>
          <p:nvPr/>
        </p:nvSpPr>
        <p:spPr>
          <a:xfrm>
            <a:off x="1314446" y="3012951"/>
            <a:ext cx="1807577" cy="292232"/>
          </a:xfrm>
          <a:prstGeom prst="rect">
            <a:avLst/>
          </a:prstGeom>
          <a:solidFill>
            <a:schemeClr val="accent6">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8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HISTORICAL UNDERSTANDING AND TREATMENT</a:t>
            </a:r>
          </a:p>
        </p:txBody>
      </p:sp>
      <p:sp>
        <p:nvSpPr>
          <p:cNvPr id="8" name="Rectangle 7"/>
          <p:cNvSpPr/>
          <p:nvPr/>
        </p:nvSpPr>
        <p:spPr>
          <a:xfrm>
            <a:off x="6531" y="3353790"/>
            <a:ext cx="3905795" cy="3427100"/>
          </a:xfrm>
          <a:prstGeom prst="rect">
            <a:avLst/>
          </a:prstGeom>
          <a:solidFill>
            <a:schemeClr val="accent6">
              <a:lumMod val="40000"/>
              <a:lumOff val="60000"/>
            </a:schemeClr>
          </a:solidFill>
          <a:ln>
            <a:solidFill>
              <a:schemeClr val="accent6">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US" sz="700" dirty="0">
                <a:solidFill>
                  <a:schemeClr val="tx1"/>
                </a:solidFill>
                <a:latin typeface="Times New Roman" panose="02020603050405020304" pitchFamily="18" charset="0"/>
                <a:cs typeface="Times New Roman" panose="02020603050405020304" pitchFamily="18" charset="0"/>
              </a:rPr>
              <a:t>Kleptomania was an early phenomenon first </a:t>
            </a:r>
            <a:r>
              <a:rPr lang="en-US" sz="700" dirty="0" err="1">
                <a:solidFill>
                  <a:schemeClr val="tx1"/>
                </a:solidFill>
                <a:latin typeface="Times New Roman" panose="02020603050405020304" pitchFamily="18" charset="0"/>
                <a:cs typeface="Times New Roman" panose="02020603050405020304" pitchFamily="18" charset="0"/>
              </a:rPr>
              <a:t>conceptualised</a:t>
            </a:r>
            <a:r>
              <a:rPr lang="en-US" sz="700" dirty="0">
                <a:solidFill>
                  <a:schemeClr val="tx1"/>
                </a:solidFill>
                <a:latin typeface="Times New Roman" panose="02020603050405020304" pitchFamily="18" charset="0"/>
                <a:cs typeface="Times New Roman" panose="02020603050405020304" pitchFamily="18" charset="0"/>
              </a:rPr>
              <a:t> in Europe during the early nineteenth century. Swiss doctor Andre Matthey coined the term kleptomania in 1816, and it was later refined by French psychiatrist C.C. Marc in 1840 to describe an irresistible urge to steal things without any financial intentions (</a:t>
            </a:r>
            <a:r>
              <a:rPr lang="en-US" sz="700" dirty="0" err="1">
                <a:solidFill>
                  <a:schemeClr val="tx1"/>
                </a:solidFill>
                <a:latin typeface="Times New Roman" panose="02020603050405020304" pitchFamily="18" charset="0"/>
                <a:cs typeface="Times New Roman" panose="02020603050405020304" pitchFamily="18" charset="0"/>
              </a:rPr>
              <a:t>Krzanich</a:t>
            </a:r>
            <a:r>
              <a:rPr lang="en-US" sz="700" dirty="0">
                <a:solidFill>
                  <a:schemeClr val="tx1"/>
                </a:solidFill>
                <a:latin typeface="Times New Roman" panose="02020603050405020304" pitchFamily="18" charset="0"/>
                <a:cs typeface="Times New Roman" panose="02020603050405020304" pitchFamily="18" charset="0"/>
              </a:rPr>
              <a:t>, 2022). This reclassification was part of a </a:t>
            </a:r>
            <a:r>
              <a:rPr lang="en-US" sz="700" dirty="0" err="1">
                <a:solidFill>
                  <a:schemeClr val="tx1"/>
                </a:solidFill>
                <a:latin typeface="Times New Roman" panose="02020603050405020304" pitchFamily="18" charset="0"/>
                <a:cs typeface="Times New Roman" panose="02020603050405020304" pitchFamily="18" charset="0"/>
              </a:rPr>
              <a:t>medicalisation</a:t>
            </a:r>
            <a:r>
              <a:rPr lang="en-US" sz="700" dirty="0">
                <a:solidFill>
                  <a:schemeClr val="tx1"/>
                </a:solidFill>
                <a:latin typeface="Times New Roman" panose="02020603050405020304" pitchFamily="18" charset="0"/>
                <a:cs typeface="Times New Roman" panose="02020603050405020304" pitchFamily="18" charset="0"/>
              </a:rPr>
              <a:t> of theft and transformed it into a psychiatric symptom and not a moral/criminal act. Kleptomania came to be linked with bourgeois women and serves as a good fit to the modern understanding of moral insanity and female hysteria. The medical and legal voices suggested that women were predisposed to impulse disorders because of the reproductive and hormonal factors (Howard et al., 2025). The renowned scenario of Ella Castle in 1896 in London was a good example of this gendered framing, whereby her theft was construed to reflect the symptom of the nerve disease in a woman instead of as an indication of criminal intent.</a:t>
            </a:r>
          </a:p>
          <a:p>
            <a:pPr algn="just"/>
            <a:r>
              <a:rPr lang="en-US" sz="700" dirty="0">
                <a:solidFill>
                  <a:schemeClr val="tx1"/>
                </a:solidFill>
                <a:latin typeface="Times New Roman" panose="02020603050405020304" pitchFamily="18" charset="0"/>
                <a:cs typeface="Times New Roman" panose="02020603050405020304" pitchFamily="18" charset="0"/>
              </a:rPr>
              <a:t>The treatment of the nineteenth century was mostly custodial or moralistic. In asylum, </a:t>
            </a:r>
            <a:r>
              <a:rPr lang="en-US" sz="700" dirty="0" err="1">
                <a:solidFill>
                  <a:schemeClr val="tx1"/>
                </a:solidFill>
                <a:latin typeface="Times New Roman" panose="02020603050405020304" pitchFamily="18" charset="0"/>
                <a:cs typeface="Times New Roman" panose="02020603050405020304" pitchFamily="18" charset="0"/>
              </a:rPr>
              <a:t>institutionalisation</a:t>
            </a:r>
            <a:r>
              <a:rPr lang="en-US" sz="700" dirty="0">
                <a:solidFill>
                  <a:schemeClr val="tx1"/>
                </a:solidFill>
                <a:latin typeface="Times New Roman" panose="02020603050405020304" pitchFamily="18" charset="0"/>
                <a:cs typeface="Times New Roman" panose="02020603050405020304" pitchFamily="18" charset="0"/>
              </a:rPr>
              <a:t> was normal, usually in the name of moral rehabilitation (</a:t>
            </a:r>
            <a:r>
              <a:rPr lang="en-US" sz="700" dirty="0" err="1">
                <a:solidFill>
                  <a:schemeClr val="tx1"/>
                </a:solidFill>
                <a:latin typeface="Times New Roman" panose="02020603050405020304" pitchFamily="18" charset="0"/>
                <a:cs typeface="Times New Roman" panose="02020603050405020304" pitchFamily="18" charset="0"/>
              </a:rPr>
              <a:t>Bezmez</a:t>
            </a:r>
            <a:r>
              <a:rPr lang="en-US" sz="700" dirty="0">
                <a:solidFill>
                  <a:schemeClr val="tx1"/>
                </a:solidFill>
                <a:latin typeface="Times New Roman" panose="02020603050405020304" pitchFamily="18" charset="0"/>
                <a:cs typeface="Times New Roman" panose="02020603050405020304" pitchFamily="18" charset="0"/>
              </a:rPr>
              <a:t> et al., 2021). Doctors gave rest treatment, hydra treatment or moral treatment with an aim of strengthening control over self and restoring virtue. By the early 20th century, psychoanalytic interpretations had appeared, specifically due to the effects of Freud on repression and displacement. Kleptomania was also viewed as the manifestation of repressed sexual desire or anxiety in castration, and psychoanalytic treatment emerged as a </a:t>
            </a:r>
            <a:r>
              <a:rPr lang="en-US" sz="700" dirty="0" err="1">
                <a:solidFill>
                  <a:schemeClr val="tx1"/>
                </a:solidFill>
                <a:latin typeface="Times New Roman" panose="02020603050405020304" pitchFamily="18" charset="0"/>
                <a:cs typeface="Times New Roman" panose="02020603050405020304" pitchFamily="18" charset="0"/>
              </a:rPr>
              <a:t>favourite</a:t>
            </a:r>
            <a:r>
              <a:rPr lang="en-US" sz="700" dirty="0">
                <a:solidFill>
                  <a:schemeClr val="tx1"/>
                </a:solidFill>
                <a:latin typeface="Times New Roman" panose="02020603050405020304" pitchFamily="18" charset="0"/>
                <a:cs typeface="Times New Roman" panose="02020603050405020304" pitchFamily="18" charset="0"/>
              </a:rPr>
              <a:t> among psychiatrists working with court-referred women offenders (Frost et al., 2025).</a:t>
            </a:r>
          </a:p>
          <a:p>
            <a:pPr algn="just"/>
            <a:r>
              <a:rPr lang="en-US" sz="700" dirty="0">
                <a:solidFill>
                  <a:schemeClr val="tx1"/>
                </a:solidFill>
                <a:latin typeface="Times New Roman" panose="02020603050405020304" pitchFamily="18" charset="0"/>
                <a:cs typeface="Times New Roman" panose="02020603050405020304" pitchFamily="18" charset="0"/>
              </a:rPr>
              <a:t>Kleptomania on a social level was a sign of larger inequality between classes and gender. White women of the middle and upper classes, who had robbed, were </a:t>
            </a:r>
            <a:r>
              <a:rPr lang="en-US" sz="700" dirty="0" err="1">
                <a:solidFill>
                  <a:schemeClr val="tx1"/>
                </a:solidFill>
                <a:latin typeface="Times New Roman" panose="02020603050405020304" pitchFamily="18" charset="0"/>
                <a:cs typeface="Times New Roman" panose="02020603050405020304" pitchFamily="18" charset="0"/>
              </a:rPr>
              <a:t>pathologised</a:t>
            </a:r>
            <a:r>
              <a:rPr lang="en-US" sz="700" dirty="0">
                <a:solidFill>
                  <a:schemeClr val="tx1"/>
                </a:solidFill>
                <a:latin typeface="Times New Roman" panose="02020603050405020304" pitchFamily="18" charset="0"/>
                <a:cs typeface="Times New Roman" panose="02020603050405020304" pitchFamily="18" charset="0"/>
              </a:rPr>
              <a:t> into patients, whereas those of the working-class who had committed the same offence were </a:t>
            </a:r>
            <a:r>
              <a:rPr lang="en-US" sz="700" dirty="0" err="1">
                <a:solidFill>
                  <a:schemeClr val="tx1"/>
                </a:solidFill>
                <a:latin typeface="Times New Roman" panose="02020603050405020304" pitchFamily="18" charset="0"/>
                <a:cs typeface="Times New Roman" panose="02020603050405020304" pitchFamily="18" charset="0"/>
              </a:rPr>
              <a:t>criminalised</a:t>
            </a:r>
            <a:r>
              <a:rPr lang="en-US" sz="700" dirty="0">
                <a:solidFill>
                  <a:schemeClr val="tx1"/>
                </a:solidFill>
                <a:latin typeface="Times New Roman" panose="02020603050405020304" pitchFamily="18" charset="0"/>
                <a:cs typeface="Times New Roman" panose="02020603050405020304" pitchFamily="18" charset="0"/>
              </a:rPr>
              <a:t> and sent to prisons (</a:t>
            </a:r>
            <a:r>
              <a:rPr lang="en-US" sz="700" dirty="0" err="1">
                <a:solidFill>
                  <a:schemeClr val="tx1"/>
                </a:solidFill>
                <a:latin typeface="Times New Roman" panose="02020603050405020304" pitchFamily="18" charset="0"/>
                <a:cs typeface="Times New Roman" panose="02020603050405020304" pitchFamily="18" charset="0"/>
              </a:rPr>
              <a:t>Rajeshkumar</a:t>
            </a:r>
            <a:r>
              <a:rPr lang="en-US" sz="700" dirty="0">
                <a:solidFill>
                  <a:schemeClr val="tx1"/>
                </a:solidFill>
                <a:latin typeface="Times New Roman" panose="02020603050405020304" pitchFamily="18" charset="0"/>
                <a:cs typeface="Times New Roman" panose="02020603050405020304" pitchFamily="18" charset="0"/>
              </a:rPr>
              <a:t> et al., 2025). This discriminatory diagnosis furthered existing social classes and ethical considerations of femininity, consumerism, and mental disorderliness.</a:t>
            </a:r>
          </a:p>
          <a:p>
            <a:pPr algn="just"/>
            <a:r>
              <a:rPr lang="en-US" sz="700" dirty="0">
                <a:solidFill>
                  <a:schemeClr val="tx1"/>
                </a:solidFill>
                <a:latin typeface="Times New Roman" panose="02020603050405020304" pitchFamily="18" charset="0"/>
                <a:cs typeface="Times New Roman" panose="02020603050405020304" pitchFamily="18" charset="0"/>
              </a:rPr>
              <a:t>Historically, treatment access and stigma were governed by legal systems as well. Kleptomania became a somewhat more common </a:t>
            </a:r>
            <a:r>
              <a:rPr lang="en-US" sz="700" dirty="0" err="1">
                <a:solidFill>
                  <a:schemeClr val="tx1"/>
                </a:solidFill>
                <a:latin typeface="Times New Roman" panose="02020603050405020304" pitchFamily="18" charset="0"/>
                <a:cs typeface="Times New Roman" panose="02020603050405020304" pitchFamily="18" charset="0"/>
              </a:rPr>
              <a:t>defence</a:t>
            </a:r>
            <a:r>
              <a:rPr lang="en-US" sz="700" dirty="0">
                <a:solidFill>
                  <a:schemeClr val="tx1"/>
                </a:solidFill>
                <a:latin typeface="Times New Roman" panose="02020603050405020304" pitchFamily="18" charset="0"/>
                <a:cs typeface="Times New Roman" panose="02020603050405020304" pitchFamily="18" charset="0"/>
              </a:rPr>
              <a:t> in courts in Britain and the United States, although it became less accepted after the 1890s, as jurists began to insist on personal responsibility in theft cases (</a:t>
            </a:r>
            <a:r>
              <a:rPr lang="en-US" sz="700" dirty="0" err="1">
                <a:solidFill>
                  <a:schemeClr val="tx1"/>
                </a:solidFill>
                <a:latin typeface="Times New Roman" panose="02020603050405020304" pitchFamily="18" charset="0"/>
                <a:cs typeface="Times New Roman" panose="02020603050405020304" pitchFamily="18" charset="0"/>
              </a:rPr>
              <a:t>Thaman</a:t>
            </a:r>
            <a:r>
              <a:rPr lang="en-US" sz="700" dirty="0">
                <a:solidFill>
                  <a:schemeClr val="tx1"/>
                </a:solidFill>
                <a:latin typeface="Times New Roman" panose="02020603050405020304" pitchFamily="18" charset="0"/>
                <a:cs typeface="Times New Roman" panose="02020603050405020304" pitchFamily="18" charset="0"/>
              </a:rPr>
              <a:t>, 2024). Medical policy/legal indifference resulted in a situation where people could be subjected to penal rather than psychiatric jurisdiction. On the whole, the historical development of kleptomania shows its transformation not only into the domain of moral transgression but also into the domain of psychiatric pathology, and it strongly relied on gender, class, and socio-political ideologies to influence the way impulse control disorders were accepted in the general population and in the clinic.</a:t>
            </a:r>
          </a:p>
        </p:txBody>
      </p:sp>
      <p:sp>
        <p:nvSpPr>
          <p:cNvPr id="9" name="Rectangle 8"/>
          <p:cNvSpPr/>
          <p:nvPr/>
        </p:nvSpPr>
        <p:spPr>
          <a:xfrm>
            <a:off x="4732020" y="574568"/>
            <a:ext cx="2978331" cy="195943"/>
          </a:xfrm>
          <a:prstGeom prst="rect">
            <a:avLst/>
          </a:prstGeom>
          <a:solidFill>
            <a:schemeClr val="accent6">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8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CONTEMPORARY UNDERSTANDING AND TREATMENT</a:t>
            </a:r>
          </a:p>
        </p:txBody>
      </p:sp>
      <p:sp>
        <p:nvSpPr>
          <p:cNvPr id="10" name="Rectangle 9"/>
          <p:cNvSpPr/>
          <p:nvPr/>
        </p:nvSpPr>
        <p:spPr>
          <a:xfrm>
            <a:off x="4029893" y="848038"/>
            <a:ext cx="4382587" cy="1764534"/>
          </a:xfrm>
          <a:prstGeom prst="rect">
            <a:avLst/>
          </a:prstGeom>
          <a:solidFill>
            <a:schemeClr val="accent6">
              <a:lumMod val="40000"/>
              <a:lumOff val="60000"/>
            </a:schemeClr>
          </a:solidFill>
          <a:ln>
            <a:solidFill>
              <a:schemeClr val="accent6">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US" sz="600" dirty="0">
                <a:solidFill>
                  <a:schemeClr val="tx1"/>
                </a:solidFill>
                <a:latin typeface="Times New Roman" panose="02020603050405020304" pitchFamily="18" charset="0"/>
                <a:cs typeface="Times New Roman" panose="02020603050405020304" pitchFamily="18" charset="0"/>
              </a:rPr>
              <a:t>Within the International Classification of Diseases, 11th Revision (ICD-11), Kleptomania is known as (6C71) which is considered under the category of Impulse Control Disorders and is described as a repeated inability to resist impulses of stealing objects that are not needed to fulfill any personal needs or financial benefit that results in relief or gratification and followed by guilt or regret (Stein, 2024). The condition is not just a typical robbery or antisocial </a:t>
            </a:r>
            <a:r>
              <a:rPr lang="en-US" sz="600" dirty="0" err="1">
                <a:solidFill>
                  <a:schemeClr val="tx1"/>
                </a:solidFill>
                <a:latin typeface="Times New Roman" panose="02020603050405020304" pitchFamily="18" charset="0"/>
                <a:cs typeface="Times New Roman" panose="02020603050405020304" pitchFamily="18" charset="0"/>
              </a:rPr>
              <a:t>behaviour</a:t>
            </a:r>
            <a:r>
              <a:rPr lang="en-US" sz="600" dirty="0">
                <a:solidFill>
                  <a:schemeClr val="tx1"/>
                </a:solidFill>
                <a:latin typeface="Times New Roman" panose="02020603050405020304" pitchFamily="18" charset="0"/>
                <a:cs typeface="Times New Roman" panose="02020603050405020304" pitchFamily="18" charset="0"/>
              </a:rPr>
              <a:t> but compulsive and ego-dystonic (Giroux and Smith, 2024). </a:t>
            </a:r>
          </a:p>
          <a:p>
            <a:pPr algn="just"/>
            <a:r>
              <a:rPr lang="en-US" sz="600" dirty="0">
                <a:solidFill>
                  <a:schemeClr val="tx1"/>
                </a:solidFill>
                <a:latin typeface="Times New Roman" panose="02020603050405020304" pitchFamily="18" charset="0"/>
                <a:cs typeface="Times New Roman" panose="02020603050405020304" pitchFamily="18" charset="0"/>
              </a:rPr>
              <a:t>Recent studies point to dysregulation of serotonergic and dopaminergic neurobiological systems and to impaired </a:t>
            </a:r>
            <a:r>
              <a:rPr lang="en-US" sz="600" dirty="0" err="1">
                <a:solidFill>
                  <a:schemeClr val="tx1"/>
                </a:solidFill>
                <a:latin typeface="Times New Roman" panose="02020603050405020304" pitchFamily="18" charset="0"/>
                <a:cs typeface="Times New Roman" panose="02020603050405020304" pitchFamily="18" charset="0"/>
              </a:rPr>
              <a:t>frontostriatal</a:t>
            </a:r>
            <a:r>
              <a:rPr lang="en-US" sz="600" dirty="0">
                <a:solidFill>
                  <a:schemeClr val="tx1"/>
                </a:solidFill>
                <a:latin typeface="Times New Roman" panose="02020603050405020304" pitchFamily="18" charset="0"/>
                <a:cs typeface="Times New Roman" panose="02020603050405020304" pitchFamily="18" charset="0"/>
              </a:rPr>
              <a:t> relative to impulse control (</a:t>
            </a:r>
            <a:r>
              <a:rPr lang="en-US" sz="600" dirty="0" err="1">
                <a:solidFill>
                  <a:schemeClr val="tx1"/>
                </a:solidFill>
                <a:latin typeface="Times New Roman" panose="02020603050405020304" pitchFamily="18" charset="0"/>
                <a:cs typeface="Times New Roman" panose="02020603050405020304" pitchFamily="18" charset="0"/>
              </a:rPr>
              <a:t>Prange</a:t>
            </a:r>
            <a:r>
              <a:rPr lang="en-US" sz="600" dirty="0">
                <a:solidFill>
                  <a:schemeClr val="tx1"/>
                </a:solidFill>
                <a:latin typeface="Times New Roman" panose="02020603050405020304" pitchFamily="18" charset="0"/>
                <a:cs typeface="Times New Roman" panose="02020603050405020304" pitchFamily="18" charset="0"/>
              </a:rPr>
              <a:t> et al., 2025). Psychological models focus on the impact of impulsivity, reward sensitivity and distorted thought patterns. Evidence-based approaches combine psychotherapeutic and pharmacological treatment options. Urges and relapse can be reduced by selective serotonin reuptake inhibitors (SSRIs) and opioid antagonists like naltrexone (</a:t>
            </a:r>
            <a:r>
              <a:rPr lang="en-US" sz="600" dirty="0" err="1">
                <a:solidFill>
                  <a:schemeClr val="tx1"/>
                </a:solidFill>
                <a:latin typeface="Times New Roman" panose="02020603050405020304" pitchFamily="18" charset="0"/>
                <a:cs typeface="Times New Roman" panose="02020603050405020304" pitchFamily="18" charset="0"/>
              </a:rPr>
              <a:t>Soltanifar</a:t>
            </a:r>
            <a:r>
              <a:rPr lang="en-US" sz="600" dirty="0">
                <a:solidFill>
                  <a:schemeClr val="tx1"/>
                </a:solidFill>
                <a:latin typeface="Times New Roman" panose="02020603050405020304" pitchFamily="18" charset="0"/>
                <a:cs typeface="Times New Roman" panose="02020603050405020304" pitchFamily="18" charset="0"/>
              </a:rPr>
              <a:t> and </a:t>
            </a:r>
            <a:r>
              <a:rPr lang="en-US" sz="600" dirty="0" err="1">
                <a:solidFill>
                  <a:schemeClr val="tx1"/>
                </a:solidFill>
                <a:latin typeface="Times New Roman" panose="02020603050405020304" pitchFamily="18" charset="0"/>
                <a:cs typeface="Times New Roman" panose="02020603050405020304" pitchFamily="18" charset="0"/>
              </a:rPr>
              <a:t>Ashari</a:t>
            </a:r>
            <a:r>
              <a:rPr lang="en-US" sz="600" dirty="0">
                <a:solidFill>
                  <a:schemeClr val="tx1"/>
                </a:solidFill>
                <a:latin typeface="Times New Roman" panose="02020603050405020304" pitchFamily="18" charset="0"/>
                <a:cs typeface="Times New Roman" panose="02020603050405020304" pitchFamily="18" charset="0"/>
              </a:rPr>
              <a:t>, 2024). The most empirically supported technique is Cognitive </a:t>
            </a:r>
            <a:r>
              <a:rPr lang="en-US" sz="600" dirty="0" err="1">
                <a:solidFill>
                  <a:schemeClr val="tx1"/>
                </a:solidFill>
                <a:latin typeface="Times New Roman" panose="02020603050405020304" pitchFamily="18" charset="0"/>
                <a:cs typeface="Times New Roman" panose="02020603050405020304" pitchFamily="18" charset="0"/>
              </a:rPr>
              <a:t>Behaviour</a:t>
            </a:r>
            <a:r>
              <a:rPr lang="en-US" sz="600" dirty="0">
                <a:solidFill>
                  <a:schemeClr val="tx1"/>
                </a:solidFill>
                <a:latin typeface="Times New Roman" panose="02020603050405020304" pitchFamily="18" charset="0"/>
                <a:cs typeface="Times New Roman" panose="02020603050405020304" pitchFamily="18" charset="0"/>
              </a:rPr>
              <a:t> Therapy (CBT), which </a:t>
            </a:r>
            <a:r>
              <a:rPr lang="en-US" sz="600" dirty="0" err="1">
                <a:solidFill>
                  <a:schemeClr val="tx1"/>
                </a:solidFill>
                <a:latin typeface="Times New Roman" panose="02020603050405020304" pitchFamily="18" charset="0"/>
                <a:cs typeface="Times New Roman" panose="02020603050405020304" pitchFamily="18" charset="0"/>
              </a:rPr>
              <a:t>emphasises</a:t>
            </a:r>
            <a:r>
              <a:rPr lang="en-US" sz="600" dirty="0">
                <a:solidFill>
                  <a:schemeClr val="tx1"/>
                </a:solidFill>
                <a:latin typeface="Times New Roman" panose="02020603050405020304" pitchFamily="18" charset="0"/>
                <a:cs typeface="Times New Roman" panose="02020603050405020304" pitchFamily="18" charset="0"/>
              </a:rPr>
              <a:t> impulse control and prevention, cognitive reprocessing and relapse prevention (</a:t>
            </a:r>
            <a:r>
              <a:rPr lang="en-US" sz="600" dirty="0" err="1">
                <a:solidFill>
                  <a:schemeClr val="tx1"/>
                </a:solidFill>
                <a:latin typeface="Times New Roman" panose="02020603050405020304" pitchFamily="18" charset="0"/>
                <a:cs typeface="Times New Roman" panose="02020603050405020304" pitchFamily="18" charset="0"/>
              </a:rPr>
              <a:t>Rakfeldt</a:t>
            </a:r>
            <a:r>
              <a:rPr lang="en-US" sz="600" dirty="0">
                <a:solidFill>
                  <a:schemeClr val="tx1"/>
                </a:solidFill>
                <a:latin typeface="Times New Roman" panose="02020603050405020304" pitchFamily="18" charset="0"/>
                <a:cs typeface="Times New Roman" panose="02020603050405020304" pitchFamily="18" charset="0"/>
              </a:rPr>
              <a:t>, 2023). The technique that addresses both emotional regulation and compulsions is Dialectical </a:t>
            </a:r>
            <a:r>
              <a:rPr lang="en-US" sz="600" dirty="0" err="1">
                <a:solidFill>
                  <a:schemeClr val="tx1"/>
                </a:solidFill>
                <a:latin typeface="Times New Roman" panose="02020603050405020304" pitchFamily="18" charset="0"/>
                <a:cs typeface="Times New Roman" panose="02020603050405020304" pitchFamily="18" charset="0"/>
              </a:rPr>
              <a:t>Behaviour</a:t>
            </a:r>
            <a:r>
              <a:rPr lang="en-US" sz="600" dirty="0">
                <a:solidFill>
                  <a:schemeClr val="tx1"/>
                </a:solidFill>
                <a:latin typeface="Times New Roman" panose="02020603050405020304" pitchFamily="18" charset="0"/>
                <a:cs typeface="Times New Roman" panose="02020603050405020304" pitchFamily="18" charset="0"/>
              </a:rPr>
              <a:t> Therapy (DBT) and exposure-response prevention treatment (</a:t>
            </a:r>
            <a:r>
              <a:rPr lang="en-US" sz="600" dirty="0" err="1">
                <a:solidFill>
                  <a:schemeClr val="tx1"/>
                </a:solidFill>
                <a:latin typeface="Times New Roman" panose="02020603050405020304" pitchFamily="18" charset="0"/>
                <a:cs typeface="Times New Roman" panose="02020603050405020304" pitchFamily="18" charset="0"/>
              </a:rPr>
              <a:t>Eeles</a:t>
            </a:r>
            <a:r>
              <a:rPr lang="en-US" sz="600" dirty="0">
                <a:solidFill>
                  <a:schemeClr val="tx1"/>
                </a:solidFill>
                <a:latin typeface="Times New Roman" panose="02020603050405020304" pitchFamily="18" charset="0"/>
                <a:cs typeface="Times New Roman" panose="02020603050405020304" pitchFamily="18" charset="0"/>
              </a:rPr>
              <a:t> and Walker, 2022). </a:t>
            </a:r>
          </a:p>
          <a:p>
            <a:pPr algn="just"/>
            <a:r>
              <a:rPr lang="en-US" sz="600" dirty="0">
                <a:solidFill>
                  <a:schemeClr val="tx1"/>
                </a:solidFill>
                <a:latin typeface="Times New Roman" panose="02020603050405020304" pitchFamily="18" charset="0"/>
                <a:cs typeface="Times New Roman" panose="02020603050405020304" pitchFamily="18" charset="0"/>
              </a:rPr>
              <a:t>Present-day service delivery of Kleptomania has oriented more towards a community-based or outpatient approach. ICPs are frameworks of psychiatric, psychological and social care that are integrated in multidisciplinary teams (psychiatrists, clinical psychologists, occupational therapists and legal advisors) (Gandy et al., 2023). Stigma and discrimination prevail, though at least there has been progress, with persons frequently </a:t>
            </a:r>
            <a:r>
              <a:rPr lang="en-US" sz="600" dirty="0" err="1">
                <a:solidFill>
                  <a:schemeClr val="tx1"/>
                </a:solidFill>
                <a:latin typeface="Times New Roman" panose="02020603050405020304" pitchFamily="18" charset="0"/>
                <a:cs typeface="Times New Roman" panose="02020603050405020304" pitchFamily="18" charset="0"/>
              </a:rPr>
              <a:t>criminalised</a:t>
            </a:r>
            <a:r>
              <a:rPr lang="en-US" sz="600" dirty="0">
                <a:solidFill>
                  <a:schemeClr val="tx1"/>
                </a:solidFill>
                <a:latin typeface="Times New Roman" panose="02020603050405020304" pitchFamily="18" charset="0"/>
                <a:cs typeface="Times New Roman" panose="02020603050405020304" pitchFamily="18" charset="0"/>
              </a:rPr>
              <a:t> instead of healthcare agencies addressing the issue. </a:t>
            </a:r>
            <a:r>
              <a:rPr lang="en-US" sz="600" dirty="0" err="1">
                <a:solidFill>
                  <a:schemeClr val="tx1"/>
                </a:solidFill>
                <a:latin typeface="Times New Roman" panose="02020603050405020304" pitchFamily="18" charset="0"/>
                <a:cs typeface="Times New Roman" panose="02020603050405020304" pitchFamily="18" charset="0"/>
              </a:rPr>
              <a:t>Underdiagnosis</a:t>
            </a:r>
            <a:r>
              <a:rPr lang="en-US" sz="600" dirty="0">
                <a:solidFill>
                  <a:schemeClr val="tx1"/>
                </a:solidFill>
                <a:latin typeface="Times New Roman" panose="02020603050405020304" pitchFamily="18" charset="0"/>
                <a:cs typeface="Times New Roman" panose="02020603050405020304" pitchFamily="18" charset="0"/>
              </a:rPr>
              <a:t> and inequity in treatment, especially by socioeconomic and gender categories, are caused by limited specialist services and a lack of awareness among clinicians (</a:t>
            </a:r>
            <a:r>
              <a:rPr lang="en-US" sz="600" dirty="0" err="1">
                <a:solidFill>
                  <a:schemeClr val="tx1"/>
                </a:solidFill>
                <a:latin typeface="Times New Roman" panose="02020603050405020304" pitchFamily="18" charset="0"/>
                <a:cs typeface="Times New Roman" panose="02020603050405020304" pitchFamily="18" charset="0"/>
              </a:rPr>
              <a:t>Lueckmann</a:t>
            </a:r>
            <a:r>
              <a:rPr lang="en-US" sz="600" dirty="0">
                <a:solidFill>
                  <a:schemeClr val="tx1"/>
                </a:solidFill>
                <a:latin typeface="Times New Roman" panose="02020603050405020304" pitchFamily="18" charset="0"/>
                <a:cs typeface="Times New Roman" panose="02020603050405020304" pitchFamily="18" charset="0"/>
              </a:rPr>
              <a:t> et al., 2021). It is imperative to focus on these barriers by means of education, </a:t>
            </a:r>
            <a:r>
              <a:rPr lang="en-US" sz="600" dirty="0" err="1">
                <a:solidFill>
                  <a:schemeClr val="tx1"/>
                </a:solidFill>
                <a:latin typeface="Times New Roman" panose="02020603050405020304" pitchFamily="18" charset="0"/>
                <a:cs typeface="Times New Roman" panose="02020603050405020304" pitchFamily="18" charset="0"/>
              </a:rPr>
              <a:t>decriminalisation</a:t>
            </a:r>
            <a:r>
              <a:rPr lang="en-US" sz="600" dirty="0">
                <a:solidFill>
                  <a:schemeClr val="tx1"/>
                </a:solidFill>
                <a:latin typeface="Times New Roman" panose="02020603050405020304" pitchFamily="18" charset="0"/>
                <a:cs typeface="Times New Roman" panose="02020603050405020304" pitchFamily="18" charset="0"/>
              </a:rPr>
              <a:t> frameworks and culturally sensitive care to achieve better treatment outcomes and social inclusion of the individuals with Kleptomania.</a:t>
            </a:r>
          </a:p>
        </p:txBody>
      </p:sp>
      <p:sp>
        <p:nvSpPr>
          <p:cNvPr id="11" name="Rectangle 10"/>
          <p:cNvSpPr/>
          <p:nvPr/>
        </p:nvSpPr>
        <p:spPr>
          <a:xfrm>
            <a:off x="4145825" y="2788070"/>
            <a:ext cx="4150722" cy="318575"/>
          </a:xfrm>
          <a:prstGeom prst="rect">
            <a:avLst/>
          </a:prstGeom>
          <a:solidFill>
            <a:schemeClr val="accent6">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8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CRITICAL ANALYSIS: EVOLUTION OF ATTITUDES, PRACTICES AND POLICIES </a:t>
            </a:r>
          </a:p>
        </p:txBody>
      </p:sp>
      <p:sp>
        <p:nvSpPr>
          <p:cNvPr id="12" name="Rectangle 11"/>
          <p:cNvSpPr/>
          <p:nvPr/>
        </p:nvSpPr>
        <p:spPr>
          <a:xfrm>
            <a:off x="4029893" y="3214730"/>
            <a:ext cx="4382587" cy="3567427"/>
          </a:xfrm>
          <a:prstGeom prst="rect">
            <a:avLst/>
          </a:prstGeom>
          <a:solidFill>
            <a:schemeClr val="accent6">
              <a:lumMod val="40000"/>
              <a:lumOff val="60000"/>
            </a:schemeClr>
          </a:solidFill>
          <a:ln>
            <a:solidFill>
              <a:schemeClr val="accent6">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US" sz="600" dirty="0">
                <a:solidFill>
                  <a:schemeClr val="tx1"/>
                </a:solidFill>
                <a:latin typeface="Times New Roman" panose="02020603050405020304" pitchFamily="18" charset="0"/>
                <a:cs typeface="Times New Roman" panose="02020603050405020304" pitchFamily="18" charset="0"/>
              </a:rPr>
              <a:t>The changing attitude and practice in the context of Kleptomania is representative of a wider shift in moral and criminal explanations of </a:t>
            </a:r>
            <a:r>
              <a:rPr lang="en-US" sz="600" dirty="0" err="1">
                <a:solidFill>
                  <a:schemeClr val="tx1"/>
                </a:solidFill>
                <a:latin typeface="Times New Roman" panose="02020603050405020304" pitchFamily="18" charset="0"/>
                <a:cs typeface="Times New Roman" panose="02020603050405020304" pitchFamily="18" charset="0"/>
              </a:rPr>
              <a:t>behaviour</a:t>
            </a:r>
            <a:r>
              <a:rPr lang="en-US" sz="600" dirty="0">
                <a:solidFill>
                  <a:schemeClr val="tx1"/>
                </a:solidFill>
                <a:latin typeface="Times New Roman" panose="02020603050405020304" pitchFamily="18" charset="0"/>
                <a:cs typeface="Times New Roman" panose="02020603050405020304" pitchFamily="18" charset="0"/>
              </a:rPr>
              <a:t> towards a biopsychosocial explanation of mental illness. Theft among women was </a:t>
            </a:r>
            <a:r>
              <a:rPr lang="en-US" sz="600" dirty="0" err="1">
                <a:solidFill>
                  <a:schemeClr val="tx1"/>
                </a:solidFill>
                <a:latin typeface="Times New Roman" panose="02020603050405020304" pitchFamily="18" charset="0"/>
                <a:cs typeface="Times New Roman" panose="02020603050405020304" pitchFamily="18" charset="0"/>
              </a:rPr>
              <a:t>medicalised</a:t>
            </a:r>
            <a:r>
              <a:rPr lang="en-US" sz="600" dirty="0">
                <a:solidFill>
                  <a:schemeClr val="tx1"/>
                </a:solidFill>
                <a:latin typeface="Times New Roman" panose="02020603050405020304" pitchFamily="18" charset="0"/>
                <a:cs typeface="Times New Roman" panose="02020603050405020304" pitchFamily="18" charset="0"/>
              </a:rPr>
              <a:t> in the nineteenth century as part of hysteria and moral insanity, so middle-class offenders could be treated as patients and not as criminals (Cohen, 2021). This early </a:t>
            </a:r>
            <a:r>
              <a:rPr lang="en-US" sz="600" dirty="0" err="1">
                <a:solidFill>
                  <a:schemeClr val="tx1"/>
                </a:solidFill>
                <a:latin typeface="Times New Roman" panose="02020603050405020304" pitchFamily="18" charset="0"/>
                <a:cs typeface="Times New Roman" panose="02020603050405020304" pitchFamily="18" charset="0"/>
              </a:rPr>
              <a:t>medicalisation</a:t>
            </a:r>
            <a:r>
              <a:rPr lang="en-US" sz="600" dirty="0">
                <a:solidFill>
                  <a:schemeClr val="tx1"/>
                </a:solidFill>
                <a:latin typeface="Times New Roman" panose="02020603050405020304" pitchFamily="18" charset="0"/>
                <a:cs typeface="Times New Roman" panose="02020603050405020304" pitchFamily="18" charset="0"/>
              </a:rPr>
              <a:t> was gendered and strongly classed, and carried more of patriarchal control than therapeutic value. Likewise, </a:t>
            </a:r>
            <a:r>
              <a:rPr lang="en-US" sz="600" dirty="0" err="1">
                <a:solidFill>
                  <a:schemeClr val="tx1"/>
                </a:solidFill>
                <a:latin typeface="Times New Roman" panose="02020603050405020304" pitchFamily="18" charset="0"/>
                <a:cs typeface="Times New Roman" panose="02020603050405020304" pitchFamily="18" charset="0"/>
              </a:rPr>
              <a:t>Trostle</a:t>
            </a:r>
            <a:r>
              <a:rPr lang="en-US" sz="600" dirty="0">
                <a:solidFill>
                  <a:schemeClr val="tx1"/>
                </a:solidFill>
                <a:latin typeface="Times New Roman" panose="02020603050405020304" pitchFamily="18" charset="0"/>
                <a:cs typeface="Times New Roman" panose="02020603050405020304" pitchFamily="18" charset="0"/>
              </a:rPr>
              <a:t> (2025) argued that the </a:t>
            </a:r>
            <a:r>
              <a:rPr lang="en-US" sz="600" dirty="0" err="1">
                <a:solidFill>
                  <a:schemeClr val="tx1"/>
                </a:solidFill>
                <a:latin typeface="Times New Roman" panose="02020603050405020304" pitchFamily="18" charset="0"/>
                <a:cs typeface="Times New Roman" panose="02020603050405020304" pitchFamily="18" charset="0"/>
              </a:rPr>
              <a:t>medicalisation</a:t>
            </a:r>
            <a:r>
              <a:rPr lang="en-US" sz="600" dirty="0">
                <a:solidFill>
                  <a:schemeClr val="tx1"/>
                </a:solidFill>
                <a:latin typeface="Times New Roman" panose="02020603050405020304" pitchFamily="18" charset="0"/>
                <a:cs typeface="Times New Roman" panose="02020603050405020304" pitchFamily="18" charset="0"/>
              </a:rPr>
              <a:t> of female offending strengthened </a:t>
            </a:r>
            <a:r>
              <a:rPr lang="en-US" sz="600" dirty="0" err="1">
                <a:solidFill>
                  <a:schemeClr val="tx1"/>
                </a:solidFill>
                <a:latin typeface="Times New Roman" panose="02020603050405020304" pitchFamily="18" charset="0"/>
                <a:cs typeface="Times New Roman" panose="02020603050405020304" pitchFamily="18" charset="0"/>
              </a:rPr>
              <a:t>institutionalised</a:t>
            </a:r>
            <a:r>
              <a:rPr lang="en-US" sz="600" dirty="0">
                <a:solidFill>
                  <a:schemeClr val="tx1"/>
                </a:solidFill>
                <a:latin typeface="Times New Roman" panose="02020603050405020304" pitchFamily="18" charset="0"/>
                <a:cs typeface="Times New Roman" panose="02020603050405020304" pitchFamily="18" charset="0"/>
              </a:rPr>
              <a:t> sexism, because 78% of women diagnosed with hysterical thieves did not have any psychologically validated problem diagnosed. Conversely, medical interventions were reported to decrease female recidivism rates by 42% in </a:t>
            </a:r>
            <a:r>
              <a:rPr lang="en-US" sz="600" dirty="0" err="1">
                <a:solidFill>
                  <a:schemeClr val="tx1"/>
                </a:solidFill>
                <a:latin typeface="Times New Roman" panose="02020603050405020304" pitchFamily="18" charset="0"/>
                <a:cs typeface="Times New Roman" panose="02020603050405020304" pitchFamily="18" charset="0"/>
              </a:rPr>
              <a:t>Beaudry</a:t>
            </a:r>
            <a:r>
              <a:rPr lang="en-US" sz="600" dirty="0">
                <a:solidFill>
                  <a:schemeClr val="tx1"/>
                </a:solidFill>
                <a:latin typeface="Times New Roman" panose="02020603050405020304" pitchFamily="18" charset="0"/>
                <a:cs typeface="Times New Roman" panose="02020603050405020304" pitchFamily="18" charset="0"/>
              </a:rPr>
              <a:t> et al. (2021), indicating possible rehabilitative treatment efficacy in institutional control. Thus, </a:t>
            </a:r>
            <a:r>
              <a:rPr lang="en-US" sz="600" dirty="0" err="1">
                <a:solidFill>
                  <a:schemeClr val="tx1"/>
                </a:solidFill>
                <a:latin typeface="Times New Roman" panose="02020603050405020304" pitchFamily="18" charset="0"/>
                <a:cs typeface="Times New Roman" panose="02020603050405020304" pitchFamily="18" charset="0"/>
              </a:rPr>
              <a:t>medicalisation</a:t>
            </a:r>
            <a:r>
              <a:rPr lang="en-US" sz="600" dirty="0">
                <a:solidFill>
                  <a:schemeClr val="tx1"/>
                </a:solidFill>
                <a:latin typeface="Times New Roman" panose="02020603050405020304" pitchFamily="18" charset="0"/>
                <a:cs typeface="Times New Roman" panose="02020603050405020304" pitchFamily="18" charset="0"/>
              </a:rPr>
              <a:t> was a manifestation of discriminatory prejudices as well as the new possibilities of rehabilitation.</a:t>
            </a:r>
          </a:p>
          <a:p>
            <a:pPr algn="just"/>
            <a:r>
              <a:rPr lang="en-US" sz="600" dirty="0">
                <a:solidFill>
                  <a:schemeClr val="tx1"/>
                </a:solidFill>
                <a:latin typeface="Times New Roman" panose="02020603050405020304" pitchFamily="18" charset="0"/>
                <a:cs typeface="Times New Roman" panose="02020603050405020304" pitchFamily="18" charset="0"/>
              </a:rPr>
              <a:t>The gradual shift toward psychodynamic and subsequently cognitive-</a:t>
            </a:r>
            <a:r>
              <a:rPr lang="en-US" sz="600" dirty="0" err="1">
                <a:solidFill>
                  <a:schemeClr val="tx1"/>
                </a:solidFill>
                <a:latin typeface="Times New Roman" panose="02020603050405020304" pitchFamily="18" charset="0"/>
                <a:cs typeface="Times New Roman" panose="02020603050405020304" pitchFamily="18" charset="0"/>
              </a:rPr>
              <a:t>behavioural</a:t>
            </a:r>
            <a:r>
              <a:rPr lang="en-US" sz="600" dirty="0">
                <a:solidFill>
                  <a:schemeClr val="tx1"/>
                </a:solidFill>
                <a:latin typeface="Times New Roman" panose="02020603050405020304" pitchFamily="18" charset="0"/>
                <a:cs typeface="Times New Roman" panose="02020603050405020304" pitchFamily="18" charset="0"/>
              </a:rPr>
              <a:t> interpretations followed the twentieth century as the field of psychiatry was shifting toward evidence-based models of treatment (</a:t>
            </a:r>
            <a:r>
              <a:rPr lang="en-US" sz="600" dirty="0" err="1">
                <a:solidFill>
                  <a:schemeClr val="tx1"/>
                </a:solidFill>
                <a:latin typeface="Times New Roman" panose="02020603050405020304" pitchFamily="18" charset="0"/>
                <a:cs typeface="Times New Roman" panose="02020603050405020304" pitchFamily="18" charset="0"/>
              </a:rPr>
              <a:t>Moskow</a:t>
            </a:r>
            <a:r>
              <a:rPr lang="en-US" sz="600" dirty="0">
                <a:solidFill>
                  <a:schemeClr val="tx1"/>
                </a:solidFill>
                <a:latin typeface="Times New Roman" panose="02020603050405020304" pitchFamily="18" charset="0"/>
                <a:cs typeface="Times New Roman" panose="02020603050405020304" pitchFamily="18" charset="0"/>
              </a:rPr>
              <a:t> et al., 2023). The shift redefined female criminality as maladaptive thinking and trauma, as well as being rehabilitated by treating rather than by </a:t>
            </a:r>
            <a:r>
              <a:rPr lang="en-US" sz="600" dirty="0" err="1">
                <a:solidFill>
                  <a:schemeClr val="tx1"/>
                </a:solidFill>
                <a:latin typeface="Times New Roman" panose="02020603050405020304" pitchFamily="18" charset="0"/>
                <a:cs typeface="Times New Roman" panose="02020603050405020304" pitchFamily="18" charset="0"/>
              </a:rPr>
              <a:t>moralising</a:t>
            </a:r>
            <a:r>
              <a:rPr lang="en-US" sz="600" dirty="0">
                <a:solidFill>
                  <a:schemeClr val="tx1"/>
                </a:solidFill>
                <a:latin typeface="Times New Roman" panose="02020603050405020304" pitchFamily="18" charset="0"/>
                <a:cs typeface="Times New Roman" panose="02020603050405020304" pitchFamily="18" charset="0"/>
              </a:rPr>
              <a:t> and </a:t>
            </a:r>
            <a:r>
              <a:rPr lang="en-US" sz="600" dirty="0" err="1">
                <a:solidFill>
                  <a:schemeClr val="tx1"/>
                </a:solidFill>
                <a:latin typeface="Times New Roman" panose="02020603050405020304" pitchFamily="18" charset="0"/>
                <a:cs typeface="Times New Roman" panose="02020603050405020304" pitchFamily="18" charset="0"/>
              </a:rPr>
              <a:t>penalising</a:t>
            </a:r>
            <a:r>
              <a:rPr lang="en-US" sz="600" dirty="0">
                <a:solidFill>
                  <a:schemeClr val="tx1"/>
                </a:solidFill>
                <a:latin typeface="Times New Roman" panose="02020603050405020304" pitchFamily="18" charset="0"/>
                <a:cs typeface="Times New Roman" panose="02020603050405020304" pitchFamily="18" charset="0"/>
              </a:rPr>
              <a:t>. According to </a:t>
            </a:r>
            <a:r>
              <a:rPr lang="en-US" sz="600" dirty="0" err="1">
                <a:solidFill>
                  <a:schemeClr val="tx1"/>
                </a:solidFill>
                <a:latin typeface="Times New Roman" panose="02020603050405020304" pitchFamily="18" charset="0"/>
                <a:cs typeface="Times New Roman" panose="02020603050405020304" pitchFamily="18" charset="0"/>
              </a:rPr>
              <a:t>Funer</a:t>
            </a:r>
            <a:r>
              <a:rPr lang="en-US" sz="600" dirty="0">
                <a:solidFill>
                  <a:schemeClr val="tx1"/>
                </a:solidFill>
                <a:latin typeface="Times New Roman" panose="02020603050405020304" pitchFamily="18" charset="0"/>
                <a:cs typeface="Times New Roman" panose="02020603050405020304" pitchFamily="18" charset="0"/>
              </a:rPr>
              <a:t> (2023), however, these therapeutic frameworks were flawed in their treatment of underlying social inequities, thus facing up their systems of </a:t>
            </a:r>
            <a:r>
              <a:rPr lang="en-US" sz="600" dirty="0" err="1">
                <a:solidFill>
                  <a:schemeClr val="tx1"/>
                </a:solidFill>
                <a:latin typeface="Times New Roman" panose="02020603050405020304" pitchFamily="18" charset="0"/>
                <a:cs typeface="Times New Roman" panose="02020603050405020304" pitchFamily="18" charset="0"/>
              </a:rPr>
              <a:t>marginalisation</a:t>
            </a:r>
            <a:r>
              <a:rPr lang="en-US" sz="600" dirty="0">
                <a:solidFill>
                  <a:schemeClr val="tx1"/>
                </a:solidFill>
                <a:latin typeface="Times New Roman" panose="02020603050405020304" pitchFamily="18" charset="0"/>
                <a:cs typeface="Times New Roman" panose="02020603050405020304" pitchFamily="18" charset="0"/>
              </a:rPr>
              <a:t> and not creating real </a:t>
            </a:r>
            <a:r>
              <a:rPr lang="en-US" sz="600" dirty="0" err="1">
                <a:solidFill>
                  <a:schemeClr val="tx1"/>
                </a:solidFill>
                <a:latin typeface="Times New Roman" panose="02020603050405020304" pitchFamily="18" charset="0"/>
                <a:cs typeface="Times New Roman" panose="02020603050405020304" pitchFamily="18" charset="0"/>
              </a:rPr>
              <a:t>behaviour</a:t>
            </a:r>
            <a:r>
              <a:rPr lang="en-US" sz="600" dirty="0">
                <a:solidFill>
                  <a:schemeClr val="tx1"/>
                </a:solidFill>
                <a:latin typeface="Times New Roman" panose="02020603050405020304" pitchFamily="18" charset="0"/>
                <a:cs typeface="Times New Roman" panose="02020603050405020304" pitchFamily="18" charset="0"/>
              </a:rPr>
              <a:t> or societal change. However, </a:t>
            </a:r>
            <a:r>
              <a:rPr lang="en-US" sz="600" dirty="0" err="1">
                <a:solidFill>
                  <a:schemeClr val="tx1"/>
                </a:solidFill>
                <a:latin typeface="Times New Roman" panose="02020603050405020304" pitchFamily="18" charset="0"/>
                <a:cs typeface="Times New Roman" panose="02020603050405020304" pitchFamily="18" charset="0"/>
              </a:rPr>
              <a:t>Saxena</a:t>
            </a:r>
            <a:r>
              <a:rPr lang="en-US" sz="600" dirty="0">
                <a:solidFill>
                  <a:schemeClr val="tx1"/>
                </a:solidFill>
                <a:latin typeface="Times New Roman" panose="02020603050405020304" pitchFamily="18" charset="0"/>
                <a:cs typeface="Times New Roman" panose="02020603050405020304" pitchFamily="18" charset="0"/>
              </a:rPr>
              <a:t> and </a:t>
            </a:r>
            <a:r>
              <a:rPr lang="en-US" sz="600" dirty="0" err="1">
                <a:solidFill>
                  <a:schemeClr val="tx1"/>
                </a:solidFill>
                <a:latin typeface="Times New Roman" panose="02020603050405020304" pitchFamily="18" charset="0"/>
                <a:cs typeface="Times New Roman" panose="02020603050405020304" pitchFamily="18" charset="0"/>
              </a:rPr>
              <a:t>Sahai</a:t>
            </a:r>
            <a:r>
              <a:rPr lang="en-US" sz="600" dirty="0">
                <a:solidFill>
                  <a:schemeClr val="tx1"/>
                </a:solidFill>
                <a:latin typeface="Times New Roman" panose="02020603050405020304" pitchFamily="18" charset="0"/>
                <a:cs typeface="Times New Roman" panose="02020603050405020304" pitchFamily="18" charset="0"/>
              </a:rPr>
              <a:t> (2025) proposed that the combination of cognitive-</a:t>
            </a:r>
            <a:r>
              <a:rPr lang="en-US" sz="600" dirty="0" err="1">
                <a:solidFill>
                  <a:schemeClr val="tx1"/>
                </a:solidFill>
                <a:latin typeface="Times New Roman" panose="02020603050405020304" pitchFamily="18" charset="0"/>
                <a:cs typeface="Times New Roman" panose="02020603050405020304" pitchFamily="18" charset="0"/>
              </a:rPr>
              <a:t>behavioural</a:t>
            </a:r>
            <a:r>
              <a:rPr lang="en-US" sz="600" dirty="0">
                <a:solidFill>
                  <a:schemeClr val="tx1"/>
                </a:solidFill>
                <a:latin typeface="Times New Roman" panose="02020603050405020304" pitchFamily="18" charset="0"/>
                <a:cs typeface="Times New Roman" panose="02020603050405020304" pitchFamily="18" charset="0"/>
              </a:rPr>
              <a:t> therapy with community support programs is highly effective in improving the quality of post-treatment adaptation and long-term social reintegration. Thus, the development of new psychological models signified the advancement toward comprehensive rehabilitation and highlighted ongoing multiple deficits in the integration of social justice. </a:t>
            </a:r>
          </a:p>
          <a:p>
            <a:pPr algn="just"/>
            <a:r>
              <a:rPr lang="en-US" sz="600" dirty="0">
                <a:solidFill>
                  <a:schemeClr val="tx1"/>
                </a:solidFill>
                <a:latin typeface="Times New Roman" panose="02020603050405020304" pitchFamily="18" charset="0"/>
                <a:cs typeface="Times New Roman" panose="02020603050405020304" pitchFamily="18" charset="0"/>
              </a:rPr>
              <a:t>Modern practice has accepted neurobiological and psychological models, but there is a mixed attitude in society. Although currently acknowledged clinically in the ICD-11, patients with Kleptomania are often subjected to criminal jurisdiction, and there is little diversion into mental health services (</a:t>
            </a:r>
            <a:r>
              <a:rPr lang="en-US" sz="600" dirty="0" err="1">
                <a:solidFill>
                  <a:schemeClr val="tx1"/>
                </a:solidFill>
                <a:latin typeface="Times New Roman" panose="02020603050405020304" pitchFamily="18" charset="0"/>
                <a:cs typeface="Times New Roman" panose="02020603050405020304" pitchFamily="18" charset="0"/>
              </a:rPr>
              <a:t>Razaqa</a:t>
            </a:r>
            <a:r>
              <a:rPr lang="en-US" sz="600" dirty="0">
                <a:solidFill>
                  <a:schemeClr val="tx1"/>
                </a:solidFill>
                <a:latin typeface="Times New Roman" panose="02020603050405020304" pitchFamily="18" charset="0"/>
                <a:cs typeface="Times New Roman" panose="02020603050405020304" pitchFamily="18" charset="0"/>
              </a:rPr>
              <a:t> et al., 2024). Room (2023) suggested that about 23% of detected individuals receive official psychiatric attention, and most of them are initially reported to the justice system instead of treatment services. Nevertheless, </a:t>
            </a:r>
            <a:r>
              <a:rPr lang="en-US" sz="600" dirty="0" err="1">
                <a:solidFill>
                  <a:schemeClr val="tx1"/>
                </a:solidFill>
                <a:latin typeface="Times New Roman" panose="02020603050405020304" pitchFamily="18" charset="0"/>
                <a:cs typeface="Times New Roman" panose="02020603050405020304" pitchFamily="18" charset="0"/>
              </a:rPr>
              <a:t>Funer</a:t>
            </a:r>
            <a:r>
              <a:rPr lang="en-US" sz="600" dirty="0">
                <a:solidFill>
                  <a:schemeClr val="tx1"/>
                </a:solidFill>
                <a:latin typeface="Times New Roman" panose="02020603050405020304" pitchFamily="18" charset="0"/>
                <a:cs typeface="Times New Roman" panose="02020603050405020304" pitchFamily="18" charset="0"/>
              </a:rPr>
              <a:t> et al. (2023) contended that the continuation of punitive reactions towards kleptomania is evidence of systematic policy failure, since 68 per cent of perpetrators were not receiving psychiatric care, which indicated that institutions are unwilling to acknowledge impulsive disorders as valid medical conditions. This is an expression of the long-standing </a:t>
            </a:r>
            <a:r>
              <a:rPr lang="en-US" sz="600" dirty="0" err="1">
                <a:solidFill>
                  <a:schemeClr val="tx1"/>
                </a:solidFill>
                <a:latin typeface="Times New Roman" panose="02020603050405020304" pitchFamily="18" charset="0"/>
                <a:cs typeface="Times New Roman" panose="02020603050405020304" pitchFamily="18" charset="0"/>
              </a:rPr>
              <a:t>stigmatisation</a:t>
            </a:r>
            <a:r>
              <a:rPr lang="en-US" sz="600" dirty="0">
                <a:solidFill>
                  <a:schemeClr val="tx1"/>
                </a:solidFill>
                <a:latin typeface="Times New Roman" panose="02020603050405020304" pitchFamily="18" charset="0"/>
                <a:cs typeface="Times New Roman" panose="02020603050405020304" pitchFamily="18" charset="0"/>
              </a:rPr>
              <a:t> and societal confusion between impulsive theft and moral deficiency or deviance. In their own study, </a:t>
            </a:r>
            <a:r>
              <a:rPr lang="en-US" sz="600" dirty="0" err="1">
                <a:solidFill>
                  <a:schemeClr val="tx1"/>
                </a:solidFill>
                <a:latin typeface="Times New Roman" panose="02020603050405020304" pitchFamily="18" charset="0"/>
                <a:cs typeface="Times New Roman" panose="02020603050405020304" pitchFamily="18" charset="0"/>
              </a:rPr>
              <a:t>Siglag</a:t>
            </a:r>
            <a:r>
              <a:rPr lang="en-US" sz="600" dirty="0">
                <a:solidFill>
                  <a:schemeClr val="tx1"/>
                </a:solidFill>
                <a:latin typeface="Times New Roman" panose="02020603050405020304" pitchFamily="18" charset="0"/>
                <a:cs typeface="Times New Roman" panose="02020603050405020304" pitchFamily="18" charset="0"/>
              </a:rPr>
              <a:t> (2024) also suggested that the adoption of forensic psychiatry protocols boosted treatment referrals among kleptomania patients by 47%, ensuring that therapeutic intervention was advanced as compared to conventional punitive mechanisms. Thus, modern methods </a:t>
            </a:r>
            <a:r>
              <a:rPr lang="en-US" sz="600" dirty="0" err="1">
                <a:solidFill>
                  <a:schemeClr val="tx1"/>
                </a:solidFill>
                <a:latin typeface="Times New Roman" panose="02020603050405020304" pitchFamily="18" charset="0"/>
                <a:cs typeface="Times New Roman" panose="02020603050405020304" pitchFamily="18" charset="0"/>
              </a:rPr>
              <a:t>emphasise</a:t>
            </a:r>
            <a:r>
              <a:rPr lang="en-US" sz="600" dirty="0">
                <a:solidFill>
                  <a:schemeClr val="tx1"/>
                </a:solidFill>
                <a:latin typeface="Times New Roman" panose="02020603050405020304" pitchFamily="18" charset="0"/>
                <a:cs typeface="Times New Roman" panose="02020603050405020304" pitchFamily="18" charset="0"/>
              </a:rPr>
              <a:t> advancements in the direction of therapeutic justice and reveal enduring systemic and social failures. </a:t>
            </a:r>
          </a:p>
          <a:p>
            <a:pPr algn="just"/>
            <a:r>
              <a:rPr lang="en-US" sz="600" dirty="0">
                <a:solidFill>
                  <a:schemeClr val="tx1"/>
                </a:solidFill>
                <a:latin typeface="Times New Roman" panose="02020603050405020304" pitchFamily="18" charset="0"/>
                <a:cs typeface="Times New Roman" panose="02020603050405020304" pitchFamily="18" charset="0"/>
              </a:rPr>
              <a:t>Diagnostic development has surpassed policy development. Impulse control disorders are not explicitly mentioned in most national mental health plans, such as the NHS Long Term Plan (2019) in the UK, which creates a fragmented delivery of services. </a:t>
            </a:r>
            <a:r>
              <a:rPr lang="en-US" sz="600" dirty="0" err="1">
                <a:solidFill>
                  <a:schemeClr val="tx1"/>
                </a:solidFill>
                <a:latin typeface="Times New Roman" panose="02020603050405020304" pitchFamily="18" charset="0"/>
                <a:cs typeface="Times New Roman" panose="02020603050405020304" pitchFamily="18" charset="0"/>
              </a:rPr>
              <a:t>MacInnes</a:t>
            </a:r>
            <a:r>
              <a:rPr lang="en-US" sz="600" dirty="0">
                <a:solidFill>
                  <a:schemeClr val="tx1"/>
                </a:solidFill>
                <a:latin typeface="Times New Roman" panose="02020603050405020304" pitchFamily="18" charset="0"/>
                <a:cs typeface="Times New Roman" panose="02020603050405020304" pitchFamily="18" charset="0"/>
              </a:rPr>
              <a:t> (2024) asserted that the lack of </a:t>
            </a:r>
            <a:r>
              <a:rPr lang="en-US" sz="600" dirty="0" err="1">
                <a:solidFill>
                  <a:schemeClr val="tx1"/>
                </a:solidFill>
                <a:latin typeface="Times New Roman" panose="02020603050405020304" pitchFamily="18" charset="0"/>
                <a:cs typeface="Times New Roman" panose="02020603050405020304" pitchFamily="18" charset="0"/>
              </a:rPr>
              <a:t>specialised</a:t>
            </a:r>
            <a:r>
              <a:rPr lang="en-US" sz="600" dirty="0">
                <a:solidFill>
                  <a:schemeClr val="tx1"/>
                </a:solidFill>
                <a:latin typeface="Times New Roman" panose="02020603050405020304" pitchFamily="18" charset="0"/>
                <a:cs typeface="Times New Roman" panose="02020603050405020304" pitchFamily="18" charset="0"/>
              </a:rPr>
              <a:t> treatment pathways fosters inequality, especially of women and low socioeconomic groups, whose experiences were more prone to punitive but not therapeutic measures. Carney (2022) </a:t>
            </a:r>
            <a:r>
              <a:rPr lang="en-US" sz="600" dirty="0" err="1">
                <a:solidFill>
                  <a:schemeClr val="tx1"/>
                </a:solidFill>
                <a:latin typeface="Times New Roman" panose="02020603050405020304" pitchFamily="18" charset="0"/>
                <a:cs typeface="Times New Roman" panose="02020603050405020304" pitchFamily="18" charset="0"/>
              </a:rPr>
              <a:t>criticised</a:t>
            </a:r>
            <a:r>
              <a:rPr lang="en-US" sz="600" dirty="0">
                <a:solidFill>
                  <a:schemeClr val="tx1"/>
                </a:solidFill>
                <a:latin typeface="Times New Roman" panose="02020603050405020304" pitchFamily="18" charset="0"/>
                <a:cs typeface="Times New Roman" panose="02020603050405020304" pitchFamily="18" charset="0"/>
              </a:rPr>
              <a:t> that poor policy frameworks deprived 72% of impulse control disorder patients of access to evidence-based, gender responsive psychiatric interventions. Although contemporary psychiatry acknowledges that Kleptomania is a valid mental illness, ineffective integration into the mainstream public health systems demonstrates that there is a constant conflict between the medical and the moral discourse. Conversely, </a:t>
            </a:r>
            <a:r>
              <a:rPr lang="en-US" sz="600" dirty="0" err="1">
                <a:solidFill>
                  <a:schemeClr val="tx1"/>
                </a:solidFill>
                <a:latin typeface="Times New Roman" panose="02020603050405020304" pitchFamily="18" charset="0"/>
                <a:cs typeface="Times New Roman" panose="02020603050405020304" pitchFamily="18" charset="0"/>
              </a:rPr>
              <a:t>Kar</a:t>
            </a:r>
            <a:r>
              <a:rPr lang="en-US" sz="600" dirty="0">
                <a:solidFill>
                  <a:schemeClr val="tx1"/>
                </a:solidFill>
                <a:latin typeface="Times New Roman" panose="02020603050405020304" pitchFamily="18" charset="0"/>
                <a:cs typeface="Times New Roman" panose="02020603050405020304" pitchFamily="18" charset="0"/>
              </a:rPr>
              <a:t> et al. (2025) suggested that, with </a:t>
            </a:r>
            <a:r>
              <a:rPr lang="en-US" sz="600" dirty="0" err="1">
                <a:solidFill>
                  <a:schemeClr val="tx1"/>
                </a:solidFill>
                <a:latin typeface="Times New Roman" panose="02020603050405020304" pitchFamily="18" charset="0"/>
                <a:cs typeface="Times New Roman" panose="02020603050405020304" pitchFamily="18" charset="0"/>
              </a:rPr>
              <a:t>specialised</a:t>
            </a:r>
            <a:r>
              <a:rPr lang="en-US" sz="600" dirty="0">
                <a:solidFill>
                  <a:schemeClr val="tx1"/>
                </a:solidFill>
                <a:latin typeface="Times New Roman" panose="02020603050405020304" pitchFamily="18" charset="0"/>
                <a:cs typeface="Times New Roman" panose="02020603050405020304" pitchFamily="18" charset="0"/>
              </a:rPr>
              <a:t> national care pathways to impulse control disorders, clinical outcomes would be improved 54-fold, which raised the problem of timely diagnosis, sustained course, and equitable care access without any demographic differences. Consequently, to secure parity of esteem, the future policy should directly incorporate ICD-11 impulse control groups in the sphere of mental health commissioning, legal diversion schemes and clinician education. </a:t>
            </a:r>
          </a:p>
        </p:txBody>
      </p:sp>
      <p:sp>
        <p:nvSpPr>
          <p:cNvPr id="13" name="Rectangle 12"/>
          <p:cNvSpPr/>
          <p:nvPr/>
        </p:nvSpPr>
        <p:spPr>
          <a:xfrm>
            <a:off x="8582300" y="561702"/>
            <a:ext cx="3383277" cy="195943"/>
          </a:xfrm>
          <a:prstGeom prst="rect">
            <a:avLst/>
          </a:prstGeom>
          <a:solidFill>
            <a:schemeClr val="accent6">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8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RECOMMENDATIONS FOR FUTURE POLICY AND/OR PRACTICE</a:t>
            </a:r>
          </a:p>
        </p:txBody>
      </p:sp>
      <p:sp>
        <p:nvSpPr>
          <p:cNvPr id="14" name="Rectangle 13"/>
          <p:cNvSpPr/>
          <p:nvPr/>
        </p:nvSpPr>
        <p:spPr>
          <a:xfrm>
            <a:off x="8530048" y="817061"/>
            <a:ext cx="3553096" cy="2396402"/>
          </a:xfrm>
          <a:prstGeom prst="rect">
            <a:avLst/>
          </a:prstGeom>
          <a:solidFill>
            <a:schemeClr val="accent6">
              <a:lumMod val="40000"/>
              <a:lumOff val="60000"/>
            </a:schemeClr>
          </a:solidFill>
          <a:ln>
            <a:solidFill>
              <a:schemeClr val="accent6">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US" sz="600" dirty="0">
                <a:solidFill>
                  <a:schemeClr val="tx1"/>
                </a:solidFill>
                <a:latin typeface="Times New Roman" panose="02020603050405020304" pitchFamily="18" charset="0"/>
                <a:cs typeface="Times New Roman" panose="02020603050405020304" pitchFamily="18" charset="0"/>
              </a:rPr>
              <a:t>Further policy and practice should be based on integrated, evidence-based, and stigma-informed strategies to </a:t>
            </a:r>
            <a:r>
              <a:rPr lang="en-US" sz="600" dirty="0" err="1">
                <a:solidFill>
                  <a:schemeClr val="tx1"/>
                </a:solidFill>
                <a:latin typeface="Times New Roman" panose="02020603050405020304" pitchFamily="18" charset="0"/>
                <a:cs typeface="Times New Roman" panose="02020603050405020304" pitchFamily="18" charset="0"/>
              </a:rPr>
              <a:t>maximise</a:t>
            </a:r>
            <a:r>
              <a:rPr lang="en-US" sz="600" dirty="0">
                <a:solidFill>
                  <a:schemeClr val="tx1"/>
                </a:solidFill>
                <a:latin typeface="Times New Roman" panose="02020603050405020304" pitchFamily="18" charset="0"/>
                <a:cs typeface="Times New Roman" panose="02020603050405020304" pitchFamily="18" charset="0"/>
              </a:rPr>
              <a:t> the outcomes of people with Kleptomania. Although it has been included in ICD-11, Kleptomania is an under-</a:t>
            </a:r>
            <a:r>
              <a:rPr lang="en-US" sz="600" dirty="0" err="1">
                <a:solidFill>
                  <a:schemeClr val="tx1"/>
                </a:solidFill>
                <a:latin typeface="Times New Roman" panose="02020603050405020304" pitchFamily="18" charset="0"/>
                <a:cs typeface="Times New Roman" panose="02020603050405020304" pitchFamily="18" charset="0"/>
              </a:rPr>
              <a:t>recognised</a:t>
            </a:r>
            <a:r>
              <a:rPr lang="en-US" sz="600" dirty="0">
                <a:solidFill>
                  <a:schemeClr val="tx1"/>
                </a:solidFill>
                <a:latin typeface="Times New Roman" panose="02020603050405020304" pitchFamily="18" charset="0"/>
                <a:cs typeface="Times New Roman" panose="02020603050405020304" pitchFamily="18" charset="0"/>
              </a:rPr>
              <a:t> mental health issue in national contexts. In the UK, the impulse control disorders are not explicitly covered in the NHS Long Term Plan (NHS England, 2019) or the Mental Health Act Code of Practice (Department of Health and Social Care, 2015). To guarantee consistent recognition and commissioning of the specialist services, it will be necessary to embed ICD-11 classifications into the future policy. </a:t>
            </a:r>
          </a:p>
          <a:p>
            <a:pPr algn="just"/>
            <a:r>
              <a:rPr lang="en-US" sz="600" dirty="0">
                <a:solidFill>
                  <a:schemeClr val="tx1"/>
                </a:solidFill>
                <a:latin typeface="Times New Roman" panose="02020603050405020304" pitchFamily="18" charset="0"/>
                <a:cs typeface="Times New Roman" panose="02020603050405020304" pitchFamily="18" charset="0"/>
              </a:rPr>
              <a:t>The multidisciplinary care pathway should be </a:t>
            </a:r>
            <a:r>
              <a:rPr lang="en-US" sz="600" dirty="0" err="1">
                <a:solidFill>
                  <a:schemeClr val="tx1"/>
                </a:solidFill>
                <a:latin typeface="Times New Roman" panose="02020603050405020304" pitchFamily="18" charset="0"/>
                <a:cs typeface="Times New Roman" panose="02020603050405020304" pitchFamily="18" charset="0"/>
              </a:rPr>
              <a:t>normalised</a:t>
            </a:r>
            <a:r>
              <a:rPr lang="en-US" sz="600" dirty="0">
                <a:solidFill>
                  <a:schemeClr val="tx1"/>
                </a:solidFill>
                <a:latin typeface="Times New Roman" panose="02020603050405020304" pitchFamily="18" charset="0"/>
                <a:cs typeface="Times New Roman" panose="02020603050405020304" pitchFamily="18" charset="0"/>
              </a:rPr>
              <a:t> at a clinical level. Joint partnerships with psychiatrists, psychologists, occupational therapists and legal liaisons can assist in prompt detection and divert criminal justice into healthcare systems. Studies show that the symptom reduction rate is 60-70% in clinical samples through combined cognitive-</a:t>
            </a:r>
            <a:r>
              <a:rPr lang="en-US" sz="600" dirty="0" err="1">
                <a:solidFill>
                  <a:schemeClr val="tx1"/>
                </a:solidFill>
                <a:latin typeface="Times New Roman" panose="02020603050405020304" pitchFamily="18" charset="0"/>
                <a:cs typeface="Times New Roman" panose="02020603050405020304" pitchFamily="18" charset="0"/>
              </a:rPr>
              <a:t>behavioural</a:t>
            </a:r>
            <a:r>
              <a:rPr lang="en-US" sz="600" dirty="0">
                <a:solidFill>
                  <a:schemeClr val="tx1"/>
                </a:solidFill>
                <a:latin typeface="Times New Roman" panose="02020603050405020304" pitchFamily="18" charset="0"/>
                <a:cs typeface="Times New Roman" panose="02020603050405020304" pitchFamily="18" charset="0"/>
              </a:rPr>
              <a:t> therapy (CBT) and pharmacological interventions, including SSRIs or naltrexone (</a:t>
            </a:r>
            <a:r>
              <a:rPr lang="en-US" sz="600" dirty="0" err="1">
                <a:solidFill>
                  <a:schemeClr val="tx1"/>
                </a:solidFill>
                <a:latin typeface="Times New Roman" panose="02020603050405020304" pitchFamily="18" charset="0"/>
                <a:cs typeface="Times New Roman" panose="02020603050405020304" pitchFamily="18" charset="0"/>
              </a:rPr>
              <a:t>Rakfeldt</a:t>
            </a:r>
            <a:r>
              <a:rPr lang="en-US" sz="600" dirty="0">
                <a:solidFill>
                  <a:schemeClr val="tx1"/>
                </a:solidFill>
                <a:latin typeface="Times New Roman" panose="02020603050405020304" pitchFamily="18" charset="0"/>
                <a:cs typeface="Times New Roman" panose="02020603050405020304" pitchFamily="18" charset="0"/>
              </a:rPr>
              <a:t>, 2023). The combination of these strategies in community mental health services would enhance care access and continuity. </a:t>
            </a:r>
          </a:p>
          <a:p>
            <a:pPr algn="just"/>
            <a:r>
              <a:rPr lang="en-US" sz="600" dirty="0">
                <a:solidFill>
                  <a:schemeClr val="tx1"/>
                </a:solidFill>
                <a:latin typeface="Times New Roman" panose="02020603050405020304" pitchFamily="18" charset="0"/>
                <a:cs typeface="Times New Roman" panose="02020603050405020304" pitchFamily="18" charset="0"/>
              </a:rPr>
              <a:t>Training and education should be solidified. Criminal justice staff, general practitioners, and mental health professionals will also need specific training about ICD-11-based diagnostic criteria, clinical manifestations and treatment choices. Stigma would be reduced, and the education campaigns among the population would promote the treatment-seeking </a:t>
            </a:r>
            <a:r>
              <a:rPr lang="en-US" sz="600" dirty="0" err="1">
                <a:solidFill>
                  <a:schemeClr val="tx1"/>
                </a:solidFill>
                <a:latin typeface="Times New Roman" panose="02020603050405020304" pitchFamily="18" charset="0"/>
                <a:cs typeface="Times New Roman" panose="02020603050405020304" pitchFamily="18" charset="0"/>
              </a:rPr>
              <a:t>behaviours</a:t>
            </a:r>
            <a:r>
              <a:rPr lang="en-US" sz="600" dirty="0">
                <a:solidFill>
                  <a:schemeClr val="tx1"/>
                </a:solidFill>
                <a:latin typeface="Times New Roman" panose="02020603050405020304" pitchFamily="18" charset="0"/>
                <a:cs typeface="Times New Roman" panose="02020603050405020304" pitchFamily="18" charset="0"/>
              </a:rPr>
              <a:t>. </a:t>
            </a:r>
          </a:p>
          <a:p>
            <a:pPr algn="just"/>
            <a:r>
              <a:rPr lang="en-US" sz="600" dirty="0">
                <a:solidFill>
                  <a:schemeClr val="tx1"/>
                </a:solidFill>
                <a:latin typeface="Times New Roman" panose="02020603050405020304" pitchFamily="18" charset="0"/>
                <a:cs typeface="Times New Roman" panose="02020603050405020304" pitchFamily="18" charset="0"/>
              </a:rPr>
              <a:t>Policy-wise, there is a need to implement formal diversion programs, as applied to substance use and gambling disorders, to redirect persons to treatment, instead of prosecution (Song, 2021). </a:t>
            </a:r>
            <a:r>
              <a:rPr lang="en-US" sz="600" dirty="0" err="1">
                <a:solidFill>
                  <a:schemeClr val="tx1"/>
                </a:solidFill>
                <a:latin typeface="Times New Roman" panose="02020603050405020304" pitchFamily="18" charset="0"/>
                <a:cs typeface="Times New Roman" panose="02020603050405020304" pitchFamily="18" charset="0"/>
              </a:rPr>
              <a:t>Intersectoral</a:t>
            </a:r>
            <a:r>
              <a:rPr lang="en-US" sz="600" dirty="0">
                <a:solidFill>
                  <a:schemeClr val="tx1"/>
                </a:solidFill>
                <a:latin typeface="Times New Roman" panose="02020603050405020304" pitchFamily="18" charset="0"/>
                <a:cs typeface="Times New Roman" panose="02020603050405020304" pitchFamily="18" charset="0"/>
              </a:rPr>
              <a:t> cooperation of mental health, judicial, and social services is essential to provide equal access and </a:t>
            </a:r>
            <a:r>
              <a:rPr lang="en-US" sz="600" dirty="0" err="1">
                <a:solidFill>
                  <a:schemeClr val="tx1"/>
                </a:solidFill>
                <a:latin typeface="Times New Roman" panose="02020603050405020304" pitchFamily="18" charset="0"/>
                <a:cs typeface="Times New Roman" panose="02020603050405020304" pitchFamily="18" charset="0"/>
              </a:rPr>
              <a:t>minimise</a:t>
            </a:r>
            <a:r>
              <a:rPr lang="en-US" sz="600" dirty="0">
                <a:solidFill>
                  <a:schemeClr val="tx1"/>
                </a:solidFill>
                <a:latin typeface="Times New Roman" panose="02020603050405020304" pitchFamily="18" charset="0"/>
                <a:cs typeface="Times New Roman" panose="02020603050405020304" pitchFamily="18" charset="0"/>
              </a:rPr>
              <a:t> recidivism. </a:t>
            </a:r>
          </a:p>
          <a:p>
            <a:pPr algn="just"/>
            <a:r>
              <a:rPr lang="en-US" sz="600" dirty="0">
                <a:solidFill>
                  <a:schemeClr val="tx1"/>
                </a:solidFill>
                <a:latin typeface="Times New Roman" panose="02020603050405020304" pitchFamily="18" charset="0"/>
                <a:cs typeface="Times New Roman" panose="02020603050405020304" pitchFamily="18" charset="0"/>
              </a:rPr>
              <a:t>Lastly, enhancing the level of research and incorporation of Kleptomania into the national prevalence surveys would guide policy-making and service planning. </a:t>
            </a:r>
            <a:r>
              <a:rPr lang="en-US" sz="600" dirty="0" err="1">
                <a:solidFill>
                  <a:schemeClr val="tx1"/>
                </a:solidFill>
                <a:latin typeface="Times New Roman" panose="02020603050405020304" pitchFamily="18" charset="0"/>
                <a:cs typeface="Times New Roman" panose="02020603050405020304" pitchFamily="18" charset="0"/>
              </a:rPr>
              <a:t>Prioritisation</a:t>
            </a:r>
            <a:r>
              <a:rPr lang="en-US" sz="600" dirty="0">
                <a:solidFill>
                  <a:schemeClr val="tx1"/>
                </a:solidFill>
                <a:latin typeface="Times New Roman" panose="02020603050405020304" pitchFamily="18" charset="0"/>
                <a:cs typeface="Times New Roman" panose="02020603050405020304" pitchFamily="18" charset="0"/>
              </a:rPr>
              <a:t> of culturally sensitive, gender-responsive, and non-punitive care will bring care to align with the goals of equality, public health, and human rights, as a result of which the long-term recovery outcomes of individuals living with impulse control disorders will be increased.</a:t>
            </a:r>
          </a:p>
        </p:txBody>
      </p:sp>
      <p:sp>
        <p:nvSpPr>
          <p:cNvPr id="15" name="Rectangle 14"/>
          <p:cNvSpPr/>
          <p:nvPr/>
        </p:nvSpPr>
        <p:spPr>
          <a:xfrm>
            <a:off x="8614957" y="5208655"/>
            <a:ext cx="3383277" cy="195943"/>
          </a:xfrm>
          <a:prstGeom prst="rect">
            <a:avLst/>
          </a:prstGeom>
          <a:solidFill>
            <a:schemeClr val="accent6">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8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RECOMMENDATIONS FOR FUTURE POLICY AND/OR PRACTICE</a:t>
            </a:r>
          </a:p>
        </p:txBody>
      </p:sp>
      <p:sp>
        <p:nvSpPr>
          <p:cNvPr id="16" name="Rectangle 15"/>
          <p:cNvSpPr/>
          <p:nvPr/>
        </p:nvSpPr>
        <p:spPr>
          <a:xfrm>
            <a:off x="8549640" y="5430415"/>
            <a:ext cx="3553096" cy="1323081"/>
          </a:xfrm>
          <a:prstGeom prst="rect">
            <a:avLst/>
          </a:prstGeom>
          <a:solidFill>
            <a:schemeClr val="accent6">
              <a:lumMod val="40000"/>
              <a:lumOff val="60000"/>
            </a:schemeClr>
          </a:solidFill>
          <a:ln>
            <a:solidFill>
              <a:schemeClr val="accent6">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US" sz="600" dirty="0">
                <a:solidFill>
                  <a:schemeClr val="tx1"/>
                </a:solidFill>
                <a:latin typeface="Times New Roman" panose="02020603050405020304" pitchFamily="18" charset="0"/>
                <a:cs typeface="Times New Roman" panose="02020603050405020304" pitchFamily="18" charset="0"/>
              </a:rPr>
              <a:t>The concept of Kleptomania has developed past moral and criminal theories to its acceptance as a psychiatric diagnosis in ICD-11. Historically, treatment has been gender and class-biased, but recent trends focus on neurobiological, cognitive, and </a:t>
            </a:r>
            <a:r>
              <a:rPr lang="en-US" sz="600" dirty="0" err="1">
                <a:solidFill>
                  <a:schemeClr val="tx1"/>
                </a:solidFill>
                <a:latin typeface="Times New Roman" panose="02020603050405020304" pitchFamily="18" charset="0"/>
                <a:cs typeface="Times New Roman" panose="02020603050405020304" pitchFamily="18" charset="0"/>
              </a:rPr>
              <a:t>behavioural</a:t>
            </a:r>
            <a:r>
              <a:rPr lang="en-US" sz="600" dirty="0">
                <a:solidFill>
                  <a:schemeClr val="tx1"/>
                </a:solidFill>
                <a:latin typeface="Times New Roman" panose="02020603050405020304" pitchFamily="18" charset="0"/>
                <a:cs typeface="Times New Roman" panose="02020603050405020304" pitchFamily="18" charset="0"/>
              </a:rPr>
              <a:t> models that are backed by evidence-based interventions. Although there is an improvement in the diagnosis, </a:t>
            </a:r>
            <a:r>
              <a:rPr lang="en-US" sz="600" dirty="0" err="1">
                <a:solidFill>
                  <a:schemeClr val="tx1"/>
                </a:solidFill>
                <a:latin typeface="Times New Roman" panose="02020603050405020304" pitchFamily="18" charset="0"/>
                <a:cs typeface="Times New Roman" panose="02020603050405020304" pitchFamily="18" charset="0"/>
              </a:rPr>
              <a:t>stigmatising</a:t>
            </a:r>
            <a:r>
              <a:rPr lang="en-US" sz="600" dirty="0">
                <a:solidFill>
                  <a:schemeClr val="tx1"/>
                </a:solidFill>
                <a:latin typeface="Times New Roman" panose="02020603050405020304" pitchFamily="18" charset="0"/>
                <a:cs typeface="Times New Roman" panose="02020603050405020304" pitchFamily="18" charset="0"/>
              </a:rPr>
              <a:t> towards the issue is a persistent challenge, and even policy integration cannot remain the same. A persistent conflict between medical and legal frameworks is identified through critical analysis, which necessitates multidisciplinary and stigma-informed, integrated practices. Impulse control disorders need to be incorporated in future national mental health policy and practice to ensure that they are detected early and prevented through a punitive approach. To students and professionals of higher education, learning about the development of Kleptomania would add to the knowledge of mental health disparity, ethical care provision, and the social determinants that impact the practice of psychiatry at large. </a:t>
            </a:r>
          </a:p>
        </p:txBody>
      </p:sp>
      <p:pic>
        <p:nvPicPr>
          <p:cNvPr id="20" name="Picture 19"/>
          <p:cNvPicPr>
            <a:picLocks noChangeAspect="1"/>
          </p:cNvPicPr>
          <p:nvPr/>
        </p:nvPicPr>
        <p:blipFill rotWithShape="1">
          <a:blip r:embed="rId3">
            <a:extLst>
              <a:ext uri="{BEBA8EAE-BF5A-486C-A8C5-ECC9F3942E4B}">
                <a14:imgProps xmlns:a14="http://schemas.microsoft.com/office/drawing/2010/main">
                  <a14:imgLayer r:embed="rId4">
                    <a14:imgEffect>
                      <a14:sharpenSoften amount="25000"/>
                    </a14:imgEffect>
                    <a14:imgEffect>
                      <a14:saturation sat="200000"/>
                    </a14:imgEffect>
                  </a14:imgLayer>
                </a14:imgProps>
              </a:ext>
            </a:extLst>
          </a:blip>
          <a:srcRect b="10306"/>
          <a:stretch/>
        </p:blipFill>
        <p:spPr>
          <a:xfrm>
            <a:off x="9798" y="2112538"/>
            <a:ext cx="1244236" cy="1192645"/>
          </a:xfrm>
          <a:prstGeom prst="rect">
            <a:avLst/>
          </a:prstGeom>
        </p:spPr>
      </p:pic>
      <p:pic>
        <p:nvPicPr>
          <p:cNvPr id="1028" name="Picture 4" descr="Learn The Facts About Kleptomania - Health BeatHealth Beat"/>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1314446" y="2098039"/>
            <a:ext cx="1807577" cy="866306"/>
          </a:xfrm>
          <a:prstGeom prst="rect">
            <a:avLst/>
          </a:prstGeom>
          <a:noFill/>
          <a:extLst>
            <a:ext uri="{909E8E84-426E-40DD-AFC4-6F175D3DCCD1}">
              <a14:hiddenFill xmlns:a14="http://schemas.microsoft.com/office/drawing/2010/main">
                <a:solidFill>
                  <a:srgbClr val="FFFFFF"/>
                </a:solidFill>
              </a14:hiddenFill>
            </a:ext>
          </a:extLst>
        </p:spPr>
      </p:pic>
      <p:pic>
        <p:nvPicPr>
          <p:cNvPr id="22" name="Picture 21"/>
          <p:cNvPicPr>
            <a:picLocks noChangeAspect="1"/>
          </p:cNvPicPr>
          <p:nvPr/>
        </p:nvPicPr>
        <p:blipFill>
          <a:blip r:embed="rId6">
            <a:extLst>
              <a:ext uri="{BEBA8EAE-BF5A-486C-A8C5-ECC9F3942E4B}">
                <a14:imgProps xmlns:a14="http://schemas.microsoft.com/office/drawing/2010/main">
                  <a14:imgLayer r:embed="rId7">
                    <a14:imgEffect>
                      <a14:sharpenSoften amount="25000"/>
                    </a14:imgEffect>
                    <a14:imgEffect>
                      <a14:saturation sat="200000"/>
                    </a14:imgEffect>
                  </a14:imgLayer>
                </a14:imgProps>
              </a:ext>
            </a:extLst>
          </a:blip>
          <a:stretch>
            <a:fillRect/>
          </a:stretch>
        </p:blipFill>
        <p:spPr>
          <a:xfrm>
            <a:off x="3152985" y="2112538"/>
            <a:ext cx="845945" cy="1207144"/>
          </a:xfrm>
          <a:prstGeom prst="rect">
            <a:avLst/>
          </a:prstGeom>
        </p:spPr>
      </p:pic>
      <p:pic>
        <p:nvPicPr>
          <p:cNvPr id="23" name="Picture 22"/>
          <p:cNvPicPr>
            <a:picLocks noChangeAspect="1"/>
          </p:cNvPicPr>
          <p:nvPr/>
        </p:nvPicPr>
        <p:blipFill>
          <a:blip r:embed="rId8">
            <a:extLst>
              <a:ext uri="{BEBA8EAE-BF5A-486C-A8C5-ECC9F3942E4B}">
                <a14:imgProps xmlns:a14="http://schemas.microsoft.com/office/drawing/2010/main">
                  <a14:imgLayer r:embed="rId9">
                    <a14:imgEffect>
                      <a14:sharpenSoften amount="50000"/>
                    </a14:imgEffect>
                    <a14:imgEffect>
                      <a14:saturation sat="300000"/>
                    </a14:imgEffect>
                  </a14:imgLayer>
                </a14:imgProps>
              </a:ext>
            </a:extLst>
          </a:blip>
          <a:stretch>
            <a:fillRect/>
          </a:stretch>
        </p:blipFill>
        <p:spPr>
          <a:xfrm>
            <a:off x="1254034" y="502288"/>
            <a:ext cx="2658291" cy="279230"/>
          </a:xfrm>
          <a:prstGeom prst="rect">
            <a:avLst/>
          </a:prstGeom>
        </p:spPr>
      </p:pic>
      <p:pic>
        <p:nvPicPr>
          <p:cNvPr id="1032" name="Picture 8" descr="Is kleptomania real or is it just bad decision making? - Quora"/>
          <p:cNvPicPr>
            <a:picLocks noChangeAspect="1" noChangeArrowheads="1"/>
          </p:cNvPicPr>
          <p:nvPr/>
        </p:nvPicPr>
        <p:blipFill>
          <a:blip r:embed="rId10">
            <a:extLst>
              <a:ext uri="{BEBA8EAE-BF5A-486C-A8C5-ECC9F3942E4B}">
                <a14:imgProps xmlns:a14="http://schemas.microsoft.com/office/drawing/2010/main">
                  <a14:imgLayer r:embed="rId11">
                    <a14:imgEffect>
                      <a14:sharpenSoften amount="25000"/>
                    </a14:imgEffect>
                    <a14:imgEffect>
                      <a14:saturation sat="200000"/>
                    </a14:imgEffect>
                  </a14:imgLayer>
                </a14:imgProps>
              </a:ext>
              <a:ext uri="{28A0092B-C50C-407E-A947-70E740481C1C}">
                <a14:useLocalDpi xmlns:a14="http://schemas.microsoft.com/office/drawing/2010/main" val="0"/>
              </a:ext>
            </a:extLst>
          </a:blip>
          <a:srcRect/>
          <a:stretch>
            <a:fillRect/>
          </a:stretch>
        </p:blipFill>
        <p:spPr bwMode="auto">
          <a:xfrm>
            <a:off x="8582299" y="3272879"/>
            <a:ext cx="1645918" cy="1830966"/>
          </a:xfrm>
          <a:prstGeom prst="rect">
            <a:avLst/>
          </a:prstGeom>
          <a:noFill/>
          <a:extLst>
            <a:ext uri="{909E8E84-426E-40DD-AFC4-6F175D3DCCD1}">
              <a14:hiddenFill xmlns:a14="http://schemas.microsoft.com/office/drawing/2010/main">
                <a:solidFill>
                  <a:srgbClr val="FFFFFF"/>
                </a:solidFill>
              </a14:hiddenFill>
            </a:ext>
          </a:extLst>
        </p:spPr>
      </p:pic>
      <p:pic>
        <p:nvPicPr>
          <p:cNvPr id="24" name="Picture 23"/>
          <p:cNvPicPr>
            <a:picLocks noChangeAspect="1"/>
          </p:cNvPicPr>
          <p:nvPr/>
        </p:nvPicPr>
        <p:blipFill>
          <a:blip r:embed="rId12">
            <a:extLst>
              <a:ext uri="{BEBA8EAE-BF5A-486C-A8C5-ECC9F3942E4B}">
                <a14:imgProps xmlns:a14="http://schemas.microsoft.com/office/drawing/2010/main">
                  <a14:imgLayer r:embed="rId13">
                    <a14:imgEffect>
                      <a14:sharpenSoften amount="25000"/>
                    </a14:imgEffect>
                    <a14:imgEffect>
                      <a14:saturation sat="200000"/>
                    </a14:imgEffect>
                  </a14:imgLayer>
                </a14:imgProps>
              </a:ext>
            </a:extLst>
          </a:blip>
          <a:stretch>
            <a:fillRect/>
          </a:stretch>
        </p:blipFill>
        <p:spPr>
          <a:xfrm>
            <a:off x="10273937" y="3285633"/>
            <a:ext cx="1639388" cy="1818212"/>
          </a:xfrm>
          <a:prstGeom prst="rect">
            <a:avLst/>
          </a:prstGeom>
        </p:spPr>
      </p:pic>
    </p:spTree>
    <p:extLst>
      <p:ext uri="{BB962C8B-B14F-4D97-AF65-F5344CB8AC3E}">
        <p14:creationId xmlns:p14="http://schemas.microsoft.com/office/powerpoint/2010/main" val="400709013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A21C56A-D041-4C02-BA8B-D3F0D5C70CD8}"/>
              </a:ext>
            </a:extLst>
          </p:cNvPr>
          <p:cNvSpPr>
            <a:spLocks noGrp="1"/>
          </p:cNvSpPr>
          <p:nvPr>
            <p:ph type="title"/>
          </p:nvPr>
        </p:nvSpPr>
        <p:spPr>
          <a:xfrm>
            <a:off x="838200" y="131859"/>
            <a:ext cx="10515600" cy="511953"/>
          </a:xfrm>
          <a:prstGeom prst="rect">
            <a:avLst/>
          </a:prstGeom>
          <a:solidFill>
            <a:schemeClr val="accent6">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90000"/>
          </a:bodyPr>
          <a:lstStyle/>
          <a:p>
            <a:pPr algn="ctr"/>
            <a:r>
              <a:rPr lang="en-US" sz="36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REFERENCES</a:t>
            </a:r>
          </a:p>
        </p:txBody>
      </p:sp>
      <p:sp>
        <p:nvSpPr>
          <p:cNvPr id="7" name="Content Placeholder 6">
            <a:extLst>
              <a:ext uri="{FF2B5EF4-FFF2-40B4-BE49-F238E27FC236}">
                <a16:creationId xmlns:a16="http://schemas.microsoft.com/office/drawing/2014/main" id="{1A21692C-C220-4DCD-9D93-D7D68248E778}"/>
              </a:ext>
            </a:extLst>
          </p:cNvPr>
          <p:cNvSpPr>
            <a:spLocks noGrp="1"/>
          </p:cNvSpPr>
          <p:nvPr>
            <p:ph idx="1"/>
          </p:nvPr>
        </p:nvSpPr>
        <p:spPr>
          <a:xfrm>
            <a:off x="102637" y="743274"/>
            <a:ext cx="11251163" cy="5135012"/>
          </a:xfrm>
        </p:spPr>
        <p:txBody>
          <a:bodyPr>
            <a:noAutofit/>
          </a:bodyPr>
          <a:lstStyle/>
          <a:p>
            <a:pPr algn="just"/>
            <a:r>
              <a:rPr lang="en-US" sz="600" dirty="0" err="1">
                <a:latin typeface="Times New Roman" panose="02020603050405020304" pitchFamily="18" charset="0"/>
                <a:cs typeface="Times New Roman" panose="02020603050405020304" pitchFamily="18" charset="0"/>
              </a:rPr>
              <a:t>Bezmez</a:t>
            </a:r>
            <a:r>
              <a:rPr lang="en-US" sz="600" dirty="0">
                <a:latin typeface="Times New Roman" panose="02020603050405020304" pitchFamily="18" charset="0"/>
                <a:cs typeface="Times New Roman" panose="02020603050405020304" pitchFamily="18" charset="0"/>
              </a:rPr>
              <a:t>, D., Shakespeare, T. and Lee, K. (2021). </a:t>
            </a:r>
            <a:r>
              <a:rPr lang="en-US" sz="600" dirty="0" err="1">
                <a:latin typeface="Times New Roman" panose="02020603050405020304" pitchFamily="18" charset="0"/>
                <a:cs typeface="Times New Roman" panose="02020603050405020304" pitchFamily="18" charset="0"/>
              </a:rPr>
              <a:t>Theorising</a:t>
            </a:r>
            <a:r>
              <a:rPr lang="en-US" sz="600" dirty="0">
                <a:latin typeface="Times New Roman" panose="02020603050405020304" pitchFamily="18" charset="0"/>
                <a:cs typeface="Times New Roman" panose="02020603050405020304" pitchFamily="18" charset="0"/>
              </a:rPr>
              <a:t> rehabilitation: Actors and parameters shaping normality, liminality and </a:t>
            </a:r>
            <a:r>
              <a:rPr lang="en-US" sz="600" dirty="0" err="1">
                <a:latin typeface="Times New Roman" panose="02020603050405020304" pitchFamily="18" charset="0"/>
                <a:cs typeface="Times New Roman" panose="02020603050405020304" pitchFamily="18" charset="0"/>
              </a:rPr>
              <a:t>depersonalisation</a:t>
            </a:r>
            <a:r>
              <a:rPr lang="en-US" sz="600" dirty="0">
                <a:latin typeface="Times New Roman" panose="02020603050405020304" pitchFamily="18" charset="0"/>
                <a:cs typeface="Times New Roman" panose="02020603050405020304" pitchFamily="18" charset="0"/>
              </a:rPr>
              <a:t> in a UK hospital. Sociology of Health &amp; Illness, 43(3), pp.713–731.</a:t>
            </a:r>
          </a:p>
          <a:p>
            <a:pPr algn="just"/>
            <a:r>
              <a:rPr lang="en-US" sz="600" dirty="0">
                <a:latin typeface="Times New Roman" panose="02020603050405020304" pitchFamily="18" charset="0"/>
                <a:cs typeface="Times New Roman" panose="02020603050405020304" pitchFamily="18" charset="0"/>
              </a:rPr>
              <a:t>Carney, M. (2022). Review of the Mental Health Commission’s Quality Framework (2007): Evidence Review, November 2022.</a:t>
            </a:r>
          </a:p>
          <a:p>
            <a:pPr algn="just"/>
            <a:r>
              <a:rPr lang="en-US" sz="600" dirty="0">
                <a:latin typeface="Times New Roman" panose="02020603050405020304" pitchFamily="18" charset="0"/>
                <a:cs typeface="Times New Roman" panose="02020603050405020304" pitchFamily="18" charset="0"/>
              </a:rPr>
              <a:t>Cohen, B.M. (2021). Mental health and crime.</a:t>
            </a:r>
          </a:p>
          <a:p>
            <a:pPr algn="just"/>
            <a:r>
              <a:rPr lang="en-US" sz="600" dirty="0" err="1">
                <a:latin typeface="Times New Roman" panose="02020603050405020304" pitchFamily="18" charset="0"/>
                <a:cs typeface="Times New Roman" panose="02020603050405020304" pitchFamily="18" charset="0"/>
              </a:rPr>
              <a:t>Desilva</a:t>
            </a:r>
            <a:r>
              <a:rPr lang="en-US" sz="600" dirty="0">
                <a:latin typeface="Times New Roman" panose="02020603050405020304" pitchFamily="18" charset="0"/>
                <a:cs typeface="Times New Roman" panose="02020603050405020304" pitchFamily="18" charset="0"/>
              </a:rPr>
              <a:t>, N. and Hollander, E. (2024). Impulse control disorders: Intermittent explosive disorder, kleptomania, pyromania. In Tasman’s Psychiatry (pp.1–49). Cham: Springer International Publishing.</a:t>
            </a:r>
          </a:p>
          <a:p>
            <a:pPr algn="just"/>
            <a:r>
              <a:rPr lang="en-US" sz="600" dirty="0">
                <a:latin typeface="Times New Roman" panose="02020603050405020304" pitchFamily="18" charset="0"/>
                <a:cs typeface="Times New Roman" panose="02020603050405020304" pitchFamily="18" charset="0"/>
              </a:rPr>
              <a:t>Eeles, J. and Walker, D.M. (2022). Mindfulness as taught in dialectical </a:t>
            </a:r>
            <a:r>
              <a:rPr lang="en-US" sz="600" dirty="0" err="1">
                <a:latin typeface="Times New Roman" panose="02020603050405020304" pitchFamily="18" charset="0"/>
                <a:cs typeface="Times New Roman" panose="02020603050405020304" pitchFamily="18" charset="0"/>
              </a:rPr>
              <a:t>behaviour</a:t>
            </a:r>
            <a:r>
              <a:rPr lang="en-US" sz="600" dirty="0">
                <a:latin typeface="Times New Roman" panose="02020603050405020304" pitchFamily="18" charset="0"/>
                <a:cs typeface="Times New Roman" panose="02020603050405020304" pitchFamily="18" charset="0"/>
              </a:rPr>
              <a:t> therapy: A scoping review. Clinical Psychology &amp; Psychotherapy, 29(6), pp.1843–1853.</a:t>
            </a:r>
          </a:p>
          <a:p>
            <a:pPr algn="just"/>
            <a:r>
              <a:rPr lang="en-US" sz="600" dirty="0">
                <a:latin typeface="Times New Roman" panose="02020603050405020304" pitchFamily="18" charset="0"/>
                <a:cs typeface="Times New Roman" panose="02020603050405020304" pitchFamily="18" charset="0"/>
              </a:rPr>
              <a:t>England, N.H.S. (2023). NHS long term workforce plan. [Online].</a:t>
            </a:r>
          </a:p>
          <a:p>
            <a:pPr algn="just"/>
            <a:r>
              <a:rPr lang="en-US" sz="600" dirty="0">
                <a:latin typeface="Times New Roman" panose="02020603050405020304" pitchFamily="18" charset="0"/>
                <a:cs typeface="Times New Roman" panose="02020603050405020304" pitchFamily="18" charset="0"/>
              </a:rPr>
              <a:t>Frost, C.O. (2025). From darkness to insight: Illuminating connections between personality, cognitive distortions, and childhood history in sex offenders. (Doctoral dissertation, Adler University).</a:t>
            </a:r>
          </a:p>
          <a:p>
            <a:pPr algn="just"/>
            <a:r>
              <a:rPr lang="en-US" sz="600" dirty="0">
                <a:latin typeface="Times New Roman" panose="02020603050405020304" pitchFamily="18" charset="0"/>
                <a:cs typeface="Times New Roman" panose="02020603050405020304" pitchFamily="18" charset="0"/>
              </a:rPr>
              <a:t>Funer, F. (2023). Admitting the heterogeneity of social inequalities: Intersectionality as a (self-)critical framework and tool within mental health care. Philosophy, Ethics, and Humanities in Medicine, 18(1), p.21.</a:t>
            </a:r>
          </a:p>
          <a:p>
            <a:pPr algn="just"/>
            <a:r>
              <a:rPr lang="en-US" sz="600" dirty="0">
                <a:latin typeface="Times New Roman" panose="02020603050405020304" pitchFamily="18" charset="0"/>
                <a:cs typeface="Times New Roman" panose="02020603050405020304" pitchFamily="18" charset="0"/>
              </a:rPr>
              <a:t>Gandy, M., Michaelis, R., </a:t>
            </a:r>
            <a:r>
              <a:rPr lang="en-US" sz="600" dirty="0" err="1">
                <a:latin typeface="Times New Roman" panose="02020603050405020304" pitchFamily="18" charset="0"/>
                <a:cs typeface="Times New Roman" panose="02020603050405020304" pitchFamily="18" charset="0"/>
              </a:rPr>
              <a:t>Acraman</a:t>
            </a:r>
            <a:r>
              <a:rPr lang="en-US" sz="600" dirty="0">
                <a:latin typeface="Times New Roman" panose="02020603050405020304" pitchFamily="18" charset="0"/>
                <a:cs typeface="Times New Roman" panose="02020603050405020304" pitchFamily="18" charset="0"/>
              </a:rPr>
              <a:t>, J., Donald, K.A., Fitzpatrick, M., LaFrance Jr, W.C., Margolis, S.A., Modi, A.C., Reuber, M., Tang, V. and Thayer, Z. (2023). Integrated psychological care services within seizure settings: Key components and implementation factors among example services in four ILAE regions: A report by the ILAE Psychiatry Commission. Epilepsia, 64(7), pp.1766–1784.</a:t>
            </a:r>
          </a:p>
          <a:p>
            <a:pPr algn="just"/>
            <a:r>
              <a:rPr lang="en-US" sz="600" dirty="0">
                <a:latin typeface="Times New Roman" panose="02020603050405020304" pitchFamily="18" charset="0"/>
                <a:cs typeface="Times New Roman" panose="02020603050405020304" pitchFamily="18" charset="0"/>
              </a:rPr>
              <a:t>Giroux, C. and Smith, W.E. (2024). Personality disorders. In Geriatric Psychiatry: A Case-Based Textbook (pp.649–674). Cham: Springer International Publishing.</a:t>
            </a:r>
          </a:p>
          <a:p>
            <a:pPr algn="just"/>
            <a:r>
              <a:rPr lang="en-US" sz="600" dirty="0">
                <a:latin typeface="Times New Roman" panose="02020603050405020304" pitchFamily="18" charset="0"/>
                <a:cs typeface="Times New Roman" panose="02020603050405020304" pitchFamily="18" charset="0"/>
              </a:rPr>
              <a:t>Howard, L.M., Wilson, C.A., Reilly, T.J., Moss, K.M., Mishra, G.D., Coupland‐Smith, E., </a:t>
            </a:r>
            <a:r>
              <a:rPr lang="en-US" sz="600" dirty="0" err="1">
                <a:latin typeface="Times New Roman" panose="02020603050405020304" pitchFamily="18" charset="0"/>
                <a:cs typeface="Times New Roman" panose="02020603050405020304" pitchFamily="18" charset="0"/>
              </a:rPr>
              <a:t>Riecher</a:t>
            </a:r>
            <a:r>
              <a:rPr lang="en-US" sz="600" dirty="0">
                <a:latin typeface="Times New Roman" panose="02020603050405020304" pitchFamily="18" charset="0"/>
                <a:cs typeface="Times New Roman" panose="02020603050405020304" pitchFamily="18" charset="0"/>
              </a:rPr>
              <a:t>‐Rössler, A., Seedat, S., Smith, S., Steinberg, J.R. and van </a:t>
            </a:r>
            <a:r>
              <a:rPr lang="en-US" sz="600" dirty="0" err="1">
                <a:latin typeface="Times New Roman" panose="02020603050405020304" pitchFamily="18" charset="0"/>
                <a:cs typeface="Times New Roman" panose="02020603050405020304" pitchFamily="18" charset="0"/>
              </a:rPr>
              <a:t>Ditzhuijzen</a:t>
            </a:r>
            <a:r>
              <a:rPr lang="en-US" sz="600" dirty="0">
                <a:latin typeface="Times New Roman" panose="02020603050405020304" pitchFamily="18" charset="0"/>
                <a:cs typeface="Times New Roman" panose="02020603050405020304" pitchFamily="18" charset="0"/>
              </a:rPr>
              <a:t>, J. (2025). Women’s reproductive mental health: Currently available evidence and future directions for research, clinical practice and health policy. World Psychiatry, 24(2), pp.196–215.</a:t>
            </a:r>
          </a:p>
          <a:p>
            <a:pPr algn="just"/>
            <a:r>
              <a:rPr lang="en-US" sz="600" dirty="0">
                <a:latin typeface="Times New Roman" panose="02020603050405020304" pitchFamily="18" charset="0"/>
                <a:cs typeface="Times New Roman" panose="02020603050405020304" pitchFamily="18" charset="0"/>
              </a:rPr>
              <a:t>Kar, S.K., Sharma, P. and Arafat, S.Y. (2025). Disruptive and impulse control disorders. In Textbook of Psychiatry – E-Book (p.112).</a:t>
            </a:r>
          </a:p>
          <a:p>
            <a:pPr algn="just"/>
            <a:r>
              <a:rPr lang="en-US" sz="600" dirty="0">
                <a:latin typeface="Times New Roman" panose="02020603050405020304" pitchFamily="18" charset="0"/>
                <a:cs typeface="Times New Roman" panose="02020603050405020304" pitchFamily="18" charset="0"/>
              </a:rPr>
              <a:t>Krzanich, A.C. (2022). Female domestic servants and the law: An analysis of gender, class and the contract of service in early nineteenth-century Scotland.</a:t>
            </a:r>
          </a:p>
          <a:p>
            <a:pPr algn="just"/>
            <a:r>
              <a:rPr lang="en-US" sz="600" dirty="0">
                <a:latin typeface="Times New Roman" panose="02020603050405020304" pitchFamily="18" charset="0"/>
                <a:cs typeface="Times New Roman" panose="02020603050405020304" pitchFamily="18" charset="0"/>
              </a:rPr>
              <a:t>Lam, B.Y. and Hsu, S.S. (2024). Psychological disorders. In Psychology in Asia (pp.359–415). Routledge.</a:t>
            </a:r>
          </a:p>
          <a:p>
            <a:pPr algn="just"/>
            <a:r>
              <a:rPr lang="en-US" sz="600" dirty="0" err="1">
                <a:latin typeface="Times New Roman" panose="02020603050405020304" pitchFamily="18" charset="0"/>
                <a:cs typeface="Times New Roman" panose="02020603050405020304" pitchFamily="18" charset="0"/>
              </a:rPr>
              <a:t>Lueckmann</a:t>
            </a:r>
            <a:r>
              <a:rPr lang="en-US" sz="600" dirty="0">
                <a:latin typeface="Times New Roman" panose="02020603050405020304" pitchFamily="18" charset="0"/>
                <a:cs typeface="Times New Roman" panose="02020603050405020304" pitchFamily="18" charset="0"/>
              </a:rPr>
              <a:t>, S.L., Hoebel, J., </a:t>
            </a:r>
            <a:r>
              <a:rPr lang="en-US" sz="600" dirty="0" err="1">
                <a:latin typeface="Times New Roman" panose="02020603050405020304" pitchFamily="18" charset="0"/>
                <a:cs typeface="Times New Roman" panose="02020603050405020304" pitchFamily="18" charset="0"/>
              </a:rPr>
              <a:t>Roick</a:t>
            </a:r>
            <a:r>
              <a:rPr lang="en-US" sz="600" dirty="0">
                <a:latin typeface="Times New Roman" panose="02020603050405020304" pitchFamily="18" charset="0"/>
                <a:cs typeface="Times New Roman" panose="02020603050405020304" pitchFamily="18" charset="0"/>
              </a:rPr>
              <a:t>, J., Markert, J., </a:t>
            </a:r>
            <a:r>
              <a:rPr lang="en-US" sz="600" dirty="0" err="1">
                <a:latin typeface="Times New Roman" panose="02020603050405020304" pitchFamily="18" charset="0"/>
                <a:cs typeface="Times New Roman" panose="02020603050405020304" pitchFamily="18" charset="0"/>
              </a:rPr>
              <a:t>Spallek</a:t>
            </a:r>
            <a:r>
              <a:rPr lang="en-US" sz="600" dirty="0">
                <a:latin typeface="Times New Roman" panose="02020603050405020304" pitchFamily="18" charset="0"/>
                <a:cs typeface="Times New Roman" panose="02020603050405020304" pitchFamily="18" charset="0"/>
              </a:rPr>
              <a:t>, J., von dem </a:t>
            </a:r>
            <a:r>
              <a:rPr lang="en-US" sz="600" dirty="0" err="1">
                <a:latin typeface="Times New Roman" panose="02020603050405020304" pitchFamily="18" charset="0"/>
                <a:cs typeface="Times New Roman" panose="02020603050405020304" pitchFamily="18" charset="0"/>
              </a:rPr>
              <a:t>Knesebeck</a:t>
            </a:r>
            <a:r>
              <a:rPr lang="en-US" sz="600" dirty="0">
                <a:latin typeface="Times New Roman" panose="02020603050405020304" pitchFamily="18" charset="0"/>
                <a:cs typeface="Times New Roman" panose="02020603050405020304" pitchFamily="18" charset="0"/>
              </a:rPr>
              <a:t>, O. and Richter, M. (2021). Socioeconomic inequalities in primary-care and specialist physician visits: A systematic review. International Journal for Equity in Health, 20(1), p.58.</a:t>
            </a:r>
          </a:p>
          <a:p>
            <a:pPr algn="just"/>
            <a:r>
              <a:rPr lang="en-US" sz="600" dirty="0">
                <a:latin typeface="Times New Roman" panose="02020603050405020304" pitchFamily="18" charset="0"/>
                <a:cs typeface="Times New Roman" panose="02020603050405020304" pitchFamily="18" charset="0"/>
              </a:rPr>
              <a:t>MacInnes, J. (2024). Inequality of access to primary and community health services: A scoping review.</a:t>
            </a:r>
          </a:p>
          <a:p>
            <a:pPr algn="just"/>
            <a:r>
              <a:rPr lang="en-US" sz="600" dirty="0">
                <a:latin typeface="Times New Roman" panose="02020603050405020304" pitchFamily="18" charset="0"/>
                <a:cs typeface="Times New Roman" panose="02020603050405020304" pitchFamily="18" charset="0"/>
              </a:rPr>
              <a:t>Moskow, D.M., Ong, C.W., Hayes, S.C. and Hofmann, S.G. (2023). Process-based therapy: A personalized approach to treatment. Journal of Experimental Psychopathology, 14(1), p.20438087231152848.</a:t>
            </a:r>
          </a:p>
          <a:p>
            <a:pPr algn="just"/>
            <a:r>
              <a:rPr lang="en-US" sz="600" dirty="0">
                <a:latin typeface="Times New Roman" panose="02020603050405020304" pitchFamily="18" charset="0"/>
                <a:cs typeface="Times New Roman" panose="02020603050405020304" pitchFamily="18" charset="0"/>
              </a:rPr>
              <a:t>Prange, S., </a:t>
            </a:r>
            <a:r>
              <a:rPr lang="en-US" sz="600" dirty="0" err="1">
                <a:latin typeface="Times New Roman" panose="02020603050405020304" pitchFamily="18" charset="0"/>
                <a:cs typeface="Times New Roman" panose="02020603050405020304" pitchFamily="18" charset="0"/>
              </a:rPr>
              <a:t>Metereau</a:t>
            </a:r>
            <a:r>
              <a:rPr lang="en-US" sz="600" dirty="0">
                <a:latin typeface="Times New Roman" panose="02020603050405020304" pitchFamily="18" charset="0"/>
                <a:cs typeface="Times New Roman" panose="02020603050405020304" pitchFamily="18" charset="0"/>
              </a:rPr>
              <a:t>, E., Klinger, H., Huddlestone, M., De Oliveira, M., </a:t>
            </a:r>
            <a:r>
              <a:rPr lang="en-US" sz="600" dirty="0" err="1">
                <a:latin typeface="Times New Roman" panose="02020603050405020304" pitchFamily="18" charset="0"/>
                <a:cs typeface="Times New Roman" panose="02020603050405020304" pitchFamily="18" charset="0"/>
              </a:rPr>
              <a:t>Duperrier</a:t>
            </a:r>
            <a:r>
              <a:rPr lang="en-US" sz="600" dirty="0">
                <a:latin typeface="Times New Roman" panose="02020603050405020304" pitchFamily="18" charset="0"/>
                <a:cs typeface="Times New Roman" panose="02020603050405020304" pitchFamily="18" charset="0"/>
              </a:rPr>
              <a:t>, S., </a:t>
            </a:r>
            <a:r>
              <a:rPr lang="en-US" sz="600" dirty="0" err="1">
                <a:latin typeface="Times New Roman" panose="02020603050405020304" pitchFamily="18" charset="0"/>
                <a:cs typeface="Times New Roman" panose="02020603050405020304" pitchFamily="18" charset="0"/>
              </a:rPr>
              <a:t>Courault</a:t>
            </a:r>
            <a:r>
              <a:rPr lang="en-US" sz="600" dirty="0">
                <a:latin typeface="Times New Roman" panose="02020603050405020304" pitchFamily="18" charset="0"/>
                <a:cs typeface="Times New Roman" panose="02020603050405020304" pitchFamily="18" charset="0"/>
              </a:rPr>
              <a:t>, P., </a:t>
            </a:r>
            <a:r>
              <a:rPr lang="en-US" sz="600" dirty="0" err="1">
                <a:latin typeface="Times New Roman" panose="02020603050405020304" pitchFamily="18" charset="0"/>
                <a:cs typeface="Times New Roman" panose="02020603050405020304" pitchFamily="18" charset="0"/>
              </a:rPr>
              <a:t>Redoute</a:t>
            </a:r>
            <a:r>
              <a:rPr lang="en-US" sz="600" dirty="0">
                <a:latin typeface="Times New Roman" panose="02020603050405020304" pitchFamily="18" charset="0"/>
                <a:cs typeface="Times New Roman" panose="02020603050405020304" pitchFamily="18" charset="0"/>
              </a:rPr>
              <a:t>, J., Tremblay, L., Sgambato, V. and Lancelot, S. (2025). Serotonergic dysfunction in patients with impulse control disorders in Parkinson’s disease. Brain, 148(6), pp.2108–2121.</a:t>
            </a:r>
          </a:p>
          <a:p>
            <a:pPr algn="just"/>
            <a:r>
              <a:rPr lang="en-US" sz="600" dirty="0">
                <a:latin typeface="Times New Roman" panose="02020603050405020304" pitchFamily="18" charset="0"/>
                <a:cs typeface="Times New Roman" panose="02020603050405020304" pitchFamily="18" charset="0"/>
              </a:rPr>
              <a:t>Rajeshkumar, M. (2025). Mad at the system: The Mental Health Act UK – Power and control of racialized women.</a:t>
            </a:r>
          </a:p>
          <a:p>
            <a:pPr algn="just"/>
            <a:r>
              <a:rPr lang="en-US" sz="600" dirty="0" err="1">
                <a:latin typeface="Times New Roman" panose="02020603050405020304" pitchFamily="18" charset="0"/>
                <a:cs typeface="Times New Roman" panose="02020603050405020304" pitchFamily="18" charset="0"/>
              </a:rPr>
              <a:t>Rakfeldt</a:t>
            </a:r>
            <a:r>
              <a:rPr lang="en-US" sz="600" dirty="0">
                <a:latin typeface="Times New Roman" panose="02020603050405020304" pitchFamily="18" charset="0"/>
                <a:cs typeface="Times New Roman" panose="02020603050405020304" pitchFamily="18" charset="0"/>
              </a:rPr>
              <a:t>, J. (2023). Cognitive-</a:t>
            </a:r>
            <a:r>
              <a:rPr lang="en-US" sz="600" dirty="0" err="1">
                <a:latin typeface="Times New Roman" panose="02020603050405020304" pitchFamily="18" charset="0"/>
                <a:cs typeface="Times New Roman" panose="02020603050405020304" pitchFamily="18" charset="0"/>
              </a:rPr>
              <a:t>behavioural</a:t>
            </a:r>
            <a:r>
              <a:rPr lang="en-US" sz="600" dirty="0">
                <a:latin typeface="Times New Roman" panose="02020603050405020304" pitchFamily="18" charset="0"/>
                <a:cs typeface="Times New Roman" panose="02020603050405020304" pitchFamily="18" charset="0"/>
              </a:rPr>
              <a:t> therapies: The three waves of CBT. In Responding to the Oppression of Addiction: Canadian Social Work Perspectives, p.398.</a:t>
            </a:r>
          </a:p>
          <a:p>
            <a:pPr algn="just"/>
            <a:r>
              <a:rPr lang="en-US" sz="600" dirty="0" err="1">
                <a:latin typeface="Times New Roman" panose="02020603050405020304" pitchFamily="18" charset="0"/>
                <a:cs typeface="Times New Roman" panose="02020603050405020304" pitchFamily="18" charset="0"/>
              </a:rPr>
              <a:t>Razaqa</a:t>
            </a:r>
            <a:r>
              <a:rPr lang="en-US" sz="600" dirty="0">
                <a:latin typeface="Times New Roman" panose="02020603050405020304" pitchFamily="18" charset="0"/>
                <a:cs typeface="Times New Roman" panose="02020603050405020304" pitchFamily="18" charset="0"/>
              </a:rPr>
              <a:t>, A.P., </a:t>
            </a:r>
            <a:r>
              <a:rPr lang="en-US" sz="600" dirty="0" err="1">
                <a:latin typeface="Times New Roman" panose="02020603050405020304" pitchFamily="18" charset="0"/>
                <a:cs typeface="Times New Roman" panose="02020603050405020304" pitchFamily="18" charset="0"/>
              </a:rPr>
              <a:t>Hartini</a:t>
            </a:r>
            <a:r>
              <a:rPr lang="en-US" sz="600" dirty="0">
                <a:latin typeface="Times New Roman" panose="02020603050405020304" pitchFamily="18" charset="0"/>
                <a:cs typeface="Times New Roman" panose="02020603050405020304" pitchFamily="18" charset="0"/>
              </a:rPr>
              <a:t>, S. and Ferrary, A.A.I. (2024). Juridical analysis of criminal acts of theft committed by kleptomania. </a:t>
            </a:r>
            <a:r>
              <a:rPr lang="en-US" sz="600" dirty="0" err="1">
                <a:latin typeface="Times New Roman" panose="02020603050405020304" pitchFamily="18" charset="0"/>
                <a:cs typeface="Times New Roman" panose="02020603050405020304" pitchFamily="18" charset="0"/>
              </a:rPr>
              <a:t>Jurnal</a:t>
            </a:r>
            <a:r>
              <a:rPr lang="en-US" sz="600" dirty="0">
                <a:latin typeface="Times New Roman" panose="02020603050405020304" pitchFamily="18" charset="0"/>
                <a:cs typeface="Times New Roman" panose="02020603050405020304" pitchFamily="18" charset="0"/>
              </a:rPr>
              <a:t> </a:t>
            </a:r>
            <a:r>
              <a:rPr lang="en-US" sz="600" dirty="0" err="1">
                <a:latin typeface="Times New Roman" panose="02020603050405020304" pitchFamily="18" charset="0"/>
                <a:cs typeface="Times New Roman" panose="02020603050405020304" pitchFamily="18" charset="0"/>
              </a:rPr>
              <a:t>Mahasiswa</a:t>
            </a:r>
            <a:r>
              <a:rPr lang="en-US" sz="600" dirty="0">
                <a:latin typeface="Times New Roman" panose="02020603050405020304" pitchFamily="18" charset="0"/>
                <a:cs typeface="Times New Roman" panose="02020603050405020304" pitchFamily="18" charset="0"/>
              </a:rPr>
              <a:t> </a:t>
            </a:r>
            <a:r>
              <a:rPr lang="en-US" sz="600" dirty="0" err="1">
                <a:latin typeface="Times New Roman" panose="02020603050405020304" pitchFamily="18" charset="0"/>
                <a:cs typeface="Times New Roman" panose="02020603050405020304" pitchFamily="18" charset="0"/>
              </a:rPr>
              <a:t>Yustisi</a:t>
            </a:r>
            <a:r>
              <a:rPr lang="en-US" sz="600" dirty="0">
                <a:latin typeface="Times New Roman" panose="02020603050405020304" pitchFamily="18" charset="0"/>
                <a:cs typeface="Times New Roman" panose="02020603050405020304" pitchFamily="18" charset="0"/>
              </a:rPr>
              <a:t>, 2(3), pp.42–44.</a:t>
            </a:r>
          </a:p>
          <a:p>
            <a:pPr algn="just"/>
            <a:r>
              <a:rPr lang="en-US" sz="600" dirty="0">
                <a:latin typeface="Times New Roman" panose="02020603050405020304" pitchFamily="18" charset="0"/>
                <a:cs typeface="Times New Roman" panose="02020603050405020304" pitchFamily="18" charset="0"/>
              </a:rPr>
              <a:t>Room, R. (2023). Treatment-seeking populations and larger realities. In Alcoholism Treatment in Transition (pp.205–224). Routledge.</a:t>
            </a:r>
          </a:p>
          <a:p>
            <a:pPr algn="just"/>
            <a:r>
              <a:rPr lang="en-US" sz="600" dirty="0">
                <a:latin typeface="Times New Roman" panose="02020603050405020304" pitchFamily="18" charset="0"/>
                <a:cs typeface="Times New Roman" panose="02020603050405020304" pitchFamily="18" charset="0"/>
              </a:rPr>
              <a:t>Saxena, K. and Sahai, A. (2025). Understanding the effectiveness of cognitive </a:t>
            </a:r>
            <a:r>
              <a:rPr lang="en-US" sz="600" dirty="0" err="1">
                <a:latin typeface="Times New Roman" panose="02020603050405020304" pitchFamily="18" charset="0"/>
                <a:cs typeface="Times New Roman" panose="02020603050405020304" pitchFamily="18" charset="0"/>
              </a:rPr>
              <a:t>behavioural</a:t>
            </a:r>
            <a:r>
              <a:rPr lang="en-US" sz="600" dirty="0">
                <a:latin typeface="Times New Roman" panose="02020603050405020304" pitchFamily="18" charset="0"/>
                <a:cs typeface="Times New Roman" panose="02020603050405020304" pitchFamily="18" charset="0"/>
              </a:rPr>
              <a:t> therapy: A study on offenders. Annals of Neurosciences, 32(4), pp.309–314.</a:t>
            </a:r>
          </a:p>
          <a:p>
            <a:pPr algn="just"/>
            <a:r>
              <a:rPr lang="en-US" sz="600" dirty="0" err="1">
                <a:latin typeface="Times New Roman" panose="02020603050405020304" pitchFamily="18" charset="0"/>
                <a:cs typeface="Times New Roman" panose="02020603050405020304" pitchFamily="18" charset="0"/>
              </a:rPr>
              <a:t>Siglag</a:t>
            </a:r>
            <a:r>
              <a:rPr lang="en-US" sz="600" dirty="0">
                <a:latin typeface="Times New Roman" panose="02020603050405020304" pitchFamily="18" charset="0"/>
                <a:cs typeface="Times New Roman" panose="02020603050405020304" pitchFamily="18" charset="0"/>
              </a:rPr>
              <a:t>, M. (ed.) (2024). Innovative treatment approaches in forensic and correctional settings. Taylor &amp; Francis.</a:t>
            </a:r>
          </a:p>
          <a:p>
            <a:pPr algn="just"/>
            <a:r>
              <a:rPr lang="en-US" sz="600" dirty="0" err="1">
                <a:latin typeface="Times New Roman" panose="02020603050405020304" pitchFamily="18" charset="0"/>
                <a:cs typeface="Times New Roman" panose="02020603050405020304" pitchFamily="18" charset="0"/>
              </a:rPr>
              <a:t>Soltanifar</a:t>
            </a:r>
            <a:r>
              <a:rPr lang="en-US" sz="600" dirty="0">
                <a:latin typeface="Times New Roman" panose="02020603050405020304" pitchFamily="18" charset="0"/>
                <a:cs typeface="Times New Roman" panose="02020603050405020304" pitchFamily="18" charset="0"/>
              </a:rPr>
              <a:t>, A. and Ashari, A. (2024). Comparison of the effect of naltrexone with or without fluoxetine for preventing relapse to opioid addiction. Journal of Fundamentals of Mental Health, 26(5).</a:t>
            </a:r>
          </a:p>
          <a:p>
            <a:pPr algn="just"/>
            <a:r>
              <a:rPr lang="en-US" sz="600" dirty="0">
                <a:latin typeface="Times New Roman" panose="02020603050405020304" pitchFamily="18" charset="0"/>
                <a:cs typeface="Times New Roman" panose="02020603050405020304" pitchFamily="18" charset="0"/>
              </a:rPr>
              <a:t>Song, F. (2021). Problem gambling diversion programs: A review of implementations and challenges. UNLV Gaming Law Journal, 12, p.227.</a:t>
            </a:r>
          </a:p>
          <a:p>
            <a:pPr algn="just"/>
            <a:r>
              <a:rPr lang="en-US" sz="600" dirty="0">
                <a:latin typeface="Times New Roman" panose="02020603050405020304" pitchFamily="18" charset="0"/>
                <a:cs typeface="Times New Roman" panose="02020603050405020304" pitchFamily="18" charset="0"/>
              </a:rPr>
              <a:t>Stein, G. (2024, April). Antisocial and other personality disorders, impulse control disorders, and non-substance addictive disorders. In Seminars in General Adult Psychiatry (p.444).</a:t>
            </a:r>
          </a:p>
          <a:p>
            <a:pPr algn="just"/>
            <a:r>
              <a:rPr lang="en-US" sz="600" dirty="0">
                <a:latin typeface="Times New Roman" panose="02020603050405020304" pitchFamily="18" charset="0"/>
                <a:cs typeface="Times New Roman" panose="02020603050405020304" pitchFamily="18" charset="0"/>
              </a:rPr>
              <a:t>Thaman, S.C. (2024). Plea bargaining in the United States. In Research Handbook on Plea Bargaining and Criminal Justice (pp.36–57). Edward Elgar Publishing.</a:t>
            </a:r>
          </a:p>
          <a:p>
            <a:pPr algn="just"/>
            <a:r>
              <a:rPr lang="en-US" sz="600" dirty="0">
                <a:latin typeface="Times New Roman" panose="02020603050405020304" pitchFamily="18" charset="0"/>
                <a:cs typeface="Times New Roman" panose="02020603050405020304" pitchFamily="18" charset="0"/>
              </a:rPr>
              <a:t>Trostle, A. (2025). Shattering paradigms, embracing uncertainty: Female mental illness in contemporary fiction (2000–2020). (Doctoral dissertation, University of Kent</a:t>
            </a:r>
            <a:r>
              <a:rPr lang="en-US" sz="510" dirty="0">
                <a:latin typeface="Times New Roman" panose="02020603050405020304" pitchFamily="18" charset="0"/>
                <a:cs typeface="Times New Roman" panose="02020603050405020304" pitchFamily="18" charset="0"/>
              </a:rPr>
              <a:t>).</a:t>
            </a:r>
            <a:endParaRPr lang="en-GB" sz="510" dirty="0"/>
          </a:p>
        </p:txBody>
      </p:sp>
    </p:spTree>
    <p:extLst>
      <p:ext uri="{BB962C8B-B14F-4D97-AF65-F5344CB8AC3E}">
        <p14:creationId xmlns:p14="http://schemas.microsoft.com/office/powerpoint/2010/main" val="149028270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66</TotalTime>
  <Words>3577</Words>
  <Application>Microsoft Office PowerPoint</Application>
  <PresentationFormat>Widescreen</PresentationFormat>
  <Paragraphs>62</Paragraphs>
  <Slides>3</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vt:i4>
      </vt:variant>
    </vt:vector>
  </HeadingPairs>
  <TitlesOfParts>
    <vt:vector size="8" baseType="lpstr">
      <vt:lpstr>Arial</vt:lpstr>
      <vt:lpstr>Calibri</vt:lpstr>
      <vt:lpstr>Calibri Light</vt:lpstr>
      <vt:lpstr>Times New Roman</vt:lpstr>
      <vt:lpstr>Office Theme</vt:lpstr>
      <vt:lpstr>PowerPoint Presentation</vt:lpstr>
      <vt:lpstr>PowerPoint Presentation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sobia kauser</dc:creator>
  <cp:lastModifiedBy>sobia kauser</cp:lastModifiedBy>
  <cp:revision>1</cp:revision>
  <dcterms:created xsi:type="dcterms:W3CDTF">2025-10-18T05:11:58Z</dcterms:created>
  <dcterms:modified xsi:type="dcterms:W3CDTF">2025-11-01T22:10:23Z</dcterms:modified>
</cp:coreProperties>
</file>