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3"/>
  </p:notesMasterIdLst>
  <p:sldIdLst>
    <p:sldId id="257" r:id="rId9"/>
    <p:sldId id="268" r:id="rId10"/>
    <p:sldId id="272" r:id="rId11"/>
    <p:sldId id="390" r:id="rId12"/>
    <p:sldId id="448" r:id="rId13"/>
    <p:sldId id="435" r:id="rId14"/>
    <p:sldId id="442" r:id="rId15"/>
    <p:sldId id="443" r:id="rId16"/>
    <p:sldId id="445" r:id="rId17"/>
    <p:sldId id="444" r:id="rId18"/>
    <p:sldId id="439" r:id="rId19"/>
    <p:sldId id="434" r:id="rId20"/>
    <p:sldId id="446" r:id="rId21"/>
    <p:sldId id="43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C5C"/>
    <a:srgbClr val="C0AB57"/>
    <a:srgbClr val="004F9F"/>
    <a:srgbClr val="004476"/>
    <a:srgbClr val="023B59"/>
    <a:srgbClr val="013D5E"/>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5"/>
    <p:restoredTop sz="75000" autoAdjust="0"/>
  </p:normalViewPr>
  <p:slideViewPr>
    <p:cSldViewPr snapToGrid="0" snapToObjects="1">
      <p:cViewPr varScale="1">
        <p:scale>
          <a:sx n="40" d="100"/>
          <a:sy n="40" d="100"/>
        </p:scale>
        <p:origin x="630"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heme" Target="theme/theme1.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942B54B1-EBC1-4CF5-94EE-F7CA9E484A35}"/>
    <pc:docChg chg="delSld">
      <pc:chgData name="Kate Piper (IMH)" userId="f69ee4e2-845b-4a1f-89c4-60fce9da139f" providerId="ADAL" clId="{942B54B1-EBC1-4CF5-94EE-F7CA9E484A35}" dt="2024-08-14T08:18:48.816" v="13" actId="47"/>
      <pc:docMkLst>
        <pc:docMk/>
      </pc:docMkLst>
      <pc:sldChg chg="del">
        <pc:chgData name="Kate Piper (IMH)" userId="f69ee4e2-845b-4a1f-89c4-60fce9da139f" providerId="ADAL" clId="{942B54B1-EBC1-4CF5-94EE-F7CA9E484A35}" dt="2024-08-14T08:18:48.816" v="13" actId="47"/>
        <pc:sldMkLst>
          <pc:docMk/>
          <pc:sldMk cId="1054865248" sldId="273"/>
        </pc:sldMkLst>
      </pc:sldChg>
      <pc:sldChg chg="del">
        <pc:chgData name="Kate Piper (IMH)" userId="f69ee4e2-845b-4a1f-89c4-60fce9da139f" providerId="ADAL" clId="{942B54B1-EBC1-4CF5-94EE-F7CA9E484A35}" dt="2024-08-14T08:18:43.999" v="12" actId="47"/>
        <pc:sldMkLst>
          <pc:docMk/>
          <pc:sldMk cId="2231170504" sldId="274"/>
        </pc:sldMkLst>
      </pc:sldChg>
      <pc:sldChg chg="del">
        <pc:chgData name="Kate Piper (IMH)" userId="f69ee4e2-845b-4a1f-89c4-60fce9da139f" providerId="ADAL" clId="{942B54B1-EBC1-4CF5-94EE-F7CA9E484A35}" dt="2024-08-14T08:18:43.534" v="11" actId="47"/>
        <pc:sldMkLst>
          <pc:docMk/>
          <pc:sldMk cId="1136874674" sldId="275"/>
        </pc:sldMkLst>
      </pc:sldChg>
      <pc:sldChg chg="del">
        <pc:chgData name="Kate Piper (IMH)" userId="f69ee4e2-845b-4a1f-89c4-60fce9da139f" providerId="ADAL" clId="{942B54B1-EBC1-4CF5-94EE-F7CA9E484A35}" dt="2024-08-14T08:18:40.960" v="7" actId="47"/>
        <pc:sldMkLst>
          <pc:docMk/>
          <pc:sldMk cId="2637263549" sldId="371"/>
        </pc:sldMkLst>
      </pc:sldChg>
      <pc:sldChg chg="del">
        <pc:chgData name="Kate Piper (IMH)" userId="f69ee4e2-845b-4a1f-89c4-60fce9da139f" providerId="ADAL" clId="{942B54B1-EBC1-4CF5-94EE-F7CA9E484A35}" dt="2024-08-14T08:18:41.166" v="8" actId="47"/>
        <pc:sldMkLst>
          <pc:docMk/>
          <pc:sldMk cId="420048634" sldId="373"/>
        </pc:sldMkLst>
      </pc:sldChg>
      <pc:sldChg chg="del">
        <pc:chgData name="Kate Piper (IMH)" userId="f69ee4e2-845b-4a1f-89c4-60fce9da139f" providerId="ADAL" clId="{942B54B1-EBC1-4CF5-94EE-F7CA9E484A35}" dt="2024-08-14T08:18:39.031" v="1" actId="47"/>
        <pc:sldMkLst>
          <pc:docMk/>
          <pc:sldMk cId="3944980649" sldId="374"/>
        </pc:sldMkLst>
      </pc:sldChg>
      <pc:sldChg chg="del">
        <pc:chgData name="Kate Piper (IMH)" userId="f69ee4e2-845b-4a1f-89c4-60fce9da139f" providerId="ADAL" clId="{942B54B1-EBC1-4CF5-94EE-F7CA9E484A35}" dt="2024-08-14T08:18:40.290" v="5" actId="47"/>
        <pc:sldMkLst>
          <pc:docMk/>
          <pc:sldMk cId="1891895756" sldId="377"/>
        </pc:sldMkLst>
      </pc:sldChg>
      <pc:sldChg chg="del">
        <pc:chgData name="Kate Piper (IMH)" userId="f69ee4e2-845b-4a1f-89c4-60fce9da139f" providerId="ADAL" clId="{942B54B1-EBC1-4CF5-94EE-F7CA9E484A35}" dt="2024-08-14T08:18:41.484" v="9" actId="47"/>
        <pc:sldMkLst>
          <pc:docMk/>
          <pc:sldMk cId="2356077435" sldId="379"/>
        </pc:sldMkLst>
      </pc:sldChg>
      <pc:sldChg chg="del">
        <pc:chgData name="Kate Piper (IMH)" userId="f69ee4e2-845b-4a1f-89c4-60fce9da139f" providerId="ADAL" clId="{942B54B1-EBC1-4CF5-94EE-F7CA9E484A35}" dt="2024-08-14T08:18:39.647" v="3" actId="47"/>
        <pc:sldMkLst>
          <pc:docMk/>
          <pc:sldMk cId="1488839334" sldId="380"/>
        </pc:sldMkLst>
      </pc:sldChg>
      <pc:sldChg chg="del">
        <pc:chgData name="Kate Piper (IMH)" userId="f69ee4e2-845b-4a1f-89c4-60fce9da139f" providerId="ADAL" clId="{942B54B1-EBC1-4CF5-94EE-F7CA9E484A35}" dt="2024-08-14T08:18:41.893" v="10" actId="47"/>
        <pc:sldMkLst>
          <pc:docMk/>
          <pc:sldMk cId="1808969188" sldId="385"/>
        </pc:sldMkLst>
      </pc:sldChg>
      <pc:sldChg chg="del">
        <pc:chgData name="Kate Piper (IMH)" userId="f69ee4e2-845b-4a1f-89c4-60fce9da139f" providerId="ADAL" clId="{942B54B1-EBC1-4CF5-94EE-F7CA9E484A35}" dt="2024-08-14T08:18:40.647" v="6" actId="47"/>
        <pc:sldMkLst>
          <pc:docMk/>
          <pc:sldMk cId="1075374311" sldId="386"/>
        </pc:sldMkLst>
      </pc:sldChg>
      <pc:sldChg chg="del">
        <pc:chgData name="Kate Piper (IMH)" userId="f69ee4e2-845b-4a1f-89c4-60fce9da139f" providerId="ADAL" clId="{942B54B1-EBC1-4CF5-94EE-F7CA9E484A35}" dt="2024-08-14T08:18:40.031" v="4" actId="47"/>
        <pc:sldMkLst>
          <pc:docMk/>
          <pc:sldMk cId="2357599843" sldId="387"/>
        </pc:sldMkLst>
      </pc:sldChg>
      <pc:sldChg chg="del">
        <pc:chgData name="Kate Piper (IMH)" userId="f69ee4e2-845b-4a1f-89c4-60fce9da139f" providerId="ADAL" clId="{942B54B1-EBC1-4CF5-94EE-F7CA9E484A35}" dt="2024-08-14T08:18:39.389" v="2" actId="47"/>
        <pc:sldMkLst>
          <pc:docMk/>
          <pc:sldMk cId="2439560201" sldId="388"/>
        </pc:sldMkLst>
      </pc:sldChg>
      <pc:sldChg chg="del">
        <pc:chgData name="Kate Piper (IMH)" userId="f69ee4e2-845b-4a1f-89c4-60fce9da139f" providerId="ADAL" clId="{942B54B1-EBC1-4CF5-94EE-F7CA9E484A35}" dt="2024-08-14T08:18:38.727" v="0" actId="47"/>
        <pc:sldMkLst>
          <pc:docMk/>
          <pc:sldMk cId="994820548" sldId="389"/>
        </pc:sldMkLst>
      </pc:sldChg>
      <pc:sldMasterChg chg="delSldLayout">
        <pc:chgData name="Kate Piper (IMH)" userId="f69ee4e2-845b-4a1f-89c4-60fce9da139f" providerId="ADAL" clId="{942B54B1-EBC1-4CF5-94EE-F7CA9E484A35}" dt="2024-08-14T08:18:41.893" v="10" actId="47"/>
        <pc:sldMasterMkLst>
          <pc:docMk/>
          <pc:sldMasterMk cId="1384196811" sldId="2147483658"/>
        </pc:sldMasterMkLst>
        <pc:sldLayoutChg chg="del">
          <pc:chgData name="Kate Piper (IMH)" userId="f69ee4e2-845b-4a1f-89c4-60fce9da139f" providerId="ADAL" clId="{942B54B1-EBC1-4CF5-94EE-F7CA9E484A35}" dt="2024-08-14T08:18:41.893" v="10" actId="47"/>
          <pc:sldLayoutMkLst>
            <pc:docMk/>
            <pc:sldMasterMk cId="1384196811" sldId="2147483658"/>
            <pc:sldLayoutMk cId="3312023767" sldId="2147483741"/>
          </pc:sldLayoutMkLst>
        </pc:sldLayoutChg>
        <pc:sldLayoutChg chg="del">
          <pc:chgData name="Kate Piper (IMH)" userId="f69ee4e2-845b-4a1f-89c4-60fce9da139f" providerId="ADAL" clId="{942B54B1-EBC1-4CF5-94EE-F7CA9E484A35}" dt="2024-08-14T08:18:40.647" v="6" actId="47"/>
          <pc:sldLayoutMkLst>
            <pc:docMk/>
            <pc:sldMasterMk cId="1384196811" sldId="2147483658"/>
            <pc:sldLayoutMk cId="1766793229" sldId="214748374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5603D2-3759-564F-883D-F64587A9588D}" type="doc">
      <dgm:prSet loTypeId="urn:microsoft.com/office/officeart/2005/8/layout/venn2" loCatId="" qsTypeId="urn:microsoft.com/office/officeart/2005/8/quickstyle/simple1" qsCatId="simple" csTypeId="urn:microsoft.com/office/officeart/2005/8/colors/colorful5" csCatId="colorful" phldr="1"/>
      <dgm:spPr/>
      <dgm:t>
        <a:bodyPr/>
        <a:lstStyle/>
        <a:p>
          <a:endParaRPr lang="en-US"/>
        </a:p>
      </dgm:t>
    </dgm:pt>
    <dgm:pt modelId="{F7BFE829-9CF9-4341-95B0-B587B0F062BC}">
      <dgm:prSet phldrT="[Text]"/>
      <dgm:spPr/>
      <dgm:t>
        <a:bodyPr/>
        <a:lstStyle/>
        <a:p>
          <a:r>
            <a:rPr lang="en-US" dirty="0">
              <a:solidFill>
                <a:schemeClr val="tx1"/>
              </a:solidFill>
            </a:rPr>
            <a:t>Society and policy</a:t>
          </a:r>
        </a:p>
      </dgm:t>
    </dgm:pt>
    <dgm:pt modelId="{6693DC4B-E5C5-8841-8919-DC92735889E5}" type="parTrans" cxnId="{9DC538B6-698C-E74A-A769-E96BF715A1B0}">
      <dgm:prSet/>
      <dgm:spPr/>
      <dgm:t>
        <a:bodyPr/>
        <a:lstStyle/>
        <a:p>
          <a:endParaRPr lang="en-US"/>
        </a:p>
      </dgm:t>
    </dgm:pt>
    <dgm:pt modelId="{2E28367B-FB83-5748-9198-15C406E0FF4F}" type="sibTrans" cxnId="{9DC538B6-698C-E74A-A769-E96BF715A1B0}">
      <dgm:prSet/>
      <dgm:spPr/>
      <dgm:t>
        <a:bodyPr/>
        <a:lstStyle/>
        <a:p>
          <a:endParaRPr lang="en-US"/>
        </a:p>
      </dgm:t>
    </dgm:pt>
    <dgm:pt modelId="{2FB9FA8F-E430-3F44-AEC3-6097841FD95E}">
      <dgm:prSet phldrT="[Text]"/>
      <dgm:spPr/>
      <dgm:t>
        <a:bodyPr/>
        <a:lstStyle/>
        <a:p>
          <a:r>
            <a:rPr lang="en-US" dirty="0">
              <a:solidFill>
                <a:schemeClr val="tx1"/>
              </a:solidFill>
            </a:rPr>
            <a:t>Community</a:t>
          </a:r>
        </a:p>
      </dgm:t>
    </dgm:pt>
    <dgm:pt modelId="{B567DD07-071B-F54B-A31D-F404DBB581AB}" type="parTrans" cxnId="{5BF6D904-FEBC-DE42-99B5-BB7D3033BE3A}">
      <dgm:prSet/>
      <dgm:spPr/>
      <dgm:t>
        <a:bodyPr/>
        <a:lstStyle/>
        <a:p>
          <a:endParaRPr lang="en-US"/>
        </a:p>
      </dgm:t>
    </dgm:pt>
    <dgm:pt modelId="{7771004C-04EA-394A-9251-1369A3DDF995}" type="sibTrans" cxnId="{5BF6D904-FEBC-DE42-99B5-BB7D3033BE3A}">
      <dgm:prSet/>
      <dgm:spPr/>
      <dgm:t>
        <a:bodyPr/>
        <a:lstStyle/>
        <a:p>
          <a:endParaRPr lang="en-US"/>
        </a:p>
      </dgm:t>
    </dgm:pt>
    <dgm:pt modelId="{3B815A26-3700-7F47-B7D7-41D7D2E4BE21}">
      <dgm:prSet phldrT="[Text]"/>
      <dgm:spPr/>
      <dgm:t>
        <a:bodyPr/>
        <a:lstStyle/>
        <a:p>
          <a:r>
            <a:rPr lang="en-US" dirty="0">
              <a:solidFill>
                <a:schemeClr val="tx1"/>
              </a:solidFill>
            </a:rPr>
            <a:t>Social</a:t>
          </a:r>
        </a:p>
      </dgm:t>
    </dgm:pt>
    <dgm:pt modelId="{21785820-9BD2-5C40-B1B4-344CD0D12E44}" type="parTrans" cxnId="{26F399F3-8633-2940-B8DE-DF0B21D5E20C}">
      <dgm:prSet/>
      <dgm:spPr/>
      <dgm:t>
        <a:bodyPr/>
        <a:lstStyle/>
        <a:p>
          <a:endParaRPr lang="en-US"/>
        </a:p>
      </dgm:t>
    </dgm:pt>
    <dgm:pt modelId="{370139EF-E9B3-E14D-937D-AA51A22A360C}" type="sibTrans" cxnId="{26F399F3-8633-2940-B8DE-DF0B21D5E20C}">
      <dgm:prSet/>
      <dgm:spPr/>
      <dgm:t>
        <a:bodyPr/>
        <a:lstStyle/>
        <a:p>
          <a:endParaRPr lang="en-US"/>
        </a:p>
      </dgm:t>
    </dgm:pt>
    <dgm:pt modelId="{27194A7D-E0CF-A34B-A6A8-D5BE420E00FF}">
      <dgm:prSet phldrT="[Text]"/>
      <dgm:spPr/>
      <dgm:t>
        <a:bodyPr/>
        <a:lstStyle/>
        <a:p>
          <a:r>
            <a:rPr lang="en-US" dirty="0">
              <a:solidFill>
                <a:schemeClr val="tx1"/>
              </a:solidFill>
            </a:rPr>
            <a:t>Individual</a:t>
          </a:r>
        </a:p>
      </dgm:t>
    </dgm:pt>
    <dgm:pt modelId="{BF5742AE-48F7-1742-9FE5-36D45E3CC6C9}" type="parTrans" cxnId="{70C2F7FF-9438-3A4A-8BFA-0FAC0F49504E}">
      <dgm:prSet/>
      <dgm:spPr/>
      <dgm:t>
        <a:bodyPr/>
        <a:lstStyle/>
        <a:p>
          <a:endParaRPr lang="en-US"/>
        </a:p>
      </dgm:t>
    </dgm:pt>
    <dgm:pt modelId="{0A782FBE-B0E1-6C4F-87E3-7A1E0A96B753}" type="sibTrans" cxnId="{70C2F7FF-9438-3A4A-8BFA-0FAC0F49504E}">
      <dgm:prSet/>
      <dgm:spPr/>
      <dgm:t>
        <a:bodyPr/>
        <a:lstStyle/>
        <a:p>
          <a:endParaRPr lang="en-US"/>
        </a:p>
      </dgm:t>
    </dgm:pt>
    <dgm:pt modelId="{34069DF9-0A86-8442-BCD2-8450B04F3704}" type="pres">
      <dgm:prSet presAssocID="{485603D2-3759-564F-883D-F64587A9588D}" presName="Name0" presStyleCnt="0">
        <dgm:presLayoutVars>
          <dgm:chMax val="7"/>
          <dgm:resizeHandles val="exact"/>
        </dgm:presLayoutVars>
      </dgm:prSet>
      <dgm:spPr/>
    </dgm:pt>
    <dgm:pt modelId="{35DBFA94-42D6-094F-943A-50519232A394}" type="pres">
      <dgm:prSet presAssocID="{485603D2-3759-564F-883D-F64587A9588D}" presName="comp1" presStyleCnt="0"/>
      <dgm:spPr/>
    </dgm:pt>
    <dgm:pt modelId="{19A11746-6AFF-D640-989B-13B837F57698}" type="pres">
      <dgm:prSet presAssocID="{485603D2-3759-564F-883D-F64587A9588D}" presName="circle1" presStyleLbl="node1" presStyleIdx="0" presStyleCnt="4" custScaleX="151200" custLinFactNeighborX="-2903" custLinFactNeighborY="2109"/>
      <dgm:spPr/>
    </dgm:pt>
    <dgm:pt modelId="{590255BF-4FC2-B24B-867C-DACE4C201AF1}" type="pres">
      <dgm:prSet presAssocID="{485603D2-3759-564F-883D-F64587A9588D}" presName="c1text" presStyleLbl="node1" presStyleIdx="0" presStyleCnt="4">
        <dgm:presLayoutVars>
          <dgm:bulletEnabled val="1"/>
        </dgm:presLayoutVars>
      </dgm:prSet>
      <dgm:spPr/>
    </dgm:pt>
    <dgm:pt modelId="{4F88AB9C-A701-9E4E-8D8A-0441852E0674}" type="pres">
      <dgm:prSet presAssocID="{485603D2-3759-564F-883D-F64587A9588D}" presName="comp2" presStyleCnt="0"/>
      <dgm:spPr/>
    </dgm:pt>
    <dgm:pt modelId="{DD38B9BC-C7CA-AB47-9640-851C70A0570F}" type="pres">
      <dgm:prSet presAssocID="{485603D2-3759-564F-883D-F64587A9588D}" presName="circle2" presStyleLbl="node1" presStyleIdx="1" presStyleCnt="4" custScaleX="133295" custScaleY="97277"/>
      <dgm:spPr/>
    </dgm:pt>
    <dgm:pt modelId="{3330DC95-74BF-1542-82E5-84326078AA12}" type="pres">
      <dgm:prSet presAssocID="{485603D2-3759-564F-883D-F64587A9588D}" presName="c2text" presStyleLbl="node1" presStyleIdx="1" presStyleCnt="4">
        <dgm:presLayoutVars>
          <dgm:bulletEnabled val="1"/>
        </dgm:presLayoutVars>
      </dgm:prSet>
      <dgm:spPr/>
    </dgm:pt>
    <dgm:pt modelId="{C2CFDEAE-FBC1-0E47-8EA2-E35D15AFADE8}" type="pres">
      <dgm:prSet presAssocID="{485603D2-3759-564F-883D-F64587A9588D}" presName="comp3" presStyleCnt="0"/>
      <dgm:spPr/>
    </dgm:pt>
    <dgm:pt modelId="{C932A278-37A6-774D-A109-D0C3D055693E}" type="pres">
      <dgm:prSet presAssocID="{485603D2-3759-564F-883D-F64587A9588D}" presName="circle3" presStyleLbl="node1" presStyleIdx="2" presStyleCnt="4" custScaleX="119368" custScaleY="85759"/>
      <dgm:spPr/>
    </dgm:pt>
    <dgm:pt modelId="{A53C2288-38B1-0744-B1E7-E8C8069896DD}" type="pres">
      <dgm:prSet presAssocID="{485603D2-3759-564F-883D-F64587A9588D}" presName="c3text" presStyleLbl="node1" presStyleIdx="2" presStyleCnt="4">
        <dgm:presLayoutVars>
          <dgm:bulletEnabled val="1"/>
        </dgm:presLayoutVars>
      </dgm:prSet>
      <dgm:spPr/>
    </dgm:pt>
    <dgm:pt modelId="{53710509-632F-A643-A322-2DE827F1D916}" type="pres">
      <dgm:prSet presAssocID="{485603D2-3759-564F-883D-F64587A9588D}" presName="comp4" presStyleCnt="0"/>
      <dgm:spPr/>
    </dgm:pt>
    <dgm:pt modelId="{223F9422-7160-B842-B443-2C80421A822E}" type="pres">
      <dgm:prSet presAssocID="{485603D2-3759-564F-883D-F64587A9588D}" presName="circle4" presStyleLbl="node1" presStyleIdx="3" presStyleCnt="4" custScaleX="91516" custScaleY="68859"/>
      <dgm:spPr/>
    </dgm:pt>
    <dgm:pt modelId="{9EB2006A-328C-2D40-8106-52899F5CE547}" type="pres">
      <dgm:prSet presAssocID="{485603D2-3759-564F-883D-F64587A9588D}" presName="c4text" presStyleLbl="node1" presStyleIdx="3" presStyleCnt="4">
        <dgm:presLayoutVars>
          <dgm:bulletEnabled val="1"/>
        </dgm:presLayoutVars>
      </dgm:prSet>
      <dgm:spPr/>
    </dgm:pt>
  </dgm:ptLst>
  <dgm:cxnLst>
    <dgm:cxn modelId="{5BF6D904-FEBC-DE42-99B5-BB7D3033BE3A}" srcId="{485603D2-3759-564F-883D-F64587A9588D}" destId="{2FB9FA8F-E430-3F44-AEC3-6097841FD95E}" srcOrd="1" destOrd="0" parTransId="{B567DD07-071B-F54B-A31D-F404DBB581AB}" sibTransId="{7771004C-04EA-394A-9251-1369A3DDF995}"/>
    <dgm:cxn modelId="{09227F0F-7E8C-D545-9EAB-422A6C44A0FE}" type="presOf" srcId="{3B815A26-3700-7F47-B7D7-41D7D2E4BE21}" destId="{C932A278-37A6-774D-A109-D0C3D055693E}" srcOrd="0" destOrd="0" presId="urn:microsoft.com/office/officeart/2005/8/layout/venn2"/>
    <dgm:cxn modelId="{781E5F28-0830-6941-8AC7-5577485D243E}" type="presOf" srcId="{2FB9FA8F-E430-3F44-AEC3-6097841FD95E}" destId="{3330DC95-74BF-1542-82E5-84326078AA12}" srcOrd="1" destOrd="0" presId="urn:microsoft.com/office/officeart/2005/8/layout/venn2"/>
    <dgm:cxn modelId="{79B74034-8459-2243-ADF3-036A643DB0D7}" type="presOf" srcId="{2FB9FA8F-E430-3F44-AEC3-6097841FD95E}" destId="{DD38B9BC-C7CA-AB47-9640-851C70A0570F}" srcOrd="0" destOrd="0" presId="urn:microsoft.com/office/officeart/2005/8/layout/venn2"/>
    <dgm:cxn modelId="{10B5A64E-F27B-E44A-80DF-275DC7530DF1}" type="presOf" srcId="{F7BFE829-9CF9-4341-95B0-B587B0F062BC}" destId="{19A11746-6AFF-D640-989B-13B837F57698}" srcOrd="0" destOrd="0" presId="urn:microsoft.com/office/officeart/2005/8/layout/venn2"/>
    <dgm:cxn modelId="{2D36B077-AC13-9F47-9363-3B597C01CF7C}" type="presOf" srcId="{485603D2-3759-564F-883D-F64587A9588D}" destId="{34069DF9-0A86-8442-BCD2-8450B04F3704}" srcOrd="0" destOrd="0" presId="urn:microsoft.com/office/officeart/2005/8/layout/venn2"/>
    <dgm:cxn modelId="{795CF1A0-D452-694A-B401-55FBA07C53A2}" type="presOf" srcId="{27194A7D-E0CF-A34B-A6A8-D5BE420E00FF}" destId="{9EB2006A-328C-2D40-8106-52899F5CE547}" srcOrd="1" destOrd="0" presId="urn:microsoft.com/office/officeart/2005/8/layout/venn2"/>
    <dgm:cxn modelId="{E48F68A5-0849-034B-9AA1-D12C80E2D0BA}" type="presOf" srcId="{F7BFE829-9CF9-4341-95B0-B587B0F062BC}" destId="{590255BF-4FC2-B24B-867C-DACE4C201AF1}" srcOrd="1" destOrd="0" presId="urn:microsoft.com/office/officeart/2005/8/layout/venn2"/>
    <dgm:cxn modelId="{9DC538B6-698C-E74A-A769-E96BF715A1B0}" srcId="{485603D2-3759-564F-883D-F64587A9588D}" destId="{F7BFE829-9CF9-4341-95B0-B587B0F062BC}" srcOrd="0" destOrd="0" parTransId="{6693DC4B-E5C5-8841-8919-DC92735889E5}" sibTransId="{2E28367B-FB83-5748-9198-15C406E0FF4F}"/>
    <dgm:cxn modelId="{DEAEE2CD-1409-D54B-AC38-21D5F7E49C20}" type="presOf" srcId="{3B815A26-3700-7F47-B7D7-41D7D2E4BE21}" destId="{A53C2288-38B1-0744-B1E7-E8C8069896DD}" srcOrd="1" destOrd="0" presId="urn:microsoft.com/office/officeart/2005/8/layout/venn2"/>
    <dgm:cxn modelId="{84B62AE9-C65B-1146-98F0-853F29DCB9B1}" type="presOf" srcId="{27194A7D-E0CF-A34B-A6A8-D5BE420E00FF}" destId="{223F9422-7160-B842-B443-2C80421A822E}" srcOrd="0" destOrd="0" presId="urn:microsoft.com/office/officeart/2005/8/layout/venn2"/>
    <dgm:cxn modelId="{26F399F3-8633-2940-B8DE-DF0B21D5E20C}" srcId="{485603D2-3759-564F-883D-F64587A9588D}" destId="{3B815A26-3700-7F47-B7D7-41D7D2E4BE21}" srcOrd="2" destOrd="0" parTransId="{21785820-9BD2-5C40-B1B4-344CD0D12E44}" sibTransId="{370139EF-E9B3-E14D-937D-AA51A22A360C}"/>
    <dgm:cxn modelId="{70C2F7FF-9438-3A4A-8BFA-0FAC0F49504E}" srcId="{485603D2-3759-564F-883D-F64587A9588D}" destId="{27194A7D-E0CF-A34B-A6A8-D5BE420E00FF}" srcOrd="3" destOrd="0" parTransId="{BF5742AE-48F7-1742-9FE5-36D45E3CC6C9}" sibTransId="{0A782FBE-B0E1-6C4F-87E3-7A1E0A96B753}"/>
    <dgm:cxn modelId="{E4AB0F0F-11DE-E14C-BFFA-CF07078AB472}" type="presParOf" srcId="{34069DF9-0A86-8442-BCD2-8450B04F3704}" destId="{35DBFA94-42D6-094F-943A-50519232A394}" srcOrd="0" destOrd="0" presId="urn:microsoft.com/office/officeart/2005/8/layout/venn2"/>
    <dgm:cxn modelId="{79B6FF73-1CE3-3445-BBCB-A12240B81C74}" type="presParOf" srcId="{35DBFA94-42D6-094F-943A-50519232A394}" destId="{19A11746-6AFF-D640-989B-13B837F57698}" srcOrd="0" destOrd="0" presId="urn:microsoft.com/office/officeart/2005/8/layout/venn2"/>
    <dgm:cxn modelId="{DC1EACEC-44C8-9240-ADF8-3F943223C371}" type="presParOf" srcId="{35DBFA94-42D6-094F-943A-50519232A394}" destId="{590255BF-4FC2-B24B-867C-DACE4C201AF1}" srcOrd="1" destOrd="0" presId="urn:microsoft.com/office/officeart/2005/8/layout/venn2"/>
    <dgm:cxn modelId="{46E34EC7-283B-1D4A-B1CA-DD723244C847}" type="presParOf" srcId="{34069DF9-0A86-8442-BCD2-8450B04F3704}" destId="{4F88AB9C-A701-9E4E-8D8A-0441852E0674}" srcOrd="1" destOrd="0" presId="urn:microsoft.com/office/officeart/2005/8/layout/venn2"/>
    <dgm:cxn modelId="{2E867A49-5DFB-E349-89D9-A4D63262B6E1}" type="presParOf" srcId="{4F88AB9C-A701-9E4E-8D8A-0441852E0674}" destId="{DD38B9BC-C7CA-AB47-9640-851C70A0570F}" srcOrd="0" destOrd="0" presId="urn:microsoft.com/office/officeart/2005/8/layout/venn2"/>
    <dgm:cxn modelId="{A94898A7-3744-C54A-88D9-F9B96298365A}" type="presParOf" srcId="{4F88AB9C-A701-9E4E-8D8A-0441852E0674}" destId="{3330DC95-74BF-1542-82E5-84326078AA12}" srcOrd="1" destOrd="0" presId="urn:microsoft.com/office/officeart/2005/8/layout/venn2"/>
    <dgm:cxn modelId="{629756D4-B238-5C44-BB27-3FF9CC2C02F4}" type="presParOf" srcId="{34069DF9-0A86-8442-BCD2-8450B04F3704}" destId="{C2CFDEAE-FBC1-0E47-8EA2-E35D15AFADE8}" srcOrd="2" destOrd="0" presId="urn:microsoft.com/office/officeart/2005/8/layout/venn2"/>
    <dgm:cxn modelId="{401504C7-7325-1340-8002-DD41D037DACA}" type="presParOf" srcId="{C2CFDEAE-FBC1-0E47-8EA2-E35D15AFADE8}" destId="{C932A278-37A6-774D-A109-D0C3D055693E}" srcOrd="0" destOrd="0" presId="urn:microsoft.com/office/officeart/2005/8/layout/venn2"/>
    <dgm:cxn modelId="{4CAB5805-330D-B44E-9EFF-34B6100D5A29}" type="presParOf" srcId="{C2CFDEAE-FBC1-0E47-8EA2-E35D15AFADE8}" destId="{A53C2288-38B1-0744-B1E7-E8C8069896DD}" srcOrd="1" destOrd="0" presId="urn:microsoft.com/office/officeart/2005/8/layout/venn2"/>
    <dgm:cxn modelId="{D19E2759-5D9E-1B4B-B876-9719943A051E}" type="presParOf" srcId="{34069DF9-0A86-8442-BCD2-8450B04F3704}" destId="{53710509-632F-A643-A322-2DE827F1D916}" srcOrd="3" destOrd="0" presId="urn:microsoft.com/office/officeart/2005/8/layout/venn2"/>
    <dgm:cxn modelId="{28B6288D-38D6-5740-8983-0A84CD188873}" type="presParOf" srcId="{53710509-632F-A643-A322-2DE827F1D916}" destId="{223F9422-7160-B842-B443-2C80421A822E}" srcOrd="0" destOrd="0" presId="urn:microsoft.com/office/officeart/2005/8/layout/venn2"/>
    <dgm:cxn modelId="{0776769A-E9E9-CD40-9885-312962E0FF7D}" type="presParOf" srcId="{53710509-632F-A643-A322-2DE827F1D916}" destId="{9EB2006A-328C-2D40-8106-52899F5CE547}"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5603D2-3759-564F-883D-F64587A9588D}" type="doc">
      <dgm:prSet loTypeId="urn:microsoft.com/office/officeart/2005/8/layout/venn2" loCatId="" qsTypeId="urn:microsoft.com/office/officeart/2005/8/quickstyle/simple1" qsCatId="simple" csTypeId="urn:microsoft.com/office/officeart/2005/8/colors/colorful5" csCatId="colorful" phldr="1"/>
      <dgm:spPr/>
      <dgm:t>
        <a:bodyPr/>
        <a:lstStyle/>
        <a:p>
          <a:endParaRPr lang="en-US"/>
        </a:p>
      </dgm:t>
    </dgm:pt>
    <dgm:pt modelId="{F7BFE829-9CF9-4341-95B0-B587B0F062BC}">
      <dgm:prSet phldrT="[Text]"/>
      <dgm:spPr/>
      <dgm:t>
        <a:bodyPr/>
        <a:lstStyle/>
        <a:p>
          <a:r>
            <a:rPr lang="en-US" dirty="0">
              <a:solidFill>
                <a:schemeClr val="tx1"/>
              </a:solidFill>
            </a:rPr>
            <a:t>Society and policy</a:t>
          </a:r>
        </a:p>
      </dgm:t>
    </dgm:pt>
    <dgm:pt modelId="{6693DC4B-E5C5-8841-8919-DC92735889E5}" type="parTrans" cxnId="{9DC538B6-698C-E74A-A769-E96BF715A1B0}">
      <dgm:prSet/>
      <dgm:spPr/>
      <dgm:t>
        <a:bodyPr/>
        <a:lstStyle/>
        <a:p>
          <a:endParaRPr lang="en-US"/>
        </a:p>
      </dgm:t>
    </dgm:pt>
    <dgm:pt modelId="{2E28367B-FB83-5748-9198-15C406E0FF4F}" type="sibTrans" cxnId="{9DC538B6-698C-E74A-A769-E96BF715A1B0}">
      <dgm:prSet/>
      <dgm:spPr/>
      <dgm:t>
        <a:bodyPr/>
        <a:lstStyle/>
        <a:p>
          <a:endParaRPr lang="en-US"/>
        </a:p>
      </dgm:t>
    </dgm:pt>
    <dgm:pt modelId="{2FB9FA8F-E430-3F44-AEC3-6097841FD95E}">
      <dgm:prSet phldrT="[Text]"/>
      <dgm:spPr/>
      <dgm:t>
        <a:bodyPr/>
        <a:lstStyle/>
        <a:p>
          <a:r>
            <a:rPr lang="en-US" dirty="0">
              <a:solidFill>
                <a:schemeClr val="tx1"/>
              </a:solidFill>
            </a:rPr>
            <a:t>Community</a:t>
          </a:r>
        </a:p>
      </dgm:t>
    </dgm:pt>
    <dgm:pt modelId="{B567DD07-071B-F54B-A31D-F404DBB581AB}" type="parTrans" cxnId="{5BF6D904-FEBC-DE42-99B5-BB7D3033BE3A}">
      <dgm:prSet/>
      <dgm:spPr/>
      <dgm:t>
        <a:bodyPr/>
        <a:lstStyle/>
        <a:p>
          <a:endParaRPr lang="en-US"/>
        </a:p>
      </dgm:t>
    </dgm:pt>
    <dgm:pt modelId="{7771004C-04EA-394A-9251-1369A3DDF995}" type="sibTrans" cxnId="{5BF6D904-FEBC-DE42-99B5-BB7D3033BE3A}">
      <dgm:prSet/>
      <dgm:spPr/>
      <dgm:t>
        <a:bodyPr/>
        <a:lstStyle/>
        <a:p>
          <a:endParaRPr lang="en-US"/>
        </a:p>
      </dgm:t>
    </dgm:pt>
    <dgm:pt modelId="{3B815A26-3700-7F47-B7D7-41D7D2E4BE21}">
      <dgm:prSet phldrT="[Text]"/>
      <dgm:spPr/>
      <dgm:t>
        <a:bodyPr/>
        <a:lstStyle/>
        <a:p>
          <a:r>
            <a:rPr lang="en-US" dirty="0">
              <a:solidFill>
                <a:schemeClr val="tx1"/>
              </a:solidFill>
            </a:rPr>
            <a:t>Social</a:t>
          </a:r>
        </a:p>
      </dgm:t>
    </dgm:pt>
    <dgm:pt modelId="{21785820-9BD2-5C40-B1B4-344CD0D12E44}" type="parTrans" cxnId="{26F399F3-8633-2940-B8DE-DF0B21D5E20C}">
      <dgm:prSet/>
      <dgm:spPr/>
      <dgm:t>
        <a:bodyPr/>
        <a:lstStyle/>
        <a:p>
          <a:endParaRPr lang="en-US"/>
        </a:p>
      </dgm:t>
    </dgm:pt>
    <dgm:pt modelId="{370139EF-E9B3-E14D-937D-AA51A22A360C}" type="sibTrans" cxnId="{26F399F3-8633-2940-B8DE-DF0B21D5E20C}">
      <dgm:prSet/>
      <dgm:spPr/>
      <dgm:t>
        <a:bodyPr/>
        <a:lstStyle/>
        <a:p>
          <a:endParaRPr lang="en-US"/>
        </a:p>
      </dgm:t>
    </dgm:pt>
    <dgm:pt modelId="{27194A7D-E0CF-A34B-A6A8-D5BE420E00FF}">
      <dgm:prSet phldrT="[Text]"/>
      <dgm:spPr/>
      <dgm:t>
        <a:bodyPr/>
        <a:lstStyle/>
        <a:p>
          <a:r>
            <a:rPr lang="en-US" dirty="0">
              <a:solidFill>
                <a:schemeClr val="tx1"/>
              </a:solidFill>
            </a:rPr>
            <a:t>Individual</a:t>
          </a:r>
        </a:p>
      </dgm:t>
    </dgm:pt>
    <dgm:pt modelId="{BF5742AE-48F7-1742-9FE5-36D45E3CC6C9}" type="parTrans" cxnId="{70C2F7FF-9438-3A4A-8BFA-0FAC0F49504E}">
      <dgm:prSet/>
      <dgm:spPr/>
      <dgm:t>
        <a:bodyPr/>
        <a:lstStyle/>
        <a:p>
          <a:endParaRPr lang="en-US"/>
        </a:p>
      </dgm:t>
    </dgm:pt>
    <dgm:pt modelId="{0A782FBE-B0E1-6C4F-87E3-7A1E0A96B753}" type="sibTrans" cxnId="{70C2F7FF-9438-3A4A-8BFA-0FAC0F49504E}">
      <dgm:prSet/>
      <dgm:spPr/>
      <dgm:t>
        <a:bodyPr/>
        <a:lstStyle/>
        <a:p>
          <a:endParaRPr lang="en-US"/>
        </a:p>
      </dgm:t>
    </dgm:pt>
    <dgm:pt modelId="{34069DF9-0A86-8442-BCD2-8450B04F3704}" type="pres">
      <dgm:prSet presAssocID="{485603D2-3759-564F-883D-F64587A9588D}" presName="Name0" presStyleCnt="0">
        <dgm:presLayoutVars>
          <dgm:chMax val="7"/>
          <dgm:resizeHandles val="exact"/>
        </dgm:presLayoutVars>
      </dgm:prSet>
      <dgm:spPr/>
    </dgm:pt>
    <dgm:pt modelId="{35DBFA94-42D6-094F-943A-50519232A394}" type="pres">
      <dgm:prSet presAssocID="{485603D2-3759-564F-883D-F64587A9588D}" presName="comp1" presStyleCnt="0"/>
      <dgm:spPr/>
    </dgm:pt>
    <dgm:pt modelId="{19A11746-6AFF-D640-989B-13B837F57698}" type="pres">
      <dgm:prSet presAssocID="{485603D2-3759-564F-883D-F64587A9588D}" presName="circle1" presStyleLbl="node1" presStyleIdx="0" presStyleCnt="4" custScaleX="151200" custLinFactNeighborX="-2903" custLinFactNeighborY="2109"/>
      <dgm:spPr/>
    </dgm:pt>
    <dgm:pt modelId="{590255BF-4FC2-B24B-867C-DACE4C201AF1}" type="pres">
      <dgm:prSet presAssocID="{485603D2-3759-564F-883D-F64587A9588D}" presName="c1text" presStyleLbl="node1" presStyleIdx="0" presStyleCnt="4">
        <dgm:presLayoutVars>
          <dgm:bulletEnabled val="1"/>
        </dgm:presLayoutVars>
      </dgm:prSet>
      <dgm:spPr/>
    </dgm:pt>
    <dgm:pt modelId="{4F88AB9C-A701-9E4E-8D8A-0441852E0674}" type="pres">
      <dgm:prSet presAssocID="{485603D2-3759-564F-883D-F64587A9588D}" presName="comp2" presStyleCnt="0"/>
      <dgm:spPr/>
    </dgm:pt>
    <dgm:pt modelId="{DD38B9BC-C7CA-AB47-9640-851C70A0570F}" type="pres">
      <dgm:prSet presAssocID="{485603D2-3759-564F-883D-F64587A9588D}" presName="circle2" presStyleLbl="node1" presStyleIdx="1" presStyleCnt="4" custScaleX="133295" custScaleY="97277" custLinFactNeighborX="0" custLinFactNeighborY="-498"/>
      <dgm:spPr/>
    </dgm:pt>
    <dgm:pt modelId="{3330DC95-74BF-1542-82E5-84326078AA12}" type="pres">
      <dgm:prSet presAssocID="{485603D2-3759-564F-883D-F64587A9588D}" presName="c2text" presStyleLbl="node1" presStyleIdx="1" presStyleCnt="4">
        <dgm:presLayoutVars>
          <dgm:bulletEnabled val="1"/>
        </dgm:presLayoutVars>
      </dgm:prSet>
      <dgm:spPr/>
    </dgm:pt>
    <dgm:pt modelId="{C2CFDEAE-FBC1-0E47-8EA2-E35D15AFADE8}" type="pres">
      <dgm:prSet presAssocID="{485603D2-3759-564F-883D-F64587A9588D}" presName="comp3" presStyleCnt="0"/>
      <dgm:spPr/>
    </dgm:pt>
    <dgm:pt modelId="{C932A278-37A6-774D-A109-D0C3D055693E}" type="pres">
      <dgm:prSet presAssocID="{485603D2-3759-564F-883D-F64587A9588D}" presName="circle3" presStyleLbl="node1" presStyleIdx="2" presStyleCnt="4" custScaleX="119368" custScaleY="85759"/>
      <dgm:spPr/>
    </dgm:pt>
    <dgm:pt modelId="{A53C2288-38B1-0744-B1E7-E8C8069896DD}" type="pres">
      <dgm:prSet presAssocID="{485603D2-3759-564F-883D-F64587A9588D}" presName="c3text" presStyleLbl="node1" presStyleIdx="2" presStyleCnt="4">
        <dgm:presLayoutVars>
          <dgm:bulletEnabled val="1"/>
        </dgm:presLayoutVars>
      </dgm:prSet>
      <dgm:spPr/>
    </dgm:pt>
    <dgm:pt modelId="{53710509-632F-A643-A322-2DE827F1D916}" type="pres">
      <dgm:prSet presAssocID="{485603D2-3759-564F-883D-F64587A9588D}" presName="comp4" presStyleCnt="0"/>
      <dgm:spPr/>
    </dgm:pt>
    <dgm:pt modelId="{223F9422-7160-B842-B443-2C80421A822E}" type="pres">
      <dgm:prSet presAssocID="{485603D2-3759-564F-883D-F64587A9588D}" presName="circle4" presStyleLbl="node1" presStyleIdx="3" presStyleCnt="4" custScaleX="91516" custScaleY="68859"/>
      <dgm:spPr/>
    </dgm:pt>
    <dgm:pt modelId="{9EB2006A-328C-2D40-8106-52899F5CE547}" type="pres">
      <dgm:prSet presAssocID="{485603D2-3759-564F-883D-F64587A9588D}" presName="c4text" presStyleLbl="node1" presStyleIdx="3" presStyleCnt="4">
        <dgm:presLayoutVars>
          <dgm:bulletEnabled val="1"/>
        </dgm:presLayoutVars>
      </dgm:prSet>
      <dgm:spPr/>
    </dgm:pt>
  </dgm:ptLst>
  <dgm:cxnLst>
    <dgm:cxn modelId="{5BF6D904-FEBC-DE42-99B5-BB7D3033BE3A}" srcId="{485603D2-3759-564F-883D-F64587A9588D}" destId="{2FB9FA8F-E430-3F44-AEC3-6097841FD95E}" srcOrd="1" destOrd="0" parTransId="{B567DD07-071B-F54B-A31D-F404DBB581AB}" sibTransId="{7771004C-04EA-394A-9251-1369A3DDF995}"/>
    <dgm:cxn modelId="{09227F0F-7E8C-D545-9EAB-422A6C44A0FE}" type="presOf" srcId="{3B815A26-3700-7F47-B7D7-41D7D2E4BE21}" destId="{C932A278-37A6-774D-A109-D0C3D055693E}" srcOrd="0" destOrd="0" presId="urn:microsoft.com/office/officeart/2005/8/layout/venn2"/>
    <dgm:cxn modelId="{781E5F28-0830-6941-8AC7-5577485D243E}" type="presOf" srcId="{2FB9FA8F-E430-3F44-AEC3-6097841FD95E}" destId="{3330DC95-74BF-1542-82E5-84326078AA12}" srcOrd="1" destOrd="0" presId="urn:microsoft.com/office/officeart/2005/8/layout/venn2"/>
    <dgm:cxn modelId="{79B74034-8459-2243-ADF3-036A643DB0D7}" type="presOf" srcId="{2FB9FA8F-E430-3F44-AEC3-6097841FD95E}" destId="{DD38B9BC-C7CA-AB47-9640-851C70A0570F}" srcOrd="0" destOrd="0" presId="urn:microsoft.com/office/officeart/2005/8/layout/venn2"/>
    <dgm:cxn modelId="{10B5A64E-F27B-E44A-80DF-275DC7530DF1}" type="presOf" srcId="{F7BFE829-9CF9-4341-95B0-B587B0F062BC}" destId="{19A11746-6AFF-D640-989B-13B837F57698}" srcOrd="0" destOrd="0" presId="urn:microsoft.com/office/officeart/2005/8/layout/venn2"/>
    <dgm:cxn modelId="{2D36B077-AC13-9F47-9363-3B597C01CF7C}" type="presOf" srcId="{485603D2-3759-564F-883D-F64587A9588D}" destId="{34069DF9-0A86-8442-BCD2-8450B04F3704}" srcOrd="0" destOrd="0" presId="urn:microsoft.com/office/officeart/2005/8/layout/venn2"/>
    <dgm:cxn modelId="{795CF1A0-D452-694A-B401-55FBA07C53A2}" type="presOf" srcId="{27194A7D-E0CF-A34B-A6A8-D5BE420E00FF}" destId="{9EB2006A-328C-2D40-8106-52899F5CE547}" srcOrd="1" destOrd="0" presId="urn:microsoft.com/office/officeart/2005/8/layout/venn2"/>
    <dgm:cxn modelId="{E48F68A5-0849-034B-9AA1-D12C80E2D0BA}" type="presOf" srcId="{F7BFE829-9CF9-4341-95B0-B587B0F062BC}" destId="{590255BF-4FC2-B24B-867C-DACE4C201AF1}" srcOrd="1" destOrd="0" presId="urn:microsoft.com/office/officeart/2005/8/layout/venn2"/>
    <dgm:cxn modelId="{9DC538B6-698C-E74A-A769-E96BF715A1B0}" srcId="{485603D2-3759-564F-883D-F64587A9588D}" destId="{F7BFE829-9CF9-4341-95B0-B587B0F062BC}" srcOrd="0" destOrd="0" parTransId="{6693DC4B-E5C5-8841-8919-DC92735889E5}" sibTransId="{2E28367B-FB83-5748-9198-15C406E0FF4F}"/>
    <dgm:cxn modelId="{DEAEE2CD-1409-D54B-AC38-21D5F7E49C20}" type="presOf" srcId="{3B815A26-3700-7F47-B7D7-41D7D2E4BE21}" destId="{A53C2288-38B1-0744-B1E7-E8C8069896DD}" srcOrd="1" destOrd="0" presId="urn:microsoft.com/office/officeart/2005/8/layout/venn2"/>
    <dgm:cxn modelId="{84B62AE9-C65B-1146-98F0-853F29DCB9B1}" type="presOf" srcId="{27194A7D-E0CF-A34B-A6A8-D5BE420E00FF}" destId="{223F9422-7160-B842-B443-2C80421A822E}" srcOrd="0" destOrd="0" presId="urn:microsoft.com/office/officeart/2005/8/layout/venn2"/>
    <dgm:cxn modelId="{26F399F3-8633-2940-B8DE-DF0B21D5E20C}" srcId="{485603D2-3759-564F-883D-F64587A9588D}" destId="{3B815A26-3700-7F47-B7D7-41D7D2E4BE21}" srcOrd="2" destOrd="0" parTransId="{21785820-9BD2-5C40-B1B4-344CD0D12E44}" sibTransId="{370139EF-E9B3-E14D-937D-AA51A22A360C}"/>
    <dgm:cxn modelId="{70C2F7FF-9438-3A4A-8BFA-0FAC0F49504E}" srcId="{485603D2-3759-564F-883D-F64587A9588D}" destId="{27194A7D-E0CF-A34B-A6A8-D5BE420E00FF}" srcOrd="3" destOrd="0" parTransId="{BF5742AE-48F7-1742-9FE5-36D45E3CC6C9}" sibTransId="{0A782FBE-B0E1-6C4F-87E3-7A1E0A96B753}"/>
    <dgm:cxn modelId="{E4AB0F0F-11DE-E14C-BFFA-CF07078AB472}" type="presParOf" srcId="{34069DF9-0A86-8442-BCD2-8450B04F3704}" destId="{35DBFA94-42D6-094F-943A-50519232A394}" srcOrd="0" destOrd="0" presId="urn:microsoft.com/office/officeart/2005/8/layout/venn2"/>
    <dgm:cxn modelId="{79B6FF73-1CE3-3445-BBCB-A12240B81C74}" type="presParOf" srcId="{35DBFA94-42D6-094F-943A-50519232A394}" destId="{19A11746-6AFF-D640-989B-13B837F57698}" srcOrd="0" destOrd="0" presId="urn:microsoft.com/office/officeart/2005/8/layout/venn2"/>
    <dgm:cxn modelId="{DC1EACEC-44C8-9240-ADF8-3F943223C371}" type="presParOf" srcId="{35DBFA94-42D6-094F-943A-50519232A394}" destId="{590255BF-4FC2-B24B-867C-DACE4C201AF1}" srcOrd="1" destOrd="0" presId="urn:microsoft.com/office/officeart/2005/8/layout/venn2"/>
    <dgm:cxn modelId="{46E34EC7-283B-1D4A-B1CA-DD723244C847}" type="presParOf" srcId="{34069DF9-0A86-8442-BCD2-8450B04F3704}" destId="{4F88AB9C-A701-9E4E-8D8A-0441852E0674}" srcOrd="1" destOrd="0" presId="urn:microsoft.com/office/officeart/2005/8/layout/venn2"/>
    <dgm:cxn modelId="{2E867A49-5DFB-E349-89D9-A4D63262B6E1}" type="presParOf" srcId="{4F88AB9C-A701-9E4E-8D8A-0441852E0674}" destId="{DD38B9BC-C7CA-AB47-9640-851C70A0570F}" srcOrd="0" destOrd="0" presId="urn:microsoft.com/office/officeart/2005/8/layout/venn2"/>
    <dgm:cxn modelId="{A94898A7-3744-C54A-88D9-F9B96298365A}" type="presParOf" srcId="{4F88AB9C-A701-9E4E-8D8A-0441852E0674}" destId="{3330DC95-74BF-1542-82E5-84326078AA12}" srcOrd="1" destOrd="0" presId="urn:microsoft.com/office/officeart/2005/8/layout/venn2"/>
    <dgm:cxn modelId="{629756D4-B238-5C44-BB27-3FF9CC2C02F4}" type="presParOf" srcId="{34069DF9-0A86-8442-BCD2-8450B04F3704}" destId="{C2CFDEAE-FBC1-0E47-8EA2-E35D15AFADE8}" srcOrd="2" destOrd="0" presId="urn:microsoft.com/office/officeart/2005/8/layout/venn2"/>
    <dgm:cxn modelId="{401504C7-7325-1340-8002-DD41D037DACA}" type="presParOf" srcId="{C2CFDEAE-FBC1-0E47-8EA2-E35D15AFADE8}" destId="{C932A278-37A6-774D-A109-D0C3D055693E}" srcOrd="0" destOrd="0" presId="urn:microsoft.com/office/officeart/2005/8/layout/venn2"/>
    <dgm:cxn modelId="{4CAB5805-330D-B44E-9EFF-34B6100D5A29}" type="presParOf" srcId="{C2CFDEAE-FBC1-0E47-8EA2-E35D15AFADE8}" destId="{A53C2288-38B1-0744-B1E7-E8C8069896DD}" srcOrd="1" destOrd="0" presId="urn:microsoft.com/office/officeart/2005/8/layout/venn2"/>
    <dgm:cxn modelId="{D19E2759-5D9E-1B4B-B876-9719943A051E}" type="presParOf" srcId="{34069DF9-0A86-8442-BCD2-8450B04F3704}" destId="{53710509-632F-A643-A322-2DE827F1D916}" srcOrd="3" destOrd="0" presId="urn:microsoft.com/office/officeart/2005/8/layout/venn2"/>
    <dgm:cxn modelId="{28B6288D-38D6-5740-8983-0A84CD188873}" type="presParOf" srcId="{53710509-632F-A643-A322-2DE827F1D916}" destId="{223F9422-7160-B842-B443-2C80421A822E}" srcOrd="0" destOrd="0" presId="urn:microsoft.com/office/officeart/2005/8/layout/venn2"/>
    <dgm:cxn modelId="{0776769A-E9E9-CD40-9885-312962E0FF7D}" type="presParOf" srcId="{53710509-632F-A643-A322-2DE827F1D916}" destId="{9EB2006A-328C-2D40-8106-52899F5CE547}"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11746-6AFF-D640-989B-13B837F57698}">
      <dsp:nvSpPr>
        <dsp:cNvPr id="0" name=""/>
        <dsp:cNvSpPr/>
      </dsp:nvSpPr>
      <dsp:spPr>
        <a:xfrm>
          <a:off x="-324038" y="0"/>
          <a:ext cx="6840764" cy="452431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Society and policy</a:t>
          </a:r>
        </a:p>
      </dsp:txBody>
      <dsp:txXfrm>
        <a:off x="2140005" y="226215"/>
        <a:ext cx="1912677" cy="678647"/>
      </dsp:txXfrm>
    </dsp:sp>
    <dsp:sp modelId="{DD38B9BC-C7CA-AB47-9640-851C70A0570F}">
      <dsp:nvSpPr>
        <dsp:cNvPr id="0" name=""/>
        <dsp:cNvSpPr/>
      </dsp:nvSpPr>
      <dsp:spPr>
        <a:xfrm>
          <a:off x="684069" y="954141"/>
          <a:ext cx="4824548" cy="3520894"/>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Community</a:t>
          </a:r>
        </a:p>
      </dsp:txBody>
      <dsp:txXfrm>
        <a:off x="2253254" y="1165395"/>
        <a:ext cx="1686179" cy="633760"/>
      </dsp:txXfrm>
    </dsp:sp>
    <dsp:sp modelId="{C932A278-37A6-774D-A109-D0C3D055693E}">
      <dsp:nvSpPr>
        <dsp:cNvPr id="0" name=""/>
        <dsp:cNvSpPr/>
      </dsp:nvSpPr>
      <dsp:spPr>
        <a:xfrm>
          <a:off x="1476168" y="2003018"/>
          <a:ext cx="3240350" cy="2328004"/>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Social</a:t>
          </a:r>
        </a:p>
      </dsp:txBody>
      <dsp:txXfrm>
        <a:off x="2341342" y="2177618"/>
        <a:ext cx="1510003" cy="523800"/>
      </dsp:txXfrm>
    </dsp:sp>
    <dsp:sp modelId="{223F9422-7160-B842-B443-2C80421A822E}">
      <dsp:nvSpPr>
        <dsp:cNvPr id="0" name=""/>
        <dsp:cNvSpPr/>
      </dsp:nvSpPr>
      <dsp:spPr>
        <a:xfrm>
          <a:off x="2268249" y="2996372"/>
          <a:ext cx="1656188" cy="1246159"/>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Individual</a:t>
          </a:r>
        </a:p>
      </dsp:txBody>
      <dsp:txXfrm>
        <a:off x="2510792" y="3307912"/>
        <a:ext cx="1171102" cy="623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11746-6AFF-D640-989B-13B837F57698}">
      <dsp:nvSpPr>
        <dsp:cNvPr id="0" name=""/>
        <dsp:cNvSpPr/>
      </dsp:nvSpPr>
      <dsp:spPr>
        <a:xfrm>
          <a:off x="-324038" y="0"/>
          <a:ext cx="6840764" cy="452431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Society and policy</a:t>
          </a:r>
        </a:p>
      </dsp:txBody>
      <dsp:txXfrm>
        <a:off x="2140005" y="226215"/>
        <a:ext cx="1912677" cy="678647"/>
      </dsp:txXfrm>
    </dsp:sp>
    <dsp:sp modelId="{DD38B9BC-C7CA-AB47-9640-851C70A0570F}">
      <dsp:nvSpPr>
        <dsp:cNvPr id="0" name=""/>
        <dsp:cNvSpPr/>
      </dsp:nvSpPr>
      <dsp:spPr>
        <a:xfrm>
          <a:off x="684069" y="936116"/>
          <a:ext cx="4824548" cy="3520894"/>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Community</a:t>
          </a:r>
        </a:p>
      </dsp:txBody>
      <dsp:txXfrm>
        <a:off x="2253254" y="1147370"/>
        <a:ext cx="1686179" cy="633760"/>
      </dsp:txXfrm>
    </dsp:sp>
    <dsp:sp modelId="{C932A278-37A6-774D-A109-D0C3D055693E}">
      <dsp:nvSpPr>
        <dsp:cNvPr id="0" name=""/>
        <dsp:cNvSpPr/>
      </dsp:nvSpPr>
      <dsp:spPr>
        <a:xfrm>
          <a:off x="1476168" y="2003018"/>
          <a:ext cx="3240350" cy="2328004"/>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Social</a:t>
          </a:r>
        </a:p>
      </dsp:txBody>
      <dsp:txXfrm>
        <a:off x="2341342" y="2177618"/>
        <a:ext cx="1510003" cy="523800"/>
      </dsp:txXfrm>
    </dsp:sp>
    <dsp:sp modelId="{223F9422-7160-B842-B443-2C80421A822E}">
      <dsp:nvSpPr>
        <dsp:cNvPr id="0" name=""/>
        <dsp:cNvSpPr/>
      </dsp:nvSpPr>
      <dsp:spPr>
        <a:xfrm>
          <a:off x="2268249" y="2996372"/>
          <a:ext cx="1656188" cy="1246159"/>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Individual</a:t>
          </a:r>
        </a:p>
      </dsp:txBody>
      <dsp:txXfrm>
        <a:off x="2510792" y="3307912"/>
        <a:ext cx="1171102" cy="623079"/>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A994E-DC70-4249-A17B-36F7AF54EBB2}" type="datetimeFigureOut">
              <a:rPr lang="en-GB" smtClean="0"/>
              <a:t>14/08/2024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64BC2-398C-4FA5-A4CF-89D9E167DE83}" type="slidenum">
              <a:rPr lang="en-GB" smtClean="0"/>
              <a:t>‹#›</a:t>
            </a:fld>
            <a:endParaRPr lang="en-GB"/>
          </a:p>
        </p:txBody>
      </p:sp>
    </p:spTree>
    <p:extLst>
      <p:ext uri="{BB962C8B-B14F-4D97-AF65-F5344CB8AC3E}">
        <p14:creationId xmlns:p14="http://schemas.microsoft.com/office/powerpoint/2010/main" val="3798964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5464BC2-398C-4FA5-A4CF-89D9E167DE83}" type="slidenum">
              <a:rPr lang="en-GB" smtClean="0"/>
              <a:t>1</a:t>
            </a:fld>
            <a:endParaRPr lang="en-GB"/>
          </a:p>
        </p:txBody>
      </p:sp>
    </p:spTree>
    <p:extLst>
      <p:ext uri="{BB962C8B-B14F-4D97-AF65-F5344CB8AC3E}">
        <p14:creationId xmlns:p14="http://schemas.microsoft.com/office/powerpoint/2010/main" val="3934199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5464BC2-398C-4FA5-A4CF-89D9E167DE83}" type="slidenum">
              <a:rPr lang="en-GB" smtClean="0"/>
              <a:t>2</a:t>
            </a:fld>
            <a:endParaRPr lang="en-GB"/>
          </a:p>
        </p:txBody>
      </p:sp>
    </p:spTree>
    <p:extLst>
      <p:ext uri="{BB962C8B-B14F-4D97-AF65-F5344CB8AC3E}">
        <p14:creationId xmlns:p14="http://schemas.microsoft.com/office/powerpoint/2010/main" val="224268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5464BC2-398C-4FA5-A4CF-89D9E167DE83}" type="slidenum">
              <a:rPr lang="en-GB" smtClean="0"/>
              <a:t>3</a:t>
            </a:fld>
            <a:endParaRPr lang="en-GB"/>
          </a:p>
        </p:txBody>
      </p:sp>
    </p:spTree>
    <p:extLst>
      <p:ext uri="{BB962C8B-B14F-4D97-AF65-F5344CB8AC3E}">
        <p14:creationId xmlns:p14="http://schemas.microsoft.com/office/powerpoint/2010/main" val="200131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5464BC2-398C-4FA5-A4CF-89D9E167DE83}" type="slidenum">
              <a:rPr lang="en-GB" smtClean="0"/>
              <a:t>4</a:t>
            </a:fld>
            <a:endParaRPr lang="en-GB"/>
          </a:p>
        </p:txBody>
      </p:sp>
    </p:spTree>
    <p:extLst>
      <p:ext uri="{BB962C8B-B14F-4D97-AF65-F5344CB8AC3E}">
        <p14:creationId xmlns:p14="http://schemas.microsoft.com/office/powerpoint/2010/main" val="1484077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5464BC2-398C-4FA5-A4CF-89D9E167DE83}" type="slidenum">
              <a:rPr lang="en-GB" smtClean="0"/>
              <a:t>5</a:t>
            </a:fld>
            <a:endParaRPr lang="en-GB"/>
          </a:p>
        </p:txBody>
      </p:sp>
    </p:spTree>
    <p:extLst>
      <p:ext uri="{BB962C8B-B14F-4D97-AF65-F5344CB8AC3E}">
        <p14:creationId xmlns:p14="http://schemas.microsoft.com/office/powerpoint/2010/main" val="872173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It is important to first set context. What do we mean by mass participation sports</a:t>
            </a:r>
          </a:p>
          <a:p>
            <a:pPr algn="l"/>
            <a:r>
              <a:rPr lang="en-GB" sz="1800" b="0" i="0" u="none" strike="noStrike" baseline="0" dirty="0">
                <a:latin typeface="Calibri" panose="020F0502020204030204" pitchFamily="34" charset="0"/>
              </a:rPr>
              <a:t>events?</a:t>
            </a:r>
          </a:p>
          <a:p>
            <a:pPr algn="l"/>
            <a:r>
              <a:rPr lang="en-GB" sz="1800" b="0" i="0" u="none" strike="noStrike" baseline="0" dirty="0">
                <a:latin typeface="Calibri" panose="020F0502020204030204" pitchFamily="34" charset="0"/>
              </a:rPr>
              <a:t>Authors in literature used different terms which, although they will be used during</a:t>
            </a:r>
          </a:p>
          <a:p>
            <a:pPr algn="l"/>
            <a:r>
              <a:rPr lang="en-GB" sz="1800" b="0" i="0" u="none" strike="noStrike" baseline="0" dirty="0">
                <a:latin typeface="Calibri" panose="020F0502020204030204" pitchFamily="34" charset="0"/>
              </a:rPr>
              <a:t>literature searches distinctions need to be made between them.</a:t>
            </a:r>
          </a:p>
          <a:p>
            <a:pPr algn="l"/>
            <a:r>
              <a:rPr lang="en-GB" sz="1800" b="0" i="0" u="none" strike="noStrike" baseline="0" dirty="0">
                <a:latin typeface="Calibri" panose="020F0502020204030204" pitchFamily="34" charset="0"/>
              </a:rPr>
              <a:t>For example,</a:t>
            </a:r>
          </a:p>
          <a:p>
            <a:pPr algn="l"/>
            <a:r>
              <a:rPr lang="en-GB" sz="1800" b="0" i="0" u="none" strike="noStrike" baseline="0" dirty="0">
                <a:latin typeface="Calibri" panose="020F0502020204030204" pitchFamily="34" charset="0"/>
              </a:rPr>
              <a:t>Multisport events have been used to cover triathlons. However, the term is also used</a:t>
            </a:r>
          </a:p>
          <a:p>
            <a:pPr algn="l"/>
            <a:r>
              <a:rPr lang="en-GB" sz="1800" b="0" i="0" u="none" strike="noStrike" baseline="0" dirty="0">
                <a:latin typeface="Calibri" panose="020F0502020204030204" pitchFamily="34" charset="0"/>
              </a:rPr>
              <a:t>to discuss events such as the Olympic and common wealth games.</a:t>
            </a:r>
          </a:p>
          <a:p>
            <a:pPr algn="l"/>
            <a:r>
              <a:rPr lang="en-GB" sz="1800" b="0" i="0" u="none" strike="noStrike" baseline="0" dirty="0">
                <a:latin typeface="Calibri" panose="020F0502020204030204" pitchFamily="34" charset="0"/>
              </a:rPr>
              <a:t>Endurance sports events have been more widely used for events relevant to this</a:t>
            </a:r>
          </a:p>
          <a:p>
            <a:pPr algn="l"/>
            <a:r>
              <a:rPr lang="en-GB" sz="1800" b="0" i="0" u="none" strike="noStrike" baseline="0" dirty="0">
                <a:latin typeface="Calibri" panose="020F0502020204030204" pitchFamily="34" charset="0"/>
              </a:rPr>
              <a:t>study, however, it has focused on longer distance events such as ultra marathons and</a:t>
            </a:r>
          </a:p>
          <a:p>
            <a:pPr algn="l"/>
            <a:r>
              <a:rPr lang="en-GB" sz="1800" b="0" i="0" u="none" strike="noStrike" baseline="0" dirty="0">
                <a:latin typeface="Calibri" panose="020F0502020204030204" pitchFamily="34" charset="0"/>
              </a:rPr>
              <a:t>ironman.</a:t>
            </a:r>
          </a:p>
          <a:p>
            <a:pPr algn="l"/>
            <a:r>
              <a:rPr lang="en-GB" sz="1800" b="0" i="0" u="none" strike="noStrike" baseline="0" dirty="0">
                <a:latin typeface="Calibri" panose="020F0502020204030204" pitchFamily="34" charset="0"/>
              </a:rPr>
              <a:t>For this study it was important to use a term that covers all these events no matter</a:t>
            </a:r>
          </a:p>
          <a:p>
            <a:pPr algn="l"/>
            <a:r>
              <a:rPr lang="en-GB" sz="1800" b="0" i="0" u="none" strike="noStrike" baseline="0" dirty="0">
                <a:latin typeface="Calibri" panose="020F0502020204030204" pitchFamily="34" charset="0"/>
              </a:rPr>
              <a:t>distance/ type of event or type of athlete as well as consider mass participation</a:t>
            </a:r>
          </a:p>
          <a:p>
            <a:pPr algn="l"/>
            <a:r>
              <a:rPr lang="en-GB" sz="1800" b="0" i="0" u="none" strike="noStrike" baseline="0" dirty="0">
                <a:latin typeface="Calibri" panose="020F0502020204030204" pitchFamily="34" charset="0"/>
              </a:rPr>
              <a:t>especially at a community level.</a:t>
            </a:r>
          </a:p>
          <a:p>
            <a:pPr algn="l"/>
            <a:endParaRPr lang="en-GB"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6</a:t>
            </a:fld>
            <a:endParaRPr lang="en-GB"/>
          </a:p>
        </p:txBody>
      </p:sp>
    </p:spTree>
    <p:extLst>
      <p:ext uri="{BB962C8B-B14F-4D97-AF65-F5344CB8AC3E}">
        <p14:creationId xmlns:p14="http://schemas.microsoft.com/office/powerpoint/2010/main" val="715445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Anecdotally, Pembrokeshire has a huge number of people participating in mass participation sports events (such as triathlon, marathons, </a:t>
            </a:r>
          </a:p>
          <a:p>
            <a:endParaRPr lang="en-GB" dirty="0"/>
          </a:p>
          <a:p>
            <a:r>
              <a:rPr lang="en-GB" dirty="0"/>
              <a:t>These events have seen a huge rises across the UK in the last decade.</a:t>
            </a:r>
          </a:p>
          <a:p>
            <a:endParaRPr lang="en-GB" dirty="0"/>
          </a:p>
          <a:p>
            <a:r>
              <a:rPr lang="en-GB" dirty="0"/>
              <a:t>۞</a:t>
            </a:r>
          </a:p>
          <a:p>
            <a:endParaRPr lang="en-GB" dirty="0"/>
          </a:p>
          <a:p>
            <a:r>
              <a:rPr lang="en-GB" dirty="0"/>
              <a:t>British triathlon has seen an 86% increase of race starts since 2009.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p>
            <a:r>
              <a:rPr lang="en-GB" dirty="0"/>
              <a:t>Wales has also seen similar growth in events numbers and starters. For example, the 2020 Cardiff half sold out in record time, however the race was cancelled due to the pandemic. ۞ The most recent ‘sport and active lifestyles -state of the nation report’ identified these types of sport as some of the most common activities for the welsh population.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p>
            <a:r>
              <a:rPr lang="en-GB" dirty="0"/>
              <a:t>Most importantly for this study Pembrokeshire has seen some extremely interesting growth especially for a rural community. This number from Ironman shows an average of 180 ironman athletes per 100,000 population. The UK average is 11 Ironman athletes per 100,000 population. Data received from the operations director, Rachel Jackson in 2019, identified 791 Pembrokeshire athletes registered for ironman events from 2012 to 2019. Using this data the county now boasts 632 ironman athletes per 100,000 population in addition to many hundreds of local people who take part in smaller scale events in the area. </a:t>
            </a:r>
          </a:p>
        </p:txBody>
      </p:sp>
      <p:sp>
        <p:nvSpPr>
          <p:cNvPr id="4" name="Slide Number Placeholder 3"/>
          <p:cNvSpPr>
            <a:spLocks noGrp="1"/>
          </p:cNvSpPr>
          <p:nvPr>
            <p:ph type="sldNum" sz="quarter" idx="5"/>
          </p:nvPr>
        </p:nvSpPr>
        <p:spPr/>
        <p:txBody>
          <a:bodyPr/>
          <a:lstStyle/>
          <a:p>
            <a:fld id="{0BB5B09A-0FAD-2F4A-A5BB-AF6660C144CB}" type="slidenum">
              <a:rPr lang="en-US" smtClean="0"/>
              <a:t>7</a:t>
            </a:fld>
            <a:endParaRPr lang="en-US"/>
          </a:p>
        </p:txBody>
      </p:sp>
    </p:spTree>
    <p:extLst>
      <p:ext uri="{BB962C8B-B14F-4D97-AF65-F5344CB8AC3E}">
        <p14:creationId xmlns:p14="http://schemas.microsoft.com/office/powerpoint/2010/main" val="3974393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expected, within the last decade the literature and research covering these type of events have seen the same rise in interest.</a:t>
            </a:r>
          </a:p>
          <a:p>
            <a:endParaRPr lang="en-GB" dirty="0"/>
          </a:p>
          <a:p>
            <a:r>
              <a:rPr lang="en-GB" dirty="0"/>
              <a:t>Although research around MPSE have covered several areas including nutritional issues, injury concerns, performance levels and tourism interests.</a:t>
            </a:r>
          </a:p>
          <a:p>
            <a:r>
              <a:rPr lang="en-GB" dirty="0"/>
              <a:t>Motivation has been the most common subject in the field of mass participation sports events.</a:t>
            </a:r>
          </a:p>
          <a:p>
            <a:endParaRPr lang="en-GB" dirty="0"/>
          </a:p>
          <a:p>
            <a:r>
              <a:rPr lang="en-GB" dirty="0"/>
              <a:t>However the findings have been complex,</a:t>
            </a:r>
          </a:p>
          <a:p>
            <a:r>
              <a:rPr lang="en-GB" dirty="0"/>
              <a:t>Various motivations and goal choices have been linked to participation in events (triathlon and single discipline events being the most common)</a:t>
            </a:r>
          </a:p>
          <a:p>
            <a:r>
              <a:rPr lang="en-GB" dirty="0"/>
              <a:t>Health benefits and personal goals often the most common, but competition and social reasons also scoring high across participants.</a:t>
            </a:r>
          </a:p>
          <a:p>
            <a:r>
              <a:rPr lang="en-GB" dirty="0"/>
              <a:t>There are many determinants around participation and varying reasons for first time participants –such as new challenges, social, health and fitness improvements. These seem to change and develop as the athletes continue to take part and make lifestyle changes.</a:t>
            </a:r>
          </a:p>
          <a:p>
            <a:r>
              <a:rPr lang="en-GB" dirty="0"/>
              <a:t>Finally, Funk et al., 2011 ( one of the most widely cited articles in the context of MPSE) discussed the motivation of first-timers suggesting the public health benefits of these events. Similarly, Coleman (2016) and Bennett et al (2017) made similar statements but all say more research is needed.</a:t>
            </a:r>
          </a:p>
        </p:txBody>
      </p:sp>
      <p:sp>
        <p:nvSpPr>
          <p:cNvPr id="4" name="Slide Number Placeholder 3"/>
          <p:cNvSpPr>
            <a:spLocks noGrp="1"/>
          </p:cNvSpPr>
          <p:nvPr>
            <p:ph type="sldNum" sz="quarter" idx="5"/>
          </p:nvPr>
        </p:nvSpPr>
        <p:spPr/>
        <p:txBody>
          <a:bodyPr/>
          <a:lstStyle/>
          <a:p>
            <a:fld id="{0BB5B09A-0FAD-2F4A-A5BB-AF6660C144CB}" type="slidenum">
              <a:rPr lang="en-US" smtClean="0"/>
              <a:t>8</a:t>
            </a:fld>
            <a:endParaRPr lang="en-US"/>
          </a:p>
        </p:txBody>
      </p:sp>
    </p:spTree>
    <p:extLst>
      <p:ext uri="{BB962C8B-B14F-4D97-AF65-F5344CB8AC3E}">
        <p14:creationId xmlns:p14="http://schemas.microsoft.com/office/powerpoint/2010/main" val="365447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findings show that the literature at present is narrow and the research designs have limitations that do not take into consideration the complexity of individual or community collective experiences. </a:t>
            </a:r>
          </a:p>
          <a:p>
            <a:endParaRPr lang="en-GB" dirty="0"/>
          </a:p>
          <a:p>
            <a:r>
              <a:rPr lang="en-GB" dirty="0"/>
              <a:t>For example, with MPSE and public health benefits</a:t>
            </a:r>
          </a:p>
          <a:p>
            <a:r>
              <a:rPr lang="en-GB" dirty="0"/>
              <a:t>Several studies have collected data from around the time of the event and up to three months after, although this shows drop-off or sustained physical activity levels it does not show lifestyle changes of these individuals. </a:t>
            </a:r>
          </a:p>
          <a:p>
            <a:r>
              <a:rPr lang="en-GB" dirty="0"/>
              <a:t>Findings from Funk and colleagues also found participants in longer races such as half and full marathons “were more likely already exceeding the threshold for physical activity to receive health benefits… and already possess strong attitudes towards exercise”. </a:t>
            </a:r>
          </a:p>
          <a:p>
            <a:endParaRPr lang="en-GB" dirty="0"/>
          </a:p>
          <a:p>
            <a:r>
              <a:rPr lang="en-GB" dirty="0"/>
              <a:t>These findings (potentially due to the research design limitations) are just snap shots in time and capturing the athletes at the events does not tell the full story or show the big picture. </a:t>
            </a:r>
          </a:p>
          <a:p>
            <a:r>
              <a:rPr lang="en-GB" dirty="0"/>
              <a:t>Therefore, a different perspective is needed that focuses not only on the individual but environments that surround and influence them. This will give a better understanding of the culture and phenomenon happening around these events in Pembrokeshire.</a:t>
            </a:r>
          </a:p>
        </p:txBody>
      </p:sp>
      <p:sp>
        <p:nvSpPr>
          <p:cNvPr id="4" name="Slide Number Placeholder 3"/>
          <p:cNvSpPr>
            <a:spLocks noGrp="1"/>
          </p:cNvSpPr>
          <p:nvPr>
            <p:ph type="sldNum" sz="quarter" idx="5"/>
          </p:nvPr>
        </p:nvSpPr>
        <p:spPr/>
        <p:txBody>
          <a:bodyPr/>
          <a:lstStyle/>
          <a:p>
            <a:fld id="{0BB5B09A-0FAD-2F4A-A5BB-AF6660C144CB}" type="slidenum">
              <a:rPr lang="en-US" smtClean="0"/>
              <a:t>9</a:t>
            </a:fld>
            <a:endParaRPr lang="en-US"/>
          </a:p>
        </p:txBody>
      </p:sp>
    </p:spTree>
    <p:extLst>
      <p:ext uri="{BB962C8B-B14F-4D97-AF65-F5344CB8AC3E}">
        <p14:creationId xmlns:p14="http://schemas.microsoft.com/office/powerpoint/2010/main" val="724040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According to McLeroy et al., 1988, Social ecological models are distinctive in their</a:t>
            </a:r>
          </a:p>
          <a:p>
            <a:pPr algn="l"/>
            <a:r>
              <a:rPr lang="en-GB" sz="1800" b="0" i="0" u="none" strike="noStrike" baseline="0" dirty="0">
                <a:latin typeface="Calibri" panose="020F0502020204030204" pitchFamily="34" charset="0"/>
              </a:rPr>
              <a:t>ability to examine and provide a deeper understanding of influential factors towards</a:t>
            </a:r>
          </a:p>
          <a:p>
            <a:pPr algn="l"/>
            <a:r>
              <a:rPr lang="en-GB" sz="1800" b="0" i="0" u="none" strike="noStrike" baseline="0" dirty="0">
                <a:latin typeface="Calibri" panose="020F0502020204030204" pitchFamily="34" charset="0"/>
              </a:rPr>
              <a:t>health promotion and physical activity.</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With this in mind, the study aims to provide a social ecological perspective of mass</a:t>
            </a:r>
          </a:p>
          <a:p>
            <a:pPr algn="l"/>
            <a:r>
              <a:rPr lang="en-GB" sz="1800" b="0" i="0" u="none" strike="noStrike" baseline="0" dirty="0">
                <a:latin typeface="Calibri" panose="020F0502020204030204" pitchFamily="34" charset="0"/>
              </a:rPr>
              <a:t>participation sport event culture in Pembrokeshire</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The objectives will align with the theoretical framework by</a:t>
            </a:r>
          </a:p>
          <a:p>
            <a:pPr algn="l"/>
            <a:r>
              <a:rPr lang="en-GB" sz="1800" b="0" i="0" u="none" strike="noStrike" baseline="0" dirty="0">
                <a:latin typeface="Calibri" panose="020F0502020204030204" pitchFamily="34" charset="0"/>
              </a:rPr>
              <a:t>- adding to current literature focused on motivations and experiences of individuals</a:t>
            </a:r>
          </a:p>
          <a:p>
            <a:pPr algn="l"/>
            <a:r>
              <a:rPr lang="en-GB" sz="1800" b="0" i="0" u="none" strike="noStrike" baseline="0" dirty="0">
                <a:latin typeface="Calibri" panose="020F0502020204030204" pitchFamily="34" charset="0"/>
              </a:rPr>
              <a:t>and different demographic groups</a:t>
            </a:r>
          </a:p>
          <a:p>
            <a:pPr algn="l"/>
            <a:r>
              <a:rPr lang="en-GB" sz="1800" b="0" i="0" u="none" strike="noStrike" baseline="0" dirty="0">
                <a:latin typeface="Calibri" panose="020F0502020204030204" pitchFamily="34" charset="0"/>
              </a:rPr>
              <a:t>- Exploring key environments and determinants in a successful MPSE culture at</a:t>
            </a:r>
          </a:p>
          <a:p>
            <a:pPr algn="l"/>
            <a:r>
              <a:rPr lang="en-GB" sz="1800" b="0" i="0" u="none" strike="noStrike" baseline="0" dirty="0">
                <a:latin typeface="Calibri" panose="020F0502020204030204" pitchFamily="34" charset="0"/>
              </a:rPr>
              <a:t>every environmental level</a:t>
            </a:r>
          </a:p>
          <a:p>
            <a:pPr algn="l"/>
            <a:r>
              <a:rPr lang="en-GB" sz="1800" b="0" i="0" u="none" strike="noStrike" baseline="0" dirty="0">
                <a:latin typeface="Calibri" panose="020F0502020204030204" pitchFamily="34" charset="0"/>
              </a:rPr>
              <a:t>- Use </a:t>
            </a:r>
            <a:r>
              <a:rPr lang="en-GB" sz="1800" b="0" i="0" u="none" strike="noStrike" baseline="0" dirty="0" err="1">
                <a:latin typeface="Calibri" panose="020F0502020204030204" pitchFamily="34" charset="0"/>
              </a:rPr>
              <a:t>whats</a:t>
            </a:r>
            <a:r>
              <a:rPr lang="en-GB" sz="1800" b="0" i="0" u="none" strike="noStrike" baseline="0" dirty="0">
                <a:latin typeface="Calibri" panose="020F0502020204030204" pitchFamily="34" charset="0"/>
              </a:rPr>
              <a:t> found to create what </a:t>
            </a:r>
            <a:r>
              <a:rPr lang="en-GB" sz="1800" b="0" i="0" u="none" strike="noStrike" baseline="0" dirty="0" err="1">
                <a:latin typeface="Calibri" panose="020F0502020204030204" pitchFamily="34" charset="0"/>
              </a:rPr>
              <a:t>Lounsbery</a:t>
            </a:r>
            <a:r>
              <a:rPr lang="en-GB" sz="1800" b="0" i="0" u="none" strike="noStrike" baseline="0" dirty="0">
                <a:latin typeface="Calibri" panose="020F0502020204030204" pitchFamily="34" charset="0"/>
              </a:rPr>
              <a:t> and Mitchell (2009) refers to as a “big</a:t>
            </a:r>
          </a:p>
          <a:p>
            <a:pPr algn="l"/>
            <a:r>
              <a:rPr lang="en-GB" sz="1800" b="0" i="0" u="none" strike="noStrike" baseline="0" dirty="0">
                <a:latin typeface="Calibri" panose="020F0502020204030204" pitchFamily="34" charset="0"/>
              </a:rPr>
              <a:t>picture” of MPSE culture</a:t>
            </a:r>
          </a:p>
          <a:p>
            <a:pPr algn="l"/>
            <a:r>
              <a:rPr lang="en-GB" sz="1800" b="0" i="0" u="none" strike="noStrike" baseline="0" dirty="0">
                <a:latin typeface="Calibri" panose="020F0502020204030204" pitchFamily="34" charset="0"/>
              </a:rPr>
              <a:t>At present literature has not considered how individual differences, unique</a:t>
            </a:r>
          </a:p>
          <a:p>
            <a:pPr algn="l"/>
            <a:r>
              <a:rPr lang="en-GB" sz="1800" b="0" i="0" u="none" strike="noStrike" baseline="0" dirty="0">
                <a:latin typeface="Calibri" panose="020F0502020204030204" pitchFamily="34" charset="0"/>
              </a:rPr>
              <a:t>experiences, environmental contexts can influence motivations, lifestyle changes and</a:t>
            </a:r>
          </a:p>
          <a:p>
            <a:pPr algn="l"/>
            <a:r>
              <a:rPr lang="en-GB" sz="1800" b="0" i="0" u="none" strike="noStrike" baseline="0" dirty="0">
                <a:latin typeface="Calibri" panose="020F0502020204030204" pitchFamily="34" charset="0"/>
              </a:rPr>
              <a:t>exercise behaviours. This is where the study will provide new knowledge to the</a:t>
            </a:r>
          </a:p>
          <a:p>
            <a:pPr algn="l"/>
            <a:r>
              <a:rPr lang="en-GB" sz="1800" b="0" i="0" u="none" strike="noStrike" baseline="0" dirty="0">
                <a:latin typeface="Calibri" panose="020F0502020204030204" pitchFamily="34" charset="0"/>
              </a:rPr>
              <a:t>growing field of literature.</a:t>
            </a:r>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10</a:t>
            </a:fld>
            <a:endParaRPr lang="en-GB"/>
          </a:p>
        </p:txBody>
      </p:sp>
    </p:spTree>
    <p:extLst>
      <p:ext uri="{BB962C8B-B14F-4D97-AF65-F5344CB8AC3E}">
        <p14:creationId xmlns:p14="http://schemas.microsoft.com/office/powerpoint/2010/main" val="1224210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So How are we going to answer these objectives?</a:t>
            </a:r>
          </a:p>
          <a:p>
            <a:pPr algn="l"/>
            <a:r>
              <a:rPr lang="en-GB" sz="1800" b="0" i="0" u="none" strike="noStrike" baseline="0" dirty="0">
                <a:latin typeface="Calibri" panose="020F0502020204030204" pitchFamily="34" charset="0"/>
              </a:rPr>
              <a:t>Phase one is concerned with evidencing the growth and development of MPSEs,</a:t>
            </a:r>
          </a:p>
          <a:p>
            <a:pPr algn="l"/>
            <a:r>
              <a:rPr lang="en-GB" sz="1800" b="0" i="0" u="none" strike="noStrike" baseline="0" dirty="0">
                <a:latin typeface="Calibri" panose="020F0502020204030204" pitchFamily="34" charset="0"/>
              </a:rPr>
              <a:t>specifically evidencing the phenomenon that is happening in Pembrokeshire at the</a:t>
            </a:r>
          </a:p>
          <a:p>
            <a:pPr algn="l"/>
            <a:r>
              <a:rPr lang="en-GB" sz="1800" b="0" i="0" u="none" strike="noStrike" baseline="0" dirty="0">
                <a:latin typeface="Calibri" panose="020F0502020204030204" pitchFamily="34" charset="0"/>
              </a:rPr>
              <a:t>moment.</a:t>
            </a:r>
          </a:p>
          <a:p>
            <a:pPr algn="l"/>
            <a:r>
              <a:rPr lang="en-GB" sz="1800" b="0" i="0" u="none" strike="noStrike" baseline="0" dirty="0">
                <a:latin typeface="Calibri" panose="020F0502020204030204" pitchFamily="34" charset="0"/>
              </a:rPr>
              <a:t>Multiple data sources will be analysed to create a broad overall picture of the</a:t>
            </a:r>
          </a:p>
          <a:p>
            <a:pPr algn="l"/>
            <a:r>
              <a:rPr lang="en-GB" sz="1800" b="0" i="0" u="none" strike="noStrike" baseline="0" dirty="0">
                <a:latin typeface="Calibri" panose="020F0502020204030204" pitchFamily="34" charset="0"/>
              </a:rPr>
              <a:t>phenomenon.</a:t>
            </a:r>
          </a:p>
          <a:p>
            <a:pPr algn="l"/>
            <a:r>
              <a:rPr lang="en-GB" sz="1800" b="0" i="0" u="none" strike="noStrike" baseline="0" dirty="0">
                <a:latin typeface="Calibri" panose="020F0502020204030204" pitchFamily="34" charset="0"/>
              </a:rPr>
              <a:t>These sources will follow Hill’s (1993) three basic categories of documents:</a:t>
            </a:r>
          </a:p>
          <a:p>
            <a:pPr algn="l"/>
            <a:r>
              <a:rPr lang="en-GB" sz="1800" b="0" i="0" u="none" strike="noStrike" baseline="0" dirty="0">
                <a:latin typeface="Calibri" panose="020F0502020204030204" pitchFamily="34" charset="0"/>
              </a:rPr>
              <a:t>- Personal (blogs, forum entries and social media posts)</a:t>
            </a:r>
          </a:p>
          <a:p>
            <a:pPr algn="l"/>
            <a:r>
              <a:rPr lang="en-GB" sz="1800" b="0" i="0" u="none" strike="noStrike" baseline="0" dirty="0">
                <a:latin typeface="Calibri" panose="020F0502020204030204" pitchFamily="34" charset="0"/>
              </a:rPr>
              <a:t>- Public (newspapers, magazine articles)</a:t>
            </a:r>
          </a:p>
          <a:p>
            <a:pPr algn="l"/>
            <a:r>
              <a:rPr lang="en-GB" sz="1800" b="0" i="0" u="none" strike="noStrike" baseline="0" dirty="0">
                <a:latin typeface="Calibri" panose="020F0502020204030204" pitchFamily="34" charset="0"/>
              </a:rPr>
              <a:t>- Official documents (agency and organization records, annual reports, for this</a:t>
            </a:r>
          </a:p>
          <a:p>
            <a:pPr algn="l"/>
            <a:r>
              <a:rPr lang="en-GB" sz="1800" b="0" i="0" u="none" strike="noStrike" baseline="0" dirty="0">
                <a:latin typeface="Calibri" panose="020F0502020204030204" pitchFamily="34" charset="0"/>
              </a:rPr>
              <a:t>study council reports)</a:t>
            </a:r>
          </a:p>
          <a:p>
            <a:pPr algn="l"/>
            <a:r>
              <a:rPr lang="en-GB" sz="1800" b="0" i="0" u="none" strike="noStrike" baseline="0" dirty="0">
                <a:latin typeface="Calibri" panose="020F0502020204030204" pitchFamily="34" charset="0"/>
              </a:rPr>
              <a:t>Fortunately, it has also supported the use of a social ecological perspective as the</a:t>
            </a:r>
          </a:p>
          <a:p>
            <a:pPr algn="l"/>
            <a:r>
              <a:rPr lang="en-GB" sz="1800" b="0" i="0" u="none" strike="noStrike" baseline="0" dirty="0">
                <a:latin typeface="Calibri" panose="020F0502020204030204" pitchFamily="34" charset="0"/>
              </a:rPr>
              <a:t>preliminary findings of phase one show the inclusion of all environments in</a:t>
            </a:r>
          </a:p>
          <a:p>
            <a:pPr algn="l"/>
            <a:r>
              <a:rPr lang="en-GB" sz="1800" b="0" i="0" u="none" strike="noStrike" baseline="0" dirty="0">
                <a:latin typeface="Calibri" panose="020F0502020204030204" pitchFamily="34" charset="0"/>
              </a:rPr>
              <a:t>Pembrokeshire’s MPSE culture.</a:t>
            </a:r>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11</a:t>
            </a:fld>
            <a:endParaRPr lang="en-GB"/>
          </a:p>
        </p:txBody>
      </p:sp>
    </p:spTree>
    <p:extLst>
      <p:ext uri="{BB962C8B-B14F-4D97-AF65-F5344CB8AC3E}">
        <p14:creationId xmlns:p14="http://schemas.microsoft.com/office/powerpoint/2010/main" val="394968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An example of preliminary analysis from phase one looking at the “major events in</a:t>
            </a:r>
          </a:p>
          <a:p>
            <a:pPr algn="l"/>
            <a:r>
              <a:rPr lang="en-GB" sz="1800" b="0" i="0" u="none" strike="noStrike" baseline="0" dirty="0">
                <a:latin typeface="Calibri" panose="020F0502020204030204" pitchFamily="34" charset="0"/>
              </a:rPr>
              <a:t>Pembrokeshire”</a:t>
            </a:r>
          </a:p>
          <a:p>
            <a:pPr algn="l"/>
            <a:r>
              <a:rPr lang="en-GB" sz="1800" b="0" i="0" u="none" strike="noStrike" baseline="0" dirty="0">
                <a:latin typeface="Calibri" panose="020F0502020204030204" pitchFamily="34" charset="0"/>
              </a:rPr>
              <a:t>This included – race reports of the event by individuals (both blogs, forums and</a:t>
            </a:r>
          </a:p>
          <a:p>
            <a:pPr algn="l"/>
            <a:r>
              <a:rPr lang="en-GB" sz="1800" b="0" i="0" u="none" strike="noStrike" baseline="0" dirty="0">
                <a:latin typeface="Calibri" panose="020F0502020204030204" pitchFamily="34" charset="0"/>
              </a:rPr>
              <a:t>social media entries); Newspaper and media articles covering the event written just</a:t>
            </a:r>
          </a:p>
          <a:p>
            <a:pPr algn="l"/>
            <a:r>
              <a:rPr lang="en-GB" sz="1800" b="0" i="0" u="none" strike="noStrike" baseline="0" dirty="0">
                <a:latin typeface="Calibri" panose="020F0502020204030204" pitchFamily="34" charset="0"/>
              </a:rPr>
              <a:t>before and just after the events</a:t>
            </a:r>
          </a:p>
          <a:p>
            <a:pPr algn="l"/>
            <a:r>
              <a:rPr lang="en-GB" sz="1800" b="0" i="0" u="none" strike="noStrike" baseline="0" dirty="0">
                <a:latin typeface="Calibri" panose="020F0502020204030204" pitchFamily="34" charset="0"/>
              </a:rPr>
              <a:t>And </a:t>
            </a:r>
            <a:r>
              <a:rPr lang="en-GB" sz="1800" b="0" i="0" u="none" strike="noStrike" baseline="0" dirty="0" err="1">
                <a:latin typeface="Calibri" panose="020F0502020204030204" pitchFamily="34" charset="0"/>
              </a:rPr>
              <a:t>pembrokeshire</a:t>
            </a:r>
            <a:r>
              <a:rPr lang="en-GB" sz="1800" b="0" i="0" u="none" strike="noStrike" baseline="0" dirty="0">
                <a:latin typeface="Calibri" panose="020F0502020204030204" pitchFamily="34" charset="0"/>
              </a:rPr>
              <a:t> county council reports covering the events</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As expected, there was varied individual motivations, previous experiences in sport</a:t>
            </a:r>
          </a:p>
          <a:p>
            <a:pPr algn="l"/>
            <a:r>
              <a:rPr lang="en-GB" sz="1800" b="0" i="0" u="none" strike="noStrike" baseline="0" dirty="0">
                <a:latin typeface="Calibri" panose="020F0502020204030204" pitchFamily="34" charset="0"/>
              </a:rPr>
              <a:t>and physical activity</a:t>
            </a:r>
          </a:p>
          <a:p>
            <a:pPr algn="l"/>
            <a:r>
              <a:rPr lang="en-GB" sz="1800" b="0" i="0" u="none" strike="noStrike" baseline="0" dirty="0">
                <a:latin typeface="Calibri" panose="020F0502020204030204" pitchFamily="34" charset="0"/>
              </a:rPr>
              <a:t>Some were rugby players / or use to do marathons / some never did sport / and one</a:t>
            </a:r>
          </a:p>
          <a:p>
            <a:pPr algn="l"/>
            <a:r>
              <a:rPr lang="en-GB" sz="1800" b="0" i="0" u="none" strike="noStrike" baseline="0" dirty="0">
                <a:latin typeface="Calibri" panose="020F0502020204030204" pitchFamily="34" charset="0"/>
              </a:rPr>
              <a:t>individual said that being a spectator at the events inspired to try it</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On a social level blogs described “seeing friends the years before that inspired them</a:t>
            </a:r>
          </a:p>
          <a:p>
            <a:pPr algn="l"/>
            <a:r>
              <a:rPr lang="en-GB" sz="1800" b="0" i="0" u="none" strike="noStrike" baseline="0" dirty="0">
                <a:latin typeface="Calibri" panose="020F0502020204030204" pitchFamily="34" charset="0"/>
              </a:rPr>
              <a:t>to get training”.</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We also had Council reports showing the relationship between the athlete’s</a:t>
            </a:r>
          </a:p>
          <a:p>
            <a:pPr algn="l"/>
            <a:r>
              <a:rPr lang="en-GB" sz="1800" b="0" i="0" u="none" strike="noStrike" baseline="0" dirty="0">
                <a:latin typeface="Calibri" panose="020F0502020204030204" pitchFamily="34" charset="0"/>
              </a:rPr>
              <a:t>supporters and time spent in the county.</a:t>
            </a:r>
          </a:p>
          <a:p>
            <a:pPr algn="l"/>
            <a:r>
              <a:rPr lang="en-GB" sz="1800" b="0" i="0" u="none" strike="noStrike" baseline="0" dirty="0">
                <a:latin typeface="Calibri" panose="020F0502020204030204" pitchFamily="34" charset="0"/>
              </a:rPr>
              <a:t>8</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Having </a:t>
            </a:r>
            <a:r>
              <a:rPr lang="en-GB" sz="1800" b="0" i="0" u="none" strike="noStrike" baseline="0" dirty="0" err="1">
                <a:latin typeface="Calibri" panose="020F0502020204030204" pitchFamily="34" charset="0"/>
              </a:rPr>
              <a:t>Ironkids</a:t>
            </a:r>
            <a:r>
              <a:rPr lang="en-GB" sz="1800" b="0" i="0" u="none" strike="noStrike" baseline="0" dirty="0">
                <a:latin typeface="Calibri" panose="020F0502020204030204" pitchFamily="34" charset="0"/>
              </a:rPr>
              <a:t> (run by Ironman) and Saundersfoot Triathlon (run by Activity Wales</a:t>
            </a:r>
          </a:p>
          <a:p>
            <a:pPr algn="l"/>
            <a:r>
              <a:rPr lang="en-GB" sz="1800" b="0" i="0" u="none" strike="noStrike" baseline="0" dirty="0">
                <a:latin typeface="Calibri" panose="020F0502020204030204" pitchFamily="34" charset="0"/>
              </a:rPr>
              <a:t>Events) held the day before the event have encouraged athlete families/ supporters</a:t>
            </a:r>
          </a:p>
          <a:p>
            <a:pPr algn="l"/>
            <a:r>
              <a:rPr lang="en-GB" sz="1800" b="0" i="0" u="none" strike="noStrike" baseline="0" dirty="0">
                <a:latin typeface="Calibri" panose="020F0502020204030204" pitchFamily="34" charset="0"/>
              </a:rPr>
              <a:t>to run their own races too (this was both seen in newspaper reports and a couple of</a:t>
            </a:r>
          </a:p>
          <a:p>
            <a:pPr algn="l"/>
            <a:r>
              <a:rPr lang="en-GB" sz="1800" b="0" i="0" u="none" strike="noStrike" baseline="0" dirty="0">
                <a:latin typeface="Calibri" panose="020F0502020204030204" pitchFamily="34" charset="0"/>
              </a:rPr>
              <a:t>blog posts)</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Most documents mentioned the community/organizational environments</a:t>
            </a:r>
          </a:p>
          <a:p>
            <a:pPr algn="l"/>
            <a:r>
              <a:rPr lang="en-GB" sz="1800" b="0" i="0" u="none" strike="noStrike" baseline="0" dirty="0">
                <a:latin typeface="Calibri" panose="020F0502020204030204" pitchFamily="34" charset="0"/>
              </a:rPr>
              <a:t>surrounding the events with most if not all blogs and newspaper articles</a:t>
            </a:r>
          </a:p>
          <a:p>
            <a:pPr algn="l"/>
            <a:r>
              <a:rPr lang="en-GB" sz="1800" b="0" i="0" u="none" strike="noStrike" baseline="0" dirty="0">
                <a:latin typeface="Calibri" panose="020F0502020204030204" pitchFamily="34" charset="0"/>
              </a:rPr>
              <a:t>commenting on the spectators and the locals “owning and embracing the event”</a:t>
            </a:r>
          </a:p>
          <a:p>
            <a:pPr algn="l"/>
            <a:r>
              <a:rPr lang="en-GB" sz="1800" b="0" i="0" u="none" strike="noStrike" baseline="0" dirty="0">
                <a:latin typeface="Calibri" panose="020F0502020204030204" pitchFamily="34" charset="0"/>
              </a:rPr>
              <a:t>with several individual examples of this.</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Again, PCCRs also demonstrate the relationship between these events and the local</a:t>
            </a:r>
          </a:p>
          <a:p>
            <a:pPr algn="l"/>
            <a:r>
              <a:rPr lang="en-GB" sz="1800" b="0" i="0" u="none" strike="noStrike" baseline="0" dirty="0">
                <a:latin typeface="Calibri" panose="020F0502020204030204" pitchFamily="34" charset="0"/>
              </a:rPr>
              <a:t>residents suggesting that the events create an entertainment opportunity for the</a:t>
            </a:r>
          </a:p>
          <a:p>
            <a:pPr algn="l"/>
            <a:r>
              <a:rPr lang="en-GB" sz="1800" b="0" i="0" u="none" strike="noStrike" baseline="0" dirty="0">
                <a:latin typeface="Calibri" panose="020F0502020204030204" pitchFamily="34" charset="0"/>
              </a:rPr>
              <a:t>locals – in turn generating more positive attitudes towards visitors, involvement and</a:t>
            </a:r>
          </a:p>
          <a:p>
            <a:pPr algn="l"/>
            <a:r>
              <a:rPr lang="en-GB" sz="1800" b="0" i="0" u="none" strike="noStrike" baseline="0" dirty="0">
                <a:latin typeface="Calibri" panose="020F0502020204030204" pitchFamily="34" charset="0"/>
              </a:rPr>
              <a:t>develops pride in their county.</a:t>
            </a:r>
          </a:p>
          <a:p>
            <a:pPr algn="l"/>
            <a:r>
              <a:rPr lang="ar-AE" sz="1800" b="0" i="0" u="none" strike="noStrike" baseline="0" dirty="0">
                <a:latin typeface="ArialMT"/>
              </a:rPr>
              <a:t>۞۞</a:t>
            </a:r>
          </a:p>
          <a:p>
            <a:pPr algn="l"/>
            <a:r>
              <a:rPr lang="en-GB" sz="1800" b="0" i="0" u="none" strike="noStrike" baseline="0" dirty="0">
                <a:latin typeface="Calibri" panose="020F0502020204030204" pitchFamily="34" charset="0"/>
              </a:rPr>
              <a:t>Final evidence of the society and policy environment is demonstrated in tourism,</a:t>
            </a:r>
          </a:p>
          <a:p>
            <a:pPr algn="l"/>
            <a:r>
              <a:rPr lang="en-GB" sz="1800" b="0" i="0" u="none" strike="noStrike" baseline="0" dirty="0">
                <a:latin typeface="Calibri" panose="020F0502020204030204" pitchFamily="34" charset="0"/>
              </a:rPr>
              <a:t>economic and employment data from PCCRs as well as blogs commenting on</a:t>
            </a:r>
          </a:p>
          <a:p>
            <a:pPr algn="l"/>
            <a:r>
              <a:rPr lang="en-GB" sz="1800" b="0" i="0" u="none" strike="noStrike" baseline="0" dirty="0">
                <a:latin typeface="Calibri" panose="020F0502020204030204" pitchFamily="34" charset="0"/>
              </a:rPr>
              <a:t>groups staying for a few days either side of the event or visiting the location months</a:t>
            </a:r>
          </a:p>
          <a:p>
            <a:pPr algn="l"/>
            <a:r>
              <a:rPr lang="en-GB" sz="1800" b="0" i="0" u="none" strike="noStrike" baseline="0" dirty="0">
                <a:latin typeface="Calibri" panose="020F0502020204030204" pitchFamily="34" charset="0"/>
              </a:rPr>
              <a:t>before the event for practice rides. Although this does not directly influence the</a:t>
            </a:r>
          </a:p>
          <a:p>
            <a:pPr algn="l"/>
            <a:r>
              <a:rPr lang="en-GB" sz="1800" b="0" i="0" u="none" strike="noStrike" baseline="0" dirty="0">
                <a:latin typeface="Calibri" panose="020F0502020204030204" pitchFamily="34" charset="0"/>
              </a:rPr>
              <a:t>individual athletes exercise </a:t>
            </a:r>
            <a:r>
              <a:rPr lang="en-GB" sz="1800" b="0" i="0" u="none" strike="noStrike" baseline="0" dirty="0" err="1">
                <a:latin typeface="Calibri" panose="020F0502020204030204" pitchFamily="34" charset="0"/>
              </a:rPr>
              <a:t>behavior</a:t>
            </a:r>
            <a:r>
              <a:rPr lang="en-GB" sz="1800" b="0" i="0" u="none" strike="noStrike" baseline="0" dirty="0">
                <a:latin typeface="Calibri" panose="020F0502020204030204" pitchFamily="34" charset="0"/>
              </a:rPr>
              <a:t> it demonstrates the supportive culture in</a:t>
            </a:r>
          </a:p>
          <a:p>
            <a:pPr algn="l"/>
            <a:r>
              <a:rPr lang="en-GB" sz="1800" b="0" i="0" u="none" strike="noStrike" baseline="0" dirty="0">
                <a:latin typeface="Calibri" panose="020F0502020204030204" pitchFamily="34" charset="0"/>
              </a:rPr>
              <a:t>Pembrokeshire with local triathlon clubs welcoming visitors throughout the year for</a:t>
            </a:r>
          </a:p>
          <a:p>
            <a:pPr algn="l"/>
            <a:r>
              <a:rPr lang="en-GB" sz="1800" b="0" i="0" u="none" strike="noStrike" baseline="0" dirty="0">
                <a:latin typeface="Calibri" panose="020F0502020204030204" pitchFamily="34" charset="0"/>
              </a:rPr>
              <a:t>individuals to practice the routes.</a:t>
            </a:r>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12</a:t>
            </a:fld>
            <a:endParaRPr lang="en-GB"/>
          </a:p>
        </p:txBody>
      </p:sp>
    </p:spTree>
    <p:extLst>
      <p:ext uri="{BB962C8B-B14F-4D97-AF65-F5344CB8AC3E}">
        <p14:creationId xmlns:p14="http://schemas.microsoft.com/office/powerpoint/2010/main" val="61469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Phase 2 although still part of the sequential design of the full study, This phase</a:t>
            </a:r>
          </a:p>
          <a:p>
            <a:pPr algn="l"/>
            <a:r>
              <a:rPr lang="en-GB" sz="1800" b="0" i="0" u="none" strike="noStrike" baseline="0" dirty="0">
                <a:latin typeface="Calibri" panose="020F0502020204030204" pitchFamily="34" charset="0"/>
              </a:rPr>
              <a:t>follows its own concurrent triangulation design.</a:t>
            </a:r>
          </a:p>
          <a:p>
            <a:pPr algn="l"/>
            <a:r>
              <a:rPr lang="en-GB" sz="1800" b="0" i="0" u="none" strike="noStrike" baseline="0" dirty="0">
                <a:latin typeface="Calibri" panose="020F0502020204030204" pitchFamily="34" charset="0"/>
              </a:rPr>
              <a:t>Questionnaires focus on the individuals including 3 smaller questionnaires</a:t>
            </a:r>
          </a:p>
          <a:p>
            <a:pPr algn="l"/>
            <a:r>
              <a:rPr lang="en-GB" sz="1800" b="0" i="0" u="none" strike="noStrike" baseline="0" dirty="0">
                <a:latin typeface="Calibri" panose="020F0502020204030204" pitchFamily="34" charset="0"/>
              </a:rPr>
              <a:t>- Small demographic questionnaire</a:t>
            </a:r>
          </a:p>
          <a:p>
            <a:pPr algn="l"/>
            <a:r>
              <a:rPr lang="en-GB" sz="1800" b="0" i="0" u="none" strike="noStrike" baseline="0" dirty="0">
                <a:latin typeface="Calibri" panose="020F0502020204030204" pitchFamily="34" charset="0"/>
              </a:rPr>
              <a:t>- The Exercise regulation questionnaire known as BREQ-2: will look at HOW they</a:t>
            </a:r>
          </a:p>
          <a:p>
            <a:pPr algn="l"/>
            <a:r>
              <a:rPr lang="en-GB" sz="1800" b="0" i="0" u="none" strike="noStrike" baseline="0" dirty="0">
                <a:latin typeface="Calibri" panose="020F0502020204030204" pitchFamily="34" charset="0"/>
              </a:rPr>
              <a:t>are motivated from amotivation to intrinsic motivation.</a:t>
            </a:r>
          </a:p>
          <a:p>
            <a:pPr algn="l"/>
            <a:r>
              <a:rPr lang="en-GB" sz="1800" b="0" i="0" u="none" strike="noStrike" baseline="0" dirty="0">
                <a:latin typeface="Calibri" panose="020F0502020204030204" pitchFamily="34" charset="0"/>
              </a:rPr>
              <a:t>- A widely used motivational questionnaire recognized by authors across the field</a:t>
            </a:r>
          </a:p>
          <a:p>
            <a:pPr algn="l"/>
            <a:r>
              <a:rPr lang="en-GB" sz="1800" b="0" i="0" u="none" strike="noStrike" baseline="0" dirty="0">
                <a:latin typeface="Calibri" panose="020F0502020204030204" pitchFamily="34" charset="0"/>
              </a:rPr>
              <a:t>of motivation literature. There has been work to develop the BREQ3 but this study</a:t>
            </a:r>
          </a:p>
          <a:p>
            <a:pPr algn="l"/>
            <a:r>
              <a:rPr lang="en-GB" sz="1800" b="0" i="0" u="none" strike="noStrike" baseline="0" dirty="0">
                <a:latin typeface="Calibri" panose="020F0502020204030204" pitchFamily="34" charset="0"/>
              </a:rPr>
              <a:t>is not concerned with that level of detail, and keeping the questionnaire as short</a:t>
            </a:r>
          </a:p>
          <a:p>
            <a:pPr algn="l"/>
            <a:r>
              <a:rPr lang="en-GB" sz="1800" b="0" i="0" u="none" strike="noStrike" baseline="0" dirty="0">
                <a:latin typeface="Calibri" panose="020F0502020204030204" pitchFamily="34" charset="0"/>
              </a:rPr>
              <a:t>and concise as possible but still gathering the required data is the highest</a:t>
            </a:r>
          </a:p>
          <a:p>
            <a:pPr algn="l"/>
            <a:r>
              <a:rPr lang="en-GB" sz="1800" b="0" i="0" u="none" strike="noStrike" baseline="0" dirty="0">
                <a:latin typeface="Calibri" panose="020F0502020204030204" pitchFamily="34" charset="0"/>
              </a:rPr>
              <a:t>importance for this study.</a:t>
            </a:r>
          </a:p>
          <a:p>
            <a:pPr algn="l"/>
            <a:r>
              <a:rPr lang="en-GB" sz="1800" b="0" i="0" u="none" strike="noStrike" baseline="0" dirty="0">
                <a:latin typeface="Calibri" panose="020F0502020204030204" pitchFamily="34" charset="0"/>
              </a:rPr>
              <a:t>- The Exercise motivation inventory or EMI-2: looks at WHY they are motivated (for</a:t>
            </a:r>
          </a:p>
          <a:p>
            <a:pPr algn="l"/>
            <a:r>
              <a:rPr lang="en-GB" sz="1800" b="0" i="0" u="none" strike="noStrike" baseline="0" dirty="0">
                <a:latin typeface="Calibri" panose="020F0502020204030204" pitchFamily="34" charset="0"/>
              </a:rPr>
              <a:t>example physical and mental benefits and social and health reasons to take part)</a:t>
            </a:r>
          </a:p>
          <a:p>
            <a:pPr algn="l"/>
            <a:r>
              <a:rPr lang="en-GB" sz="1800" b="0" i="0" u="none" strike="noStrike" baseline="0" dirty="0">
                <a:latin typeface="Calibri" panose="020F0502020204030204" pitchFamily="34" charset="0"/>
              </a:rPr>
              <a:t>– Both these questionnaires have been used in MPSE literature. However, Funk et</a:t>
            </a:r>
          </a:p>
          <a:p>
            <a:pPr algn="l"/>
            <a:r>
              <a:rPr lang="en-GB" sz="1800" b="0" i="0" u="none" strike="noStrike" baseline="0" dirty="0">
                <a:latin typeface="Calibri" panose="020F0502020204030204" pitchFamily="34" charset="0"/>
              </a:rPr>
              <a:t>al (2011) excluded two elements. As they did not provide sufficient reasons for</a:t>
            </a:r>
          </a:p>
          <a:p>
            <a:pPr algn="l"/>
            <a:r>
              <a:rPr lang="en-GB" sz="1800" b="0" i="0" u="none" strike="noStrike" baseline="0" dirty="0">
                <a:latin typeface="Calibri" panose="020F0502020204030204" pitchFamily="34" charset="0"/>
              </a:rPr>
              <a:t>this based in literature, this study will use the full questionnaire.</a:t>
            </a:r>
          </a:p>
          <a:p>
            <a:pPr algn="l"/>
            <a:r>
              <a:rPr lang="en-GB" sz="1800" b="0" i="0" u="none" strike="noStrike" baseline="0" dirty="0">
                <a:latin typeface="Calibri" panose="020F0502020204030204" pitchFamily="34" charset="0"/>
              </a:rPr>
              <a:t>- Two pilot studies were carried out and took 7 minutes to complete – this was</a:t>
            </a:r>
          </a:p>
          <a:p>
            <a:pPr algn="l"/>
            <a:r>
              <a:rPr lang="en-GB" sz="1800" b="0" i="0" u="none" strike="noStrike" baseline="0" dirty="0">
                <a:latin typeface="Calibri" panose="020F0502020204030204" pitchFamily="34" charset="0"/>
              </a:rPr>
              <a:t>9</a:t>
            </a:r>
          </a:p>
          <a:p>
            <a:pPr algn="l"/>
            <a:r>
              <a:rPr lang="en-GB" sz="1800" b="0" i="0" u="none" strike="noStrike" baseline="0" dirty="0">
                <a:latin typeface="Calibri" panose="020F0502020204030204" pitchFamily="34" charset="0"/>
              </a:rPr>
              <a:t>deemed an appropriate amount of time by the researcher. Also the participants</a:t>
            </a:r>
          </a:p>
          <a:p>
            <a:pPr algn="l"/>
            <a:r>
              <a:rPr lang="en-GB" sz="1800" b="0" i="0" u="none" strike="noStrike" baseline="0" dirty="0">
                <a:latin typeface="Calibri" panose="020F0502020204030204" pitchFamily="34" charset="0"/>
              </a:rPr>
              <a:t>rated the two previously excluded items higher than 0 and therefore supported</a:t>
            </a:r>
          </a:p>
          <a:p>
            <a:pPr algn="l"/>
            <a:r>
              <a:rPr lang="en-GB" sz="1800" b="0" i="0" u="none" strike="noStrike" baseline="0" dirty="0">
                <a:latin typeface="Calibri" panose="020F0502020204030204" pitchFamily="34" charset="0"/>
              </a:rPr>
              <a:t>reasons for their inclusion.</a:t>
            </a:r>
          </a:p>
          <a:p>
            <a:pPr algn="l"/>
            <a:r>
              <a:rPr lang="en-GB" sz="1800" b="0" i="0" u="none" strike="noStrike" baseline="0" dirty="0">
                <a:latin typeface="Calibri" panose="020F0502020204030204" pitchFamily="34" charset="0"/>
              </a:rPr>
              <a:t>Ethnographies</a:t>
            </a:r>
          </a:p>
          <a:p>
            <a:pPr algn="l"/>
            <a:r>
              <a:rPr lang="en-GB" sz="1800" b="0" i="0" u="none" strike="noStrike" baseline="0" dirty="0">
                <a:latin typeface="Calibri" panose="020F0502020204030204" pitchFamily="34" charset="0"/>
              </a:rPr>
              <a:t>Taking direction from Spradley (1980), Hammersley and Atkinson (1995) and </a:t>
            </a:r>
            <a:r>
              <a:rPr lang="en-GB" sz="1800" b="0" i="0" u="none" strike="noStrike" baseline="0" dirty="0" err="1">
                <a:latin typeface="Calibri" panose="020F0502020204030204" pitchFamily="34" charset="0"/>
              </a:rPr>
              <a:t>Vaan</a:t>
            </a:r>
            <a:endParaRPr lang="en-GB" sz="1800" b="0" i="0" u="none" strike="noStrike" baseline="0" dirty="0">
              <a:latin typeface="Calibri" panose="020F0502020204030204" pitchFamily="34" charset="0"/>
            </a:endParaRPr>
          </a:p>
          <a:p>
            <a:pPr algn="l"/>
            <a:r>
              <a:rPr lang="en-GB" sz="1800" b="0" i="0" u="none" strike="noStrike" baseline="0" dirty="0" err="1">
                <a:latin typeface="Calibri" panose="020F0502020204030204" pitchFamily="34" charset="0"/>
              </a:rPr>
              <a:t>Maanen</a:t>
            </a:r>
            <a:r>
              <a:rPr lang="en-GB" sz="1800" b="0" i="0" u="none" strike="noStrike" baseline="0" dirty="0">
                <a:latin typeface="Calibri" panose="020F0502020204030204" pitchFamily="34" charset="0"/>
              </a:rPr>
              <a:t> (2011) observations will be carried out at events and key times of the</a:t>
            </a:r>
          </a:p>
          <a:p>
            <a:pPr algn="l"/>
            <a:r>
              <a:rPr lang="en-GB" sz="1800" b="0" i="0" u="none" strike="noStrike" baseline="0" dirty="0">
                <a:latin typeface="Calibri" panose="020F0502020204030204" pitchFamily="34" charset="0"/>
              </a:rPr>
              <a:t>season to gather the “big-picture” insight of the individual’s actions, behaviours and</a:t>
            </a:r>
          </a:p>
          <a:p>
            <a:pPr algn="l"/>
            <a:r>
              <a:rPr lang="en-GB" sz="1800" b="0" i="0" u="none" strike="noStrike" baseline="0" dirty="0">
                <a:latin typeface="Calibri" panose="020F0502020204030204" pitchFamily="34" charset="0"/>
              </a:rPr>
              <a:t>relationships with the people and environments around them.</a:t>
            </a:r>
          </a:p>
          <a:p>
            <a:pPr algn="l"/>
            <a:r>
              <a:rPr lang="en-GB" sz="1800" b="0" i="0" u="none" strike="noStrike" baseline="0" dirty="0">
                <a:latin typeface="Calibri" panose="020F0502020204030204" pitchFamily="34" charset="0"/>
              </a:rPr>
              <a:t>By following the guidance from the authors mentioned the research is collecting</a:t>
            </a:r>
          </a:p>
          <a:p>
            <a:pPr algn="l"/>
            <a:r>
              <a:rPr lang="en-GB" sz="1800" b="0" i="0" u="none" strike="noStrike" baseline="0" dirty="0">
                <a:latin typeface="Calibri" panose="020F0502020204030204" pitchFamily="34" charset="0"/>
              </a:rPr>
              <a:t>data in many forms to create a full ethnographic report for each event. For example,</a:t>
            </a:r>
          </a:p>
          <a:p>
            <a:pPr algn="l"/>
            <a:r>
              <a:rPr lang="en-GB" sz="1800" b="0" i="0" u="none" strike="noStrike" baseline="0" dirty="0">
                <a:latin typeface="Calibri" panose="020F0502020204030204" pitchFamily="34" charset="0"/>
              </a:rPr>
              <a:t>Spradley provides a matrix of 9 elements (space, object, act, activity, event, time,</a:t>
            </a:r>
          </a:p>
          <a:p>
            <a:pPr algn="l"/>
            <a:r>
              <a:rPr lang="en-GB" sz="1800" b="0" i="0" u="none" strike="noStrike" baseline="0" dirty="0">
                <a:latin typeface="Calibri" panose="020F0502020204030204" pitchFamily="34" charset="0"/>
              </a:rPr>
              <a:t>actor, goal, feeling) to create an </a:t>
            </a:r>
            <a:r>
              <a:rPr lang="en-GB" sz="1800" b="0" i="0" u="none" strike="noStrike" baseline="0" dirty="0" err="1">
                <a:latin typeface="Calibri" panose="020F0502020204030204" pitchFamily="34" charset="0"/>
              </a:rPr>
              <a:t>indepth</a:t>
            </a:r>
            <a:r>
              <a:rPr lang="en-GB" sz="1800" b="0" i="0" u="none" strike="noStrike" baseline="0" dirty="0">
                <a:latin typeface="Calibri" panose="020F0502020204030204" pitchFamily="34" charset="0"/>
              </a:rPr>
              <a:t> detailed observation. Hammersley and</a:t>
            </a:r>
          </a:p>
          <a:p>
            <a:pPr algn="l"/>
            <a:r>
              <a:rPr lang="en-GB" sz="1800" b="0" i="0" u="none" strike="noStrike" baseline="0" dirty="0">
                <a:latin typeface="Calibri" panose="020F0502020204030204" pitchFamily="34" charset="0"/>
              </a:rPr>
              <a:t>Atkinson suggest taking photographs at the same time as condensed or ‘in-</a:t>
            </a:r>
            <a:r>
              <a:rPr lang="en-GB" sz="1800" b="0" i="0" u="none" strike="noStrike" baseline="0" dirty="0" err="1">
                <a:latin typeface="Calibri" panose="020F0502020204030204" pitchFamily="34" charset="0"/>
              </a:rPr>
              <a:t>themoment</a:t>
            </a:r>
            <a:r>
              <a:rPr lang="en-GB" sz="1800" b="0" i="0" u="none" strike="noStrike" baseline="0" dirty="0">
                <a:latin typeface="Calibri" panose="020F0502020204030204" pitchFamily="34" charset="0"/>
              </a:rPr>
              <a:t>’</a:t>
            </a:r>
          </a:p>
          <a:p>
            <a:pPr algn="l"/>
            <a:r>
              <a:rPr lang="en-GB" sz="1800" b="0" i="0" u="none" strike="noStrike" baseline="0" dirty="0">
                <a:latin typeface="Calibri" panose="020F0502020204030204" pitchFamily="34" charset="0"/>
              </a:rPr>
              <a:t>notes. These strategies will help create ethnographic reports that consider</a:t>
            </a:r>
          </a:p>
          <a:p>
            <a:pPr algn="l"/>
            <a:r>
              <a:rPr lang="en-GB" sz="1800" b="0" i="0" u="none" strike="noStrike" baseline="0" dirty="0">
                <a:latin typeface="Calibri" panose="020F0502020204030204" pitchFamily="34" charset="0"/>
              </a:rPr>
              <a:t>many aspects of the culture.</a:t>
            </a:r>
          </a:p>
          <a:p>
            <a:pPr algn="l"/>
            <a:r>
              <a:rPr lang="en-GB" sz="1800" b="0" i="0" u="none" strike="noStrike" baseline="0" dirty="0">
                <a:latin typeface="Calibri" panose="020F0502020204030204" pitchFamily="34" charset="0"/>
              </a:rPr>
              <a:t>Semi structured interviews are also carried out during phase 2. There will be some</a:t>
            </a:r>
          </a:p>
          <a:p>
            <a:pPr algn="l"/>
            <a:r>
              <a:rPr lang="en-GB" sz="1800" b="0" i="0" u="none" strike="noStrike" baseline="0" dirty="0">
                <a:latin typeface="Calibri" panose="020F0502020204030204" pitchFamily="34" charset="0"/>
              </a:rPr>
              <a:t>that are carried out with members of the public while observing events.</a:t>
            </a:r>
          </a:p>
          <a:p>
            <a:pPr algn="l"/>
            <a:r>
              <a:rPr lang="en-GB" sz="1800" b="0" i="0" u="none" strike="noStrike" baseline="0" dirty="0">
                <a:latin typeface="Calibri" panose="020F0502020204030204" pitchFamily="34" charset="0"/>
              </a:rPr>
              <a:t>Several interviews will be carried out with event organisers and council members as</a:t>
            </a:r>
          </a:p>
          <a:p>
            <a:pPr algn="l"/>
            <a:r>
              <a:rPr lang="en-GB" sz="1800" b="0" i="0" u="none" strike="noStrike" baseline="0" dirty="0">
                <a:latin typeface="Calibri" panose="020F0502020204030204" pitchFamily="34" charset="0"/>
              </a:rPr>
              <a:t>well as athletes and </a:t>
            </a:r>
            <a:r>
              <a:rPr lang="en-GB" sz="1800" b="0" i="0" u="none" strike="noStrike" baseline="0" dirty="0" err="1">
                <a:latin typeface="Calibri" panose="020F0502020204030204" pitchFamily="34" charset="0"/>
              </a:rPr>
              <a:t>pembrokeshire</a:t>
            </a:r>
            <a:r>
              <a:rPr lang="en-GB" sz="1800" b="0" i="0" u="none" strike="noStrike" baseline="0" dirty="0">
                <a:latin typeface="Calibri" panose="020F0502020204030204" pitchFamily="34" charset="0"/>
              </a:rPr>
              <a:t> residents</a:t>
            </a:r>
          </a:p>
          <a:p>
            <a:pPr algn="l"/>
            <a:r>
              <a:rPr lang="en-GB" sz="1800" b="0" i="0" u="none" strike="noStrike" baseline="0" dirty="0">
                <a:latin typeface="Calibri" panose="020F0502020204030204" pitchFamily="34" charset="0"/>
              </a:rPr>
              <a:t>Interviews will continue after the season into phase 3 to follow up on themes and</a:t>
            </a:r>
          </a:p>
          <a:p>
            <a:pPr algn="l"/>
            <a:r>
              <a:rPr lang="en-GB" sz="1800" b="0" i="0" u="none" strike="noStrike" baseline="0" dirty="0">
                <a:latin typeface="Calibri" panose="020F0502020204030204" pitchFamily="34" charset="0"/>
              </a:rPr>
              <a:t>depth of information.</a:t>
            </a:r>
          </a:p>
          <a:p>
            <a:pPr algn="l"/>
            <a:endParaRPr lang="en-US"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13</a:t>
            </a:fld>
            <a:endParaRPr lang="en-GB"/>
          </a:p>
        </p:txBody>
      </p:sp>
    </p:spTree>
    <p:extLst>
      <p:ext uri="{BB962C8B-B14F-4D97-AF65-F5344CB8AC3E}">
        <p14:creationId xmlns:p14="http://schemas.microsoft.com/office/powerpoint/2010/main" val="39365794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lgn="l"/>
            <a:r>
              <a:rPr lang="en-GB" sz="1800" b="0" i="0" u="none" strike="noStrike" baseline="0" dirty="0">
                <a:latin typeface="Calibri" panose="020F0502020204030204" pitchFamily="34" charset="0"/>
              </a:rPr>
              <a:t>To finish, here is a graphic of the study’s journey. As this is primarily a qualitative</a:t>
            </a:r>
          </a:p>
          <a:p>
            <a:pPr algn="l"/>
            <a:r>
              <a:rPr lang="en-GB" sz="1800" b="0" i="0" u="none" strike="noStrike" baseline="0" dirty="0">
                <a:latin typeface="Calibri" panose="020F0502020204030204" pitchFamily="34" charset="0"/>
              </a:rPr>
              <a:t>study it continues to evolve, and data is revisited to better understand themes or</a:t>
            </a:r>
          </a:p>
          <a:p>
            <a:pPr algn="l"/>
            <a:r>
              <a:rPr lang="en-GB" sz="1800" b="0" i="0" u="none" strike="noStrike" baseline="0" dirty="0">
                <a:latin typeface="Calibri" panose="020F0502020204030204" pitchFamily="34" charset="0"/>
              </a:rPr>
              <a:t>developing information.</a:t>
            </a:r>
          </a:p>
          <a:p>
            <a:pPr algn="l"/>
            <a:r>
              <a:rPr lang="en-GB" sz="1800" b="0" i="0" u="none" strike="noStrike" baseline="0" dirty="0">
                <a:latin typeface="Calibri" panose="020F0502020204030204" pitchFamily="34" charset="0"/>
              </a:rPr>
              <a:t>So although I am currently at Phase 2 I am continuing to analyse phase 1 data and</a:t>
            </a:r>
          </a:p>
          <a:p>
            <a:pPr algn="l"/>
            <a:r>
              <a:rPr lang="en-GB" sz="1800" b="0" i="0" u="none" strike="noStrike" baseline="0" dirty="0">
                <a:latin typeface="Calibri" panose="020F0502020204030204" pitchFamily="34" charset="0"/>
              </a:rPr>
              <a:t>think about the emerging themes for interviews in phase 2 and </a:t>
            </a:r>
            <a:r>
              <a:rPr lang="en-GB" sz="1800" b="0" i="0" u="none" strike="noStrike" baseline="0">
                <a:latin typeface="Calibri" panose="020F0502020204030204" pitchFamily="34" charset="0"/>
              </a:rPr>
              <a:t>3.</a:t>
            </a:r>
            <a:endParaRPr lang="en-GB" sz="1800" b="0" i="0" u="none" strike="noStrike" baseline="0" dirty="0">
              <a:latin typeface="Calibri" panose="020F0502020204030204" pitchFamily="34" charset="0"/>
            </a:endParaRP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14</a:t>
            </a:fld>
            <a:endParaRPr lang="en-GB"/>
          </a:p>
        </p:txBody>
      </p:sp>
    </p:spTree>
    <p:extLst>
      <p:ext uri="{BB962C8B-B14F-4D97-AF65-F5344CB8AC3E}">
        <p14:creationId xmlns:p14="http://schemas.microsoft.com/office/powerpoint/2010/main" val="3983983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26044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7D2A9F-AB6C-9442-B76E-817C754092AA}"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5DB90-6052-E04F-A1D7-F5AFC94C77F4}" type="slidenum">
              <a:rPr lang="en-US" smtClean="0"/>
              <a:t>‹#›</a:t>
            </a:fld>
            <a:endParaRPr lang="en-US"/>
          </a:p>
        </p:txBody>
      </p:sp>
    </p:spTree>
    <p:extLst>
      <p:ext uri="{BB962C8B-B14F-4D97-AF65-F5344CB8AC3E}">
        <p14:creationId xmlns:p14="http://schemas.microsoft.com/office/powerpoint/2010/main" val="36847756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F75B97-F64E-4939-B0D1-7E29691AB8D1}"/>
              </a:ext>
            </a:extLst>
          </p:cNvPr>
          <p:cNvSpPr>
            <a:spLocks noGrp="1"/>
          </p:cNvSpPr>
          <p:nvPr>
            <p:ph type="dt" sz="half" idx="10"/>
          </p:nvPr>
        </p:nvSpPr>
        <p:spPr/>
        <p:txBody>
          <a:bodyPr/>
          <a:lstStyle>
            <a:lvl1pPr>
              <a:defRPr/>
            </a:lvl1pPr>
          </a:lstStyle>
          <a:p>
            <a:pPr>
              <a:defRPr/>
            </a:pPr>
            <a:fld id="{C65CA21D-D162-46DD-B806-D216F701405D}" type="datetimeFigureOut">
              <a:rPr lang="en-GB"/>
              <a:pPr>
                <a:defRPr/>
              </a:pPr>
              <a:t>14/08/2024</a:t>
            </a:fld>
            <a:endParaRPr lang="en-GB" dirty="0"/>
          </a:p>
        </p:txBody>
      </p:sp>
      <p:sp>
        <p:nvSpPr>
          <p:cNvPr id="3" name="Slide Number Placeholder 5">
            <a:extLst>
              <a:ext uri="{FF2B5EF4-FFF2-40B4-BE49-F238E27FC236}">
                <a16:creationId xmlns:a16="http://schemas.microsoft.com/office/drawing/2014/main" id="{AA915645-2DE4-45BF-A254-EA7B1E1C8F2C}"/>
              </a:ext>
            </a:extLst>
          </p:cNvPr>
          <p:cNvSpPr>
            <a:spLocks noGrp="1"/>
          </p:cNvSpPr>
          <p:nvPr>
            <p:ph type="sldNum" sz="quarter" idx="11"/>
          </p:nvPr>
        </p:nvSpPr>
        <p:spPr/>
        <p:txBody>
          <a:bodyPr/>
          <a:lstStyle>
            <a:lvl1pPr>
              <a:defRPr/>
            </a:lvl1pPr>
          </a:lstStyle>
          <a:p>
            <a:pPr>
              <a:defRPr/>
            </a:pPr>
            <a:fld id="{4289D280-AF4E-40A6-B64B-33EAC31D29DD}" type="slidenum">
              <a:rPr lang="en-GB"/>
              <a:pPr>
                <a:defRPr/>
              </a:pPr>
              <a:t>‹#›</a:t>
            </a:fld>
            <a:endParaRPr lang="en-GB" dirty="0"/>
          </a:p>
        </p:txBody>
      </p:sp>
    </p:spTree>
    <p:extLst>
      <p:ext uri="{BB962C8B-B14F-4D97-AF65-F5344CB8AC3E}">
        <p14:creationId xmlns:p14="http://schemas.microsoft.com/office/powerpoint/2010/main" val="470803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3" r:id="rId4"/>
    <p:sldLayoutId id="214748374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7.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3.png"/><Relationship Id="rId3" Type="http://schemas.openxmlformats.org/officeDocument/2006/relationships/image" Target="../media/image37.png"/><Relationship Id="rId7" Type="http://schemas.microsoft.com/office/2007/relationships/hdphoto" Target="../media/hdphoto2.wdp"/><Relationship Id="rId12"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image" Target="../media/image39.png"/><Relationship Id="rId11" Type="http://schemas.microsoft.com/office/2007/relationships/hdphoto" Target="../media/hdphoto4.wdp"/><Relationship Id="rId5" Type="http://schemas.openxmlformats.org/officeDocument/2006/relationships/image" Target="../media/image38.png"/><Relationship Id="rId10" Type="http://schemas.openxmlformats.org/officeDocument/2006/relationships/image" Target="../media/image41.png"/><Relationship Id="rId4" Type="http://schemas.microsoft.com/office/2007/relationships/hdphoto" Target="../media/hdphoto1.wdp"/><Relationship Id="rId9"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42.png"/><Relationship Id="rId5" Type="http://schemas.openxmlformats.org/officeDocument/2006/relationships/image" Target="../media/image38.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42.png"/><Relationship Id="rId5" Type="http://schemas.openxmlformats.org/officeDocument/2006/relationships/image" Target="../media/image38.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1D8FE0-742F-5940-C46B-7C1F7E94B239}"/>
              </a:ext>
            </a:extLst>
          </p:cNvPr>
          <p:cNvSpPr>
            <a:spLocks noGrp="1"/>
          </p:cNvSpPr>
          <p:nvPr>
            <p:ph idx="1"/>
          </p:nvPr>
        </p:nvSpPr>
        <p:spPr/>
        <p:txBody>
          <a:bodyPr wrap="square"/>
          <a:lstStyle/>
          <a:p>
            <a:r>
              <a:rPr lang="en-GB" dirty="0"/>
              <a:t>Douglas College and UWTSD</a:t>
            </a:r>
          </a:p>
          <a:p>
            <a:endParaRPr lang="en-GB" dirty="0"/>
          </a:p>
          <a:p>
            <a:r>
              <a:rPr lang="en-GB" dirty="0"/>
              <a:t>Masters Physical Education Sport and Physical Literacy</a:t>
            </a:r>
          </a:p>
          <a:p>
            <a:endParaRPr lang="en-GB" dirty="0"/>
          </a:p>
          <a:p>
            <a:r>
              <a:rPr lang="en-GB" dirty="0"/>
              <a:t>August 2024</a:t>
            </a:r>
          </a:p>
          <a:p>
            <a:r>
              <a:rPr lang="en-GB" dirty="0"/>
              <a:t>Research Methods</a:t>
            </a:r>
          </a:p>
          <a:p>
            <a:r>
              <a:rPr lang="en-GB" dirty="0"/>
              <a:t>Summer Institute</a:t>
            </a:r>
          </a:p>
        </p:txBody>
      </p:sp>
    </p:spTree>
    <p:extLst>
      <p:ext uri="{BB962C8B-B14F-4D97-AF65-F5344CB8AC3E}">
        <p14:creationId xmlns:p14="http://schemas.microsoft.com/office/powerpoint/2010/main" val="3662643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CF36114-1BE7-616B-D863-652076998589}"/>
              </a:ext>
            </a:extLst>
          </p:cNvPr>
          <p:cNvSpPr>
            <a:spLocks noGrp="1"/>
          </p:cNvSpPr>
          <p:nvPr>
            <p:ph idx="1"/>
          </p:nvPr>
        </p:nvSpPr>
        <p:spPr>
          <a:xfrm>
            <a:off x="630810" y="1470581"/>
            <a:ext cx="4535079" cy="3864989"/>
          </a:xfrm>
        </p:spPr>
        <p:txBody>
          <a:bodyPr wrap="square"/>
          <a:lstStyle/>
          <a:p>
            <a:r>
              <a:rPr lang="en-GB" dirty="0"/>
              <a:t>Douglas College and UWTSD</a:t>
            </a:r>
          </a:p>
          <a:p>
            <a:endParaRPr lang="en-GB" dirty="0"/>
          </a:p>
          <a:p>
            <a:r>
              <a:rPr lang="en-GB" dirty="0"/>
              <a:t>Masters Physical Education Sport and Physical Literacy</a:t>
            </a:r>
          </a:p>
          <a:p>
            <a:endParaRPr lang="en-GB" dirty="0"/>
          </a:p>
          <a:p>
            <a:r>
              <a:rPr lang="en-GB" dirty="0"/>
              <a:t>August 2024</a:t>
            </a:r>
          </a:p>
          <a:p>
            <a:r>
              <a:rPr lang="en-GB" dirty="0"/>
              <a:t>Research Methods</a:t>
            </a:r>
          </a:p>
          <a:p>
            <a:r>
              <a:rPr lang="en-GB" dirty="0"/>
              <a:t>Summer Institute</a:t>
            </a:r>
          </a:p>
        </p:txBody>
      </p:sp>
      <p:sp>
        <p:nvSpPr>
          <p:cNvPr id="4" name="TextBox 3">
            <a:extLst>
              <a:ext uri="{FF2B5EF4-FFF2-40B4-BE49-F238E27FC236}">
                <a16:creationId xmlns:a16="http://schemas.microsoft.com/office/drawing/2014/main" id="{17D24EFE-C4CB-A834-ABDD-CD1E2F58253C}"/>
              </a:ext>
            </a:extLst>
          </p:cNvPr>
          <p:cNvSpPr txBox="1"/>
          <p:nvPr/>
        </p:nvSpPr>
        <p:spPr>
          <a:xfrm>
            <a:off x="7281082" y="5759358"/>
            <a:ext cx="2490715" cy="707886"/>
          </a:xfrm>
          <a:prstGeom prst="rect">
            <a:avLst/>
          </a:prstGeom>
          <a:noFill/>
        </p:spPr>
        <p:txBody>
          <a:bodyPr wrap="square" rtlCol="0">
            <a:spAutoFit/>
          </a:bodyPr>
          <a:lstStyle/>
          <a:p>
            <a:r>
              <a:rPr lang="en-GB" sz="4000" b="1" dirty="0"/>
              <a:t>Session 9</a:t>
            </a:r>
          </a:p>
        </p:txBody>
      </p:sp>
    </p:spTree>
    <p:extLst>
      <p:ext uri="{BB962C8B-B14F-4D97-AF65-F5344CB8AC3E}">
        <p14:creationId xmlns:p14="http://schemas.microsoft.com/office/powerpoint/2010/main" val="1387543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68D1-E53E-7F71-A016-F1A644B89088}"/>
              </a:ext>
            </a:extLst>
          </p:cNvPr>
          <p:cNvSpPr>
            <a:spLocks noGrp="1"/>
          </p:cNvSpPr>
          <p:nvPr>
            <p:ph type="title"/>
          </p:nvPr>
        </p:nvSpPr>
        <p:spPr/>
        <p:txBody>
          <a:bodyPr>
            <a:normAutofit/>
          </a:bodyPr>
          <a:lstStyle/>
          <a:p>
            <a:r>
              <a:rPr lang="en-GB" sz="3600" dirty="0"/>
              <a:t>Elements of a methods section </a:t>
            </a:r>
            <a:br>
              <a:rPr lang="en-GB" sz="3600" dirty="0"/>
            </a:br>
            <a:r>
              <a:rPr lang="en-GB" sz="3600" dirty="0"/>
              <a:t>(alter for qualitative methods section)</a:t>
            </a:r>
          </a:p>
        </p:txBody>
      </p:sp>
      <p:sp>
        <p:nvSpPr>
          <p:cNvPr id="11" name="Content Placeholder 2">
            <a:extLst>
              <a:ext uri="{FF2B5EF4-FFF2-40B4-BE49-F238E27FC236}">
                <a16:creationId xmlns:a16="http://schemas.microsoft.com/office/drawing/2014/main" id="{87D92212-2FA4-2652-A2E7-0BB2DCAA932A}"/>
              </a:ext>
            </a:extLst>
          </p:cNvPr>
          <p:cNvSpPr txBox="1">
            <a:spLocks/>
          </p:cNvSpPr>
          <p:nvPr/>
        </p:nvSpPr>
        <p:spPr>
          <a:xfrm>
            <a:off x="1580866" y="1572336"/>
            <a:ext cx="4157472" cy="4876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Font typeface="Wingdings" pitchFamily="2" charset="2"/>
              <a:buChar char="ü"/>
            </a:pPr>
            <a:r>
              <a:rPr lang="en-GB" sz="3600" b="1"/>
              <a:t>Context</a:t>
            </a:r>
          </a:p>
          <a:p>
            <a:pPr>
              <a:buClr>
                <a:srgbClr val="FF0000"/>
              </a:buClr>
              <a:buFont typeface="Wingdings" pitchFamily="2" charset="2"/>
              <a:buChar char="ü"/>
            </a:pPr>
            <a:r>
              <a:rPr lang="en-GB" sz="3600" b="1"/>
              <a:t>Participants</a:t>
            </a:r>
          </a:p>
          <a:p>
            <a:pPr lvl="1">
              <a:buClr>
                <a:srgbClr val="FF0000"/>
              </a:buClr>
              <a:buFont typeface="Wingdings" pitchFamily="2" charset="2"/>
              <a:buChar char="ü"/>
            </a:pPr>
            <a:r>
              <a:rPr lang="en-GB" sz="3400" b="1"/>
              <a:t>Ethics</a:t>
            </a:r>
          </a:p>
          <a:p>
            <a:pPr>
              <a:buClr>
                <a:srgbClr val="FF0000"/>
              </a:buClr>
              <a:buFont typeface="Wingdings" pitchFamily="2" charset="2"/>
              <a:buChar char="ü"/>
            </a:pPr>
            <a:r>
              <a:rPr lang="en-GB" sz="3600" b="1"/>
              <a:t>Design</a:t>
            </a:r>
          </a:p>
          <a:p>
            <a:pPr>
              <a:buClr>
                <a:srgbClr val="FF0000"/>
              </a:buClr>
              <a:buFont typeface="Wingdings" pitchFamily="2" charset="2"/>
              <a:buChar char="ü"/>
            </a:pPr>
            <a:r>
              <a:rPr lang="en-GB" sz="3600" b="1"/>
              <a:t>Dependent variable/s</a:t>
            </a:r>
          </a:p>
          <a:p>
            <a:pPr>
              <a:buClr>
                <a:srgbClr val="FF0000"/>
              </a:buClr>
              <a:buFont typeface="Wingdings" pitchFamily="2" charset="2"/>
              <a:buChar char="ü"/>
            </a:pPr>
            <a:r>
              <a:rPr lang="en-GB" sz="3600" b="1"/>
              <a:t>Instrumentation</a:t>
            </a:r>
          </a:p>
          <a:p>
            <a:pPr>
              <a:buClr>
                <a:srgbClr val="FF0000"/>
              </a:buClr>
              <a:buFont typeface="Wingdings" pitchFamily="2" charset="2"/>
              <a:buChar char="ü"/>
            </a:pPr>
            <a:endParaRPr lang="en-GB" sz="3600" b="1"/>
          </a:p>
          <a:p>
            <a:pPr>
              <a:buClr>
                <a:srgbClr val="FF0000"/>
              </a:buClr>
              <a:buFont typeface="Wingdings" pitchFamily="2" charset="2"/>
              <a:buChar char="ü"/>
            </a:pPr>
            <a:endParaRPr lang="en-GB" sz="3600" b="1"/>
          </a:p>
          <a:p>
            <a:pPr>
              <a:buClr>
                <a:srgbClr val="FF0000"/>
              </a:buClr>
              <a:buFont typeface="Wingdings" pitchFamily="2" charset="2"/>
              <a:buChar char="ü"/>
            </a:pPr>
            <a:endParaRPr lang="en-GB" sz="3600" b="1"/>
          </a:p>
          <a:p>
            <a:pPr marL="0" indent="0">
              <a:buClr>
                <a:srgbClr val="FF0000"/>
              </a:buClr>
              <a:buFont typeface="Arial" panose="020B0604020202020204" pitchFamily="34" charset="0"/>
              <a:buNone/>
            </a:pPr>
            <a:endParaRPr lang="en-GB" b="1" dirty="0">
              <a:solidFill>
                <a:srgbClr val="FF0000"/>
              </a:solidFill>
            </a:endParaRPr>
          </a:p>
        </p:txBody>
      </p:sp>
      <p:sp>
        <p:nvSpPr>
          <p:cNvPr id="12" name="Content Placeholder 1">
            <a:extLst>
              <a:ext uri="{FF2B5EF4-FFF2-40B4-BE49-F238E27FC236}">
                <a16:creationId xmlns:a16="http://schemas.microsoft.com/office/drawing/2014/main" id="{301AD875-78E4-7C45-68D8-CFF5EBC91B46}"/>
              </a:ext>
            </a:extLst>
          </p:cNvPr>
          <p:cNvSpPr txBox="1">
            <a:spLocks/>
          </p:cNvSpPr>
          <p:nvPr/>
        </p:nvSpPr>
        <p:spPr>
          <a:xfrm>
            <a:off x="5848066" y="1534236"/>
            <a:ext cx="4343400" cy="4876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Font typeface="Wingdings" pitchFamily="2" charset="2"/>
              <a:buChar char="ü"/>
            </a:pPr>
            <a:r>
              <a:rPr lang="en-GB" sz="3600" b="1"/>
              <a:t>Independent variable/s (Intervention)</a:t>
            </a:r>
          </a:p>
          <a:p>
            <a:pPr>
              <a:buClr>
                <a:srgbClr val="FF0000"/>
              </a:buClr>
              <a:buFont typeface="Wingdings" pitchFamily="2" charset="2"/>
              <a:buChar char="ü"/>
            </a:pPr>
            <a:r>
              <a:rPr lang="en-GB" sz="3600" b="1"/>
              <a:t>Procedures</a:t>
            </a:r>
          </a:p>
          <a:p>
            <a:pPr>
              <a:buClr>
                <a:srgbClr val="FF0000"/>
              </a:buClr>
              <a:buFont typeface="Wingdings" pitchFamily="2" charset="2"/>
              <a:buChar char="ü"/>
            </a:pPr>
            <a:r>
              <a:rPr lang="en-GB" sz="3600" b="1"/>
              <a:t>Data Analysis</a:t>
            </a:r>
          </a:p>
          <a:p>
            <a:pPr lvl="1"/>
            <a:endParaRPr lang="en-US" dirty="0"/>
          </a:p>
        </p:txBody>
      </p:sp>
    </p:spTree>
    <p:extLst>
      <p:ext uri="{BB962C8B-B14F-4D97-AF65-F5344CB8AC3E}">
        <p14:creationId xmlns:p14="http://schemas.microsoft.com/office/powerpoint/2010/main" val="1732484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952D-4137-D3C3-5C22-24F24AF4C96D}"/>
              </a:ext>
            </a:extLst>
          </p:cNvPr>
          <p:cNvSpPr>
            <a:spLocks noGrp="1"/>
          </p:cNvSpPr>
          <p:nvPr>
            <p:ph type="title"/>
          </p:nvPr>
        </p:nvSpPr>
        <p:spPr/>
        <p:txBody>
          <a:bodyPr/>
          <a:lstStyle/>
          <a:p>
            <a:r>
              <a:rPr lang="en-US" dirty="0">
                <a:ea typeface="Calibri Light"/>
                <a:cs typeface="Calibri Light"/>
              </a:rPr>
              <a:t>Structure so far</a:t>
            </a:r>
            <a:endParaRPr lang="en-US" dirty="0"/>
          </a:p>
        </p:txBody>
      </p:sp>
      <p:sp>
        <p:nvSpPr>
          <p:cNvPr id="3" name="Content Placeholder 2">
            <a:extLst>
              <a:ext uri="{FF2B5EF4-FFF2-40B4-BE49-F238E27FC236}">
                <a16:creationId xmlns:a16="http://schemas.microsoft.com/office/drawing/2014/main" id="{5141C0DC-F341-54BC-DC2E-6C1E724F887C}"/>
              </a:ext>
            </a:extLst>
          </p:cNvPr>
          <p:cNvSpPr>
            <a:spLocks noGrp="1"/>
          </p:cNvSpPr>
          <p:nvPr>
            <p:ph idx="1"/>
          </p:nvPr>
        </p:nvSpPr>
        <p:spPr>
          <a:xfrm>
            <a:off x="358219" y="1414145"/>
            <a:ext cx="11481847" cy="3987414"/>
          </a:xfrm>
        </p:spPr>
        <p:txBody>
          <a:bodyPr vert="horz" lIns="91440" tIns="45720" rIns="91440" bIns="45720" rtlCol="0" anchor="t">
            <a:normAutofit fontScale="92500" lnSpcReduction="10000"/>
          </a:bodyPr>
          <a:lstStyle/>
          <a:p>
            <a:r>
              <a:rPr lang="en-US" dirty="0">
                <a:ea typeface="Calibri"/>
                <a:cs typeface="Calibri"/>
              </a:rPr>
              <a:t>Background and Context setting</a:t>
            </a:r>
          </a:p>
          <a:p>
            <a:r>
              <a:rPr lang="en-US" dirty="0">
                <a:ea typeface="Calibri"/>
                <a:cs typeface="Calibri"/>
              </a:rPr>
              <a:t>Literature Review</a:t>
            </a:r>
          </a:p>
          <a:p>
            <a:r>
              <a:rPr lang="en-US" dirty="0">
                <a:ea typeface="Calibri"/>
                <a:cs typeface="Calibri"/>
              </a:rPr>
              <a:t>Aims and objectives</a:t>
            </a:r>
          </a:p>
          <a:p>
            <a:r>
              <a:rPr lang="en-US" dirty="0">
                <a:ea typeface="Calibri"/>
                <a:cs typeface="Calibri"/>
              </a:rPr>
              <a:t>Methodology</a:t>
            </a:r>
          </a:p>
          <a:p>
            <a:pPr lvl="1">
              <a:buFont typeface="Courier New" panose="020B0604020202020204" pitchFamily="34" charset="0"/>
              <a:buChar char="o"/>
            </a:pPr>
            <a:r>
              <a:rPr lang="en-US" dirty="0">
                <a:ea typeface="Calibri"/>
                <a:cs typeface="Calibri"/>
              </a:rPr>
              <a:t>Context</a:t>
            </a:r>
          </a:p>
          <a:p>
            <a:pPr lvl="1">
              <a:buFont typeface="Courier New" panose="020B0604020202020204" pitchFamily="34" charset="0"/>
              <a:buChar char="o"/>
            </a:pPr>
            <a:r>
              <a:rPr lang="en-US" dirty="0">
                <a:ea typeface="Calibri"/>
                <a:cs typeface="Calibri"/>
              </a:rPr>
              <a:t>Design</a:t>
            </a:r>
          </a:p>
          <a:p>
            <a:pPr lvl="1">
              <a:buFont typeface="Courier New" panose="020B0604020202020204" pitchFamily="34" charset="0"/>
              <a:buChar char="o"/>
            </a:pPr>
            <a:r>
              <a:rPr lang="en-US" dirty="0">
                <a:ea typeface="Calibri"/>
                <a:cs typeface="Calibri"/>
              </a:rPr>
              <a:t>Variables?</a:t>
            </a:r>
          </a:p>
          <a:p>
            <a:pPr lvl="1">
              <a:buFont typeface="Courier New" panose="020B0604020202020204" pitchFamily="34" charset="0"/>
              <a:buChar char="o"/>
            </a:pPr>
            <a:r>
              <a:rPr lang="en-US" dirty="0">
                <a:ea typeface="Calibri"/>
                <a:cs typeface="Calibri"/>
              </a:rPr>
              <a:t>Methods/ instruments/ measures</a:t>
            </a:r>
          </a:p>
          <a:p>
            <a:pPr lvl="2">
              <a:buFont typeface="Wingdings" panose="020B0604020202020204" pitchFamily="34" charset="0"/>
              <a:buChar char="§"/>
            </a:pPr>
            <a:r>
              <a:rPr lang="en-US" dirty="0">
                <a:ea typeface="Calibri"/>
                <a:cs typeface="Calibri"/>
              </a:rPr>
              <a:t>Procedures</a:t>
            </a:r>
          </a:p>
          <a:p>
            <a:pPr lvl="1">
              <a:buFont typeface="Courier New" panose="020B0604020202020204" pitchFamily="34" charset="0"/>
              <a:buChar char="o"/>
            </a:pPr>
            <a:r>
              <a:rPr lang="en-US" dirty="0">
                <a:ea typeface="Calibri"/>
                <a:cs typeface="Calibri"/>
              </a:rPr>
              <a:t>Data Analysis</a:t>
            </a:r>
          </a:p>
        </p:txBody>
      </p:sp>
    </p:spTree>
    <p:extLst>
      <p:ext uri="{BB962C8B-B14F-4D97-AF65-F5344CB8AC3E}">
        <p14:creationId xmlns:p14="http://schemas.microsoft.com/office/powerpoint/2010/main" val="4162477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A63D2-C885-02A8-FC84-1DBC16928F6E}"/>
              </a:ext>
            </a:extLst>
          </p:cNvPr>
          <p:cNvSpPr>
            <a:spLocks noGrp="1"/>
          </p:cNvSpPr>
          <p:nvPr>
            <p:ph type="title"/>
          </p:nvPr>
        </p:nvSpPr>
        <p:spPr/>
        <p:txBody>
          <a:bodyPr/>
          <a:lstStyle/>
          <a:p>
            <a:r>
              <a:rPr lang="en-GB" dirty="0"/>
              <a:t>Kate’s Example                             </a:t>
            </a:r>
            <a:endParaRPr lang="en-GB" i="1" dirty="0">
              <a:ea typeface="Calibri Light"/>
              <a:cs typeface="Calibri Light"/>
            </a:endParaRPr>
          </a:p>
        </p:txBody>
      </p:sp>
      <p:sp>
        <p:nvSpPr>
          <p:cNvPr id="3" name="Content Placeholder 2">
            <a:extLst>
              <a:ext uri="{FF2B5EF4-FFF2-40B4-BE49-F238E27FC236}">
                <a16:creationId xmlns:a16="http://schemas.microsoft.com/office/drawing/2014/main" id="{8128C075-BC04-9A7F-68CF-0761522662E4}"/>
              </a:ext>
            </a:extLst>
          </p:cNvPr>
          <p:cNvSpPr>
            <a:spLocks noGrp="1"/>
          </p:cNvSpPr>
          <p:nvPr>
            <p:ph idx="1"/>
          </p:nvPr>
        </p:nvSpPr>
        <p:spPr/>
        <p:txBody>
          <a:bodyPr vert="horz" lIns="91440" tIns="45720" rIns="91440" bIns="45720" rtlCol="0" anchor="t">
            <a:normAutofit/>
          </a:bodyPr>
          <a:lstStyle/>
          <a:p>
            <a:pPr marL="0" indent="0">
              <a:buNone/>
            </a:pPr>
            <a:r>
              <a:rPr lang="en-GB" dirty="0"/>
              <a:t>Remember!!!!  </a:t>
            </a:r>
            <a:endParaRPr lang="en-GB" i="1" dirty="0">
              <a:ea typeface="Calibri"/>
              <a:cs typeface="Calibri"/>
            </a:endParaRPr>
          </a:p>
          <a:p>
            <a:pPr>
              <a:buFontTx/>
              <a:buChar char="-"/>
            </a:pPr>
            <a:r>
              <a:rPr lang="en-GB" dirty="0"/>
              <a:t>This is from a bigger piece of research</a:t>
            </a:r>
          </a:p>
          <a:p>
            <a:pPr>
              <a:buFontTx/>
              <a:buChar char="-"/>
            </a:pPr>
            <a:endParaRPr lang="en-GB" i="1" dirty="0">
              <a:ea typeface="Calibri" panose="020F0502020204030204"/>
              <a:cs typeface="Calibri" panose="020F0502020204030204"/>
            </a:endParaRPr>
          </a:p>
          <a:p>
            <a:pPr>
              <a:buFontTx/>
              <a:buChar char="-"/>
            </a:pPr>
            <a:endParaRPr lang="en-GB" dirty="0">
              <a:ea typeface="Calibri" panose="020F0502020204030204"/>
              <a:cs typeface="Calibri" panose="020F0502020204030204"/>
            </a:endParaRPr>
          </a:p>
          <a:p>
            <a:pPr>
              <a:buFontTx/>
              <a:buChar char="-"/>
            </a:pPr>
            <a:r>
              <a:rPr lang="en-GB" dirty="0"/>
              <a:t>When listening try and identify the funnelling of information</a:t>
            </a:r>
          </a:p>
          <a:p>
            <a:pPr>
              <a:buFontTx/>
              <a:buChar char="-"/>
            </a:pPr>
            <a:endParaRPr lang="en-GB">
              <a:ea typeface="Calibri" panose="020F0502020204030204"/>
              <a:cs typeface="Calibri" panose="020F0502020204030204"/>
            </a:endParaRPr>
          </a:p>
        </p:txBody>
      </p:sp>
    </p:spTree>
    <p:extLst>
      <p:ext uri="{BB962C8B-B14F-4D97-AF65-F5344CB8AC3E}">
        <p14:creationId xmlns:p14="http://schemas.microsoft.com/office/powerpoint/2010/main" val="180858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C28AFD-FFC2-4798-8471-DB29FA32EF43}"/>
              </a:ext>
            </a:extLst>
          </p:cNvPr>
          <p:cNvPicPr>
            <a:picLocks noChangeAspect="1"/>
          </p:cNvPicPr>
          <p:nvPr/>
        </p:nvPicPr>
        <p:blipFill>
          <a:blip r:embed="rId3"/>
          <a:stretch>
            <a:fillRect/>
          </a:stretch>
        </p:blipFill>
        <p:spPr>
          <a:xfrm>
            <a:off x="2891178" y="2840044"/>
            <a:ext cx="5580112" cy="2889258"/>
          </a:xfrm>
          <a:prstGeom prst="rect">
            <a:avLst/>
          </a:prstGeom>
        </p:spPr>
      </p:pic>
      <p:pic>
        <p:nvPicPr>
          <p:cNvPr id="4" name="Picture 3">
            <a:extLst>
              <a:ext uri="{FF2B5EF4-FFF2-40B4-BE49-F238E27FC236}">
                <a16:creationId xmlns:a16="http://schemas.microsoft.com/office/drawing/2014/main" id="{B7093E65-018A-4712-9B2E-8264C96BC9DF}"/>
              </a:ext>
            </a:extLst>
          </p:cNvPr>
          <p:cNvPicPr>
            <a:picLocks noChangeAspect="1"/>
          </p:cNvPicPr>
          <p:nvPr/>
        </p:nvPicPr>
        <p:blipFill>
          <a:blip r:embed="rId4"/>
          <a:stretch>
            <a:fillRect/>
          </a:stretch>
        </p:blipFill>
        <p:spPr>
          <a:xfrm>
            <a:off x="1536636" y="2379551"/>
            <a:ext cx="2615148" cy="1542937"/>
          </a:xfrm>
          <a:prstGeom prst="rect">
            <a:avLst/>
          </a:prstGeom>
        </p:spPr>
      </p:pic>
      <p:pic>
        <p:nvPicPr>
          <p:cNvPr id="6" name="Picture 5">
            <a:extLst>
              <a:ext uri="{FF2B5EF4-FFF2-40B4-BE49-F238E27FC236}">
                <a16:creationId xmlns:a16="http://schemas.microsoft.com/office/drawing/2014/main" id="{D4513B73-4866-4077-98D0-B6CABC0A2102}"/>
              </a:ext>
            </a:extLst>
          </p:cNvPr>
          <p:cNvPicPr>
            <a:picLocks noChangeAspect="1"/>
          </p:cNvPicPr>
          <p:nvPr/>
        </p:nvPicPr>
        <p:blipFill rotWithShape="1">
          <a:blip r:embed="rId5"/>
          <a:srcRect l="1175" t="37051" r="53125" b="18525"/>
          <a:stretch/>
        </p:blipFill>
        <p:spPr>
          <a:xfrm>
            <a:off x="1511444" y="0"/>
            <a:ext cx="4178746" cy="2379550"/>
          </a:xfrm>
          <a:prstGeom prst="rect">
            <a:avLst/>
          </a:prstGeom>
        </p:spPr>
      </p:pic>
      <p:pic>
        <p:nvPicPr>
          <p:cNvPr id="5" name="Picture 4">
            <a:extLst>
              <a:ext uri="{FF2B5EF4-FFF2-40B4-BE49-F238E27FC236}">
                <a16:creationId xmlns:a16="http://schemas.microsoft.com/office/drawing/2014/main" id="{6992E2D0-DC22-482F-B8D0-4FD9874DFBC8}"/>
              </a:ext>
            </a:extLst>
          </p:cNvPr>
          <p:cNvPicPr>
            <a:picLocks noChangeAspect="1"/>
          </p:cNvPicPr>
          <p:nvPr/>
        </p:nvPicPr>
        <p:blipFill>
          <a:blip r:embed="rId6"/>
          <a:stretch>
            <a:fillRect/>
          </a:stretch>
        </p:blipFill>
        <p:spPr>
          <a:xfrm>
            <a:off x="5303912" y="-9118"/>
            <a:ext cx="3685316" cy="1637918"/>
          </a:xfrm>
          <a:prstGeom prst="rect">
            <a:avLst/>
          </a:prstGeom>
        </p:spPr>
      </p:pic>
      <p:pic>
        <p:nvPicPr>
          <p:cNvPr id="2" name="Picture 1">
            <a:extLst>
              <a:ext uri="{FF2B5EF4-FFF2-40B4-BE49-F238E27FC236}">
                <a16:creationId xmlns:a16="http://schemas.microsoft.com/office/drawing/2014/main" id="{64901903-2946-4B7E-88AE-7B9F66866DC2}"/>
              </a:ext>
            </a:extLst>
          </p:cNvPr>
          <p:cNvPicPr>
            <a:picLocks noChangeAspect="1"/>
          </p:cNvPicPr>
          <p:nvPr/>
        </p:nvPicPr>
        <p:blipFill>
          <a:blip r:embed="rId7"/>
          <a:stretch>
            <a:fillRect/>
          </a:stretch>
        </p:blipFill>
        <p:spPr>
          <a:xfrm>
            <a:off x="8471291" y="-223405"/>
            <a:ext cx="2196427" cy="1932856"/>
          </a:xfrm>
          <a:prstGeom prst="rect">
            <a:avLst/>
          </a:prstGeom>
        </p:spPr>
      </p:pic>
      <p:pic>
        <p:nvPicPr>
          <p:cNvPr id="1026" name="Picture 2" descr="Image result for triathlon">
            <a:extLst>
              <a:ext uri="{FF2B5EF4-FFF2-40B4-BE49-F238E27FC236}">
                <a16:creationId xmlns:a16="http://schemas.microsoft.com/office/drawing/2014/main" id="{E7490C4F-F40E-419E-B016-4306CC46DD5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2990" t="12125" r="31100"/>
          <a:stretch/>
        </p:blipFill>
        <p:spPr bwMode="auto">
          <a:xfrm>
            <a:off x="1511445" y="3349752"/>
            <a:ext cx="1562899" cy="23856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927A948-2233-496C-AABF-8F6C22089D5F}"/>
              </a:ext>
            </a:extLst>
          </p:cNvPr>
          <p:cNvPicPr>
            <a:picLocks noChangeAspect="1"/>
          </p:cNvPicPr>
          <p:nvPr/>
        </p:nvPicPr>
        <p:blipFill>
          <a:blip r:embed="rId9"/>
          <a:stretch>
            <a:fillRect/>
          </a:stretch>
        </p:blipFill>
        <p:spPr>
          <a:xfrm>
            <a:off x="5829284" y="1541884"/>
            <a:ext cx="4936963" cy="1807868"/>
          </a:xfrm>
          <a:prstGeom prst="rect">
            <a:avLst/>
          </a:prstGeom>
        </p:spPr>
      </p:pic>
      <p:pic>
        <p:nvPicPr>
          <p:cNvPr id="7" name="Picture 6">
            <a:extLst>
              <a:ext uri="{FF2B5EF4-FFF2-40B4-BE49-F238E27FC236}">
                <a16:creationId xmlns:a16="http://schemas.microsoft.com/office/drawing/2014/main" id="{2CC696B8-E186-4F24-BF63-8BFAE3119F5E}"/>
              </a:ext>
            </a:extLst>
          </p:cNvPr>
          <p:cNvPicPr>
            <a:picLocks noChangeAspect="1"/>
          </p:cNvPicPr>
          <p:nvPr/>
        </p:nvPicPr>
        <p:blipFill>
          <a:blip r:embed="rId10"/>
          <a:stretch>
            <a:fillRect/>
          </a:stretch>
        </p:blipFill>
        <p:spPr>
          <a:xfrm>
            <a:off x="3938550" y="1578187"/>
            <a:ext cx="3203848" cy="2057856"/>
          </a:xfrm>
          <a:prstGeom prst="rect">
            <a:avLst/>
          </a:prstGeom>
        </p:spPr>
      </p:pic>
      <p:pic>
        <p:nvPicPr>
          <p:cNvPr id="9" name="Picture 8">
            <a:extLst>
              <a:ext uri="{FF2B5EF4-FFF2-40B4-BE49-F238E27FC236}">
                <a16:creationId xmlns:a16="http://schemas.microsoft.com/office/drawing/2014/main" id="{7152A512-AB90-45C8-BF63-734236352672}"/>
              </a:ext>
            </a:extLst>
          </p:cNvPr>
          <p:cNvPicPr>
            <a:picLocks noChangeAspect="1"/>
          </p:cNvPicPr>
          <p:nvPr/>
        </p:nvPicPr>
        <p:blipFill>
          <a:blip r:embed="rId11"/>
          <a:stretch>
            <a:fillRect/>
          </a:stretch>
        </p:blipFill>
        <p:spPr>
          <a:xfrm>
            <a:off x="7226364" y="3260453"/>
            <a:ext cx="3429000" cy="2440578"/>
          </a:xfrm>
          <a:prstGeom prst="rect">
            <a:avLst/>
          </a:prstGeom>
        </p:spPr>
      </p:pic>
      <p:sp>
        <p:nvSpPr>
          <p:cNvPr id="10" name="TextBox 9">
            <a:extLst>
              <a:ext uri="{FF2B5EF4-FFF2-40B4-BE49-F238E27FC236}">
                <a16:creationId xmlns:a16="http://schemas.microsoft.com/office/drawing/2014/main" id="{CFB46D30-8AAC-4751-AA7F-5A5A6A7CC2E6}"/>
              </a:ext>
            </a:extLst>
          </p:cNvPr>
          <p:cNvSpPr txBox="1"/>
          <p:nvPr/>
        </p:nvSpPr>
        <p:spPr>
          <a:xfrm>
            <a:off x="2469160" y="4956648"/>
            <a:ext cx="6840760" cy="646331"/>
          </a:xfrm>
          <a:prstGeom prst="rect">
            <a:avLst/>
          </a:prstGeom>
          <a:solidFill>
            <a:srgbClr val="000000">
              <a:alpha val="60000"/>
            </a:srgbClr>
          </a:solidFill>
        </p:spPr>
        <p:txBody>
          <a:bodyPr wrap="square" rtlCol="0">
            <a:spAutoFit/>
          </a:bodyPr>
          <a:lstStyle/>
          <a:p>
            <a:pPr algn="ctr"/>
            <a:r>
              <a:rPr lang="en-GB" sz="3600" dirty="0">
                <a:solidFill>
                  <a:schemeClr val="bg1"/>
                </a:solidFill>
              </a:rPr>
              <a:t>Mass Participation Sport Events</a:t>
            </a:r>
            <a:r>
              <a:rPr lang="en-GB" dirty="0"/>
              <a:t>: </a:t>
            </a:r>
          </a:p>
        </p:txBody>
      </p:sp>
    </p:spTree>
    <p:extLst>
      <p:ext uri="{BB962C8B-B14F-4D97-AF65-F5344CB8AC3E}">
        <p14:creationId xmlns:p14="http://schemas.microsoft.com/office/powerpoint/2010/main" val="165592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5" name="Picture 4">
            <a:extLst>
              <a:ext uri="{FF2B5EF4-FFF2-40B4-BE49-F238E27FC236}">
                <a16:creationId xmlns:a16="http://schemas.microsoft.com/office/drawing/2014/main" id="{40A088F8-3552-4023-AC1A-F9E55E21AAAF}"/>
              </a:ext>
            </a:extLst>
          </p:cNvPr>
          <p:cNvPicPr>
            <a:picLocks noChangeAspect="1"/>
          </p:cNvPicPr>
          <p:nvPr/>
        </p:nvPicPr>
        <p:blipFill rotWithShape="1">
          <a:blip r:embed="rId6">
            <a:extLst>
              <a:ext uri="{BEBA8EAE-BF5A-486C-A8C5-ECC9F3942E4B}">
                <a14:imgProps xmlns:a14="http://schemas.microsoft.com/office/drawing/2010/main">
                  <a14:imgLayer r:embed="rId7">
                    <a14:imgEffect>
                      <a14:saturation sat="0"/>
                    </a14:imgEffect>
                  </a14:imgLayer>
                </a14:imgProps>
              </a:ext>
            </a:extLst>
          </a:blip>
          <a:srcRect l="22355" t="36737" r="42440" b="18169"/>
          <a:stretch/>
        </p:blipFill>
        <p:spPr>
          <a:xfrm>
            <a:off x="2007986" y="2596046"/>
            <a:ext cx="1301875" cy="1584176"/>
          </a:xfrm>
          <a:prstGeom prst="rect">
            <a:avLst/>
          </a:prstGeom>
        </p:spPr>
      </p:pic>
      <p:pic>
        <p:nvPicPr>
          <p:cNvPr id="6" name="Picture 5">
            <a:extLst>
              <a:ext uri="{FF2B5EF4-FFF2-40B4-BE49-F238E27FC236}">
                <a16:creationId xmlns:a16="http://schemas.microsoft.com/office/drawing/2014/main" id="{26F2B36B-E10D-42FF-9D1A-9A4159FAFC2C}"/>
              </a:ext>
            </a:extLst>
          </p:cNvPr>
          <p:cNvPicPr>
            <a:picLocks noChangeAspect="1"/>
          </p:cNvPicPr>
          <p:nvPr/>
        </p:nvPicPr>
        <p:blipFill>
          <a:blip r:embed="rId8">
            <a:extLst>
              <a:ext uri="{BEBA8EAE-BF5A-486C-A8C5-ECC9F3942E4B}">
                <a14:imgProps xmlns:a14="http://schemas.microsoft.com/office/drawing/2010/main">
                  <a14:imgLayer r:embed="rId9">
                    <a14:imgEffect>
                      <a14:saturation sat="0"/>
                    </a14:imgEffect>
                  </a14:imgLayer>
                </a14:imgProps>
              </a:ext>
            </a:extLst>
          </a:blip>
          <a:stretch>
            <a:fillRect/>
          </a:stretch>
        </p:blipFill>
        <p:spPr>
          <a:xfrm>
            <a:off x="548761" y="320411"/>
            <a:ext cx="1865988" cy="2160240"/>
          </a:xfrm>
          <a:prstGeom prst="rect">
            <a:avLst/>
          </a:prstGeom>
        </p:spPr>
      </p:pic>
      <p:pic>
        <p:nvPicPr>
          <p:cNvPr id="7" name="Picture 6">
            <a:extLst>
              <a:ext uri="{FF2B5EF4-FFF2-40B4-BE49-F238E27FC236}">
                <a16:creationId xmlns:a16="http://schemas.microsoft.com/office/drawing/2014/main" id="{34C18B9E-2456-4A21-B6C4-4AD83336B041}"/>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4322" b="98492" l="62" r="95065">
                        <a14:foregroundMark x1="3763" y1="72814" x2="3763" y2="72814"/>
                        <a14:foregroundMark x1="5614" y1="73819" x2="7218" y2="73819"/>
                        <a14:foregroundMark x1="2097" y1="75025" x2="2097" y2="75025"/>
                        <a14:foregroundMark x1="3578" y1="75678" x2="62" y2="75678"/>
                        <a14:foregroundMark x1="2529" y1="82010" x2="2529" y2="82010"/>
                        <a14:foregroundMark x1="2714" y1="84020" x2="2714" y2="84020"/>
                        <a14:foregroundMark x1="24861" y1="87688" x2="24861" y2="87688"/>
                        <a14:foregroundMark x1="41024" y1="90653" x2="41024" y2="90653"/>
                        <a14:foregroundMark x1="59840" y1="91508" x2="59840" y2="91508"/>
                        <a14:foregroundMark x1="70265" y1="95829" x2="70265" y2="95829"/>
                        <a14:foregroundMark x1="95188" y1="88643" x2="95188" y2="88643"/>
                        <a14:foregroundMark x1="64713" y1="8643" x2="64713" y2="8643"/>
                        <a14:foregroundMark x1="74152" y1="4322" x2="74152" y2="4322"/>
                        <a14:foregroundMark x1="37940" y1="5176" x2="37940" y2="5176"/>
                        <a14:foregroundMark x1="37508" y1="13166" x2="37508" y2="13166"/>
                        <a14:foregroundMark x1="26650" y1="6181" x2="26650" y2="6181"/>
                        <a14:foregroundMark x1="71869" y1="98492" x2="71869" y2="98492"/>
                        <a14:foregroundMark x1="14991" y1="84171" x2="14991" y2="84171"/>
                      </a14:backgroundRemoval>
                    </a14:imgEffect>
                  </a14:imgLayer>
                </a14:imgProps>
              </a:ext>
            </a:extLst>
          </a:blip>
          <a:srcRect t="50000" r="56343"/>
          <a:stretch/>
        </p:blipFill>
        <p:spPr>
          <a:xfrm>
            <a:off x="3360467" y="3946353"/>
            <a:ext cx="1516985" cy="2132856"/>
          </a:xfrm>
          <a:prstGeom prst="rect">
            <a:avLst/>
          </a:prstGeom>
        </p:spPr>
      </p:pic>
      <p:sp>
        <p:nvSpPr>
          <p:cNvPr id="8" name="TextBox 7">
            <a:extLst>
              <a:ext uri="{FF2B5EF4-FFF2-40B4-BE49-F238E27FC236}">
                <a16:creationId xmlns:a16="http://schemas.microsoft.com/office/drawing/2014/main" id="{58DEE892-FC8B-4995-9190-F537668453CE}"/>
              </a:ext>
            </a:extLst>
          </p:cNvPr>
          <p:cNvSpPr txBox="1"/>
          <p:nvPr/>
        </p:nvSpPr>
        <p:spPr>
          <a:xfrm>
            <a:off x="467544" y="620688"/>
            <a:ext cx="478016" cy="369332"/>
          </a:xfrm>
          <a:prstGeom prst="rect">
            <a:avLst/>
          </a:prstGeom>
          <a:noFill/>
        </p:spPr>
        <p:txBody>
          <a:bodyPr wrap="none" rtlCol="0">
            <a:spAutoFit/>
          </a:bodyPr>
          <a:lstStyle/>
          <a:p>
            <a:r>
              <a:rPr lang="en-GB"/>
              <a:t>UK</a:t>
            </a:r>
          </a:p>
        </p:txBody>
      </p:sp>
      <p:sp>
        <p:nvSpPr>
          <p:cNvPr id="9" name="TextBox 8">
            <a:extLst>
              <a:ext uri="{FF2B5EF4-FFF2-40B4-BE49-F238E27FC236}">
                <a16:creationId xmlns:a16="http://schemas.microsoft.com/office/drawing/2014/main" id="{6065B1ED-B6B4-43CE-B51C-C1209B18E9BF}"/>
              </a:ext>
            </a:extLst>
          </p:cNvPr>
          <p:cNvSpPr txBox="1"/>
          <p:nvPr/>
        </p:nvSpPr>
        <p:spPr>
          <a:xfrm>
            <a:off x="590485" y="3208509"/>
            <a:ext cx="891270" cy="369332"/>
          </a:xfrm>
          <a:prstGeom prst="rect">
            <a:avLst/>
          </a:prstGeom>
          <a:noFill/>
        </p:spPr>
        <p:txBody>
          <a:bodyPr wrap="none" rtlCol="0">
            <a:spAutoFit/>
          </a:bodyPr>
          <a:lstStyle/>
          <a:p>
            <a:r>
              <a:rPr lang="en-GB"/>
              <a:t>WALES</a:t>
            </a:r>
          </a:p>
        </p:txBody>
      </p:sp>
      <p:sp>
        <p:nvSpPr>
          <p:cNvPr id="10" name="TextBox 9">
            <a:extLst>
              <a:ext uri="{FF2B5EF4-FFF2-40B4-BE49-F238E27FC236}">
                <a16:creationId xmlns:a16="http://schemas.microsoft.com/office/drawing/2014/main" id="{A58AE120-D58F-49B5-A7D8-0B044A421827}"/>
              </a:ext>
            </a:extLst>
          </p:cNvPr>
          <p:cNvSpPr txBox="1"/>
          <p:nvPr/>
        </p:nvSpPr>
        <p:spPr>
          <a:xfrm>
            <a:off x="478642" y="4927021"/>
            <a:ext cx="1936107" cy="369332"/>
          </a:xfrm>
          <a:prstGeom prst="rect">
            <a:avLst/>
          </a:prstGeom>
          <a:noFill/>
        </p:spPr>
        <p:txBody>
          <a:bodyPr wrap="none" rtlCol="0">
            <a:spAutoFit/>
          </a:bodyPr>
          <a:lstStyle/>
          <a:p>
            <a:r>
              <a:rPr lang="en-GB"/>
              <a:t>PEMBROKESHIRE</a:t>
            </a:r>
          </a:p>
        </p:txBody>
      </p:sp>
      <p:sp>
        <p:nvSpPr>
          <p:cNvPr id="11" name="Oval 10">
            <a:extLst>
              <a:ext uri="{FF2B5EF4-FFF2-40B4-BE49-F238E27FC236}">
                <a16:creationId xmlns:a16="http://schemas.microsoft.com/office/drawing/2014/main" id="{6DF72759-9ED2-47D3-89DC-E980720C5539}"/>
              </a:ext>
            </a:extLst>
          </p:cNvPr>
          <p:cNvSpPr/>
          <p:nvPr/>
        </p:nvSpPr>
        <p:spPr>
          <a:xfrm>
            <a:off x="1120344" y="1446072"/>
            <a:ext cx="722822" cy="84009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DD60E59-1214-4B56-AA77-F8E42E00B3E0}"/>
              </a:ext>
            </a:extLst>
          </p:cNvPr>
          <p:cNvSpPr/>
          <p:nvPr/>
        </p:nvSpPr>
        <p:spPr>
          <a:xfrm>
            <a:off x="2005837" y="3389785"/>
            <a:ext cx="504057" cy="509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1C4034C-0E40-40E0-96BA-95BBA09AF89C}"/>
              </a:ext>
            </a:extLst>
          </p:cNvPr>
          <p:cNvSpPr txBox="1"/>
          <p:nvPr/>
        </p:nvSpPr>
        <p:spPr>
          <a:xfrm>
            <a:off x="4433061" y="212115"/>
            <a:ext cx="8131160" cy="584775"/>
          </a:xfrm>
          <a:prstGeom prst="rect">
            <a:avLst/>
          </a:prstGeom>
          <a:noFill/>
        </p:spPr>
        <p:txBody>
          <a:bodyPr wrap="square" rtlCol="0">
            <a:spAutoFit/>
          </a:bodyPr>
          <a:lstStyle/>
          <a:p>
            <a:r>
              <a:rPr lang="en-US" sz="3200" b="1" u="sng" dirty="0"/>
              <a:t>Importance and setting context/background</a:t>
            </a:r>
          </a:p>
        </p:txBody>
      </p:sp>
      <p:sp>
        <p:nvSpPr>
          <p:cNvPr id="15" name="TextBox 14">
            <a:extLst>
              <a:ext uri="{FF2B5EF4-FFF2-40B4-BE49-F238E27FC236}">
                <a16:creationId xmlns:a16="http://schemas.microsoft.com/office/drawing/2014/main" id="{E72EF6F3-7B22-4B95-AD30-0620F4449944}"/>
              </a:ext>
            </a:extLst>
          </p:cNvPr>
          <p:cNvSpPr txBox="1"/>
          <p:nvPr/>
        </p:nvSpPr>
        <p:spPr>
          <a:xfrm>
            <a:off x="3103939" y="1016146"/>
            <a:ext cx="9088061" cy="1354217"/>
          </a:xfrm>
          <a:prstGeom prst="rect">
            <a:avLst/>
          </a:prstGeom>
          <a:noFill/>
        </p:spPr>
        <p:txBody>
          <a:bodyPr wrap="square" rtlCol="0">
            <a:spAutoFit/>
          </a:bodyPr>
          <a:lstStyle/>
          <a:p>
            <a:pPr marL="285750" indent="-285750">
              <a:buFontTx/>
              <a:buChar char="-"/>
            </a:pPr>
            <a:r>
              <a:rPr lang="en-US" dirty="0"/>
              <a:t>Mass participation sports events around the UK are seeing record numbers of participants/ applicants (London Marathon, 2019; Fuller, 2017).</a:t>
            </a:r>
          </a:p>
          <a:p>
            <a:pPr marL="285750" indent="-285750">
              <a:buFontTx/>
              <a:buChar char="-"/>
            </a:pPr>
            <a:endParaRPr lang="en-US" sz="800" dirty="0"/>
          </a:p>
          <a:p>
            <a:pPr marL="285750" indent="-285750">
              <a:buFontTx/>
              <a:buChar char="-"/>
            </a:pPr>
            <a:r>
              <a:rPr lang="en-US" dirty="0"/>
              <a:t>More memberships, permitted events and participants across the UK (British Triathlon, 2018).</a:t>
            </a:r>
          </a:p>
        </p:txBody>
      </p:sp>
      <p:sp>
        <p:nvSpPr>
          <p:cNvPr id="16" name="TextBox 15">
            <a:extLst>
              <a:ext uri="{FF2B5EF4-FFF2-40B4-BE49-F238E27FC236}">
                <a16:creationId xmlns:a16="http://schemas.microsoft.com/office/drawing/2014/main" id="{46B84BEF-B273-448D-9835-C057EB8D2FDD}"/>
              </a:ext>
            </a:extLst>
          </p:cNvPr>
          <p:cNvSpPr txBox="1"/>
          <p:nvPr/>
        </p:nvSpPr>
        <p:spPr>
          <a:xfrm>
            <a:off x="3872840" y="2755375"/>
            <a:ext cx="8131160" cy="1323439"/>
          </a:xfrm>
          <a:prstGeom prst="rect">
            <a:avLst/>
          </a:prstGeom>
          <a:noFill/>
        </p:spPr>
        <p:txBody>
          <a:bodyPr wrap="square" rtlCol="0">
            <a:spAutoFit/>
          </a:bodyPr>
          <a:lstStyle/>
          <a:p>
            <a:pPr marL="285750" indent="-285750">
              <a:buFontTx/>
              <a:buChar char="-"/>
            </a:pPr>
            <a:r>
              <a:rPr lang="en-US"/>
              <a:t>7,500 places for Cardiff half marathon 2019 sold in the first 24hours of registration (Cardiff Half Marathon, 2018).</a:t>
            </a:r>
          </a:p>
          <a:p>
            <a:pPr marL="285750" indent="-285750">
              <a:buFontTx/>
              <a:buChar char="-"/>
            </a:pPr>
            <a:endParaRPr lang="en-US" sz="800"/>
          </a:p>
          <a:p>
            <a:pPr marL="285750" indent="-285750">
              <a:buFontTx/>
              <a:buChar char="-"/>
            </a:pPr>
            <a:r>
              <a:rPr lang="en-US"/>
              <a:t>Number of permitted events has seen the same rise in Wales (Welsh Triathlon, 2018)</a:t>
            </a:r>
          </a:p>
        </p:txBody>
      </p:sp>
      <p:sp>
        <p:nvSpPr>
          <p:cNvPr id="17" name="TextBox 16">
            <a:extLst>
              <a:ext uri="{FF2B5EF4-FFF2-40B4-BE49-F238E27FC236}">
                <a16:creationId xmlns:a16="http://schemas.microsoft.com/office/drawing/2014/main" id="{11C8D3BC-FE56-4378-83A8-31403DD0298F}"/>
              </a:ext>
            </a:extLst>
          </p:cNvPr>
          <p:cNvSpPr txBox="1"/>
          <p:nvPr/>
        </p:nvSpPr>
        <p:spPr>
          <a:xfrm>
            <a:off x="5216212" y="4489953"/>
            <a:ext cx="6898793" cy="1046440"/>
          </a:xfrm>
          <a:prstGeom prst="rect">
            <a:avLst/>
          </a:prstGeom>
          <a:noFill/>
        </p:spPr>
        <p:txBody>
          <a:bodyPr wrap="square" rtlCol="0">
            <a:spAutoFit/>
          </a:bodyPr>
          <a:lstStyle/>
          <a:p>
            <a:pPr marL="285750" indent="-285750">
              <a:buFontTx/>
              <a:buChar char="-"/>
            </a:pPr>
            <a:r>
              <a:rPr lang="en-US"/>
              <a:t>LCW has seen huge increases of all races across the weekend (Activity Wales Events, 2018)</a:t>
            </a:r>
          </a:p>
          <a:p>
            <a:pPr marL="285750" indent="-285750">
              <a:buFontTx/>
              <a:buChar char="-"/>
            </a:pPr>
            <a:endParaRPr lang="en-US" sz="800"/>
          </a:p>
          <a:p>
            <a:pPr marL="285750" indent="-285750">
              <a:buFontTx/>
              <a:buChar char="-"/>
            </a:pPr>
            <a:r>
              <a:rPr lang="en-US"/>
              <a:t>191 Pembrokeshire athletes in 2014 Ironman Wales (Ironman, 2014)</a:t>
            </a:r>
          </a:p>
        </p:txBody>
      </p:sp>
      <p:pic>
        <p:nvPicPr>
          <p:cNvPr id="2" name="Picture 1" descr="A picture containing drawing&#10;&#10;Description automatically generated">
            <a:extLst>
              <a:ext uri="{FF2B5EF4-FFF2-40B4-BE49-F238E27FC236}">
                <a16:creationId xmlns:a16="http://schemas.microsoft.com/office/drawing/2014/main" id="{7F9DF86B-121E-4ABB-B8F7-AF46A4F54884}"/>
              </a:ext>
            </a:extLst>
          </p:cNvPr>
          <p:cNvPicPr>
            <a:picLocks noChangeAspect="1"/>
          </p:cNvPicPr>
          <p:nvPr/>
        </p:nvPicPr>
        <p:blipFill>
          <a:blip r:embed="rId12"/>
          <a:stretch>
            <a:fillRect/>
          </a:stretch>
        </p:blipFill>
        <p:spPr>
          <a:xfrm>
            <a:off x="5618987" y="6108688"/>
            <a:ext cx="1168558" cy="698396"/>
          </a:xfrm>
          <a:prstGeom prst="rect">
            <a:avLst/>
          </a:prstGeom>
        </p:spPr>
      </p:pic>
      <p:pic>
        <p:nvPicPr>
          <p:cNvPr id="3" name="Picture 2">
            <a:extLst>
              <a:ext uri="{FF2B5EF4-FFF2-40B4-BE49-F238E27FC236}">
                <a16:creationId xmlns:a16="http://schemas.microsoft.com/office/drawing/2014/main" id="{4959A2FC-A279-4C96-9CB1-1655EF336CE6}"/>
              </a:ext>
            </a:extLst>
          </p:cNvPr>
          <p:cNvPicPr>
            <a:picLocks noChangeAspect="1"/>
          </p:cNvPicPr>
          <p:nvPr/>
        </p:nvPicPr>
        <p:blipFill>
          <a:blip r:embed="rId13"/>
          <a:stretch>
            <a:fillRect/>
          </a:stretch>
        </p:blipFill>
        <p:spPr>
          <a:xfrm>
            <a:off x="210002" y="2144335"/>
            <a:ext cx="1441134" cy="2035888"/>
          </a:xfrm>
          <a:prstGeom prst="rect">
            <a:avLst/>
          </a:prstGeom>
        </p:spPr>
      </p:pic>
    </p:spTree>
    <p:extLst>
      <p:ext uri="{BB962C8B-B14F-4D97-AF65-F5344CB8AC3E}">
        <p14:creationId xmlns:p14="http://schemas.microsoft.com/office/powerpoint/2010/main" val="394305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mph" presetSubtype="0" nodeType="clickEffect">
                                  <p:stCondLst>
                                    <p:cond delay="0"/>
                                  </p:stCondLst>
                                  <p:childTnLst>
                                    <p:set>
                                      <p:cBhvr>
                                        <p:cTn id="14" dur="indefinite"/>
                                        <p:tgtEl>
                                          <p:spTgt spid="6"/>
                                        </p:tgtEl>
                                        <p:attrNameLst>
                                          <p:attrName>style.opacity</p:attrName>
                                        </p:attrNameLst>
                                      </p:cBhvr>
                                      <p:to>
                                        <p:strVal val="0.5"/>
                                      </p:to>
                                    </p:set>
                                    <p:animEffect filter="image" prLst="opacity: 0.5">
                                      <p:cBhvr rctx="IE">
                                        <p:cTn id="15" dur="indefinite"/>
                                        <p:tgtEl>
                                          <p:spTgt spid="6"/>
                                        </p:tgtEl>
                                      </p:cBhvr>
                                    </p:animEffect>
                                  </p:childTnLst>
                                </p:cTn>
                              </p:par>
                              <p:par>
                                <p:cTn id="16" presetID="9" presetClass="emph" presetSubtype="0" grpId="0" nodeType="withEffect">
                                  <p:stCondLst>
                                    <p:cond delay="0"/>
                                  </p:stCondLst>
                                  <p:childTnLst>
                                    <p:set>
                                      <p:cBhvr>
                                        <p:cTn id="17" dur="indefinite"/>
                                        <p:tgtEl>
                                          <p:spTgt spid="8"/>
                                        </p:tgtEl>
                                        <p:attrNameLst>
                                          <p:attrName>style.opacity</p:attrName>
                                        </p:attrNameLst>
                                      </p:cBhvr>
                                      <p:to>
                                        <p:strVal val="0.5"/>
                                      </p:to>
                                    </p:set>
                                    <p:animEffect filter="image" prLst="opacity: 0.5">
                                      <p:cBhvr rctx="IE">
                                        <p:cTn id="18" dur="indefinite"/>
                                        <p:tgtEl>
                                          <p:spTgt spid="8"/>
                                        </p:tgtEl>
                                      </p:cBhvr>
                                    </p:animEffect>
                                  </p:childTnLst>
                                </p:cTn>
                              </p:par>
                              <p:par>
                                <p:cTn id="19" presetID="9" presetClass="emph" presetSubtype="0" grpId="0" nodeType="withEffect">
                                  <p:stCondLst>
                                    <p:cond delay="0"/>
                                  </p:stCondLst>
                                  <p:childTnLst>
                                    <p:set>
                                      <p:cBhvr>
                                        <p:cTn id="20" dur="indefinite"/>
                                        <p:tgtEl>
                                          <p:spTgt spid="15"/>
                                        </p:tgtEl>
                                        <p:attrNameLst>
                                          <p:attrName>style.opacity</p:attrName>
                                        </p:attrNameLst>
                                      </p:cBhvr>
                                      <p:to>
                                        <p:strVal val="0.5"/>
                                      </p:to>
                                    </p:set>
                                    <p:animEffect filter="image" prLst="opacity: 0.5">
                                      <p:cBhvr rctx="IE">
                                        <p:cTn id="21" dur="indefinite"/>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1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nodeType="clickEffect">
                                  <p:stCondLst>
                                    <p:cond delay="0"/>
                                  </p:stCondLst>
                                  <p:childTnLst>
                                    <p:set>
                                      <p:cBhvr>
                                        <p:cTn id="39" dur="1" fill="hold">
                                          <p:stCondLst>
                                            <p:cond delay="0"/>
                                          </p:stCondLst>
                                        </p:cTn>
                                        <p:tgtEl>
                                          <p:spTgt spid="3"/>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9" presetClass="emph" presetSubtype="0" grpId="1" nodeType="clickEffect">
                                  <p:stCondLst>
                                    <p:cond delay="0"/>
                                  </p:stCondLst>
                                  <p:childTnLst>
                                    <p:set>
                                      <p:cBhvr>
                                        <p:cTn id="43" dur="indefinite"/>
                                        <p:tgtEl>
                                          <p:spTgt spid="9"/>
                                        </p:tgtEl>
                                        <p:attrNameLst>
                                          <p:attrName>style.opacity</p:attrName>
                                        </p:attrNameLst>
                                      </p:cBhvr>
                                      <p:to>
                                        <p:strVal val="0.5"/>
                                      </p:to>
                                    </p:set>
                                    <p:animEffect filter="image" prLst="opacity: 0.5">
                                      <p:cBhvr rctx="IE">
                                        <p:cTn id="44" dur="indefinite"/>
                                        <p:tgtEl>
                                          <p:spTgt spid="9"/>
                                        </p:tgtEl>
                                      </p:cBhvr>
                                    </p:animEffect>
                                  </p:childTnLst>
                                </p:cTn>
                              </p:par>
                              <p:par>
                                <p:cTn id="45" presetID="9" presetClass="emph" presetSubtype="0" grpId="1" nodeType="withEffect">
                                  <p:stCondLst>
                                    <p:cond delay="0"/>
                                  </p:stCondLst>
                                  <p:childTnLst>
                                    <p:set>
                                      <p:cBhvr>
                                        <p:cTn id="46" dur="indefinite"/>
                                        <p:tgtEl>
                                          <p:spTgt spid="11"/>
                                        </p:tgtEl>
                                        <p:attrNameLst>
                                          <p:attrName>style.opacity</p:attrName>
                                        </p:attrNameLst>
                                      </p:cBhvr>
                                      <p:to>
                                        <p:strVal val="0.5"/>
                                      </p:to>
                                    </p:set>
                                    <p:animEffect filter="image" prLst="opacity: 0.5">
                                      <p:cBhvr rctx="IE">
                                        <p:cTn id="47" dur="indefinite"/>
                                        <p:tgtEl>
                                          <p:spTgt spid="11"/>
                                        </p:tgtEl>
                                      </p:cBhvr>
                                    </p:animEffect>
                                  </p:childTnLst>
                                </p:cTn>
                              </p:par>
                              <p:par>
                                <p:cTn id="48" presetID="9" presetClass="emph" presetSubtype="0" nodeType="withEffect">
                                  <p:stCondLst>
                                    <p:cond delay="0"/>
                                  </p:stCondLst>
                                  <p:childTnLst>
                                    <p:set>
                                      <p:cBhvr>
                                        <p:cTn id="49" dur="indefinite"/>
                                        <p:tgtEl>
                                          <p:spTgt spid="5"/>
                                        </p:tgtEl>
                                        <p:attrNameLst>
                                          <p:attrName>style.opacity</p:attrName>
                                        </p:attrNameLst>
                                      </p:cBhvr>
                                      <p:to>
                                        <p:strVal val="0.5"/>
                                      </p:to>
                                    </p:set>
                                    <p:animEffect filter="image" prLst="opacity: 0.5">
                                      <p:cBhvr rctx="IE">
                                        <p:cTn id="50" dur="indefinite"/>
                                        <p:tgtEl>
                                          <p:spTgt spid="5"/>
                                        </p:tgtEl>
                                      </p:cBhvr>
                                    </p:animEffect>
                                  </p:childTnLst>
                                </p:cTn>
                              </p:par>
                              <p:par>
                                <p:cTn id="51" presetID="9" presetClass="emph" presetSubtype="0" grpId="1" nodeType="withEffect">
                                  <p:stCondLst>
                                    <p:cond delay="0"/>
                                  </p:stCondLst>
                                  <p:childTnLst>
                                    <p:set>
                                      <p:cBhvr>
                                        <p:cTn id="52" dur="indefinite"/>
                                        <p:tgtEl>
                                          <p:spTgt spid="16"/>
                                        </p:tgtEl>
                                        <p:attrNameLst>
                                          <p:attrName>style.opacity</p:attrName>
                                        </p:attrNameLst>
                                      </p:cBhvr>
                                      <p:to>
                                        <p:strVal val="0.5"/>
                                      </p:to>
                                    </p:set>
                                    <p:animEffect filter="image" prLst="opacity: 0.5">
                                      <p:cBhvr rctx="IE">
                                        <p:cTn id="53" dur="indefinite"/>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2"/>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10"/>
                                        </p:tgtEl>
                                        <p:attrNameLst>
                                          <p:attrName>style.visibility</p:attrName>
                                        </p:attrNameLst>
                                      </p:cBhvr>
                                      <p:to>
                                        <p:strVal val="visible"/>
                                      </p:to>
                                    </p:set>
                                  </p:childTnLst>
                                </p:cTn>
                              </p:par>
                              <p:par>
                                <p:cTn id="60" presetID="1" presetClass="entr" presetSubtype="0" fill="hold" nodeType="withEffect">
                                  <p:stCondLst>
                                    <p:cond delay="0"/>
                                  </p:stCondLst>
                                  <p:childTnLst>
                                    <p:set>
                                      <p:cBhvr>
                                        <p:cTn id="61" dur="1" fill="hold">
                                          <p:stCondLst>
                                            <p:cond delay="0"/>
                                          </p:stCondLst>
                                        </p:cTn>
                                        <p:tgtEl>
                                          <p:spTgt spid="7"/>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9" grpId="0"/>
      <p:bldP spid="9" grpId="1"/>
      <p:bldP spid="10" grpId="0"/>
      <p:bldP spid="11" grpId="0" animBg="1"/>
      <p:bldP spid="11" grpId="1" animBg="1"/>
      <p:bldP spid="12" grpId="0" animBg="1"/>
      <p:bldP spid="15" grpId="0"/>
      <p:bldP spid="15" grpId="1"/>
      <p:bldP spid="16" grpId="0"/>
      <p:bldP spid="16" grpId="1"/>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BE0485AA-9C1B-4B50-9073-22B036F5B07A}"/>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Rounded Rectangle 3">
            <a:extLst>
              <a:ext uri="{FF2B5EF4-FFF2-40B4-BE49-F238E27FC236}">
                <a16:creationId xmlns:a16="http://schemas.microsoft.com/office/drawing/2014/main" id="{59A13F07-26B5-48E9-9FC1-BCCE9BCA4106}"/>
              </a:ext>
            </a:extLst>
          </p:cNvPr>
          <p:cNvSpPr/>
          <p:nvPr/>
        </p:nvSpPr>
        <p:spPr>
          <a:xfrm>
            <a:off x="1729123" y="1305120"/>
            <a:ext cx="8496944" cy="786572"/>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a:t>Motivation</a:t>
            </a:r>
          </a:p>
        </p:txBody>
      </p:sp>
      <p:sp>
        <p:nvSpPr>
          <p:cNvPr id="7" name="TextBox 6">
            <a:extLst>
              <a:ext uri="{FF2B5EF4-FFF2-40B4-BE49-F238E27FC236}">
                <a16:creationId xmlns:a16="http://schemas.microsoft.com/office/drawing/2014/main" id="{2A7DEAC5-1D9A-4BCC-A05C-0F38A5430CAB}"/>
              </a:ext>
            </a:extLst>
          </p:cNvPr>
          <p:cNvSpPr txBox="1"/>
          <p:nvPr/>
        </p:nvSpPr>
        <p:spPr>
          <a:xfrm>
            <a:off x="695094" y="2387761"/>
            <a:ext cx="11016343" cy="1323439"/>
          </a:xfrm>
          <a:prstGeom prst="rect">
            <a:avLst/>
          </a:prstGeom>
          <a:noFill/>
        </p:spPr>
        <p:txBody>
          <a:bodyPr wrap="square" rtlCol="0">
            <a:spAutoFit/>
          </a:bodyPr>
          <a:lstStyle/>
          <a:p>
            <a:pPr marL="285750" indent="-285750">
              <a:buFontTx/>
              <a:buChar char="-"/>
            </a:pPr>
            <a:r>
              <a:rPr lang="en-US" sz="2000"/>
              <a:t>Of athletes </a:t>
            </a:r>
            <a:r>
              <a:rPr lang="en-US" sz="2000">
                <a:solidFill>
                  <a:schemeClr val="bg1">
                    <a:lumMod val="50000"/>
                  </a:schemeClr>
                </a:solidFill>
              </a:rPr>
              <a:t>(Bennett et al., 2017; Funk et al., 2011; Coleman and </a:t>
            </a:r>
            <a:r>
              <a:rPr lang="en-US" sz="2000" err="1">
                <a:solidFill>
                  <a:schemeClr val="bg1">
                    <a:lumMod val="50000"/>
                  </a:schemeClr>
                </a:solidFill>
              </a:rPr>
              <a:t>Sebire</a:t>
            </a:r>
            <a:r>
              <a:rPr lang="en-US" sz="2000">
                <a:solidFill>
                  <a:schemeClr val="bg1">
                    <a:lumMod val="50000"/>
                  </a:schemeClr>
                </a:solidFill>
              </a:rPr>
              <a:t>, 2016)</a:t>
            </a:r>
          </a:p>
          <a:p>
            <a:pPr marL="285750" indent="-285750">
              <a:buFontTx/>
              <a:buChar char="-"/>
            </a:pPr>
            <a:r>
              <a:rPr lang="en-US" sz="2000"/>
              <a:t>Between types of events  </a:t>
            </a:r>
            <a:r>
              <a:rPr lang="en-US" sz="2000">
                <a:solidFill>
                  <a:schemeClr val="bg1">
                    <a:lumMod val="50000"/>
                  </a:schemeClr>
                </a:solidFill>
              </a:rPr>
              <a:t>(</a:t>
            </a:r>
            <a:r>
              <a:rPr lang="en-US" sz="2000" err="1">
                <a:solidFill>
                  <a:schemeClr val="bg1">
                    <a:lumMod val="50000"/>
                  </a:schemeClr>
                </a:solidFill>
              </a:rPr>
              <a:t>Dopplemayr</a:t>
            </a:r>
            <a:r>
              <a:rPr lang="en-US" sz="2000">
                <a:solidFill>
                  <a:schemeClr val="bg1">
                    <a:lumMod val="50000"/>
                  </a:schemeClr>
                </a:solidFill>
              </a:rPr>
              <a:t> and </a:t>
            </a:r>
            <a:r>
              <a:rPr lang="en-US" sz="2000" err="1">
                <a:solidFill>
                  <a:schemeClr val="bg1">
                    <a:lumMod val="50000"/>
                  </a:schemeClr>
                </a:solidFill>
              </a:rPr>
              <a:t>Molkenthin</a:t>
            </a:r>
            <a:r>
              <a:rPr lang="en-US" sz="2000">
                <a:solidFill>
                  <a:schemeClr val="bg1">
                    <a:lumMod val="50000"/>
                  </a:schemeClr>
                </a:solidFill>
              </a:rPr>
              <a:t>, 2014; Bunning and Walker, 2016)</a:t>
            </a:r>
          </a:p>
          <a:p>
            <a:pPr marL="285750" indent="-285750">
              <a:buFontTx/>
              <a:buChar char="-"/>
            </a:pPr>
            <a:r>
              <a:rPr lang="en-US" sz="2000"/>
              <a:t>Differences between elite and non-elite athletes </a:t>
            </a:r>
            <a:r>
              <a:rPr lang="en-US" sz="2000">
                <a:solidFill>
                  <a:schemeClr val="bg1">
                    <a:lumMod val="50000"/>
                  </a:schemeClr>
                </a:solidFill>
              </a:rPr>
              <a:t>(Croft et al., 1999; </a:t>
            </a:r>
            <a:r>
              <a:rPr lang="en-US" sz="2000" err="1">
                <a:solidFill>
                  <a:schemeClr val="bg1">
                    <a:lumMod val="50000"/>
                  </a:schemeClr>
                </a:solidFill>
              </a:rPr>
              <a:t>LaChausse</a:t>
            </a:r>
            <a:r>
              <a:rPr lang="en-US" sz="2000">
                <a:solidFill>
                  <a:schemeClr val="bg1">
                    <a:lumMod val="50000"/>
                  </a:schemeClr>
                </a:solidFill>
              </a:rPr>
              <a:t>, 2006)</a:t>
            </a:r>
          </a:p>
          <a:p>
            <a:pPr marL="285750" indent="-285750">
              <a:buFontTx/>
              <a:buChar char="-"/>
            </a:pPr>
            <a:r>
              <a:rPr lang="en-US" sz="2000"/>
              <a:t>Gender focuses </a:t>
            </a:r>
            <a:r>
              <a:rPr lang="en-US" sz="2000">
                <a:solidFill>
                  <a:schemeClr val="bg1">
                    <a:lumMod val="50000"/>
                  </a:schemeClr>
                </a:solidFill>
              </a:rPr>
              <a:t>(Smith, 2010; Crofts et al., 2012)</a:t>
            </a:r>
          </a:p>
        </p:txBody>
      </p:sp>
      <p:sp>
        <p:nvSpPr>
          <p:cNvPr id="9" name="Rounded Rectangle 7">
            <a:extLst>
              <a:ext uri="{FF2B5EF4-FFF2-40B4-BE49-F238E27FC236}">
                <a16:creationId xmlns:a16="http://schemas.microsoft.com/office/drawing/2014/main" id="{73FC2EF1-A5C4-4DF3-945A-00C9CDD08001}"/>
              </a:ext>
            </a:extLst>
          </p:cNvPr>
          <p:cNvSpPr/>
          <p:nvPr/>
        </p:nvSpPr>
        <p:spPr>
          <a:xfrm>
            <a:off x="293699"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Various motivations and goal choices</a:t>
            </a:r>
          </a:p>
        </p:txBody>
      </p:sp>
      <p:sp>
        <p:nvSpPr>
          <p:cNvPr id="11" name="Rounded Rectangle 8">
            <a:extLst>
              <a:ext uri="{FF2B5EF4-FFF2-40B4-BE49-F238E27FC236}">
                <a16:creationId xmlns:a16="http://schemas.microsoft.com/office/drawing/2014/main" id="{52CB4C55-FC7C-427E-A1C1-87D7E8446980}"/>
              </a:ext>
            </a:extLst>
          </p:cNvPr>
          <p:cNvSpPr/>
          <p:nvPr/>
        </p:nvSpPr>
        <p:spPr>
          <a:xfrm>
            <a:off x="8976196"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Potential public health benefit</a:t>
            </a:r>
          </a:p>
        </p:txBody>
      </p:sp>
      <p:sp>
        <p:nvSpPr>
          <p:cNvPr id="15" name="Rounded Rectangle 9">
            <a:extLst>
              <a:ext uri="{FF2B5EF4-FFF2-40B4-BE49-F238E27FC236}">
                <a16:creationId xmlns:a16="http://schemas.microsoft.com/office/drawing/2014/main" id="{661505EF-8E92-4BBE-B28D-B3639AD1D273}"/>
              </a:ext>
            </a:extLst>
          </p:cNvPr>
          <p:cNvSpPr/>
          <p:nvPr/>
        </p:nvSpPr>
        <p:spPr>
          <a:xfrm>
            <a:off x="4597616" y="4055370"/>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Many determinants around participation</a:t>
            </a:r>
          </a:p>
        </p:txBody>
      </p:sp>
      <p:sp>
        <p:nvSpPr>
          <p:cNvPr id="17" name="TextBox 16">
            <a:extLst>
              <a:ext uri="{FF2B5EF4-FFF2-40B4-BE49-F238E27FC236}">
                <a16:creationId xmlns:a16="http://schemas.microsoft.com/office/drawing/2014/main" id="{FC287832-A44D-43D1-9DDC-A941AD351883}"/>
              </a:ext>
            </a:extLst>
          </p:cNvPr>
          <p:cNvSpPr txBox="1"/>
          <p:nvPr/>
        </p:nvSpPr>
        <p:spPr>
          <a:xfrm>
            <a:off x="3544508" y="191814"/>
            <a:ext cx="9576983" cy="584775"/>
          </a:xfrm>
          <a:prstGeom prst="rect">
            <a:avLst/>
          </a:prstGeom>
          <a:noFill/>
        </p:spPr>
        <p:txBody>
          <a:bodyPr wrap="square" rtlCol="0">
            <a:spAutoFit/>
          </a:bodyPr>
          <a:lstStyle/>
          <a:p>
            <a:r>
              <a:rPr lang="en-US" sz="3200" b="1" u="sng" dirty="0"/>
              <a:t>What does the literature say about these events?</a:t>
            </a:r>
          </a:p>
        </p:txBody>
      </p:sp>
    </p:spTree>
    <p:extLst>
      <p:ext uri="{BB962C8B-B14F-4D97-AF65-F5344CB8AC3E}">
        <p14:creationId xmlns:p14="http://schemas.microsoft.com/office/powerpoint/2010/main" val="3628904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D148B51E-E763-4CB4-962A-EA5A05971B66}"/>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TextBox 2">
            <a:extLst>
              <a:ext uri="{FF2B5EF4-FFF2-40B4-BE49-F238E27FC236}">
                <a16:creationId xmlns:a16="http://schemas.microsoft.com/office/drawing/2014/main" id="{15C841EB-1859-4544-B50A-9B915587A8CD}"/>
              </a:ext>
            </a:extLst>
          </p:cNvPr>
          <p:cNvSpPr txBox="1"/>
          <p:nvPr/>
        </p:nvSpPr>
        <p:spPr>
          <a:xfrm>
            <a:off x="3631474" y="180942"/>
            <a:ext cx="8451669" cy="584775"/>
          </a:xfrm>
          <a:prstGeom prst="rect">
            <a:avLst/>
          </a:prstGeom>
          <a:noFill/>
        </p:spPr>
        <p:txBody>
          <a:bodyPr wrap="square" rtlCol="0">
            <a:spAutoFit/>
          </a:bodyPr>
          <a:lstStyle/>
          <a:p>
            <a:pPr algn="r"/>
            <a:r>
              <a:rPr lang="en-US" sz="3200" b="1" u="sng" dirty="0"/>
              <a:t>Why is the study needed?</a:t>
            </a:r>
          </a:p>
        </p:txBody>
      </p:sp>
      <p:sp>
        <p:nvSpPr>
          <p:cNvPr id="8" name="Rounded Rectangle 7">
            <a:extLst>
              <a:ext uri="{FF2B5EF4-FFF2-40B4-BE49-F238E27FC236}">
                <a16:creationId xmlns:a16="http://schemas.microsoft.com/office/drawing/2014/main" id="{62D6F93A-CFF4-43CA-9A6E-C7BA8129841F}"/>
              </a:ext>
            </a:extLst>
          </p:cNvPr>
          <p:cNvSpPr/>
          <p:nvPr/>
        </p:nvSpPr>
        <p:spPr>
          <a:xfrm>
            <a:off x="758933" y="1175684"/>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Findings, gaps and limitations from literature</a:t>
            </a:r>
          </a:p>
        </p:txBody>
      </p:sp>
      <p:sp>
        <p:nvSpPr>
          <p:cNvPr id="10" name="Rounded Rectangle 8">
            <a:extLst>
              <a:ext uri="{FF2B5EF4-FFF2-40B4-BE49-F238E27FC236}">
                <a16:creationId xmlns:a16="http://schemas.microsoft.com/office/drawing/2014/main" id="{4AA553F2-6E7B-43BE-A97E-1E4BDA51415D}"/>
              </a:ext>
            </a:extLst>
          </p:cNvPr>
          <p:cNvSpPr/>
          <p:nvPr/>
        </p:nvSpPr>
        <p:spPr>
          <a:xfrm>
            <a:off x="8608447" y="1228668"/>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Focus on the MPSE culture in Pembrokeshire</a:t>
            </a:r>
          </a:p>
        </p:txBody>
      </p:sp>
      <p:sp>
        <p:nvSpPr>
          <p:cNvPr id="12" name="Rounded Rectangle 9">
            <a:extLst>
              <a:ext uri="{FF2B5EF4-FFF2-40B4-BE49-F238E27FC236}">
                <a16:creationId xmlns:a16="http://schemas.microsoft.com/office/drawing/2014/main" id="{8C871B8B-B8DC-4C25-9F7C-E94CE2E9691B}"/>
              </a:ext>
            </a:extLst>
          </p:cNvPr>
          <p:cNvSpPr/>
          <p:nvPr/>
        </p:nvSpPr>
        <p:spPr>
          <a:xfrm>
            <a:off x="4683690" y="1165904"/>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Anecdotal evidence from Pembrokeshire</a:t>
            </a:r>
          </a:p>
        </p:txBody>
      </p:sp>
      <p:sp>
        <p:nvSpPr>
          <p:cNvPr id="16" name="Rounded Rectangle 10">
            <a:extLst>
              <a:ext uri="{FF2B5EF4-FFF2-40B4-BE49-F238E27FC236}">
                <a16:creationId xmlns:a16="http://schemas.microsoft.com/office/drawing/2014/main" id="{4DB29F53-823E-4068-A4EC-9D2F6B2CE683}"/>
              </a:ext>
            </a:extLst>
          </p:cNvPr>
          <p:cNvSpPr/>
          <p:nvPr/>
        </p:nvSpPr>
        <p:spPr>
          <a:xfrm>
            <a:off x="1893059" y="3479372"/>
            <a:ext cx="7849514" cy="720080"/>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A different research perspective is needed</a:t>
            </a:r>
          </a:p>
        </p:txBody>
      </p:sp>
      <p:cxnSp>
        <p:nvCxnSpPr>
          <p:cNvPr id="18" name="Straight Arrow Connector 17">
            <a:extLst>
              <a:ext uri="{FF2B5EF4-FFF2-40B4-BE49-F238E27FC236}">
                <a16:creationId xmlns:a16="http://schemas.microsoft.com/office/drawing/2014/main" id="{5202C3A9-B29D-46EF-9B2A-B217E8001D4B}"/>
              </a:ext>
            </a:extLst>
          </p:cNvPr>
          <p:cNvCxnSpPr>
            <a:cxnSpLocks/>
          </p:cNvCxnSpPr>
          <p:nvPr/>
        </p:nvCxnSpPr>
        <p:spPr>
          <a:xfrm>
            <a:off x="1809571" y="2420067"/>
            <a:ext cx="864096" cy="86409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7006043-5C94-42D8-AC11-469901B3ABA8}"/>
              </a:ext>
            </a:extLst>
          </p:cNvPr>
          <p:cNvCxnSpPr>
            <a:cxnSpLocks/>
          </p:cNvCxnSpPr>
          <p:nvPr/>
        </p:nvCxnSpPr>
        <p:spPr>
          <a:xfrm>
            <a:off x="5817816" y="2388075"/>
            <a:ext cx="0" cy="868062"/>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E8AC12B-4131-408E-850D-7E6D12C04C74}"/>
              </a:ext>
            </a:extLst>
          </p:cNvPr>
          <p:cNvCxnSpPr>
            <a:cxnSpLocks/>
          </p:cNvCxnSpPr>
          <p:nvPr/>
        </p:nvCxnSpPr>
        <p:spPr>
          <a:xfrm flipH="1">
            <a:off x="8792146" y="2388075"/>
            <a:ext cx="846413" cy="92575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AA2F1ECC-3A7A-4C08-BBAE-A0940EB12632}"/>
              </a:ext>
            </a:extLst>
          </p:cNvPr>
          <p:cNvSpPr txBox="1"/>
          <p:nvPr/>
        </p:nvSpPr>
        <p:spPr>
          <a:xfrm>
            <a:off x="2018142" y="4531771"/>
            <a:ext cx="7724432" cy="1015663"/>
          </a:xfrm>
          <a:prstGeom prst="rect">
            <a:avLst/>
          </a:prstGeom>
          <a:noFill/>
        </p:spPr>
        <p:txBody>
          <a:bodyPr wrap="square" rtlCol="0">
            <a:spAutoFit/>
          </a:bodyPr>
          <a:lstStyle/>
          <a:p>
            <a:pPr marL="285750" indent="-285750">
              <a:buFontTx/>
              <a:buChar char="-"/>
            </a:pPr>
            <a:r>
              <a:rPr lang="en-US" sz="2000"/>
              <a:t>Create a wider picture of successful MPSE culture</a:t>
            </a:r>
          </a:p>
          <a:p>
            <a:pPr marL="285750" indent="-285750">
              <a:buFontTx/>
              <a:buChar char="-"/>
            </a:pPr>
            <a:r>
              <a:rPr lang="en-US" sz="2000"/>
              <a:t>Different focus on lifestyle changes and improved exercise </a:t>
            </a:r>
            <a:r>
              <a:rPr lang="en-US" sz="2000" err="1"/>
              <a:t>behaviours</a:t>
            </a:r>
            <a:endParaRPr lang="en-US" sz="2000"/>
          </a:p>
          <a:p>
            <a:pPr marL="285750" indent="-285750">
              <a:buFontTx/>
              <a:buChar char="-"/>
            </a:pPr>
            <a:r>
              <a:rPr lang="en-US" sz="2000"/>
              <a:t>Focus in Wales</a:t>
            </a:r>
          </a:p>
        </p:txBody>
      </p:sp>
    </p:spTree>
    <p:extLst>
      <p:ext uri="{BB962C8B-B14F-4D97-AF65-F5344CB8AC3E}">
        <p14:creationId xmlns:p14="http://schemas.microsoft.com/office/powerpoint/2010/main" val="3548611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B262CD53-DC08-974F-96E5-9B3D34395289}"/>
              </a:ext>
            </a:extLst>
          </p:cNvPr>
          <p:cNvGraphicFramePr/>
          <p:nvPr/>
        </p:nvGraphicFramePr>
        <p:xfrm>
          <a:off x="-240704" y="1114207"/>
          <a:ext cx="6192688"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12FF593-0E8E-CB49-8FD9-835BC3745D57}"/>
              </a:ext>
            </a:extLst>
          </p:cNvPr>
          <p:cNvSpPr txBox="1"/>
          <p:nvPr/>
        </p:nvSpPr>
        <p:spPr>
          <a:xfrm>
            <a:off x="5143196" y="1872058"/>
            <a:ext cx="5400600" cy="3693319"/>
          </a:xfrm>
          <a:prstGeom prst="rect">
            <a:avLst/>
          </a:prstGeom>
          <a:noFill/>
        </p:spPr>
        <p:txBody>
          <a:bodyPr wrap="square" rtlCol="0">
            <a:spAutoFit/>
          </a:bodyPr>
          <a:lstStyle/>
          <a:p>
            <a:r>
              <a:rPr lang="en-US" dirty="0"/>
              <a:t>Objectives</a:t>
            </a:r>
          </a:p>
          <a:p>
            <a:pPr marL="342900" indent="-342900">
              <a:buAutoNum type="arabicPeriod"/>
            </a:pPr>
            <a:r>
              <a:rPr lang="en-US" dirty="0"/>
              <a:t>Investigate the growth of MPSEs in the region of South West Wales in the last decade.</a:t>
            </a:r>
          </a:p>
          <a:p>
            <a:pPr marL="342900" indent="-342900">
              <a:buAutoNum type="arabicPeriod"/>
            </a:pPr>
            <a:r>
              <a:rPr lang="en-US" dirty="0" err="1"/>
              <a:t>Characterise</a:t>
            </a:r>
            <a:r>
              <a:rPr lang="en-US" dirty="0"/>
              <a:t> demographic and motivational groups within the MPSE population in </a:t>
            </a:r>
            <a:r>
              <a:rPr lang="en-US" dirty="0" err="1"/>
              <a:t>Pembrokeshire</a:t>
            </a:r>
            <a:r>
              <a:rPr lang="en-US" dirty="0"/>
              <a:t>.</a:t>
            </a:r>
          </a:p>
          <a:p>
            <a:pPr marL="342900" indent="-342900">
              <a:buAutoNum type="arabicPeriod"/>
            </a:pPr>
            <a:r>
              <a:rPr lang="en-US" dirty="0"/>
              <a:t>Identify multilevel environments and key determinants of exercise behavior in a successful MPSE culture.</a:t>
            </a:r>
          </a:p>
          <a:p>
            <a:pPr marL="342900" indent="-342900">
              <a:buAutoNum type="arabicPeriod"/>
            </a:pPr>
            <a:r>
              <a:rPr lang="en-US" dirty="0"/>
              <a:t>Evidence individual experiences of MPSE phenomenon in </a:t>
            </a:r>
            <a:r>
              <a:rPr lang="en-US" dirty="0" err="1"/>
              <a:t>Pembrokeshire</a:t>
            </a:r>
            <a:r>
              <a:rPr lang="en-US" dirty="0"/>
              <a:t>.</a:t>
            </a:r>
          </a:p>
          <a:p>
            <a:pPr marL="342900" indent="-342900">
              <a:buAutoNum type="arabicPeriod"/>
            </a:pPr>
            <a:r>
              <a:rPr lang="en-US" dirty="0"/>
              <a:t>Understand how MPSE experiences has influenced individuals physical literacy.</a:t>
            </a:r>
          </a:p>
        </p:txBody>
      </p:sp>
      <p:sp>
        <p:nvSpPr>
          <p:cNvPr id="5" name="TextBox 4">
            <a:extLst>
              <a:ext uri="{FF2B5EF4-FFF2-40B4-BE49-F238E27FC236}">
                <a16:creationId xmlns:a16="http://schemas.microsoft.com/office/drawing/2014/main" id="{4E40F3A2-2451-5C47-89CD-2CE1ACA17D1E}"/>
              </a:ext>
            </a:extLst>
          </p:cNvPr>
          <p:cNvSpPr txBox="1"/>
          <p:nvPr/>
        </p:nvSpPr>
        <p:spPr>
          <a:xfrm>
            <a:off x="1559496" y="221740"/>
            <a:ext cx="3649068" cy="830997"/>
          </a:xfrm>
          <a:prstGeom prst="rect">
            <a:avLst/>
          </a:prstGeom>
          <a:noFill/>
          <a:ln>
            <a:solidFill>
              <a:schemeClr val="tx2"/>
            </a:solidFill>
          </a:ln>
        </p:spPr>
        <p:txBody>
          <a:bodyPr wrap="square" rtlCol="0">
            <a:spAutoFit/>
          </a:bodyPr>
          <a:lstStyle/>
          <a:p>
            <a:r>
              <a:rPr lang="en-GB" sz="2400" b="1" u="sng" dirty="0"/>
              <a:t>Theoretical Framework:</a:t>
            </a:r>
          </a:p>
          <a:p>
            <a:r>
              <a:rPr lang="en-GB" sz="2400" dirty="0"/>
              <a:t>Social Ecological Model</a:t>
            </a:r>
          </a:p>
        </p:txBody>
      </p:sp>
      <p:sp>
        <p:nvSpPr>
          <p:cNvPr id="2" name="TextBox 1">
            <a:extLst>
              <a:ext uri="{FF2B5EF4-FFF2-40B4-BE49-F238E27FC236}">
                <a16:creationId xmlns:a16="http://schemas.microsoft.com/office/drawing/2014/main" id="{F1CE6108-0C6B-43C3-94C1-6616E54AFFC4}"/>
              </a:ext>
            </a:extLst>
          </p:cNvPr>
          <p:cNvSpPr txBox="1"/>
          <p:nvPr/>
        </p:nvSpPr>
        <p:spPr>
          <a:xfrm>
            <a:off x="5152824" y="327661"/>
            <a:ext cx="5724128" cy="1569660"/>
          </a:xfrm>
          <a:prstGeom prst="rect">
            <a:avLst/>
          </a:prstGeom>
          <a:noFill/>
        </p:spPr>
        <p:txBody>
          <a:bodyPr wrap="square" rtlCol="0">
            <a:spAutoFit/>
          </a:bodyPr>
          <a:lstStyle/>
          <a:p>
            <a:r>
              <a:rPr lang="en-GB" sz="2400" dirty="0"/>
              <a:t>The aim of the study is to provide a social-ecological perspective of mass participation sport event culture in Pembrokeshire</a:t>
            </a:r>
          </a:p>
        </p:txBody>
      </p:sp>
    </p:spTree>
    <p:extLst>
      <p:ext uri="{BB962C8B-B14F-4D97-AF65-F5344CB8AC3E}">
        <p14:creationId xmlns:p14="http://schemas.microsoft.com/office/powerpoint/2010/main" val="96127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5"/>
                                        </p:tgtEl>
                                        <p:attrNameLst>
                                          <p:attrName>style.opacity</p:attrName>
                                        </p:attrNameLst>
                                      </p:cBhvr>
                                      <p:to>
                                        <p:strVal val="0.5"/>
                                      </p:to>
                                    </p:set>
                                    <p:animEffect filter="image" prLst="opacity: 0.5">
                                      <p:cBhvr rctx="IE">
                                        <p:cTn id="7" dur="indefinite"/>
                                        <p:tgtEl>
                                          <p:spTgt spid="5"/>
                                        </p:tgtEl>
                                      </p:cBhvr>
                                    </p:animEffect>
                                  </p:childTnLst>
                                </p:cTn>
                              </p:par>
                              <p:par>
                                <p:cTn id="8" presetID="9" presetClass="emph" presetSubtype="0" grpId="0" nodeType="withEffect">
                                  <p:stCondLst>
                                    <p:cond delay="0"/>
                                  </p:stCondLst>
                                  <p:childTnLst>
                                    <p:set>
                                      <p:cBhvr>
                                        <p:cTn id="9" dur="indefinite"/>
                                        <p:tgtEl>
                                          <p:spTgt spid="4">
                                            <p:graphicEl>
                                              <a:dgm id="{19A11746-6AFF-D640-989B-13B837F57698}"/>
                                            </p:graphicEl>
                                          </p:spTgt>
                                        </p:tgtEl>
                                        <p:attrNameLst>
                                          <p:attrName>style.opacity</p:attrName>
                                        </p:attrNameLst>
                                      </p:cBhvr>
                                      <p:to>
                                        <p:strVal val="0.5"/>
                                      </p:to>
                                    </p:set>
                                    <p:animEffect filter="image" prLst="opacity: 0.5">
                                      <p:cBhvr rctx="IE">
                                        <p:cTn id="10" dur="indefinite"/>
                                        <p:tgtEl>
                                          <p:spTgt spid="4">
                                            <p:graphicEl>
                                              <a:dgm id="{19A11746-6AFF-D640-989B-13B837F57698}"/>
                                            </p:graphicEl>
                                          </p:spTgt>
                                        </p:tgtEl>
                                      </p:cBhvr>
                                    </p:animEffect>
                                  </p:childTnLst>
                                </p:cTn>
                              </p:par>
                              <p:par>
                                <p:cTn id="11" presetID="9" presetClass="emph" presetSubtype="0" grpId="0" nodeType="withEffect">
                                  <p:stCondLst>
                                    <p:cond delay="0"/>
                                  </p:stCondLst>
                                  <p:childTnLst>
                                    <p:set>
                                      <p:cBhvr>
                                        <p:cTn id="12" dur="indefinite"/>
                                        <p:tgtEl>
                                          <p:spTgt spid="4">
                                            <p:graphicEl>
                                              <a:dgm id="{DD38B9BC-C7CA-AB47-9640-851C70A0570F}"/>
                                            </p:graphicEl>
                                          </p:spTgt>
                                        </p:tgtEl>
                                        <p:attrNameLst>
                                          <p:attrName>style.opacity</p:attrName>
                                        </p:attrNameLst>
                                      </p:cBhvr>
                                      <p:to>
                                        <p:strVal val="0.5"/>
                                      </p:to>
                                    </p:set>
                                    <p:animEffect filter="image" prLst="opacity: 0.5">
                                      <p:cBhvr rctx="IE">
                                        <p:cTn id="13" dur="indefinite"/>
                                        <p:tgtEl>
                                          <p:spTgt spid="4">
                                            <p:graphicEl>
                                              <a:dgm id="{DD38B9BC-C7CA-AB47-9640-851C70A0570F}"/>
                                            </p:graphicEl>
                                          </p:spTgt>
                                        </p:tgtEl>
                                      </p:cBhvr>
                                    </p:animEffect>
                                  </p:childTnLst>
                                </p:cTn>
                              </p:par>
                              <p:par>
                                <p:cTn id="14" presetID="9" presetClass="emph" presetSubtype="0" grpId="0" nodeType="withEffect">
                                  <p:stCondLst>
                                    <p:cond delay="0"/>
                                  </p:stCondLst>
                                  <p:childTnLst>
                                    <p:set>
                                      <p:cBhvr>
                                        <p:cTn id="15" dur="indefinite"/>
                                        <p:tgtEl>
                                          <p:spTgt spid="4">
                                            <p:graphicEl>
                                              <a:dgm id="{C932A278-37A6-774D-A109-D0C3D055693E}"/>
                                            </p:graphicEl>
                                          </p:spTgt>
                                        </p:tgtEl>
                                        <p:attrNameLst>
                                          <p:attrName>style.opacity</p:attrName>
                                        </p:attrNameLst>
                                      </p:cBhvr>
                                      <p:to>
                                        <p:strVal val="0.5"/>
                                      </p:to>
                                    </p:set>
                                    <p:animEffect filter="image" prLst="opacity: 0.5">
                                      <p:cBhvr rctx="IE">
                                        <p:cTn id="16" dur="indefinite"/>
                                        <p:tgtEl>
                                          <p:spTgt spid="4">
                                            <p:graphicEl>
                                              <a:dgm id="{C932A278-37A6-774D-A109-D0C3D055693E}"/>
                                            </p:graphicEl>
                                          </p:spTgt>
                                        </p:tgtEl>
                                      </p:cBhvr>
                                    </p:animEffect>
                                  </p:childTnLst>
                                </p:cTn>
                              </p:par>
                              <p:par>
                                <p:cTn id="17" presetID="9" presetClass="emph" presetSubtype="0" grpId="0" nodeType="withEffect">
                                  <p:stCondLst>
                                    <p:cond delay="0"/>
                                  </p:stCondLst>
                                  <p:childTnLst>
                                    <p:set>
                                      <p:cBhvr>
                                        <p:cTn id="18" dur="indefinite"/>
                                        <p:tgtEl>
                                          <p:spTgt spid="4">
                                            <p:graphicEl>
                                              <a:dgm id="{223F9422-7160-B842-B443-2C80421A822E}"/>
                                            </p:graphicEl>
                                          </p:spTgt>
                                        </p:tgtEl>
                                        <p:attrNameLst>
                                          <p:attrName>style.opacity</p:attrName>
                                        </p:attrNameLst>
                                      </p:cBhvr>
                                      <p:to>
                                        <p:strVal val="0.5"/>
                                      </p:to>
                                    </p:set>
                                    <p:animEffect filter="image" prLst="opacity: 0.5">
                                      <p:cBhvr rctx="IE">
                                        <p:cTn id="19" dur="indefinite"/>
                                        <p:tgtEl>
                                          <p:spTgt spid="4">
                                            <p:graphicEl>
                                              <a:dgm id="{223F9422-7160-B842-B443-2C80421A822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p:bldSub>
      </p:bldGraphic>
      <p:bldP spid="3" grpId="0"/>
      <p:bldP spid="5" grpId="0" animBg="1"/>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BBDA943-7473-4047-858D-3DDCF1842400}"/>
              </a:ext>
            </a:extLst>
          </p:cNvPr>
          <p:cNvGraphicFramePr>
            <a:graphicFrameLocks noGrp="1"/>
          </p:cNvGraphicFramePr>
          <p:nvPr/>
        </p:nvGraphicFramePr>
        <p:xfrm>
          <a:off x="1775521" y="836712"/>
          <a:ext cx="8532949" cy="4490824"/>
        </p:xfrm>
        <a:graphic>
          <a:graphicData uri="http://schemas.openxmlformats.org/drawingml/2006/table">
            <a:tbl>
              <a:tblPr firstRow="1" bandRow="1">
                <a:tableStyleId>{7DF18680-E054-41AD-8BC1-D1AEF772440D}</a:tableStyleId>
              </a:tblPr>
              <a:tblGrid>
                <a:gridCol w="1800200">
                  <a:extLst>
                    <a:ext uri="{9D8B030D-6E8A-4147-A177-3AD203B41FA5}">
                      <a16:colId xmlns:a16="http://schemas.microsoft.com/office/drawing/2014/main" val="2900966983"/>
                    </a:ext>
                  </a:extLst>
                </a:gridCol>
                <a:gridCol w="3779036">
                  <a:extLst>
                    <a:ext uri="{9D8B030D-6E8A-4147-A177-3AD203B41FA5}">
                      <a16:colId xmlns:a16="http://schemas.microsoft.com/office/drawing/2014/main" val="3538373390"/>
                    </a:ext>
                  </a:extLst>
                </a:gridCol>
                <a:gridCol w="2953713">
                  <a:extLst>
                    <a:ext uri="{9D8B030D-6E8A-4147-A177-3AD203B41FA5}">
                      <a16:colId xmlns:a16="http://schemas.microsoft.com/office/drawing/2014/main" val="2549612845"/>
                    </a:ext>
                  </a:extLst>
                </a:gridCol>
              </a:tblGrid>
              <a:tr h="720080">
                <a:tc>
                  <a:txBody>
                    <a:bodyPr/>
                    <a:lstStyle/>
                    <a:p>
                      <a:pPr algn="ctr"/>
                      <a:r>
                        <a:rPr lang="en-GB" dirty="0"/>
                        <a:t>Phase 1</a:t>
                      </a:r>
                    </a:p>
                    <a:p>
                      <a:pPr algn="ctr"/>
                      <a:r>
                        <a:rPr lang="en-GB" dirty="0"/>
                        <a:t>Jan – Apr 19</a:t>
                      </a:r>
                    </a:p>
                  </a:txBody>
                  <a:tcPr/>
                </a:tc>
                <a:tc>
                  <a:txBody>
                    <a:bodyPr/>
                    <a:lstStyle/>
                    <a:p>
                      <a:pPr algn="ctr"/>
                      <a:r>
                        <a:rPr lang="en-GB" dirty="0"/>
                        <a:t>Phase 2</a:t>
                      </a:r>
                    </a:p>
                    <a:p>
                      <a:pPr algn="ctr"/>
                      <a:r>
                        <a:rPr lang="en-GB" dirty="0"/>
                        <a:t>April – Oct 2019</a:t>
                      </a:r>
                    </a:p>
                  </a:txBody>
                  <a:tcPr/>
                </a:tc>
                <a:tc>
                  <a:txBody>
                    <a:bodyPr/>
                    <a:lstStyle/>
                    <a:p>
                      <a:pPr algn="ctr"/>
                      <a:r>
                        <a:rPr lang="en-GB" dirty="0"/>
                        <a:t>Phase 3</a:t>
                      </a:r>
                    </a:p>
                    <a:p>
                      <a:pPr algn="ctr"/>
                      <a:r>
                        <a:rPr lang="en-GB" dirty="0"/>
                        <a:t>Oct – Dec 2019</a:t>
                      </a:r>
                    </a:p>
                  </a:txBody>
                  <a:tcPr/>
                </a:tc>
                <a:extLst>
                  <a:ext uri="{0D108BD9-81ED-4DB2-BD59-A6C34878D82A}">
                    <a16:rowId xmlns:a16="http://schemas.microsoft.com/office/drawing/2014/main" val="1702140501"/>
                  </a:ext>
                </a:extLst>
              </a:tr>
              <a:tr h="936104">
                <a:tc>
                  <a:txBody>
                    <a:bodyPr/>
                    <a:lstStyle/>
                    <a:p>
                      <a:pPr algn="ctr"/>
                      <a:r>
                        <a:rPr lang="en-GB" dirty="0"/>
                        <a:t>Documentary Analysis</a:t>
                      </a:r>
                    </a:p>
                  </a:txBody>
                  <a:tcPr anchor="ctr"/>
                </a:tc>
                <a:tc>
                  <a:txBody>
                    <a:bodyPr/>
                    <a:lstStyle/>
                    <a:p>
                      <a:pPr algn="ctr"/>
                      <a:r>
                        <a:rPr lang="en-GB" dirty="0"/>
                        <a:t>Questionnaires</a:t>
                      </a:r>
                    </a:p>
                    <a:p>
                      <a:pPr algn="ctr"/>
                      <a:r>
                        <a:rPr lang="en-GB" dirty="0"/>
                        <a:t>Ethnographies</a:t>
                      </a:r>
                    </a:p>
                    <a:p>
                      <a:pPr algn="ctr"/>
                      <a:r>
                        <a:rPr lang="en-GB" dirty="0"/>
                        <a:t>Interviews</a:t>
                      </a:r>
                    </a:p>
                  </a:txBody>
                  <a:tcPr anchor="ctr"/>
                </a:tc>
                <a:tc>
                  <a:txBody>
                    <a:bodyPr/>
                    <a:lstStyle/>
                    <a:p>
                      <a:pPr algn="ctr"/>
                      <a:r>
                        <a:rPr lang="en-GB" dirty="0"/>
                        <a:t>Interviews</a:t>
                      </a:r>
                    </a:p>
                  </a:txBody>
                  <a:tcPr anchor="ctr"/>
                </a:tc>
                <a:extLst>
                  <a:ext uri="{0D108BD9-81ED-4DB2-BD59-A6C34878D82A}">
                    <a16:rowId xmlns:a16="http://schemas.microsoft.com/office/drawing/2014/main" val="1982399964"/>
                  </a:ext>
                </a:extLst>
              </a:tr>
              <a:tr h="1392154">
                <a:tc>
                  <a:txBody>
                    <a:bodyPr/>
                    <a:lstStyle/>
                    <a:p>
                      <a:pPr marL="285750" indent="-285750">
                        <a:buFontTx/>
                        <a:buChar char="-"/>
                      </a:pPr>
                      <a:r>
                        <a:rPr lang="en-GB" dirty="0"/>
                        <a:t>How has MPSEs developed in Pembrokeshire in the last decade?(O1)</a:t>
                      </a:r>
                    </a:p>
                    <a:p>
                      <a:pPr marL="285750" indent="-285750">
                        <a:buFontTx/>
                        <a:buChar char="-"/>
                      </a:pPr>
                      <a:endParaRPr lang="en-GB" dirty="0"/>
                    </a:p>
                  </a:txBody>
                  <a:tcPr/>
                </a:tc>
                <a:tc>
                  <a:txBody>
                    <a:bodyPr/>
                    <a:lstStyle/>
                    <a:p>
                      <a:pPr marL="285750" indent="-285750">
                        <a:buFontTx/>
                        <a:buChar char="-"/>
                      </a:pPr>
                      <a:r>
                        <a:rPr lang="en-GB" dirty="0"/>
                        <a:t>What demographic characteristics and motivations inform the MPSE population in Pembrokeshire? (O2)</a:t>
                      </a:r>
                    </a:p>
                    <a:p>
                      <a:pPr marL="285750" indent="-285750">
                        <a:buFontTx/>
                        <a:buChar char="-"/>
                      </a:pPr>
                      <a:r>
                        <a:rPr lang="en-GB" dirty="0"/>
                        <a:t>What are the multilevel environments and determinants of exercise behaviour in a successful MPSE culture? (O3)</a:t>
                      </a:r>
                    </a:p>
                    <a:p>
                      <a:pPr marL="285750" indent="-285750">
                        <a:buFontTx/>
                        <a:buChar char="-"/>
                      </a:pPr>
                      <a:r>
                        <a:rPr lang="en-GB" dirty="0"/>
                        <a:t>How do individuals experience MPSE phenomenon in Pembrokeshire? (O4&amp;5)</a:t>
                      </a:r>
                    </a:p>
                  </a:txBody>
                  <a:tcPr/>
                </a:tc>
                <a:tc>
                  <a:txBody>
                    <a:bodyPr/>
                    <a:lstStyle/>
                    <a:p>
                      <a:pPr marL="285750" indent="-285750">
                        <a:buFontTx/>
                        <a:buChar char="-"/>
                      </a:pPr>
                      <a:r>
                        <a:rPr lang="en-GB" dirty="0"/>
                        <a:t>How do the multilevel environments and determinants of exercise behaviour influence individuals in the MPSE population? (O3)</a:t>
                      </a:r>
                    </a:p>
                    <a:p>
                      <a:pPr marL="285750" indent="-285750">
                        <a:buFontTx/>
                        <a:buChar char="-"/>
                      </a:pPr>
                      <a:r>
                        <a:rPr lang="en-GB" dirty="0"/>
                        <a:t>How has MPSE experiences influenced individuals physical literacy? (O4&amp;5)</a:t>
                      </a:r>
                    </a:p>
                  </a:txBody>
                  <a:tcPr/>
                </a:tc>
                <a:extLst>
                  <a:ext uri="{0D108BD9-81ED-4DB2-BD59-A6C34878D82A}">
                    <a16:rowId xmlns:a16="http://schemas.microsoft.com/office/drawing/2014/main" val="2639757164"/>
                  </a:ext>
                </a:extLst>
              </a:tr>
            </a:tbl>
          </a:graphicData>
        </a:graphic>
      </p:graphicFrame>
      <p:sp>
        <p:nvSpPr>
          <p:cNvPr id="4" name="TextBox 3">
            <a:extLst>
              <a:ext uri="{FF2B5EF4-FFF2-40B4-BE49-F238E27FC236}">
                <a16:creationId xmlns:a16="http://schemas.microsoft.com/office/drawing/2014/main" id="{35454938-0775-4E15-8183-207CDAB54183}"/>
              </a:ext>
            </a:extLst>
          </p:cNvPr>
          <p:cNvSpPr txBox="1"/>
          <p:nvPr/>
        </p:nvSpPr>
        <p:spPr>
          <a:xfrm>
            <a:off x="2063552" y="404664"/>
            <a:ext cx="6120680" cy="369332"/>
          </a:xfrm>
          <a:prstGeom prst="rect">
            <a:avLst/>
          </a:prstGeom>
          <a:noFill/>
        </p:spPr>
        <p:txBody>
          <a:bodyPr wrap="square" rtlCol="0">
            <a:spAutoFit/>
          </a:bodyPr>
          <a:lstStyle/>
          <a:p>
            <a:r>
              <a:rPr lang="en-GB" b="1" u="sng" dirty="0"/>
              <a:t>Research Design and Methods</a:t>
            </a:r>
          </a:p>
        </p:txBody>
      </p:sp>
    </p:spTree>
    <p:extLst>
      <p:ext uri="{BB962C8B-B14F-4D97-AF65-F5344CB8AC3E}">
        <p14:creationId xmlns:p14="http://schemas.microsoft.com/office/powerpoint/2010/main" val="283575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12810EA5-085B-6A44-B574-EA309F5A8A7B}"/>
              </a:ext>
            </a:extLst>
          </p:cNvPr>
          <p:cNvGraphicFramePr/>
          <p:nvPr/>
        </p:nvGraphicFramePr>
        <p:xfrm>
          <a:off x="2999656" y="1166843"/>
          <a:ext cx="6192688"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1B0E378-7508-B141-B7AC-244475775CAD}"/>
              </a:ext>
            </a:extLst>
          </p:cNvPr>
          <p:cNvSpPr txBox="1"/>
          <p:nvPr/>
        </p:nvSpPr>
        <p:spPr>
          <a:xfrm>
            <a:off x="1844127" y="150523"/>
            <a:ext cx="6120680" cy="369332"/>
          </a:xfrm>
          <a:prstGeom prst="rect">
            <a:avLst/>
          </a:prstGeom>
          <a:noFill/>
        </p:spPr>
        <p:txBody>
          <a:bodyPr wrap="square" rtlCol="0">
            <a:spAutoFit/>
          </a:bodyPr>
          <a:lstStyle/>
          <a:p>
            <a:r>
              <a:rPr lang="en-GB" b="1" u="sng" dirty="0"/>
              <a:t>Phase one: Preliminary analysis of data sources</a:t>
            </a:r>
          </a:p>
        </p:txBody>
      </p:sp>
      <p:sp>
        <p:nvSpPr>
          <p:cNvPr id="2" name="Rectangle 1">
            <a:extLst>
              <a:ext uri="{FF2B5EF4-FFF2-40B4-BE49-F238E27FC236}">
                <a16:creationId xmlns:a16="http://schemas.microsoft.com/office/drawing/2014/main" id="{0514ACC8-A2C8-4E63-AE72-0FB4B12AACD3}"/>
              </a:ext>
            </a:extLst>
          </p:cNvPr>
          <p:cNvSpPr/>
          <p:nvPr/>
        </p:nvSpPr>
        <p:spPr>
          <a:xfrm>
            <a:off x="5519936" y="4365104"/>
            <a:ext cx="1224136" cy="792088"/>
          </a:xfrm>
          <a:prstGeom prst="rect">
            <a:avLst/>
          </a:prstGeom>
          <a:solidFill>
            <a:srgbClr val="FFFF99">
              <a:alpha val="60000"/>
            </a:srgbClr>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D7BCE92D-5B75-44FF-BB94-8EF7A7AFDF92}"/>
              </a:ext>
            </a:extLst>
          </p:cNvPr>
          <p:cNvSpPr/>
          <p:nvPr/>
        </p:nvSpPr>
        <p:spPr>
          <a:xfrm>
            <a:off x="5483932" y="3249523"/>
            <a:ext cx="1224136" cy="792088"/>
          </a:xfrm>
          <a:prstGeom prst="rect">
            <a:avLst/>
          </a:prstGeom>
          <a:solidFill>
            <a:srgbClr val="FFFF99">
              <a:alpha val="60000"/>
            </a:srgbClr>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1EA84DB1-EB24-4BE0-97BA-5A4B48F3FE65}"/>
              </a:ext>
            </a:extLst>
          </p:cNvPr>
          <p:cNvSpPr/>
          <p:nvPr/>
        </p:nvSpPr>
        <p:spPr>
          <a:xfrm>
            <a:off x="5087888" y="1347872"/>
            <a:ext cx="2088232" cy="792088"/>
          </a:xfrm>
          <a:prstGeom prst="rect">
            <a:avLst/>
          </a:prstGeom>
          <a:solidFill>
            <a:srgbClr val="FFFF99">
              <a:alpha val="60000"/>
            </a:srgbClr>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24A6A48-4596-4A3B-BE3C-A01D810DCB41}"/>
              </a:ext>
            </a:extLst>
          </p:cNvPr>
          <p:cNvSpPr/>
          <p:nvPr/>
        </p:nvSpPr>
        <p:spPr>
          <a:xfrm>
            <a:off x="5303912" y="2295689"/>
            <a:ext cx="1728192" cy="792088"/>
          </a:xfrm>
          <a:prstGeom prst="rect">
            <a:avLst/>
          </a:prstGeom>
          <a:solidFill>
            <a:srgbClr val="FFFF99">
              <a:alpha val="60000"/>
            </a:srgbClr>
          </a:solidFill>
          <a:ln w="381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7856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2"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3" nodeType="clickEffect">
                                  <p:stCondLst>
                                    <p:cond delay="0"/>
                                  </p:stCondLst>
                                  <p:childTnLst>
                                    <p:set>
                                      <p:cBhvr>
                                        <p:cTn id="38" dur="1" fill="hold">
                                          <p:stCondLst>
                                            <p:cond delay="0"/>
                                          </p:stCondLst>
                                        </p:cTn>
                                        <p:tgtEl>
                                          <p:spTgt spid="6"/>
                                        </p:tgtEl>
                                        <p:attrNameLst>
                                          <p:attrName>style.visibility</p:attrName>
                                        </p:attrNameLst>
                                      </p:cBhvr>
                                      <p:to>
                                        <p:strVal val="hidden"/>
                                      </p:to>
                                    </p:set>
                                  </p:childTnLst>
                                </p:cTn>
                              </p:par>
                              <p:par>
                                <p:cTn id="39" presetID="1" presetClass="exit" presetSubtype="0" fill="hold" grpId="1" nodeType="withEffect">
                                  <p:stCondLst>
                                    <p:cond delay="0"/>
                                  </p:stCondLst>
                                  <p:childTnLst>
                                    <p:set>
                                      <p:cBhvr>
                                        <p:cTn id="40" dur="1" fill="hold">
                                          <p:stCondLst>
                                            <p:cond delay="0"/>
                                          </p:stCondLst>
                                        </p:cTn>
                                        <p:tgtEl>
                                          <p:spTgt spid="8"/>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2"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6" grpId="0" animBg="1"/>
      <p:bldP spid="6" grpId="1" animBg="1"/>
      <p:bldP spid="6" grpId="2" animBg="1"/>
      <p:bldP spid="6" grpId="3" animBg="1"/>
      <p:bldP spid="7" grpId="0" animBg="1"/>
      <p:bldP spid="7" grpId="1" animBg="1"/>
      <p:bldP spid="7" grpId="2" animBg="1"/>
      <p:bldP spid="8" grpId="0" animBg="1"/>
      <p:bldP spid="8"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BBDA943-7473-4047-858D-3DDCF1842400}"/>
              </a:ext>
            </a:extLst>
          </p:cNvPr>
          <p:cNvGraphicFramePr>
            <a:graphicFrameLocks noGrp="1"/>
          </p:cNvGraphicFramePr>
          <p:nvPr/>
        </p:nvGraphicFramePr>
        <p:xfrm>
          <a:off x="1775521" y="824096"/>
          <a:ext cx="8532949" cy="4490824"/>
        </p:xfrm>
        <a:graphic>
          <a:graphicData uri="http://schemas.openxmlformats.org/drawingml/2006/table">
            <a:tbl>
              <a:tblPr firstRow="1" bandRow="1">
                <a:tableStyleId>{7DF18680-E054-41AD-8BC1-D1AEF772440D}</a:tableStyleId>
              </a:tblPr>
              <a:tblGrid>
                <a:gridCol w="1800200">
                  <a:extLst>
                    <a:ext uri="{9D8B030D-6E8A-4147-A177-3AD203B41FA5}">
                      <a16:colId xmlns:a16="http://schemas.microsoft.com/office/drawing/2014/main" val="2900966983"/>
                    </a:ext>
                  </a:extLst>
                </a:gridCol>
                <a:gridCol w="3779036">
                  <a:extLst>
                    <a:ext uri="{9D8B030D-6E8A-4147-A177-3AD203B41FA5}">
                      <a16:colId xmlns:a16="http://schemas.microsoft.com/office/drawing/2014/main" val="3538373390"/>
                    </a:ext>
                  </a:extLst>
                </a:gridCol>
                <a:gridCol w="2953713">
                  <a:extLst>
                    <a:ext uri="{9D8B030D-6E8A-4147-A177-3AD203B41FA5}">
                      <a16:colId xmlns:a16="http://schemas.microsoft.com/office/drawing/2014/main" val="2549612845"/>
                    </a:ext>
                  </a:extLst>
                </a:gridCol>
              </a:tblGrid>
              <a:tr h="720080">
                <a:tc>
                  <a:txBody>
                    <a:bodyPr/>
                    <a:lstStyle/>
                    <a:p>
                      <a:pPr algn="ctr"/>
                      <a:r>
                        <a:rPr lang="en-GB" dirty="0"/>
                        <a:t>Phase 1</a:t>
                      </a:r>
                    </a:p>
                    <a:p>
                      <a:pPr algn="ctr"/>
                      <a:r>
                        <a:rPr lang="en-GB" dirty="0"/>
                        <a:t>Jan – Apr 19</a:t>
                      </a:r>
                    </a:p>
                  </a:txBody>
                  <a:tcPr/>
                </a:tc>
                <a:tc>
                  <a:txBody>
                    <a:bodyPr/>
                    <a:lstStyle/>
                    <a:p>
                      <a:pPr algn="ctr"/>
                      <a:r>
                        <a:rPr lang="en-GB" dirty="0"/>
                        <a:t>Phase 2</a:t>
                      </a:r>
                    </a:p>
                    <a:p>
                      <a:pPr algn="ctr"/>
                      <a:r>
                        <a:rPr lang="en-GB" dirty="0"/>
                        <a:t>April – Oct 2019</a:t>
                      </a:r>
                    </a:p>
                  </a:txBody>
                  <a:tcPr/>
                </a:tc>
                <a:tc>
                  <a:txBody>
                    <a:bodyPr/>
                    <a:lstStyle/>
                    <a:p>
                      <a:pPr algn="ctr"/>
                      <a:r>
                        <a:rPr lang="en-GB" dirty="0"/>
                        <a:t>Phase 3</a:t>
                      </a:r>
                    </a:p>
                    <a:p>
                      <a:pPr algn="ctr"/>
                      <a:r>
                        <a:rPr lang="en-GB" dirty="0"/>
                        <a:t>Oct – Dec 2019</a:t>
                      </a:r>
                    </a:p>
                  </a:txBody>
                  <a:tcPr/>
                </a:tc>
                <a:extLst>
                  <a:ext uri="{0D108BD9-81ED-4DB2-BD59-A6C34878D82A}">
                    <a16:rowId xmlns:a16="http://schemas.microsoft.com/office/drawing/2014/main" val="1702140501"/>
                  </a:ext>
                </a:extLst>
              </a:tr>
              <a:tr h="936104">
                <a:tc>
                  <a:txBody>
                    <a:bodyPr/>
                    <a:lstStyle/>
                    <a:p>
                      <a:pPr algn="ctr"/>
                      <a:r>
                        <a:rPr lang="en-GB" dirty="0"/>
                        <a:t>Documentary Analysis</a:t>
                      </a:r>
                    </a:p>
                  </a:txBody>
                  <a:tcPr anchor="ctr"/>
                </a:tc>
                <a:tc>
                  <a:txBody>
                    <a:bodyPr/>
                    <a:lstStyle/>
                    <a:p>
                      <a:pPr algn="ctr"/>
                      <a:r>
                        <a:rPr lang="en-GB" dirty="0"/>
                        <a:t>Questionnaires</a:t>
                      </a:r>
                    </a:p>
                    <a:p>
                      <a:pPr algn="ctr"/>
                      <a:r>
                        <a:rPr lang="en-GB" dirty="0"/>
                        <a:t>Ethnographies</a:t>
                      </a:r>
                    </a:p>
                    <a:p>
                      <a:pPr algn="ctr"/>
                      <a:r>
                        <a:rPr lang="en-GB" dirty="0"/>
                        <a:t>Interviews</a:t>
                      </a:r>
                    </a:p>
                  </a:txBody>
                  <a:tcPr anchor="ctr"/>
                </a:tc>
                <a:tc>
                  <a:txBody>
                    <a:bodyPr/>
                    <a:lstStyle/>
                    <a:p>
                      <a:pPr algn="ctr"/>
                      <a:r>
                        <a:rPr lang="en-GB" dirty="0"/>
                        <a:t>Interviews</a:t>
                      </a:r>
                    </a:p>
                  </a:txBody>
                  <a:tcPr anchor="ctr"/>
                </a:tc>
                <a:extLst>
                  <a:ext uri="{0D108BD9-81ED-4DB2-BD59-A6C34878D82A}">
                    <a16:rowId xmlns:a16="http://schemas.microsoft.com/office/drawing/2014/main" val="1982399964"/>
                  </a:ext>
                </a:extLst>
              </a:tr>
              <a:tr h="1392154">
                <a:tc>
                  <a:txBody>
                    <a:bodyPr/>
                    <a:lstStyle/>
                    <a:p>
                      <a:pPr marL="285750" indent="-285750">
                        <a:buFontTx/>
                        <a:buChar char="-"/>
                      </a:pPr>
                      <a:r>
                        <a:rPr lang="en-GB" dirty="0"/>
                        <a:t>How has MPSEs developed in Pembrokeshire in the last decade?(O1)</a:t>
                      </a:r>
                    </a:p>
                    <a:p>
                      <a:pPr marL="285750" indent="-285750">
                        <a:buFontTx/>
                        <a:buChar char="-"/>
                      </a:pPr>
                      <a:endParaRPr lang="en-GB" dirty="0"/>
                    </a:p>
                  </a:txBody>
                  <a:tcPr/>
                </a:tc>
                <a:tc>
                  <a:txBody>
                    <a:bodyPr/>
                    <a:lstStyle/>
                    <a:p>
                      <a:pPr marL="285750" indent="-285750">
                        <a:buFontTx/>
                        <a:buChar char="-"/>
                      </a:pPr>
                      <a:r>
                        <a:rPr lang="en-GB" dirty="0"/>
                        <a:t>What demographic characteristics and motivations inform the MPSE population in Pembrokeshire? (O2)</a:t>
                      </a:r>
                    </a:p>
                    <a:p>
                      <a:pPr marL="285750" indent="-285750">
                        <a:buFontTx/>
                        <a:buChar char="-"/>
                      </a:pPr>
                      <a:r>
                        <a:rPr lang="en-GB" dirty="0"/>
                        <a:t>What are the multilevel environments and determinants of exercise behaviour in a successful MPSE culture? (O3)</a:t>
                      </a:r>
                    </a:p>
                    <a:p>
                      <a:pPr marL="285750" indent="-285750">
                        <a:buFontTx/>
                        <a:buChar char="-"/>
                      </a:pPr>
                      <a:r>
                        <a:rPr lang="en-GB" dirty="0"/>
                        <a:t>How do individuals experience MPSE phenomenon in Pembrokeshire? (O4&amp;5)</a:t>
                      </a:r>
                    </a:p>
                  </a:txBody>
                  <a:tcPr/>
                </a:tc>
                <a:tc>
                  <a:txBody>
                    <a:bodyPr/>
                    <a:lstStyle/>
                    <a:p>
                      <a:pPr marL="285750" indent="-285750">
                        <a:buFontTx/>
                        <a:buChar char="-"/>
                      </a:pPr>
                      <a:r>
                        <a:rPr lang="en-GB" dirty="0"/>
                        <a:t>How do the multilevel environments and determinants of exercise behaviour influence individuals in the MPSE population? (O3)</a:t>
                      </a:r>
                    </a:p>
                    <a:p>
                      <a:pPr marL="285750" indent="-285750">
                        <a:buFontTx/>
                        <a:buChar char="-"/>
                      </a:pPr>
                      <a:r>
                        <a:rPr lang="en-GB" dirty="0"/>
                        <a:t>How has MPSE experiences influenced individuals physical literacy? (O4&amp;5)</a:t>
                      </a:r>
                    </a:p>
                  </a:txBody>
                  <a:tcPr/>
                </a:tc>
                <a:extLst>
                  <a:ext uri="{0D108BD9-81ED-4DB2-BD59-A6C34878D82A}">
                    <a16:rowId xmlns:a16="http://schemas.microsoft.com/office/drawing/2014/main" val="2639757164"/>
                  </a:ext>
                </a:extLst>
              </a:tr>
            </a:tbl>
          </a:graphicData>
        </a:graphic>
      </p:graphicFrame>
      <p:sp>
        <p:nvSpPr>
          <p:cNvPr id="4" name="TextBox 3">
            <a:extLst>
              <a:ext uri="{FF2B5EF4-FFF2-40B4-BE49-F238E27FC236}">
                <a16:creationId xmlns:a16="http://schemas.microsoft.com/office/drawing/2014/main" id="{35454938-0775-4E15-8183-207CDAB54183}"/>
              </a:ext>
            </a:extLst>
          </p:cNvPr>
          <p:cNvSpPr txBox="1"/>
          <p:nvPr/>
        </p:nvSpPr>
        <p:spPr>
          <a:xfrm>
            <a:off x="2063552" y="404664"/>
            <a:ext cx="6120680" cy="369332"/>
          </a:xfrm>
          <a:prstGeom prst="rect">
            <a:avLst/>
          </a:prstGeom>
          <a:noFill/>
        </p:spPr>
        <p:txBody>
          <a:bodyPr wrap="square" rtlCol="0">
            <a:spAutoFit/>
          </a:bodyPr>
          <a:lstStyle/>
          <a:p>
            <a:r>
              <a:rPr lang="en-GB" b="1" u="sng" dirty="0"/>
              <a:t>Research Design and Methods</a:t>
            </a:r>
          </a:p>
        </p:txBody>
      </p:sp>
    </p:spTree>
    <p:extLst>
      <p:ext uri="{BB962C8B-B14F-4D97-AF65-F5344CB8AC3E}">
        <p14:creationId xmlns:p14="http://schemas.microsoft.com/office/powerpoint/2010/main" val="1099768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otched Right Arrow 3">
            <a:extLst>
              <a:ext uri="{FF2B5EF4-FFF2-40B4-BE49-F238E27FC236}">
                <a16:creationId xmlns:a16="http://schemas.microsoft.com/office/drawing/2014/main" id="{224A59A5-C55B-A44A-A6E2-0E8FEB430E03}"/>
              </a:ext>
            </a:extLst>
          </p:cNvPr>
          <p:cNvSpPr/>
          <p:nvPr/>
        </p:nvSpPr>
        <p:spPr>
          <a:xfrm>
            <a:off x="2423592" y="1556792"/>
            <a:ext cx="6840760" cy="720080"/>
          </a:xfrm>
          <a:prstGeom prst="notchedRightArrow">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C9625C-B8DF-E543-849F-5A84FF17B960}"/>
              </a:ext>
            </a:extLst>
          </p:cNvPr>
          <p:cNvSpPr txBox="1"/>
          <p:nvPr/>
        </p:nvSpPr>
        <p:spPr>
          <a:xfrm>
            <a:off x="1847528" y="620688"/>
            <a:ext cx="2808312" cy="646331"/>
          </a:xfrm>
          <a:prstGeom prst="rect">
            <a:avLst/>
          </a:prstGeom>
          <a:noFill/>
        </p:spPr>
        <p:txBody>
          <a:bodyPr wrap="square" rtlCol="0">
            <a:spAutoFit/>
          </a:bodyPr>
          <a:lstStyle/>
          <a:p>
            <a:r>
              <a:rPr lang="en-US" dirty="0"/>
              <a:t>2018: Developing the study</a:t>
            </a:r>
          </a:p>
        </p:txBody>
      </p:sp>
      <p:grpSp>
        <p:nvGrpSpPr>
          <p:cNvPr id="9" name="Group 8">
            <a:extLst>
              <a:ext uri="{FF2B5EF4-FFF2-40B4-BE49-F238E27FC236}">
                <a16:creationId xmlns:a16="http://schemas.microsoft.com/office/drawing/2014/main" id="{4E6796A4-52F3-A740-8117-6339F44E35D4}"/>
              </a:ext>
            </a:extLst>
          </p:cNvPr>
          <p:cNvGrpSpPr/>
          <p:nvPr/>
        </p:nvGrpSpPr>
        <p:grpSpPr>
          <a:xfrm>
            <a:off x="2495600" y="1043122"/>
            <a:ext cx="288032" cy="513670"/>
            <a:chOff x="971600" y="1043122"/>
            <a:chExt cx="288032" cy="513670"/>
          </a:xfrm>
        </p:grpSpPr>
        <p:cxnSp>
          <p:nvCxnSpPr>
            <p:cNvPr id="7" name="Straight Connector 6">
              <a:extLst>
                <a:ext uri="{FF2B5EF4-FFF2-40B4-BE49-F238E27FC236}">
                  <a16:creationId xmlns:a16="http://schemas.microsoft.com/office/drawing/2014/main" id="{2F7A4C70-BF70-DA49-B33F-27B14A5ED02D}"/>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D7009586-20F4-E64F-A3AA-EB49984589B4}"/>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5789124C-F36C-624C-AE55-82A98A0127B0}"/>
              </a:ext>
            </a:extLst>
          </p:cNvPr>
          <p:cNvGrpSpPr/>
          <p:nvPr/>
        </p:nvGrpSpPr>
        <p:grpSpPr>
          <a:xfrm>
            <a:off x="6528048" y="942554"/>
            <a:ext cx="345964" cy="720080"/>
            <a:chOff x="971600" y="1043122"/>
            <a:chExt cx="288032" cy="513670"/>
          </a:xfrm>
        </p:grpSpPr>
        <p:cxnSp>
          <p:nvCxnSpPr>
            <p:cNvPr id="11" name="Straight Connector 10">
              <a:extLst>
                <a:ext uri="{FF2B5EF4-FFF2-40B4-BE49-F238E27FC236}">
                  <a16:creationId xmlns:a16="http://schemas.microsoft.com/office/drawing/2014/main" id="{BFD22B82-4187-DE4A-B9CE-DA90034F85EF}"/>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AA9EB56B-8AEE-0747-BC2A-297F52A18184}"/>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AAABD56D-6011-1E49-B66E-8D6871D04432}"/>
              </a:ext>
            </a:extLst>
          </p:cNvPr>
          <p:cNvSpPr txBox="1"/>
          <p:nvPr/>
        </p:nvSpPr>
        <p:spPr>
          <a:xfrm>
            <a:off x="5813084" y="538819"/>
            <a:ext cx="2808312" cy="369332"/>
          </a:xfrm>
          <a:prstGeom prst="rect">
            <a:avLst/>
          </a:prstGeom>
          <a:noFill/>
        </p:spPr>
        <p:txBody>
          <a:bodyPr wrap="square" rtlCol="0">
            <a:spAutoFit/>
          </a:bodyPr>
          <a:lstStyle/>
          <a:p>
            <a:r>
              <a:rPr lang="en-US" dirty="0"/>
              <a:t>Oct 2019: Interviews</a:t>
            </a:r>
          </a:p>
        </p:txBody>
      </p:sp>
      <p:cxnSp>
        <p:nvCxnSpPr>
          <p:cNvPr id="15" name="Straight Connector 14">
            <a:extLst>
              <a:ext uri="{FF2B5EF4-FFF2-40B4-BE49-F238E27FC236}">
                <a16:creationId xmlns:a16="http://schemas.microsoft.com/office/drawing/2014/main" id="{2025B471-1D15-1A4B-85AF-B2245DF01FA4}"/>
              </a:ext>
            </a:extLst>
          </p:cNvPr>
          <p:cNvCxnSpPr>
            <a:cxnSpLocks/>
          </p:cNvCxnSpPr>
          <p:nvPr/>
        </p:nvCxnSpPr>
        <p:spPr>
          <a:xfrm>
            <a:off x="5303912" y="2276874"/>
            <a:ext cx="0" cy="626744"/>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5D6584C2-B87E-4649-A10B-02C07F296246}"/>
              </a:ext>
            </a:extLst>
          </p:cNvPr>
          <p:cNvSpPr/>
          <p:nvPr/>
        </p:nvSpPr>
        <p:spPr>
          <a:xfrm rot="10800000">
            <a:off x="4975864" y="2820843"/>
            <a:ext cx="616081" cy="608157"/>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7289636A-3E23-5147-862B-D5CCC2DDE370}"/>
              </a:ext>
            </a:extLst>
          </p:cNvPr>
          <p:cNvSpPr txBox="1"/>
          <p:nvPr/>
        </p:nvSpPr>
        <p:spPr>
          <a:xfrm rot="1287410">
            <a:off x="9057586" y="1641637"/>
            <a:ext cx="1598248" cy="369332"/>
          </a:xfrm>
          <a:prstGeom prst="rect">
            <a:avLst/>
          </a:prstGeom>
          <a:noFill/>
        </p:spPr>
        <p:txBody>
          <a:bodyPr wrap="square" rtlCol="0">
            <a:spAutoFit/>
          </a:bodyPr>
          <a:lstStyle/>
          <a:p>
            <a:r>
              <a:rPr lang="en-US" dirty="0"/>
              <a:t>2020: Writeup</a:t>
            </a:r>
          </a:p>
        </p:txBody>
      </p:sp>
      <p:grpSp>
        <p:nvGrpSpPr>
          <p:cNvPr id="18" name="Group 17">
            <a:extLst>
              <a:ext uri="{FF2B5EF4-FFF2-40B4-BE49-F238E27FC236}">
                <a16:creationId xmlns:a16="http://schemas.microsoft.com/office/drawing/2014/main" id="{2B624431-AC7B-414D-B4E7-09DF2779C3FD}"/>
              </a:ext>
            </a:extLst>
          </p:cNvPr>
          <p:cNvGrpSpPr/>
          <p:nvPr/>
        </p:nvGrpSpPr>
        <p:grpSpPr>
          <a:xfrm rot="10800000">
            <a:off x="3107668" y="2225398"/>
            <a:ext cx="288032" cy="513670"/>
            <a:chOff x="971600" y="1043122"/>
            <a:chExt cx="288032" cy="513670"/>
          </a:xfrm>
        </p:grpSpPr>
        <p:cxnSp>
          <p:nvCxnSpPr>
            <p:cNvPr id="19" name="Straight Connector 18">
              <a:extLst>
                <a:ext uri="{FF2B5EF4-FFF2-40B4-BE49-F238E27FC236}">
                  <a16:creationId xmlns:a16="http://schemas.microsoft.com/office/drawing/2014/main" id="{629515C0-DE55-F248-BF61-83DCC2B1EFDB}"/>
                </a:ext>
              </a:extLst>
            </p:cNvPr>
            <p:cNvCxnSpPr/>
            <p:nvPr/>
          </p:nvCxnSpPr>
          <p:spPr>
            <a:xfrm flipV="1">
              <a:off x="1115616" y="1124744"/>
              <a:ext cx="0" cy="432048"/>
            </a:xfrm>
            <a:prstGeom prst="line">
              <a:avLst/>
            </a:prstGeom>
            <a:ln w="38100">
              <a:solidFill>
                <a:srgbClr val="356C8B"/>
              </a:solidFill>
              <a:prstDash val="sysDot"/>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14F9E932-2126-104C-873B-02DAB0274330}"/>
                </a:ext>
              </a:extLst>
            </p:cNvPr>
            <p:cNvSpPr/>
            <p:nvPr/>
          </p:nvSpPr>
          <p:spPr>
            <a:xfrm>
              <a:off x="971600" y="1043122"/>
              <a:ext cx="288032" cy="216024"/>
            </a:xfrm>
            <a:prstGeom prst="ellipse">
              <a:avLst/>
            </a:prstGeom>
            <a:solidFill>
              <a:srgbClr val="356C8B"/>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TextBox 20">
            <a:extLst>
              <a:ext uri="{FF2B5EF4-FFF2-40B4-BE49-F238E27FC236}">
                <a16:creationId xmlns:a16="http://schemas.microsoft.com/office/drawing/2014/main" id="{C3EF14C9-963E-C54D-8704-04E46BA006DF}"/>
              </a:ext>
            </a:extLst>
          </p:cNvPr>
          <p:cNvSpPr txBox="1"/>
          <p:nvPr/>
        </p:nvSpPr>
        <p:spPr>
          <a:xfrm>
            <a:off x="1847527" y="2903619"/>
            <a:ext cx="2808312" cy="1200329"/>
          </a:xfrm>
          <a:prstGeom prst="rect">
            <a:avLst/>
          </a:prstGeom>
          <a:noFill/>
        </p:spPr>
        <p:txBody>
          <a:bodyPr wrap="square" rtlCol="0">
            <a:spAutoFit/>
          </a:bodyPr>
          <a:lstStyle/>
          <a:p>
            <a:r>
              <a:rPr lang="en-US" dirty="0"/>
              <a:t>2019: Phase 1</a:t>
            </a:r>
          </a:p>
          <a:p>
            <a:pPr marL="285750" indent="-285750">
              <a:buFontTx/>
              <a:buChar char="-"/>
            </a:pPr>
            <a:r>
              <a:rPr lang="en-US" dirty="0"/>
              <a:t>Council reports</a:t>
            </a:r>
          </a:p>
          <a:p>
            <a:pPr marL="285750" indent="-285750">
              <a:buFontTx/>
              <a:buChar char="-"/>
            </a:pPr>
            <a:r>
              <a:rPr lang="en-US" dirty="0"/>
              <a:t>Media articles</a:t>
            </a:r>
          </a:p>
          <a:p>
            <a:pPr marL="285750" indent="-285750">
              <a:buFontTx/>
              <a:buChar char="-"/>
            </a:pPr>
            <a:r>
              <a:rPr lang="en-US" dirty="0"/>
              <a:t>Blogs and Forum</a:t>
            </a:r>
          </a:p>
        </p:txBody>
      </p:sp>
      <p:sp>
        <p:nvSpPr>
          <p:cNvPr id="22" name="TextBox 21">
            <a:extLst>
              <a:ext uri="{FF2B5EF4-FFF2-40B4-BE49-F238E27FC236}">
                <a16:creationId xmlns:a16="http://schemas.microsoft.com/office/drawing/2014/main" id="{63F1D5FF-0FE4-CC47-9FB1-D89F74CC421D}"/>
              </a:ext>
            </a:extLst>
          </p:cNvPr>
          <p:cNvSpPr txBox="1"/>
          <p:nvPr/>
        </p:nvSpPr>
        <p:spPr>
          <a:xfrm>
            <a:off x="5596073" y="2829691"/>
            <a:ext cx="4754567" cy="2308324"/>
          </a:xfrm>
          <a:prstGeom prst="rect">
            <a:avLst/>
          </a:prstGeom>
          <a:noFill/>
        </p:spPr>
        <p:txBody>
          <a:bodyPr wrap="square" rtlCol="0">
            <a:spAutoFit/>
          </a:bodyPr>
          <a:lstStyle/>
          <a:p>
            <a:r>
              <a:rPr lang="en-US" dirty="0"/>
              <a:t>Phase 2:</a:t>
            </a:r>
          </a:p>
          <a:p>
            <a:r>
              <a:rPr lang="en-US" dirty="0"/>
              <a:t>- Questionnaires at events</a:t>
            </a:r>
          </a:p>
          <a:p>
            <a:r>
              <a:rPr lang="en-US" dirty="0"/>
              <a:t>- Ethnographies </a:t>
            </a:r>
          </a:p>
          <a:p>
            <a:r>
              <a:rPr lang="en-US" dirty="0"/>
              <a:t>- Interviews with event </a:t>
            </a:r>
            <a:r>
              <a:rPr lang="en-US" dirty="0" err="1"/>
              <a:t>organisers</a:t>
            </a:r>
            <a:r>
              <a:rPr lang="en-US" dirty="0"/>
              <a:t> and council members</a:t>
            </a:r>
          </a:p>
          <a:p>
            <a:endParaRPr lang="en-US" dirty="0"/>
          </a:p>
          <a:p>
            <a:r>
              <a:rPr lang="en-US" dirty="0"/>
              <a:t>- Interviews with athletes and </a:t>
            </a:r>
            <a:r>
              <a:rPr lang="en-US" dirty="0" err="1"/>
              <a:t>Pembrokeshire</a:t>
            </a:r>
            <a:r>
              <a:rPr lang="en-US" dirty="0"/>
              <a:t> residents</a:t>
            </a:r>
          </a:p>
        </p:txBody>
      </p:sp>
      <p:sp>
        <p:nvSpPr>
          <p:cNvPr id="23" name="TextBox 22">
            <a:extLst>
              <a:ext uri="{FF2B5EF4-FFF2-40B4-BE49-F238E27FC236}">
                <a16:creationId xmlns:a16="http://schemas.microsoft.com/office/drawing/2014/main" id="{724C2F92-A39B-9247-A7F1-77963569DF09}"/>
              </a:ext>
            </a:extLst>
          </p:cNvPr>
          <p:cNvSpPr txBox="1"/>
          <p:nvPr/>
        </p:nvSpPr>
        <p:spPr>
          <a:xfrm>
            <a:off x="2801952" y="1703289"/>
            <a:ext cx="1552939" cy="461665"/>
          </a:xfrm>
          <a:prstGeom prst="rect">
            <a:avLst/>
          </a:prstGeom>
          <a:noFill/>
        </p:spPr>
        <p:txBody>
          <a:bodyPr wrap="square" rtlCol="0">
            <a:spAutoFit/>
          </a:bodyPr>
          <a:lstStyle/>
          <a:p>
            <a:r>
              <a:rPr lang="en-US" sz="2400" b="1" dirty="0">
                <a:solidFill>
                  <a:schemeClr val="bg1">
                    <a:lumMod val="95000"/>
                  </a:schemeClr>
                </a:solidFill>
              </a:rPr>
              <a:t>THEN</a:t>
            </a:r>
          </a:p>
        </p:txBody>
      </p:sp>
      <p:sp>
        <p:nvSpPr>
          <p:cNvPr id="24" name="TextBox 23">
            <a:extLst>
              <a:ext uri="{FF2B5EF4-FFF2-40B4-BE49-F238E27FC236}">
                <a16:creationId xmlns:a16="http://schemas.microsoft.com/office/drawing/2014/main" id="{ACAD2B3E-07A4-9447-AB8F-1CF8FF78A619}"/>
              </a:ext>
            </a:extLst>
          </p:cNvPr>
          <p:cNvSpPr txBox="1"/>
          <p:nvPr/>
        </p:nvSpPr>
        <p:spPr>
          <a:xfrm>
            <a:off x="4933897" y="1707811"/>
            <a:ext cx="989788" cy="461665"/>
          </a:xfrm>
          <a:prstGeom prst="rect">
            <a:avLst/>
          </a:prstGeom>
          <a:noFill/>
        </p:spPr>
        <p:txBody>
          <a:bodyPr wrap="square" rtlCol="0">
            <a:spAutoFit/>
          </a:bodyPr>
          <a:lstStyle/>
          <a:p>
            <a:r>
              <a:rPr lang="en-US" sz="2400" b="1" dirty="0">
                <a:solidFill>
                  <a:schemeClr val="bg1">
                    <a:lumMod val="95000"/>
                  </a:schemeClr>
                </a:solidFill>
              </a:rPr>
              <a:t>NOW</a:t>
            </a:r>
          </a:p>
        </p:txBody>
      </p:sp>
      <p:sp>
        <p:nvSpPr>
          <p:cNvPr id="25" name="TextBox 24">
            <a:extLst>
              <a:ext uri="{FF2B5EF4-FFF2-40B4-BE49-F238E27FC236}">
                <a16:creationId xmlns:a16="http://schemas.microsoft.com/office/drawing/2014/main" id="{0701CBF8-ED79-814F-A625-C7D6519C1E5D}"/>
              </a:ext>
            </a:extLst>
          </p:cNvPr>
          <p:cNvSpPr txBox="1"/>
          <p:nvPr/>
        </p:nvSpPr>
        <p:spPr>
          <a:xfrm>
            <a:off x="6502691" y="1686000"/>
            <a:ext cx="989788" cy="461665"/>
          </a:xfrm>
          <a:prstGeom prst="rect">
            <a:avLst/>
          </a:prstGeom>
          <a:noFill/>
        </p:spPr>
        <p:txBody>
          <a:bodyPr wrap="square" rtlCol="0">
            <a:spAutoFit/>
          </a:bodyPr>
          <a:lstStyle/>
          <a:p>
            <a:r>
              <a:rPr lang="en-US" sz="2400" b="1" dirty="0">
                <a:solidFill>
                  <a:schemeClr val="bg1">
                    <a:lumMod val="95000"/>
                  </a:schemeClr>
                </a:solidFill>
              </a:rPr>
              <a:t>NEXT</a:t>
            </a:r>
          </a:p>
        </p:txBody>
      </p:sp>
      <p:sp>
        <p:nvSpPr>
          <p:cNvPr id="26" name="TextBox 25">
            <a:extLst>
              <a:ext uri="{FF2B5EF4-FFF2-40B4-BE49-F238E27FC236}">
                <a16:creationId xmlns:a16="http://schemas.microsoft.com/office/drawing/2014/main" id="{9325858F-11EB-8144-983D-0C7B6230105B}"/>
              </a:ext>
            </a:extLst>
          </p:cNvPr>
          <p:cNvSpPr txBox="1"/>
          <p:nvPr/>
        </p:nvSpPr>
        <p:spPr>
          <a:xfrm>
            <a:off x="1844127" y="150523"/>
            <a:ext cx="6120680" cy="369332"/>
          </a:xfrm>
          <a:prstGeom prst="rect">
            <a:avLst/>
          </a:prstGeom>
          <a:noFill/>
        </p:spPr>
        <p:txBody>
          <a:bodyPr wrap="square" rtlCol="0">
            <a:spAutoFit/>
          </a:bodyPr>
          <a:lstStyle/>
          <a:p>
            <a:r>
              <a:rPr lang="en-GB" b="1" u="sng" dirty="0"/>
              <a:t>Basic timeline of the study</a:t>
            </a:r>
          </a:p>
        </p:txBody>
      </p:sp>
    </p:spTree>
    <p:extLst>
      <p:ext uri="{BB962C8B-B14F-4D97-AF65-F5344CB8AC3E}">
        <p14:creationId xmlns:p14="http://schemas.microsoft.com/office/powerpoint/2010/main" val="1806074288"/>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2758</Words>
  <Application>Microsoft Office PowerPoint</Application>
  <PresentationFormat>Widescreen</PresentationFormat>
  <Paragraphs>323</Paragraphs>
  <Slides>14</Slides>
  <Notes>14</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14</vt:i4>
      </vt:variant>
    </vt:vector>
  </HeadingPairs>
  <TitlesOfParts>
    <vt:vector size="27" baseType="lpstr">
      <vt:lpstr>ArialMT</vt:lpstr>
      <vt:lpstr>Aptos</vt:lpstr>
      <vt:lpstr>Arial</vt:lpstr>
      <vt:lpstr>Calibri</vt:lpstr>
      <vt:lpstr>Calibri Light</vt:lpstr>
      <vt:lpstr>Courier New</vt:lpstr>
      <vt:lpstr>Wingdings</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Elements of a methods section  (alter for qualitative methods section)</vt:lpstr>
      <vt:lpstr>Structure so far</vt:lpstr>
      <vt:lpstr>Kate’s Example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67</cp:revision>
  <dcterms:created xsi:type="dcterms:W3CDTF">2021-03-09T15:35:42Z</dcterms:created>
  <dcterms:modified xsi:type="dcterms:W3CDTF">2024-08-14T08:18:49Z</dcterms:modified>
</cp:coreProperties>
</file>