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88" r:id="rId5"/>
    <p:sldId id="289" r:id="rId6"/>
    <p:sldId id="290" r:id="rId7"/>
    <p:sldId id="291" r:id="rId8"/>
    <p:sldId id="294" r:id="rId9"/>
    <p:sldId id="295" r:id="rId10"/>
    <p:sldId id="296" r:id="rId11"/>
    <p:sldId id="297" r:id="rId1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3839"/>
        <p:guide orient="horz" pos="216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presProps" Target="pres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handoutMaster" Target="handoutMasters/handout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1/14/2021</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1/14/2021</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This is also known as an imposed etic, basically a certain technique/theory is developed in one culture but is then seen as the norm everywhere else, disregarding different culture standards.</a:t>
            </a:r>
          </a:p>
          <a:p>
            <a:endParaRPr lang="en-US"/>
          </a:p>
        </p:txBody>
      </p:sp>
      <p:sp>
        <p:nvSpPr>
          <p:cNvPr id="4" name="Slide Number Placeholder 3"/>
          <p:cNvSpPr>
            <a:spLocks noGrp="1"/>
          </p:cNvSpPr>
          <p:nvPr>
            <p:ph type="sldNum" sz="quarter" idx="5"/>
          </p:nvPr>
        </p:nvSpPr>
        <p:spPr/>
        <p:txBody>
          <a:bodyPr/>
          <a:lstStyle/>
          <a:p>
            <a:fld id="{69C971FF-EF28-4195-A575-329446EFAA55}" type="slidenum">
              <a:rPr lang="en-US" smtClean="0"/>
              <a:t>1</a:t>
            </a:fld>
            <a:endParaRPr lang="en-US"/>
          </a:p>
        </p:txBody>
      </p:sp>
    </p:spTree>
    <p:extLst>
      <p:ext uri="{BB962C8B-B14F-4D97-AF65-F5344CB8AC3E}">
        <p14:creationId xmlns:p14="http://schemas.microsoft.com/office/powerpoint/2010/main" val="632654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Whereas, in more literate cultures, such as the UK or USA, they view intelligence in terms of what you can put down on a piece of paper. </a:t>
            </a:r>
            <a:endParaRPr lang="en-US"/>
          </a:p>
        </p:txBody>
      </p:sp>
      <p:sp>
        <p:nvSpPr>
          <p:cNvPr id="4" name="Slide Number Placeholder 3"/>
          <p:cNvSpPr>
            <a:spLocks noGrp="1"/>
          </p:cNvSpPr>
          <p:nvPr>
            <p:ph type="sldNum" sz="quarter" idx="5"/>
          </p:nvPr>
        </p:nvSpPr>
        <p:spPr/>
        <p:txBody>
          <a:bodyPr/>
          <a:lstStyle/>
          <a:p>
            <a:fld id="{69C971FF-EF28-4195-A575-329446EFAA55}" type="slidenum">
              <a:rPr lang="en-US" smtClean="0"/>
              <a:t>2</a:t>
            </a:fld>
            <a:endParaRPr lang="en-US"/>
          </a:p>
        </p:txBody>
      </p:sp>
    </p:spTree>
    <p:extLst>
      <p:ext uri="{BB962C8B-B14F-4D97-AF65-F5344CB8AC3E}">
        <p14:creationId xmlns:p14="http://schemas.microsoft.com/office/powerpoint/2010/main" val="2805461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These types of studies can help build up our knowledge of human behaviour as well as a target culture.</a:t>
            </a:r>
            <a:endParaRPr lang="en-US"/>
          </a:p>
        </p:txBody>
      </p:sp>
      <p:sp>
        <p:nvSpPr>
          <p:cNvPr id="4" name="Slide Number Placeholder 3"/>
          <p:cNvSpPr>
            <a:spLocks noGrp="1"/>
          </p:cNvSpPr>
          <p:nvPr>
            <p:ph type="sldNum" sz="quarter" idx="5"/>
          </p:nvPr>
        </p:nvSpPr>
        <p:spPr/>
        <p:txBody>
          <a:bodyPr/>
          <a:lstStyle/>
          <a:p>
            <a:fld id="{69C971FF-EF28-4195-A575-329446EFAA55}" type="slidenum">
              <a:rPr lang="en-US" smtClean="0"/>
              <a:t>3</a:t>
            </a:fld>
            <a:endParaRPr lang="en-US"/>
          </a:p>
        </p:txBody>
      </p:sp>
    </p:spTree>
    <p:extLst>
      <p:ext uri="{BB962C8B-B14F-4D97-AF65-F5344CB8AC3E}">
        <p14:creationId xmlns:p14="http://schemas.microsoft.com/office/powerpoint/2010/main" val="2559372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descr="Map of World"/>
          <p:cNvSpPr>
            <a:spLocks noEditPoints="1"/>
          </p:cNvSpPr>
          <p:nvPr/>
        </p:nvSpPr>
        <p:spPr bwMode="gray">
          <a:xfrm>
            <a:off x="-4763" y="285750"/>
            <a:ext cx="12190413"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1/14/2021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1/14/2021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1/14/2021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EDF33987-6305-4E2A-BF18-EF013ECE927B}" type="datetimeFigureOut">
              <a:rPr lang="en-US"/>
              <a:t>1/14/2021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EDF33987-6305-4E2A-BF18-EF013ECE927B}" type="datetimeFigureOut">
              <a:rPr lang="en-US"/>
              <a:t>1/14/2021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EDF33987-6305-4E2A-BF18-EF013ECE927B}" type="datetimeFigureOut">
              <a:rPr lang="en-US"/>
              <a:t>1/14/2021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1/14/2021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1/14/2021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1/14/2021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1/14/2021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1/14/2021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hyperlink" Target="https://www.tutor2u.net/psychology/reference/issues-debates-culture-bias%22%20/l%20%22:~:text=Cultural%20bias%20is%20the%20tendency,two%20forms%20as%20gender%20bias%22%20/" TargetMode="External" /><Relationship Id="rId2" Type="http://schemas.openxmlformats.org/officeDocument/2006/relationships/hyperlink" Target="https://psychologyhub.co.uk/issues-and-debates/gender-bias-in-psychology-universality-and-bias-gender-bias-including-androcentrism-and-alpha-and-beta-bias/#content" TargetMode="External" /><Relationship Id="rId1" Type="http://schemas.openxmlformats.org/officeDocument/2006/relationships/slideLayout" Target="../slideLayouts/slideLayout2.xml" /><Relationship Id="rId5" Type="http://schemas.openxmlformats.org/officeDocument/2006/relationships/hyperlink" Target="https://doi.org/10.1007/s40167-014-0018-4" TargetMode="External" /><Relationship Id="rId4" Type="http://schemas.openxmlformats.org/officeDocument/2006/relationships/hyperlink" Target="https://doi.org/10.1002/acp.3329" TargetMode="External" /></Relationships>
</file>

<file path=ppt/slides/_rels/slide6.xml.rels><?xml version="1.0" encoding="UTF-8" standalone="yes"?>
<Relationships xmlns="http://schemas.openxmlformats.org/package/2006/relationships"><Relationship Id="rId3" Type="http://schemas.openxmlformats.org/officeDocument/2006/relationships/hyperlink" Target="https://omraam-words-of-light.org/2016/10/08/true-consciousness-the-sense-of-universality/" TargetMode="External" /><Relationship Id="rId2" Type="http://schemas.openxmlformats.org/officeDocument/2006/relationships/hyperlink" Target="https://www.commisceo-global.com/blog/why-is-cultural-awareness-important" TargetMode="External" /><Relationship Id="rId1" Type="http://schemas.openxmlformats.org/officeDocument/2006/relationships/slideLayout" Target="../slideLayouts/slideLayout2.xml" /><Relationship Id="rId4" Type="http://schemas.openxmlformats.org/officeDocument/2006/relationships/hyperlink" Target="https://www.semanticscholar.org/paper/Cultural-Values%3A-A-New-Approach-to-Explain-People%E2%80%99s-Syam/204425d1470eb42676ba37e326a23b97aca7a282" TargetMode="Externa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53BB09C4-B819-D54E-900C-AC252A99D08C}"/>
              </a:ext>
            </a:extLst>
          </p:cNvPr>
          <p:cNvSpPr/>
          <p:nvPr/>
        </p:nvSpPr>
        <p:spPr>
          <a:xfrm>
            <a:off x="568699" y="3932463"/>
            <a:ext cx="4425706" cy="2408465"/>
          </a:xfrm>
          <a:prstGeom prst="roundRect">
            <a:avLst/>
          </a:prstGeom>
          <a:solidFill>
            <a:schemeClr val="accent5"/>
          </a:solidFill>
          <a:ln>
            <a:solidFill>
              <a:schemeClr val="accent5"/>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5" name="Content Placeholder 4">
            <a:extLst>
              <a:ext uri="{FF2B5EF4-FFF2-40B4-BE49-F238E27FC236}">
                <a16:creationId xmlns:a16="http://schemas.microsoft.com/office/drawing/2014/main" id="{7512BA42-1468-8242-ADD9-106F3E140F1A}"/>
              </a:ext>
            </a:extLst>
          </p:cNvPr>
          <p:cNvSpPr>
            <a:spLocks noGrp="1"/>
          </p:cNvSpPr>
          <p:nvPr>
            <p:ph sz="half" idx="2"/>
          </p:nvPr>
        </p:nvSpPr>
        <p:spPr>
          <a:xfrm>
            <a:off x="820285" y="4647577"/>
            <a:ext cx="4425706" cy="1006926"/>
          </a:xfrm>
          <a:noFill/>
        </p:spPr>
        <p:txBody>
          <a:bodyPr/>
          <a:lstStyle/>
          <a:p>
            <a:pPr marL="45720" indent="0">
              <a:buNone/>
            </a:pPr>
            <a:r>
              <a:rPr lang="en-US" sz="1800" b="0" i="0" u="none" strike="noStrike">
                <a:solidFill>
                  <a:schemeClr val="bg1"/>
                </a:solidFill>
                <a:effectLst/>
                <a:latin typeface="Calibri" panose="020F0502020204030204" pitchFamily="34" charset="0"/>
              </a:rPr>
              <a:t>Rack (1984) claims that most African-Caribbean's in Britain are diagnosed as ‘mentally ill’.</a:t>
            </a:r>
          </a:p>
          <a:p>
            <a:pPr marL="45720" indent="0">
              <a:buNone/>
            </a:pPr>
            <a:endParaRPr lang="en-US"/>
          </a:p>
        </p:txBody>
      </p:sp>
      <p:sp>
        <p:nvSpPr>
          <p:cNvPr id="6" name="Rectangle: Rounded Corners 5">
            <a:extLst>
              <a:ext uri="{FF2B5EF4-FFF2-40B4-BE49-F238E27FC236}">
                <a16:creationId xmlns:a16="http://schemas.microsoft.com/office/drawing/2014/main" id="{6BB4F8E8-0099-234A-B22D-915F586C86BE}"/>
              </a:ext>
            </a:extLst>
          </p:cNvPr>
          <p:cNvSpPr/>
          <p:nvPr/>
        </p:nvSpPr>
        <p:spPr>
          <a:xfrm>
            <a:off x="5440428" y="47512"/>
            <a:ext cx="6044955" cy="3654880"/>
          </a:xfrm>
          <a:prstGeom prst="roundRect">
            <a:avLst/>
          </a:prstGeom>
          <a:solidFill>
            <a:schemeClr val="accent4"/>
          </a:solidFill>
          <a:ln>
            <a:solidFill>
              <a:schemeClr val="accent4"/>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2" name="Title 1">
            <a:extLst>
              <a:ext uri="{FF2B5EF4-FFF2-40B4-BE49-F238E27FC236}">
                <a16:creationId xmlns:a16="http://schemas.microsoft.com/office/drawing/2014/main" id="{EFD04203-DCC4-A04B-B057-3ACF3D1B6396}"/>
              </a:ext>
            </a:extLst>
          </p:cNvPr>
          <p:cNvSpPr>
            <a:spLocks noGrp="1"/>
          </p:cNvSpPr>
          <p:nvPr>
            <p:ph type="title"/>
          </p:nvPr>
        </p:nvSpPr>
        <p:spPr>
          <a:xfrm>
            <a:off x="729813" y="385749"/>
            <a:ext cx="9753600" cy="736080"/>
          </a:xfrm>
        </p:spPr>
        <p:txBody>
          <a:bodyPr/>
          <a:lstStyle/>
          <a:p>
            <a:r>
              <a:rPr lang="en-US"/>
              <a:t>ethnocentrism</a:t>
            </a:r>
          </a:p>
        </p:txBody>
      </p:sp>
      <p:sp>
        <p:nvSpPr>
          <p:cNvPr id="3" name="Content Placeholder 2">
            <a:extLst>
              <a:ext uri="{FF2B5EF4-FFF2-40B4-BE49-F238E27FC236}">
                <a16:creationId xmlns:a16="http://schemas.microsoft.com/office/drawing/2014/main" id="{2FB109C0-08F6-A44D-B0EF-60D6F994A93F}"/>
              </a:ext>
            </a:extLst>
          </p:cNvPr>
          <p:cNvSpPr>
            <a:spLocks noGrp="1"/>
          </p:cNvSpPr>
          <p:nvPr>
            <p:ph sz="half" idx="1"/>
          </p:nvPr>
        </p:nvSpPr>
        <p:spPr>
          <a:xfrm>
            <a:off x="537257" y="1530691"/>
            <a:ext cx="4708734" cy="1898309"/>
          </a:xfrm>
        </p:spPr>
        <p:txBody>
          <a:bodyPr/>
          <a:lstStyle/>
          <a:p>
            <a:pPr marL="45720" indent="0">
              <a:buNone/>
            </a:pPr>
            <a:r>
              <a:rPr lang="en-US" sz="1800" b="0" i="0" u="none" strike="noStrike">
                <a:solidFill>
                  <a:srgbClr val="000000"/>
                </a:solidFill>
                <a:effectLst/>
                <a:latin typeface="Calibri" panose="020F0502020204030204" pitchFamily="34" charset="0"/>
              </a:rPr>
              <a:t>Ethnocentrism means seeing the world only from your own cultural perspective.  For example, definitions of abnormality can vary from culture to culture.</a:t>
            </a:r>
            <a:endParaRPr lang="en-US"/>
          </a:p>
        </p:txBody>
      </p:sp>
      <p:sp>
        <p:nvSpPr>
          <p:cNvPr id="8" name="TextBox 7">
            <a:extLst>
              <a:ext uri="{FF2B5EF4-FFF2-40B4-BE49-F238E27FC236}">
                <a16:creationId xmlns:a16="http://schemas.microsoft.com/office/drawing/2014/main" id="{A7E0E8CB-1916-A147-98E0-D3AB67A5BE81}"/>
              </a:ext>
            </a:extLst>
          </p:cNvPr>
          <p:cNvSpPr txBox="1"/>
          <p:nvPr/>
        </p:nvSpPr>
        <p:spPr>
          <a:xfrm>
            <a:off x="5440428" y="1171456"/>
            <a:ext cx="6044955" cy="1338828"/>
          </a:xfrm>
          <a:prstGeom prst="rect">
            <a:avLst/>
          </a:prstGeom>
          <a:noFill/>
        </p:spPr>
        <p:txBody>
          <a:bodyPr wrap="square" rtlCol="0">
            <a:spAutoFit/>
          </a:bodyPr>
          <a:lstStyle/>
          <a:p>
            <a:pPr algn="ctr">
              <a:lnSpc>
                <a:spcPct val="90000"/>
              </a:lnSpc>
            </a:pPr>
            <a:r>
              <a:rPr lang="en-US" sz="1800" b="0" i="0" u="none" strike="noStrike">
                <a:solidFill>
                  <a:schemeClr val="bg1"/>
                </a:solidFill>
                <a:effectLst/>
                <a:latin typeface="Calibri" panose="020F0502020204030204" pitchFamily="34" charset="0"/>
              </a:rPr>
              <a:t>Ainsworths Strange Situation (1970s) is another example of ethnocentric research. This is also known as an imposed etic, basically a certain technique/theory is developed in one culture but is then seen as the norm everywhere else, disregarding different culture standards.</a:t>
            </a:r>
            <a:r>
              <a:rPr lang="en-US" sz="1800" b="0" i="0">
                <a:solidFill>
                  <a:schemeClr val="bg1"/>
                </a:solidFill>
                <a:effectLst/>
                <a:latin typeface="Calibri" panose="020F0502020204030204" pitchFamily="34" charset="0"/>
              </a:rPr>
              <a:t> </a:t>
            </a:r>
            <a:endParaRPr lang="en-US" sz="2400">
              <a:solidFill>
                <a:schemeClr val="bg1"/>
              </a:solidFill>
            </a:endParaRPr>
          </a:p>
        </p:txBody>
      </p:sp>
      <p:sp>
        <p:nvSpPr>
          <p:cNvPr id="14" name="TextBox 13">
            <a:extLst>
              <a:ext uri="{FF2B5EF4-FFF2-40B4-BE49-F238E27FC236}">
                <a16:creationId xmlns:a16="http://schemas.microsoft.com/office/drawing/2014/main" id="{7A5F3580-7036-C248-BEA4-F2406BAE2878}"/>
              </a:ext>
            </a:extLst>
          </p:cNvPr>
          <p:cNvSpPr txBox="1"/>
          <p:nvPr/>
        </p:nvSpPr>
        <p:spPr>
          <a:xfrm>
            <a:off x="1850572" y="3252731"/>
            <a:ext cx="6096000" cy="646331"/>
          </a:xfrm>
          <a:prstGeom prst="rect">
            <a:avLst/>
          </a:prstGeom>
          <a:noFill/>
        </p:spPr>
        <p:txBody>
          <a:bodyPr wrap="square">
            <a:spAutoFit/>
          </a:bodyPr>
          <a:lstStyle/>
          <a:p>
            <a:pPr algn="ctr"/>
            <a:br>
              <a:rPr lang="en-US" b="0" i="0" u="none" strike="noStrike">
                <a:solidFill>
                  <a:srgbClr val="017EBA"/>
                </a:solidFill>
                <a:effectLst/>
                <a:latin typeface="Lato"/>
              </a:rPr>
            </a:br>
            <a:endParaRPr lang="en-US" b="0" i="0">
              <a:solidFill>
                <a:srgbClr val="898989"/>
              </a:solidFill>
              <a:effectLst/>
              <a:latin typeface="Lato"/>
            </a:endParaRPr>
          </a:p>
        </p:txBody>
      </p:sp>
      <p:pic>
        <p:nvPicPr>
          <p:cNvPr id="15" name="Picture 14">
            <a:extLst>
              <a:ext uri="{FF2B5EF4-FFF2-40B4-BE49-F238E27FC236}">
                <a16:creationId xmlns:a16="http://schemas.microsoft.com/office/drawing/2014/main" id="{D541E996-6031-8643-81A5-87AE01D458AF}"/>
              </a:ext>
            </a:extLst>
          </p:cNvPr>
          <p:cNvPicPr>
            <a:picLocks noChangeAspect="1"/>
          </p:cNvPicPr>
          <p:nvPr/>
        </p:nvPicPr>
        <p:blipFill>
          <a:blip r:embed="rId3"/>
          <a:stretch>
            <a:fillRect/>
          </a:stretch>
        </p:blipFill>
        <p:spPr>
          <a:xfrm>
            <a:off x="6513788" y="3932463"/>
            <a:ext cx="4225018" cy="2769860"/>
          </a:xfrm>
          <a:prstGeom prst="rect">
            <a:avLst/>
          </a:prstGeom>
        </p:spPr>
      </p:pic>
    </p:spTree>
    <p:extLst>
      <p:ext uri="{BB962C8B-B14F-4D97-AF65-F5344CB8AC3E}">
        <p14:creationId xmlns:p14="http://schemas.microsoft.com/office/powerpoint/2010/main" val="962432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50C20BF-962C-F14A-A4C7-EBEF302F8A5A}"/>
              </a:ext>
            </a:extLst>
          </p:cNvPr>
          <p:cNvSpPr/>
          <p:nvPr/>
        </p:nvSpPr>
        <p:spPr>
          <a:xfrm>
            <a:off x="5444615" y="387806"/>
            <a:ext cx="6485674" cy="2251980"/>
          </a:xfrm>
          <a:prstGeom prst="roundRect">
            <a:avLst/>
          </a:prstGeom>
          <a:solidFill>
            <a:schemeClr val="accent4"/>
          </a:solidFill>
          <a:ln>
            <a:solidFill>
              <a:schemeClr val="accent4"/>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5" name="TextBox 4">
            <a:extLst>
              <a:ext uri="{FF2B5EF4-FFF2-40B4-BE49-F238E27FC236}">
                <a16:creationId xmlns:a16="http://schemas.microsoft.com/office/drawing/2014/main" id="{99A68461-823B-D148-B823-533037AE80A7}"/>
              </a:ext>
            </a:extLst>
          </p:cNvPr>
          <p:cNvSpPr txBox="1"/>
          <p:nvPr/>
        </p:nvSpPr>
        <p:spPr>
          <a:xfrm>
            <a:off x="639365" y="550069"/>
            <a:ext cx="4539853" cy="1089529"/>
          </a:xfrm>
          <a:prstGeom prst="rect">
            <a:avLst/>
          </a:prstGeom>
          <a:noFill/>
        </p:spPr>
        <p:txBody>
          <a:bodyPr wrap="square" rtlCol="0">
            <a:spAutoFit/>
          </a:bodyPr>
          <a:lstStyle/>
          <a:p>
            <a:pPr algn="ctr">
              <a:lnSpc>
                <a:spcPct val="90000"/>
              </a:lnSpc>
            </a:pPr>
            <a:r>
              <a:rPr lang="en-US" sz="1800" b="0" i="0" u="none" strike="noStrike">
                <a:solidFill>
                  <a:srgbClr val="000000"/>
                </a:solidFill>
                <a:effectLst/>
                <a:latin typeface="Calibri" panose="020F0502020204030204" pitchFamily="34" charset="0"/>
              </a:rPr>
              <a:t>Cultural relativism is another sub-category of culture bias. It means that behaviour can only be completely understood if the entire cultural context is considered.</a:t>
            </a:r>
            <a:endParaRPr lang="en-US" sz="2400"/>
          </a:p>
        </p:txBody>
      </p:sp>
      <p:sp>
        <p:nvSpPr>
          <p:cNvPr id="6" name="TextBox 5">
            <a:extLst>
              <a:ext uri="{FF2B5EF4-FFF2-40B4-BE49-F238E27FC236}">
                <a16:creationId xmlns:a16="http://schemas.microsoft.com/office/drawing/2014/main" id="{7635AFDF-4B73-214E-98A2-F81B2E253D4D}"/>
              </a:ext>
            </a:extLst>
          </p:cNvPr>
          <p:cNvSpPr txBox="1"/>
          <p:nvPr/>
        </p:nvSpPr>
        <p:spPr>
          <a:xfrm>
            <a:off x="639365" y="2090172"/>
            <a:ext cx="4182666" cy="1089529"/>
          </a:xfrm>
          <a:prstGeom prst="rect">
            <a:avLst/>
          </a:prstGeom>
          <a:noFill/>
        </p:spPr>
        <p:txBody>
          <a:bodyPr wrap="square" rtlCol="0">
            <a:spAutoFit/>
          </a:bodyPr>
          <a:lstStyle/>
          <a:p>
            <a:pPr algn="ctr">
              <a:lnSpc>
                <a:spcPct val="90000"/>
              </a:lnSpc>
            </a:pPr>
            <a:r>
              <a:rPr lang="en-US" sz="1800" b="0" i="0" u="none" strike="noStrike">
                <a:solidFill>
                  <a:srgbClr val="000000"/>
                </a:solidFill>
                <a:effectLst/>
                <a:latin typeface="Calibri" panose="020F0502020204030204" pitchFamily="34" charset="0"/>
              </a:rPr>
              <a:t>Any study that collects its samples from only one culture group and then uses the findings to generalise to all cultures is known as being suspect.</a:t>
            </a:r>
            <a:endParaRPr lang="en-US" sz="2400"/>
          </a:p>
        </p:txBody>
      </p:sp>
      <p:sp>
        <p:nvSpPr>
          <p:cNvPr id="7" name="TextBox 6">
            <a:extLst>
              <a:ext uri="{FF2B5EF4-FFF2-40B4-BE49-F238E27FC236}">
                <a16:creationId xmlns:a16="http://schemas.microsoft.com/office/drawing/2014/main" id="{7529C7E0-296E-9845-B735-34220F1CA764}"/>
              </a:ext>
            </a:extLst>
          </p:cNvPr>
          <p:cNvSpPr txBox="1"/>
          <p:nvPr/>
        </p:nvSpPr>
        <p:spPr>
          <a:xfrm>
            <a:off x="5512000" y="1138859"/>
            <a:ext cx="6485674" cy="840230"/>
          </a:xfrm>
          <a:prstGeom prst="rect">
            <a:avLst/>
          </a:prstGeom>
          <a:noFill/>
        </p:spPr>
        <p:txBody>
          <a:bodyPr wrap="square" rtlCol="0">
            <a:spAutoFit/>
          </a:bodyPr>
          <a:lstStyle/>
          <a:p>
            <a:pPr algn="ctr">
              <a:lnSpc>
                <a:spcPct val="90000"/>
              </a:lnSpc>
            </a:pPr>
            <a:r>
              <a:rPr lang="en-US" sz="1800" b="0" i="0" u="none" strike="noStrike">
                <a:solidFill>
                  <a:schemeClr val="bg1"/>
                </a:solidFill>
                <a:effectLst/>
                <a:latin typeface="Calibri" panose="020F0502020204030204" pitchFamily="34" charset="0"/>
              </a:rPr>
              <a:t>Sternberg (1985) conducted a study about how, if according to the viewpoint above, intelligence must be very different in every culture. </a:t>
            </a:r>
            <a:endParaRPr lang="en-US" sz="2400">
              <a:solidFill>
                <a:schemeClr val="bg1"/>
              </a:solidFill>
            </a:endParaRPr>
          </a:p>
        </p:txBody>
      </p:sp>
      <p:sp>
        <p:nvSpPr>
          <p:cNvPr id="9" name="Arrow: Down 8">
            <a:extLst>
              <a:ext uri="{FF2B5EF4-FFF2-40B4-BE49-F238E27FC236}">
                <a16:creationId xmlns:a16="http://schemas.microsoft.com/office/drawing/2014/main" id="{9A1CEC50-EFB5-1B42-BB05-066CDBF8D7AC}"/>
              </a:ext>
            </a:extLst>
          </p:cNvPr>
          <p:cNvSpPr/>
          <p:nvPr/>
        </p:nvSpPr>
        <p:spPr>
          <a:xfrm>
            <a:off x="8284463" y="2709128"/>
            <a:ext cx="805108" cy="1754015"/>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10" name="TextBox 9">
            <a:extLst>
              <a:ext uri="{FF2B5EF4-FFF2-40B4-BE49-F238E27FC236}">
                <a16:creationId xmlns:a16="http://schemas.microsoft.com/office/drawing/2014/main" id="{E141BF7B-1101-4743-BDB6-A3209BF59AEE}"/>
              </a:ext>
            </a:extLst>
          </p:cNvPr>
          <p:cNvSpPr txBox="1"/>
          <p:nvPr/>
        </p:nvSpPr>
        <p:spPr>
          <a:xfrm>
            <a:off x="6310994" y="4585039"/>
            <a:ext cx="4887686" cy="1588127"/>
          </a:xfrm>
          <a:prstGeom prst="rect">
            <a:avLst/>
          </a:prstGeom>
          <a:noFill/>
        </p:spPr>
        <p:txBody>
          <a:bodyPr wrap="square" rtlCol="0">
            <a:spAutoFit/>
          </a:bodyPr>
          <a:lstStyle/>
          <a:p>
            <a:pPr algn="ctr">
              <a:lnSpc>
                <a:spcPct val="90000"/>
              </a:lnSpc>
            </a:pPr>
            <a:r>
              <a:rPr lang="en-US" sz="1800" b="0" i="0" u="none" strike="noStrike">
                <a:solidFill>
                  <a:srgbClr val="000000"/>
                </a:solidFill>
                <a:effectLst/>
                <a:latin typeface="Calibri" panose="020F0502020204030204" pitchFamily="34" charset="0"/>
              </a:rPr>
              <a:t>This means that in cultures where people haven't learnt to write view intelligence as being able to use a bow and arrow for example. Whereas, in more literate cultures, they view intelligence in terms of what you can put down on a piece of paper.</a:t>
            </a:r>
            <a:endParaRPr lang="en-US" sz="2400"/>
          </a:p>
        </p:txBody>
      </p:sp>
      <p:pic>
        <p:nvPicPr>
          <p:cNvPr id="11" name="Picture 10">
            <a:extLst>
              <a:ext uri="{FF2B5EF4-FFF2-40B4-BE49-F238E27FC236}">
                <a16:creationId xmlns:a16="http://schemas.microsoft.com/office/drawing/2014/main" id="{B681DC8C-3FD9-6749-BEA6-564928FFD59A}"/>
              </a:ext>
            </a:extLst>
          </p:cNvPr>
          <p:cNvPicPr>
            <a:picLocks noChangeAspect="1"/>
          </p:cNvPicPr>
          <p:nvPr/>
        </p:nvPicPr>
        <p:blipFill>
          <a:blip r:embed="rId3"/>
          <a:stretch>
            <a:fillRect/>
          </a:stretch>
        </p:blipFill>
        <p:spPr>
          <a:xfrm>
            <a:off x="752545" y="3939907"/>
            <a:ext cx="5125287" cy="2479723"/>
          </a:xfrm>
          <a:prstGeom prst="rect">
            <a:avLst/>
          </a:prstGeom>
        </p:spPr>
      </p:pic>
    </p:spTree>
    <p:extLst>
      <p:ext uri="{BB962C8B-B14F-4D97-AF65-F5344CB8AC3E}">
        <p14:creationId xmlns:p14="http://schemas.microsoft.com/office/powerpoint/2010/main" val="3469544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67F7-A8DB-9949-B507-5FAF73613A71}"/>
              </a:ext>
            </a:extLst>
          </p:cNvPr>
          <p:cNvSpPr>
            <a:spLocks noGrp="1"/>
          </p:cNvSpPr>
          <p:nvPr>
            <p:ph type="title"/>
          </p:nvPr>
        </p:nvSpPr>
        <p:spPr>
          <a:xfrm>
            <a:off x="2827377" y="112769"/>
            <a:ext cx="3912279" cy="1325562"/>
          </a:xfrm>
        </p:spPr>
        <p:txBody>
          <a:bodyPr/>
          <a:lstStyle/>
          <a:p>
            <a:r>
              <a:rPr lang="en-US"/>
              <a:t>universality</a:t>
            </a:r>
          </a:p>
        </p:txBody>
      </p:sp>
      <p:sp>
        <p:nvSpPr>
          <p:cNvPr id="3" name="Content Placeholder 2">
            <a:extLst>
              <a:ext uri="{FF2B5EF4-FFF2-40B4-BE49-F238E27FC236}">
                <a16:creationId xmlns:a16="http://schemas.microsoft.com/office/drawing/2014/main" id="{A00DBFB8-D844-5C47-8D47-11D36C327C38}"/>
              </a:ext>
            </a:extLst>
          </p:cNvPr>
          <p:cNvSpPr>
            <a:spLocks noGrp="1"/>
          </p:cNvSpPr>
          <p:nvPr>
            <p:ph idx="1"/>
          </p:nvPr>
        </p:nvSpPr>
        <p:spPr>
          <a:xfrm>
            <a:off x="355032" y="2290313"/>
            <a:ext cx="9753600" cy="1981200"/>
          </a:xfrm>
        </p:spPr>
        <p:txBody>
          <a:bodyPr/>
          <a:lstStyle/>
          <a:p>
            <a:r>
              <a:rPr lang="en-US" sz="1800" b="0" i="0" u="none" strike="noStrike">
                <a:solidFill>
                  <a:srgbClr val="000000"/>
                </a:solidFill>
                <a:effectLst/>
                <a:latin typeface="Calibri" panose="020F0502020204030204" pitchFamily="34" charset="0"/>
              </a:rPr>
              <a:t>When a theory can be applied to all people, it can be described as universal.</a:t>
            </a:r>
          </a:p>
          <a:p>
            <a:pPr rtl="0" fontAlgn="base"/>
            <a:r>
              <a:rPr lang="en-US" sz="1800" b="0" i="0" u="none" strike="noStrike">
                <a:solidFill>
                  <a:srgbClr val="000000"/>
                </a:solidFill>
                <a:effectLst/>
                <a:latin typeface="Calibri" panose="020F0502020204030204" pitchFamily="34" charset="0"/>
              </a:rPr>
              <a:t>Imposed etic. This was brought about by Berry (1969). This is where a bunch of emic studies take place in local settings and are conducted by local researchers who use local techniques. </a:t>
            </a:r>
            <a:endParaRPr lang="en-US" sz="1800" b="0" i="0">
              <a:solidFill>
                <a:srgbClr val="000000"/>
              </a:solidFill>
              <a:effectLst/>
              <a:latin typeface="Calibri" panose="020F0502020204030204" pitchFamily="34" charset="0"/>
            </a:endParaRPr>
          </a:p>
        </p:txBody>
      </p:sp>
      <p:sp>
        <p:nvSpPr>
          <p:cNvPr id="5" name="TextBox 4">
            <a:extLst>
              <a:ext uri="{FF2B5EF4-FFF2-40B4-BE49-F238E27FC236}">
                <a16:creationId xmlns:a16="http://schemas.microsoft.com/office/drawing/2014/main" id="{3753FE8A-1F58-1841-9CA2-4D5F1D0D116B}"/>
              </a:ext>
            </a:extLst>
          </p:cNvPr>
          <p:cNvSpPr txBox="1"/>
          <p:nvPr/>
        </p:nvSpPr>
        <p:spPr>
          <a:xfrm>
            <a:off x="1639435" y="1154570"/>
            <a:ext cx="6096000" cy="646331"/>
          </a:xfrm>
          <a:prstGeom prst="rect">
            <a:avLst/>
          </a:prstGeom>
          <a:noFill/>
        </p:spPr>
        <p:txBody>
          <a:bodyPr wrap="square">
            <a:spAutoFit/>
          </a:bodyPr>
          <a:lstStyle/>
          <a:p>
            <a:br>
              <a:rPr lang="en-US"/>
            </a:br>
            <a:endParaRPr lang="en-US"/>
          </a:p>
        </p:txBody>
      </p:sp>
      <p:pic>
        <p:nvPicPr>
          <p:cNvPr id="23" name="Picture 22">
            <a:extLst>
              <a:ext uri="{FF2B5EF4-FFF2-40B4-BE49-F238E27FC236}">
                <a16:creationId xmlns:a16="http://schemas.microsoft.com/office/drawing/2014/main" id="{CEC6DF0F-E2BE-394C-BE47-A97F8C924BDB}"/>
              </a:ext>
            </a:extLst>
          </p:cNvPr>
          <p:cNvPicPr>
            <a:picLocks noChangeAspect="1"/>
          </p:cNvPicPr>
          <p:nvPr/>
        </p:nvPicPr>
        <p:blipFill>
          <a:blip r:embed="rId3"/>
          <a:stretch>
            <a:fillRect/>
          </a:stretch>
        </p:blipFill>
        <p:spPr>
          <a:xfrm>
            <a:off x="8487909" y="439012"/>
            <a:ext cx="3241447" cy="2258385"/>
          </a:xfrm>
          <a:prstGeom prst="rect">
            <a:avLst/>
          </a:prstGeom>
        </p:spPr>
      </p:pic>
      <p:pic>
        <p:nvPicPr>
          <p:cNvPr id="35" name="Picture 34">
            <a:extLst>
              <a:ext uri="{FF2B5EF4-FFF2-40B4-BE49-F238E27FC236}">
                <a16:creationId xmlns:a16="http://schemas.microsoft.com/office/drawing/2014/main" id="{CCA07A72-24C4-B94F-A598-333AF3DCB4F0}"/>
              </a:ext>
            </a:extLst>
          </p:cNvPr>
          <p:cNvPicPr>
            <a:picLocks noChangeAspect="1"/>
          </p:cNvPicPr>
          <p:nvPr/>
        </p:nvPicPr>
        <p:blipFill>
          <a:blip r:embed="rId4"/>
          <a:stretch>
            <a:fillRect/>
          </a:stretch>
        </p:blipFill>
        <p:spPr>
          <a:xfrm>
            <a:off x="1031309" y="3864429"/>
            <a:ext cx="8727018" cy="2216607"/>
          </a:xfrm>
          <a:prstGeom prst="rect">
            <a:avLst/>
          </a:prstGeom>
        </p:spPr>
      </p:pic>
    </p:spTree>
    <p:extLst>
      <p:ext uri="{BB962C8B-B14F-4D97-AF65-F5344CB8AC3E}">
        <p14:creationId xmlns:p14="http://schemas.microsoft.com/office/powerpoint/2010/main" val="464233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2B5D4-9F18-6243-A825-1281A953B743}"/>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0B49D2AE-BF48-6345-B8B0-7ECC3D714BBB}"/>
              </a:ext>
            </a:extLst>
          </p:cNvPr>
          <p:cNvSpPr>
            <a:spLocks noGrp="1"/>
          </p:cNvSpPr>
          <p:nvPr>
            <p:ph idx="1"/>
          </p:nvPr>
        </p:nvSpPr>
        <p:spPr/>
        <p:txBody>
          <a:bodyPr/>
          <a:lstStyle/>
          <a:p>
            <a:pPr marL="45720" indent="0">
              <a:buNone/>
            </a:pPr>
            <a:r>
              <a:rPr lang="en-US"/>
              <a:t>Overall, it is pretty much impossible to aviod bias in all psychological research. However, as long as the main researcher states that there is going to be a bias, then that’s fine. But if the researcher doesn’t state theres a bias then theres a problem. Research shows that it is mostly (but not all) American psychologists that show at least one of these types of bias in their studies.</a:t>
            </a:r>
          </a:p>
        </p:txBody>
      </p:sp>
    </p:spTree>
    <p:extLst>
      <p:ext uri="{BB962C8B-B14F-4D97-AF65-F5344CB8AC3E}">
        <p14:creationId xmlns:p14="http://schemas.microsoft.com/office/powerpoint/2010/main" val="3485701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A18D-84B9-4992-A4C3-06350F57B28F}"/>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9ED1C4F-FA04-470E-A886-8E765481458C}"/>
              </a:ext>
            </a:extLst>
          </p:cNvPr>
          <p:cNvSpPr>
            <a:spLocks noGrp="1"/>
          </p:cNvSpPr>
          <p:nvPr>
            <p:ph idx="1"/>
          </p:nvPr>
        </p:nvSpPr>
        <p:spPr/>
        <p:txBody>
          <a:bodyPr vert="horz" lIns="91440" tIns="45720" rIns="91440" bIns="45720" rtlCol="0" anchor="t">
            <a:normAutofit/>
          </a:bodyPr>
          <a:lstStyle/>
          <a:p>
            <a:pPr marL="45720" indent="0">
              <a:buNone/>
            </a:pPr>
            <a:endParaRPr lang="en-GB" sz="1200">
              <a:ea typeface="+mn-lt"/>
              <a:cs typeface="+mn-lt"/>
            </a:endParaRPr>
          </a:p>
          <a:p>
            <a:r>
              <a:rPr lang="en-GB" sz="1200" err="1">
                <a:ea typeface="+mn-lt"/>
                <a:cs typeface="+mn-lt"/>
              </a:rPr>
              <a:t>PsychologyHub</a:t>
            </a:r>
            <a:r>
              <a:rPr lang="en-GB" sz="1200">
                <a:ea typeface="+mn-lt"/>
                <a:cs typeface="+mn-lt"/>
              </a:rPr>
              <a:t>. (</a:t>
            </a:r>
            <a:r>
              <a:rPr lang="en-GB" sz="1200" err="1">
                <a:ea typeface="+mn-lt"/>
                <a:cs typeface="+mn-lt"/>
              </a:rPr>
              <a:t>n.d</a:t>
            </a:r>
            <a:r>
              <a:rPr lang="en-GB" sz="1200">
                <a:ea typeface="+mn-lt"/>
                <a:cs typeface="+mn-lt"/>
              </a:rPr>
              <a:t>). </a:t>
            </a:r>
            <a:r>
              <a:rPr lang="en-GB" sz="1200" i="1">
                <a:ea typeface="+mn-lt"/>
                <a:cs typeface="+mn-lt"/>
              </a:rPr>
              <a:t>Gender bias in psychology.</a:t>
            </a:r>
            <a:r>
              <a:rPr lang="en-GB" sz="1200">
                <a:ea typeface="+mn-lt"/>
                <a:cs typeface="+mn-lt"/>
              </a:rPr>
              <a:t> </a:t>
            </a:r>
            <a:r>
              <a:rPr lang="en-GB" sz="1200" u="sng">
                <a:ea typeface="+mn-lt"/>
                <a:cs typeface="+mn-lt"/>
                <a:hlinkClick r:id="rId2"/>
              </a:rPr>
              <a:t>Gender Bias in Psychology - Psychology Hub</a:t>
            </a:r>
            <a:r>
              <a:rPr lang="en-GB" sz="1200">
                <a:ea typeface="+mn-lt"/>
                <a:cs typeface="+mn-lt"/>
              </a:rPr>
              <a:t>.</a:t>
            </a:r>
          </a:p>
          <a:p>
            <a:r>
              <a:rPr lang="en-GB" sz="1200">
                <a:ea typeface="+mn-lt"/>
                <a:cs typeface="+mn-lt"/>
              </a:rPr>
              <a:t> Sparks, J. (2018). </a:t>
            </a:r>
            <a:r>
              <a:rPr lang="en-GB" sz="1200" i="1">
                <a:ea typeface="+mn-lt"/>
                <a:cs typeface="+mn-lt"/>
              </a:rPr>
              <a:t>Issues &amp; Debates: Culture Bias. </a:t>
            </a:r>
            <a:r>
              <a:rPr lang="en-GB" sz="1200" u="sng">
                <a:ea typeface="+mn-lt"/>
                <a:cs typeface="+mn-lt"/>
                <a:hlinkClick r:id="rId3"/>
              </a:rPr>
              <a:t>https://www.tutor2u.net/psychology/reference/issues-debates-culture-bias#:~:text=Cultural%20bias%20is%20the%20tendency,two%20forms%20as%20gender%20bias</a:t>
            </a:r>
            <a:r>
              <a:rPr lang="en-GB" sz="1200">
                <a:ea typeface="+mn-lt"/>
                <a:cs typeface="+mn-lt"/>
              </a:rPr>
              <a:t>.</a:t>
            </a:r>
          </a:p>
          <a:p>
            <a:r>
              <a:rPr lang="de-DE" sz="1200">
                <a:ea typeface="+mn-lt"/>
                <a:cs typeface="+mn-lt"/>
              </a:rPr>
              <a:t>von der Beck, I., </a:t>
            </a:r>
            <a:r>
              <a:rPr lang="de-DE" sz="1200" err="1">
                <a:ea typeface="+mn-lt"/>
                <a:cs typeface="+mn-lt"/>
              </a:rPr>
              <a:t>Oeberst</a:t>
            </a:r>
            <a:r>
              <a:rPr lang="de-DE" sz="1200">
                <a:ea typeface="+mn-lt"/>
                <a:cs typeface="+mn-lt"/>
              </a:rPr>
              <a:t>, A., </a:t>
            </a:r>
            <a:r>
              <a:rPr lang="de-DE" sz="1200" err="1">
                <a:ea typeface="+mn-lt"/>
                <a:cs typeface="+mn-lt"/>
              </a:rPr>
              <a:t>Cress</a:t>
            </a:r>
            <a:r>
              <a:rPr lang="de-DE" sz="1200">
                <a:ea typeface="+mn-lt"/>
                <a:cs typeface="+mn-lt"/>
              </a:rPr>
              <a:t>, U., &amp; Nestler, S. (2017). </a:t>
            </a:r>
            <a:r>
              <a:rPr lang="en-GB" sz="1200" i="1">
                <a:ea typeface="+mn-lt"/>
                <a:cs typeface="+mn-lt"/>
              </a:rPr>
              <a:t>Cultural Interpretations of Global Information? Hindsight Bias after Reading Wikipedia Articles across Cultures.</a:t>
            </a:r>
            <a:r>
              <a:rPr lang="en-GB" sz="1200">
                <a:ea typeface="+mn-lt"/>
                <a:cs typeface="+mn-lt"/>
              </a:rPr>
              <a:t> Applied Cognitive Psychology, 31(3), 315–325. </a:t>
            </a:r>
            <a:r>
              <a:rPr lang="en-GB" sz="1200" u="sng">
                <a:ea typeface="+mn-lt"/>
                <a:cs typeface="+mn-lt"/>
                <a:hlinkClick r:id="rId4"/>
              </a:rPr>
              <a:t>https://doi.org/10.1002/acp.3329</a:t>
            </a:r>
            <a:r>
              <a:rPr lang="en-GB" sz="1200">
                <a:ea typeface="+mn-lt"/>
                <a:cs typeface="+mn-lt"/>
              </a:rPr>
              <a:t>.</a:t>
            </a:r>
          </a:p>
          <a:p>
            <a:r>
              <a:rPr lang="en-GB" sz="1200">
                <a:ea typeface="+mn-lt"/>
                <a:cs typeface="+mn-lt"/>
              </a:rPr>
              <a:t>Zhang, X., Fung, H. H., Stanley, J. T., </a:t>
            </a:r>
            <a:r>
              <a:rPr lang="en-GB" sz="1200" err="1">
                <a:ea typeface="+mn-lt"/>
                <a:cs typeface="+mn-lt"/>
              </a:rPr>
              <a:t>Isaacowitz</a:t>
            </a:r>
            <a:r>
              <a:rPr lang="en-GB" sz="1200">
                <a:ea typeface="+mn-lt"/>
                <a:cs typeface="+mn-lt"/>
              </a:rPr>
              <a:t>, D. M., &amp; Zhang, Q. (2014). </a:t>
            </a:r>
            <a:r>
              <a:rPr lang="en-GB" sz="1200" i="1">
                <a:ea typeface="+mn-lt"/>
                <a:cs typeface="+mn-lt"/>
              </a:rPr>
              <a:t>Thinking more holistically as we grow older? Results from different tasks in two cultures.</a:t>
            </a:r>
            <a:r>
              <a:rPr lang="en-GB" sz="1200">
                <a:ea typeface="+mn-lt"/>
                <a:cs typeface="+mn-lt"/>
              </a:rPr>
              <a:t> Culture and Brain, 2(2), 109–121. </a:t>
            </a:r>
            <a:r>
              <a:rPr lang="en-GB" sz="1200" u="sng">
                <a:ea typeface="+mn-lt"/>
                <a:cs typeface="+mn-lt"/>
                <a:hlinkClick r:id="rId5"/>
              </a:rPr>
              <a:t>https://doi.org/10.1007/s40167-014-0018-4</a:t>
            </a:r>
            <a:r>
              <a:rPr lang="en-GB" sz="1200">
                <a:ea typeface="+mn-lt"/>
                <a:cs typeface="+mn-lt"/>
              </a:rPr>
              <a:t>.</a:t>
            </a:r>
          </a:p>
          <a:p>
            <a:endParaRPr lang="en-GB"/>
          </a:p>
        </p:txBody>
      </p:sp>
    </p:spTree>
    <p:extLst>
      <p:ext uri="{BB962C8B-B14F-4D97-AF65-F5344CB8AC3E}">
        <p14:creationId xmlns:p14="http://schemas.microsoft.com/office/powerpoint/2010/main" val="4045063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A18D-84B9-4992-A4C3-06350F57B28F}"/>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9ED1C4F-FA04-470E-A886-8E765481458C}"/>
              </a:ext>
            </a:extLst>
          </p:cNvPr>
          <p:cNvSpPr>
            <a:spLocks noGrp="1"/>
          </p:cNvSpPr>
          <p:nvPr>
            <p:ph idx="1"/>
          </p:nvPr>
        </p:nvSpPr>
        <p:spPr/>
        <p:txBody>
          <a:bodyPr vert="horz" lIns="91440" tIns="45720" rIns="91440" bIns="45720" rtlCol="0" anchor="t">
            <a:normAutofit fontScale="85000" lnSpcReduction="20000"/>
          </a:bodyPr>
          <a:lstStyle/>
          <a:p>
            <a:pPr marL="45720" indent="0" algn="ctr">
              <a:buNone/>
            </a:pPr>
            <a:r>
              <a:rPr lang="en-GB">
                <a:ea typeface="+mn-lt"/>
                <a:cs typeface="+mn-lt"/>
              </a:rPr>
              <a:t>Images</a:t>
            </a:r>
          </a:p>
          <a:p>
            <a:r>
              <a:rPr lang="en-US" i="1">
                <a:ea typeface="+mn-lt"/>
                <a:cs typeface="+mn-lt"/>
              </a:rPr>
              <a:t>culture</a:t>
            </a:r>
            <a:r>
              <a:rPr lang="en-US">
                <a:ea typeface="+mn-lt"/>
                <a:cs typeface="+mn-lt"/>
              </a:rPr>
              <a:t>. (2018, September 5). [Illustration]. Why Is Cultural Awareness Important. </a:t>
            </a:r>
            <a:r>
              <a:rPr lang="en-US" u="sng">
                <a:ea typeface="+mn-lt"/>
                <a:cs typeface="+mn-lt"/>
                <a:hlinkClick r:id="rId2"/>
              </a:rPr>
              <a:t>https://www.commisceo-global.com/blog/why-is-cultural-awareness-important</a:t>
            </a:r>
            <a:endParaRPr lang="en-GB">
              <a:ea typeface="+mn-lt"/>
              <a:cs typeface="+mn-lt"/>
            </a:endParaRPr>
          </a:p>
          <a:p>
            <a:r>
              <a:rPr lang="en-US" i="1">
                <a:ea typeface="+mn-lt"/>
                <a:cs typeface="+mn-lt"/>
              </a:rPr>
              <a:t>culture</a:t>
            </a:r>
            <a:r>
              <a:rPr lang="en-US">
                <a:ea typeface="+mn-lt"/>
                <a:cs typeface="+mn-lt"/>
              </a:rPr>
              <a:t>. (2018, August 5). [Illustration]. Why Is Cultural Awareness Important. </a:t>
            </a:r>
            <a:r>
              <a:rPr lang="en-US" u="sng">
                <a:ea typeface="+mn-lt"/>
                <a:cs typeface="+mn-lt"/>
                <a:hlinkClick r:id="rId2"/>
              </a:rPr>
              <a:t>https://www.commisceo-global.com/blog/why-is-cultural-awareness-important</a:t>
            </a:r>
            <a:endParaRPr lang="en-GB">
              <a:ea typeface="+mn-lt"/>
              <a:cs typeface="+mn-lt"/>
            </a:endParaRPr>
          </a:p>
          <a:p>
            <a:r>
              <a:rPr lang="en-US" i="1">
                <a:ea typeface="+mn-lt"/>
                <a:cs typeface="+mn-lt"/>
              </a:rPr>
              <a:t>True consciousness- the sense of universality</a:t>
            </a:r>
            <a:r>
              <a:rPr lang="en-US">
                <a:ea typeface="+mn-lt"/>
                <a:cs typeface="+mn-lt"/>
              </a:rPr>
              <a:t>. (2016, October 8). [Illustration]. True Consciousness - the Sense of Universality. </a:t>
            </a:r>
            <a:r>
              <a:rPr lang="en-US" u="sng">
                <a:ea typeface="+mn-lt"/>
                <a:cs typeface="+mn-lt"/>
                <a:hlinkClick r:id="rId3"/>
              </a:rPr>
              <a:t>https://omraam-words-of-light.org/2016/10/08/true-consciousness-the-sense-of-universality/</a:t>
            </a:r>
            <a:endParaRPr lang="en-GB">
              <a:ea typeface="+mn-lt"/>
              <a:cs typeface="+mn-lt"/>
            </a:endParaRPr>
          </a:p>
          <a:p>
            <a:r>
              <a:rPr lang="en-US">
                <a:ea typeface="+mn-lt"/>
                <a:cs typeface="+mn-lt"/>
              </a:rPr>
              <a:t>Syam, A. S. (2014). </a:t>
            </a:r>
            <a:r>
              <a:rPr lang="en-US" i="1">
                <a:ea typeface="+mn-lt"/>
                <a:cs typeface="+mn-lt"/>
              </a:rPr>
              <a:t>Cultural Values</a:t>
            </a:r>
            <a:r>
              <a:rPr lang="en-US">
                <a:ea typeface="+mn-lt"/>
                <a:cs typeface="+mn-lt"/>
              </a:rPr>
              <a:t> [Table]. Cultural Values: A New Approach to Explain People’s Travel </a:t>
            </a:r>
            <a:r>
              <a:rPr lang="en-US" err="1">
                <a:ea typeface="+mn-lt"/>
                <a:cs typeface="+mn-lt"/>
              </a:rPr>
              <a:t>Behaviour</a:t>
            </a:r>
            <a:r>
              <a:rPr lang="en-US">
                <a:ea typeface="+mn-lt"/>
                <a:cs typeface="+mn-lt"/>
              </a:rPr>
              <a:t> and Attitudes toward Transport Mode. </a:t>
            </a:r>
            <a:r>
              <a:rPr lang="en-US" u="sng">
                <a:ea typeface="+mn-lt"/>
                <a:cs typeface="+mn-lt"/>
                <a:hlinkClick r:id="rId4"/>
              </a:rPr>
              <a:t>https://www.semanticscholar.org/paper/Cultural-Values%3A-A-New-Approach-to-Explain-People%E2%80%99s-Syam/204425d1470eb42676ba37e326a23b97aca7a282</a:t>
            </a:r>
            <a:endParaRPr lang="en-GB">
              <a:ea typeface="+mn-lt"/>
              <a:cs typeface="+mn-lt"/>
            </a:endParaRPr>
          </a:p>
          <a:p>
            <a:endParaRPr lang="en-GB"/>
          </a:p>
        </p:txBody>
      </p:sp>
    </p:spTree>
    <p:extLst>
      <p:ext uri="{BB962C8B-B14F-4D97-AF65-F5344CB8AC3E}">
        <p14:creationId xmlns:p14="http://schemas.microsoft.com/office/powerpoint/2010/main" val="403772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1296-732D-624A-B753-62E1DB224620}"/>
              </a:ext>
            </a:extLst>
          </p:cNvPr>
          <p:cNvSpPr>
            <a:spLocks noGrp="1"/>
          </p:cNvSpPr>
          <p:nvPr>
            <p:ph type="title"/>
          </p:nvPr>
        </p:nvSpPr>
        <p:spPr/>
        <p:txBody>
          <a:bodyPr/>
          <a:lstStyle/>
          <a:p>
            <a:r>
              <a:rPr lang="en-US"/>
              <a:t>script</a:t>
            </a:r>
          </a:p>
        </p:txBody>
      </p:sp>
      <p:sp>
        <p:nvSpPr>
          <p:cNvPr id="3" name="Content Placeholder 2">
            <a:extLst>
              <a:ext uri="{FF2B5EF4-FFF2-40B4-BE49-F238E27FC236}">
                <a16:creationId xmlns:a16="http://schemas.microsoft.com/office/drawing/2014/main" id="{297CD1C6-B672-B24E-800C-E45940177C57}"/>
              </a:ext>
            </a:extLst>
          </p:cNvPr>
          <p:cNvSpPr>
            <a:spLocks noGrp="1"/>
          </p:cNvSpPr>
          <p:nvPr>
            <p:ph idx="1"/>
          </p:nvPr>
        </p:nvSpPr>
        <p:spPr>
          <a:xfrm>
            <a:off x="1217614" y="1828799"/>
            <a:ext cx="9753600" cy="4893129"/>
          </a:xfrm>
        </p:spPr>
        <p:txBody>
          <a:bodyPr>
            <a:normAutofit lnSpcReduction="10000"/>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thank you Chris, I am going to go into more detail about ethnocentrism, cultural relativism and universality. Followed by a short conclusion summarising the presentation.</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Ethnocentrism means seeing the world only from your own cultural perspective and believing that your view is the only and correct one. It is also often an inadvertent lack of awareness that other ways of seeing things can be as valid as one's own. For example, definitions of abnormality can vary from culture to culture.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Rack (1984) claims that most African-Caribbean's in Britain are diagnosed as ‘mentally ill’ because there behaviour in their culture is acceptable, whereas in British culture it is seen as abnormal. This is due to the ignorance of African-Caribbean culture on behalf of white psychiatrists.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Ainsworths Strange Situation (1970s) is another example of ethnocentric research. It was developed to assess different attachment types, and many researchers assume that because of this all infants in all cultures act the same way. However, this is not the case. German children typically demonstrate a higher rate of insecure-avoidant behaviour. But German mothers aren’t more insensitive as stereotype’s suggest. Instead, they encourage independent behaviour, and therefore these children react differently in the strange situation assessment. This is also known as an imposed etic, basically a certain technique/theory is developed in one culture but is then seen as the norm everywhere else, disregarding different culture standards.</a:t>
            </a:r>
          </a:p>
          <a:p>
            <a:endParaRPr lang="en-US"/>
          </a:p>
        </p:txBody>
      </p:sp>
    </p:spTree>
    <p:extLst>
      <p:ext uri="{BB962C8B-B14F-4D97-AF65-F5344CB8AC3E}">
        <p14:creationId xmlns:p14="http://schemas.microsoft.com/office/powerpoint/2010/main" val="406971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7A68-6B16-DC44-8314-ED6C29225E97}"/>
              </a:ext>
            </a:extLst>
          </p:cNvPr>
          <p:cNvSpPr>
            <a:spLocks noGrp="1"/>
          </p:cNvSpPr>
          <p:nvPr>
            <p:ph type="title"/>
          </p:nvPr>
        </p:nvSpPr>
        <p:spPr/>
        <p:txBody>
          <a:bodyPr/>
          <a:lstStyle/>
          <a:p>
            <a:r>
              <a:rPr lang="en-US"/>
              <a:t>Script (cont.)</a:t>
            </a:r>
          </a:p>
        </p:txBody>
      </p:sp>
      <p:sp>
        <p:nvSpPr>
          <p:cNvPr id="3" name="Content Placeholder 2">
            <a:extLst>
              <a:ext uri="{FF2B5EF4-FFF2-40B4-BE49-F238E27FC236}">
                <a16:creationId xmlns:a16="http://schemas.microsoft.com/office/drawing/2014/main" id="{E8C750C6-9A1D-354A-920D-3A3C73612091}"/>
              </a:ext>
            </a:extLst>
          </p:cNvPr>
          <p:cNvSpPr>
            <a:spLocks noGrp="1"/>
          </p:cNvSpPr>
          <p:nvPr>
            <p:ph idx="1"/>
          </p:nvPr>
        </p:nvSpPr>
        <p:spPr/>
        <p:txBody>
          <a:bodyPr>
            <a:normAutofit fontScale="70000" lnSpcReduction="20000"/>
          </a:bodyPr>
          <a:lstStyle/>
          <a:p>
            <a:pPr lvl="0"/>
            <a:r>
              <a:rPr lang="en-US" sz="1800">
                <a:effectLst/>
                <a:latin typeface="Calibri" panose="020F0502020204030204" pitchFamily="34" charset="0"/>
                <a:ea typeface="Calibri" panose="020F0502020204030204" pitchFamily="34" charset="0"/>
                <a:cs typeface="Times New Roman" panose="02020603050405020304" pitchFamily="18" charset="0"/>
              </a:rPr>
              <a:t>Cultural relativism is another sub-category of culture bias. It means that behaviour can only be completely understood if the entire cultural context is considered.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Any study that collects its samples from only one culture group, for example, American college students and then uses the findings to generalise to all cultures is known as being suspect.</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Sternberg (1985) conducted a study about how, if according to the viewpoint above, intelligence must be very different in every culture. He pointed out that coordination skills that could be essential to life in a preliterate society may be irrelevant to intelligent behaviour for most people in more literate and developed societies.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This means that in cultures where people haven't learnt to write view intelligence as being able to use a bow and arrow for example. Whereas, in more literate cultures, such as the UK or USA, they view intelligence in terms of what you can put down on a piece of paper.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When a theory can be applied to all people, it can be described as universal.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In terms of culture, to achieve universality you should employ a derived etic. </a:t>
            </a:r>
          </a:p>
          <a:p>
            <a:pPr lvl="0"/>
            <a:r>
              <a:rPr lang="en-US" sz="1800">
                <a:effectLst/>
                <a:latin typeface="Calibri" panose="020F0502020204030204" pitchFamily="34" charset="0"/>
                <a:ea typeface="Calibri" panose="020F0502020204030204" pitchFamily="34" charset="0"/>
                <a:cs typeface="Times New Roman" panose="02020603050405020304" pitchFamily="18" charset="0"/>
              </a:rPr>
              <a:t>This was brought about by Berry (1969). This is where a bunch of emic studies take place in local settings and are conducted by local researchers who use local techniques. These types of studies can help build up our knowledge of human behaviour as well as a target culture.</a:t>
            </a:r>
          </a:p>
          <a:p>
            <a:r>
              <a:rPr lang="en-US" sz="1800">
                <a:solidFill>
                  <a:srgbClr val="545454"/>
                </a:solidFill>
                <a:effectLst/>
                <a:latin typeface="Calibri" panose="020F0502020204030204" pitchFamily="34" charset="0"/>
                <a:ea typeface="Times New Roman" panose="02020603050405020304" pitchFamily="18" charset="0"/>
                <a:cs typeface="Times New Roman" panose="02020603050405020304" pitchFamily="18" charset="0"/>
              </a:rPr>
              <a:t>Overall, it is pretty much impossible to avoid bias in all psychological research. However, as long as the main researcher states that there is going to be a bias, for example, your research was conducted on all males and therefore the results are not compatable to women, then that’s fine. But if the researcher doesn’t state theres a bias and then tries to use the all male study to generalise both genders, then theres a problem. Research shows that it is mostly (but not all) American psychologists that show at least one of these types of bias in their studies and this is because the majority of research is done in America by white undergraduate men.</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8982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Presentation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World  presentation (widescreen).potx" id="{6FD2C32E-565A-4F51-8C38-826F1B24AA7D}" vid="{06379D18-BA11-4F05-84DF-EB681B68D4FA}"/>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2BDB3A018E54499E3F014A76151512" ma:contentTypeVersion="6" ma:contentTypeDescription="Create a new document." ma:contentTypeScope="" ma:versionID="05ea8308ecb0ad760335b7525adbef24">
  <xsd:schema xmlns:xsd="http://www.w3.org/2001/XMLSchema" xmlns:xs="http://www.w3.org/2001/XMLSchema" xmlns:p="http://schemas.microsoft.com/office/2006/metadata/properties" xmlns:ns2="178d7cde-1ac9-4788-89be-b155723a6e05" xmlns:ns3="46a7b7a8-a3cf-4514-892a-0cd9e4f784a3" targetNamespace="http://schemas.microsoft.com/office/2006/metadata/properties" ma:root="true" ma:fieldsID="4d8d92e9a3a27c96244ba14118f9743a" ns2:_="" ns3:_="">
    <xsd:import namespace="178d7cde-1ac9-4788-89be-b155723a6e05"/>
    <xsd:import namespace="46a7b7a8-a3cf-4514-892a-0cd9e4f784a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8d7cde-1ac9-4788-89be-b155723a6e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6a7b7a8-a3cf-4514-892a-0cd9e4f784a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C9BC8F-163A-47FB-A876-839471ED0D87}">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FC3506D4-94BF-4C6A-9C2E-E4B8C71EF619}">
  <ds:schemaRefs>
    <ds:schemaRef ds:uri="http://schemas.microsoft.com/sharepoint/v3/contenttype/forms"/>
  </ds:schemaRefs>
</ds:datastoreItem>
</file>

<file path=customXml/itemProps3.xml><?xml version="1.0" encoding="utf-8"?>
<ds:datastoreItem xmlns:ds="http://schemas.openxmlformats.org/officeDocument/2006/customXml" ds:itemID="{7DCD6927-FEE8-4919-9121-FE035DB1BC83}">
  <ds:schemaRefs>
    <ds:schemaRef ds:uri="http://schemas.microsoft.com/office/2006/metadata/contentType"/>
    <ds:schemaRef ds:uri="http://schemas.microsoft.com/office/2006/metadata/properties/metaAttributes"/>
    <ds:schemaRef ds:uri="http://www.w3.org/2000/xmlns/"/>
    <ds:schemaRef ds:uri="http://www.w3.org/2001/XMLSchema"/>
    <ds:schemaRef ds:uri="178d7cde-1ac9-4788-89be-b155723a6e05"/>
    <ds:schemaRef ds:uri="46a7b7a8-a3cf-4514-892a-0cd9e4f784a3"/>
  </ds:schemaRefs>
</ds:datastoreItem>
</file>

<file path=docProps/app.xml><?xml version="1.0" encoding="utf-8"?>
<Properties xmlns="http://schemas.openxmlformats.org/officeDocument/2006/extended-properties" xmlns:vt="http://schemas.openxmlformats.org/officeDocument/2006/docPropsVTypes">
  <Template>World maps series, World  presentation (widescreen)</Template>
  <Application>Microsoft Office PowerPoint</Application>
  <PresentationFormat>Custom</PresentationFormat>
  <Slides>8</Slides>
  <Notes>3</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World Presentation 16x9</vt:lpstr>
      <vt:lpstr>ethnocentrism</vt:lpstr>
      <vt:lpstr>PowerPoint Presentation</vt:lpstr>
      <vt:lpstr>universality</vt:lpstr>
      <vt:lpstr>Conclusion </vt:lpstr>
      <vt:lpstr>References </vt:lpstr>
      <vt:lpstr>References </vt:lpstr>
      <vt:lpstr>script</vt:lpstr>
      <vt:lpstr>Script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and culture Bias in psychology</dc:title>
  <dc:creator>Chris Bamford</dc:creator>
  <cp:lastModifiedBy>elliebloomfield18@gmail.com</cp:lastModifiedBy>
  <cp:revision>2</cp:revision>
  <dcterms:created xsi:type="dcterms:W3CDTF">2021-01-08T12:44:47Z</dcterms:created>
  <dcterms:modified xsi:type="dcterms:W3CDTF">2021-01-14T23:19:30Z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0x010100392BDB3A018E54499E3F014A76151512</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