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7"/>
  </p:notesMasterIdLst>
  <p:sldIdLst>
    <p:sldId id="256" r:id="rId2"/>
    <p:sldId id="260" r:id="rId3"/>
    <p:sldId id="257" r:id="rId4"/>
    <p:sldId id="291" r:id="rId5"/>
    <p:sldId id="259" r:id="rId6"/>
    <p:sldId id="282" r:id="rId7"/>
    <p:sldId id="285" r:id="rId8"/>
    <p:sldId id="261" r:id="rId9"/>
    <p:sldId id="262" r:id="rId10"/>
    <p:sldId id="274" r:id="rId11"/>
    <p:sldId id="287" r:id="rId12"/>
    <p:sldId id="263" r:id="rId13"/>
    <p:sldId id="264" r:id="rId14"/>
    <p:sldId id="265" r:id="rId15"/>
    <p:sldId id="266" r:id="rId16"/>
    <p:sldId id="267" r:id="rId17"/>
    <p:sldId id="268" r:id="rId18"/>
    <p:sldId id="288" r:id="rId19"/>
    <p:sldId id="270" r:id="rId20"/>
    <p:sldId id="272" r:id="rId21"/>
    <p:sldId id="273" r:id="rId22"/>
    <p:sldId id="275" r:id="rId23"/>
    <p:sldId id="276" r:id="rId24"/>
    <p:sldId id="298" r:id="rId25"/>
    <p:sldId id="277" r:id="rId26"/>
    <p:sldId id="278" r:id="rId27"/>
    <p:sldId id="279" r:id="rId28"/>
    <p:sldId id="280" r:id="rId29"/>
    <p:sldId id="289" r:id="rId30"/>
    <p:sldId id="299" r:id="rId31"/>
    <p:sldId id="281" r:id="rId32"/>
    <p:sldId id="283" r:id="rId33"/>
    <p:sldId id="290" r:id="rId34"/>
    <p:sldId id="286" r:id="rId35"/>
    <p:sldId id="296"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3" autoAdjust="0"/>
    <p:restoredTop sz="65869" autoAdjust="0"/>
  </p:normalViewPr>
  <p:slideViewPr>
    <p:cSldViewPr snapToGrid="0">
      <p:cViewPr varScale="1">
        <p:scale>
          <a:sx n="56" d="100"/>
          <a:sy n="56" d="100"/>
        </p:scale>
        <p:origin x="169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30A4A8-6B3C-49CC-AF3E-65DFA951DE5D}" type="doc">
      <dgm:prSet loTypeId="urn:microsoft.com/office/officeart/2005/8/layout/radial1" loCatId="cycle" qsTypeId="urn:microsoft.com/office/officeart/2005/8/quickstyle/simple3" qsCatId="simple" csTypeId="urn:microsoft.com/office/officeart/2005/8/colors/accent1_2" csCatId="accent1" phldr="1"/>
      <dgm:spPr/>
      <dgm:t>
        <a:bodyPr/>
        <a:lstStyle/>
        <a:p>
          <a:endParaRPr lang="en-GB"/>
        </a:p>
      </dgm:t>
    </dgm:pt>
    <dgm:pt modelId="{E78AFCD8-26F3-42B0-864A-D2E57C7F2415}">
      <dgm:prSet phldrT="[Text]"/>
      <dgm:spPr/>
      <dgm:t>
        <a:bodyPr/>
        <a:lstStyle/>
        <a:p>
          <a:r>
            <a:rPr lang="en-GB" dirty="0"/>
            <a:t>Job Specification</a:t>
          </a:r>
        </a:p>
      </dgm:t>
    </dgm:pt>
    <dgm:pt modelId="{727300F8-9790-49FD-A53F-1F702F75275C}" type="parTrans" cxnId="{92B1DDF5-319D-40E7-AF96-39A1553B53DD}">
      <dgm:prSet/>
      <dgm:spPr/>
      <dgm:t>
        <a:bodyPr/>
        <a:lstStyle/>
        <a:p>
          <a:endParaRPr lang="en-GB"/>
        </a:p>
      </dgm:t>
    </dgm:pt>
    <dgm:pt modelId="{9FB2D0B3-365F-4D96-9FB3-7442E8A7AC78}" type="sibTrans" cxnId="{92B1DDF5-319D-40E7-AF96-39A1553B53DD}">
      <dgm:prSet/>
      <dgm:spPr/>
      <dgm:t>
        <a:bodyPr/>
        <a:lstStyle/>
        <a:p>
          <a:endParaRPr lang="en-GB"/>
        </a:p>
      </dgm:t>
    </dgm:pt>
    <dgm:pt modelId="{11FAB688-0B8D-4479-A702-83EEA4883B30}">
      <dgm:prSet phldrT="[Text]"/>
      <dgm:spPr/>
      <dgm:t>
        <a:bodyPr/>
        <a:lstStyle/>
        <a:p>
          <a:r>
            <a:rPr lang="en-GB" dirty="0"/>
            <a:t>Dispositions</a:t>
          </a:r>
        </a:p>
      </dgm:t>
    </dgm:pt>
    <dgm:pt modelId="{14C33102-27D8-41BB-BD0F-FBAF58AB68CC}" type="parTrans" cxnId="{93631284-6EB4-4E40-9C94-A2F8EFB13851}">
      <dgm:prSet/>
      <dgm:spPr/>
      <dgm:t>
        <a:bodyPr/>
        <a:lstStyle/>
        <a:p>
          <a:endParaRPr lang="en-GB"/>
        </a:p>
      </dgm:t>
    </dgm:pt>
    <dgm:pt modelId="{C8F4B284-C6D8-4542-B971-2E323BF9F502}" type="sibTrans" cxnId="{93631284-6EB4-4E40-9C94-A2F8EFB13851}">
      <dgm:prSet/>
      <dgm:spPr/>
      <dgm:t>
        <a:bodyPr/>
        <a:lstStyle/>
        <a:p>
          <a:endParaRPr lang="en-GB"/>
        </a:p>
      </dgm:t>
    </dgm:pt>
    <dgm:pt modelId="{C1845E50-A74F-4B33-8A9D-011E547B9CDA}">
      <dgm:prSet phldrT="[Text]"/>
      <dgm:spPr/>
      <dgm:t>
        <a:bodyPr/>
        <a:lstStyle/>
        <a:p>
          <a:r>
            <a:rPr lang="en-GB" dirty="0"/>
            <a:t>Skills</a:t>
          </a:r>
        </a:p>
      </dgm:t>
    </dgm:pt>
    <dgm:pt modelId="{9B2C77C9-CDBD-4BD2-8AB0-7F6804737D8C}" type="parTrans" cxnId="{EDE26FA3-3205-4465-929E-2B06F4D85744}">
      <dgm:prSet/>
      <dgm:spPr/>
      <dgm:t>
        <a:bodyPr/>
        <a:lstStyle/>
        <a:p>
          <a:endParaRPr lang="en-GB"/>
        </a:p>
      </dgm:t>
    </dgm:pt>
    <dgm:pt modelId="{BF0C0DB4-B29E-4199-9270-CC6F4E711E3C}" type="sibTrans" cxnId="{EDE26FA3-3205-4465-929E-2B06F4D85744}">
      <dgm:prSet/>
      <dgm:spPr/>
      <dgm:t>
        <a:bodyPr/>
        <a:lstStyle/>
        <a:p>
          <a:endParaRPr lang="en-GB"/>
        </a:p>
      </dgm:t>
    </dgm:pt>
    <dgm:pt modelId="{B549F835-2C22-49D4-9FAA-8E86885ED69C}">
      <dgm:prSet phldrT="[Text]"/>
      <dgm:spPr/>
      <dgm:t>
        <a:bodyPr/>
        <a:lstStyle/>
        <a:p>
          <a:r>
            <a:rPr lang="en-GB" dirty="0"/>
            <a:t>Knowledge &amp; Understanding</a:t>
          </a:r>
        </a:p>
        <a:p>
          <a:endParaRPr lang="en-GB" dirty="0"/>
        </a:p>
      </dgm:t>
    </dgm:pt>
    <dgm:pt modelId="{B193FFB6-D92E-4CDA-B426-5F4BFAA2EBF9}" type="parTrans" cxnId="{FB960E2C-7D98-4D2F-ACCE-C1B8B4D675CA}">
      <dgm:prSet/>
      <dgm:spPr/>
      <dgm:t>
        <a:bodyPr/>
        <a:lstStyle/>
        <a:p>
          <a:endParaRPr lang="en-GB"/>
        </a:p>
      </dgm:t>
    </dgm:pt>
    <dgm:pt modelId="{078F8F16-4A8D-4DC7-987E-CE3543902E0C}" type="sibTrans" cxnId="{FB960E2C-7D98-4D2F-ACCE-C1B8B4D675CA}">
      <dgm:prSet/>
      <dgm:spPr/>
      <dgm:t>
        <a:bodyPr/>
        <a:lstStyle/>
        <a:p>
          <a:endParaRPr lang="en-GB"/>
        </a:p>
      </dgm:t>
    </dgm:pt>
    <dgm:pt modelId="{D6395DD5-B724-422B-B311-C2E7655E42A7}">
      <dgm:prSet phldrT="[Text]"/>
      <dgm:spPr/>
      <dgm:t>
        <a:bodyPr/>
        <a:lstStyle/>
        <a:p>
          <a:r>
            <a:rPr lang="en-GB" dirty="0"/>
            <a:t>Qualifications</a:t>
          </a:r>
        </a:p>
      </dgm:t>
    </dgm:pt>
    <dgm:pt modelId="{4E6DC055-E903-4C69-894B-72473B3E4B2E}" type="parTrans" cxnId="{813FE478-BACB-431F-A527-780D39F2ECCF}">
      <dgm:prSet/>
      <dgm:spPr/>
      <dgm:t>
        <a:bodyPr/>
        <a:lstStyle/>
        <a:p>
          <a:endParaRPr lang="en-GB"/>
        </a:p>
      </dgm:t>
    </dgm:pt>
    <dgm:pt modelId="{2BBBA96C-2C17-4576-ABA4-42A0A0328EB8}" type="sibTrans" cxnId="{813FE478-BACB-431F-A527-780D39F2ECCF}">
      <dgm:prSet/>
      <dgm:spPr/>
      <dgm:t>
        <a:bodyPr/>
        <a:lstStyle/>
        <a:p>
          <a:endParaRPr lang="en-GB"/>
        </a:p>
      </dgm:t>
    </dgm:pt>
    <dgm:pt modelId="{5E011DD7-8999-47C7-B013-CDBA086420F0}">
      <dgm:prSet/>
      <dgm:spPr/>
      <dgm:t>
        <a:bodyPr/>
        <a:lstStyle/>
        <a:p>
          <a:r>
            <a:rPr lang="en-GB" dirty="0"/>
            <a:t>Special Requirements</a:t>
          </a:r>
        </a:p>
      </dgm:t>
    </dgm:pt>
    <dgm:pt modelId="{F97BD193-FDD0-4B1D-A7F1-06327C174C31}" type="parTrans" cxnId="{AF8E9811-727D-4474-95AB-EA4906ABA359}">
      <dgm:prSet/>
      <dgm:spPr/>
      <dgm:t>
        <a:bodyPr/>
        <a:lstStyle/>
        <a:p>
          <a:endParaRPr lang="en-GB"/>
        </a:p>
      </dgm:t>
    </dgm:pt>
    <dgm:pt modelId="{8B3B14AC-23CE-4C30-A6E4-A61742346CD1}" type="sibTrans" cxnId="{AF8E9811-727D-4474-95AB-EA4906ABA359}">
      <dgm:prSet/>
      <dgm:spPr/>
      <dgm:t>
        <a:bodyPr/>
        <a:lstStyle/>
        <a:p>
          <a:endParaRPr lang="en-GB"/>
        </a:p>
      </dgm:t>
    </dgm:pt>
    <dgm:pt modelId="{0AD3970A-F217-46D2-8D29-48DD5CF826BA}" type="pres">
      <dgm:prSet presAssocID="{FD30A4A8-6B3C-49CC-AF3E-65DFA951DE5D}" presName="cycle" presStyleCnt="0">
        <dgm:presLayoutVars>
          <dgm:chMax val="1"/>
          <dgm:dir/>
          <dgm:animLvl val="ctr"/>
          <dgm:resizeHandles val="exact"/>
        </dgm:presLayoutVars>
      </dgm:prSet>
      <dgm:spPr/>
    </dgm:pt>
    <dgm:pt modelId="{5A25C169-9766-459E-B4C8-4A86D9701F17}" type="pres">
      <dgm:prSet presAssocID="{E78AFCD8-26F3-42B0-864A-D2E57C7F2415}" presName="centerShape" presStyleLbl="node0" presStyleIdx="0" presStyleCnt="1"/>
      <dgm:spPr/>
    </dgm:pt>
    <dgm:pt modelId="{10F16775-3A73-45B6-AB98-A6B1FFC5894D}" type="pres">
      <dgm:prSet presAssocID="{14C33102-27D8-41BB-BD0F-FBAF58AB68CC}" presName="Name9" presStyleLbl="parChTrans1D2" presStyleIdx="0" presStyleCnt="5"/>
      <dgm:spPr/>
    </dgm:pt>
    <dgm:pt modelId="{BC06FE47-5437-4114-8C02-F0833976038F}" type="pres">
      <dgm:prSet presAssocID="{14C33102-27D8-41BB-BD0F-FBAF58AB68CC}" presName="connTx" presStyleLbl="parChTrans1D2" presStyleIdx="0" presStyleCnt="5"/>
      <dgm:spPr/>
    </dgm:pt>
    <dgm:pt modelId="{E7ACC39E-01D3-4B9A-B179-70B85DD92749}" type="pres">
      <dgm:prSet presAssocID="{11FAB688-0B8D-4479-A702-83EEA4883B30}" presName="node" presStyleLbl="node1" presStyleIdx="0" presStyleCnt="5">
        <dgm:presLayoutVars>
          <dgm:bulletEnabled val="1"/>
        </dgm:presLayoutVars>
      </dgm:prSet>
      <dgm:spPr/>
    </dgm:pt>
    <dgm:pt modelId="{E937D771-BD3A-46D6-9804-38CE9CDA878A}" type="pres">
      <dgm:prSet presAssocID="{9B2C77C9-CDBD-4BD2-8AB0-7F6804737D8C}" presName="Name9" presStyleLbl="parChTrans1D2" presStyleIdx="1" presStyleCnt="5"/>
      <dgm:spPr/>
    </dgm:pt>
    <dgm:pt modelId="{FDD42913-6957-48D4-AA41-0345D8060279}" type="pres">
      <dgm:prSet presAssocID="{9B2C77C9-CDBD-4BD2-8AB0-7F6804737D8C}" presName="connTx" presStyleLbl="parChTrans1D2" presStyleIdx="1" presStyleCnt="5"/>
      <dgm:spPr/>
    </dgm:pt>
    <dgm:pt modelId="{402A2247-9846-4E80-B115-7580A164A1E6}" type="pres">
      <dgm:prSet presAssocID="{C1845E50-A74F-4B33-8A9D-011E547B9CDA}" presName="node" presStyleLbl="node1" presStyleIdx="1" presStyleCnt="5">
        <dgm:presLayoutVars>
          <dgm:bulletEnabled val="1"/>
        </dgm:presLayoutVars>
      </dgm:prSet>
      <dgm:spPr/>
    </dgm:pt>
    <dgm:pt modelId="{EFD453DF-116A-4CC9-8239-216539C41BB7}" type="pres">
      <dgm:prSet presAssocID="{B193FFB6-D92E-4CDA-B426-5F4BFAA2EBF9}" presName="Name9" presStyleLbl="parChTrans1D2" presStyleIdx="2" presStyleCnt="5"/>
      <dgm:spPr/>
    </dgm:pt>
    <dgm:pt modelId="{444EE875-7985-48F8-84EB-92DC119D38F1}" type="pres">
      <dgm:prSet presAssocID="{B193FFB6-D92E-4CDA-B426-5F4BFAA2EBF9}" presName="connTx" presStyleLbl="parChTrans1D2" presStyleIdx="2" presStyleCnt="5"/>
      <dgm:spPr/>
    </dgm:pt>
    <dgm:pt modelId="{C5C5BF4C-B790-4F79-8D9B-F954643BBC27}" type="pres">
      <dgm:prSet presAssocID="{B549F835-2C22-49D4-9FAA-8E86885ED69C}" presName="node" presStyleLbl="node1" presStyleIdx="2" presStyleCnt="5">
        <dgm:presLayoutVars>
          <dgm:bulletEnabled val="1"/>
        </dgm:presLayoutVars>
      </dgm:prSet>
      <dgm:spPr/>
    </dgm:pt>
    <dgm:pt modelId="{AD906358-5738-4BC4-8B66-133582A051E7}" type="pres">
      <dgm:prSet presAssocID="{F97BD193-FDD0-4B1D-A7F1-06327C174C31}" presName="Name9" presStyleLbl="parChTrans1D2" presStyleIdx="3" presStyleCnt="5"/>
      <dgm:spPr/>
    </dgm:pt>
    <dgm:pt modelId="{95A6BDE3-A97D-42A2-B3C9-5FC72375119C}" type="pres">
      <dgm:prSet presAssocID="{F97BD193-FDD0-4B1D-A7F1-06327C174C31}" presName="connTx" presStyleLbl="parChTrans1D2" presStyleIdx="3" presStyleCnt="5"/>
      <dgm:spPr/>
    </dgm:pt>
    <dgm:pt modelId="{49063554-DD23-4032-9636-86843729F750}" type="pres">
      <dgm:prSet presAssocID="{5E011DD7-8999-47C7-B013-CDBA086420F0}" presName="node" presStyleLbl="node1" presStyleIdx="3" presStyleCnt="5">
        <dgm:presLayoutVars>
          <dgm:bulletEnabled val="1"/>
        </dgm:presLayoutVars>
      </dgm:prSet>
      <dgm:spPr/>
    </dgm:pt>
    <dgm:pt modelId="{FC54CFEB-7745-4B16-BBDB-33C90A18CD63}" type="pres">
      <dgm:prSet presAssocID="{4E6DC055-E903-4C69-894B-72473B3E4B2E}" presName="Name9" presStyleLbl="parChTrans1D2" presStyleIdx="4" presStyleCnt="5"/>
      <dgm:spPr/>
    </dgm:pt>
    <dgm:pt modelId="{6F1E2F13-49F2-4AE4-BB9B-449E02688FB6}" type="pres">
      <dgm:prSet presAssocID="{4E6DC055-E903-4C69-894B-72473B3E4B2E}" presName="connTx" presStyleLbl="parChTrans1D2" presStyleIdx="4" presStyleCnt="5"/>
      <dgm:spPr/>
    </dgm:pt>
    <dgm:pt modelId="{46E07678-7C48-4702-BE7E-60BFAF956096}" type="pres">
      <dgm:prSet presAssocID="{D6395DD5-B724-422B-B311-C2E7655E42A7}" presName="node" presStyleLbl="node1" presStyleIdx="4" presStyleCnt="5">
        <dgm:presLayoutVars>
          <dgm:bulletEnabled val="1"/>
        </dgm:presLayoutVars>
      </dgm:prSet>
      <dgm:spPr/>
    </dgm:pt>
  </dgm:ptLst>
  <dgm:cxnLst>
    <dgm:cxn modelId="{16414D05-1935-4C4A-A59B-4D8D0F663F50}" type="presOf" srcId="{11FAB688-0B8D-4479-A702-83EEA4883B30}" destId="{E7ACC39E-01D3-4B9A-B179-70B85DD92749}" srcOrd="0" destOrd="0" presId="urn:microsoft.com/office/officeart/2005/8/layout/radial1"/>
    <dgm:cxn modelId="{AF8E9811-727D-4474-95AB-EA4906ABA359}" srcId="{E78AFCD8-26F3-42B0-864A-D2E57C7F2415}" destId="{5E011DD7-8999-47C7-B013-CDBA086420F0}" srcOrd="3" destOrd="0" parTransId="{F97BD193-FDD0-4B1D-A7F1-06327C174C31}" sibTransId="{8B3B14AC-23CE-4C30-A6E4-A61742346CD1}"/>
    <dgm:cxn modelId="{41E2571B-F454-4247-9921-DB919E8CA058}" type="presOf" srcId="{9B2C77C9-CDBD-4BD2-8AB0-7F6804737D8C}" destId="{E937D771-BD3A-46D6-9804-38CE9CDA878A}" srcOrd="0" destOrd="0" presId="urn:microsoft.com/office/officeart/2005/8/layout/radial1"/>
    <dgm:cxn modelId="{27D69E1E-5925-4E57-82AE-EF1607D2E6A5}" type="presOf" srcId="{B193FFB6-D92E-4CDA-B426-5F4BFAA2EBF9}" destId="{444EE875-7985-48F8-84EB-92DC119D38F1}" srcOrd="1" destOrd="0" presId="urn:microsoft.com/office/officeart/2005/8/layout/radial1"/>
    <dgm:cxn modelId="{A2918920-5407-4FCF-82AD-5D44FEDEC271}" type="presOf" srcId="{14C33102-27D8-41BB-BD0F-FBAF58AB68CC}" destId="{10F16775-3A73-45B6-AB98-A6B1FFC5894D}" srcOrd="0" destOrd="0" presId="urn:microsoft.com/office/officeart/2005/8/layout/radial1"/>
    <dgm:cxn modelId="{FB960E2C-7D98-4D2F-ACCE-C1B8B4D675CA}" srcId="{E78AFCD8-26F3-42B0-864A-D2E57C7F2415}" destId="{B549F835-2C22-49D4-9FAA-8E86885ED69C}" srcOrd="2" destOrd="0" parTransId="{B193FFB6-D92E-4CDA-B426-5F4BFAA2EBF9}" sibTransId="{078F8F16-4A8D-4DC7-987E-CE3543902E0C}"/>
    <dgm:cxn modelId="{CCC2492C-370B-4D7D-ABBF-544748C63E99}" type="presOf" srcId="{FD30A4A8-6B3C-49CC-AF3E-65DFA951DE5D}" destId="{0AD3970A-F217-46D2-8D29-48DD5CF826BA}" srcOrd="0" destOrd="0" presId="urn:microsoft.com/office/officeart/2005/8/layout/radial1"/>
    <dgm:cxn modelId="{5DB22932-C883-4104-9DAD-96E19C5DFA2F}" type="presOf" srcId="{E78AFCD8-26F3-42B0-864A-D2E57C7F2415}" destId="{5A25C169-9766-459E-B4C8-4A86D9701F17}" srcOrd="0" destOrd="0" presId="urn:microsoft.com/office/officeart/2005/8/layout/radial1"/>
    <dgm:cxn modelId="{E8FBEC46-4E85-4829-A87D-1AB1DA2FF4F6}" type="presOf" srcId="{B549F835-2C22-49D4-9FAA-8E86885ED69C}" destId="{C5C5BF4C-B790-4F79-8D9B-F954643BBC27}" srcOrd="0" destOrd="0" presId="urn:microsoft.com/office/officeart/2005/8/layout/radial1"/>
    <dgm:cxn modelId="{1439F369-4426-4DB7-898D-445606D62E61}" type="presOf" srcId="{B193FFB6-D92E-4CDA-B426-5F4BFAA2EBF9}" destId="{EFD453DF-116A-4CC9-8239-216539C41BB7}" srcOrd="0" destOrd="0" presId="urn:microsoft.com/office/officeart/2005/8/layout/radial1"/>
    <dgm:cxn modelId="{FB8A464D-A3AD-45A0-8E9A-7962D431C5FB}" type="presOf" srcId="{14C33102-27D8-41BB-BD0F-FBAF58AB68CC}" destId="{BC06FE47-5437-4114-8C02-F0833976038F}" srcOrd="1" destOrd="0" presId="urn:microsoft.com/office/officeart/2005/8/layout/radial1"/>
    <dgm:cxn modelId="{D993F171-DE3D-413E-8875-469E05A0AE84}" type="presOf" srcId="{F97BD193-FDD0-4B1D-A7F1-06327C174C31}" destId="{AD906358-5738-4BC4-8B66-133582A051E7}" srcOrd="0" destOrd="0" presId="urn:microsoft.com/office/officeart/2005/8/layout/radial1"/>
    <dgm:cxn modelId="{813FE478-BACB-431F-A527-780D39F2ECCF}" srcId="{E78AFCD8-26F3-42B0-864A-D2E57C7F2415}" destId="{D6395DD5-B724-422B-B311-C2E7655E42A7}" srcOrd="4" destOrd="0" parTransId="{4E6DC055-E903-4C69-894B-72473B3E4B2E}" sibTransId="{2BBBA96C-2C17-4576-ABA4-42A0A0328EB8}"/>
    <dgm:cxn modelId="{93631284-6EB4-4E40-9C94-A2F8EFB13851}" srcId="{E78AFCD8-26F3-42B0-864A-D2E57C7F2415}" destId="{11FAB688-0B8D-4479-A702-83EEA4883B30}" srcOrd="0" destOrd="0" parTransId="{14C33102-27D8-41BB-BD0F-FBAF58AB68CC}" sibTransId="{C8F4B284-C6D8-4542-B971-2E323BF9F502}"/>
    <dgm:cxn modelId="{ED190D92-E9AC-492C-9D8D-E9FDE993071F}" type="presOf" srcId="{C1845E50-A74F-4B33-8A9D-011E547B9CDA}" destId="{402A2247-9846-4E80-B115-7580A164A1E6}" srcOrd="0" destOrd="0" presId="urn:microsoft.com/office/officeart/2005/8/layout/radial1"/>
    <dgm:cxn modelId="{80DC6C92-A23A-4689-8AA6-27D1F33F87E9}" type="presOf" srcId="{F97BD193-FDD0-4B1D-A7F1-06327C174C31}" destId="{95A6BDE3-A97D-42A2-B3C9-5FC72375119C}" srcOrd="1" destOrd="0" presId="urn:microsoft.com/office/officeart/2005/8/layout/radial1"/>
    <dgm:cxn modelId="{EDE26FA3-3205-4465-929E-2B06F4D85744}" srcId="{E78AFCD8-26F3-42B0-864A-D2E57C7F2415}" destId="{C1845E50-A74F-4B33-8A9D-011E547B9CDA}" srcOrd="1" destOrd="0" parTransId="{9B2C77C9-CDBD-4BD2-8AB0-7F6804737D8C}" sibTransId="{BF0C0DB4-B29E-4199-9270-CC6F4E711E3C}"/>
    <dgm:cxn modelId="{E68E9DB2-2386-48A4-8914-2C8A9FFAA386}" type="presOf" srcId="{4E6DC055-E903-4C69-894B-72473B3E4B2E}" destId="{FC54CFEB-7745-4B16-BBDB-33C90A18CD63}" srcOrd="0" destOrd="0" presId="urn:microsoft.com/office/officeart/2005/8/layout/radial1"/>
    <dgm:cxn modelId="{9A6FEDB5-8F80-4801-B80C-CF9627D41E62}" type="presOf" srcId="{5E011DD7-8999-47C7-B013-CDBA086420F0}" destId="{49063554-DD23-4032-9636-86843729F750}" srcOrd="0" destOrd="0" presId="urn:microsoft.com/office/officeart/2005/8/layout/radial1"/>
    <dgm:cxn modelId="{9C90C9D1-7324-46CE-8F15-1AB3B229BF37}" type="presOf" srcId="{4E6DC055-E903-4C69-894B-72473B3E4B2E}" destId="{6F1E2F13-49F2-4AE4-BB9B-449E02688FB6}" srcOrd="1" destOrd="0" presId="urn:microsoft.com/office/officeart/2005/8/layout/radial1"/>
    <dgm:cxn modelId="{CCD618E1-A2CB-4C23-A7E0-6FE794AC87C6}" type="presOf" srcId="{D6395DD5-B724-422B-B311-C2E7655E42A7}" destId="{46E07678-7C48-4702-BE7E-60BFAF956096}" srcOrd="0" destOrd="0" presId="urn:microsoft.com/office/officeart/2005/8/layout/radial1"/>
    <dgm:cxn modelId="{92B1DDF5-319D-40E7-AF96-39A1553B53DD}" srcId="{FD30A4A8-6B3C-49CC-AF3E-65DFA951DE5D}" destId="{E78AFCD8-26F3-42B0-864A-D2E57C7F2415}" srcOrd="0" destOrd="0" parTransId="{727300F8-9790-49FD-A53F-1F702F75275C}" sibTransId="{9FB2D0B3-365F-4D96-9FB3-7442E8A7AC78}"/>
    <dgm:cxn modelId="{82276CFE-1FF6-4EE1-AD66-06105D804EA2}" type="presOf" srcId="{9B2C77C9-CDBD-4BD2-8AB0-7F6804737D8C}" destId="{FDD42913-6957-48D4-AA41-0345D8060279}" srcOrd="1" destOrd="0" presId="urn:microsoft.com/office/officeart/2005/8/layout/radial1"/>
    <dgm:cxn modelId="{9A08D472-E18C-4F20-A1CD-D9AE85242D19}" type="presParOf" srcId="{0AD3970A-F217-46D2-8D29-48DD5CF826BA}" destId="{5A25C169-9766-459E-B4C8-4A86D9701F17}" srcOrd="0" destOrd="0" presId="urn:microsoft.com/office/officeart/2005/8/layout/radial1"/>
    <dgm:cxn modelId="{1B7FE9DB-14D2-48E2-9534-2D9619069CC7}" type="presParOf" srcId="{0AD3970A-F217-46D2-8D29-48DD5CF826BA}" destId="{10F16775-3A73-45B6-AB98-A6B1FFC5894D}" srcOrd="1" destOrd="0" presId="urn:microsoft.com/office/officeart/2005/8/layout/radial1"/>
    <dgm:cxn modelId="{6691D002-105E-407F-8B18-E3D2CFAA037C}" type="presParOf" srcId="{10F16775-3A73-45B6-AB98-A6B1FFC5894D}" destId="{BC06FE47-5437-4114-8C02-F0833976038F}" srcOrd="0" destOrd="0" presId="urn:microsoft.com/office/officeart/2005/8/layout/radial1"/>
    <dgm:cxn modelId="{5BFBAB22-2A9F-4998-A536-1BFACB69FE6F}" type="presParOf" srcId="{0AD3970A-F217-46D2-8D29-48DD5CF826BA}" destId="{E7ACC39E-01D3-4B9A-B179-70B85DD92749}" srcOrd="2" destOrd="0" presId="urn:microsoft.com/office/officeart/2005/8/layout/radial1"/>
    <dgm:cxn modelId="{224C627B-EC5A-416B-A83C-EE48CE4E11D7}" type="presParOf" srcId="{0AD3970A-F217-46D2-8D29-48DD5CF826BA}" destId="{E937D771-BD3A-46D6-9804-38CE9CDA878A}" srcOrd="3" destOrd="0" presId="urn:microsoft.com/office/officeart/2005/8/layout/radial1"/>
    <dgm:cxn modelId="{02461895-5F87-4A70-A9A4-683FEE4D4FE8}" type="presParOf" srcId="{E937D771-BD3A-46D6-9804-38CE9CDA878A}" destId="{FDD42913-6957-48D4-AA41-0345D8060279}" srcOrd="0" destOrd="0" presId="urn:microsoft.com/office/officeart/2005/8/layout/radial1"/>
    <dgm:cxn modelId="{E9C0FC73-2FF1-4F2F-A31A-7AC6250C3F0D}" type="presParOf" srcId="{0AD3970A-F217-46D2-8D29-48DD5CF826BA}" destId="{402A2247-9846-4E80-B115-7580A164A1E6}" srcOrd="4" destOrd="0" presId="urn:microsoft.com/office/officeart/2005/8/layout/radial1"/>
    <dgm:cxn modelId="{1E3DB3E6-E4D3-4F5A-9C44-FEBE62322DED}" type="presParOf" srcId="{0AD3970A-F217-46D2-8D29-48DD5CF826BA}" destId="{EFD453DF-116A-4CC9-8239-216539C41BB7}" srcOrd="5" destOrd="0" presId="urn:microsoft.com/office/officeart/2005/8/layout/radial1"/>
    <dgm:cxn modelId="{56FA30AE-F618-4437-B726-5F842D541642}" type="presParOf" srcId="{EFD453DF-116A-4CC9-8239-216539C41BB7}" destId="{444EE875-7985-48F8-84EB-92DC119D38F1}" srcOrd="0" destOrd="0" presId="urn:microsoft.com/office/officeart/2005/8/layout/radial1"/>
    <dgm:cxn modelId="{798C8156-2221-4A59-95BC-15D25C61A22C}" type="presParOf" srcId="{0AD3970A-F217-46D2-8D29-48DD5CF826BA}" destId="{C5C5BF4C-B790-4F79-8D9B-F954643BBC27}" srcOrd="6" destOrd="0" presId="urn:microsoft.com/office/officeart/2005/8/layout/radial1"/>
    <dgm:cxn modelId="{98A5F1B0-0CEB-4AE4-AC6F-864D90570405}" type="presParOf" srcId="{0AD3970A-F217-46D2-8D29-48DD5CF826BA}" destId="{AD906358-5738-4BC4-8B66-133582A051E7}" srcOrd="7" destOrd="0" presId="urn:microsoft.com/office/officeart/2005/8/layout/radial1"/>
    <dgm:cxn modelId="{205F36BD-7BD2-4177-B0F7-025A0CC5DD75}" type="presParOf" srcId="{AD906358-5738-4BC4-8B66-133582A051E7}" destId="{95A6BDE3-A97D-42A2-B3C9-5FC72375119C}" srcOrd="0" destOrd="0" presId="urn:microsoft.com/office/officeart/2005/8/layout/radial1"/>
    <dgm:cxn modelId="{7AD42A88-931A-49AB-B3D1-756FB3EDB0D9}" type="presParOf" srcId="{0AD3970A-F217-46D2-8D29-48DD5CF826BA}" destId="{49063554-DD23-4032-9636-86843729F750}" srcOrd="8" destOrd="0" presId="urn:microsoft.com/office/officeart/2005/8/layout/radial1"/>
    <dgm:cxn modelId="{19D41691-A0E3-4AB4-9951-DF560DD1F93A}" type="presParOf" srcId="{0AD3970A-F217-46D2-8D29-48DD5CF826BA}" destId="{FC54CFEB-7745-4B16-BBDB-33C90A18CD63}" srcOrd="9" destOrd="0" presId="urn:microsoft.com/office/officeart/2005/8/layout/radial1"/>
    <dgm:cxn modelId="{F01D7E71-6ABD-4283-82A9-B0F6F835D342}" type="presParOf" srcId="{FC54CFEB-7745-4B16-BBDB-33C90A18CD63}" destId="{6F1E2F13-49F2-4AE4-BB9B-449E02688FB6}" srcOrd="0" destOrd="0" presId="urn:microsoft.com/office/officeart/2005/8/layout/radial1"/>
    <dgm:cxn modelId="{CEBA696F-2A16-484D-9E25-B3E3BA19D789}" type="presParOf" srcId="{0AD3970A-F217-46D2-8D29-48DD5CF826BA}" destId="{46E07678-7C48-4702-BE7E-60BFAF956096}"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C36839-8146-40C5-A551-28C63574144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685811B-5E6E-433E-AB20-FF7FCF7E78B4}">
      <dgm:prSet/>
      <dgm:spPr/>
      <dgm:t>
        <a:bodyPr/>
        <a:lstStyle/>
        <a:p>
          <a:pPr>
            <a:defRPr cap="all"/>
          </a:pPr>
          <a:r>
            <a:rPr lang="en-GB"/>
            <a:t>Communication</a:t>
          </a:r>
          <a:endParaRPr lang="en-US"/>
        </a:p>
      </dgm:t>
    </dgm:pt>
    <dgm:pt modelId="{8B25AAF0-AE1B-45AD-86BB-A7EA7D6E72D8}" type="parTrans" cxnId="{10B5D964-4DCF-4B82-BF47-6F8C0D25DBC9}">
      <dgm:prSet/>
      <dgm:spPr/>
      <dgm:t>
        <a:bodyPr/>
        <a:lstStyle/>
        <a:p>
          <a:endParaRPr lang="en-US"/>
        </a:p>
      </dgm:t>
    </dgm:pt>
    <dgm:pt modelId="{7459BEAE-24FD-4F24-A650-AE2140DA0985}" type="sibTrans" cxnId="{10B5D964-4DCF-4B82-BF47-6F8C0D25DBC9}">
      <dgm:prSet/>
      <dgm:spPr/>
      <dgm:t>
        <a:bodyPr/>
        <a:lstStyle/>
        <a:p>
          <a:endParaRPr lang="en-US"/>
        </a:p>
      </dgm:t>
    </dgm:pt>
    <dgm:pt modelId="{5AF0660B-9141-467E-9791-CCEAFD89F137}">
      <dgm:prSet/>
      <dgm:spPr/>
      <dgm:t>
        <a:bodyPr/>
        <a:lstStyle/>
        <a:p>
          <a:pPr>
            <a:defRPr cap="all"/>
          </a:pPr>
          <a:r>
            <a:rPr lang="en-GB"/>
            <a:t>Teamwork </a:t>
          </a:r>
          <a:endParaRPr lang="en-US"/>
        </a:p>
      </dgm:t>
    </dgm:pt>
    <dgm:pt modelId="{763D7FCD-0530-4DE2-9454-CB457635E93D}" type="parTrans" cxnId="{3FB26B3D-5094-4D70-89E1-03EC6D18CA3E}">
      <dgm:prSet/>
      <dgm:spPr/>
      <dgm:t>
        <a:bodyPr/>
        <a:lstStyle/>
        <a:p>
          <a:endParaRPr lang="en-US"/>
        </a:p>
      </dgm:t>
    </dgm:pt>
    <dgm:pt modelId="{FFFCFB7F-C639-410B-85F2-A36673378237}" type="sibTrans" cxnId="{3FB26B3D-5094-4D70-89E1-03EC6D18CA3E}">
      <dgm:prSet/>
      <dgm:spPr/>
      <dgm:t>
        <a:bodyPr/>
        <a:lstStyle/>
        <a:p>
          <a:endParaRPr lang="en-US"/>
        </a:p>
      </dgm:t>
    </dgm:pt>
    <dgm:pt modelId="{2133D7E0-0132-4941-95DC-705EC600A911}">
      <dgm:prSet/>
      <dgm:spPr/>
      <dgm:t>
        <a:bodyPr/>
        <a:lstStyle/>
        <a:p>
          <a:pPr>
            <a:defRPr cap="all"/>
          </a:pPr>
          <a:r>
            <a:rPr lang="en-GB"/>
            <a:t>adaptability. </a:t>
          </a:r>
          <a:endParaRPr lang="en-US"/>
        </a:p>
      </dgm:t>
    </dgm:pt>
    <dgm:pt modelId="{DAFA95AC-48AB-4E9F-98C1-51461EA27892}" type="parTrans" cxnId="{49B0C209-E78A-45F5-A3E6-BE07BE9D2807}">
      <dgm:prSet/>
      <dgm:spPr/>
      <dgm:t>
        <a:bodyPr/>
        <a:lstStyle/>
        <a:p>
          <a:endParaRPr lang="en-US"/>
        </a:p>
      </dgm:t>
    </dgm:pt>
    <dgm:pt modelId="{25D541B9-BE98-4F5C-BD87-6535BF244842}" type="sibTrans" cxnId="{49B0C209-E78A-45F5-A3E6-BE07BE9D2807}">
      <dgm:prSet/>
      <dgm:spPr/>
      <dgm:t>
        <a:bodyPr/>
        <a:lstStyle/>
        <a:p>
          <a:endParaRPr lang="en-US"/>
        </a:p>
      </dgm:t>
    </dgm:pt>
    <dgm:pt modelId="{057069E8-1A07-499E-B6D1-1D2D6642E88A}" type="pres">
      <dgm:prSet presAssocID="{7DC36839-8146-40C5-A551-28C635741443}" presName="root" presStyleCnt="0">
        <dgm:presLayoutVars>
          <dgm:dir/>
          <dgm:resizeHandles val="exact"/>
        </dgm:presLayoutVars>
      </dgm:prSet>
      <dgm:spPr/>
    </dgm:pt>
    <dgm:pt modelId="{91B1BDC7-16B1-4A45-8000-CC3F6A8DB468}" type="pres">
      <dgm:prSet presAssocID="{2685811B-5E6E-433E-AB20-FF7FCF7E78B4}" presName="compNode" presStyleCnt="0"/>
      <dgm:spPr/>
    </dgm:pt>
    <dgm:pt modelId="{08E3ECAB-014C-4FE3-A5F6-71FEB277B444}" type="pres">
      <dgm:prSet presAssocID="{2685811B-5E6E-433E-AB20-FF7FCF7E78B4}" presName="iconBgRect" presStyleLbl="bgShp" presStyleIdx="0" presStyleCnt="3"/>
      <dgm:spPr/>
    </dgm:pt>
    <dgm:pt modelId="{B001D848-D296-4A68-B007-D728B3F0DBC8}" type="pres">
      <dgm:prSet presAssocID="{2685811B-5E6E-433E-AB20-FF7FCF7E78B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6DFA2288-A1D6-4B66-9674-0D682DE0ADE0}" type="pres">
      <dgm:prSet presAssocID="{2685811B-5E6E-433E-AB20-FF7FCF7E78B4}" presName="spaceRect" presStyleCnt="0"/>
      <dgm:spPr/>
    </dgm:pt>
    <dgm:pt modelId="{511E3898-27A7-4897-87E7-4183B9F6B2FB}" type="pres">
      <dgm:prSet presAssocID="{2685811B-5E6E-433E-AB20-FF7FCF7E78B4}" presName="textRect" presStyleLbl="revTx" presStyleIdx="0" presStyleCnt="3">
        <dgm:presLayoutVars>
          <dgm:chMax val="1"/>
          <dgm:chPref val="1"/>
        </dgm:presLayoutVars>
      </dgm:prSet>
      <dgm:spPr/>
    </dgm:pt>
    <dgm:pt modelId="{16324BA0-EF39-43C0-A2C8-7D4CA0E0BD45}" type="pres">
      <dgm:prSet presAssocID="{7459BEAE-24FD-4F24-A650-AE2140DA0985}" presName="sibTrans" presStyleCnt="0"/>
      <dgm:spPr/>
    </dgm:pt>
    <dgm:pt modelId="{0862AC66-7567-4F01-A7F9-04CE64AB80D3}" type="pres">
      <dgm:prSet presAssocID="{5AF0660B-9141-467E-9791-CCEAFD89F137}" presName="compNode" presStyleCnt="0"/>
      <dgm:spPr/>
    </dgm:pt>
    <dgm:pt modelId="{B340CE17-7210-4E08-9478-981CB39493B9}" type="pres">
      <dgm:prSet presAssocID="{5AF0660B-9141-467E-9791-CCEAFD89F137}" presName="iconBgRect" presStyleLbl="bgShp" presStyleIdx="1" presStyleCnt="3"/>
      <dgm:spPr/>
    </dgm:pt>
    <dgm:pt modelId="{955D4105-B2A5-4FFA-9E66-342DFDC2DE16}" type="pres">
      <dgm:prSet presAssocID="{5AF0660B-9141-467E-9791-CCEAFD89F13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96FC6CE8-C61A-41DC-8AB6-35762296FB64}" type="pres">
      <dgm:prSet presAssocID="{5AF0660B-9141-467E-9791-CCEAFD89F137}" presName="spaceRect" presStyleCnt="0"/>
      <dgm:spPr/>
    </dgm:pt>
    <dgm:pt modelId="{9C395033-8427-48DC-88D3-FC8E5073C24F}" type="pres">
      <dgm:prSet presAssocID="{5AF0660B-9141-467E-9791-CCEAFD89F137}" presName="textRect" presStyleLbl="revTx" presStyleIdx="1" presStyleCnt="3">
        <dgm:presLayoutVars>
          <dgm:chMax val="1"/>
          <dgm:chPref val="1"/>
        </dgm:presLayoutVars>
      </dgm:prSet>
      <dgm:spPr/>
    </dgm:pt>
    <dgm:pt modelId="{9DE66F2F-3BB1-485A-BCC9-AD886FE8AF3E}" type="pres">
      <dgm:prSet presAssocID="{FFFCFB7F-C639-410B-85F2-A36673378237}" presName="sibTrans" presStyleCnt="0"/>
      <dgm:spPr/>
    </dgm:pt>
    <dgm:pt modelId="{1A064ABD-DF63-4BE6-9064-D21EB930B257}" type="pres">
      <dgm:prSet presAssocID="{2133D7E0-0132-4941-95DC-705EC600A911}" presName="compNode" presStyleCnt="0"/>
      <dgm:spPr/>
    </dgm:pt>
    <dgm:pt modelId="{B081141B-9182-41E8-95D8-7536E902042E}" type="pres">
      <dgm:prSet presAssocID="{2133D7E0-0132-4941-95DC-705EC600A911}" presName="iconBgRect" presStyleLbl="bgShp" presStyleIdx="2" presStyleCnt="3"/>
      <dgm:spPr/>
    </dgm:pt>
    <dgm:pt modelId="{5C987237-0042-4A11-8D64-1EEC60389AFB}" type="pres">
      <dgm:prSet presAssocID="{2133D7E0-0132-4941-95DC-705EC600A91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lectrician"/>
        </a:ext>
      </dgm:extLst>
    </dgm:pt>
    <dgm:pt modelId="{CADDA68F-88E6-4BCF-A9B7-E8BE8BB71B7B}" type="pres">
      <dgm:prSet presAssocID="{2133D7E0-0132-4941-95DC-705EC600A911}" presName="spaceRect" presStyleCnt="0"/>
      <dgm:spPr/>
    </dgm:pt>
    <dgm:pt modelId="{73BB13B1-EF7F-49F5-B24B-90A754065B75}" type="pres">
      <dgm:prSet presAssocID="{2133D7E0-0132-4941-95DC-705EC600A911}" presName="textRect" presStyleLbl="revTx" presStyleIdx="2" presStyleCnt="3">
        <dgm:presLayoutVars>
          <dgm:chMax val="1"/>
          <dgm:chPref val="1"/>
        </dgm:presLayoutVars>
      </dgm:prSet>
      <dgm:spPr/>
    </dgm:pt>
  </dgm:ptLst>
  <dgm:cxnLst>
    <dgm:cxn modelId="{49B0C209-E78A-45F5-A3E6-BE07BE9D2807}" srcId="{7DC36839-8146-40C5-A551-28C635741443}" destId="{2133D7E0-0132-4941-95DC-705EC600A911}" srcOrd="2" destOrd="0" parTransId="{DAFA95AC-48AB-4E9F-98C1-51461EA27892}" sibTransId="{25D541B9-BE98-4F5C-BD87-6535BF244842}"/>
    <dgm:cxn modelId="{C90C2235-0767-474C-8FB1-818BF4D3FD20}" type="presOf" srcId="{5AF0660B-9141-467E-9791-CCEAFD89F137}" destId="{9C395033-8427-48DC-88D3-FC8E5073C24F}" srcOrd="0" destOrd="0" presId="urn:microsoft.com/office/officeart/2018/5/layout/IconCircleLabelList"/>
    <dgm:cxn modelId="{3FB26B3D-5094-4D70-89E1-03EC6D18CA3E}" srcId="{7DC36839-8146-40C5-A551-28C635741443}" destId="{5AF0660B-9141-467E-9791-CCEAFD89F137}" srcOrd="1" destOrd="0" parTransId="{763D7FCD-0530-4DE2-9454-CB457635E93D}" sibTransId="{FFFCFB7F-C639-410B-85F2-A36673378237}"/>
    <dgm:cxn modelId="{10B5D964-4DCF-4B82-BF47-6F8C0D25DBC9}" srcId="{7DC36839-8146-40C5-A551-28C635741443}" destId="{2685811B-5E6E-433E-AB20-FF7FCF7E78B4}" srcOrd="0" destOrd="0" parTransId="{8B25AAF0-AE1B-45AD-86BB-A7EA7D6E72D8}" sibTransId="{7459BEAE-24FD-4F24-A650-AE2140DA0985}"/>
    <dgm:cxn modelId="{01FE9270-0021-4620-BF36-93696DB120D5}" type="presOf" srcId="{2133D7E0-0132-4941-95DC-705EC600A911}" destId="{73BB13B1-EF7F-49F5-B24B-90A754065B75}" srcOrd="0" destOrd="0" presId="urn:microsoft.com/office/officeart/2018/5/layout/IconCircleLabelList"/>
    <dgm:cxn modelId="{B87532B8-3A2A-4828-BF0F-187437FF9B84}" type="presOf" srcId="{7DC36839-8146-40C5-A551-28C635741443}" destId="{057069E8-1A07-499E-B6D1-1D2D6642E88A}" srcOrd="0" destOrd="0" presId="urn:microsoft.com/office/officeart/2018/5/layout/IconCircleLabelList"/>
    <dgm:cxn modelId="{EDAB63EA-AC64-44E0-84DB-B74B1433D521}" type="presOf" srcId="{2685811B-5E6E-433E-AB20-FF7FCF7E78B4}" destId="{511E3898-27A7-4897-87E7-4183B9F6B2FB}" srcOrd="0" destOrd="0" presId="urn:microsoft.com/office/officeart/2018/5/layout/IconCircleLabelList"/>
    <dgm:cxn modelId="{725EE77F-CCC5-48FB-8E18-9255C91D87B9}" type="presParOf" srcId="{057069E8-1A07-499E-B6D1-1D2D6642E88A}" destId="{91B1BDC7-16B1-4A45-8000-CC3F6A8DB468}" srcOrd="0" destOrd="0" presId="urn:microsoft.com/office/officeart/2018/5/layout/IconCircleLabelList"/>
    <dgm:cxn modelId="{6A7548EB-0045-4AD5-AB0D-DCE2A89114C4}" type="presParOf" srcId="{91B1BDC7-16B1-4A45-8000-CC3F6A8DB468}" destId="{08E3ECAB-014C-4FE3-A5F6-71FEB277B444}" srcOrd="0" destOrd="0" presId="urn:microsoft.com/office/officeart/2018/5/layout/IconCircleLabelList"/>
    <dgm:cxn modelId="{CC62F6B9-73AC-47E1-97D1-955D67956BF8}" type="presParOf" srcId="{91B1BDC7-16B1-4A45-8000-CC3F6A8DB468}" destId="{B001D848-D296-4A68-B007-D728B3F0DBC8}" srcOrd="1" destOrd="0" presId="urn:microsoft.com/office/officeart/2018/5/layout/IconCircleLabelList"/>
    <dgm:cxn modelId="{003D448D-DB05-45D2-9105-7819130A16F3}" type="presParOf" srcId="{91B1BDC7-16B1-4A45-8000-CC3F6A8DB468}" destId="{6DFA2288-A1D6-4B66-9674-0D682DE0ADE0}" srcOrd="2" destOrd="0" presId="urn:microsoft.com/office/officeart/2018/5/layout/IconCircleLabelList"/>
    <dgm:cxn modelId="{33B52C55-B029-4796-AA91-05996CB433D1}" type="presParOf" srcId="{91B1BDC7-16B1-4A45-8000-CC3F6A8DB468}" destId="{511E3898-27A7-4897-87E7-4183B9F6B2FB}" srcOrd="3" destOrd="0" presId="urn:microsoft.com/office/officeart/2018/5/layout/IconCircleLabelList"/>
    <dgm:cxn modelId="{3FB4CA72-D126-48F6-9EAE-767DDE879120}" type="presParOf" srcId="{057069E8-1A07-499E-B6D1-1D2D6642E88A}" destId="{16324BA0-EF39-43C0-A2C8-7D4CA0E0BD45}" srcOrd="1" destOrd="0" presId="urn:microsoft.com/office/officeart/2018/5/layout/IconCircleLabelList"/>
    <dgm:cxn modelId="{10BB129C-85B6-4CEF-8783-54FC39364156}" type="presParOf" srcId="{057069E8-1A07-499E-B6D1-1D2D6642E88A}" destId="{0862AC66-7567-4F01-A7F9-04CE64AB80D3}" srcOrd="2" destOrd="0" presId="urn:microsoft.com/office/officeart/2018/5/layout/IconCircleLabelList"/>
    <dgm:cxn modelId="{FC52F9F9-55A5-47CB-A2EA-FD45AC2FE961}" type="presParOf" srcId="{0862AC66-7567-4F01-A7F9-04CE64AB80D3}" destId="{B340CE17-7210-4E08-9478-981CB39493B9}" srcOrd="0" destOrd="0" presId="urn:microsoft.com/office/officeart/2018/5/layout/IconCircleLabelList"/>
    <dgm:cxn modelId="{CE11B0E7-3A08-46E7-B3F5-FFFDC24BB61A}" type="presParOf" srcId="{0862AC66-7567-4F01-A7F9-04CE64AB80D3}" destId="{955D4105-B2A5-4FFA-9E66-342DFDC2DE16}" srcOrd="1" destOrd="0" presId="urn:microsoft.com/office/officeart/2018/5/layout/IconCircleLabelList"/>
    <dgm:cxn modelId="{5213FE84-D670-4456-A8D7-4A06C8579B4C}" type="presParOf" srcId="{0862AC66-7567-4F01-A7F9-04CE64AB80D3}" destId="{96FC6CE8-C61A-41DC-8AB6-35762296FB64}" srcOrd="2" destOrd="0" presId="urn:microsoft.com/office/officeart/2018/5/layout/IconCircleLabelList"/>
    <dgm:cxn modelId="{06A3F121-B990-468F-881D-5EB06419E79E}" type="presParOf" srcId="{0862AC66-7567-4F01-A7F9-04CE64AB80D3}" destId="{9C395033-8427-48DC-88D3-FC8E5073C24F}" srcOrd="3" destOrd="0" presId="urn:microsoft.com/office/officeart/2018/5/layout/IconCircleLabelList"/>
    <dgm:cxn modelId="{2DE1F583-6E26-47AB-AC11-6E1D3271EF04}" type="presParOf" srcId="{057069E8-1A07-499E-B6D1-1D2D6642E88A}" destId="{9DE66F2F-3BB1-485A-BCC9-AD886FE8AF3E}" srcOrd="3" destOrd="0" presId="urn:microsoft.com/office/officeart/2018/5/layout/IconCircleLabelList"/>
    <dgm:cxn modelId="{C316E53D-6DBC-48E5-851E-65C4279CB8BD}" type="presParOf" srcId="{057069E8-1A07-499E-B6D1-1D2D6642E88A}" destId="{1A064ABD-DF63-4BE6-9064-D21EB930B257}" srcOrd="4" destOrd="0" presId="urn:microsoft.com/office/officeart/2018/5/layout/IconCircleLabelList"/>
    <dgm:cxn modelId="{78E05B89-57AD-40B0-9BC8-C6754C3C3F4A}" type="presParOf" srcId="{1A064ABD-DF63-4BE6-9064-D21EB930B257}" destId="{B081141B-9182-41E8-95D8-7536E902042E}" srcOrd="0" destOrd="0" presId="urn:microsoft.com/office/officeart/2018/5/layout/IconCircleLabelList"/>
    <dgm:cxn modelId="{CA8841BE-5707-4FED-854B-3E8340CD3F6F}" type="presParOf" srcId="{1A064ABD-DF63-4BE6-9064-D21EB930B257}" destId="{5C987237-0042-4A11-8D64-1EEC60389AFB}" srcOrd="1" destOrd="0" presId="urn:microsoft.com/office/officeart/2018/5/layout/IconCircleLabelList"/>
    <dgm:cxn modelId="{D819F3EA-4120-40F0-B3D5-94AEA2848A1F}" type="presParOf" srcId="{1A064ABD-DF63-4BE6-9064-D21EB930B257}" destId="{CADDA68F-88E6-4BCF-A9B7-E8BE8BB71B7B}" srcOrd="2" destOrd="0" presId="urn:microsoft.com/office/officeart/2018/5/layout/IconCircleLabelList"/>
    <dgm:cxn modelId="{09893866-4089-4FED-97DD-70D22E0964F3}" type="presParOf" srcId="{1A064ABD-DF63-4BE6-9064-D21EB930B257}" destId="{73BB13B1-EF7F-49F5-B24B-90A754065B7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25C169-9766-459E-B4C8-4A86D9701F17}">
      <dsp:nvSpPr>
        <dsp:cNvPr id="0" name=""/>
        <dsp:cNvSpPr/>
      </dsp:nvSpPr>
      <dsp:spPr>
        <a:xfrm>
          <a:off x="4549941" y="2568365"/>
          <a:ext cx="1954803" cy="1954803"/>
        </a:xfrm>
        <a:prstGeom prst="ellipse">
          <a:avLst/>
        </a:prstGeom>
        <a:gradFill rotWithShape="0">
          <a:gsLst>
            <a:gs pos="0">
              <a:schemeClr val="accent1">
                <a:hueOff val="0"/>
                <a:satOff val="0"/>
                <a:lumOff val="0"/>
                <a:alphaOff val="0"/>
                <a:tint val="70000"/>
                <a:satMod val="100000"/>
                <a:lumMod val="110000"/>
              </a:schemeClr>
            </a:gs>
            <a:gs pos="50000">
              <a:schemeClr val="accent1">
                <a:hueOff val="0"/>
                <a:satOff val="0"/>
                <a:lumOff val="0"/>
                <a:alphaOff val="0"/>
                <a:tint val="75000"/>
                <a:satMod val="101000"/>
                <a:lumMod val="105000"/>
              </a:schemeClr>
            </a:gs>
            <a:gs pos="100000">
              <a:schemeClr val="accent1">
                <a:hueOff val="0"/>
                <a:satOff val="0"/>
                <a:lumOff val="0"/>
                <a:alphaOff val="0"/>
                <a:tint val="82000"/>
                <a:satMod val="104000"/>
                <a:lumMod val="105000"/>
              </a:schemeClr>
            </a:gs>
          </a:gsLst>
          <a:lin ang="27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Job Specification</a:t>
          </a:r>
        </a:p>
      </dsp:txBody>
      <dsp:txXfrm>
        <a:off x="4836215" y="2854639"/>
        <a:ext cx="1382255" cy="1382255"/>
      </dsp:txXfrm>
    </dsp:sp>
    <dsp:sp modelId="{10F16775-3A73-45B6-AB98-A6B1FFC5894D}">
      <dsp:nvSpPr>
        <dsp:cNvPr id="0" name=""/>
        <dsp:cNvSpPr/>
      </dsp:nvSpPr>
      <dsp:spPr>
        <a:xfrm rot="16200000">
          <a:off x="5232331" y="2257438"/>
          <a:ext cx="590024" cy="31829"/>
        </a:xfrm>
        <a:custGeom>
          <a:avLst/>
          <a:gdLst/>
          <a:ahLst/>
          <a:cxnLst/>
          <a:rect l="0" t="0" r="0" b="0"/>
          <a:pathLst>
            <a:path>
              <a:moveTo>
                <a:pt x="0" y="15914"/>
              </a:moveTo>
              <a:lnTo>
                <a:pt x="590024" y="1591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12592" y="2258602"/>
        <a:ext cx="29501" cy="29501"/>
      </dsp:txXfrm>
    </dsp:sp>
    <dsp:sp modelId="{E7ACC39E-01D3-4B9A-B179-70B85DD92749}">
      <dsp:nvSpPr>
        <dsp:cNvPr id="0" name=""/>
        <dsp:cNvSpPr/>
      </dsp:nvSpPr>
      <dsp:spPr>
        <a:xfrm>
          <a:off x="4549941" y="23537"/>
          <a:ext cx="1954803" cy="1954803"/>
        </a:xfrm>
        <a:prstGeom prst="ellipse">
          <a:avLst/>
        </a:prstGeom>
        <a:gradFill rotWithShape="0">
          <a:gsLst>
            <a:gs pos="0">
              <a:schemeClr val="accent1">
                <a:hueOff val="0"/>
                <a:satOff val="0"/>
                <a:lumOff val="0"/>
                <a:alphaOff val="0"/>
                <a:tint val="70000"/>
                <a:satMod val="100000"/>
                <a:lumMod val="110000"/>
              </a:schemeClr>
            </a:gs>
            <a:gs pos="50000">
              <a:schemeClr val="accent1">
                <a:hueOff val="0"/>
                <a:satOff val="0"/>
                <a:lumOff val="0"/>
                <a:alphaOff val="0"/>
                <a:tint val="75000"/>
                <a:satMod val="101000"/>
                <a:lumMod val="105000"/>
              </a:schemeClr>
            </a:gs>
            <a:gs pos="100000">
              <a:schemeClr val="accent1">
                <a:hueOff val="0"/>
                <a:satOff val="0"/>
                <a:lumOff val="0"/>
                <a:alphaOff val="0"/>
                <a:tint val="82000"/>
                <a:satMod val="104000"/>
                <a:lumMod val="105000"/>
              </a:schemeClr>
            </a:gs>
          </a:gsLst>
          <a:lin ang="27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Dispositions</a:t>
          </a:r>
        </a:p>
      </dsp:txBody>
      <dsp:txXfrm>
        <a:off x="4836215" y="309811"/>
        <a:ext cx="1382255" cy="1382255"/>
      </dsp:txXfrm>
    </dsp:sp>
    <dsp:sp modelId="{E937D771-BD3A-46D6-9804-38CE9CDA878A}">
      <dsp:nvSpPr>
        <dsp:cNvPr id="0" name=""/>
        <dsp:cNvSpPr/>
      </dsp:nvSpPr>
      <dsp:spPr>
        <a:xfrm rot="20520000">
          <a:off x="6442468" y="3136655"/>
          <a:ext cx="590024" cy="31829"/>
        </a:xfrm>
        <a:custGeom>
          <a:avLst/>
          <a:gdLst/>
          <a:ahLst/>
          <a:cxnLst/>
          <a:rect l="0" t="0" r="0" b="0"/>
          <a:pathLst>
            <a:path>
              <a:moveTo>
                <a:pt x="0" y="15914"/>
              </a:moveTo>
              <a:lnTo>
                <a:pt x="590024" y="1591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722730" y="3137819"/>
        <a:ext cx="29501" cy="29501"/>
      </dsp:txXfrm>
    </dsp:sp>
    <dsp:sp modelId="{402A2247-9846-4E80-B115-7580A164A1E6}">
      <dsp:nvSpPr>
        <dsp:cNvPr id="0" name=""/>
        <dsp:cNvSpPr/>
      </dsp:nvSpPr>
      <dsp:spPr>
        <a:xfrm>
          <a:off x="6970216" y="1781970"/>
          <a:ext cx="1954803" cy="1954803"/>
        </a:xfrm>
        <a:prstGeom prst="ellipse">
          <a:avLst/>
        </a:prstGeom>
        <a:gradFill rotWithShape="0">
          <a:gsLst>
            <a:gs pos="0">
              <a:schemeClr val="accent1">
                <a:hueOff val="0"/>
                <a:satOff val="0"/>
                <a:lumOff val="0"/>
                <a:alphaOff val="0"/>
                <a:tint val="70000"/>
                <a:satMod val="100000"/>
                <a:lumMod val="110000"/>
              </a:schemeClr>
            </a:gs>
            <a:gs pos="50000">
              <a:schemeClr val="accent1">
                <a:hueOff val="0"/>
                <a:satOff val="0"/>
                <a:lumOff val="0"/>
                <a:alphaOff val="0"/>
                <a:tint val="75000"/>
                <a:satMod val="101000"/>
                <a:lumMod val="105000"/>
              </a:schemeClr>
            </a:gs>
            <a:gs pos="100000">
              <a:schemeClr val="accent1">
                <a:hueOff val="0"/>
                <a:satOff val="0"/>
                <a:lumOff val="0"/>
                <a:alphaOff val="0"/>
                <a:tint val="82000"/>
                <a:satMod val="104000"/>
                <a:lumMod val="105000"/>
              </a:schemeClr>
            </a:gs>
          </a:gsLst>
          <a:lin ang="27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Skills</a:t>
          </a:r>
        </a:p>
      </dsp:txBody>
      <dsp:txXfrm>
        <a:off x="7256490" y="2068244"/>
        <a:ext cx="1382255" cy="1382255"/>
      </dsp:txXfrm>
    </dsp:sp>
    <dsp:sp modelId="{EFD453DF-116A-4CC9-8239-216539C41BB7}">
      <dsp:nvSpPr>
        <dsp:cNvPr id="0" name=""/>
        <dsp:cNvSpPr/>
      </dsp:nvSpPr>
      <dsp:spPr>
        <a:xfrm rot="3240000">
          <a:off x="5980237" y="4559257"/>
          <a:ext cx="590024" cy="31829"/>
        </a:xfrm>
        <a:custGeom>
          <a:avLst/>
          <a:gdLst/>
          <a:ahLst/>
          <a:cxnLst/>
          <a:rect l="0" t="0" r="0" b="0"/>
          <a:pathLst>
            <a:path>
              <a:moveTo>
                <a:pt x="0" y="15914"/>
              </a:moveTo>
              <a:lnTo>
                <a:pt x="590024" y="1591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60498" y="4560421"/>
        <a:ext cx="29501" cy="29501"/>
      </dsp:txXfrm>
    </dsp:sp>
    <dsp:sp modelId="{C5C5BF4C-B790-4F79-8D9B-F954643BBC27}">
      <dsp:nvSpPr>
        <dsp:cNvPr id="0" name=""/>
        <dsp:cNvSpPr/>
      </dsp:nvSpPr>
      <dsp:spPr>
        <a:xfrm>
          <a:off x="6045753" y="4627174"/>
          <a:ext cx="1954803" cy="1954803"/>
        </a:xfrm>
        <a:prstGeom prst="ellipse">
          <a:avLst/>
        </a:prstGeom>
        <a:gradFill rotWithShape="0">
          <a:gsLst>
            <a:gs pos="0">
              <a:schemeClr val="accent1">
                <a:hueOff val="0"/>
                <a:satOff val="0"/>
                <a:lumOff val="0"/>
                <a:alphaOff val="0"/>
                <a:tint val="70000"/>
                <a:satMod val="100000"/>
                <a:lumMod val="110000"/>
              </a:schemeClr>
            </a:gs>
            <a:gs pos="50000">
              <a:schemeClr val="accent1">
                <a:hueOff val="0"/>
                <a:satOff val="0"/>
                <a:lumOff val="0"/>
                <a:alphaOff val="0"/>
                <a:tint val="75000"/>
                <a:satMod val="101000"/>
                <a:lumMod val="105000"/>
              </a:schemeClr>
            </a:gs>
            <a:gs pos="100000">
              <a:schemeClr val="accent1">
                <a:hueOff val="0"/>
                <a:satOff val="0"/>
                <a:lumOff val="0"/>
                <a:alphaOff val="0"/>
                <a:tint val="82000"/>
                <a:satMod val="104000"/>
                <a:lumMod val="105000"/>
              </a:schemeClr>
            </a:gs>
          </a:gsLst>
          <a:lin ang="27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Knowledge &amp; Understanding</a:t>
          </a:r>
        </a:p>
        <a:p>
          <a:pPr marL="0" lvl="0" indent="0" algn="ctr" defTabSz="800100">
            <a:lnSpc>
              <a:spcPct val="90000"/>
            </a:lnSpc>
            <a:spcBef>
              <a:spcPct val="0"/>
            </a:spcBef>
            <a:spcAft>
              <a:spcPct val="35000"/>
            </a:spcAft>
            <a:buNone/>
          </a:pPr>
          <a:endParaRPr lang="en-GB" sz="1800" kern="1200" dirty="0"/>
        </a:p>
      </dsp:txBody>
      <dsp:txXfrm>
        <a:off x="6332027" y="4913448"/>
        <a:ext cx="1382255" cy="1382255"/>
      </dsp:txXfrm>
    </dsp:sp>
    <dsp:sp modelId="{AD906358-5738-4BC4-8B66-133582A051E7}">
      <dsp:nvSpPr>
        <dsp:cNvPr id="0" name=""/>
        <dsp:cNvSpPr/>
      </dsp:nvSpPr>
      <dsp:spPr>
        <a:xfrm rot="7560000">
          <a:off x="4484425" y="4559257"/>
          <a:ext cx="590024" cy="31829"/>
        </a:xfrm>
        <a:custGeom>
          <a:avLst/>
          <a:gdLst/>
          <a:ahLst/>
          <a:cxnLst/>
          <a:rect l="0" t="0" r="0" b="0"/>
          <a:pathLst>
            <a:path>
              <a:moveTo>
                <a:pt x="0" y="15914"/>
              </a:moveTo>
              <a:lnTo>
                <a:pt x="590024" y="1591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764686" y="4560421"/>
        <a:ext cx="29501" cy="29501"/>
      </dsp:txXfrm>
    </dsp:sp>
    <dsp:sp modelId="{49063554-DD23-4032-9636-86843729F750}">
      <dsp:nvSpPr>
        <dsp:cNvPr id="0" name=""/>
        <dsp:cNvSpPr/>
      </dsp:nvSpPr>
      <dsp:spPr>
        <a:xfrm>
          <a:off x="3054129" y="4627174"/>
          <a:ext cx="1954803" cy="1954803"/>
        </a:xfrm>
        <a:prstGeom prst="ellipse">
          <a:avLst/>
        </a:prstGeom>
        <a:gradFill rotWithShape="0">
          <a:gsLst>
            <a:gs pos="0">
              <a:schemeClr val="accent1">
                <a:hueOff val="0"/>
                <a:satOff val="0"/>
                <a:lumOff val="0"/>
                <a:alphaOff val="0"/>
                <a:tint val="70000"/>
                <a:satMod val="100000"/>
                <a:lumMod val="110000"/>
              </a:schemeClr>
            </a:gs>
            <a:gs pos="50000">
              <a:schemeClr val="accent1">
                <a:hueOff val="0"/>
                <a:satOff val="0"/>
                <a:lumOff val="0"/>
                <a:alphaOff val="0"/>
                <a:tint val="75000"/>
                <a:satMod val="101000"/>
                <a:lumMod val="105000"/>
              </a:schemeClr>
            </a:gs>
            <a:gs pos="100000">
              <a:schemeClr val="accent1">
                <a:hueOff val="0"/>
                <a:satOff val="0"/>
                <a:lumOff val="0"/>
                <a:alphaOff val="0"/>
                <a:tint val="82000"/>
                <a:satMod val="104000"/>
                <a:lumMod val="105000"/>
              </a:schemeClr>
            </a:gs>
          </a:gsLst>
          <a:lin ang="27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Special Requirements</a:t>
          </a:r>
        </a:p>
      </dsp:txBody>
      <dsp:txXfrm>
        <a:off x="3340403" y="4913448"/>
        <a:ext cx="1382255" cy="1382255"/>
      </dsp:txXfrm>
    </dsp:sp>
    <dsp:sp modelId="{FC54CFEB-7745-4B16-BBDB-33C90A18CD63}">
      <dsp:nvSpPr>
        <dsp:cNvPr id="0" name=""/>
        <dsp:cNvSpPr/>
      </dsp:nvSpPr>
      <dsp:spPr>
        <a:xfrm rot="11880000">
          <a:off x="4022193" y="3136655"/>
          <a:ext cx="590024" cy="31829"/>
        </a:xfrm>
        <a:custGeom>
          <a:avLst/>
          <a:gdLst/>
          <a:ahLst/>
          <a:cxnLst/>
          <a:rect l="0" t="0" r="0" b="0"/>
          <a:pathLst>
            <a:path>
              <a:moveTo>
                <a:pt x="0" y="15914"/>
              </a:moveTo>
              <a:lnTo>
                <a:pt x="590024" y="1591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302455" y="3137819"/>
        <a:ext cx="29501" cy="29501"/>
      </dsp:txXfrm>
    </dsp:sp>
    <dsp:sp modelId="{46E07678-7C48-4702-BE7E-60BFAF956096}">
      <dsp:nvSpPr>
        <dsp:cNvPr id="0" name=""/>
        <dsp:cNvSpPr/>
      </dsp:nvSpPr>
      <dsp:spPr>
        <a:xfrm>
          <a:off x="2129666" y="1781970"/>
          <a:ext cx="1954803" cy="1954803"/>
        </a:xfrm>
        <a:prstGeom prst="ellipse">
          <a:avLst/>
        </a:prstGeom>
        <a:gradFill rotWithShape="0">
          <a:gsLst>
            <a:gs pos="0">
              <a:schemeClr val="accent1">
                <a:hueOff val="0"/>
                <a:satOff val="0"/>
                <a:lumOff val="0"/>
                <a:alphaOff val="0"/>
                <a:tint val="70000"/>
                <a:satMod val="100000"/>
                <a:lumMod val="110000"/>
              </a:schemeClr>
            </a:gs>
            <a:gs pos="50000">
              <a:schemeClr val="accent1">
                <a:hueOff val="0"/>
                <a:satOff val="0"/>
                <a:lumOff val="0"/>
                <a:alphaOff val="0"/>
                <a:tint val="75000"/>
                <a:satMod val="101000"/>
                <a:lumMod val="105000"/>
              </a:schemeClr>
            </a:gs>
            <a:gs pos="100000">
              <a:schemeClr val="accent1">
                <a:hueOff val="0"/>
                <a:satOff val="0"/>
                <a:lumOff val="0"/>
                <a:alphaOff val="0"/>
                <a:tint val="82000"/>
                <a:satMod val="104000"/>
                <a:lumMod val="105000"/>
              </a:schemeClr>
            </a:gs>
          </a:gsLst>
          <a:lin ang="27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Qualifications</a:t>
          </a:r>
        </a:p>
      </dsp:txBody>
      <dsp:txXfrm>
        <a:off x="2415940" y="2068244"/>
        <a:ext cx="1382255" cy="1382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E3ECAB-014C-4FE3-A5F6-71FEB277B444}">
      <dsp:nvSpPr>
        <dsp:cNvPr id="0" name=""/>
        <dsp:cNvSpPr/>
      </dsp:nvSpPr>
      <dsp:spPr>
        <a:xfrm>
          <a:off x="631612" y="157116"/>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01D848-D296-4A68-B007-D728B3F0DBC8}">
      <dsp:nvSpPr>
        <dsp:cNvPr id="0" name=""/>
        <dsp:cNvSpPr/>
      </dsp:nvSpPr>
      <dsp:spPr>
        <a:xfrm>
          <a:off x="1048425" y="573929"/>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1E3898-27A7-4897-87E7-4183B9F6B2FB}">
      <dsp:nvSpPr>
        <dsp:cNvPr id="0" name=""/>
        <dsp:cNvSpPr/>
      </dsp:nvSpPr>
      <dsp:spPr>
        <a:xfrm>
          <a:off x="6393" y="2722117"/>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90000"/>
            </a:lnSpc>
            <a:spcBef>
              <a:spcPct val="0"/>
            </a:spcBef>
            <a:spcAft>
              <a:spcPct val="35000"/>
            </a:spcAft>
            <a:buNone/>
            <a:defRPr cap="all"/>
          </a:pPr>
          <a:r>
            <a:rPr lang="en-GB" sz="3300" kern="1200"/>
            <a:t>Communication</a:t>
          </a:r>
          <a:endParaRPr lang="en-US" sz="3300" kern="1200"/>
        </a:p>
      </dsp:txBody>
      <dsp:txXfrm>
        <a:off x="6393" y="2722117"/>
        <a:ext cx="3206250" cy="720000"/>
      </dsp:txXfrm>
    </dsp:sp>
    <dsp:sp modelId="{B340CE17-7210-4E08-9478-981CB39493B9}">
      <dsp:nvSpPr>
        <dsp:cNvPr id="0" name=""/>
        <dsp:cNvSpPr/>
      </dsp:nvSpPr>
      <dsp:spPr>
        <a:xfrm>
          <a:off x="4398956" y="157116"/>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5D4105-B2A5-4FFA-9E66-342DFDC2DE16}">
      <dsp:nvSpPr>
        <dsp:cNvPr id="0" name=""/>
        <dsp:cNvSpPr/>
      </dsp:nvSpPr>
      <dsp:spPr>
        <a:xfrm>
          <a:off x="4815768" y="573929"/>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395033-8427-48DC-88D3-FC8E5073C24F}">
      <dsp:nvSpPr>
        <dsp:cNvPr id="0" name=""/>
        <dsp:cNvSpPr/>
      </dsp:nvSpPr>
      <dsp:spPr>
        <a:xfrm>
          <a:off x="3773737" y="2722117"/>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90000"/>
            </a:lnSpc>
            <a:spcBef>
              <a:spcPct val="0"/>
            </a:spcBef>
            <a:spcAft>
              <a:spcPct val="35000"/>
            </a:spcAft>
            <a:buNone/>
            <a:defRPr cap="all"/>
          </a:pPr>
          <a:r>
            <a:rPr lang="en-GB" sz="3300" kern="1200"/>
            <a:t>Teamwork </a:t>
          </a:r>
          <a:endParaRPr lang="en-US" sz="3300" kern="1200"/>
        </a:p>
      </dsp:txBody>
      <dsp:txXfrm>
        <a:off x="3773737" y="2722117"/>
        <a:ext cx="3206250" cy="720000"/>
      </dsp:txXfrm>
    </dsp:sp>
    <dsp:sp modelId="{B081141B-9182-41E8-95D8-7536E902042E}">
      <dsp:nvSpPr>
        <dsp:cNvPr id="0" name=""/>
        <dsp:cNvSpPr/>
      </dsp:nvSpPr>
      <dsp:spPr>
        <a:xfrm>
          <a:off x="8166300" y="157116"/>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987237-0042-4A11-8D64-1EEC60389AFB}">
      <dsp:nvSpPr>
        <dsp:cNvPr id="0" name=""/>
        <dsp:cNvSpPr/>
      </dsp:nvSpPr>
      <dsp:spPr>
        <a:xfrm>
          <a:off x="8583112" y="573929"/>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BB13B1-EF7F-49F5-B24B-90A754065B75}">
      <dsp:nvSpPr>
        <dsp:cNvPr id="0" name=""/>
        <dsp:cNvSpPr/>
      </dsp:nvSpPr>
      <dsp:spPr>
        <a:xfrm>
          <a:off x="7541081" y="2722117"/>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90000"/>
            </a:lnSpc>
            <a:spcBef>
              <a:spcPct val="0"/>
            </a:spcBef>
            <a:spcAft>
              <a:spcPct val="35000"/>
            </a:spcAft>
            <a:buNone/>
            <a:defRPr cap="all"/>
          </a:pPr>
          <a:r>
            <a:rPr lang="en-GB" sz="3300" kern="1200"/>
            <a:t>adaptability. </a:t>
          </a:r>
          <a:endParaRPr lang="en-US" sz="3300" kern="1200"/>
        </a:p>
      </dsp:txBody>
      <dsp:txXfrm>
        <a:off x="7541081" y="2722117"/>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B3D28E-0EC1-4CFA-9474-D84149555C4B}" type="datetimeFigureOut">
              <a:rPr lang="en-GB" smtClean="0"/>
              <a:t>16/10/2019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8A3581-1B17-43CE-9A15-AB4CA7312F03}" type="slidenum">
              <a:rPr lang="en-GB" smtClean="0"/>
              <a:t>‹#›</a:t>
            </a:fld>
            <a:endParaRPr lang="en-GB"/>
          </a:p>
        </p:txBody>
      </p:sp>
    </p:spTree>
    <p:extLst>
      <p:ext uri="{BB962C8B-B14F-4D97-AF65-F5344CB8AC3E}">
        <p14:creationId xmlns:p14="http://schemas.microsoft.com/office/powerpoint/2010/main" val="22927479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Lucy Sian Evans and my student number is 1707004.</a:t>
            </a:r>
          </a:p>
        </p:txBody>
      </p:sp>
      <p:sp>
        <p:nvSpPr>
          <p:cNvPr id="4" name="Slide Number Placeholder 3"/>
          <p:cNvSpPr>
            <a:spLocks noGrp="1"/>
          </p:cNvSpPr>
          <p:nvPr>
            <p:ph type="sldNum" sz="quarter" idx="5"/>
          </p:nvPr>
        </p:nvSpPr>
        <p:spPr/>
        <p:txBody>
          <a:bodyPr/>
          <a:lstStyle/>
          <a:p>
            <a:fld id="{D98A3581-1B17-43CE-9A15-AB4CA7312F03}" type="slidenum">
              <a:rPr lang="en-GB" smtClean="0"/>
              <a:t>1</a:t>
            </a:fld>
            <a:endParaRPr lang="en-GB"/>
          </a:p>
        </p:txBody>
      </p:sp>
    </p:spTree>
    <p:extLst>
      <p:ext uri="{BB962C8B-B14F-4D97-AF65-F5344CB8AC3E}">
        <p14:creationId xmlns:p14="http://schemas.microsoft.com/office/powerpoint/2010/main" val="3265718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kern="1200" dirty="0">
                <a:solidFill>
                  <a:schemeClr val="tx1"/>
                </a:solidFill>
                <a:effectLst/>
                <a:latin typeface="+mn-lt"/>
                <a:ea typeface="+mn-ea"/>
                <a:cs typeface="+mn-cs"/>
              </a:rPr>
              <a:t>The module “Skills for life: Employability and Future Pathways” focuses on enabling students to become educated on what to expect and how to prepare for our professional futures.</a:t>
            </a:r>
          </a:p>
          <a:p>
            <a:pPr fontAlgn="t"/>
            <a:endParaRPr lang="en-GB" sz="1200" kern="1200" dirty="0">
              <a:solidFill>
                <a:schemeClr val="tx1"/>
              </a:solidFill>
              <a:effectLst/>
              <a:latin typeface="+mn-lt"/>
              <a:ea typeface="+mn-ea"/>
              <a:cs typeface="+mn-cs"/>
            </a:endParaRPr>
          </a:p>
          <a:p>
            <a:pPr fontAlgn="t"/>
            <a:r>
              <a:rPr lang="en-GB" sz="1200" kern="1200" dirty="0">
                <a:solidFill>
                  <a:schemeClr val="tx1"/>
                </a:solidFill>
                <a:effectLst/>
                <a:latin typeface="+mn-lt"/>
                <a:ea typeface="+mn-ea"/>
                <a:cs typeface="+mn-cs"/>
              </a:rPr>
              <a:t>Throughout this module I have learnt the various ways in which I can use my transferrable skills in order to become/ be a valued, respected and professional member of staff.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a:t>
            </a:fld>
            <a:endParaRPr lang="en-GB"/>
          </a:p>
        </p:txBody>
      </p:sp>
    </p:spTree>
    <p:extLst>
      <p:ext uri="{BB962C8B-B14F-4D97-AF65-F5344CB8AC3E}">
        <p14:creationId xmlns:p14="http://schemas.microsoft.com/office/powerpoint/2010/main" val="34828011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role that I am applying for today is the role of a Primary School Teacher, working with children in Foundation stage and Key Stage 1; ranging from ages 3- 7 years old.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3</a:t>
            </a:fld>
            <a:endParaRPr lang="en-GB"/>
          </a:p>
        </p:txBody>
      </p:sp>
    </p:spTree>
    <p:extLst>
      <p:ext uri="{BB962C8B-B14F-4D97-AF65-F5344CB8AC3E}">
        <p14:creationId xmlns:p14="http://schemas.microsoft.com/office/powerpoint/2010/main" val="19839064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u="none" strike="noStrike" kern="1200" dirty="0">
                <a:solidFill>
                  <a:schemeClr val="tx1"/>
                </a:solidFill>
                <a:effectLst/>
                <a:latin typeface="+mn-lt"/>
                <a:ea typeface="+mn-ea"/>
                <a:cs typeface="+mn-cs"/>
              </a:rPr>
              <a:t>The job specification requires an aspiring teacher to have a number of inter personal, intra personal skills and dispositions. I believe I can provide these, but this I will discuss throughout this presentation. </a:t>
            </a:r>
            <a:br>
              <a:rPr lang="en-GB" sz="1200" b="0" u="none" strike="noStrike" kern="1200" dirty="0">
                <a:solidFill>
                  <a:schemeClr val="tx1"/>
                </a:solidFill>
                <a:effectLst/>
                <a:latin typeface="+mn-lt"/>
                <a:ea typeface="+mn-ea"/>
                <a:cs typeface="+mn-cs"/>
              </a:rPr>
            </a:br>
            <a:br>
              <a:rPr lang="en-GB" sz="1200" b="0" u="none" strike="noStrike" kern="1200" dirty="0">
                <a:solidFill>
                  <a:schemeClr val="tx1"/>
                </a:solidFill>
                <a:effectLst/>
                <a:latin typeface="+mn-lt"/>
                <a:ea typeface="+mn-ea"/>
                <a:cs typeface="+mn-cs"/>
              </a:rPr>
            </a:br>
            <a:r>
              <a:rPr lang="en-GB" sz="1200" b="0" u="none" strike="noStrike" kern="1200" dirty="0">
                <a:solidFill>
                  <a:schemeClr val="tx1"/>
                </a:solidFill>
                <a:effectLst/>
                <a:latin typeface="+mn-lt"/>
                <a:ea typeface="+mn-ea"/>
                <a:cs typeface="+mn-cs"/>
              </a:rPr>
              <a:t>To be a teacher, one must be registered with the general teaching council. This  I have attained from my work with various teaching agencies.</a:t>
            </a:r>
            <a:br>
              <a:rPr lang="en-GB" sz="1200" b="0" u="none" strike="noStrike" kern="1200" dirty="0">
                <a:solidFill>
                  <a:schemeClr val="tx1"/>
                </a:solidFill>
                <a:effectLst/>
                <a:latin typeface="+mn-lt"/>
                <a:ea typeface="+mn-ea"/>
                <a:cs typeface="+mn-cs"/>
              </a:rPr>
            </a:br>
            <a:br>
              <a:rPr lang="en-GB" sz="1200" b="0" u="none" strike="noStrike" kern="1200" dirty="0">
                <a:solidFill>
                  <a:schemeClr val="tx1"/>
                </a:solidFill>
                <a:effectLst/>
                <a:latin typeface="+mn-lt"/>
                <a:ea typeface="+mn-ea"/>
                <a:cs typeface="+mn-cs"/>
              </a:rPr>
            </a:br>
            <a:r>
              <a:rPr lang="en-GB" sz="1200" b="0" u="none" strike="noStrike" kern="1200" dirty="0">
                <a:solidFill>
                  <a:schemeClr val="tx1"/>
                </a:solidFill>
                <a:effectLst/>
                <a:latin typeface="+mn-lt"/>
                <a:ea typeface="+mn-ea"/>
                <a:cs typeface="+mn-cs"/>
              </a:rPr>
              <a:t>However, I am yet to obtain my Qualified Teaching Status; this is something I hope to complete in due course after graduating from my current course. </a:t>
            </a:r>
            <a:br>
              <a:rPr lang="en-GB" sz="1200" b="0" u="none" strike="noStrike" kern="1200" dirty="0">
                <a:solidFill>
                  <a:schemeClr val="tx1"/>
                </a:solidFill>
                <a:effectLst/>
                <a:latin typeface="+mn-lt"/>
                <a:ea typeface="+mn-ea"/>
                <a:cs typeface="+mn-cs"/>
              </a:rPr>
            </a:br>
            <a:br>
              <a:rPr lang="en-GB" sz="1200" b="0" u="none" strike="noStrike" kern="1200" dirty="0">
                <a:solidFill>
                  <a:schemeClr val="tx1"/>
                </a:solidFill>
                <a:effectLst/>
                <a:latin typeface="+mn-lt"/>
                <a:ea typeface="+mn-ea"/>
                <a:cs typeface="+mn-cs"/>
              </a:rPr>
            </a:br>
            <a:r>
              <a:rPr lang="en-GB" sz="1200" b="0" u="none" strike="noStrike" kern="1200" dirty="0">
                <a:solidFill>
                  <a:schemeClr val="tx1"/>
                </a:solidFill>
                <a:effectLst/>
                <a:latin typeface="+mn-lt"/>
                <a:ea typeface="+mn-ea"/>
                <a:cs typeface="+mn-cs"/>
              </a:rPr>
              <a:t>I can however provide certification of;</a:t>
            </a:r>
            <a:br>
              <a:rPr lang="en-GB" sz="1200" b="0" u="none" strike="noStrike" kern="1200" dirty="0">
                <a:solidFill>
                  <a:schemeClr val="tx1"/>
                </a:solidFill>
                <a:effectLst/>
                <a:latin typeface="+mn-lt"/>
                <a:ea typeface="+mn-ea"/>
                <a:cs typeface="+mn-cs"/>
              </a:rPr>
            </a:br>
            <a:r>
              <a:rPr lang="en-GB" sz="1200" b="0" u="none" strike="noStrike" kern="1200" dirty="0">
                <a:solidFill>
                  <a:schemeClr val="tx1"/>
                </a:solidFill>
                <a:effectLst/>
                <a:latin typeface="+mn-lt"/>
                <a:ea typeface="+mn-ea"/>
                <a:cs typeface="+mn-cs"/>
              </a:rPr>
              <a:t>Communication Dual language - Welsh &amp; English</a:t>
            </a:r>
            <a:br>
              <a:rPr lang="en-GB" sz="1200" b="0" u="none" strike="noStrike" kern="1200" dirty="0">
                <a:solidFill>
                  <a:schemeClr val="tx1"/>
                </a:solidFill>
                <a:effectLst/>
                <a:latin typeface="+mn-lt"/>
                <a:ea typeface="+mn-ea"/>
                <a:cs typeface="+mn-cs"/>
              </a:rPr>
            </a:br>
            <a:r>
              <a:rPr lang="en-GB" sz="1200" b="0" u="none" strike="noStrike" kern="1200" dirty="0" err="1">
                <a:solidFill>
                  <a:schemeClr val="tx1"/>
                </a:solidFill>
                <a:effectLst/>
                <a:latin typeface="+mn-lt"/>
                <a:ea typeface="+mn-ea"/>
                <a:cs typeface="+mn-cs"/>
              </a:rPr>
              <a:t>Tefl</a:t>
            </a:r>
            <a:r>
              <a:rPr lang="en-GB" sz="1200" b="0" u="none" strike="noStrike" kern="1200" dirty="0">
                <a:solidFill>
                  <a:schemeClr val="tx1"/>
                </a:solidFill>
                <a:effectLst/>
                <a:latin typeface="+mn-lt"/>
                <a:ea typeface="+mn-ea"/>
                <a:cs typeface="+mn-cs"/>
              </a:rPr>
              <a:t> course </a:t>
            </a:r>
            <a:br>
              <a:rPr lang="en-GB" sz="1200" b="0" u="none" strike="noStrike" kern="1200" dirty="0">
                <a:solidFill>
                  <a:schemeClr val="tx1"/>
                </a:solidFill>
                <a:effectLst/>
                <a:latin typeface="+mn-lt"/>
                <a:ea typeface="+mn-ea"/>
                <a:cs typeface="+mn-cs"/>
              </a:rPr>
            </a:br>
            <a:r>
              <a:rPr lang="en-GB" sz="1200" b="0" u="none" strike="noStrike" kern="1200" dirty="0">
                <a:solidFill>
                  <a:schemeClr val="tx1"/>
                </a:solidFill>
                <a:effectLst/>
                <a:latin typeface="+mn-lt"/>
                <a:ea typeface="+mn-ea"/>
                <a:cs typeface="+mn-cs"/>
              </a:rPr>
              <a:t>Enhanced Criminal Record: clear of any convictions</a:t>
            </a:r>
            <a:br>
              <a:rPr lang="en-GB" sz="1200" b="0" u="none" strike="noStrike" kern="1200" dirty="0">
                <a:solidFill>
                  <a:schemeClr val="tx1"/>
                </a:solidFill>
                <a:effectLst/>
                <a:latin typeface="+mn-lt"/>
                <a:ea typeface="+mn-ea"/>
                <a:cs typeface="+mn-cs"/>
              </a:rPr>
            </a:br>
            <a:r>
              <a:rPr lang="en-GB" sz="1200" b="0" u="none" strike="noStrike" kern="1200" dirty="0" err="1">
                <a:solidFill>
                  <a:schemeClr val="tx1"/>
                </a:solidFill>
                <a:effectLst/>
                <a:latin typeface="+mn-lt"/>
                <a:ea typeface="+mn-ea"/>
                <a:cs typeface="+mn-cs"/>
              </a:rPr>
              <a:t>i</a:t>
            </a:r>
            <a:r>
              <a:rPr lang="en-GB" sz="1200" b="0" u="none" strike="noStrike" kern="1200" dirty="0">
                <a:solidFill>
                  <a:schemeClr val="tx1"/>
                </a:solidFill>
                <a:effectLst/>
                <a:latin typeface="+mn-lt"/>
                <a:ea typeface="+mn-ea"/>
                <a:cs typeface="+mn-cs"/>
              </a:rPr>
              <a:t> am a non smoker </a:t>
            </a:r>
            <a:br>
              <a:rPr lang="en-GB" sz="1200" b="0" u="none" strike="noStrike" kern="1200" dirty="0">
                <a:solidFill>
                  <a:schemeClr val="tx1"/>
                </a:solidFill>
                <a:effectLst/>
                <a:latin typeface="+mn-lt"/>
                <a:ea typeface="+mn-ea"/>
                <a:cs typeface="+mn-cs"/>
              </a:rPr>
            </a:br>
            <a:r>
              <a:rPr lang="en-GB" sz="1200" b="0" u="none" strike="noStrike" kern="1200" dirty="0">
                <a:solidFill>
                  <a:schemeClr val="tx1"/>
                </a:solidFill>
                <a:effectLst/>
                <a:latin typeface="+mn-lt"/>
                <a:ea typeface="+mn-ea"/>
                <a:cs typeface="+mn-cs"/>
              </a:rPr>
              <a:t>Have obtained fast knowledge and experience regarding health and safety at the work place. </a:t>
            </a:r>
            <a:br>
              <a:rPr lang="en-GB" sz="1200" b="0" u="none" strike="noStrike" kern="1200" dirty="0">
                <a:solidFill>
                  <a:schemeClr val="tx1"/>
                </a:solidFill>
                <a:effectLst/>
                <a:latin typeface="+mn-lt"/>
                <a:ea typeface="+mn-ea"/>
                <a:cs typeface="+mn-cs"/>
              </a:rPr>
            </a:br>
            <a:r>
              <a:rPr lang="en-GB" sz="1200" b="0" u="none" strike="noStrike"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4</a:t>
            </a:fld>
            <a:endParaRPr lang="en-GB"/>
          </a:p>
        </p:txBody>
      </p:sp>
    </p:spTree>
    <p:extLst>
      <p:ext uri="{BB962C8B-B14F-4D97-AF65-F5344CB8AC3E}">
        <p14:creationId xmlns:p14="http://schemas.microsoft.com/office/powerpoint/2010/main" val="13173830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competitive job market, it is not just about having the right qualifications.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Bergh man and </a:t>
            </a:r>
            <a:r>
              <a:rPr lang="en-GB" sz="1200" kern="1200" dirty="0" err="1">
                <a:solidFill>
                  <a:schemeClr val="tx1"/>
                </a:solidFill>
                <a:effectLst/>
                <a:latin typeface="+mn-lt"/>
                <a:ea typeface="+mn-ea"/>
                <a:cs typeface="+mn-cs"/>
              </a:rPr>
              <a:t>Vloe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berghs</a:t>
            </a:r>
            <a:r>
              <a:rPr lang="en-GB" sz="1200" kern="1200" dirty="0">
                <a:solidFill>
                  <a:schemeClr val="tx1"/>
                </a:solidFill>
                <a:effectLst/>
                <a:latin typeface="+mn-lt"/>
                <a:ea typeface="+mn-ea"/>
                <a:cs typeface="+mn-cs"/>
              </a:rPr>
              <a:t> (2003) Highlight that most jobs require roles and responsibilities that demand different kind of employability skills unique to that specific job.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5</a:t>
            </a:fld>
            <a:endParaRPr lang="en-GB"/>
          </a:p>
        </p:txBody>
      </p:sp>
    </p:spTree>
    <p:extLst>
      <p:ext uri="{BB962C8B-B14F-4D97-AF65-F5344CB8AC3E}">
        <p14:creationId xmlns:p14="http://schemas.microsoft.com/office/powerpoint/2010/main" val="4243746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would like to believe I am the right person for the job. But I am here today to express why I believe you should give me the potential to enable and ensure growth and development within the role.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6</a:t>
            </a:fld>
            <a:endParaRPr lang="en-GB"/>
          </a:p>
        </p:txBody>
      </p:sp>
    </p:spTree>
    <p:extLst>
      <p:ext uri="{BB962C8B-B14F-4D97-AF65-F5344CB8AC3E}">
        <p14:creationId xmlns:p14="http://schemas.microsoft.com/office/powerpoint/2010/main" val="15972341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kern="1200" dirty="0">
                <a:solidFill>
                  <a:schemeClr val="tx1"/>
                </a:solidFill>
                <a:effectLst/>
                <a:latin typeface="+mn-lt"/>
                <a:ea typeface="+mn-ea"/>
                <a:cs typeface="+mn-cs"/>
              </a:rPr>
              <a:t>My innate characteristics and personality are such that I believe my future professional career lies in teaching and, teaching infants within the Early Years sector. </a:t>
            </a:r>
          </a:p>
          <a:p>
            <a:pPr fontAlgn="t"/>
            <a:r>
              <a:rPr lang="en-GB" sz="1200" kern="1200" dirty="0">
                <a:solidFill>
                  <a:schemeClr val="tx1"/>
                </a:solidFill>
                <a:effectLst/>
                <a:latin typeface="+mn-lt"/>
                <a:ea typeface="+mn-ea"/>
                <a:cs typeface="+mn-cs"/>
              </a:rPr>
              <a:t> </a:t>
            </a:r>
          </a:p>
          <a:p>
            <a:pPr fontAlgn="t"/>
            <a:r>
              <a:rPr lang="en-GB" sz="1200" kern="1200" dirty="0">
                <a:solidFill>
                  <a:schemeClr val="tx1"/>
                </a:solidFill>
                <a:effectLst/>
                <a:latin typeface="+mn-lt"/>
                <a:ea typeface="+mn-ea"/>
                <a:cs typeface="+mn-cs"/>
              </a:rPr>
              <a:t>I believe I have the personal background to achieve this goal via my degree including placements and furthermore volunteering in primary schools in both the Carmarthenshire and Swansea education authorities; here I have obtained various skills and certification in order to prepare me for the role. A DBS, Safeguarding, </a:t>
            </a:r>
            <a:r>
              <a:rPr lang="en-GB" sz="1200" kern="1200" dirty="0" err="1">
                <a:solidFill>
                  <a:schemeClr val="tx1"/>
                </a:solidFill>
                <a:effectLst/>
                <a:latin typeface="+mn-lt"/>
                <a:ea typeface="+mn-ea"/>
                <a:cs typeface="+mn-cs"/>
              </a:rPr>
              <a:t>Firstaid</a:t>
            </a:r>
            <a:r>
              <a:rPr lang="en-GB" sz="1200" kern="1200" dirty="0">
                <a:solidFill>
                  <a:schemeClr val="tx1"/>
                </a:solidFill>
                <a:effectLst/>
                <a:latin typeface="+mn-lt"/>
                <a:ea typeface="+mn-ea"/>
                <a:cs typeface="+mn-cs"/>
              </a:rPr>
              <a:t>, Autism awareness, Food Hygiene etc.</a:t>
            </a:r>
          </a:p>
          <a:p>
            <a:pPr fontAlgn="t"/>
            <a:r>
              <a:rPr lang="en-GB" sz="1200" kern="1200" dirty="0">
                <a:solidFill>
                  <a:schemeClr val="tx1"/>
                </a:solidFill>
                <a:effectLst/>
                <a:latin typeface="+mn-lt"/>
                <a:ea typeface="+mn-ea"/>
                <a:cs typeface="+mn-cs"/>
              </a:rPr>
              <a:t> </a:t>
            </a:r>
          </a:p>
          <a:p>
            <a:pPr fontAlgn="t"/>
            <a:r>
              <a:rPr lang="en-GB" sz="1200" kern="1200" dirty="0">
                <a:solidFill>
                  <a:schemeClr val="tx1"/>
                </a:solidFill>
                <a:effectLst/>
                <a:latin typeface="+mn-lt"/>
                <a:ea typeface="+mn-ea"/>
                <a:cs typeface="+mn-cs"/>
              </a:rPr>
              <a:t>I modestly admit that I have a natural empathy and rapport with children which instils a natural bond of trust between us.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7</a:t>
            </a:fld>
            <a:endParaRPr lang="en-GB"/>
          </a:p>
        </p:txBody>
      </p:sp>
    </p:spTree>
    <p:extLst>
      <p:ext uri="{BB962C8B-B14F-4D97-AF65-F5344CB8AC3E}">
        <p14:creationId xmlns:p14="http://schemas.microsoft.com/office/powerpoint/2010/main" val="14485142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During this presentation I will focus on three skills I believe to be my most important transferrable skills, making me – hopefully – the best candidate, those being; Communication, Teamwork and adaptability.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8</a:t>
            </a:fld>
            <a:endParaRPr lang="en-GB"/>
          </a:p>
        </p:txBody>
      </p:sp>
    </p:spTree>
    <p:extLst>
      <p:ext uri="{BB962C8B-B14F-4D97-AF65-F5344CB8AC3E}">
        <p14:creationId xmlns:p14="http://schemas.microsoft.com/office/powerpoint/2010/main" val="9830638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kern="1200" dirty="0">
                <a:solidFill>
                  <a:schemeClr val="tx1"/>
                </a:solidFill>
                <a:effectLst/>
                <a:latin typeface="+mn-lt"/>
                <a:ea typeface="+mn-ea"/>
                <a:cs typeface="+mn-cs"/>
              </a:rPr>
              <a:t>Adaptability</a:t>
            </a:r>
            <a:r>
              <a:rPr lang="en-GB" sz="1200" b="1"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What is adaptability?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9</a:t>
            </a:fld>
            <a:endParaRPr lang="en-GB"/>
          </a:p>
        </p:txBody>
      </p:sp>
    </p:spTree>
    <p:extLst>
      <p:ext uri="{BB962C8B-B14F-4D97-AF65-F5344CB8AC3E}">
        <p14:creationId xmlns:p14="http://schemas.microsoft.com/office/powerpoint/2010/main" val="2864236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Martin et al.(2013) state Adaptability to be the capacity to adjust one’s views and behaviours in order to effectively respond to uncertainty, new information, or changed circumstances.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Similarly, Cottrell (2010) says that adaptation in the workplace is the ability of responsiveness; thinking on your feet in the path of unforeseen hurdles.  </a:t>
            </a:r>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10</a:t>
            </a:fld>
            <a:endParaRPr lang="en-GB"/>
          </a:p>
        </p:txBody>
      </p:sp>
    </p:spTree>
    <p:extLst>
      <p:ext uri="{BB962C8B-B14F-4D97-AF65-F5344CB8AC3E}">
        <p14:creationId xmlns:p14="http://schemas.microsoft.com/office/powerpoint/2010/main" val="3376307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module has impressed upon me the need to adapt, a characteristic which I have previously adopted in previous roles in the workplaces and in my degree course.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11</a:t>
            </a:fld>
            <a:endParaRPr lang="en-GB"/>
          </a:p>
        </p:txBody>
      </p:sp>
    </p:spTree>
    <p:extLst>
      <p:ext uri="{BB962C8B-B14F-4D97-AF65-F5344CB8AC3E}">
        <p14:creationId xmlns:p14="http://schemas.microsoft.com/office/powerpoint/2010/main" val="1250188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By hoping to become a teacher, I must demonstrate a propensity to adapt in the school setting. If successful I will face; </a:t>
            </a:r>
          </a:p>
          <a:p>
            <a:pPr lvl="0"/>
            <a:r>
              <a:rPr lang="en-GB" sz="1200" kern="1200" dirty="0">
                <a:solidFill>
                  <a:schemeClr val="tx1"/>
                </a:solidFill>
                <a:effectLst/>
                <a:latin typeface="+mn-lt"/>
                <a:ea typeface="+mn-ea"/>
                <a:cs typeface="+mn-cs"/>
              </a:rPr>
              <a:t>Frequent changes in timetable </a:t>
            </a:r>
          </a:p>
          <a:p>
            <a:pPr lvl="0"/>
            <a:r>
              <a:rPr lang="en-GB" sz="1200" kern="1200" dirty="0">
                <a:solidFill>
                  <a:schemeClr val="tx1"/>
                </a:solidFill>
                <a:effectLst/>
                <a:latin typeface="+mn-lt"/>
                <a:ea typeface="+mn-ea"/>
                <a:cs typeface="+mn-cs"/>
              </a:rPr>
              <a:t> introduction of new staff </a:t>
            </a:r>
          </a:p>
          <a:p>
            <a:pPr lvl="0"/>
            <a:r>
              <a:rPr lang="en-GB" sz="1200" kern="1200" dirty="0">
                <a:solidFill>
                  <a:schemeClr val="tx1"/>
                </a:solidFill>
                <a:effectLst/>
                <a:latin typeface="+mn-lt"/>
                <a:ea typeface="+mn-ea"/>
                <a:cs typeface="+mn-cs"/>
              </a:rPr>
              <a:t>Introduction to new students </a:t>
            </a:r>
          </a:p>
          <a:p>
            <a:pPr lvl="0"/>
            <a:r>
              <a:rPr lang="en-GB" sz="1200" kern="1200" dirty="0">
                <a:solidFill>
                  <a:schemeClr val="tx1"/>
                </a:solidFill>
                <a:effectLst/>
                <a:latin typeface="+mn-lt"/>
                <a:ea typeface="+mn-ea"/>
                <a:cs typeface="+mn-cs"/>
              </a:rPr>
              <a:t>Curriculum &amp; policy changes: SAFEGUARDING – no two school have the same safeguarding policy. Same points but different roles and responsibilities </a:t>
            </a:r>
          </a:p>
          <a:p>
            <a:pPr lvl="0"/>
            <a:r>
              <a:rPr lang="en-GB" sz="1200" kern="1200" dirty="0">
                <a:solidFill>
                  <a:schemeClr val="tx1"/>
                </a:solidFill>
                <a:effectLst/>
                <a:latin typeface="+mn-lt"/>
                <a:ea typeface="+mn-ea"/>
                <a:cs typeface="+mn-cs"/>
              </a:rPr>
              <a:t>children with disabilities or additional learning needs</a:t>
            </a:r>
          </a:p>
          <a:p>
            <a:pPr lvl="0"/>
            <a:r>
              <a:rPr lang="en-GB" sz="1200" kern="1200" dirty="0">
                <a:solidFill>
                  <a:schemeClr val="tx1"/>
                </a:solidFill>
                <a:effectLst/>
                <a:latin typeface="+mn-lt"/>
                <a:ea typeface="+mn-ea"/>
                <a:cs typeface="+mn-cs"/>
              </a:rPr>
              <a:t>children with a wide range academic level</a:t>
            </a:r>
          </a:p>
          <a:p>
            <a:pPr lvl="0"/>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other words, a constantly fluid and evolving situation. </a:t>
            </a:r>
          </a:p>
          <a:p>
            <a:pPr lvl="0"/>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12</a:t>
            </a:fld>
            <a:endParaRPr lang="en-GB"/>
          </a:p>
        </p:txBody>
      </p:sp>
    </p:spTree>
    <p:extLst>
      <p:ext uri="{BB962C8B-B14F-4D97-AF65-F5344CB8AC3E}">
        <p14:creationId xmlns:p14="http://schemas.microsoft.com/office/powerpoint/2010/main" val="8547414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an inspiring teacher, I will consider the </a:t>
            </a:r>
            <a:r>
              <a:rPr lang="en-GB" sz="1200" kern="1200" dirty="0" err="1">
                <a:solidFill>
                  <a:schemeClr val="tx1"/>
                </a:solidFill>
                <a:effectLst/>
                <a:latin typeface="+mn-lt"/>
                <a:ea typeface="+mn-ea"/>
                <a:cs typeface="+mn-cs"/>
              </a:rPr>
              <a:t>Colly</a:t>
            </a:r>
            <a:r>
              <a:rPr lang="en-GB" sz="1200" kern="1200" dirty="0">
                <a:solidFill>
                  <a:schemeClr val="tx1"/>
                </a:solidFill>
                <a:effectLst/>
                <a:latin typeface="+mn-lt"/>
                <a:ea typeface="+mn-ea"/>
                <a:cs typeface="+mn-cs"/>
              </a:rPr>
              <a:t> and Martin (2016) triple model of adaptability; the adjustment of my thoughts, behaviour, and emotions.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Thus, the ability to effectively respond to the in </a:t>
            </a:r>
            <a:r>
              <a:rPr lang="en-GB" sz="1200" kern="1200" dirty="0" err="1">
                <a:solidFill>
                  <a:schemeClr val="tx1"/>
                </a:solidFill>
                <a:effectLst/>
                <a:latin typeface="+mn-lt"/>
                <a:ea typeface="+mn-ea"/>
                <a:cs typeface="+mn-cs"/>
              </a:rPr>
              <a:t>herent</a:t>
            </a:r>
            <a:r>
              <a:rPr lang="en-GB" sz="1200" kern="1200" dirty="0">
                <a:solidFill>
                  <a:schemeClr val="tx1"/>
                </a:solidFill>
                <a:effectLst/>
                <a:latin typeface="+mn-lt"/>
                <a:ea typeface="+mn-ea"/>
                <a:cs typeface="+mn-cs"/>
              </a:rPr>
              <a:t> originality, change, and uncertainty that characterizes teaching work is a highly important measurement for teachers;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13</a:t>
            </a:fld>
            <a:endParaRPr lang="en-GB"/>
          </a:p>
        </p:txBody>
      </p:sp>
    </p:spTree>
    <p:extLst>
      <p:ext uri="{BB962C8B-B14F-4D97-AF65-F5344CB8AC3E}">
        <p14:creationId xmlns:p14="http://schemas.microsoft.com/office/powerpoint/2010/main" val="25437976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Tyre and Hippel (1997) believe that most things can be adapted just by approaching the subject matter from differing abilities and aptitudes.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this module has highlighted that adaptability cannot happen efficiently on its own.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order to adapt, one must communicate thoroughly and work as part of a team.</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14</a:t>
            </a:fld>
            <a:endParaRPr lang="en-GB"/>
          </a:p>
        </p:txBody>
      </p:sp>
    </p:spTree>
    <p:extLst>
      <p:ext uri="{BB962C8B-B14F-4D97-AF65-F5344CB8AC3E}">
        <p14:creationId xmlns:p14="http://schemas.microsoft.com/office/powerpoint/2010/main" val="14169430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kern="1200" dirty="0">
                <a:solidFill>
                  <a:schemeClr val="tx1"/>
                </a:solidFill>
                <a:effectLst/>
                <a:latin typeface="+mn-lt"/>
                <a:ea typeface="+mn-ea"/>
                <a:cs typeface="+mn-cs"/>
              </a:rPr>
              <a:t>Team </a:t>
            </a:r>
            <a:r>
              <a:rPr lang="en-GB" sz="1200" b="1" kern="1200" dirty="0">
                <a:solidFill>
                  <a:schemeClr val="tx1"/>
                </a:solidFill>
                <a:effectLst/>
                <a:latin typeface="+mn-lt"/>
                <a:ea typeface="+mn-ea"/>
                <a:cs typeface="+mn-cs"/>
              </a:rPr>
              <a:t>work   </a:t>
            </a:r>
            <a:r>
              <a:rPr lang="en-GB" sz="1200" kern="1200" dirty="0">
                <a:solidFill>
                  <a:schemeClr val="tx1"/>
                </a:solidFill>
                <a:effectLst/>
                <a:latin typeface="+mn-lt"/>
                <a:ea typeface="+mn-ea"/>
                <a:cs typeface="+mn-cs"/>
              </a:rPr>
              <a:t>What is team work?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15</a:t>
            </a:fld>
            <a:endParaRPr lang="en-GB"/>
          </a:p>
        </p:txBody>
      </p:sp>
    </p:spTree>
    <p:extLst>
      <p:ext uri="{BB962C8B-B14F-4D97-AF65-F5344CB8AC3E}">
        <p14:creationId xmlns:p14="http://schemas.microsoft.com/office/powerpoint/2010/main" val="27634441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Orner</a:t>
            </a:r>
            <a:r>
              <a:rPr lang="en-GB" sz="1200" kern="1200" dirty="0">
                <a:solidFill>
                  <a:schemeClr val="tx1"/>
                </a:solidFill>
                <a:effectLst/>
                <a:latin typeface="+mn-lt"/>
                <a:ea typeface="+mn-ea"/>
                <a:cs typeface="+mn-cs"/>
              </a:rPr>
              <a:t> (2009) suggest that teamwork can be showcased by one’s ability to work efficiently with the people around them. It is a skill perceived to be most important and consistently required for work nowadays.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16</a:t>
            </a:fld>
            <a:endParaRPr lang="en-GB"/>
          </a:p>
        </p:txBody>
      </p:sp>
    </p:spTree>
    <p:extLst>
      <p:ext uri="{BB962C8B-B14F-4D97-AF65-F5344CB8AC3E}">
        <p14:creationId xmlns:p14="http://schemas.microsoft.com/office/powerpoint/2010/main" val="5154488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Furnham (2007) suggests that teamwork stems from being able to collaborate with your colleagues effectively and efficiently.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17</a:t>
            </a:fld>
            <a:endParaRPr lang="en-GB"/>
          </a:p>
        </p:txBody>
      </p:sp>
    </p:spTree>
    <p:extLst>
      <p:ext uri="{BB962C8B-B14F-4D97-AF65-F5344CB8AC3E}">
        <p14:creationId xmlns:p14="http://schemas.microsoft.com/office/powerpoint/2010/main" val="10648008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It is a double-edged sword, where ideas can be bounced off each other to the mutual benefits of everyone.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 necessity of teamwork is trust and confidence in each other</a:t>
            </a:r>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18</a:t>
            </a:fld>
            <a:endParaRPr lang="en-GB"/>
          </a:p>
        </p:txBody>
      </p:sp>
    </p:spTree>
    <p:extLst>
      <p:ext uri="{BB962C8B-B14F-4D97-AF65-F5344CB8AC3E}">
        <p14:creationId xmlns:p14="http://schemas.microsoft.com/office/powerpoint/2010/main" val="39226442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Can I work as part of a team? Yes.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As evidenced when I worked in School settings during my placement through university and my part time job as an agency worker;  Staff meetings and general discussions in the staff room are instrumental to achieving team work.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98A3581-1B17-43CE-9A15-AB4CA7312F03}" type="slidenum">
              <a:rPr lang="en-GB" smtClean="0"/>
              <a:t>19</a:t>
            </a:fld>
            <a:endParaRPr lang="en-GB"/>
          </a:p>
        </p:txBody>
      </p:sp>
    </p:spTree>
    <p:extLst>
      <p:ext uri="{BB962C8B-B14F-4D97-AF65-F5344CB8AC3E}">
        <p14:creationId xmlns:p14="http://schemas.microsoft.com/office/powerpoint/2010/main" val="40509436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module has highlighted that an important feature that is necessary in teamwork is to have a diverse range of thoughts and views. </a:t>
            </a:r>
          </a:p>
          <a:p>
            <a:r>
              <a:rPr lang="en-GB" sz="1200" kern="1200" dirty="0">
                <a:solidFill>
                  <a:schemeClr val="tx1"/>
                </a:solidFill>
                <a:effectLst/>
                <a:latin typeface="+mn-lt"/>
                <a:ea typeface="+mn-ea"/>
                <a:cs typeface="+mn-cs"/>
              </a:rPr>
              <a:t>De Bono (1996) believes that Homogenous ideas will not help in this capacity.</a:t>
            </a:r>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20</a:t>
            </a:fld>
            <a:endParaRPr lang="en-GB"/>
          </a:p>
        </p:txBody>
      </p:sp>
    </p:spTree>
    <p:extLst>
      <p:ext uri="{BB962C8B-B14F-4D97-AF65-F5344CB8AC3E}">
        <p14:creationId xmlns:p14="http://schemas.microsoft.com/office/powerpoint/2010/main" val="39538701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kern="1200" dirty="0">
                <a:solidFill>
                  <a:schemeClr val="tx1"/>
                </a:solidFill>
                <a:effectLst/>
                <a:latin typeface="+mn-lt"/>
                <a:ea typeface="+mn-ea"/>
                <a:cs typeface="+mn-cs"/>
              </a:rPr>
              <a:t>Communication</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What is communication?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21</a:t>
            </a:fld>
            <a:endParaRPr lang="en-GB"/>
          </a:p>
        </p:txBody>
      </p:sp>
    </p:spTree>
    <p:extLst>
      <p:ext uri="{BB962C8B-B14F-4D97-AF65-F5344CB8AC3E}">
        <p14:creationId xmlns:p14="http://schemas.microsoft.com/office/powerpoint/2010/main" val="40781733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Adler (1993) has stated that teaching is a communications process: imparting information to children, colleagues, parents and also being receptive to information from the afore mentioned.</a:t>
            </a:r>
          </a:p>
        </p:txBody>
      </p:sp>
      <p:sp>
        <p:nvSpPr>
          <p:cNvPr id="4" name="Slide Number Placeholder 3"/>
          <p:cNvSpPr>
            <a:spLocks noGrp="1"/>
          </p:cNvSpPr>
          <p:nvPr>
            <p:ph type="sldNum" sz="quarter" idx="5"/>
          </p:nvPr>
        </p:nvSpPr>
        <p:spPr/>
        <p:txBody>
          <a:bodyPr/>
          <a:lstStyle/>
          <a:p>
            <a:fld id="{D98A3581-1B17-43CE-9A15-AB4CA7312F03}" type="slidenum">
              <a:rPr lang="en-GB" smtClean="0"/>
              <a:t>22</a:t>
            </a:fld>
            <a:endParaRPr lang="en-GB"/>
          </a:p>
        </p:txBody>
      </p:sp>
    </p:spTree>
    <p:extLst>
      <p:ext uri="{BB962C8B-B14F-4D97-AF65-F5344CB8AC3E}">
        <p14:creationId xmlns:p14="http://schemas.microsoft.com/office/powerpoint/2010/main" val="29640965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 completing this module, I have learnt that Communication is a two-way bridge… </a:t>
            </a:r>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23</a:t>
            </a:fld>
            <a:endParaRPr lang="en-GB"/>
          </a:p>
        </p:txBody>
      </p:sp>
    </p:spTree>
    <p:extLst>
      <p:ext uri="{BB962C8B-B14F-4D97-AF65-F5344CB8AC3E}">
        <p14:creationId xmlns:p14="http://schemas.microsoft.com/office/powerpoint/2010/main" val="33361330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Belbin (1996) found that team made up of mixed memberships, communicate ideas more successfully as ones from similar backgrounds. It has been said that this is because there is less feelings of judgement. Similar to a previous idea made by De Bono. </a:t>
            </a:r>
          </a:p>
          <a:p>
            <a:endParaRPr lang="en-GB" dirty="0"/>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24</a:t>
            </a:fld>
            <a:endParaRPr lang="en-GB"/>
          </a:p>
        </p:txBody>
      </p:sp>
    </p:spTree>
    <p:extLst>
      <p:ext uri="{BB962C8B-B14F-4D97-AF65-F5344CB8AC3E}">
        <p14:creationId xmlns:p14="http://schemas.microsoft.com/office/powerpoint/2010/main" val="9163017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Trought</a:t>
            </a:r>
            <a:r>
              <a:rPr lang="en-GB" sz="1200" kern="1200" dirty="0">
                <a:solidFill>
                  <a:schemeClr val="tx1"/>
                </a:solidFill>
                <a:effectLst/>
                <a:latin typeface="+mn-lt"/>
                <a:ea typeface="+mn-ea"/>
                <a:cs typeface="+mn-cs"/>
              </a:rPr>
              <a:t> (2011)  says It’s the ability to transfer thoughts, ideas and information in a clear and concise manner; a way that the listener can comprehend and find interesting.</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25</a:t>
            </a:fld>
            <a:endParaRPr lang="en-GB"/>
          </a:p>
        </p:txBody>
      </p:sp>
    </p:spTree>
    <p:extLst>
      <p:ext uri="{BB962C8B-B14F-4D97-AF65-F5344CB8AC3E}">
        <p14:creationId xmlns:p14="http://schemas.microsoft.com/office/powerpoint/2010/main" val="4922599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Cottrell (2010) highlights that communication can be achieved by numerous means, verbally or orally, body language, facial and expression and eye contact.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a teacher in this day and age, it can be done face to face, through social media, writing letters and completing school reports, for example. All variants of communication are to assist in understanding.</a:t>
            </a:r>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26</a:t>
            </a:fld>
            <a:endParaRPr lang="en-GB"/>
          </a:p>
        </p:txBody>
      </p:sp>
    </p:spTree>
    <p:extLst>
      <p:ext uri="{BB962C8B-B14F-4D97-AF65-F5344CB8AC3E}">
        <p14:creationId xmlns:p14="http://schemas.microsoft.com/office/powerpoint/2010/main" val="7413888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have touched on adaptability earlier and this attribute is inseparably linked with communication; the objective is to convey information, ideas, in a manner to engage and stimulate the particular person you are communicating with.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27</a:t>
            </a:fld>
            <a:endParaRPr lang="en-GB"/>
          </a:p>
        </p:txBody>
      </p:sp>
    </p:spTree>
    <p:extLst>
      <p:ext uri="{BB962C8B-B14F-4D97-AF65-F5344CB8AC3E}">
        <p14:creationId xmlns:p14="http://schemas.microsoft.com/office/powerpoint/2010/main" val="4836625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example, through the course of my university degree I have learnt the interchange between lecturer and student is paramount in the transfer of knowledge.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working with children in the Foundation Stage and KS1- I may consider communicating in a way I believe they will enjoy- For example, funny voices and the use practical objects.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28</a:t>
            </a:fld>
            <a:endParaRPr lang="en-GB"/>
          </a:p>
        </p:txBody>
      </p:sp>
    </p:spTree>
    <p:extLst>
      <p:ext uri="{BB962C8B-B14F-4D97-AF65-F5344CB8AC3E}">
        <p14:creationId xmlns:p14="http://schemas.microsoft.com/office/powerpoint/2010/main" val="31333721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Hayes (2006) has said The art of communication demands that you adapt to the aptitudes and abilities of the listener.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an instance, communicating with a child with ALN suffering from speech or hearing impairments or difficulties would require differing communication skills as compared to an above ability child. This also links back to adaptability and teamwork.</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Communicating with Adults within the role is a vital part of the teaching process.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You must always be receptive and responsive to parents, colleagues, external staff and superiors.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information ranges from general chatting to possibly more pressing issues such as safeguarding. </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29</a:t>
            </a:fld>
            <a:endParaRPr lang="en-GB"/>
          </a:p>
        </p:txBody>
      </p:sp>
    </p:spTree>
    <p:extLst>
      <p:ext uri="{BB962C8B-B14F-4D97-AF65-F5344CB8AC3E}">
        <p14:creationId xmlns:p14="http://schemas.microsoft.com/office/powerpoint/2010/main" val="11438121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Taylor and Humphreys (2002) have found that teamwork and good communication are not always flawless. Individuals can quite often sabotage how they communicate and work as a team.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This is because of personal or professional differences. As an aspiring teacher, I would rather voice my concerns or disagreements and come up with a solution rather than sabotaging teamwork and communication within.</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30</a:t>
            </a:fld>
            <a:endParaRPr lang="en-GB"/>
          </a:p>
        </p:txBody>
      </p:sp>
    </p:spTree>
    <p:extLst>
      <p:ext uri="{BB962C8B-B14F-4D97-AF65-F5344CB8AC3E}">
        <p14:creationId xmlns:p14="http://schemas.microsoft.com/office/powerpoint/2010/main" val="7293130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u="none" kern="1200" dirty="0">
                <a:solidFill>
                  <a:schemeClr val="tx1"/>
                </a:solidFill>
                <a:effectLst/>
                <a:latin typeface="+mn-lt"/>
                <a:ea typeface="+mn-ea"/>
                <a:cs typeface="+mn-cs"/>
              </a:rPr>
              <a:t>Although individually they are important, they overlap as necessary transferrable skill, these skills can be replicated when dealing with parents, school governors, colleagues, superior staff and educational administrators, for example.</a:t>
            </a:r>
          </a:p>
          <a:p>
            <a:endParaRPr lang="en-GB" sz="1200" b="0" u="none" kern="1200" dirty="0">
              <a:solidFill>
                <a:schemeClr val="tx1"/>
              </a:solidFill>
              <a:effectLst/>
              <a:latin typeface="+mn-lt"/>
              <a:ea typeface="+mn-ea"/>
              <a:cs typeface="+mn-cs"/>
            </a:endParaRPr>
          </a:p>
          <a:p>
            <a:endParaRPr lang="en-GB" sz="1200" b="0" u="non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31</a:t>
            </a:fld>
            <a:endParaRPr lang="en-GB"/>
          </a:p>
        </p:txBody>
      </p:sp>
    </p:spTree>
    <p:extLst>
      <p:ext uri="{BB962C8B-B14F-4D97-AF65-F5344CB8AC3E}">
        <p14:creationId xmlns:p14="http://schemas.microsoft.com/office/powerpoint/2010/main" val="34938870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u="none" kern="1200" dirty="0">
                <a:solidFill>
                  <a:schemeClr val="tx1"/>
                </a:solidFill>
                <a:effectLst/>
                <a:latin typeface="+mn-lt"/>
                <a:ea typeface="+mn-ea"/>
                <a:cs typeface="+mn-cs"/>
              </a:rPr>
              <a:t>These qualities will accrue through experience in a real situation </a:t>
            </a:r>
          </a:p>
          <a:p>
            <a:endParaRPr lang="en-GB" sz="1200" b="0" u="none" kern="1200" dirty="0">
              <a:solidFill>
                <a:schemeClr val="tx1"/>
              </a:solidFill>
              <a:effectLst/>
              <a:latin typeface="+mn-lt"/>
              <a:ea typeface="+mn-ea"/>
              <a:cs typeface="+mn-cs"/>
            </a:endParaRPr>
          </a:p>
          <a:p>
            <a:r>
              <a:rPr lang="en-GB" sz="1200" b="0" u="none" kern="1200" dirty="0">
                <a:solidFill>
                  <a:schemeClr val="tx1"/>
                </a:solidFill>
                <a:effectLst/>
                <a:latin typeface="+mn-lt"/>
                <a:ea typeface="+mn-ea"/>
                <a:cs typeface="+mn-cs"/>
              </a:rPr>
              <a:t>In summary, this module has highlighted the attributes of teamwork, adaptability and communication are inextricably linked.</a:t>
            </a:r>
          </a:p>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32</a:t>
            </a:fld>
            <a:endParaRPr lang="en-GB"/>
          </a:p>
        </p:txBody>
      </p:sp>
    </p:spTree>
    <p:extLst>
      <p:ext uri="{BB962C8B-B14F-4D97-AF65-F5344CB8AC3E}">
        <p14:creationId xmlns:p14="http://schemas.microsoft.com/office/powerpoint/2010/main" val="29897150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do you have any questions?</a:t>
            </a:r>
          </a:p>
        </p:txBody>
      </p:sp>
      <p:sp>
        <p:nvSpPr>
          <p:cNvPr id="4" name="Slide Number Placeholder 3"/>
          <p:cNvSpPr>
            <a:spLocks noGrp="1"/>
          </p:cNvSpPr>
          <p:nvPr>
            <p:ph type="sldNum" sz="quarter" idx="5"/>
          </p:nvPr>
        </p:nvSpPr>
        <p:spPr/>
        <p:txBody>
          <a:bodyPr/>
          <a:lstStyle/>
          <a:p>
            <a:fld id="{D98A3581-1B17-43CE-9A15-AB4CA7312F03}" type="slidenum">
              <a:rPr lang="en-GB" smtClean="0"/>
              <a:t>33</a:t>
            </a:fld>
            <a:endParaRPr lang="en-GB"/>
          </a:p>
        </p:txBody>
      </p:sp>
    </p:spTree>
    <p:extLst>
      <p:ext uri="{BB962C8B-B14F-4D97-AF65-F5344CB8AC3E}">
        <p14:creationId xmlns:p14="http://schemas.microsoft.com/office/powerpoint/2010/main" val="397706607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8A3581-1B17-43CE-9A15-AB4CA7312F03}" type="slidenum">
              <a:rPr lang="en-GB" smtClean="0"/>
              <a:t>34</a:t>
            </a:fld>
            <a:endParaRPr lang="en-GB"/>
          </a:p>
        </p:txBody>
      </p:sp>
    </p:spTree>
    <p:extLst>
      <p:ext uri="{BB962C8B-B14F-4D97-AF65-F5344CB8AC3E}">
        <p14:creationId xmlns:p14="http://schemas.microsoft.com/office/powerpoint/2010/main" val="3404728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26348EFD-37CB-4A24-899B-A439A935084A}" type="datetimeFigureOut">
              <a:rPr lang="en-GB" smtClean="0"/>
              <a:t>16/10/2019</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01214DC3-4AE7-440F-93DB-2A66A9D77542}" type="slidenum">
              <a:rPr lang="en-GB" smtClean="0"/>
              <a:t>‹#›</a:t>
            </a:fld>
            <a:endParaRPr lang="en-GB"/>
          </a:p>
        </p:txBody>
      </p:sp>
    </p:spTree>
    <p:extLst>
      <p:ext uri="{BB962C8B-B14F-4D97-AF65-F5344CB8AC3E}">
        <p14:creationId xmlns:p14="http://schemas.microsoft.com/office/powerpoint/2010/main" val="41000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348EFD-37CB-4A24-899B-A439A935084A}"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14DC3-4AE7-440F-93DB-2A66A9D77542}" type="slidenum">
              <a:rPr lang="en-GB" smtClean="0"/>
              <a:t>‹#›</a:t>
            </a:fld>
            <a:endParaRPr lang="en-GB"/>
          </a:p>
        </p:txBody>
      </p:sp>
    </p:spTree>
    <p:extLst>
      <p:ext uri="{BB962C8B-B14F-4D97-AF65-F5344CB8AC3E}">
        <p14:creationId xmlns:p14="http://schemas.microsoft.com/office/powerpoint/2010/main" val="3002350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348EFD-37CB-4A24-899B-A439A935084A}"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14DC3-4AE7-440F-93DB-2A66A9D77542}" type="slidenum">
              <a:rPr lang="en-GB" smtClean="0"/>
              <a:t>‹#›</a:t>
            </a:fld>
            <a:endParaRPr lang="en-GB"/>
          </a:p>
        </p:txBody>
      </p:sp>
    </p:spTree>
    <p:extLst>
      <p:ext uri="{BB962C8B-B14F-4D97-AF65-F5344CB8AC3E}">
        <p14:creationId xmlns:p14="http://schemas.microsoft.com/office/powerpoint/2010/main" val="369409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348EFD-37CB-4A24-899B-A439A935084A}"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214DC3-4AE7-440F-93DB-2A66A9D77542}" type="slidenum">
              <a:rPr lang="en-GB" smtClean="0"/>
              <a:t>‹#›</a:t>
            </a:fld>
            <a:endParaRPr lang="en-GB"/>
          </a:p>
        </p:txBody>
      </p:sp>
    </p:spTree>
    <p:extLst>
      <p:ext uri="{BB962C8B-B14F-4D97-AF65-F5344CB8AC3E}">
        <p14:creationId xmlns:p14="http://schemas.microsoft.com/office/powerpoint/2010/main" val="2349670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348EFD-37CB-4A24-899B-A439A935084A}" type="datetimeFigureOut">
              <a:rPr lang="en-GB" smtClean="0"/>
              <a:t>16/10/2019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214DC3-4AE7-440F-93DB-2A66A9D77542}" type="slidenum">
              <a:rPr lang="en-GB" smtClean="0"/>
              <a:t>‹#›</a:t>
            </a:fld>
            <a:endParaRPr lang="en-GB"/>
          </a:p>
        </p:txBody>
      </p:sp>
    </p:spTree>
    <p:extLst>
      <p:ext uri="{BB962C8B-B14F-4D97-AF65-F5344CB8AC3E}">
        <p14:creationId xmlns:p14="http://schemas.microsoft.com/office/powerpoint/2010/main" val="2978744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348EFD-37CB-4A24-899B-A439A935084A}" type="datetimeFigureOut">
              <a:rPr lang="en-GB" smtClean="0"/>
              <a:t>16/10/2019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214DC3-4AE7-440F-93DB-2A66A9D77542}" type="slidenum">
              <a:rPr lang="en-GB" smtClean="0"/>
              <a:t>‹#›</a:t>
            </a:fld>
            <a:endParaRPr lang="en-GB"/>
          </a:p>
        </p:txBody>
      </p:sp>
    </p:spTree>
    <p:extLst>
      <p:ext uri="{BB962C8B-B14F-4D97-AF65-F5344CB8AC3E}">
        <p14:creationId xmlns:p14="http://schemas.microsoft.com/office/powerpoint/2010/main" val="3592931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348EFD-37CB-4A24-899B-A439A935084A}" type="datetimeFigureOut">
              <a:rPr lang="en-GB" smtClean="0"/>
              <a:t>16/10/2019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214DC3-4AE7-440F-93DB-2A66A9D77542}" type="slidenum">
              <a:rPr lang="en-GB" smtClean="0"/>
              <a:t>‹#›</a:t>
            </a:fld>
            <a:endParaRPr lang="en-GB"/>
          </a:p>
        </p:txBody>
      </p:sp>
    </p:spTree>
    <p:extLst>
      <p:ext uri="{BB962C8B-B14F-4D97-AF65-F5344CB8AC3E}">
        <p14:creationId xmlns:p14="http://schemas.microsoft.com/office/powerpoint/2010/main" val="2491217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26348EFD-37CB-4A24-899B-A439A935084A}"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01214DC3-4AE7-440F-93DB-2A66A9D77542}" type="slidenum">
              <a:rPr lang="en-GB" smtClean="0"/>
              <a:t>‹#›</a:t>
            </a:fld>
            <a:endParaRPr lang="en-GB"/>
          </a:p>
        </p:txBody>
      </p:sp>
    </p:spTree>
    <p:extLst>
      <p:ext uri="{BB962C8B-B14F-4D97-AF65-F5344CB8AC3E}">
        <p14:creationId xmlns:p14="http://schemas.microsoft.com/office/powerpoint/2010/main" val="1836360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26348EFD-37CB-4A24-899B-A439A935084A}" type="datetimeFigureOut">
              <a:rPr lang="en-GB" smtClean="0"/>
              <a:t>16/10/2019</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01214DC3-4AE7-440F-93DB-2A66A9D77542}" type="slidenum">
              <a:rPr lang="en-GB" smtClean="0"/>
              <a:t>‹#›</a:t>
            </a:fld>
            <a:endParaRPr lang="en-GB"/>
          </a:p>
        </p:txBody>
      </p:sp>
    </p:spTree>
    <p:extLst>
      <p:ext uri="{BB962C8B-B14F-4D97-AF65-F5344CB8AC3E}">
        <p14:creationId xmlns:p14="http://schemas.microsoft.com/office/powerpoint/2010/main" val="2511313730"/>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348EFD-37CB-4A24-899B-A439A935084A}"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14DC3-4AE7-440F-93DB-2A66A9D77542}" type="slidenum">
              <a:rPr lang="en-GB" smtClean="0"/>
              <a:t>‹#›</a:t>
            </a:fld>
            <a:endParaRPr lang="en-GB"/>
          </a:p>
        </p:txBody>
      </p:sp>
    </p:spTree>
    <p:extLst>
      <p:ext uri="{BB962C8B-B14F-4D97-AF65-F5344CB8AC3E}">
        <p14:creationId xmlns:p14="http://schemas.microsoft.com/office/powerpoint/2010/main" val="2914966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348EFD-37CB-4A24-899B-A439A935084A}"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14DC3-4AE7-440F-93DB-2A66A9D77542}" type="slidenum">
              <a:rPr lang="en-GB" smtClean="0"/>
              <a:t>‹#›</a:t>
            </a:fld>
            <a:endParaRPr lang="en-GB"/>
          </a:p>
        </p:txBody>
      </p:sp>
    </p:spTree>
    <p:extLst>
      <p:ext uri="{BB962C8B-B14F-4D97-AF65-F5344CB8AC3E}">
        <p14:creationId xmlns:p14="http://schemas.microsoft.com/office/powerpoint/2010/main" val="749982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26348EFD-37CB-4A24-899B-A439A935084A}" type="datetimeFigureOut">
              <a:rPr lang="en-GB" smtClean="0"/>
              <a:t>16/10/2019</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01214DC3-4AE7-440F-93DB-2A66A9D77542}" type="slidenum">
              <a:rPr lang="en-GB" smtClean="0"/>
              <a:t>‹#›</a:t>
            </a:fld>
            <a:endParaRPr lang="en-GB"/>
          </a:p>
        </p:txBody>
      </p:sp>
    </p:spTree>
    <p:extLst>
      <p:ext uri="{BB962C8B-B14F-4D97-AF65-F5344CB8AC3E}">
        <p14:creationId xmlns:p14="http://schemas.microsoft.com/office/powerpoint/2010/main" val="132472544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10.sv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2B62-89F6-41C1-914A-0C91A0CB1599}"/>
              </a:ext>
            </a:extLst>
          </p:cNvPr>
          <p:cNvSpPr>
            <a:spLocks noGrp="1"/>
          </p:cNvSpPr>
          <p:nvPr>
            <p:ph type="ctrTitle"/>
          </p:nvPr>
        </p:nvSpPr>
        <p:spPr/>
        <p:txBody>
          <a:bodyPr/>
          <a:lstStyle/>
          <a:p>
            <a:r>
              <a:rPr lang="en-GB" dirty="0"/>
              <a:t>Skills for Life: Employability and Future Pathways</a:t>
            </a:r>
          </a:p>
        </p:txBody>
      </p:sp>
      <p:sp>
        <p:nvSpPr>
          <p:cNvPr id="3" name="Subtitle 2">
            <a:extLst>
              <a:ext uri="{FF2B5EF4-FFF2-40B4-BE49-F238E27FC236}">
                <a16:creationId xmlns:a16="http://schemas.microsoft.com/office/drawing/2014/main" id="{2365EE2E-518E-4358-85E5-38068B408AC7}"/>
              </a:ext>
            </a:extLst>
          </p:cNvPr>
          <p:cNvSpPr>
            <a:spLocks noGrp="1"/>
          </p:cNvSpPr>
          <p:nvPr>
            <p:ph type="subTitle" idx="1"/>
          </p:nvPr>
        </p:nvSpPr>
        <p:spPr/>
        <p:txBody>
          <a:bodyPr/>
          <a:lstStyle/>
          <a:p>
            <a:r>
              <a:rPr lang="en-GB" dirty="0"/>
              <a:t>Lucy Sian Evans</a:t>
            </a:r>
          </a:p>
          <a:p>
            <a:r>
              <a:rPr lang="en-GB" dirty="0"/>
              <a:t>1707004</a:t>
            </a:r>
          </a:p>
        </p:txBody>
      </p:sp>
    </p:spTree>
    <p:extLst>
      <p:ext uri="{BB962C8B-B14F-4D97-AF65-F5344CB8AC3E}">
        <p14:creationId xmlns:p14="http://schemas.microsoft.com/office/powerpoint/2010/main" val="170535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726A3-12AE-453D-B5BE-1FF034A3F957}"/>
              </a:ext>
            </a:extLst>
          </p:cNvPr>
          <p:cNvSpPr>
            <a:spLocks noGrp="1"/>
          </p:cNvSpPr>
          <p:nvPr>
            <p:ph type="title"/>
          </p:nvPr>
        </p:nvSpPr>
        <p:spPr>
          <a:xfrm>
            <a:off x="657224" y="936711"/>
            <a:ext cx="2988265" cy="4984578"/>
          </a:xfrm>
        </p:spPr>
        <p:txBody>
          <a:bodyPr>
            <a:normAutofit/>
          </a:bodyPr>
          <a:lstStyle/>
          <a:p>
            <a:r>
              <a:rPr lang="en-GB" sz="4100">
                <a:solidFill>
                  <a:srgbClr val="FFFFFF"/>
                </a:solidFill>
              </a:rPr>
              <a:t>Skills for life: Employability and Future Pathways – What have I learnt? </a:t>
            </a:r>
          </a:p>
        </p:txBody>
      </p:sp>
      <p:sp>
        <p:nvSpPr>
          <p:cNvPr id="3" name="Content Placeholder 2">
            <a:extLst>
              <a:ext uri="{FF2B5EF4-FFF2-40B4-BE49-F238E27FC236}">
                <a16:creationId xmlns:a16="http://schemas.microsoft.com/office/drawing/2014/main" id="{17FA7B1A-D7DB-48AC-A03C-5C461E3C45E6}"/>
              </a:ext>
            </a:extLst>
          </p:cNvPr>
          <p:cNvSpPr>
            <a:spLocks noGrp="1"/>
          </p:cNvSpPr>
          <p:nvPr>
            <p:ph idx="1"/>
          </p:nvPr>
        </p:nvSpPr>
        <p:spPr>
          <a:xfrm>
            <a:off x="4614389" y="936711"/>
            <a:ext cx="6815992" cy="5658642"/>
          </a:xfrm>
        </p:spPr>
        <p:txBody>
          <a:bodyPr anchor="ctr">
            <a:normAutofit/>
          </a:bodyPr>
          <a:lstStyle/>
          <a:p>
            <a:pPr fontAlgn="t"/>
            <a:r>
              <a:rPr lang="en-GB" sz="2800" dirty="0"/>
              <a:t>The module has focused on enabling students to become educated and aware on what to expect and how to prepare for our professional futures.</a:t>
            </a:r>
          </a:p>
          <a:p>
            <a:pPr fontAlgn="t"/>
            <a:r>
              <a:rPr lang="en-GB" sz="2800" dirty="0"/>
              <a:t>Throughout this module I have learnt the various ways in which I can use my transferrable skills in order to become/ be a valued and professional member of staff. </a:t>
            </a:r>
          </a:p>
          <a:p>
            <a:endParaRPr lang="en-GB" sz="2800" dirty="0"/>
          </a:p>
        </p:txBody>
      </p:sp>
    </p:spTree>
    <p:extLst>
      <p:ext uri="{BB962C8B-B14F-4D97-AF65-F5344CB8AC3E}">
        <p14:creationId xmlns:p14="http://schemas.microsoft.com/office/powerpoint/2010/main" val="894847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FE3A7B-DDFF-4F81-8AAE-11D96D138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6948"/>
            <a:ext cx="10744200" cy="5404104"/>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610268A-434A-4FAB-A681-5D90A5D52CEA}"/>
              </a:ext>
            </a:extLst>
          </p:cNvPr>
          <p:cNvSpPr>
            <a:spLocks noGrp="1"/>
          </p:cNvSpPr>
          <p:nvPr>
            <p:ph type="subTitle" idx="1"/>
          </p:nvPr>
        </p:nvSpPr>
        <p:spPr>
          <a:xfrm>
            <a:off x="1286503" y="4064626"/>
            <a:ext cx="9607159" cy="1476235"/>
          </a:xfrm>
        </p:spPr>
        <p:txBody>
          <a:bodyPr>
            <a:normAutofit/>
          </a:bodyPr>
          <a:lstStyle/>
          <a:p>
            <a:pPr algn="ctr"/>
            <a:r>
              <a:rPr lang="en-GB" sz="2800">
                <a:solidFill>
                  <a:srgbClr val="FFFFFF"/>
                </a:solidFill>
              </a:rPr>
              <a:t>Working with children in the Foundation stage and Key Stage 1; ranging from ages 3- 7 years old. </a:t>
            </a:r>
          </a:p>
        </p:txBody>
      </p:sp>
      <p:sp>
        <p:nvSpPr>
          <p:cNvPr id="2" name="Title 1">
            <a:extLst>
              <a:ext uri="{FF2B5EF4-FFF2-40B4-BE49-F238E27FC236}">
                <a16:creationId xmlns:a16="http://schemas.microsoft.com/office/drawing/2014/main" id="{0B0D2BE7-6604-47E5-ADD6-4452AA4F1BCC}"/>
              </a:ext>
            </a:extLst>
          </p:cNvPr>
          <p:cNvSpPr>
            <a:spLocks noGrp="1"/>
          </p:cNvSpPr>
          <p:nvPr>
            <p:ph type="ctrTitle"/>
          </p:nvPr>
        </p:nvSpPr>
        <p:spPr>
          <a:xfrm>
            <a:off x="1286503" y="1285196"/>
            <a:ext cx="9607160" cy="2779429"/>
          </a:xfrm>
        </p:spPr>
        <p:txBody>
          <a:bodyPr>
            <a:normAutofit/>
          </a:bodyPr>
          <a:lstStyle/>
          <a:p>
            <a:pPr algn="ctr"/>
            <a:r>
              <a:rPr lang="en-GB" sz="7200" dirty="0"/>
              <a:t>Role: </a:t>
            </a:r>
            <a:r>
              <a:rPr lang="en-GB" sz="7200" b="1" u="sng" dirty="0"/>
              <a:t>Primary School Teacher </a:t>
            </a:r>
          </a:p>
        </p:txBody>
      </p:sp>
    </p:spTree>
    <p:extLst>
      <p:ext uri="{BB962C8B-B14F-4D97-AF65-F5344CB8AC3E}">
        <p14:creationId xmlns:p14="http://schemas.microsoft.com/office/powerpoint/2010/main" val="40751981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43EFC75-D61F-4CEA-9817-11CC86030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C02F3DD-3E32-4AF8-BFA1-D131A6B4B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31750"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a:extLst>
              <a:ext uri="{FF2B5EF4-FFF2-40B4-BE49-F238E27FC236}">
                <a16:creationId xmlns:a16="http://schemas.microsoft.com/office/drawing/2014/main" id="{C1D4E79A-B09C-46B0-9479-9D6C0D7CE63B}"/>
              </a:ext>
            </a:extLst>
          </p:cNvPr>
          <p:cNvGraphicFramePr/>
          <p:nvPr>
            <p:extLst>
              <p:ext uri="{D42A27DB-BD31-4B8C-83A1-F6EECF244321}">
                <p14:modId xmlns:p14="http://schemas.microsoft.com/office/powerpoint/2010/main" val="203561859"/>
              </p:ext>
            </p:extLst>
          </p:nvPr>
        </p:nvGraphicFramePr>
        <p:xfrm>
          <a:off x="627797" y="150126"/>
          <a:ext cx="11054687" cy="66055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0873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AF5DE9-E558-4A13-8FEE-C156184801F7}"/>
              </a:ext>
            </a:extLst>
          </p:cNvPr>
          <p:cNvSpPr>
            <a:spLocks noGrp="1"/>
          </p:cNvSpPr>
          <p:nvPr>
            <p:ph type="title"/>
          </p:nvPr>
        </p:nvSpPr>
        <p:spPr>
          <a:xfrm>
            <a:off x="657224" y="936711"/>
            <a:ext cx="2988265" cy="4984578"/>
          </a:xfrm>
        </p:spPr>
        <p:txBody>
          <a:bodyPr>
            <a:normAutofit/>
          </a:bodyPr>
          <a:lstStyle/>
          <a:p>
            <a:r>
              <a:rPr lang="en-GB" sz="4100" strike="sngStrike">
                <a:solidFill>
                  <a:srgbClr val="FFFFFF"/>
                </a:solidFill>
              </a:rPr>
              <a:t>Qualifications </a:t>
            </a:r>
          </a:p>
        </p:txBody>
      </p:sp>
      <p:sp>
        <p:nvSpPr>
          <p:cNvPr id="3" name="Content Placeholder 2">
            <a:extLst>
              <a:ext uri="{FF2B5EF4-FFF2-40B4-BE49-F238E27FC236}">
                <a16:creationId xmlns:a16="http://schemas.microsoft.com/office/drawing/2014/main" id="{0B0414A4-A9B7-4F63-837D-D0E0A9A478F1}"/>
              </a:ext>
            </a:extLst>
          </p:cNvPr>
          <p:cNvSpPr>
            <a:spLocks noGrp="1"/>
          </p:cNvSpPr>
          <p:nvPr>
            <p:ph idx="1"/>
          </p:nvPr>
        </p:nvSpPr>
        <p:spPr>
          <a:xfrm>
            <a:off x="4614389" y="936711"/>
            <a:ext cx="6815992" cy="4984578"/>
          </a:xfrm>
        </p:spPr>
        <p:txBody>
          <a:bodyPr anchor="ctr">
            <a:normAutofit/>
          </a:bodyPr>
          <a:lstStyle/>
          <a:p>
            <a:r>
              <a:rPr lang="en-GB" dirty="0"/>
              <a:t>In the competitive job market it is not just about having the right qualifications anymore. Qualifications alone mean nothing.</a:t>
            </a:r>
          </a:p>
          <a:p>
            <a:endParaRPr lang="en-GB" dirty="0"/>
          </a:p>
          <a:p>
            <a:r>
              <a:rPr lang="en-GB" dirty="0"/>
              <a:t>Bergh man and </a:t>
            </a:r>
            <a:r>
              <a:rPr lang="en-GB" dirty="0" err="1"/>
              <a:t>Vloe</a:t>
            </a:r>
            <a:r>
              <a:rPr lang="en-GB" dirty="0"/>
              <a:t> </a:t>
            </a:r>
            <a:r>
              <a:rPr lang="en-GB" dirty="0" err="1"/>
              <a:t>berghs</a:t>
            </a:r>
            <a:r>
              <a:rPr lang="en-GB" dirty="0"/>
              <a:t> (2003) highlight that most jobs require various kinds of roles and responsibilities that demand different kind of employability skills unique to that specific job.</a:t>
            </a:r>
          </a:p>
        </p:txBody>
      </p:sp>
    </p:spTree>
    <p:extLst>
      <p:ext uri="{BB962C8B-B14F-4D97-AF65-F5344CB8AC3E}">
        <p14:creationId xmlns:p14="http://schemas.microsoft.com/office/powerpoint/2010/main" val="1724262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0EBAE0B-DD72-4094-8934-3B46A9142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1B64A-40EF-4F8A-9F10-F478637C5F0E}"/>
              </a:ext>
            </a:extLst>
          </p:cNvPr>
          <p:cNvSpPr>
            <a:spLocks noGrp="1"/>
          </p:cNvSpPr>
          <p:nvPr>
            <p:ph type="title"/>
          </p:nvPr>
        </p:nvSpPr>
        <p:spPr>
          <a:xfrm>
            <a:off x="704850" y="770467"/>
            <a:ext cx="10782300" cy="3294159"/>
          </a:xfrm>
        </p:spPr>
        <p:txBody>
          <a:bodyPr vert="horz" lIns="91440" tIns="45720" rIns="91440" bIns="45720" rtlCol="0" anchor="b">
            <a:normAutofit/>
          </a:bodyPr>
          <a:lstStyle/>
          <a:p>
            <a:pPr algn="ctr">
              <a:lnSpc>
                <a:spcPct val="80000"/>
              </a:lnSpc>
            </a:pPr>
            <a:r>
              <a:rPr lang="en-US" sz="6600" dirty="0">
                <a:solidFill>
                  <a:srgbClr val="FFFFFF"/>
                </a:solidFill>
              </a:rPr>
              <a:t>Why hire me? </a:t>
            </a:r>
          </a:p>
        </p:txBody>
      </p:sp>
    </p:spTree>
    <p:extLst>
      <p:ext uri="{BB962C8B-B14F-4D97-AF65-F5344CB8AC3E}">
        <p14:creationId xmlns:p14="http://schemas.microsoft.com/office/powerpoint/2010/main" val="3727529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8">
            <a:extLst>
              <a:ext uri="{FF2B5EF4-FFF2-40B4-BE49-F238E27FC236}">
                <a16:creationId xmlns:a16="http://schemas.microsoft.com/office/drawing/2014/main" id="{0F365137-23F7-40ED-B9B3-94FE3D10D1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E83B25-1E45-40BB-BA65-D27745D05709}"/>
              </a:ext>
            </a:extLst>
          </p:cNvPr>
          <p:cNvSpPr>
            <a:spLocks noGrp="1"/>
          </p:cNvSpPr>
          <p:nvPr>
            <p:ph type="title"/>
          </p:nvPr>
        </p:nvSpPr>
        <p:spPr>
          <a:xfrm>
            <a:off x="1297294" y="1178052"/>
            <a:ext cx="5777316" cy="4501896"/>
          </a:xfrm>
        </p:spPr>
        <p:txBody>
          <a:bodyPr vert="horz" lIns="91440" tIns="45720" rIns="91440" bIns="45720" rtlCol="0" anchor="ctr">
            <a:normAutofit fontScale="90000"/>
          </a:bodyPr>
          <a:lstStyle/>
          <a:p>
            <a:pPr algn="r">
              <a:lnSpc>
                <a:spcPct val="80000"/>
              </a:lnSpc>
            </a:pPr>
            <a:r>
              <a:rPr lang="en-US" sz="6000" dirty="0">
                <a:solidFill>
                  <a:schemeClr val="bg1"/>
                </a:solidFill>
              </a:rPr>
              <a:t>Hire me because...</a:t>
            </a:r>
            <a:br>
              <a:rPr lang="en-US" sz="6000" dirty="0">
                <a:solidFill>
                  <a:schemeClr val="bg1"/>
                </a:solidFill>
              </a:rPr>
            </a:br>
            <a:br>
              <a:rPr lang="en-US" sz="6000" dirty="0">
                <a:solidFill>
                  <a:schemeClr val="bg1"/>
                </a:solidFill>
              </a:rPr>
            </a:br>
            <a:r>
              <a:rPr lang="en-US" sz="4400" dirty="0">
                <a:solidFill>
                  <a:schemeClr val="bg1"/>
                </a:solidFill>
              </a:rPr>
              <a:t>- My Experience</a:t>
            </a:r>
            <a:br>
              <a:rPr lang="en-US" sz="4400" dirty="0">
                <a:solidFill>
                  <a:schemeClr val="bg1"/>
                </a:solidFill>
              </a:rPr>
            </a:br>
            <a:r>
              <a:rPr lang="en-US" sz="4400" dirty="0">
                <a:solidFill>
                  <a:schemeClr val="bg1"/>
                </a:solidFill>
              </a:rPr>
              <a:t>- My Characteristics </a:t>
            </a:r>
            <a:br>
              <a:rPr lang="en-US" sz="4400" dirty="0">
                <a:solidFill>
                  <a:schemeClr val="bg1"/>
                </a:solidFill>
              </a:rPr>
            </a:br>
            <a:r>
              <a:rPr lang="en-US" sz="4400" dirty="0">
                <a:solidFill>
                  <a:schemeClr val="bg1"/>
                </a:solidFill>
              </a:rPr>
              <a:t>- My Certifications </a:t>
            </a:r>
            <a:br>
              <a:rPr lang="en-US" sz="4400" dirty="0">
                <a:solidFill>
                  <a:schemeClr val="bg1"/>
                </a:solidFill>
              </a:rPr>
            </a:br>
            <a:r>
              <a:rPr lang="en-US" sz="4400" dirty="0">
                <a:solidFill>
                  <a:schemeClr val="bg1"/>
                </a:solidFill>
              </a:rPr>
              <a:t>- My Passion </a:t>
            </a:r>
            <a:br>
              <a:rPr lang="en-US" sz="4400" dirty="0">
                <a:solidFill>
                  <a:schemeClr val="bg1"/>
                </a:solidFill>
              </a:rPr>
            </a:br>
            <a:br>
              <a:rPr lang="en-US" sz="4400" dirty="0">
                <a:solidFill>
                  <a:schemeClr val="bg1"/>
                </a:solidFill>
              </a:rPr>
            </a:br>
            <a:endParaRPr lang="en-US" sz="4400" dirty="0">
              <a:solidFill>
                <a:schemeClr val="bg1"/>
              </a:solidFill>
            </a:endParaRPr>
          </a:p>
        </p:txBody>
      </p:sp>
      <p:cxnSp>
        <p:nvCxnSpPr>
          <p:cNvPr id="17" name="Straight Connector 10">
            <a:extLst>
              <a:ext uri="{FF2B5EF4-FFF2-40B4-BE49-F238E27FC236}">
                <a16:creationId xmlns:a16="http://schemas.microsoft.com/office/drawing/2014/main" id="{07BC4E14-913C-46C0-ABF7-BDDAEC08A3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2071116"/>
            <a:ext cx="0" cy="2715768"/>
          </a:xfrm>
          <a:prstGeom prst="line">
            <a:avLst/>
          </a:prstGeom>
          <a:ln>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2632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5443884C-E59D-4FCB-B44C-51CAA2E5891B}"/>
              </a:ext>
            </a:extLst>
          </p:cNvPr>
          <p:cNvGraphicFramePr>
            <a:graphicFrameLocks noGrp="1"/>
          </p:cNvGraphicFramePr>
          <p:nvPr>
            <p:ph idx="1"/>
            <p:extLst>
              <p:ext uri="{D42A27DB-BD31-4B8C-83A1-F6EECF244321}">
                <p14:modId xmlns:p14="http://schemas.microsoft.com/office/powerpoint/2010/main" val="3281047419"/>
              </p:ext>
            </p:extLst>
          </p:nvPr>
        </p:nvGraphicFramePr>
        <p:xfrm>
          <a:off x="676275" y="2373549"/>
          <a:ext cx="10753725" cy="3599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5905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8FA52F-675E-4661-BA16-455C939430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BF0DD2-4226-421C-AB48-8CFC3BC4E30A}"/>
              </a:ext>
            </a:extLst>
          </p:cNvPr>
          <p:cNvSpPr>
            <a:spLocks noGrp="1"/>
          </p:cNvSpPr>
          <p:nvPr>
            <p:ph type="title"/>
          </p:nvPr>
        </p:nvSpPr>
        <p:spPr>
          <a:xfrm>
            <a:off x="645462" y="896684"/>
            <a:ext cx="3696246" cy="4979728"/>
          </a:xfrm>
        </p:spPr>
        <p:txBody>
          <a:bodyPr anchor="ctr">
            <a:normAutofit/>
          </a:bodyPr>
          <a:lstStyle/>
          <a:p>
            <a:pPr algn="r" fontAlgn="t"/>
            <a:r>
              <a:rPr lang="en-GB" sz="6000" b="1" u="sng" dirty="0"/>
              <a:t>Adaptability</a:t>
            </a:r>
            <a:br>
              <a:rPr lang="en-GB" sz="6000" b="1" u="sng" dirty="0"/>
            </a:br>
            <a:br>
              <a:rPr lang="en-GB" sz="4400" dirty="0"/>
            </a:br>
            <a:endParaRPr lang="en-GB" sz="4400" dirty="0"/>
          </a:p>
        </p:txBody>
      </p:sp>
      <p:cxnSp>
        <p:nvCxnSpPr>
          <p:cNvPr id="10" name="Straight Connector 9">
            <a:extLst>
              <a:ext uri="{FF2B5EF4-FFF2-40B4-BE49-F238E27FC236}">
                <a16:creationId xmlns:a16="http://schemas.microsoft.com/office/drawing/2014/main" id="{07BC4E14-913C-46C0-ABF7-BDDAEC08A3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3440" y="2071116"/>
            <a:ext cx="0" cy="2715768"/>
          </a:xfrm>
          <a:prstGeom prst="line">
            <a:avLst/>
          </a:prstGeom>
          <a:ln>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3408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076EB8-C0A7-4D90-BF88-802CD3379B11}"/>
              </a:ext>
            </a:extLst>
          </p:cNvPr>
          <p:cNvSpPr/>
          <p:nvPr/>
        </p:nvSpPr>
        <p:spPr>
          <a:xfrm>
            <a:off x="1380565" y="1074509"/>
            <a:ext cx="9412941" cy="4708981"/>
          </a:xfrm>
          <a:prstGeom prst="rect">
            <a:avLst/>
          </a:prstGeom>
          <a:ln w="76200">
            <a:solidFill>
              <a:schemeClr val="accent1"/>
            </a:solidFill>
          </a:ln>
        </p:spPr>
        <p:txBody>
          <a:bodyPr wrap="square">
            <a:spAutoFit/>
          </a:bodyPr>
          <a:lstStyle/>
          <a:p>
            <a:endParaRPr lang="en-GB" sz="2800" dirty="0"/>
          </a:p>
          <a:p>
            <a:r>
              <a:rPr lang="en-GB" sz="2800" dirty="0"/>
              <a:t>Martin, </a:t>
            </a:r>
            <a:r>
              <a:rPr lang="en-GB" sz="2800" dirty="0" err="1"/>
              <a:t>Nejad</a:t>
            </a:r>
            <a:r>
              <a:rPr lang="en-GB" sz="2800" dirty="0"/>
              <a:t>, Colmar, &amp; </a:t>
            </a:r>
            <a:r>
              <a:rPr lang="en-GB" sz="2800" dirty="0" err="1"/>
              <a:t>Liem</a:t>
            </a:r>
            <a:r>
              <a:rPr lang="en-GB" sz="2800" dirty="0"/>
              <a:t>, (2013) state Adaptability to be the capacity to adjust one’s views and behaviours in order to effectively respond to uncertainty, new information, or changed circumstances.</a:t>
            </a:r>
          </a:p>
          <a:p>
            <a:endParaRPr lang="en-GB" sz="2800" dirty="0"/>
          </a:p>
          <a:p>
            <a:endParaRPr lang="en-GB" sz="2000" dirty="0"/>
          </a:p>
          <a:p>
            <a:r>
              <a:rPr lang="en-GB" sz="2800" dirty="0"/>
              <a:t>Cottrell (2010) says that adaptation in the workplace is the ability of responsiveness; thinking on your feet in the </a:t>
            </a:r>
            <a:r>
              <a:rPr lang="en-GB" sz="2800" dirty="0" err="1"/>
              <a:t>ath</a:t>
            </a:r>
            <a:r>
              <a:rPr lang="en-GB" sz="2800" dirty="0"/>
              <a:t> of unforeseen hurdles. </a:t>
            </a:r>
          </a:p>
          <a:p>
            <a:endParaRPr lang="en-GB" sz="2800" dirty="0"/>
          </a:p>
        </p:txBody>
      </p:sp>
    </p:spTree>
    <p:extLst>
      <p:ext uri="{BB962C8B-B14F-4D97-AF65-F5344CB8AC3E}">
        <p14:creationId xmlns:p14="http://schemas.microsoft.com/office/powerpoint/2010/main" val="38534532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2FE3A7B-DDFF-4F81-8AAE-11D96D138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6948"/>
            <a:ext cx="10744200" cy="5404104"/>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A77634-0765-47AF-91A2-F89249FF9EA3}"/>
              </a:ext>
            </a:extLst>
          </p:cNvPr>
          <p:cNvSpPr>
            <a:spLocks noGrp="1"/>
          </p:cNvSpPr>
          <p:nvPr>
            <p:ph type="title"/>
          </p:nvPr>
        </p:nvSpPr>
        <p:spPr>
          <a:xfrm>
            <a:off x="1286503" y="1285196"/>
            <a:ext cx="9607160" cy="2779429"/>
          </a:xfrm>
        </p:spPr>
        <p:txBody>
          <a:bodyPr vert="horz" lIns="91440" tIns="45720" rIns="91440" bIns="45720" rtlCol="0" anchor="b">
            <a:normAutofit/>
          </a:bodyPr>
          <a:lstStyle/>
          <a:p>
            <a:pPr algn="ctr">
              <a:lnSpc>
                <a:spcPct val="80000"/>
              </a:lnSpc>
            </a:pPr>
            <a:r>
              <a:rPr lang="en-US" sz="7200">
                <a:solidFill>
                  <a:srgbClr val="FFFFFF"/>
                </a:solidFill>
              </a:rPr>
              <a:t>Have I ever used the skill of adaptability?</a:t>
            </a:r>
          </a:p>
        </p:txBody>
      </p:sp>
    </p:spTree>
    <p:extLst>
      <p:ext uri="{BB962C8B-B14F-4D97-AF65-F5344CB8AC3E}">
        <p14:creationId xmlns:p14="http://schemas.microsoft.com/office/powerpoint/2010/main" val="213604388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Content Placeholder 2">
            <a:extLst>
              <a:ext uri="{FF2B5EF4-FFF2-40B4-BE49-F238E27FC236}">
                <a16:creationId xmlns:a16="http://schemas.microsoft.com/office/drawing/2014/main" id="{FFE15C0F-73ED-46D7-9165-EFB4891FA151}"/>
              </a:ext>
            </a:extLst>
          </p:cNvPr>
          <p:cNvSpPr>
            <a:spLocks noGrp="1"/>
          </p:cNvSpPr>
          <p:nvPr>
            <p:ph idx="1"/>
          </p:nvPr>
        </p:nvSpPr>
        <p:spPr>
          <a:xfrm>
            <a:off x="676657" y="2011680"/>
            <a:ext cx="6953176" cy="3766185"/>
          </a:xfrm>
        </p:spPr>
        <p:txBody>
          <a:bodyPr>
            <a:normAutofit lnSpcReduction="10000"/>
          </a:bodyPr>
          <a:lstStyle/>
          <a:p>
            <a:pPr marL="0" lvl="0" indent="0">
              <a:buNone/>
            </a:pPr>
            <a:r>
              <a:rPr lang="en-GB" sz="3600" b="1" u="sng" dirty="0"/>
              <a:t>Teaching and Adapting</a:t>
            </a:r>
          </a:p>
          <a:p>
            <a:pPr marL="0" lvl="0" indent="0">
              <a:buNone/>
            </a:pPr>
            <a:r>
              <a:rPr lang="en-GB" sz="2200" dirty="0"/>
              <a:t>  - Frequent changes in timetable </a:t>
            </a:r>
          </a:p>
          <a:p>
            <a:pPr lvl="0"/>
            <a:r>
              <a:rPr lang="en-GB" sz="2200" dirty="0"/>
              <a:t>- Introduction of new staff which requires a necessity to interact effectively with new colleagues in a collegiate effort.</a:t>
            </a:r>
          </a:p>
          <a:p>
            <a:pPr lvl="0"/>
            <a:r>
              <a:rPr lang="en-GB" sz="2200" dirty="0"/>
              <a:t>- Introduction to new students every year</a:t>
            </a:r>
          </a:p>
          <a:p>
            <a:pPr lvl="0"/>
            <a:r>
              <a:rPr lang="en-GB" sz="2200" dirty="0"/>
              <a:t>- Curriculum &amp; policy changes</a:t>
            </a:r>
          </a:p>
          <a:p>
            <a:pPr lvl="0"/>
            <a:r>
              <a:rPr lang="en-GB" sz="2200" dirty="0"/>
              <a:t>- Children with disabilities or additional learning needs</a:t>
            </a:r>
          </a:p>
          <a:p>
            <a:pPr lvl="0"/>
            <a:r>
              <a:rPr lang="en-GB" sz="2200" dirty="0"/>
              <a:t>- Children with different academic levels</a:t>
            </a:r>
          </a:p>
          <a:p>
            <a:endParaRPr lang="en-GB" sz="2200" dirty="0"/>
          </a:p>
        </p:txBody>
      </p:sp>
      <p:pic>
        <p:nvPicPr>
          <p:cNvPr id="7" name="Graphic 6" descr="Classroom">
            <a:extLst>
              <a:ext uri="{FF2B5EF4-FFF2-40B4-BE49-F238E27FC236}">
                <a16:creationId xmlns:a16="http://schemas.microsoft.com/office/drawing/2014/main" id="{878D1BC2-8D51-4889-A28B-AA24E6BA4FC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00058" y="1485109"/>
            <a:ext cx="3448478" cy="3448478"/>
          </a:xfrm>
          <a:prstGeom prst="rect">
            <a:avLst/>
          </a:prstGeom>
        </p:spPr>
      </p:pic>
    </p:spTree>
    <p:extLst>
      <p:ext uri="{BB962C8B-B14F-4D97-AF65-F5344CB8AC3E}">
        <p14:creationId xmlns:p14="http://schemas.microsoft.com/office/powerpoint/2010/main" val="3455778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C090937-65B6-4E69-8A51-DC43F550C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D3ECF-4E63-4CE1-8C5B-FCE4FFFD5CD2}"/>
              </a:ext>
            </a:extLst>
          </p:cNvPr>
          <p:cNvSpPr>
            <a:spLocks noGrp="1"/>
          </p:cNvSpPr>
          <p:nvPr>
            <p:ph type="title"/>
          </p:nvPr>
        </p:nvSpPr>
        <p:spPr>
          <a:xfrm>
            <a:off x="631370" y="1059893"/>
            <a:ext cx="3462229" cy="4738211"/>
          </a:xfrm>
        </p:spPr>
        <p:txBody>
          <a:bodyPr>
            <a:normAutofit/>
          </a:bodyPr>
          <a:lstStyle/>
          <a:p>
            <a:r>
              <a:rPr lang="en-GB" sz="6600" dirty="0"/>
              <a:t>What to consider? </a:t>
            </a:r>
          </a:p>
        </p:txBody>
      </p:sp>
      <p:sp>
        <p:nvSpPr>
          <p:cNvPr id="10" name="Rectangle 9">
            <a:extLst>
              <a:ext uri="{FF2B5EF4-FFF2-40B4-BE49-F238E27FC236}">
                <a16:creationId xmlns:a16="http://schemas.microsoft.com/office/drawing/2014/main" id="{18EF8026-88C8-40AD-89D3-AB638002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672D9C-82C5-4F54-A5F4-24BDE84E63AC}"/>
              </a:ext>
            </a:extLst>
          </p:cNvPr>
          <p:cNvSpPr>
            <a:spLocks noGrp="1"/>
          </p:cNvSpPr>
          <p:nvPr>
            <p:ph idx="1"/>
          </p:nvPr>
        </p:nvSpPr>
        <p:spPr>
          <a:xfrm>
            <a:off x="5080674" y="1059894"/>
            <a:ext cx="6349708" cy="4717972"/>
          </a:xfrm>
        </p:spPr>
        <p:txBody>
          <a:bodyPr anchor="ctr">
            <a:normAutofit/>
          </a:bodyPr>
          <a:lstStyle/>
          <a:p>
            <a:r>
              <a:rPr lang="en-GB" sz="4000" dirty="0" err="1"/>
              <a:t>Colly</a:t>
            </a:r>
            <a:r>
              <a:rPr lang="en-GB" sz="4000" dirty="0"/>
              <a:t> and Martin (2016) triple model of adaptability; the adjustment of thoughts, behaviour, and emotions</a:t>
            </a:r>
          </a:p>
          <a:p>
            <a:endParaRPr lang="en-GB" dirty="0"/>
          </a:p>
        </p:txBody>
      </p:sp>
    </p:spTree>
    <p:extLst>
      <p:ext uri="{BB962C8B-B14F-4D97-AF65-F5344CB8AC3E}">
        <p14:creationId xmlns:p14="http://schemas.microsoft.com/office/powerpoint/2010/main" val="414176205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7EDBD5-9DFE-4F1C-B5AF-A9CBFDAEE8EA}"/>
              </a:ext>
            </a:extLst>
          </p:cNvPr>
          <p:cNvSpPr>
            <a:spLocks noGrp="1"/>
          </p:cNvSpPr>
          <p:nvPr>
            <p:ph type="title"/>
          </p:nvPr>
        </p:nvSpPr>
        <p:spPr>
          <a:xfrm>
            <a:off x="706299" y="639763"/>
            <a:ext cx="3947998" cy="5492750"/>
          </a:xfrm>
        </p:spPr>
        <p:txBody>
          <a:bodyPr>
            <a:normAutofit/>
          </a:bodyPr>
          <a:lstStyle/>
          <a:p>
            <a:r>
              <a:rPr lang="en-GB" sz="6000">
                <a:solidFill>
                  <a:srgbClr val="FFFFFF"/>
                </a:solidFill>
              </a:rPr>
              <a:t>Tyre and Hippel (1997)</a:t>
            </a:r>
          </a:p>
        </p:txBody>
      </p:sp>
      <p:cxnSp>
        <p:nvCxnSpPr>
          <p:cNvPr id="10" name="Straight Connector 9">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C23F6C-760A-427A-99C6-48FC436F6D02}"/>
              </a:ext>
            </a:extLst>
          </p:cNvPr>
          <p:cNvSpPr>
            <a:spLocks noGrp="1"/>
          </p:cNvSpPr>
          <p:nvPr>
            <p:ph idx="1"/>
          </p:nvPr>
        </p:nvSpPr>
        <p:spPr>
          <a:xfrm>
            <a:off x="5288349" y="639764"/>
            <a:ext cx="6142032" cy="5492749"/>
          </a:xfrm>
        </p:spPr>
        <p:txBody>
          <a:bodyPr anchor="ctr">
            <a:normAutofit/>
          </a:bodyPr>
          <a:lstStyle/>
          <a:p>
            <a:r>
              <a:rPr lang="en-GB" dirty="0"/>
              <a:t>most things can be adapted just by approaching the subject matter from differing abilities and aptitudes</a:t>
            </a:r>
          </a:p>
        </p:txBody>
      </p:sp>
    </p:spTree>
    <p:extLst>
      <p:ext uri="{BB962C8B-B14F-4D97-AF65-F5344CB8AC3E}">
        <p14:creationId xmlns:p14="http://schemas.microsoft.com/office/powerpoint/2010/main" val="143567938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0F97E041-634B-4B3E-8669-42583D956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9244"/>
            <a:ext cx="10579608"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EDE7BD-8949-47AB-A576-06C384C8E977}"/>
              </a:ext>
            </a:extLst>
          </p:cNvPr>
          <p:cNvSpPr>
            <a:spLocks noGrp="1"/>
          </p:cNvSpPr>
          <p:nvPr>
            <p:ph type="title"/>
          </p:nvPr>
        </p:nvSpPr>
        <p:spPr>
          <a:xfrm>
            <a:off x="1286503" y="1285196"/>
            <a:ext cx="9607160" cy="2779429"/>
          </a:xfrm>
        </p:spPr>
        <p:txBody>
          <a:bodyPr vert="horz" lIns="91440" tIns="45720" rIns="91440" bIns="45720" rtlCol="0" anchor="b">
            <a:normAutofit/>
          </a:bodyPr>
          <a:lstStyle/>
          <a:p>
            <a:pPr algn="ctr">
              <a:lnSpc>
                <a:spcPct val="80000"/>
              </a:lnSpc>
            </a:pPr>
            <a:r>
              <a:rPr lang="en-US" sz="8000" b="1" u="sng" dirty="0">
                <a:solidFill>
                  <a:srgbClr val="FFFFFF"/>
                </a:solidFill>
              </a:rPr>
              <a:t>Teamwork</a:t>
            </a:r>
            <a:br>
              <a:rPr lang="en-US" sz="8000" b="1" u="sng" dirty="0">
                <a:solidFill>
                  <a:srgbClr val="FFFFFF"/>
                </a:solidFill>
              </a:rPr>
            </a:br>
            <a:endParaRPr lang="en-US" sz="8000" dirty="0">
              <a:solidFill>
                <a:srgbClr val="FFFFFF"/>
              </a:solidFill>
            </a:endParaRPr>
          </a:p>
        </p:txBody>
      </p:sp>
    </p:spTree>
    <p:extLst>
      <p:ext uri="{BB962C8B-B14F-4D97-AF65-F5344CB8AC3E}">
        <p14:creationId xmlns:p14="http://schemas.microsoft.com/office/powerpoint/2010/main" val="13164044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2FE3A7B-DDFF-4F81-8AAE-11D96D138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6948"/>
            <a:ext cx="10744200" cy="5404104"/>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DFA65-B901-4E57-ADEB-FA22EED3CF1E}"/>
              </a:ext>
            </a:extLst>
          </p:cNvPr>
          <p:cNvSpPr>
            <a:spLocks noGrp="1"/>
          </p:cNvSpPr>
          <p:nvPr>
            <p:ph type="title"/>
          </p:nvPr>
        </p:nvSpPr>
        <p:spPr>
          <a:xfrm>
            <a:off x="1292419" y="2410494"/>
            <a:ext cx="9607160" cy="2508199"/>
          </a:xfrm>
        </p:spPr>
        <p:txBody>
          <a:bodyPr vert="horz" lIns="91440" tIns="45720" rIns="91440" bIns="45720" rtlCol="0" anchor="b">
            <a:normAutofit fontScale="90000"/>
          </a:bodyPr>
          <a:lstStyle/>
          <a:p>
            <a:pPr algn="ctr">
              <a:lnSpc>
                <a:spcPct val="80000"/>
              </a:lnSpc>
            </a:pPr>
            <a:r>
              <a:rPr lang="en-US" sz="8900" dirty="0">
                <a:solidFill>
                  <a:srgbClr val="FFFFFF"/>
                </a:solidFill>
              </a:rPr>
              <a:t>What is Teamwork? </a:t>
            </a:r>
            <a:br>
              <a:rPr lang="en-US" sz="4500" dirty="0">
                <a:solidFill>
                  <a:srgbClr val="FFFFFF"/>
                </a:solidFill>
              </a:rPr>
            </a:br>
            <a:br>
              <a:rPr lang="en-US" sz="4500" dirty="0">
                <a:solidFill>
                  <a:srgbClr val="FFFFFF"/>
                </a:solidFill>
              </a:rPr>
            </a:br>
            <a:br>
              <a:rPr lang="en-US" sz="4500" dirty="0">
                <a:solidFill>
                  <a:srgbClr val="FFFFFF"/>
                </a:solidFill>
              </a:rPr>
            </a:br>
            <a:r>
              <a:rPr lang="en-US" sz="4500" dirty="0" err="1">
                <a:solidFill>
                  <a:srgbClr val="FFFFFF"/>
                </a:solidFill>
              </a:rPr>
              <a:t>Orner</a:t>
            </a:r>
            <a:r>
              <a:rPr lang="en-US" sz="4500" dirty="0">
                <a:solidFill>
                  <a:srgbClr val="FFFFFF"/>
                </a:solidFill>
              </a:rPr>
              <a:t> (2009) suggest that teamwork can be showcased by one’s ability to work efficiently with the people around them</a:t>
            </a:r>
          </a:p>
        </p:txBody>
      </p:sp>
    </p:spTree>
    <p:extLst>
      <p:ext uri="{BB962C8B-B14F-4D97-AF65-F5344CB8AC3E}">
        <p14:creationId xmlns:p14="http://schemas.microsoft.com/office/powerpoint/2010/main" val="1050415072"/>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hade val="95000"/>
            <a:satMod val="170000"/>
          </a:schemeClr>
        </a:solidFill>
        <a:effectLst/>
      </p:bgPr>
    </p:bg>
    <p:spTree>
      <p:nvGrpSpPr>
        <p:cNvPr id="1" name=""/>
        <p:cNvGrpSpPr/>
        <p:nvPr/>
      </p:nvGrpSpPr>
      <p:grpSpPr>
        <a:xfrm>
          <a:off x="0" y="0"/>
          <a:ext cx="0" cy="0"/>
          <a:chOff x="0" y="0"/>
          <a:chExt cx="0" cy="0"/>
        </a:xfrm>
      </p:grpSpPr>
      <p:sp>
        <p:nvSpPr>
          <p:cNvPr id="15"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8">
            <a:extLst>
              <a:ext uri="{FF2B5EF4-FFF2-40B4-BE49-F238E27FC236}">
                <a16:creationId xmlns:a16="http://schemas.microsoft.com/office/drawing/2014/main" id="{7C7E1896-2992-48D4-85AC-95AB8AB14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9CB0F-CE59-499B-A108-58076F654BD1}"/>
              </a:ext>
            </a:extLst>
          </p:cNvPr>
          <p:cNvSpPr>
            <a:spLocks noGrp="1"/>
          </p:cNvSpPr>
          <p:nvPr>
            <p:ph type="title"/>
          </p:nvPr>
        </p:nvSpPr>
        <p:spPr>
          <a:xfrm>
            <a:off x="603504" y="770466"/>
            <a:ext cx="6609413" cy="5325533"/>
          </a:xfrm>
        </p:spPr>
        <p:txBody>
          <a:bodyPr vert="horz" lIns="91440" tIns="45720" rIns="91440" bIns="45720" rtlCol="0" anchor="ctr">
            <a:normAutofit/>
          </a:bodyPr>
          <a:lstStyle/>
          <a:p>
            <a:pPr>
              <a:lnSpc>
                <a:spcPct val="80000"/>
              </a:lnSpc>
            </a:pPr>
            <a:r>
              <a:rPr lang="en-US" sz="6000" dirty="0">
                <a:solidFill>
                  <a:srgbClr val="FFFFFF"/>
                </a:solidFill>
              </a:rPr>
              <a:t>Furnham (2007) </a:t>
            </a:r>
            <a:br>
              <a:rPr lang="en-US" sz="6000" dirty="0">
                <a:solidFill>
                  <a:srgbClr val="FFFFFF"/>
                </a:solidFill>
              </a:rPr>
            </a:br>
            <a:br>
              <a:rPr lang="en-US" sz="6000" dirty="0">
                <a:solidFill>
                  <a:srgbClr val="FFFFFF"/>
                </a:solidFill>
              </a:rPr>
            </a:br>
            <a:r>
              <a:rPr lang="en-US" sz="6000" dirty="0">
                <a:solidFill>
                  <a:srgbClr val="FFFFFF"/>
                </a:solidFill>
              </a:rPr>
              <a:t>teamwork stems from just being able to collaborate with your colleagues</a:t>
            </a:r>
          </a:p>
        </p:txBody>
      </p:sp>
      <p:sp useBgFill="1">
        <p:nvSpPr>
          <p:cNvPr id="17" name="Rectangle 10">
            <a:extLst>
              <a:ext uri="{FF2B5EF4-FFF2-40B4-BE49-F238E27FC236}">
                <a16:creationId xmlns:a16="http://schemas.microsoft.com/office/drawing/2014/main" id="{2808B93E-0C39-407B-943D-71F2BAFB4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4" y="0"/>
            <a:ext cx="465734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9068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CC4A892D-088E-4414-965D-1F8C4212F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37202-EE48-4FD2-BCDD-F292892D1268}"/>
              </a:ext>
            </a:extLst>
          </p:cNvPr>
          <p:cNvSpPr>
            <a:spLocks noGrp="1"/>
          </p:cNvSpPr>
          <p:nvPr>
            <p:ph type="title"/>
          </p:nvPr>
        </p:nvSpPr>
        <p:spPr>
          <a:xfrm>
            <a:off x="609601" y="4714251"/>
            <a:ext cx="10923638" cy="1125190"/>
          </a:xfrm>
        </p:spPr>
        <p:txBody>
          <a:bodyPr vert="horz" lIns="91440" tIns="45720" rIns="91440" bIns="45720" rtlCol="0" anchor="b">
            <a:normAutofit/>
          </a:bodyPr>
          <a:lstStyle/>
          <a:p>
            <a:pPr lvl="0" algn="ctr">
              <a:lnSpc>
                <a:spcPct val="80000"/>
              </a:lnSpc>
              <a:defRPr/>
            </a:pPr>
            <a:br>
              <a:rPr lang="en-US" sz="4100" dirty="0">
                <a:solidFill>
                  <a:srgbClr val="FFFFFF"/>
                </a:solidFill>
              </a:rPr>
            </a:br>
            <a:r>
              <a:rPr lang="en-US" sz="4100" dirty="0">
                <a:solidFill>
                  <a:srgbClr val="FFFFFF"/>
                </a:solidFill>
              </a:rPr>
              <a:t>Trust + Confidence in each other = Teamwork </a:t>
            </a:r>
          </a:p>
        </p:txBody>
      </p:sp>
      <p:sp>
        <p:nvSpPr>
          <p:cNvPr id="13" name="Rectangle 12">
            <a:extLst>
              <a:ext uri="{FF2B5EF4-FFF2-40B4-BE49-F238E27FC236}">
                <a16:creationId xmlns:a16="http://schemas.microsoft.com/office/drawing/2014/main" id="{472BC85F-BF83-4D6D-A1BC-8EE5822F0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Group Success">
            <a:extLst>
              <a:ext uri="{FF2B5EF4-FFF2-40B4-BE49-F238E27FC236}">
                <a16:creationId xmlns:a16="http://schemas.microsoft.com/office/drawing/2014/main" id="{D7649258-858C-407D-B1CF-CF7A36FDDFE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283963" y="643467"/>
            <a:ext cx="3590205" cy="3590205"/>
          </a:xfrm>
          <a:prstGeom prst="rect">
            <a:avLst/>
          </a:prstGeom>
        </p:spPr>
      </p:pic>
    </p:spTree>
    <p:extLst>
      <p:ext uri="{BB962C8B-B14F-4D97-AF65-F5344CB8AC3E}">
        <p14:creationId xmlns:p14="http://schemas.microsoft.com/office/powerpoint/2010/main" val="25737980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54C4829-CF39-4CF4-973E-6F5A32F80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2600" cy="6858000"/>
          </a:xfrm>
          <a:prstGeom prst="rect">
            <a:avLst/>
          </a:prstGeom>
          <a:solidFill>
            <a:schemeClr val="accent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2D3E6C0-DFCB-4DC5-9301-A55EB46EB1B3}"/>
              </a:ext>
            </a:extLst>
          </p:cNvPr>
          <p:cNvSpPr txBox="1"/>
          <p:nvPr/>
        </p:nvSpPr>
        <p:spPr>
          <a:xfrm>
            <a:off x="965199" y="827938"/>
            <a:ext cx="7808141" cy="3766185"/>
          </a:xfrm>
          <a:prstGeom prst="rect">
            <a:avLst/>
          </a:prstGeom>
        </p:spPr>
        <p:txBody>
          <a:bodyPr vert="horz" lIns="91440" tIns="45720" rIns="91440" bIns="45720" rtlCol="0">
            <a:normAutofit/>
          </a:bodyPr>
          <a:lstStyle/>
          <a:p>
            <a:pPr defTabSz="914400">
              <a:lnSpc>
                <a:spcPct val="85000"/>
              </a:lnSpc>
              <a:spcAft>
                <a:spcPts val="600"/>
              </a:spcAft>
            </a:pPr>
            <a:endParaRPr lang="en-US" dirty="0">
              <a:solidFill>
                <a:schemeClr val="tx1">
                  <a:lumMod val="85000"/>
                  <a:lumOff val="15000"/>
                </a:schemeClr>
              </a:solidFill>
            </a:endParaRPr>
          </a:p>
        </p:txBody>
      </p:sp>
      <p:sp>
        <p:nvSpPr>
          <p:cNvPr id="2" name="Title 1">
            <a:extLst>
              <a:ext uri="{FF2B5EF4-FFF2-40B4-BE49-F238E27FC236}">
                <a16:creationId xmlns:a16="http://schemas.microsoft.com/office/drawing/2014/main" id="{E900BE8C-2124-480B-8DB1-E3A188EA2683}"/>
              </a:ext>
            </a:extLst>
          </p:cNvPr>
          <p:cNvSpPr>
            <a:spLocks noGrp="1"/>
          </p:cNvSpPr>
          <p:nvPr>
            <p:ph type="title"/>
          </p:nvPr>
        </p:nvSpPr>
        <p:spPr>
          <a:xfrm>
            <a:off x="3296265" y="4594123"/>
            <a:ext cx="8133734" cy="1818323"/>
          </a:xfrm>
        </p:spPr>
        <p:txBody>
          <a:bodyPr vert="horz" lIns="91440" tIns="45720" rIns="91440" bIns="45720" rtlCol="0" anchor="b">
            <a:noAutofit/>
          </a:bodyPr>
          <a:lstStyle/>
          <a:p>
            <a:pPr algn="r"/>
            <a:r>
              <a:rPr lang="en-US" sz="9600" dirty="0"/>
              <a:t>Can I work as part of a Team?</a:t>
            </a:r>
          </a:p>
        </p:txBody>
      </p:sp>
    </p:spTree>
    <p:extLst>
      <p:ext uri="{BB962C8B-B14F-4D97-AF65-F5344CB8AC3E}">
        <p14:creationId xmlns:p14="http://schemas.microsoft.com/office/powerpoint/2010/main" val="571013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1E8DBE92-2331-4285-8226-D398190D3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40A527-D3BE-453B-8052-577C65F022C3}"/>
              </a:ext>
            </a:extLst>
          </p:cNvPr>
          <p:cNvSpPr>
            <a:spLocks noGrp="1"/>
          </p:cNvSpPr>
          <p:nvPr>
            <p:ph type="title"/>
          </p:nvPr>
        </p:nvSpPr>
        <p:spPr>
          <a:xfrm>
            <a:off x="4566261" y="1067403"/>
            <a:ext cx="6785918" cy="4723194"/>
          </a:xfrm>
        </p:spPr>
        <p:txBody>
          <a:bodyPr vert="horz" lIns="91440" tIns="45720" rIns="91440" bIns="45720" rtlCol="0" anchor="ctr">
            <a:normAutofit/>
          </a:bodyPr>
          <a:lstStyle/>
          <a:p>
            <a:pPr>
              <a:lnSpc>
                <a:spcPct val="80000"/>
              </a:lnSpc>
            </a:pPr>
            <a:r>
              <a:rPr lang="en-US" sz="5000" dirty="0">
                <a:solidFill>
                  <a:srgbClr val="FFFFFF"/>
                </a:solidFill>
              </a:rPr>
              <a:t>What have I learnt? </a:t>
            </a:r>
            <a:br>
              <a:rPr lang="en-US" sz="5000" dirty="0">
                <a:solidFill>
                  <a:srgbClr val="FFFFFF"/>
                </a:solidFill>
              </a:rPr>
            </a:br>
            <a:r>
              <a:rPr lang="en-US" sz="5000" dirty="0">
                <a:solidFill>
                  <a:srgbClr val="FFFFFF"/>
                </a:solidFill>
              </a:rPr>
              <a:t>This module has highlighted that </a:t>
            </a:r>
            <a:r>
              <a:rPr lang="en-US" sz="5000" u="sng" dirty="0">
                <a:solidFill>
                  <a:srgbClr val="FFFFFF"/>
                </a:solidFill>
                <a:effectLst>
                  <a:outerShdw blurRad="38100" dist="38100" dir="2700000" algn="tl">
                    <a:srgbClr val="000000">
                      <a:alpha val="43137"/>
                    </a:srgbClr>
                  </a:outerShdw>
                </a:effectLst>
              </a:rPr>
              <a:t>teamwork</a:t>
            </a:r>
            <a:r>
              <a:rPr lang="en-US" sz="5000" dirty="0">
                <a:solidFill>
                  <a:srgbClr val="FFFFFF"/>
                </a:solidFill>
              </a:rPr>
              <a:t> can only effective when </a:t>
            </a:r>
            <a:r>
              <a:rPr lang="en-US" sz="5000" u="sng" dirty="0">
                <a:solidFill>
                  <a:srgbClr val="FFFFFF"/>
                </a:solidFill>
                <a:effectLst>
                  <a:outerShdw blurRad="38100" dist="38100" dir="2700000" algn="tl">
                    <a:srgbClr val="000000">
                      <a:alpha val="43137"/>
                    </a:srgbClr>
                  </a:outerShdw>
                </a:effectLst>
              </a:rPr>
              <a:t>communication</a:t>
            </a:r>
            <a:r>
              <a:rPr lang="en-US" sz="5000" dirty="0">
                <a:solidFill>
                  <a:srgbClr val="FFFFFF"/>
                </a:solidFill>
              </a:rPr>
              <a:t> is clear and understood. </a:t>
            </a:r>
          </a:p>
        </p:txBody>
      </p:sp>
      <p:sp>
        <p:nvSpPr>
          <p:cNvPr id="11" name="Rectangle 10">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3467"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08833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2FE3A7B-DDFF-4F81-8AAE-11D96D138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6948"/>
            <a:ext cx="10744200" cy="5404104"/>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767683-D318-4EDD-954D-AC7199E0C25B}"/>
              </a:ext>
            </a:extLst>
          </p:cNvPr>
          <p:cNvSpPr>
            <a:spLocks noGrp="1"/>
          </p:cNvSpPr>
          <p:nvPr>
            <p:ph type="title"/>
          </p:nvPr>
        </p:nvSpPr>
        <p:spPr>
          <a:xfrm>
            <a:off x="1286503" y="1285196"/>
            <a:ext cx="9607160" cy="2779429"/>
          </a:xfrm>
        </p:spPr>
        <p:txBody>
          <a:bodyPr vert="horz" lIns="91440" tIns="45720" rIns="91440" bIns="45720" rtlCol="0" anchor="b">
            <a:normAutofit/>
          </a:bodyPr>
          <a:lstStyle/>
          <a:p>
            <a:pPr algn="ctr">
              <a:lnSpc>
                <a:spcPct val="80000"/>
              </a:lnSpc>
            </a:pPr>
            <a:r>
              <a:rPr lang="en-US" sz="7200" dirty="0">
                <a:solidFill>
                  <a:srgbClr val="FFFFFF"/>
                </a:solidFill>
              </a:rPr>
              <a:t>Communication</a:t>
            </a:r>
          </a:p>
        </p:txBody>
      </p:sp>
    </p:spTree>
    <p:extLst>
      <p:ext uri="{BB962C8B-B14F-4D97-AF65-F5344CB8AC3E}">
        <p14:creationId xmlns:p14="http://schemas.microsoft.com/office/powerpoint/2010/main" val="3029305342"/>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2FE3A7B-DDFF-4F81-8AAE-11D96D138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6948"/>
            <a:ext cx="10744200" cy="5404104"/>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BB7106-FDA1-442A-887D-DEDBDD63D50E}"/>
              </a:ext>
            </a:extLst>
          </p:cNvPr>
          <p:cNvSpPr>
            <a:spLocks noGrp="1"/>
          </p:cNvSpPr>
          <p:nvPr>
            <p:ph type="title"/>
          </p:nvPr>
        </p:nvSpPr>
        <p:spPr>
          <a:xfrm>
            <a:off x="1292419" y="3221000"/>
            <a:ext cx="9607160" cy="2779429"/>
          </a:xfrm>
        </p:spPr>
        <p:txBody>
          <a:bodyPr vert="horz" lIns="91440" tIns="45720" rIns="91440" bIns="45720" rtlCol="0" anchor="b">
            <a:normAutofit fontScale="90000"/>
          </a:bodyPr>
          <a:lstStyle/>
          <a:p>
            <a:pPr algn="ctr">
              <a:lnSpc>
                <a:spcPct val="80000"/>
              </a:lnSpc>
              <a:spcAft>
                <a:spcPts val="800"/>
              </a:spcAft>
            </a:pPr>
            <a:r>
              <a:rPr lang="en-US" sz="8000" b="1" u="sng" dirty="0">
                <a:solidFill>
                  <a:srgbClr val="FFFFFF"/>
                </a:solidFill>
              </a:rPr>
              <a:t>What is communication</a:t>
            </a:r>
            <a:br>
              <a:rPr lang="en-US" sz="2900" dirty="0">
                <a:solidFill>
                  <a:srgbClr val="FFFFFF"/>
                </a:solidFill>
              </a:rPr>
            </a:br>
            <a:br>
              <a:rPr lang="en-US" sz="2900" dirty="0">
                <a:solidFill>
                  <a:srgbClr val="FFFFFF"/>
                </a:solidFill>
              </a:rPr>
            </a:br>
            <a:br>
              <a:rPr lang="en-US" sz="4400" dirty="0">
                <a:solidFill>
                  <a:srgbClr val="FFFFFF"/>
                </a:solidFill>
              </a:rPr>
            </a:br>
            <a:r>
              <a:rPr lang="en-US" sz="4400" dirty="0">
                <a:solidFill>
                  <a:srgbClr val="FFFFFF"/>
                </a:solidFill>
              </a:rPr>
              <a:t>Adler (1993) has stated that teaching is a communications process: </a:t>
            </a:r>
            <a:br>
              <a:rPr lang="en-US" sz="4400" dirty="0">
                <a:solidFill>
                  <a:srgbClr val="FFFFFF"/>
                </a:solidFill>
              </a:rPr>
            </a:br>
            <a:br>
              <a:rPr lang="en-US" sz="4400" dirty="0">
                <a:solidFill>
                  <a:srgbClr val="FFFFFF"/>
                </a:solidFill>
              </a:rPr>
            </a:br>
            <a:r>
              <a:rPr lang="en-US" sz="4400" dirty="0">
                <a:solidFill>
                  <a:srgbClr val="FFFFFF"/>
                </a:solidFill>
              </a:rPr>
              <a:t>imparting information to children, staff, superiors, parents and also being receptive to information from the afore mentioned.</a:t>
            </a:r>
            <a:br>
              <a:rPr lang="en-US" sz="2900" dirty="0">
                <a:solidFill>
                  <a:srgbClr val="FFFFFF"/>
                </a:solidFill>
              </a:rPr>
            </a:br>
            <a:endParaRPr lang="en-US" sz="2900" dirty="0">
              <a:solidFill>
                <a:srgbClr val="FFFFFF"/>
              </a:solidFill>
            </a:endParaRPr>
          </a:p>
        </p:txBody>
      </p:sp>
    </p:spTree>
    <p:extLst>
      <p:ext uri="{BB962C8B-B14F-4D97-AF65-F5344CB8AC3E}">
        <p14:creationId xmlns:p14="http://schemas.microsoft.com/office/powerpoint/2010/main" val="1115761652"/>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1E437638-E86C-41B1-BC86-6F186CB35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 y="0"/>
            <a:ext cx="12202287" cy="6858000"/>
          </a:xfrm>
          <a:prstGeom prst="rect">
            <a:avLst/>
          </a:prstGeom>
          <a:solidFill>
            <a:srgbClr val="3550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578B29-5DB3-47FC-9D80-9C67B37FD25C}"/>
              </a:ext>
            </a:extLst>
          </p:cNvPr>
          <p:cNvSpPr>
            <a:spLocks noGrp="1"/>
          </p:cNvSpPr>
          <p:nvPr>
            <p:ph type="title"/>
          </p:nvPr>
        </p:nvSpPr>
        <p:spPr>
          <a:xfrm>
            <a:off x="5255827" y="1548680"/>
            <a:ext cx="6298065" cy="3352800"/>
          </a:xfrm>
        </p:spPr>
        <p:txBody>
          <a:bodyPr vert="horz" lIns="91440" tIns="45720" rIns="91440" bIns="45720" rtlCol="0" anchor="b">
            <a:normAutofit/>
          </a:bodyPr>
          <a:lstStyle/>
          <a:p>
            <a:pPr algn="ctr">
              <a:lnSpc>
                <a:spcPct val="80000"/>
              </a:lnSpc>
            </a:pPr>
            <a:r>
              <a:rPr lang="en-US" sz="7500" kern="1200" spc="-120" baseline="0" dirty="0">
                <a:solidFill>
                  <a:srgbClr val="FFFFFF"/>
                </a:solidFill>
                <a:latin typeface="+mj-lt"/>
                <a:ea typeface="+mj-ea"/>
                <a:cs typeface="+mj-cs"/>
              </a:rPr>
              <a:t>Communication is a two-way bridge</a:t>
            </a:r>
          </a:p>
        </p:txBody>
      </p:sp>
      <p:pic>
        <p:nvPicPr>
          <p:cNvPr id="4" name="Picture 3">
            <a:extLst>
              <a:ext uri="{FF2B5EF4-FFF2-40B4-BE49-F238E27FC236}">
                <a16:creationId xmlns:a16="http://schemas.microsoft.com/office/drawing/2014/main" id="{14BFA5D8-961E-4A51-B843-3A276BD4DF82}"/>
              </a:ext>
            </a:extLst>
          </p:cNvPr>
          <p:cNvPicPr>
            <a:picLocks noChangeAspect="1"/>
          </p:cNvPicPr>
          <p:nvPr/>
        </p:nvPicPr>
        <p:blipFill rotWithShape="1">
          <a:blip r:embed="rId3"/>
          <a:srcRect l="42296" r="12700" b="-2"/>
          <a:stretch/>
        </p:blipFill>
        <p:spPr>
          <a:xfrm>
            <a:off x="-10288" y="10"/>
            <a:ext cx="4628007" cy="6864408"/>
          </a:xfrm>
          <a:prstGeom prst="rect">
            <a:avLst/>
          </a:prstGeom>
        </p:spPr>
      </p:pic>
    </p:spTree>
    <p:extLst>
      <p:ext uri="{BB962C8B-B14F-4D97-AF65-F5344CB8AC3E}">
        <p14:creationId xmlns:p14="http://schemas.microsoft.com/office/powerpoint/2010/main" val="742099850"/>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1E8DBE92-2331-4285-8226-D398190D3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F3BF3D-5C02-4E0F-8A29-877123CD1506}"/>
              </a:ext>
            </a:extLst>
          </p:cNvPr>
          <p:cNvSpPr>
            <a:spLocks noGrp="1"/>
          </p:cNvSpPr>
          <p:nvPr>
            <p:ph type="title"/>
          </p:nvPr>
        </p:nvSpPr>
        <p:spPr>
          <a:xfrm>
            <a:off x="4566261" y="1067403"/>
            <a:ext cx="5830468" cy="4723194"/>
          </a:xfrm>
        </p:spPr>
        <p:txBody>
          <a:bodyPr vert="horz" lIns="91440" tIns="45720" rIns="91440" bIns="45720" rtlCol="0" anchor="ctr">
            <a:normAutofit/>
          </a:bodyPr>
          <a:lstStyle/>
          <a:p>
            <a:pPr>
              <a:lnSpc>
                <a:spcPct val="80000"/>
              </a:lnSpc>
            </a:pPr>
            <a:r>
              <a:rPr lang="en-US" sz="7200" dirty="0">
                <a:solidFill>
                  <a:srgbClr val="FFFFFF"/>
                </a:solidFill>
              </a:rPr>
              <a:t>Communication from all areas.</a:t>
            </a:r>
            <a:br>
              <a:rPr lang="en-US" sz="7200" dirty="0">
                <a:solidFill>
                  <a:srgbClr val="FFFFFF"/>
                </a:solidFill>
              </a:rPr>
            </a:br>
            <a:endParaRPr lang="en-US" sz="7200" dirty="0">
              <a:solidFill>
                <a:srgbClr val="FFFFFF"/>
              </a:solidFill>
            </a:endParaRPr>
          </a:p>
        </p:txBody>
      </p:sp>
      <p:sp>
        <p:nvSpPr>
          <p:cNvPr id="11" name="Rectangle 10">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3467"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66059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1E8DBE92-2331-4285-8226-D398190D3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75B400-263E-449E-8628-2F28B21AE311}"/>
              </a:ext>
            </a:extLst>
          </p:cNvPr>
          <p:cNvSpPr>
            <a:spLocks noGrp="1"/>
          </p:cNvSpPr>
          <p:nvPr>
            <p:ph type="title"/>
          </p:nvPr>
        </p:nvSpPr>
        <p:spPr>
          <a:xfrm>
            <a:off x="4733365" y="1067403"/>
            <a:ext cx="6832822" cy="4723194"/>
          </a:xfrm>
        </p:spPr>
        <p:txBody>
          <a:bodyPr vert="horz" lIns="91440" tIns="45720" rIns="91440" bIns="45720" rtlCol="0" anchor="ctr">
            <a:normAutofit/>
          </a:bodyPr>
          <a:lstStyle/>
          <a:p>
            <a:pPr>
              <a:lnSpc>
                <a:spcPct val="80000"/>
              </a:lnSpc>
            </a:pPr>
            <a:r>
              <a:rPr lang="en-US" sz="4500" dirty="0">
                <a:solidFill>
                  <a:srgbClr val="FFFFFF"/>
                </a:solidFill>
              </a:rPr>
              <a:t>Communication needs to be </a:t>
            </a:r>
            <a:r>
              <a:rPr lang="en-US" sz="4500" u="sng" dirty="0">
                <a:solidFill>
                  <a:srgbClr val="FFFFFF"/>
                </a:solidFill>
              </a:rPr>
              <a:t>clear</a:t>
            </a:r>
            <a:r>
              <a:rPr lang="en-US" sz="4500" dirty="0">
                <a:solidFill>
                  <a:srgbClr val="FFFFFF"/>
                </a:solidFill>
              </a:rPr>
              <a:t> and </a:t>
            </a:r>
            <a:r>
              <a:rPr lang="en-US" sz="4500" u="sng" dirty="0">
                <a:solidFill>
                  <a:srgbClr val="FFFFFF"/>
                </a:solidFill>
              </a:rPr>
              <a:t>concise.</a:t>
            </a:r>
          </a:p>
        </p:txBody>
      </p:sp>
      <p:sp>
        <p:nvSpPr>
          <p:cNvPr id="11" name="Rectangle 10">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3467"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453951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1E8DBE92-2331-4285-8226-D398190D3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943877-3D4A-4E77-8735-6B93123444A4}"/>
              </a:ext>
            </a:extLst>
          </p:cNvPr>
          <p:cNvSpPr>
            <a:spLocks noGrp="1"/>
          </p:cNvSpPr>
          <p:nvPr>
            <p:ph type="title"/>
          </p:nvPr>
        </p:nvSpPr>
        <p:spPr>
          <a:xfrm>
            <a:off x="4566260" y="1067403"/>
            <a:ext cx="7379305" cy="4723194"/>
          </a:xfrm>
        </p:spPr>
        <p:txBody>
          <a:bodyPr vert="horz" lIns="91440" tIns="45720" rIns="91440" bIns="45720" rtlCol="0" anchor="ctr">
            <a:normAutofit/>
          </a:bodyPr>
          <a:lstStyle/>
          <a:p>
            <a:pPr>
              <a:lnSpc>
                <a:spcPct val="80000"/>
              </a:lnSpc>
            </a:pPr>
            <a:r>
              <a:rPr lang="en-US" sz="3400" b="1" dirty="0">
                <a:solidFill>
                  <a:srgbClr val="FFFFFF"/>
                </a:solidFill>
              </a:rPr>
              <a:t>Cottrell (2010) </a:t>
            </a:r>
            <a:r>
              <a:rPr lang="en-US" sz="3400" dirty="0">
                <a:solidFill>
                  <a:srgbClr val="FFFFFF"/>
                </a:solidFill>
              </a:rPr>
              <a:t>highlights Communicating can be achieved by numerous means;</a:t>
            </a:r>
            <a:br>
              <a:rPr lang="en-US" sz="3400" dirty="0">
                <a:solidFill>
                  <a:srgbClr val="FFFFFF"/>
                </a:solidFill>
              </a:rPr>
            </a:br>
            <a:br>
              <a:rPr lang="en-US" sz="3400" dirty="0">
                <a:solidFill>
                  <a:srgbClr val="FFFFFF"/>
                </a:solidFill>
              </a:rPr>
            </a:br>
            <a:r>
              <a:rPr lang="en-US" sz="3400" dirty="0">
                <a:solidFill>
                  <a:srgbClr val="FFFFFF"/>
                </a:solidFill>
              </a:rPr>
              <a:t>verbally or orally</a:t>
            </a:r>
            <a:br>
              <a:rPr lang="en-US" sz="3400" dirty="0">
                <a:solidFill>
                  <a:srgbClr val="FFFFFF"/>
                </a:solidFill>
              </a:rPr>
            </a:br>
            <a:r>
              <a:rPr lang="en-US" sz="3400" dirty="0">
                <a:solidFill>
                  <a:srgbClr val="FFFFFF"/>
                </a:solidFill>
              </a:rPr>
              <a:t>body language</a:t>
            </a:r>
            <a:br>
              <a:rPr lang="en-US" sz="3400" dirty="0">
                <a:solidFill>
                  <a:srgbClr val="FFFFFF"/>
                </a:solidFill>
              </a:rPr>
            </a:br>
            <a:r>
              <a:rPr lang="en-US" sz="3400" dirty="0">
                <a:solidFill>
                  <a:srgbClr val="FFFFFF"/>
                </a:solidFill>
              </a:rPr>
              <a:t>facial expression and eye contact</a:t>
            </a:r>
            <a:br>
              <a:rPr lang="en-US" sz="3400" dirty="0">
                <a:solidFill>
                  <a:srgbClr val="FFFFFF"/>
                </a:solidFill>
              </a:rPr>
            </a:br>
            <a:r>
              <a:rPr lang="en-US" sz="3400" dirty="0">
                <a:solidFill>
                  <a:srgbClr val="FFFFFF"/>
                </a:solidFill>
              </a:rPr>
              <a:t>Sign language </a:t>
            </a:r>
            <a:br>
              <a:rPr lang="en-US" sz="3400" dirty="0">
                <a:solidFill>
                  <a:srgbClr val="FFFFFF"/>
                </a:solidFill>
              </a:rPr>
            </a:br>
            <a:r>
              <a:rPr lang="en-US" sz="3400" dirty="0">
                <a:solidFill>
                  <a:srgbClr val="FFFFFF"/>
                </a:solidFill>
              </a:rPr>
              <a:t>Written </a:t>
            </a:r>
          </a:p>
        </p:txBody>
      </p:sp>
      <p:sp>
        <p:nvSpPr>
          <p:cNvPr id="11" name="Rectangle 10">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3467"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362082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9" name="Rectangle 8">
            <a:extLst>
              <a:ext uri="{FF2B5EF4-FFF2-40B4-BE49-F238E27FC236}">
                <a16:creationId xmlns:a16="http://schemas.microsoft.com/office/drawing/2014/main" id="{1E24A02E-5FD2-428E-A1E4-FDF96B0B6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808B93E-0C39-407B-943D-71F2BAFB4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F6C36C-51F1-46B4-B965-DD339144B7B1}"/>
              </a:ext>
            </a:extLst>
          </p:cNvPr>
          <p:cNvSpPr>
            <a:spLocks noGrp="1"/>
          </p:cNvSpPr>
          <p:nvPr>
            <p:ph type="title"/>
          </p:nvPr>
        </p:nvSpPr>
        <p:spPr>
          <a:xfrm>
            <a:off x="603503" y="770466"/>
            <a:ext cx="9292209" cy="4123267"/>
          </a:xfrm>
        </p:spPr>
        <p:txBody>
          <a:bodyPr vert="horz" lIns="91440" tIns="45720" rIns="91440" bIns="45720" rtlCol="0" anchor="b">
            <a:normAutofit/>
          </a:bodyPr>
          <a:lstStyle/>
          <a:p>
            <a:pPr>
              <a:lnSpc>
                <a:spcPct val="80000"/>
              </a:lnSpc>
            </a:pPr>
            <a:r>
              <a:rPr lang="en-US" sz="9600" dirty="0">
                <a:solidFill>
                  <a:schemeClr val="accent1">
                    <a:lumMod val="75000"/>
                  </a:schemeClr>
                </a:solidFill>
              </a:rPr>
              <a:t>Adapting the way you communicate </a:t>
            </a:r>
          </a:p>
        </p:txBody>
      </p:sp>
      <p:sp>
        <p:nvSpPr>
          <p:cNvPr id="13" name="Rectangle 12">
            <a:extLst>
              <a:ext uri="{FF2B5EF4-FFF2-40B4-BE49-F238E27FC236}">
                <a16:creationId xmlns:a16="http://schemas.microsoft.com/office/drawing/2014/main" id="{7C7E1896-2992-48D4-85AC-95AB8AB14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15466"/>
            <a:ext cx="12192000" cy="164253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553589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2FE3A7B-DDFF-4F81-8AAE-11D96D138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6948"/>
            <a:ext cx="10744200" cy="5404104"/>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E6E3CB-B790-473A-825C-1737FC0D2310}"/>
              </a:ext>
            </a:extLst>
          </p:cNvPr>
          <p:cNvSpPr>
            <a:spLocks noGrp="1"/>
          </p:cNvSpPr>
          <p:nvPr>
            <p:ph type="title"/>
          </p:nvPr>
        </p:nvSpPr>
        <p:spPr>
          <a:xfrm>
            <a:off x="1292419" y="2801508"/>
            <a:ext cx="9607160" cy="2779429"/>
          </a:xfrm>
        </p:spPr>
        <p:txBody>
          <a:bodyPr vert="horz" lIns="91440" tIns="45720" rIns="91440" bIns="45720" rtlCol="0" anchor="b">
            <a:normAutofit fontScale="90000"/>
          </a:bodyPr>
          <a:lstStyle/>
          <a:p>
            <a:pPr algn="ctr">
              <a:lnSpc>
                <a:spcPct val="80000"/>
              </a:lnSpc>
            </a:pPr>
            <a:r>
              <a:rPr lang="en-US" sz="6700" b="1" dirty="0">
                <a:solidFill>
                  <a:srgbClr val="FFFFFF"/>
                </a:solidFill>
              </a:rPr>
              <a:t>Why adapt? </a:t>
            </a:r>
            <a:br>
              <a:rPr lang="en-US" sz="6700" b="1" dirty="0">
                <a:solidFill>
                  <a:srgbClr val="FFFFFF"/>
                </a:solidFill>
              </a:rPr>
            </a:br>
            <a:r>
              <a:rPr lang="en-US" sz="6700" b="1" dirty="0">
                <a:solidFill>
                  <a:srgbClr val="FFFFFF"/>
                </a:solidFill>
              </a:rPr>
              <a:t>Who will I communicate with? </a:t>
            </a:r>
            <a:br>
              <a:rPr lang="en-US" sz="5000" dirty="0">
                <a:solidFill>
                  <a:srgbClr val="FFFFFF"/>
                </a:solidFill>
              </a:rPr>
            </a:br>
            <a:br>
              <a:rPr lang="en-US" sz="5000" dirty="0">
                <a:solidFill>
                  <a:srgbClr val="FFFFFF"/>
                </a:solidFill>
              </a:rPr>
            </a:br>
            <a:r>
              <a:rPr lang="en-US" sz="5000" dirty="0">
                <a:solidFill>
                  <a:srgbClr val="FFFFFF"/>
                </a:solidFill>
              </a:rPr>
              <a:t>Children </a:t>
            </a:r>
            <a:br>
              <a:rPr lang="en-US" sz="5000" dirty="0">
                <a:solidFill>
                  <a:srgbClr val="FFFFFF"/>
                </a:solidFill>
              </a:rPr>
            </a:br>
            <a:r>
              <a:rPr lang="en-US" sz="5000" dirty="0">
                <a:solidFill>
                  <a:srgbClr val="FFFFFF"/>
                </a:solidFill>
              </a:rPr>
              <a:t>Parents &amp; </a:t>
            </a:r>
            <a:r>
              <a:rPr lang="en-US" sz="5000" dirty="0" err="1">
                <a:solidFill>
                  <a:srgbClr val="FFFFFF"/>
                </a:solidFill>
              </a:rPr>
              <a:t>Carers</a:t>
            </a:r>
            <a:br>
              <a:rPr lang="en-US" sz="5000" dirty="0">
                <a:solidFill>
                  <a:srgbClr val="FFFFFF"/>
                </a:solidFill>
              </a:rPr>
            </a:br>
            <a:r>
              <a:rPr lang="en-US" sz="5000" dirty="0">
                <a:solidFill>
                  <a:srgbClr val="FFFFFF"/>
                </a:solidFill>
              </a:rPr>
              <a:t>Superiors</a:t>
            </a:r>
            <a:br>
              <a:rPr lang="en-US" sz="5000" dirty="0">
                <a:solidFill>
                  <a:srgbClr val="FFFFFF"/>
                </a:solidFill>
              </a:rPr>
            </a:br>
            <a:r>
              <a:rPr lang="en-US" sz="5000" dirty="0">
                <a:solidFill>
                  <a:srgbClr val="FFFFFF"/>
                </a:solidFill>
              </a:rPr>
              <a:t>Colleagues </a:t>
            </a:r>
          </a:p>
        </p:txBody>
      </p:sp>
    </p:spTree>
    <p:extLst>
      <p:ext uri="{BB962C8B-B14F-4D97-AF65-F5344CB8AC3E}">
        <p14:creationId xmlns:p14="http://schemas.microsoft.com/office/powerpoint/2010/main" val="781800755"/>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0F97E041-634B-4B3E-8669-42583D956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9244"/>
            <a:ext cx="10579608"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EE92F0-E862-4F95-88C1-D6D8F06D2AA6}"/>
              </a:ext>
            </a:extLst>
          </p:cNvPr>
          <p:cNvSpPr>
            <a:spLocks noGrp="1"/>
          </p:cNvSpPr>
          <p:nvPr>
            <p:ph type="title"/>
          </p:nvPr>
        </p:nvSpPr>
        <p:spPr>
          <a:xfrm>
            <a:off x="1286503" y="1285196"/>
            <a:ext cx="9607160" cy="2779429"/>
          </a:xfrm>
        </p:spPr>
        <p:txBody>
          <a:bodyPr vert="horz" lIns="91440" tIns="45720" rIns="91440" bIns="45720" rtlCol="0" anchor="b">
            <a:normAutofit/>
          </a:bodyPr>
          <a:lstStyle/>
          <a:p>
            <a:pPr algn="ctr">
              <a:lnSpc>
                <a:spcPct val="80000"/>
              </a:lnSpc>
            </a:pPr>
            <a:r>
              <a:rPr lang="en-US" sz="6800" b="1" dirty="0">
                <a:solidFill>
                  <a:srgbClr val="FFFFFF"/>
                </a:solidFill>
              </a:rPr>
              <a:t>Working as a </a:t>
            </a:r>
            <a:r>
              <a:rPr lang="en-US" sz="6800" b="1" u="sng" dirty="0">
                <a:solidFill>
                  <a:srgbClr val="FFFFFF"/>
                </a:solidFill>
              </a:rPr>
              <a:t>team</a:t>
            </a:r>
            <a:r>
              <a:rPr lang="en-US" sz="6800" b="1" dirty="0">
                <a:solidFill>
                  <a:srgbClr val="FFFFFF"/>
                </a:solidFill>
              </a:rPr>
              <a:t> to </a:t>
            </a:r>
            <a:r>
              <a:rPr lang="en-US" sz="6800" b="1" u="sng" dirty="0">
                <a:solidFill>
                  <a:srgbClr val="FFFFFF"/>
                </a:solidFill>
              </a:rPr>
              <a:t>adapt</a:t>
            </a:r>
            <a:r>
              <a:rPr lang="en-US" sz="6800" b="1" dirty="0">
                <a:solidFill>
                  <a:srgbClr val="FFFFFF"/>
                </a:solidFill>
              </a:rPr>
              <a:t> the way you </a:t>
            </a:r>
            <a:r>
              <a:rPr lang="en-US" sz="6800" b="1" u="sng" dirty="0">
                <a:solidFill>
                  <a:srgbClr val="FFFFFF"/>
                </a:solidFill>
              </a:rPr>
              <a:t>communicate</a:t>
            </a:r>
          </a:p>
        </p:txBody>
      </p:sp>
    </p:spTree>
    <p:extLst>
      <p:ext uri="{BB962C8B-B14F-4D97-AF65-F5344CB8AC3E}">
        <p14:creationId xmlns:p14="http://schemas.microsoft.com/office/powerpoint/2010/main" val="32236638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Rectangle 8">
            <a:extLst>
              <a:ext uri="{FF2B5EF4-FFF2-40B4-BE49-F238E27FC236}">
                <a16:creationId xmlns:a16="http://schemas.microsoft.com/office/drawing/2014/main" id="{1E24A02E-5FD2-428E-A1E4-FDF96B0B6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0">
            <a:extLst>
              <a:ext uri="{FF2B5EF4-FFF2-40B4-BE49-F238E27FC236}">
                <a16:creationId xmlns:a16="http://schemas.microsoft.com/office/drawing/2014/main" id="{2808B93E-0C39-407B-943D-71F2BAFB4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77534C-42A4-4916-ADD3-3A3240D5BB84}"/>
              </a:ext>
            </a:extLst>
          </p:cNvPr>
          <p:cNvSpPr>
            <a:spLocks noGrp="1"/>
          </p:cNvSpPr>
          <p:nvPr>
            <p:ph type="title"/>
          </p:nvPr>
        </p:nvSpPr>
        <p:spPr>
          <a:xfrm>
            <a:off x="603503" y="770466"/>
            <a:ext cx="9292209" cy="4123267"/>
          </a:xfrm>
        </p:spPr>
        <p:txBody>
          <a:bodyPr vert="horz" lIns="91440" tIns="45720" rIns="91440" bIns="45720" rtlCol="0" anchor="b">
            <a:normAutofit/>
          </a:bodyPr>
          <a:lstStyle/>
          <a:p>
            <a:pPr>
              <a:lnSpc>
                <a:spcPct val="80000"/>
              </a:lnSpc>
            </a:pPr>
            <a:r>
              <a:rPr lang="en-US" sz="9600" dirty="0">
                <a:solidFill>
                  <a:schemeClr val="accent1">
                    <a:lumMod val="75000"/>
                  </a:schemeClr>
                </a:solidFill>
              </a:rPr>
              <a:t>Teamwork + Communication = </a:t>
            </a:r>
            <a:r>
              <a:rPr lang="en-US" sz="9600" strike="sngStrike" dirty="0">
                <a:solidFill>
                  <a:schemeClr val="accent1">
                    <a:lumMod val="75000"/>
                  </a:schemeClr>
                </a:solidFill>
              </a:rPr>
              <a:t>A Flawless Role</a:t>
            </a:r>
          </a:p>
        </p:txBody>
      </p:sp>
      <p:sp>
        <p:nvSpPr>
          <p:cNvPr id="18" name="Rectangle 12">
            <a:extLst>
              <a:ext uri="{FF2B5EF4-FFF2-40B4-BE49-F238E27FC236}">
                <a16:creationId xmlns:a16="http://schemas.microsoft.com/office/drawing/2014/main" id="{7C7E1896-2992-48D4-85AC-95AB8AB14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15466"/>
            <a:ext cx="12192000" cy="164253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795634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hade val="95000"/>
            <a:satMod val="17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9" name="Rectangle 8">
            <a:extLst>
              <a:ext uri="{FF2B5EF4-FFF2-40B4-BE49-F238E27FC236}">
                <a16:creationId xmlns:a16="http://schemas.microsoft.com/office/drawing/2014/main" id="{9070364C-740F-4A4B-AA8B-7FD7069B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21D77-8EB9-454B-B399-40B687608BBA}"/>
              </a:ext>
            </a:extLst>
          </p:cNvPr>
          <p:cNvSpPr>
            <a:spLocks noGrp="1"/>
          </p:cNvSpPr>
          <p:nvPr>
            <p:ph type="title"/>
          </p:nvPr>
        </p:nvSpPr>
        <p:spPr>
          <a:xfrm>
            <a:off x="603504" y="770467"/>
            <a:ext cx="10782300" cy="3352800"/>
          </a:xfrm>
        </p:spPr>
        <p:txBody>
          <a:bodyPr vert="horz" lIns="91440" tIns="45720" rIns="91440" bIns="45720" rtlCol="0" anchor="b">
            <a:normAutofit/>
          </a:bodyPr>
          <a:lstStyle/>
          <a:p>
            <a:pPr>
              <a:lnSpc>
                <a:spcPct val="80000"/>
              </a:lnSpc>
            </a:pPr>
            <a:r>
              <a:rPr lang="en-US" sz="8800" dirty="0">
                <a:solidFill>
                  <a:schemeClr val="tx1"/>
                </a:solidFill>
              </a:rPr>
              <a:t>To conclude… </a:t>
            </a:r>
          </a:p>
        </p:txBody>
      </p:sp>
    </p:spTree>
    <p:extLst>
      <p:ext uri="{BB962C8B-B14F-4D97-AF65-F5344CB8AC3E}">
        <p14:creationId xmlns:p14="http://schemas.microsoft.com/office/powerpoint/2010/main" val="3486760992"/>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0F97E041-634B-4B3E-8669-42583D956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825ADD-F95C-4747-9B41-5DB21C28E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791A8E-B2BA-467D-BB87-8CFBFB13A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9244"/>
            <a:ext cx="10579608"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4E11D5-9B17-4378-ABDF-53C7259F87C0}"/>
              </a:ext>
            </a:extLst>
          </p:cNvPr>
          <p:cNvSpPr>
            <a:spLocks noGrp="1"/>
          </p:cNvSpPr>
          <p:nvPr>
            <p:ph type="title"/>
          </p:nvPr>
        </p:nvSpPr>
        <p:spPr>
          <a:xfrm>
            <a:off x="1286503" y="1285196"/>
            <a:ext cx="9607160" cy="2779429"/>
          </a:xfrm>
        </p:spPr>
        <p:txBody>
          <a:bodyPr vert="horz" lIns="91440" tIns="45720" rIns="91440" bIns="45720" rtlCol="0" anchor="b">
            <a:normAutofit/>
          </a:bodyPr>
          <a:lstStyle/>
          <a:p>
            <a:pPr algn="ctr">
              <a:lnSpc>
                <a:spcPct val="80000"/>
              </a:lnSpc>
            </a:pPr>
            <a:r>
              <a:rPr lang="en-US" sz="5000" dirty="0">
                <a:solidFill>
                  <a:srgbClr val="FFFFFF"/>
                </a:solidFill>
              </a:rPr>
              <a:t>The attributes of teamwork, adaptability and communication are inextricably linked.</a:t>
            </a:r>
            <a:br>
              <a:rPr lang="en-US" sz="5000" dirty="0">
                <a:solidFill>
                  <a:srgbClr val="FFFFFF"/>
                </a:solidFill>
              </a:rPr>
            </a:br>
            <a:endParaRPr lang="en-US" sz="5000" dirty="0">
              <a:solidFill>
                <a:srgbClr val="FFFFFF"/>
              </a:solidFill>
            </a:endParaRPr>
          </a:p>
        </p:txBody>
      </p:sp>
    </p:spTree>
    <p:extLst>
      <p:ext uri="{BB962C8B-B14F-4D97-AF65-F5344CB8AC3E}">
        <p14:creationId xmlns:p14="http://schemas.microsoft.com/office/powerpoint/2010/main" val="25624200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 name="Rectangle 6">
            <a:extLst>
              <a:ext uri="{FF2B5EF4-FFF2-40B4-BE49-F238E27FC236}">
                <a16:creationId xmlns:a16="http://schemas.microsoft.com/office/drawing/2014/main" id="{BD976C13-68E6-4E25-B13E-FC3A2D3F6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8">
            <a:extLst>
              <a:ext uri="{FF2B5EF4-FFF2-40B4-BE49-F238E27FC236}">
                <a16:creationId xmlns:a16="http://schemas.microsoft.com/office/drawing/2014/main" id="{1E8DBE92-2331-4285-8226-D398190D3E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E74C44-BACC-4899-8AB3-FECC8997F99C}"/>
              </a:ext>
            </a:extLst>
          </p:cNvPr>
          <p:cNvSpPr>
            <a:spLocks noGrp="1"/>
          </p:cNvSpPr>
          <p:nvPr>
            <p:ph type="title"/>
          </p:nvPr>
        </p:nvSpPr>
        <p:spPr>
          <a:xfrm>
            <a:off x="4566261" y="1067403"/>
            <a:ext cx="5830468" cy="4723194"/>
          </a:xfrm>
        </p:spPr>
        <p:txBody>
          <a:bodyPr vert="horz" lIns="91440" tIns="45720" rIns="91440" bIns="45720" rtlCol="0" anchor="ctr">
            <a:normAutofit/>
          </a:bodyPr>
          <a:lstStyle/>
          <a:p>
            <a:pPr>
              <a:lnSpc>
                <a:spcPct val="80000"/>
              </a:lnSpc>
            </a:pPr>
            <a:r>
              <a:rPr lang="en-US" sz="7200" dirty="0">
                <a:solidFill>
                  <a:srgbClr val="FFFFFF"/>
                </a:solidFill>
              </a:rPr>
              <a:t>Thank you for listening.</a:t>
            </a:r>
          </a:p>
        </p:txBody>
      </p:sp>
      <p:sp>
        <p:nvSpPr>
          <p:cNvPr id="17" name="Rectangle 10">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2">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3467"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437876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41C91-0DE6-4078-ABAE-08517556142A}"/>
              </a:ext>
            </a:extLst>
          </p:cNvPr>
          <p:cNvSpPr>
            <a:spLocks noGrp="1"/>
          </p:cNvSpPr>
          <p:nvPr>
            <p:ph type="title"/>
          </p:nvPr>
        </p:nvSpPr>
        <p:spPr>
          <a:xfrm>
            <a:off x="450304" y="833903"/>
            <a:ext cx="10772775" cy="6024097"/>
          </a:xfrm>
        </p:spPr>
        <p:txBody>
          <a:bodyPr>
            <a:noAutofit/>
          </a:bodyPr>
          <a:lstStyle/>
          <a:p>
            <a:pPr fontAlgn="base"/>
            <a:r>
              <a:rPr lang="en-GB" sz="2800" b="1" u="sng" dirty="0"/>
              <a:t>References</a:t>
            </a:r>
            <a:br>
              <a:rPr lang="en-GB" sz="2000" dirty="0"/>
            </a:br>
            <a:br>
              <a:rPr lang="en-GB" sz="2000" dirty="0"/>
            </a:br>
            <a:r>
              <a:rPr lang="en-GB" sz="2000" dirty="0"/>
              <a:t>Adler, S. (1993). </a:t>
            </a:r>
            <a:r>
              <a:rPr lang="en-GB" sz="2000" i="1" dirty="0"/>
              <a:t>Multicultural communication skills in the classroom</a:t>
            </a:r>
            <a:r>
              <a:rPr lang="en-GB" sz="2000" dirty="0"/>
              <a:t>. Needham Heights. </a:t>
            </a:r>
            <a:r>
              <a:rPr lang="en-GB" sz="2000" dirty="0" err="1"/>
              <a:t>Allyn</a:t>
            </a:r>
            <a:r>
              <a:rPr lang="en-GB" sz="2000" dirty="0"/>
              <a:t> and Bacon.</a:t>
            </a:r>
            <a:br>
              <a:rPr lang="en-GB" sz="2000" dirty="0"/>
            </a:br>
            <a:br>
              <a:rPr lang="en-GB" sz="2000" dirty="0"/>
            </a:br>
            <a:r>
              <a:rPr lang="en-GB" sz="2000" dirty="0" err="1"/>
              <a:t>Berghman</a:t>
            </a:r>
            <a:r>
              <a:rPr lang="en-GB" sz="2000" dirty="0"/>
              <a:t>, L. and </a:t>
            </a:r>
            <a:r>
              <a:rPr lang="en-GB" sz="2000" dirty="0" err="1"/>
              <a:t>Vloeberghs</a:t>
            </a:r>
            <a:r>
              <a:rPr lang="en-GB" sz="2000" dirty="0"/>
              <a:t>, D. (2003) </a:t>
            </a:r>
            <a:r>
              <a:rPr lang="en-GB" sz="2000" i="1" dirty="0"/>
              <a:t>Towards an effectiveness model of development </a:t>
            </a:r>
            <a:r>
              <a:rPr lang="en-GB" sz="2000" i="1" dirty="0" err="1"/>
              <a:t>centers</a:t>
            </a:r>
            <a:r>
              <a:rPr lang="en-GB" sz="2000" dirty="0"/>
              <a:t>. Journal of Managerial Psychology. 18(6). pp.511 – 540.</a:t>
            </a:r>
            <a:br>
              <a:rPr lang="en-GB" sz="2000" dirty="0"/>
            </a:br>
            <a:br>
              <a:rPr lang="en-GB" sz="2000" dirty="0"/>
            </a:br>
            <a:r>
              <a:rPr lang="en-GB" sz="2000" dirty="0"/>
              <a:t>Collie, R.J, &amp; Martin, A.J. (2016). Adaptability: An important capacity for effective teachers. </a:t>
            </a:r>
            <a:r>
              <a:rPr lang="en-GB" sz="2000" i="1" dirty="0"/>
              <a:t>Educational Practice and Theory</a:t>
            </a:r>
            <a:r>
              <a:rPr lang="en-GB" sz="2000" dirty="0"/>
              <a:t>, 38(1), 27-39 5</a:t>
            </a:r>
            <a:br>
              <a:rPr lang="en-GB" sz="2000" dirty="0"/>
            </a:br>
            <a:br>
              <a:rPr lang="en-GB" sz="2000" dirty="0"/>
            </a:br>
            <a:r>
              <a:rPr lang="en-GB" sz="2000" dirty="0"/>
              <a:t>Cottrell, S. (2010) </a:t>
            </a:r>
            <a:r>
              <a:rPr lang="en-GB" sz="2000" i="1" dirty="0"/>
              <a:t>Skills for Success: The Personal Development Planning Handbook (2</a:t>
            </a:r>
            <a:r>
              <a:rPr lang="en-GB" sz="2000" i="1" baseline="30000" dirty="0"/>
              <a:t>nd</a:t>
            </a:r>
            <a:r>
              <a:rPr lang="en-GB" sz="2000" i="1" dirty="0"/>
              <a:t> Ed.)</a:t>
            </a:r>
            <a:r>
              <a:rPr lang="en-GB" sz="2000" dirty="0"/>
              <a:t> Basingstoke: Palgrave Macmillan</a:t>
            </a:r>
            <a:br>
              <a:rPr lang="en-GB" sz="2000" dirty="0"/>
            </a:br>
            <a:br>
              <a:rPr lang="en-GB" sz="2000" dirty="0"/>
            </a:br>
            <a:r>
              <a:rPr lang="en-GB" sz="2000" dirty="0"/>
              <a:t>Furnham , A. (2007). </a:t>
            </a:r>
            <a:r>
              <a:rPr lang="en-GB" sz="2000" i="1" dirty="0"/>
              <a:t>Personality and intelligence at work: exploring and explaining individual differences at work. </a:t>
            </a:r>
            <a:r>
              <a:rPr lang="en-GB" sz="2000" dirty="0"/>
              <a:t> London. Routledge</a:t>
            </a:r>
            <a:br>
              <a:rPr lang="en-GB" sz="2000" dirty="0"/>
            </a:br>
            <a:br>
              <a:rPr lang="en-GB" sz="2000" dirty="0"/>
            </a:br>
            <a:r>
              <a:rPr lang="en-GB" sz="2000" dirty="0"/>
              <a:t>Martin, A.J., </a:t>
            </a:r>
            <a:r>
              <a:rPr lang="en-GB" sz="2000" dirty="0" err="1"/>
              <a:t>Nejad</a:t>
            </a:r>
            <a:r>
              <a:rPr lang="en-GB" sz="2000" dirty="0"/>
              <a:t>, H.G., Colmar, S., &amp; </a:t>
            </a:r>
            <a:r>
              <a:rPr lang="en-GB" sz="2000" dirty="0" err="1"/>
              <a:t>Liem</a:t>
            </a:r>
            <a:r>
              <a:rPr lang="en-GB" sz="2000" dirty="0"/>
              <a:t>, G.A.D. (2013). Adaptability: How students’ responses to uncertainty and novelty predict their academic and non-academic outcomes. </a:t>
            </a:r>
            <a:r>
              <a:rPr lang="en-GB" sz="2000" i="1" dirty="0"/>
              <a:t>Journal of Educational Psychology</a:t>
            </a:r>
            <a:r>
              <a:rPr lang="en-GB" sz="2000" dirty="0"/>
              <a:t>, </a:t>
            </a:r>
            <a:r>
              <a:rPr lang="en-GB" sz="2000" i="1" dirty="0"/>
              <a:t>105</a:t>
            </a:r>
            <a:r>
              <a:rPr lang="en-GB" sz="2000" dirty="0"/>
              <a:t>(3), 728-746</a:t>
            </a:r>
            <a:br>
              <a:rPr lang="en-GB" sz="2000" dirty="0"/>
            </a:br>
            <a:br>
              <a:rPr lang="en-GB" sz="2000" dirty="0"/>
            </a:br>
            <a:r>
              <a:rPr lang="en-GB" sz="2000" dirty="0" err="1"/>
              <a:t>Orner</a:t>
            </a:r>
            <a:r>
              <a:rPr lang="en-GB" sz="2000" dirty="0"/>
              <a:t>, M. (2009) </a:t>
            </a:r>
            <a:r>
              <a:rPr lang="en-GB" sz="2000" i="1" dirty="0"/>
              <a:t>Employability Skill Acquisition of Career and Technical Education Students. </a:t>
            </a:r>
            <a:r>
              <a:rPr lang="en-GB" sz="2000" dirty="0"/>
              <a:t>Java. Duquesne University.</a:t>
            </a:r>
            <a:br>
              <a:rPr lang="en-GB" sz="2000" dirty="0"/>
            </a:br>
            <a:br>
              <a:rPr lang="en-GB" sz="2000" dirty="0"/>
            </a:br>
            <a:r>
              <a:rPr lang="en-GB" sz="2000" dirty="0" err="1"/>
              <a:t>Trought</a:t>
            </a:r>
            <a:r>
              <a:rPr lang="en-GB" sz="2000" dirty="0"/>
              <a:t>, F. (2011) </a:t>
            </a:r>
            <a:r>
              <a:rPr lang="en-GB" sz="2000" i="1" dirty="0"/>
              <a:t>Brilliant employability skills.</a:t>
            </a:r>
            <a:r>
              <a:rPr lang="en-GB" sz="2000" dirty="0"/>
              <a:t> Harlow. Prentice Hall.</a:t>
            </a:r>
            <a:br>
              <a:rPr lang="en-GB" sz="2000" dirty="0"/>
            </a:br>
            <a:r>
              <a:rPr lang="en-GB" sz="2000" dirty="0"/>
              <a:t>De Bono, E. (1996)</a:t>
            </a:r>
            <a:r>
              <a:rPr lang="en-GB" sz="2000" i="1" dirty="0"/>
              <a:t>Teach Yourself to think. </a:t>
            </a:r>
            <a:r>
              <a:rPr lang="en-GB" sz="2000" dirty="0"/>
              <a:t>London. Penguin </a:t>
            </a:r>
            <a:br>
              <a:rPr lang="en-GB" sz="2000" dirty="0"/>
            </a:br>
            <a:br>
              <a:rPr lang="en-GB" sz="2000" dirty="0"/>
            </a:br>
            <a:r>
              <a:rPr lang="en-GB" sz="2000" dirty="0"/>
              <a:t>Tyre, M. J. and Hippel, V.E. (1997), </a:t>
            </a:r>
            <a:r>
              <a:rPr lang="en-GB" sz="2000" i="1" dirty="0"/>
              <a:t>The situated nature of adaptive learning in organizations</a:t>
            </a:r>
            <a:r>
              <a:rPr lang="en-GB" sz="2000" dirty="0"/>
              <a:t>. Organization Science.</a:t>
            </a:r>
            <a:br>
              <a:rPr lang="en-GB" sz="2000" dirty="0"/>
            </a:br>
            <a:br>
              <a:rPr lang="en-GB" sz="2000" dirty="0"/>
            </a:br>
            <a:br>
              <a:rPr lang="en-GB" sz="2000" dirty="0"/>
            </a:br>
            <a:br>
              <a:rPr lang="en-GB" sz="2000" dirty="0"/>
            </a:br>
            <a:endParaRPr lang="en-GB" sz="700" dirty="0"/>
          </a:p>
        </p:txBody>
      </p:sp>
    </p:spTree>
    <p:extLst>
      <p:ext uri="{BB962C8B-B14F-4D97-AF65-F5344CB8AC3E}">
        <p14:creationId xmlns:p14="http://schemas.microsoft.com/office/powerpoint/2010/main" val="32378950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0CE9AC-6FFA-4B9F-8FAD-14A294ECF664}"/>
              </a:ext>
            </a:extLst>
          </p:cNvPr>
          <p:cNvSpPr>
            <a:spLocks noGrp="1"/>
          </p:cNvSpPr>
          <p:nvPr>
            <p:ph type="title"/>
          </p:nvPr>
        </p:nvSpPr>
        <p:spPr>
          <a:xfrm>
            <a:off x="657224" y="936711"/>
            <a:ext cx="2988265" cy="4984578"/>
          </a:xfrm>
        </p:spPr>
        <p:txBody>
          <a:bodyPr vert="horz" lIns="91440" tIns="45720" rIns="91440" bIns="45720" rtlCol="0" anchor="ctr">
            <a:normAutofit/>
          </a:bodyPr>
          <a:lstStyle/>
          <a:p>
            <a:r>
              <a:rPr lang="en-US" sz="4400" b="1">
                <a:solidFill>
                  <a:srgbClr val="FFFFFF"/>
                </a:solidFill>
                <a:effectLst>
                  <a:outerShdw blurRad="38100" dist="38100" dir="2700000" algn="tl">
                    <a:srgbClr val="000000">
                      <a:alpha val="43137"/>
                    </a:srgbClr>
                  </a:outerShdw>
                </a:effectLst>
              </a:rPr>
              <a:t>References continued…</a:t>
            </a:r>
          </a:p>
        </p:txBody>
      </p:sp>
      <p:sp>
        <p:nvSpPr>
          <p:cNvPr id="3" name="Rectangle 2">
            <a:extLst>
              <a:ext uri="{FF2B5EF4-FFF2-40B4-BE49-F238E27FC236}">
                <a16:creationId xmlns:a16="http://schemas.microsoft.com/office/drawing/2014/main" id="{AD62205E-B570-4DE9-AC58-1DEA154C5A82}"/>
              </a:ext>
            </a:extLst>
          </p:cNvPr>
          <p:cNvSpPr/>
          <p:nvPr/>
        </p:nvSpPr>
        <p:spPr>
          <a:xfrm>
            <a:off x="4059081" y="95534"/>
            <a:ext cx="8132920" cy="5825755"/>
          </a:xfrm>
          <a:prstGeom prst="rect">
            <a:avLst/>
          </a:prstGeom>
        </p:spPr>
        <p:txBody>
          <a:bodyPr vert="horz" lIns="91440" tIns="45720" rIns="91440" bIns="45720" rtlCol="0" anchor="ctr">
            <a:normAutofit fontScale="92500" lnSpcReduction="10000"/>
          </a:bodyPr>
          <a:lstStyle/>
          <a:p>
            <a:pPr defTabSz="914400">
              <a:lnSpc>
                <a:spcPct val="85000"/>
              </a:lnSpc>
              <a:spcAft>
                <a:spcPts val="600"/>
              </a:spcAft>
              <a:buFont typeface="Arial" pitchFamily="34" charset="0"/>
              <a:buChar char=" "/>
            </a:pPr>
            <a:r>
              <a:rPr lang="en-US" dirty="0">
                <a:solidFill>
                  <a:schemeClr val="tx1">
                    <a:lumMod val="85000"/>
                    <a:lumOff val="15000"/>
                  </a:schemeClr>
                </a:solidFill>
              </a:rPr>
              <a:t>Cohen, L., Manion, L. and Morrison, K. (2004). A guide to teaching practice. Routledge Falmer.</a:t>
            </a: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a:p>
            <a:pPr defTabSz="914400" fontAlgn="base">
              <a:lnSpc>
                <a:spcPct val="85000"/>
              </a:lnSpc>
              <a:spcAft>
                <a:spcPts val="600"/>
              </a:spcAft>
              <a:buFont typeface="Arial" pitchFamily="34" charset="0"/>
              <a:buChar char=" "/>
            </a:pPr>
            <a:r>
              <a:rPr lang="en-US" dirty="0">
                <a:solidFill>
                  <a:schemeClr val="tx1">
                    <a:lumMod val="85000"/>
                    <a:lumOff val="15000"/>
                  </a:schemeClr>
                </a:solidFill>
              </a:rPr>
              <a:t>Pollard, A., Anderson, J., Maddock, M., </a:t>
            </a:r>
            <a:r>
              <a:rPr lang="en-US" dirty="0" err="1">
                <a:solidFill>
                  <a:schemeClr val="tx1">
                    <a:lumMod val="85000"/>
                    <a:lumOff val="15000"/>
                  </a:schemeClr>
                </a:solidFill>
              </a:rPr>
              <a:t>Swaffield</a:t>
            </a:r>
            <a:r>
              <a:rPr lang="en-US" dirty="0">
                <a:solidFill>
                  <a:schemeClr val="tx1">
                    <a:lumMod val="85000"/>
                    <a:lumOff val="15000"/>
                  </a:schemeClr>
                </a:solidFill>
              </a:rPr>
              <a:t>, S., </a:t>
            </a:r>
            <a:r>
              <a:rPr lang="en-US" dirty="0" err="1">
                <a:solidFill>
                  <a:schemeClr val="tx1">
                    <a:lumMod val="85000"/>
                    <a:lumOff val="15000"/>
                  </a:schemeClr>
                </a:solidFill>
              </a:rPr>
              <a:t>Warin</a:t>
            </a:r>
            <a:r>
              <a:rPr lang="en-US" dirty="0">
                <a:solidFill>
                  <a:schemeClr val="tx1">
                    <a:lumMod val="85000"/>
                    <a:lumOff val="15000"/>
                  </a:schemeClr>
                </a:solidFill>
              </a:rPr>
              <a:t>, J., Warwick, P. (2008) </a:t>
            </a:r>
            <a:r>
              <a:rPr lang="en-US" i="1" dirty="0">
                <a:solidFill>
                  <a:schemeClr val="tx1">
                    <a:lumMod val="85000"/>
                    <a:lumOff val="15000"/>
                  </a:schemeClr>
                </a:solidFill>
              </a:rPr>
              <a:t>Reflective Teaching</a:t>
            </a:r>
            <a:r>
              <a:rPr lang="en-US" dirty="0">
                <a:solidFill>
                  <a:schemeClr val="tx1">
                    <a:lumMod val="85000"/>
                    <a:lumOff val="15000"/>
                  </a:schemeClr>
                </a:solidFill>
              </a:rPr>
              <a:t>. (3rd Ed) London: Continuum </a:t>
            </a:r>
          </a:p>
          <a:p>
            <a:pPr defTabSz="914400" fontAlgn="base">
              <a:lnSpc>
                <a:spcPct val="85000"/>
              </a:lnSpc>
              <a:spcAft>
                <a:spcPts val="600"/>
              </a:spcAft>
              <a:buFont typeface="Arial" pitchFamily="34" charset="0"/>
              <a:buChar char=" "/>
            </a:pPr>
            <a:endParaRPr lang="en-US" dirty="0">
              <a:solidFill>
                <a:schemeClr val="tx1">
                  <a:lumMod val="85000"/>
                  <a:lumOff val="15000"/>
                </a:schemeClr>
              </a:solidFill>
            </a:endParaRPr>
          </a:p>
          <a:p>
            <a:pPr defTabSz="914400" fontAlgn="base">
              <a:lnSpc>
                <a:spcPct val="85000"/>
              </a:lnSpc>
              <a:spcAft>
                <a:spcPts val="600"/>
              </a:spcAft>
              <a:buFont typeface="Arial" pitchFamily="34" charset="0"/>
              <a:buChar char=" "/>
            </a:pPr>
            <a:r>
              <a:rPr lang="en-US" dirty="0" err="1">
                <a:solidFill>
                  <a:schemeClr val="tx1">
                    <a:lumMod val="85000"/>
                    <a:lumOff val="15000"/>
                  </a:schemeClr>
                </a:solidFill>
              </a:rPr>
              <a:t>Hwb.gov.wales</a:t>
            </a:r>
            <a:r>
              <a:rPr lang="en-US" dirty="0">
                <a:solidFill>
                  <a:schemeClr val="tx1">
                    <a:lumMod val="85000"/>
                    <a:lumOff val="15000"/>
                  </a:schemeClr>
                </a:solidFill>
              </a:rPr>
              <a:t>. (2019). </a:t>
            </a:r>
            <a:r>
              <a:rPr lang="en-US" i="1" dirty="0">
                <a:solidFill>
                  <a:schemeClr val="tx1">
                    <a:lumMod val="85000"/>
                    <a:lumOff val="15000"/>
                  </a:schemeClr>
                </a:solidFill>
              </a:rPr>
              <a:t>Draft Curriculum for Wales 2022 - </a:t>
            </a:r>
            <a:r>
              <a:rPr lang="en-US" i="1" dirty="0" err="1">
                <a:solidFill>
                  <a:schemeClr val="tx1">
                    <a:lumMod val="85000"/>
                    <a:lumOff val="15000"/>
                  </a:schemeClr>
                </a:solidFill>
              </a:rPr>
              <a:t>Hwb</a:t>
            </a:r>
            <a:r>
              <a:rPr lang="en-US" dirty="0">
                <a:solidFill>
                  <a:schemeClr val="tx1">
                    <a:lumMod val="85000"/>
                    <a:lumOff val="15000"/>
                  </a:schemeClr>
                </a:solidFill>
              </a:rPr>
              <a:t>. [online] Available at: https://hwb.gov.wales/draft-curriculum-for-wales-2022/?_ga=2.22595643.1885550178.1571126823-1511959147.1570443648 [Accessed 15 Oct. 2019].</a:t>
            </a:r>
          </a:p>
          <a:p>
            <a:pPr defTabSz="914400" fontAlgn="base">
              <a:lnSpc>
                <a:spcPct val="85000"/>
              </a:lnSpc>
              <a:spcAft>
                <a:spcPts val="600"/>
              </a:spcAft>
              <a:buFont typeface="Arial" pitchFamily="34" charset="0"/>
              <a:buChar char=" "/>
            </a:pPr>
            <a:endParaRPr lang="en-US" dirty="0">
              <a:solidFill>
                <a:schemeClr val="tx1">
                  <a:lumMod val="85000"/>
                  <a:lumOff val="15000"/>
                </a:schemeClr>
              </a:solidFill>
            </a:endParaRPr>
          </a:p>
          <a:p>
            <a:pPr defTabSz="914400" fontAlgn="base">
              <a:lnSpc>
                <a:spcPct val="85000"/>
              </a:lnSpc>
              <a:spcAft>
                <a:spcPts val="600"/>
              </a:spcAft>
              <a:buFont typeface="Arial" pitchFamily="34" charset="0"/>
              <a:buChar char=" "/>
            </a:pPr>
            <a:r>
              <a:rPr lang="en-US" dirty="0">
                <a:solidFill>
                  <a:schemeClr val="tx1">
                    <a:lumMod val="85000"/>
                    <a:lumOff val="15000"/>
                  </a:schemeClr>
                </a:solidFill>
              </a:rPr>
              <a:t>Learning Plans &amp; Provision Map Writer. (2019). </a:t>
            </a:r>
            <a:r>
              <a:rPr lang="en-US" i="1" dirty="0">
                <a:solidFill>
                  <a:schemeClr val="tx1">
                    <a:lumMod val="85000"/>
                    <a:lumOff val="15000"/>
                  </a:schemeClr>
                </a:solidFill>
              </a:rPr>
              <a:t>Summary of the Additional Learning Needs and Education Tribunal (Wales) Act 2018 - Learning Plans &amp; Provision Map Writer</a:t>
            </a:r>
            <a:r>
              <a:rPr lang="en-US" dirty="0">
                <a:solidFill>
                  <a:schemeClr val="tx1">
                    <a:lumMod val="85000"/>
                    <a:lumOff val="15000"/>
                  </a:schemeClr>
                </a:solidFill>
              </a:rPr>
              <a:t>. [online] Available at: https://www.provisionmap.co.uk/summary-of-the-additional-learning-needs-and-education-tribunal-wales-act-2018/ [Accessed 15 Oct. 2019].</a:t>
            </a:r>
            <a:br>
              <a:rPr lang="en-US" dirty="0">
                <a:solidFill>
                  <a:schemeClr val="tx1">
                    <a:lumMod val="85000"/>
                    <a:lumOff val="15000"/>
                  </a:schemeClr>
                </a:solidFill>
              </a:rPr>
            </a:br>
            <a:endParaRPr lang="en-US" dirty="0">
              <a:solidFill>
                <a:schemeClr val="tx1">
                  <a:lumMod val="85000"/>
                  <a:lumOff val="15000"/>
                </a:schemeClr>
              </a:solidFill>
            </a:endParaRPr>
          </a:p>
          <a:p>
            <a:pPr defTabSz="914400" fontAlgn="base">
              <a:lnSpc>
                <a:spcPct val="85000"/>
              </a:lnSpc>
              <a:spcAft>
                <a:spcPts val="600"/>
              </a:spcAft>
              <a:buFont typeface="Arial" pitchFamily="34" charset="0"/>
              <a:buChar char=" "/>
            </a:pPr>
            <a:r>
              <a:rPr lang="en-US" dirty="0">
                <a:solidFill>
                  <a:schemeClr val="tx1">
                    <a:lumMod val="85000"/>
                    <a:lumOff val="15000"/>
                  </a:schemeClr>
                </a:solidFill>
              </a:rPr>
              <a:t>Belbin, M.R. (1996) </a:t>
            </a:r>
            <a:r>
              <a:rPr lang="en-US" i="1" dirty="0">
                <a:solidFill>
                  <a:schemeClr val="tx1">
                    <a:lumMod val="85000"/>
                    <a:lumOff val="15000"/>
                  </a:schemeClr>
                </a:solidFill>
              </a:rPr>
              <a:t>Team Roles at work </a:t>
            </a:r>
            <a:r>
              <a:rPr lang="en-US" dirty="0">
                <a:solidFill>
                  <a:schemeClr val="tx1">
                    <a:lumMod val="85000"/>
                    <a:lumOff val="15000"/>
                  </a:schemeClr>
                </a:solidFill>
              </a:rPr>
              <a:t>(2</a:t>
            </a:r>
            <a:r>
              <a:rPr lang="en-US" baseline="30000" dirty="0">
                <a:solidFill>
                  <a:schemeClr val="tx1">
                    <a:lumMod val="85000"/>
                    <a:lumOff val="15000"/>
                  </a:schemeClr>
                </a:solidFill>
              </a:rPr>
              <a:t>nd</a:t>
            </a:r>
            <a:r>
              <a:rPr lang="en-US" dirty="0">
                <a:solidFill>
                  <a:schemeClr val="tx1">
                    <a:lumMod val="85000"/>
                    <a:lumOff val="15000"/>
                  </a:schemeClr>
                </a:solidFill>
              </a:rPr>
              <a:t> ed) London: Butterworth </a:t>
            </a:r>
            <a:r>
              <a:rPr lang="en-US" dirty="0" err="1">
                <a:solidFill>
                  <a:schemeClr val="tx1">
                    <a:lumMod val="85000"/>
                    <a:lumOff val="15000"/>
                  </a:schemeClr>
                </a:solidFill>
              </a:rPr>
              <a:t>Heinman</a:t>
            </a:r>
            <a:r>
              <a:rPr lang="en-US" dirty="0">
                <a:solidFill>
                  <a:schemeClr val="tx1">
                    <a:lumMod val="85000"/>
                    <a:lumOff val="15000"/>
                  </a:schemeClr>
                </a:solidFill>
              </a:rPr>
              <a:t>.</a:t>
            </a:r>
          </a:p>
          <a:p>
            <a:pPr defTabSz="914400" fontAlgn="base">
              <a:lnSpc>
                <a:spcPct val="85000"/>
              </a:lnSpc>
              <a:spcAft>
                <a:spcPts val="600"/>
              </a:spcAft>
              <a:buFont typeface="Arial" pitchFamily="34" charset="0"/>
              <a:buChar char=" "/>
            </a:pPr>
            <a:endParaRPr lang="en-US" i="1" dirty="0">
              <a:solidFill>
                <a:schemeClr val="tx1">
                  <a:lumMod val="85000"/>
                  <a:lumOff val="15000"/>
                </a:schemeClr>
              </a:solidFill>
            </a:endParaRPr>
          </a:p>
          <a:p>
            <a:pPr defTabSz="914400" fontAlgn="base">
              <a:lnSpc>
                <a:spcPct val="85000"/>
              </a:lnSpc>
              <a:spcAft>
                <a:spcPts val="600"/>
              </a:spcAft>
              <a:buFont typeface="Arial" pitchFamily="34" charset="0"/>
              <a:buChar char=" "/>
            </a:pPr>
            <a:r>
              <a:rPr lang="en-US" dirty="0">
                <a:solidFill>
                  <a:schemeClr val="tx1">
                    <a:lumMod val="85000"/>
                    <a:lumOff val="15000"/>
                  </a:schemeClr>
                </a:solidFill>
              </a:rPr>
              <a:t>Taylor, R. and Humphreys, J. (2002) </a:t>
            </a:r>
            <a:r>
              <a:rPr lang="en-US" i="1" dirty="0">
                <a:solidFill>
                  <a:schemeClr val="tx1">
                    <a:lumMod val="85000"/>
                    <a:lumOff val="15000"/>
                  </a:schemeClr>
                </a:solidFill>
              </a:rPr>
              <a:t>Fast track to the top: Skills for career success. </a:t>
            </a:r>
            <a:r>
              <a:rPr lang="en-US" dirty="0">
                <a:solidFill>
                  <a:schemeClr val="tx1">
                    <a:lumMod val="85000"/>
                    <a:lumOff val="15000"/>
                  </a:schemeClr>
                </a:solidFill>
              </a:rPr>
              <a:t>London: Kogan Page</a:t>
            </a: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a:p>
            <a:pPr defTabSz="914400">
              <a:lnSpc>
                <a:spcPct val="85000"/>
              </a:lnSpc>
              <a:spcAft>
                <a:spcPts val="600"/>
              </a:spcAft>
              <a:buFont typeface="Arial" pitchFamily="34" charset="0"/>
              <a:buChar char=" "/>
            </a:pPr>
            <a:r>
              <a:rPr lang="en-US" dirty="0">
                <a:solidFill>
                  <a:schemeClr val="tx1">
                    <a:lumMod val="85000"/>
                    <a:lumOff val="15000"/>
                  </a:schemeClr>
                </a:solidFill>
              </a:rPr>
              <a:t>Piaget, J. (1952) </a:t>
            </a:r>
            <a:r>
              <a:rPr lang="en-US" i="1" dirty="0">
                <a:solidFill>
                  <a:schemeClr val="tx1">
                    <a:lumMod val="85000"/>
                    <a:lumOff val="15000"/>
                  </a:schemeClr>
                </a:solidFill>
              </a:rPr>
              <a:t>The origins of intelligence in children. </a:t>
            </a:r>
            <a:r>
              <a:rPr lang="en-US" dirty="0">
                <a:solidFill>
                  <a:schemeClr val="tx1">
                    <a:lumMod val="85000"/>
                    <a:lumOff val="15000"/>
                  </a:schemeClr>
                </a:solidFill>
              </a:rPr>
              <a:t>New York: International Universities' Press.</a:t>
            </a:r>
          </a:p>
        </p:txBody>
      </p:sp>
    </p:spTree>
    <p:extLst>
      <p:ext uri="{BB962C8B-B14F-4D97-AF65-F5344CB8AC3E}">
        <p14:creationId xmlns:p14="http://schemas.microsoft.com/office/powerpoint/2010/main" val="3154646212"/>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1444</TotalTime>
  <Words>1753</Words>
  <Application>Microsoft Office PowerPoint</Application>
  <PresentationFormat>Widescreen</PresentationFormat>
  <Paragraphs>173</Paragraphs>
  <Slides>35</Slides>
  <Notes>34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Calibri</vt:lpstr>
      <vt:lpstr>Calibri Light</vt:lpstr>
      <vt:lpstr>Metropolitan</vt:lpstr>
      <vt:lpstr>Skills for Life: Employability and Future Pathways</vt:lpstr>
      <vt:lpstr>Skills for life: Employability and Future Pathways – What have I learnt? </vt:lpstr>
      <vt:lpstr>Role: Primary School Teacher </vt:lpstr>
      <vt:lpstr>PowerPoint Presentation</vt:lpstr>
      <vt:lpstr>Qualifications </vt:lpstr>
      <vt:lpstr>Why hire me? </vt:lpstr>
      <vt:lpstr>Hire me because...  - My Experience - My Characteristics  - My Certifications  - My Passion   </vt:lpstr>
      <vt:lpstr>PowerPoint Presentation</vt:lpstr>
      <vt:lpstr>Adaptability  </vt:lpstr>
      <vt:lpstr>PowerPoint Presentation</vt:lpstr>
      <vt:lpstr>Have I ever used the skill of adaptability?</vt:lpstr>
      <vt:lpstr>PowerPoint Presentation</vt:lpstr>
      <vt:lpstr>What to consider? </vt:lpstr>
      <vt:lpstr>Tyre and Hippel (1997)</vt:lpstr>
      <vt:lpstr>Teamwork </vt:lpstr>
      <vt:lpstr>What is Teamwork?    Orner (2009) suggest that teamwork can be showcased by one’s ability to work efficiently with the people around them</vt:lpstr>
      <vt:lpstr>Furnham (2007)   teamwork stems from just being able to collaborate with your colleagues</vt:lpstr>
      <vt:lpstr> Trust + Confidence in each other = Teamwork </vt:lpstr>
      <vt:lpstr>Can I work as part of a Team?</vt:lpstr>
      <vt:lpstr>What have I learnt?  This module has highlighted that teamwork can only effective when communication is clear and understood. </vt:lpstr>
      <vt:lpstr>Communication</vt:lpstr>
      <vt:lpstr>What is communication   Adler (1993) has stated that teaching is a communications process:   imparting information to children, staff, superiors, parents and also being receptive to information from the afore mentioned. </vt:lpstr>
      <vt:lpstr>Communication is a two-way bridge</vt:lpstr>
      <vt:lpstr>Communication from all areas. </vt:lpstr>
      <vt:lpstr>Communication needs to be clear and concise.</vt:lpstr>
      <vt:lpstr>Cottrell (2010) highlights Communicating can be achieved by numerous means;  verbally or orally body language facial expression and eye contact Sign language  Written </vt:lpstr>
      <vt:lpstr>Adapting the way you communicate </vt:lpstr>
      <vt:lpstr>Why adapt?  Who will I communicate with?   Children  Parents &amp; Carers Superiors Colleagues </vt:lpstr>
      <vt:lpstr>Working as a team to adapt the way you communicate</vt:lpstr>
      <vt:lpstr>Teamwork + Communication = A Flawless Role</vt:lpstr>
      <vt:lpstr>To conclude… </vt:lpstr>
      <vt:lpstr>The attributes of teamwork, adaptability and communication are inextricably linked. </vt:lpstr>
      <vt:lpstr>Thank you for listening.</vt:lpstr>
      <vt:lpstr>References  Adler, S. (1993). Multicultural communication skills in the classroom. Needham Heights. Allyn and Bacon.  Berghman, L. and Vloeberghs, D. (2003) Towards an effectiveness model of development centers. Journal of Managerial Psychology. 18(6). pp.511 – 540.  Collie, R.J, &amp; Martin, A.J. (2016). Adaptability: An important capacity for effective teachers. Educational Practice and Theory, 38(1), 27-39 5  Cottrell, S. (2010) Skills for Success: The Personal Development Planning Handbook (2nd Ed.) Basingstoke: Palgrave Macmillan  Furnham , A. (2007). Personality and intelligence at work: exploring and explaining individual differences at work.  London. Routledge  Martin, A.J., Nejad, H.G., Colmar, S., &amp; Liem, G.A.D. (2013). Adaptability: How students’ responses to uncertainty and novelty predict their academic and non-academic outcomes. Journal of Educational Psychology, 105(3), 728-746  Orner, M. (2009) Employability Skill Acquisition of Career and Technical Education Students. Java. Duquesne University.  Trought, F. (2011) Brilliant employability skills. Harlow. Prentice Hall. De Bono, E. (1996)Teach Yourself to think. London. Penguin   Tyre, M. J. and Hippel, V.E. (1997), The situated nature of adaptive learning in organizations. Organization Science.    </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Life: Employability and Future Pathways</dc:title>
  <dc:creator>Lucy Sian Evans</dc:creator>
  <cp:lastModifiedBy>Lucy Sian Evans</cp:lastModifiedBy>
  <cp:revision>14</cp:revision>
  <dcterms:created xsi:type="dcterms:W3CDTF">2019-10-15T19:23:24Z</dcterms:created>
  <dcterms:modified xsi:type="dcterms:W3CDTF">2019-10-16T19:47:48Z</dcterms:modified>
</cp:coreProperties>
</file>