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01" r:id="rId3"/>
    <p:sldId id="279" r:id="rId4"/>
    <p:sldId id="281" r:id="rId5"/>
    <p:sldId id="282" r:id="rId6"/>
    <p:sldId id="283" r:id="rId7"/>
    <p:sldId id="280" r:id="rId8"/>
    <p:sldId id="284" r:id="rId9"/>
    <p:sldId id="285" r:id="rId10"/>
    <p:sldId id="288" r:id="rId11"/>
    <p:sldId id="286" r:id="rId12"/>
    <p:sldId id="289" r:id="rId13"/>
    <p:sldId id="287" r:id="rId14"/>
    <p:sldId id="291" r:id="rId15"/>
    <p:sldId id="292" r:id="rId16"/>
    <p:sldId id="293" r:id="rId17"/>
    <p:sldId id="294" r:id="rId18"/>
    <p:sldId id="295" r:id="rId19"/>
    <p:sldId id="296" r:id="rId20"/>
    <p:sldId id="297" r:id="rId21"/>
    <p:sldId id="298" r:id="rId22"/>
    <p:sldId id="299" r:id="rId23"/>
    <p:sldId id="300" r:id="rId24"/>
    <p:sldId id="290"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53" autoAdjust="0"/>
    <p:restoredTop sz="95775" autoAdjust="0"/>
  </p:normalViewPr>
  <p:slideViewPr>
    <p:cSldViewPr>
      <p:cViewPr varScale="1">
        <p:scale>
          <a:sx n="105" d="100"/>
          <a:sy n="105" d="100"/>
        </p:scale>
        <p:origin x="213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early or embryonic stage culture is characterized by an innovative and expansive, a growth orientation, and an intense focus on stakeholder orientation, risk-taking, empowerment, trust, agility, and short-term orientation. </a:t>
            </a:r>
          </a:p>
          <a:p>
            <a:r>
              <a:rPr lang="en-GB" dirty="0"/>
              <a:t>- The growth stage culture focuses on expansion with intent to expand products and services, a focus on scale and efficiency, a focus on process, and disciplined innovation. This stage may also shift to a culture that values budgeting, planning and execution, market orientation, revenue generation, cost management, relationship building, and quality. </a:t>
            </a:r>
          </a:p>
          <a:p>
            <a:r>
              <a:rPr lang="en-GB" dirty="0"/>
              <a:t>- A midlife stage culture may focus on growth and change as functions and subunits mature. Subcultures may develop. Leadership and cultural dynamics come to the fore, and there may even be shifts in culture if new leaders come onto the scene. At this stage, you may have differentiation of cultures – where many of the original founding managers and leaders are still engaged, but new leaders are also bringing in external cultures. This stage may see an expansion in the business outlook – and stimulate new assumptions, beliefs, values, and </a:t>
            </a:r>
            <a:r>
              <a:rPr lang="en-GB" dirty="0" err="1"/>
              <a:t>behaviors</a:t>
            </a:r>
            <a:r>
              <a:rPr lang="en-GB" dirty="0"/>
              <a:t>. </a:t>
            </a:r>
          </a:p>
          <a:p>
            <a:r>
              <a:rPr lang="en-GB" dirty="0"/>
              <a:t>- In the final stages, cultures may tend to stabilize and become rigid – if the organization is winding down, there is little incentive to revitalize the culture.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12399467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Organisational Culture</a:t>
            </a:r>
            <a:br>
              <a:rPr lang="en-GB" altLang="en-US" b="1" dirty="0"/>
            </a:br>
            <a:r>
              <a:rPr lang="en-GB" altLang="en-US" b="1" dirty="0"/>
              <a:t>LCBB4014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9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7DE3-51BF-E6EC-E49A-419A86AD3112}"/>
              </a:ext>
            </a:extLst>
          </p:cNvPr>
          <p:cNvSpPr>
            <a:spLocks noGrp="1"/>
          </p:cNvSpPr>
          <p:nvPr>
            <p:ph type="title"/>
          </p:nvPr>
        </p:nvSpPr>
        <p:spPr/>
        <p:txBody>
          <a:bodyPr/>
          <a:lstStyle/>
          <a:p>
            <a:r>
              <a:rPr lang="en-US" sz="3600" b="1" dirty="0"/>
              <a:t>Objectives of the session</a:t>
            </a:r>
            <a:endParaRPr lang="en-US" sz="3600" dirty="0"/>
          </a:p>
        </p:txBody>
      </p:sp>
      <p:sp>
        <p:nvSpPr>
          <p:cNvPr id="3" name="Content Placeholder 2">
            <a:extLst>
              <a:ext uri="{FF2B5EF4-FFF2-40B4-BE49-F238E27FC236}">
                <a16:creationId xmlns:a16="http://schemas.microsoft.com/office/drawing/2014/main" id="{32371B5A-EF15-C1EB-EF14-B4BB755982A7}"/>
              </a:ext>
            </a:extLst>
          </p:cNvPr>
          <p:cNvSpPr>
            <a:spLocks noGrp="1"/>
          </p:cNvSpPr>
          <p:nvPr>
            <p:ph sz="half" idx="1"/>
          </p:nvPr>
        </p:nvSpPr>
        <p:spPr/>
        <p:txBody>
          <a:bodyPr/>
          <a:lstStyle/>
          <a:p>
            <a:pPr lvl="1">
              <a:buFont typeface="Arial" panose="020B0604020202020204" pitchFamily="34" charset="0"/>
              <a:buChar char="•"/>
            </a:pPr>
            <a:r>
              <a:rPr lang="en-GB" sz="2000" dirty="0"/>
              <a:t>Defining organisational culture</a:t>
            </a:r>
          </a:p>
          <a:p>
            <a:pPr lvl="1">
              <a:buFont typeface="Arial" panose="020B0604020202020204" pitchFamily="34" charset="0"/>
              <a:buChar char="•"/>
            </a:pPr>
            <a:r>
              <a:rPr lang="en-GB" sz="2000" dirty="0"/>
              <a:t>Facts about organisational culture</a:t>
            </a:r>
          </a:p>
          <a:p>
            <a:pPr lvl="1">
              <a:buFont typeface="Arial" panose="020B0604020202020204" pitchFamily="34" charset="0"/>
              <a:buChar char="•"/>
            </a:pPr>
            <a:r>
              <a:rPr lang="en-GB" sz="2000" dirty="0"/>
              <a:t>Importance of culture in organisations</a:t>
            </a:r>
          </a:p>
          <a:p>
            <a:pPr lvl="1">
              <a:buFont typeface="Arial" panose="020B0604020202020204" pitchFamily="34" charset="0"/>
              <a:buChar char="•"/>
            </a:pPr>
            <a:r>
              <a:rPr lang="en-GB" sz="2000" dirty="0"/>
              <a:t>Elements of culture</a:t>
            </a:r>
          </a:p>
          <a:p>
            <a:pPr lvl="2"/>
            <a:r>
              <a:rPr lang="en-GB" sz="1600" dirty="0"/>
              <a:t>Assumptions and beliefs</a:t>
            </a:r>
          </a:p>
          <a:p>
            <a:pPr lvl="2"/>
            <a:r>
              <a:rPr lang="en-GB" sz="1600" dirty="0"/>
              <a:t>Values and behaviours</a:t>
            </a:r>
          </a:p>
          <a:p>
            <a:pPr lvl="2"/>
            <a:r>
              <a:rPr lang="en-GB" sz="1600" dirty="0"/>
              <a:t>Artifacts</a:t>
            </a:r>
          </a:p>
          <a:p>
            <a:endParaRPr lang="en-US" dirty="0"/>
          </a:p>
        </p:txBody>
      </p:sp>
      <p:sp>
        <p:nvSpPr>
          <p:cNvPr id="4" name="Content Placeholder 3">
            <a:extLst>
              <a:ext uri="{FF2B5EF4-FFF2-40B4-BE49-F238E27FC236}">
                <a16:creationId xmlns:a16="http://schemas.microsoft.com/office/drawing/2014/main" id="{03068DD8-53EB-E7D4-7E33-0A6A1F2429B1}"/>
              </a:ext>
            </a:extLst>
          </p:cNvPr>
          <p:cNvSpPr>
            <a:spLocks noGrp="1"/>
          </p:cNvSpPr>
          <p:nvPr>
            <p:ph sz="half" idx="2"/>
          </p:nvPr>
        </p:nvSpPr>
        <p:spPr/>
        <p:txBody>
          <a:bodyPr/>
          <a:lstStyle/>
          <a:p>
            <a:pPr lvl="1">
              <a:buFont typeface="Arial" panose="020B0604020202020204" pitchFamily="34" charset="0"/>
              <a:buChar char="•"/>
            </a:pPr>
            <a:r>
              <a:rPr lang="en-GB" sz="2000" dirty="0"/>
              <a:t>Factors influencing organisational culture</a:t>
            </a:r>
          </a:p>
          <a:p>
            <a:pPr lvl="2"/>
            <a:r>
              <a:rPr lang="en-GB" sz="1600" dirty="0"/>
              <a:t>Leadership style</a:t>
            </a:r>
          </a:p>
          <a:p>
            <a:pPr lvl="2"/>
            <a:r>
              <a:rPr lang="en-GB" sz="1600" dirty="0"/>
              <a:t>Management</a:t>
            </a:r>
          </a:p>
          <a:p>
            <a:pPr lvl="2"/>
            <a:r>
              <a:rPr lang="en-GB" sz="1600" dirty="0"/>
              <a:t>Life cycle stage</a:t>
            </a:r>
          </a:p>
          <a:p>
            <a:pPr lvl="2"/>
            <a:r>
              <a:rPr lang="en-GB" sz="1600" dirty="0"/>
              <a:t>Geography </a:t>
            </a:r>
          </a:p>
          <a:p>
            <a:pPr marL="1200150" lvl="2" indent="-285750">
              <a:buFont typeface="Arial" panose="020B0604020202020204" pitchFamily="34" charset="0"/>
              <a:buChar char="•"/>
            </a:pPr>
            <a:r>
              <a:rPr lang="en-GB" sz="1600" dirty="0"/>
              <a:t>Ethics</a:t>
            </a:r>
          </a:p>
          <a:p>
            <a:pPr marL="1200150" lvl="2" indent="-285750">
              <a:buFont typeface="Arial" panose="020B0604020202020204" pitchFamily="34" charset="0"/>
              <a:buChar char="•"/>
            </a:pPr>
            <a:r>
              <a:rPr lang="en-GB" sz="1600" dirty="0"/>
              <a:t>Business industry </a:t>
            </a:r>
          </a:p>
          <a:p>
            <a:pPr marL="1200150" lvl="2" indent="-285750">
              <a:buFont typeface="Arial" panose="020B0604020202020204" pitchFamily="34" charset="0"/>
              <a:buChar char="•"/>
            </a:pPr>
            <a:r>
              <a:rPr lang="en-GB" sz="1600" dirty="0"/>
              <a:t>Business goals</a:t>
            </a:r>
          </a:p>
          <a:p>
            <a:pPr marL="1200150" lvl="2" indent="-285750">
              <a:buFont typeface="Arial" panose="020B0604020202020204" pitchFamily="34" charset="0"/>
              <a:buChar char="•"/>
            </a:pPr>
            <a:r>
              <a:rPr lang="en-GB" sz="1600" dirty="0"/>
              <a:t>Position in the market</a:t>
            </a:r>
          </a:p>
          <a:p>
            <a:pPr marL="1200150" lvl="2" indent="-285750">
              <a:buFont typeface="Arial" panose="020B0604020202020204" pitchFamily="34" charset="0"/>
              <a:buChar char="•"/>
            </a:pPr>
            <a:r>
              <a:rPr lang="en-GB" sz="1600" dirty="0"/>
              <a:t>Internal structure</a:t>
            </a:r>
          </a:p>
          <a:p>
            <a:pPr lvl="2"/>
            <a:endParaRPr lang="en-US" sz="1600" dirty="0"/>
          </a:p>
          <a:p>
            <a:endParaRPr lang="en-US" dirty="0"/>
          </a:p>
        </p:txBody>
      </p:sp>
      <p:sp>
        <p:nvSpPr>
          <p:cNvPr id="5" name="Date Placeholder 4">
            <a:extLst>
              <a:ext uri="{FF2B5EF4-FFF2-40B4-BE49-F238E27FC236}">
                <a16:creationId xmlns:a16="http://schemas.microsoft.com/office/drawing/2014/main" id="{31ECC9E2-D497-8044-D4D8-6E96D2EFB6F1}"/>
              </a:ext>
            </a:extLst>
          </p:cNvPr>
          <p:cNvSpPr>
            <a:spLocks noGrp="1"/>
          </p:cNvSpPr>
          <p:nvPr>
            <p:ph type="dt" sz="half" idx="10"/>
          </p:nvPr>
        </p:nvSpPr>
        <p:spPr/>
        <p:txBody>
          <a:bodyPr/>
          <a:lstStyle/>
          <a:p>
            <a:pPr>
              <a:defRPr/>
            </a:pPr>
            <a:fld id="{BF591E8F-CD29-C540-B878-55AA4FEAB1B9}" type="datetime1">
              <a:rPr lang="en-GB" altLang="en-US" smtClean="0"/>
              <a:pPr>
                <a:defRPr/>
              </a:pPr>
              <a:t>27/09/2024</a:t>
            </a:fld>
            <a:endParaRPr lang="en-GB" altLang="en-US"/>
          </a:p>
        </p:txBody>
      </p:sp>
      <p:sp>
        <p:nvSpPr>
          <p:cNvPr id="6" name="Slide Number Placeholder 5">
            <a:extLst>
              <a:ext uri="{FF2B5EF4-FFF2-40B4-BE49-F238E27FC236}">
                <a16:creationId xmlns:a16="http://schemas.microsoft.com/office/drawing/2014/main" id="{198C0390-5554-F4E6-D0F2-89D6F48BDEEA}"/>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2620323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F930EE-BB1F-310E-2845-EDFCC91978B2}"/>
              </a:ext>
            </a:extLst>
          </p:cNvPr>
          <p:cNvSpPr>
            <a:spLocks noGrp="1"/>
          </p:cNvSpPr>
          <p:nvPr>
            <p:ph idx="1"/>
          </p:nvPr>
        </p:nvSpPr>
        <p:spPr>
          <a:xfrm>
            <a:off x="539552" y="764704"/>
            <a:ext cx="8229600" cy="3917032"/>
          </a:xfrm>
        </p:spPr>
        <p:txBody>
          <a:bodyPr/>
          <a:lstStyle/>
          <a:p>
            <a:pPr marL="0" indent="0">
              <a:buNone/>
            </a:pPr>
            <a:r>
              <a:rPr lang="en-US" i="1" dirty="0"/>
              <a:t>“</a:t>
            </a:r>
            <a:r>
              <a:rPr lang="en-GB" i="1" dirty="0"/>
              <a:t>Every organisation has a culture that exerts powerful influences on the behaviour of units, teams, and individuals.”</a:t>
            </a:r>
          </a:p>
          <a:p>
            <a:pPr marL="0" indent="0">
              <a:buNone/>
            </a:pPr>
            <a:endParaRPr lang="en-GB" dirty="0"/>
          </a:p>
          <a:p>
            <a:pPr marL="0" indent="0">
              <a:buNone/>
            </a:pPr>
            <a:r>
              <a:rPr lang="en-GB" i="1" dirty="0"/>
              <a:t>”For better or worse, an organisation’s culture has a significant impact on an organisation’s ability to carry out objectives”</a:t>
            </a:r>
          </a:p>
        </p:txBody>
      </p:sp>
      <p:sp>
        <p:nvSpPr>
          <p:cNvPr id="4" name="Date Placeholder 3">
            <a:extLst>
              <a:ext uri="{FF2B5EF4-FFF2-40B4-BE49-F238E27FC236}">
                <a16:creationId xmlns:a16="http://schemas.microsoft.com/office/drawing/2014/main" id="{D63D00B1-9DC3-5F08-CD6B-297823A23B8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FD054B7-4D4A-9DD5-2D30-7FC42C42D05B}"/>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383374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CBEEE-8458-E15C-7095-9F3A14567C02}"/>
              </a:ext>
            </a:extLst>
          </p:cNvPr>
          <p:cNvSpPr>
            <a:spLocks noGrp="1"/>
          </p:cNvSpPr>
          <p:nvPr>
            <p:ph type="title"/>
          </p:nvPr>
        </p:nvSpPr>
        <p:spPr/>
        <p:txBody>
          <a:bodyPr/>
          <a:lstStyle/>
          <a:p>
            <a:r>
              <a:rPr lang="en-US" sz="3600" b="1" dirty="0"/>
              <a:t>Defining </a:t>
            </a:r>
            <a:r>
              <a:rPr lang="en-US" sz="3600" b="1" dirty="0" err="1"/>
              <a:t>Organisational</a:t>
            </a:r>
            <a:r>
              <a:rPr lang="en-US" sz="3600" b="1" dirty="0"/>
              <a:t> Culture </a:t>
            </a:r>
          </a:p>
        </p:txBody>
      </p:sp>
      <p:sp>
        <p:nvSpPr>
          <p:cNvPr id="3" name="Content Placeholder 2">
            <a:extLst>
              <a:ext uri="{FF2B5EF4-FFF2-40B4-BE49-F238E27FC236}">
                <a16:creationId xmlns:a16="http://schemas.microsoft.com/office/drawing/2014/main" id="{D69D5C4D-AF7F-886A-4F4A-3BA91C46F671}"/>
              </a:ext>
            </a:extLst>
          </p:cNvPr>
          <p:cNvSpPr>
            <a:spLocks noGrp="1"/>
          </p:cNvSpPr>
          <p:nvPr>
            <p:ph idx="1"/>
          </p:nvPr>
        </p:nvSpPr>
        <p:spPr/>
        <p:txBody>
          <a:bodyPr/>
          <a:lstStyle/>
          <a:p>
            <a:r>
              <a:rPr lang="en-GB" sz="2400" dirty="0"/>
              <a:t>Culture in business refers to the shared values, beliefs, </a:t>
            </a:r>
            <a:r>
              <a:rPr lang="en-GB" sz="2400" dirty="0" err="1"/>
              <a:t>behaviors</a:t>
            </a:r>
            <a:r>
              <a:rPr lang="en-GB" sz="2400" dirty="0"/>
              <a:t>, and norms that shape the character and working environment of an organisation. </a:t>
            </a:r>
          </a:p>
          <a:p>
            <a:r>
              <a:rPr lang="en-GB" sz="2400" dirty="0"/>
              <a:t>It encompasses the shared mental model, collective attitudes and principles that guide how employees interact, make decisions, and approach their work. </a:t>
            </a:r>
          </a:p>
          <a:p>
            <a:r>
              <a:rPr lang="en-GB" sz="2400" dirty="0"/>
              <a:t>A strong and well-defined culture is a critical aspect of an organisation, as it influences its identity, mission, and how it operates. </a:t>
            </a:r>
          </a:p>
        </p:txBody>
      </p:sp>
      <p:sp>
        <p:nvSpPr>
          <p:cNvPr id="4" name="Date Placeholder 3">
            <a:extLst>
              <a:ext uri="{FF2B5EF4-FFF2-40B4-BE49-F238E27FC236}">
                <a16:creationId xmlns:a16="http://schemas.microsoft.com/office/drawing/2014/main" id="{0ACD8515-7B11-4CBF-9E8B-3801AA7A9D5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104967A-A661-DB73-D8E1-C962A0A3D106}"/>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352416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5D82D-AA79-DFE6-3A88-456EC38FF4AA}"/>
              </a:ext>
            </a:extLst>
          </p:cNvPr>
          <p:cNvSpPr>
            <a:spLocks noGrp="1"/>
          </p:cNvSpPr>
          <p:nvPr>
            <p:ph type="title"/>
          </p:nvPr>
        </p:nvSpPr>
        <p:spPr/>
        <p:txBody>
          <a:bodyPr/>
          <a:lstStyle/>
          <a:p>
            <a:r>
              <a:rPr lang="en-US" dirty="0"/>
              <a:t>	</a:t>
            </a:r>
            <a:r>
              <a:rPr lang="en-US" sz="4400" b="1" dirty="0"/>
              <a:t> </a:t>
            </a:r>
            <a:r>
              <a:rPr lang="en-US" sz="3600" b="1" dirty="0"/>
              <a:t>Facts about organizational culture </a:t>
            </a:r>
            <a:r>
              <a:rPr lang="en-US" sz="2400" dirty="0"/>
              <a:t>(1 of 2)</a:t>
            </a:r>
            <a:endParaRPr lang="en-US" b="1" dirty="0"/>
          </a:p>
        </p:txBody>
      </p:sp>
      <p:sp>
        <p:nvSpPr>
          <p:cNvPr id="3" name="Content Placeholder 2">
            <a:extLst>
              <a:ext uri="{FF2B5EF4-FFF2-40B4-BE49-F238E27FC236}">
                <a16:creationId xmlns:a16="http://schemas.microsoft.com/office/drawing/2014/main" id="{3E63BAD9-81F0-30A3-B93D-4D382E6AB59E}"/>
              </a:ext>
            </a:extLst>
          </p:cNvPr>
          <p:cNvSpPr>
            <a:spLocks noGrp="1"/>
          </p:cNvSpPr>
          <p:nvPr>
            <p:ph idx="1"/>
          </p:nvPr>
        </p:nvSpPr>
        <p:spPr>
          <a:xfrm>
            <a:off x="457200" y="1484784"/>
            <a:ext cx="8229600" cy="3917032"/>
          </a:xfrm>
        </p:spPr>
        <p:txBody>
          <a:bodyPr/>
          <a:lstStyle/>
          <a:p>
            <a:r>
              <a:rPr lang="en-GB" sz="2400" dirty="0"/>
              <a:t>Culture is difficult to recognize – it is difficult to see and expose our underlying assumptions and beliefs, our values and behaviours, and to interpret our cultural artifacts. </a:t>
            </a:r>
          </a:p>
          <a:p>
            <a:r>
              <a:rPr lang="en-GB" sz="2400" dirty="0"/>
              <a:t>Culture is very complex –it is an aggregation of the cultures of individuals, business units, and the entire membership of the group or organisation.</a:t>
            </a:r>
          </a:p>
          <a:p>
            <a:r>
              <a:rPr lang="en-GB" sz="2400" dirty="0"/>
              <a:t>Culture is both the way we do things around here and what we do when we think no one is looking. </a:t>
            </a:r>
          </a:p>
          <a:p>
            <a:r>
              <a:rPr lang="en-GB" sz="2400" dirty="0"/>
              <a:t>Culture is dynamic and continuously evolving.</a:t>
            </a:r>
            <a:endParaRPr lang="en-US" sz="2400" dirty="0"/>
          </a:p>
          <a:p>
            <a:endParaRPr lang="en-GB" sz="2400" dirty="0"/>
          </a:p>
        </p:txBody>
      </p:sp>
      <p:sp>
        <p:nvSpPr>
          <p:cNvPr id="4" name="Date Placeholder 3">
            <a:extLst>
              <a:ext uri="{FF2B5EF4-FFF2-40B4-BE49-F238E27FC236}">
                <a16:creationId xmlns:a16="http://schemas.microsoft.com/office/drawing/2014/main" id="{DD246E48-33F0-196B-B880-718D2FEEA02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dirty="0"/>
          </a:p>
        </p:txBody>
      </p:sp>
      <p:sp>
        <p:nvSpPr>
          <p:cNvPr id="5" name="Slide Number Placeholder 4">
            <a:extLst>
              <a:ext uri="{FF2B5EF4-FFF2-40B4-BE49-F238E27FC236}">
                <a16:creationId xmlns:a16="http://schemas.microsoft.com/office/drawing/2014/main" id="{3C78B356-1956-5942-63B9-B3E880D0CC27}"/>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386932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5746C-FD64-6936-A0AF-61C57C6CC7C3}"/>
              </a:ext>
            </a:extLst>
          </p:cNvPr>
          <p:cNvSpPr>
            <a:spLocks noGrp="1"/>
          </p:cNvSpPr>
          <p:nvPr>
            <p:ph type="title"/>
          </p:nvPr>
        </p:nvSpPr>
        <p:spPr/>
        <p:txBody>
          <a:bodyPr/>
          <a:lstStyle/>
          <a:p>
            <a:r>
              <a:rPr lang="en-US" sz="3600" b="1" dirty="0"/>
              <a:t>Facts about organizational culture </a:t>
            </a:r>
            <a:r>
              <a:rPr lang="en-US" sz="2400" dirty="0"/>
              <a:t>(2 of 2)</a:t>
            </a:r>
            <a:endParaRPr lang="en-US" dirty="0"/>
          </a:p>
        </p:txBody>
      </p:sp>
      <p:sp>
        <p:nvSpPr>
          <p:cNvPr id="3" name="Content Placeholder 2">
            <a:extLst>
              <a:ext uri="{FF2B5EF4-FFF2-40B4-BE49-F238E27FC236}">
                <a16:creationId xmlns:a16="http://schemas.microsoft.com/office/drawing/2014/main" id="{3BF1BDCB-E760-2DDD-2FA2-756BEBFA7DD1}"/>
              </a:ext>
            </a:extLst>
          </p:cNvPr>
          <p:cNvSpPr>
            <a:spLocks noGrp="1"/>
          </p:cNvSpPr>
          <p:nvPr>
            <p:ph idx="1"/>
          </p:nvPr>
        </p:nvSpPr>
        <p:spPr/>
        <p:txBody>
          <a:bodyPr/>
          <a:lstStyle/>
          <a:p>
            <a:r>
              <a:rPr lang="en-GB" sz="2400" dirty="0"/>
              <a:t>Culture has a purpose in terms of achieving common objectives. Perceive success will reinforce the culture and make it stronger. </a:t>
            </a:r>
          </a:p>
          <a:p>
            <a:r>
              <a:rPr lang="en-GB" sz="2400" dirty="0"/>
              <a:t>An organisation or group will develop its distinct patterns of behaviours and beliefs to support the culture and the internal socialization process.</a:t>
            </a:r>
          </a:p>
          <a:p>
            <a:r>
              <a:rPr lang="en-GB" sz="2400" dirty="0"/>
              <a:t>Culture is learned, reinforced, and handed on as learning to the Next Generation and new members of groups.</a:t>
            </a:r>
            <a:endParaRPr lang="en-US" sz="2400" dirty="0"/>
          </a:p>
          <a:p>
            <a:endParaRPr lang="en-US" dirty="0"/>
          </a:p>
        </p:txBody>
      </p:sp>
      <p:sp>
        <p:nvSpPr>
          <p:cNvPr id="4" name="Date Placeholder 3">
            <a:extLst>
              <a:ext uri="{FF2B5EF4-FFF2-40B4-BE49-F238E27FC236}">
                <a16:creationId xmlns:a16="http://schemas.microsoft.com/office/drawing/2014/main" id="{6CD26C87-9A1C-469A-BBA3-A36F7303987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C1BA11A-8DE0-CE9B-7E5F-76D8562AFBAD}"/>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3791069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34B2-E9C2-9A1C-ECF8-872DB5DB1C20}"/>
              </a:ext>
            </a:extLst>
          </p:cNvPr>
          <p:cNvSpPr>
            <a:spLocks noGrp="1"/>
          </p:cNvSpPr>
          <p:nvPr>
            <p:ph type="title"/>
          </p:nvPr>
        </p:nvSpPr>
        <p:spPr/>
        <p:txBody>
          <a:bodyPr/>
          <a:lstStyle/>
          <a:p>
            <a:r>
              <a:rPr lang="en-US" sz="3600" b="1" dirty="0"/>
              <a:t>Importance of culture in organizations</a:t>
            </a:r>
          </a:p>
        </p:txBody>
      </p:sp>
      <p:sp>
        <p:nvSpPr>
          <p:cNvPr id="3" name="Content Placeholder 2">
            <a:extLst>
              <a:ext uri="{FF2B5EF4-FFF2-40B4-BE49-F238E27FC236}">
                <a16:creationId xmlns:a16="http://schemas.microsoft.com/office/drawing/2014/main" id="{95CCDFAD-DA8C-291D-309A-868B36EB9CF8}"/>
              </a:ext>
            </a:extLst>
          </p:cNvPr>
          <p:cNvSpPr>
            <a:spLocks noGrp="1"/>
          </p:cNvSpPr>
          <p:nvPr>
            <p:ph idx="1"/>
          </p:nvPr>
        </p:nvSpPr>
        <p:spPr/>
        <p:txBody>
          <a:bodyPr/>
          <a:lstStyle/>
          <a:p>
            <a:r>
              <a:rPr lang="en-GB" sz="2400" dirty="0"/>
              <a:t>According to </a:t>
            </a:r>
            <a:r>
              <a:rPr lang="en-US" sz="2400" dirty="0"/>
              <a:t>Bedford and </a:t>
            </a:r>
            <a:r>
              <a:rPr lang="en-US" sz="2400" dirty="0" err="1"/>
              <a:t>Kucharska</a:t>
            </a:r>
            <a:r>
              <a:rPr lang="en-US" sz="2400" dirty="0"/>
              <a:t> (2020</a:t>
            </a:r>
            <a:r>
              <a:rPr lang="en-GB" sz="2400" dirty="0"/>
              <a:t>), it is an organisation’s culture rather than a strategy, which is the key to understanding organisational success. If the culture is right, then the right strategy can be implemented.</a:t>
            </a:r>
          </a:p>
          <a:p>
            <a:r>
              <a:rPr lang="en-GB" sz="2400" dirty="0"/>
              <a:t>A suitable culture helps to ensure that the everyday decisions and actions move you towards those goals. </a:t>
            </a:r>
            <a:endParaRPr lang="en-US" sz="2400" dirty="0"/>
          </a:p>
        </p:txBody>
      </p:sp>
      <p:sp>
        <p:nvSpPr>
          <p:cNvPr id="4" name="Date Placeholder 3">
            <a:extLst>
              <a:ext uri="{FF2B5EF4-FFF2-40B4-BE49-F238E27FC236}">
                <a16:creationId xmlns:a16="http://schemas.microsoft.com/office/drawing/2014/main" id="{D4FB02F4-6169-BF1B-0A81-783A6541056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E731875-7BA0-D0B9-FFD1-CB2167E7ADE9}"/>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3033403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6465-CE47-034E-E7A7-BD946CFAE085}"/>
              </a:ext>
            </a:extLst>
          </p:cNvPr>
          <p:cNvSpPr>
            <a:spLocks noGrp="1"/>
          </p:cNvSpPr>
          <p:nvPr>
            <p:ph type="title"/>
          </p:nvPr>
        </p:nvSpPr>
        <p:spPr>
          <a:xfrm>
            <a:off x="457200" y="274638"/>
            <a:ext cx="8229600" cy="1143000"/>
          </a:xfrm>
        </p:spPr>
        <p:txBody>
          <a:bodyPr wrap="square" anchor="ctr">
            <a:normAutofit/>
          </a:bodyPr>
          <a:lstStyle/>
          <a:p>
            <a:r>
              <a:rPr lang="en-US" sz="3600" b="1" dirty="0"/>
              <a:t>Elements of Culture </a:t>
            </a:r>
            <a:r>
              <a:rPr lang="en-US" sz="2000" dirty="0"/>
              <a:t>(1 of 6)</a:t>
            </a:r>
            <a:endParaRPr lang="en-US" sz="3600" dirty="0"/>
          </a:p>
        </p:txBody>
      </p:sp>
      <p:pic>
        <p:nvPicPr>
          <p:cNvPr id="7" name="Content Placeholder 6" descr="A diagram of culture and values&#10;&#10;Description automatically generated">
            <a:extLst>
              <a:ext uri="{FF2B5EF4-FFF2-40B4-BE49-F238E27FC236}">
                <a16:creationId xmlns:a16="http://schemas.microsoft.com/office/drawing/2014/main" id="{A93A1E52-C510-7D8B-6AA6-2DE8DA2980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0314" y="1600201"/>
            <a:ext cx="6343371" cy="3917032"/>
          </a:xfrm>
          <a:noFill/>
        </p:spPr>
      </p:pic>
      <p:sp>
        <p:nvSpPr>
          <p:cNvPr id="4" name="Date Placeholder 3">
            <a:extLst>
              <a:ext uri="{FF2B5EF4-FFF2-40B4-BE49-F238E27FC236}">
                <a16:creationId xmlns:a16="http://schemas.microsoft.com/office/drawing/2014/main" id="{23E460DE-DC5B-3095-FEEE-60E13492CA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BB44B655-9FB0-8DE4-D940-B0893B9C0858}"/>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8" name="TextBox 7">
            <a:extLst>
              <a:ext uri="{FF2B5EF4-FFF2-40B4-BE49-F238E27FC236}">
                <a16:creationId xmlns:a16="http://schemas.microsoft.com/office/drawing/2014/main" id="{27D5BCF5-6CDA-9F59-F250-56D696593B06}"/>
              </a:ext>
            </a:extLst>
          </p:cNvPr>
          <p:cNvSpPr txBox="1"/>
          <p:nvPr/>
        </p:nvSpPr>
        <p:spPr>
          <a:xfrm>
            <a:off x="6014617" y="5392019"/>
            <a:ext cx="3129383" cy="307777"/>
          </a:xfrm>
          <a:prstGeom prst="rect">
            <a:avLst/>
          </a:prstGeom>
          <a:noFill/>
        </p:spPr>
        <p:txBody>
          <a:bodyPr wrap="none" rtlCol="0">
            <a:spAutoFit/>
          </a:bodyPr>
          <a:lstStyle/>
          <a:p>
            <a:r>
              <a:rPr lang="en-GB" sz="1400" b="0" i="0" dirty="0">
                <a:solidFill>
                  <a:srgbClr val="3A3A3A"/>
                </a:solidFill>
                <a:effectLst/>
                <a:latin typeface="Source Sans Pro" panose="020B0503030403020204" pitchFamily="34" charset="0"/>
              </a:rPr>
              <a:t>Bedford, D.A.. and </a:t>
            </a:r>
            <a:r>
              <a:rPr lang="en-GB" sz="1400" b="0" i="0" dirty="0" err="1">
                <a:solidFill>
                  <a:srgbClr val="3A3A3A"/>
                </a:solidFill>
                <a:effectLst/>
                <a:latin typeface="Source Sans Pro" panose="020B0503030403020204" pitchFamily="34" charset="0"/>
              </a:rPr>
              <a:t>Kucharska</a:t>
            </a:r>
            <a:r>
              <a:rPr lang="en-GB" sz="1400" b="0" i="0" dirty="0">
                <a:solidFill>
                  <a:srgbClr val="3A3A3A"/>
                </a:solidFill>
                <a:effectLst/>
                <a:latin typeface="Source Sans Pro" panose="020B0503030403020204" pitchFamily="34" charset="0"/>
              </a:rPr>
              <a:t>, W. (2020)</a:t>
            </a:r>
            <a:endParaRPr lang="en-US" sz="1400" dirty="0"/>
          </a:p>
        </p:txBody>
      </p:sp>
    </p:spTree>
    <p:extLst>
      <p:ext uri="{BB962C8B-B14F-4D97-AF65-F5344CB8AC3E}">
        <p14:creationId xmlns:p14="http://schemas.microsoft.com/office/powerpoint/2010/main" val="4182895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3E83-477E-B8C6-1C69-55D1479E2E12}"/>
              </a:ext>
            </a:extLst>
          </p:cNvPr>
          <p:cNvSpPr>
            <a:spLocks noGrp="1"/>
          </p:cNvSpPr>
          <p:nvPr>
            <p:ph type="title"/>
          </p:nvPr>
        </p:nvSpPr>
        <p:spPr/>
        <p:txBody>
          <a:bodyPr/>
          <a:lstStyle/>
          <a:p>
            <a:r>
              <a:rPr lang="en-US" sz="3600" b="1" dirty="0"/>
              <a:t>Assumptions and beliefs </a:t>
            </a:r>
            <a:r>
              <a:rPr lang="en-US" sz="2400" dirty="0"/>
              <a:t>(2 of 6)</a:t>
            </a:r>
            <a:endParaRPr lang="en-US" sz="3600" b="1" dirty="0"/>
          </a:p>
        </p:txBody>
      </p:sp>
      <p:sp>
        <p:nvSpPr>
          <p:cNvPr id="3" name="Content Placeholder 2">
            <a:extLst>
              <a:ext uri="{FF2B5EF4-FFF2-40B4-BE49-F238E27FC236}">
                <a16:creationId xmlns:a16="http://schemas.microsoft.com/office/drawing/2014/main" id="{1C7565F1-AAE6-9681-AE51-CAB763A49CB0}"/>
              </a:ext>
            </a:extLst>
          </p:cNvPr>
          <p:cNvSpPr>
            <a:spLocks noGrp="1"/>
          </p:cNvSpPr>
          <p:nvPr>
            <p:ph idx="1"/>
          </p:nvPr>
        </p:nvSpPr>
        <p:spPr/>
        <p:txBody>
          <a:bodyPr/>
          <a:lstStyle/>
          <a:p>
            <a:r>
              <a:rPr lang="en-GB" sz="2400" dirty="0"/>
              <a:t>Underlying assumptions are at the core of culture and represent the belief systems that individuals have toward each other's, relationships, reality, and truth.</a:t>
            </a:r>
          </a:p>
          <a:p>
            <a:r>
              <a:rPr lang="en-US" sz="2400" dirty="0"/>
              <a:t>Assumptions describe how people perceive situations and make sense of events, activities, and human relationships. </a:t>
            </a:r>
          </a:p>
          <a:p>
            <a:r>
              <a:rPr lang="en-US" sz="2400" dirty="0"/>
              <a:t>Beliefs are underlying assumptions about the world and how it works. </a:t>
            </a:r>
          </a:p>
        </p:txBody>
      </p:sp>
      <p:sp>
        <p:nvSpPr>
          <p:cNvPr id="4" name="Date Placeholder 3">
            <a:extLst>
              <a:ext uri="{FF2B5EF4-FFF2-40B4-BE49-F238E27FC236}">
                <a16:creationId xmlns:a16="http://schemas.microsoft.com/office/drawing/2014/main" id="{3125E18B-0D58-8A0C-B8D9-5F59F768159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EED9A6E-6298-928C-AE4B-3431EFF7936E}"/>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870662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98FC8-17B3-7B70-72BE-E2ED4A2A23DD}"/>
              </a:ext>
            </a:extLst>
          </p:cNvPr>
          <p:cNvSpPr>
            <a:spLocks noGrp="1"/>
          </p:cNvSpPr>
          <p:nvPr>
            <p:ph type="title"/>
          </p:nvPr>
        </p:nvSpPr>
        <p:spPr/>
        <p:txBody>
          <a:bodyPr/>
          <a:lstStyle/>
          <a:p>
            <a:r>
              <a:rPr lang="en-US" sz="3600" b="1" dirty="0"/>
              <a:t>Assumptions and beliefs </a:t>
            </a:r>
            <a:r>
              <a:rPr lang="en-US" sz="2400" dirty="0"/>
              <a:t>(3 of 6)</a:t>
            </a:r>
            <a:endParaRPr lang="en-US" sz="3600" dirty="0"/>
          </a:p>
        </p:txBody>
      </p:sp>
      <p:sp>
        <p:nvSpPr>
          <p:cNvPr id="3" name="Content Placeholder 2">
            <a:extLst>
              <a:ext uri="{FF2B5EF4-FFF2-40B4-BE49-F238E27FC236}">
                <a16:creationId xmlns:a16="http://schemas.microsoft.com/office/drawing/2014/main" id="{C0F5BC72-6D37-3440-FAD2-B7346451150D}"/>
              </a:ext>
            </a:extLst>
          </p:cNvPr>
          <p:cNvSpPr>
            <a:spLocks noGrp="1"/>
          </p:cNvSpPr>
          <p:nvPr>
            <p:ph idx="1"/>
          </p:nvPr>
        </p:nvSpPr>
        <p:spPr/>
        <p:txBody>
          <a:bodyPr/>
          <a:lstStyle/>
          <a:p>
            <a:r>
              <a:rPr lang="en-US" sz="2400" dirty="0"/>
              <a:t>Assumptions and beliefs are formed over time as people develop strategies to cope with problems and pass along the strategies to new members. </a:t>
            </a:r>
          </a:p>
          <a:p>
            <a:r>
              <a:rPr lang="en-US" sz="2400" dirty="0"/>
              <a:t>In </a:t>
            </a:r>
            <a:r>
              <a:rPr lang="en-US" sz="2400" dirty="0" err="1"/>
              <a:t>organisations</a:t>
            </a:r>
            <a:r>
              <a:rPr lang="en-US" sz="2400" dirty="0"/>
              <a:t>, assumptions evolve as the solution to the problem is repeated over and over again. </a:t>
            </a:r>
          </a:p>
        </p:txBody>
      </p:sp>
      <p:sp>
        <p:nvSpPr>
          <p:cNvPr id="4" name="Date Placeholder 3">
            <a:extLst>
              <a:ext uri="{FF2B5EF4-FFF2-40B4-BE49-F238E27FC236}">
                <a16:creationId xmlns:a16="http://schemas.microsoft.com/office/drawing/2014/main" id="{9C684724-2591-8868-BFC6-FD853D5D881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46E1376-7BF9-C025-DBCE-C7D2903F8F2E}"/>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674224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AA88-028D-3D13-4E0B-D92390C61C13}"/>
              </a:ext>
            </a:extLst>
          </p:cNvPr>
          <p:cNvSpPr>
            <a:spLocks noGrp="1"/>
          </p:cNvSpPr>
          <p:nvPr>
            <p:ph type="title"/>
          </p:nvPr>
        </p:nvSpPr>
        <p:spPr/>
        <p:txBody>
          <a:bodyPr/>
          <a:lstStyle/>
          <a:p>
            <a:r>
              <a:rPr lang="en-US" sz="3600" b="1" dirty="0"/>
              <a:t>Values and behaviors </a:t>
            </a:r>
            <a:r>
              <a:rPr lang="en-US" sz="2400" dirty="0"/>
              <a:t>(4 of 6)</a:t>
            </a:r>
            <a:endParaRPr lang="en-US" sz="3600" b="1" dirty="0"/>
          </a:p>
        </p:txBody>
      </p:sp>
      <p:sp>
        <p:nvSpPr>
          <p:cNvPr id="3" name="Content Placeholder 2">
            <a:extLst>
              <a:ext uri="{FF2B5EF4-FFF2-40B4-BE49-F238E27FC236}">
                <a16:creationId xmlns:a16="http://schemas.microsoft.com/office/drawing/2014/main" id="{9F103E43-4C8D-49C3-A970-2DF29B229A15}"/>
              </a:ext>
            </a:extLst>
          </p:cNvPr>
          <p:cNvSpPr>
            <a:spLocks noGrp="1"/>
          </p:cNvSpPr>
          <p:nvPr>
            <p:ph idx="1"/>
          </p:nvPr>
        </p:nvSpPr>
        <p:spPr/>
        <p:txBody>
          <a:bodyPr/>
          <a:lstStyle/>
          <a:p>
            <a:r>
              <a:rPr lang="en-GB" sz="2400" dirty="0"/>
              <a:t>Values are the social norms that define the rules that govern how people behave. </a:t>
            </a:r>
          </a:p>
          <a:p>
            <a:r>
              <a:rPr lang="en-GB" sz="2400" dirty="0"/>
              <a:t>We see values in the way that individuals behave in their everyday work environments and their work practices.</a:t>
            </a:r>
          </a:p>
          <a:p>
            <a:r>
              <a:rPr lang="en-US" sz="2400" dirty="0"/>
              <a:t>Values tell us why people behave the way they do. </a:t>
            </a:r>
          </a:p>
          <a:p>
            <a:r>
              <a:rPr lang="en-US" sz="2400" dirty="0"/>
              <a:t>Schein (1988) observed that values vary across organizations, and members cared more intensely about some values than others. </a:t>
            </a:r>
          </a:p>
        </p:txBody>
      </p:sp>
      <p:sp>
        <p:nvSpPr>
          <p:cNvPr id="4" name="Date Placeholder 3">
            <a:extLst>
              <a:ext uri="{FF2B5EF4-FFF2-40B4-BE49-F238E27FC236}">
                <a16:creationId xmlns:a16="http://schemas.microsoft.com/office/drawing/2014/main" id="{E6C6828A-8505-23B0-2CA6-71EC2FDFE4C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068A36D-DB88-42D0-B9EF-E1B1C5848F09}"/>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076017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8B515-AC3A-43D3-D55C-8D031C5B8275}"/>
              </a:ext>
            </a:extLst>
          </p:cNvPr>
          <p:cNvSpPr>
            <a:spLocks noGrp="1"/>
          </p:cNvSpPr>
          <p:nvPr>
            <p:ph type="title"/>
          </p:nvPr>
        </p:nvSpPr>
        <p:spPr/>
        <p:txBody>
          <a:bodyPr/>
          <a:lstStyle/>
          <a:p>
            <a:r>
              <a:rPr lang="en-US" sz="3600" b="1" dirty="0"/>
              <a:t>Values and behaviors </a:t>
            </a:r>
            <a:r>
              <a:rPr lang="en-US" sz="2400" dirty="0"/>
              <a:t>(5 of 6)</a:t>
            </a:r>
            <a:endParaRPr lang="en-US" sz="3600" b="1" dirty="0"/>
          </a:p>
        </p:txBody>
      </p:sp>
      <p:sp>
        <p:nvSpPr>
          <p:cNvPr id="3" name="Content Placeholder 2">
            <a:extLst>
              <a:ext uri="{FF2B5EF4-FFF2-40B4-BE49-F238E27FC236}">
                <a16:creationId xmlns:a16="http://schemas.microsoft.com/office/drawing/2014/main" id="{6CB4D8CC-53E4-02D3-F1B6-1E1A2D115292}"/>
              </a:ext>
            </a:extLst>
          </p:cNvPr>
          <p:cNvSpPr>
            <a:spLocks noGrp="1"/>
          </p:cNvSpPr>
          <p:nvPr>
            <p:ph idx="1"/>
          </p:nvPr>
        </p:nvSpPr>
        <p:spPr/>
        <p:txBody>
          <a:bodyPr/>
          <a:lstStyle/>
          <a:p>
            <a:r>
              <a:rPr lang="en-GB" sz="2400" dirty="0"/>
              <a:t>Behaviours and habits are what an external Observer can discern. </a:t>
            </a:r>
          </a:p>
          <a:p>
            <a:r>
              <a:rPr lang="en-GB" sz="2400" dirty="0"/>
              <a:t>The organisation behaviours is usually communicated through its advertising, physical premises, rituals, myths, habits, structure, and work processes. </a:t>
            </a:r>
          </a:p>
          <a:p>
            <a:r>
              <a:rPr lang="en-GB" sz="2400" dirty="0"/>
              <a:t>Common behaviours might include work practices, language, and communication, and how we relate to one another. </a:t>
            </a:r>
          </a:p>
        </p:txBody>
      </p:sp>
      <p:sp>
        <p:nvSpPr>
          <p:cNvPr id="4" name="Date Placeholder 3">
            <a:extLst>
              <a:ext uri="{FF2B5EF4-FFF2-40B4-BE49-F238E27FC236}">
                <a16:creationId xmlns:a16="http://schemas.microsoft.com/office/drawing/2014/main" id="{EA46FF90-F119-BED8-3D7C-5D7317C02B3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B298AE9-AD52-E0E8-46C0-6791654683C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212696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1D0A9-5A94-7B6D-9256-16A4D38D6F32}"/>
              </a:ext>
            </a:extLst>
          </p:cNvPr>
          <p:cNvSpPr>
            <a:spLocks noGrp="1"/>
          </p:cNvSpPr>
          <p:nvPr>
            <p:ph type="title"/>
          </p:nvPr>
        </p:nvSpPr>
        <p:spPr/>
        <p:txBody>
          <a:bodyPr/>
          <a:lstStyle/>
          <a:p>
            <a:r>
              <a:rPr lang="en-US" sz="3600" b="1" dirty="0"/>
              <a:t>Artifacts </a:t>
            </a:r>
            <a:r>
              <a:rPr lang="en-US" sz="2400" dirty="0"/>
              <a:t>(6 of 6)</a:t>
            </a:r>
            <a:endParaRPr lang="en-US" sz="3600" b="1" dirty="0"/>
          </a:p>
        </p:txBody>
      </p:sp>
      <p:sp>
        <p:nvSpPr>
          <p:cNvPr id="3" name="Content Placeholder 2">
            <a:extLst>
              <a:ext uri="{FF2B5EF4-FFF2-40B4-BE49-F238E27FC236}">
                <a16:creationId xmlns:a16="http://schemas.microsoft.com/office/drawing/2014/main" id="{42A2A3F9-89CA-1F5F-D728-F72B204BCF6E}"/>
              </a:ext>
            </a:extLst>
          </p:cNvPr>
          <p:cNvSpPr>
            <a:spLocks noGrp="1"/>
          </p:cNvSpPr>
          <p:nvPr>
            <p:ph idx="1"/>
          </p:nvPr>
        </p:nvSpPr>
        <p:spPr/>
        <p:txBody>
          <a:bodyPr/>
          <a:lstStyle/>
          <a:p>
            <a:r>
              <a:rPr lang="en-GB" sz="2400" dirty="0"/>
              <a:t>Artifacts are tangible and visible elements that reflect and reinforce culture. </a:t>
            </a:r>
          </a:p>
          <a:p>
            <a:r>
              <a:rPr lang="en-GB" sz="2400" dirty="0"/>
              <a:t>Artifacts are things we can see, hear, and feel. </a:t>
            </a:r>
          </a:p>
          <a:p>
            <a:r>
              <a:rPr lang="en-GB" sz="2400" dirty="0"/>
              <a:t>Examples of these are products and things such as technology, products, creations, and styles of clothing, manners of address, stories we tell and organisational heroes, rituals, events and ceremonies. </a:t>
            </a:r>
            <a:endParaRPr lang="en-US" sz="2400" dirty="0"/>
          </a:p>
        </p:txBody>
      </p:sp>
      <p:sp>
        <p:nvSpPr>
          <p:cNvPr id="4" name="Date Placeholder 3">
            <a:extLst>
              <a:ext uri="{FF2B5EF4-FFF2-40B4-BE49-F238E27FC236}">
                <a16:creationId xmlns:a16="http://schemas.microsoft.com/office/drawing/2014/main" id="{E901580B-52A7-7443-436C-00BF190302F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89C4D7C-CD1C-5873-5649-9CECA2451A62}"/>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928481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2C5762C-E05B-41B9-DC71-92CE139C1CC1}"/>
              </a:ext>
            </a:extLst>
          </p:cNvPr>
          <p:cNvSpPr>
            <a:spLocks noGrp="1"/>
          </p:cNvSpPr>
          <p:nvPr>
            <p:ph type="title"/>
          </p:nvPr>
        </p:nvSpPr>
        <p:spPr>
          <a:xfrm>
            <a:off x="457200" y="274638"/>
            <a:ext cx="8229600" cy="1143000"/>
          </a:xfrm>
        </p:spPr>
        <p:txBody>
          <a:bodyPr/>
          <a:lstStyle/>
          <a:p>
            <a:r>
              <a:rPr lang="en-US" sz="3600" b="1" dirty="0"/>
              <a:t>Factors influencing </a:t>
            </a:r>
            <a:r>
              <a:rPr lang="en-GB" sz="3600" b="1" dirty="0"/>
              <a:t>organisational</a:t>
            </a:r>
            <a:r>
              <a:rPr lang="en-US" sz="3600" b="1" dirty="0"/>
              <a:t> culture </a:t>
            </a:r>
            <a:r>
              <a:rPr lang="en-US" sz="2400" dirty="0"/>
              <a:t>(1 of 10)</a:t>
            </a:r>
            <a:endParaRPr lang="en-US" sz="3600" dirty="0"/>
          </a:p>
        </p:txBody>
      </p:sp>
      <p:pic>
        <p:nvPicPr>
          <p:cNvPr id="7" name="Content Placeholder 6" descr="A diagram of organizational culture&#10;&#10;Description automatically generated">
            <a:extLst>
              <a:ext uri="{FF2B5EF4-FFF2-40B4-BE49-F238E27FC236}">
                <a16:creationId xmlns:a16="http://schemas.microsoft.com/office/drawing/2014/main" id="{AFDB1EE4-E786-67E8-DCB0-533B50A78CF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417638"/>
            <a:ext cx="7560840" cy="4099595"/>
          </a:xfrm>
          <a:noFill/>
        </p:spPr>
      </p:pic>
      <p:sp>
        <p:nvSpPr>
          <p:cNvPr id="4" name="Date Placeholder 3">
            <a:extLst>
              <a:ext uri="{FF2B5EF4-FFF2-40B4-BE49-F238E27FC236}">
                <a16:creationId xmlns:a16="http://schemas.microsoft.com/office/drawing/2014/main" id="{C6E71C58-961D-729A-B242-98A8E3A81E8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D6DBC723-B483-65F8-22C7-3DC29DEF83D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
        <p:nvSpPr>
          <p:cNvPr id="8" name="TextBox 7">
            <a:extLst>
              <a:ext uri="{FF2B5EF4-FFF2-40B4-BE49-F238E27FC236}">
                <a16:creationId xmlns:a16="http://schemas.microsoft.com/office/drawing/2014/main" id="{8500F055-2C21-2C11-ECAF-8D25D1FB430A}"/>
              </a:ext>
            </a:extLst>
          </p:cNvPr>
          <p:cNvSpPr txBox="1"/>
          <p:nvPr/>
        </p:nvSpPr>
        <p:spPr>
          <a:xfrm>
            <a:off x="6014617" y="5392019"/>
            <a:ext cx="3129383" cy="307777"/>
          </a:xfrm>
          <a:prstGeom prst="rect">
            <a:avLst/>
          </a:prstGeom>
          <a:noFill/>
        </p:spPr>
        <p:txBody>
          <a:bodyPr wrap="none" rtlCol="0">
            <a:spAutoFit/>
          </a:bodyPr>
          <a:lstStyle/>
          <a:p>
            <a:r>
              <a:rPr lang="en-GB" sz="1400" b="0" i="0" dirty="0">
                <a:solidFill>
                  <a:srgbClr val="3A3A3A"/>
                </a:solidFill>
                <a:effectLst/>
                <a:latin typeface="Source Sans Pro" panose="020B0503030403020204" pitchFamily="34" charset="0"/>
              </a:rPr>
              <a:t>Bedford, D.A.. and </a:t>
            </a:r>
            <a:r>
              <a:rPr lang="en-GB" sz="1400" b="0" i="0" dirty="0" err="1">
                <a:solidFill>
                  <a:srgbClr val="3A3A3A"/>
                </a:solidFill>
                <a:effectLst/>
                <a:latin typeface="Source Sans Pro" panose="020B0503030403020204" pitchFamily="34" charset="0"/>
              </a:rPr>
              <a:t>Kucharska</a:t>
            </a:r>
            <a:r>
              <a:rPr lang="en-GB" sz="1400" b="0" i="0" dirty="0">
                <a:solidFill>
                  <a:srgbClr val="3A3A3A"/>
                </a:solidFill>
                <a:effectLst/>
                <a:latin typeface="Source Sans Pro" panose="020B0503030403020204" pitchFamily="34" charset="0"/>
              </a:rPr>
              <a:t>, W. (2020)</a:t>
            </a:r>
            <a:endParaRPr lang="en-US" sz="1400" dirty="0"/>
          </a:p>
        </p:txBody>
      </p:sp>
    </p:spTree>
    <p:extLst>
      <p:ext uri="{BB962C8B-B14F-4D97-AF65-F5344CB8AC3E}">
        <p14:creationId xmlns:p14="http://schemas.microsoft.com/office/powerpoint/2010/main" val="3569608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A813-8CAC-7903-29D4-886EEE7EDCC9}"/>
              </a:ext>
            </a:extLst>
          </p:cNvPr>
          <p:cNvSpPr>
            <a:spLocks noGrp="1"/>
          </p:cNvSpPr>
          <p:nvPr>
            <p:ph type="title"/>
          </p:nvPr>
        </p:nvSpPr>
        <p:spPr/>
        <p:txBody>
          <a:bodyPr/>
          <a:lstStyle/>
          <a:p>
            <a:r>
              <a:rPr lang="en-US" sz="3600" b="1" dirty="0"/>
              <a:t>Leadership style </a:t>
            </a:r>
            <a:r>
              <a:rPr lang="en-US" sz="2000" dirty="0"/>
              <a:t>(2 of 10)</a:t>
            </a:r>
            <a:endParaRPr lang="en-US" sz="3600" dirty="0"/>
          </a:p>
        </p:txBody>
      </p:sp>
      <p:sp>
        <p:nvSpPr>
          <p:cNvPr id="3" name="Content Placeholder 2">
            <a:extLst>
              <a:ext uri="{FF2B5EF4-FFF2-40B4-BE49-F238E27FC236}">
                <a16:creationId xmlns:a16="http://schemas.microsoft.com/office/drawing/2014/main" id="{C797F122-F619-3ED6-3F59-11A012906CC8}"/>
              </a:ext>
            </a:extLst>
          </p:cNvPr>
          <p:cNvSpPr>
            <a:spLocks noGrp="1"/>
          </p:cNvSpPr>
          <p:nvPr>
            <p:ph idx="1"/>
          </p:nvPr>
        </p:nvSpPr>
        <p:spPr/>
        <p:txBody>
          <a:bodyPr/>
          <a:lstStyle/>
          <a:p>
            <a:r>
              <a:rPr lang="en-GB" sz="2400" dirty="0"/>
              <a:t>The leadership style has a significant impact on an organisation's culture. Different leaders may emphasise various values, </a:t>
            </a:r>
            <a:r>
              <a:rPr lang="en-GB" sz="2400" dirty="0" err="1"/>
              <a:t>behaviors</a:t>
            </a:r>
            <a:r>
              <a:rPr lang="en-GB" sz="2400" dirty="0"/>
              <a:t>, and priorities, shaping the culture accordingly. </a:t>
            </a:r>
          </a:p>
          <a:p>
            <a:r>
              <a:rPr lang="en-GB" sz="2400" dirty="0"/>
              <a:t>For example, a transformational leader may foster an innovative and empowered culture, while an autocratic leader may create a more controlled and rigid culture.</a:t>
            </a:r>
          </a:p>
        </p:txBody>
      </p:sp>
      <p:sp>
        <p:nvSpPr>
          <p:cNvPr id="4" name="Date Placeholder 3">
            <a:extLst>
              <a:ext uri="{FF2B5EF4-FFF2-40B4-BE49-F238E27FC236}">
                <a16:creationId xmlns:a16="http://schemas.microsoft.com/office/drawing/2014/main" id="{3786C987-2E82-B0E0-D0C8-014CB3AA4ED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C482BA9-2469-16DD-225D-F86A42D41D20}"/>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48027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06CA5-093C-9CBE-4FA4-E96687B00503}"/>
              </a:ext>
            </a:extLst>
          </p:cNvPr>
          <p:cNvSpPr>
            <a:spLocks noGrp="1"/>
          </p:cNvSpPr>
          <p:nvPr>
            <p:ph type="title"/>
          </p:nvPr>
        </p:nvSpPr>
        <p:spPr/>
        <p:txBody>
          <a:bodyPr/>
          <a:lstStyle/>
          <a:p>
            <a:r>
              <a:rPr lang="en-US" sz="3600" b="1" dirty="0"/>
              <a:t>Management </a:t>
            </a:r>
            <a:r>
              <a:rPr lang="en-US" sz="2000" dirty="0"/>
              <a:t>(3 of 10)</a:t>
            </a:r>
            <a:endParaRPr lang="en-US" sz="3600" dirty="0"/>
          </a:p>
        </p:txBody>
      </p:sp>
      <p:sp>
        <p:nvSpPr>
          <p:cNvPr id="3" name="Content Placeholder 2">
            <a:extLst>
              <a:ext uri="{FF2B5EF4-FFF2-40B4-BE49-F238E27FC236}">
                <a16:creationId xmlns:a16="http://schemas.microsoft.com/office/drawing/2014/main" id="{70AA4105-3E35-45D6-3EA2-D776615E7996}"/>
              </a:ext>
            </a:extLst>
          </p:cNvPr>
          <p:cNvSpPr>
            <a:spLocks noGrp="1"/>
          </p:cNvSpPr>
          <p:nvPr>
            <p:ph idx="1"/>
          </p:nvPr>
        </p:nvSpPr>
        <p:spPr/>
        <p:txBody>
          <a:bodyPr/>
          <a:lstStyle/>
          <a:p>
            <a:r>
              <a:rPr lang="en-US" sz="2400" dirty="0"/>
              <a:t>The management system used to monitor and manage performance, processes, and behaviors within the </a:t>
            </a:r>
            <a:r>
              <a:rPr lang="en-GB" sz="2400" dirty="0"/>
              <a:t>organisation can influence culture. </a:t>
            </a:r>
          </a:p>
          <a:p>
            <a:r>
              <a:rPr lang="en-GB" sz="2400" dirty="0"/>
              <a:t>Organisations </a:t>
            </a:r>
            <a:r>
              <a:rPr lang="en-US" sz="2400" dirty="0"/>
              <a:t>with tight control systems may have cultures focused on compliance and efficiency, while those with more relaxed systems may encourage innovation and creativity.</a:t>
            </a:r>
          </a:p>
        </p:txBody>
      </p:sp>
      <p:sp>
        <p:nvSpPr>
          <p:cNvPr id="4" name="Date Placeholder 3">
            <a:extLst>
              <a:ext uri="{FF2B5EF4-FFF2-40B4-BE49-F238E27FC236}">
                <a16:creationId xmlns:a16="http://schemas.microsoft.com/office/drawing/2014/main" id="{7038218F-97FA-ABDC-FFA1-F5BF84D3B6B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17FA006-798E-5817-89B6-A891A8D5B086}"/>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937547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7569-019C-88DA-7680-1EA1F04E0F9B}"/>
              </a:ext>
            </a:extLst>
          </p:cNvPr>
          <p:cNvSpPr>
            <a:spLocks noGrp="1"/>
          </p:cNvSpPr>
          <p:nvPr>
            <p:ph type="title"/>
          </p:nvPr>
        </p:nvSpPr>
        <p:spPr>
          <a:xfrm>
            <a:off x="457200" y="274638"/>
            <a:ext cx="8229600" cy="1143000"/>
          </a:xfrm>
        </p:spPr>
        <p:txBody>
          <a:bodyPr wrap="square" anchor="ctr">
            <a:normAutofit/>
          </a:bodyPr>
          <a:lstStyle/>
          <a:p>
            <a:r>
              <a:rPr lang="en-US" sz="3600" b="1" dirty="0"/>
              <a:t>Life cycle stage </a:t>
            </a:r>
            <a:r>
              <a:rPr lang="en-US" sz="2000" dirty="0"/>
              <a:t>(4 of 10)</a:t>
            </a:r>
            <a:endParaRPr lang="en-US" dirty="0"/>
          </a:p>
        </p:txBody>
      </p:sp>
      <p:sp>
        <p:nvSpPr>
          <p:cNvPr id="3" name="Content Placeholder 2">
            <a:extLst>
              <a:ext uri="{FF2B5EF4-FFF2-40B4-BE49-F238E27FC236}">
                <a16:creationId xmlns:a16="http://schemas.microsoft.com/office/drawing/2014/main" id="{5A36979E-3225-7A8F-6BC4-02469CE95544}"/>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200" dirty="0"/>
              <a:t>The developmental stage of an organisation (e.g., early, growth, maturity and decline) influences its culture. </a:t>
            </a:r>
          </a:p>
          <a:p>
            <a:pPr>
              <a:lnSpc>
                <a:spcPct val="90000"/>
              </a:lnSpc>
            </a:pPr>
            <a:r>
              <a:rPr lang="en-GB" sz="2200" dirty="0"/>
              <a:t>For example, early stages is characterised by an innovative, risk taking and empowering culture, while in the final stages the culture tend to stabilise and become more rigid.</a:t>
            </a:r>
          </a:p>
          <a:p>
            <a:pPr>
              <a:lnSpc>
                <a:spcPct val="90000"/>
              </a:lnSpc>
            </a:pPr>
            <a:endParaRPr lang="en-US" sz="2200" dirty="0"/>
          </a:p>
        </p:txBody>
      </p:sp>
      <p:pic>
        <p:nvPicPr>
          <p:cNvPr id="7" name="Picture 6" descr="A diagram of a product life cycle&#10;&#10;Description automatically generated">
            <a:extLst>
              <a:ext uri="{FF2B5EF4-FFF2-40B4-BE49-F238E27FC236}">
                <a16:creationId xmlns:a16="http://schemas.microsoft.com/office/drawing/2014/main" id="{EE04657F-6C12-48A0-ECB7-5E37B0CF7E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342755"/>
            <a:ext cx="4038600" cy="2503931"/>
          </a:xfrm>
          <a:prstGeom prst="rect">
            <a:avLst/>
          </a:prstGeom>
          <a:noFill/>
        </p:spPr>
      </p:pic>
      <p:sp>
        <p:nvSpPr>
          <p:cNvPr id="4" name="Date Placeholder 3">
            <a:extLst>
              <a:ext uri="{FF2B5EF4-FFF2-40B4-BE49-F238E27FC236}">
                <a16:creationId xmlns:a16="http://schemas.microsoft.com/office/drawing/2014/main" id="{7367C063-3C35-53FC-521B-446378BA096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9884EFED-3B98-64AA-7F0A-2A0F2FF13BC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263134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3901-3DAD-9D9C-7BEA-D1B062166594}"/>
              </a:ext>
            </a:extLst>
          </p:cNvPr>
          <p:cNvSpPr>
            <a:spLocks noGrp="1"/>
          </p:cNvSpPr>
          <p:nvPr>
            <p:ph type="title"/>
          </p:nvPr>
        </p:nvSpPr>
        <p:spPr/>
        <p:txBody>
          <a:bodyPr/>
          <a:lstStyle/>
          <a:p>
            <a:r>
              <a:rPr lang="en-US" sz="3600" b="1" dirty="0"/>
              <a:t>Geography </a:t>
            </a:r>
            <a:r>
              <a:rPr lang="en-US" sz="2000" dirty="0"/>
              <a:t>(5 of 10)</a:t>
            </a:r>
            <a:endParaRPr lang="en-US" sz="3600" dirty="0"/>
          </a:p>
        </p:txBody>
      </p:sp>
      <p:sp>
        <p:nvSpPr>
          <p:cNvPr id="3" name="Content Placeholder 2">
            <a:extLst>
              <a:ext uri="{FF2B5EF4-FFF2-40B4-BE49-F238E27FC236}">
                <a16:creationId xmlns:a16="http://schemas.microsoft.com/office/drawing/2014/main" id="{36E97353-8220-203B-727A-2C33CA2CB60A}"/>
              </a:ext>
            </a:extLst>
          </p:cNvPr>
          <p:cNvSpPr>
            <a:spLocks noGrp="1"/>
          </p:cNvSpPr>
          <p:nvPr>
            <p:ph idx="1"/>
          </p:nvPr>
        </p:nvSpPr>
        <p:spPr/>
        <p:txBody>
          <a:bodyPr/>
          <a:lstStyle/>
          <a:p>
            <a:r>
              <a:rPr lang="en-US" sz="2400" dirty="0"/>
              <a:t>The geographical location of an organization can impact its culture due to regional or local customs, values, and practices. </a:t>
            </a:r>
          </a:p>
          <a:p>
            <a:r>
              <a:rPr lang="en-GB" sz="2400" dirty="0"/>
              <a:t>Organisations</a:t>
            </a:r>
            <a:r>
              <a:rPr lang="en-US" sz="2400" dirty="0"/>
              <a:t> operating in different countries or regions may adapt their cultures to align with local expectations.</a:t>
            </a:r>
          </a:p>
        </p:txBody>
      </p:sp>
      <p:sp>
        <p:nvSpPr>
          <p:cNvPr id="4" name="Date Placeholder 3">
            <a:extLst>
              <a:ext uri="{FF2B5EF4-FFF2-40B4-BE49-F238E27FC236}">
                <a16:creationId xmlns:a16="http://schemas.microsoft.com/office/drawing/2014/main" id="{4A8930E7-28CC-D221-95D7-9E7C5409CB4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4233019-48F8-B358-3A47-EC7D934E94B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640917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1C323-3A13-0C7A-6B75-F3A4E533B82C}"/>
              </a:ext>
            </a:extLst>
          </p:cNvPr>
          <p:cNvSpPr>
            <a:spLocks noGrp="1"/>
          </p:cNvSpPr>
          <p:nvPr>
            <p:ph type="title"/>
          </p:nvPr>
        </p:nvSpPr>
        <p:spPr/>
        <p:txBody>
          <a:bodyPr/>
          <a:lstStyle/>
          <a:p>
            <a:r>
              <a:rPr lang="en-US" sz="3600" b="1" dirty="0"/>
              <a:t>Ethics </a:t>
            </a:r>
            <a:r>
              <a:rPr lang="en-US" sz="2000" dirty="0"/>
              <a:t>(6 of 10)</a:t>
            </a:r>
            <a:endParaRPr lang="en-US" sz="2400" b="1" dirty="0"/>
          </a:p>
        </p:txBody>
      </p:sp>
      <p:sp>
        <p:nvSpPr>
          <p:cNvPr id="3" name="Content Placeholder 2">
            <a:extLst>
              <a:ext uri="{FF2B5EF4-FFF2-40B4-BE49-F238E27FC236}">
                <a16:creationId xmlns:a16="http://schemas.microsoft.com/office/drawing/2014/main" id="{D9E5E901-69F2-F5A4-2D53-D4342702AC18}"/>
              </a:ext>
            </a:extLst>
          </p:cNvPr>
          <p:cNvSpPr>
            <a:spLocks noGrp="1"/>
          </p:cNvSpPr>
          <p:nvPr>
            <p:ph idx="1"/>
          </p:nvPr>
        </p:nvSpPr>
        <p:spPr/>
        <p:txBody>
          <a:bodyPr/>
          <a:lstStyle/>
          <a:p>
            <a:r>
              <a:rPr lang="en-US" sz="2400" dirty="0"/>
              <a:t>The ethical standards and values upheld by an </a:t>
            </a:r>
            <a:r>
              <a:rPr lang="en-GB" sz="2400" dirty="0"/>
              <a:t>organisation play a crucial role in shaping its culture.</a:t>
            </a:r>
          </a:p>
          <a:p>
            <a:r>
              <a:rPr lang="en-GB" sz="2400" dirty="0"/>
              <a:t>Organisations that prioritise ethical behaviour tend to have cultures that promote transparency, fairness, and responsible decision-making.</a:t>
            </a:r>
          </a:p>
        </p:txBody>
      </p:sp>
      <p:sp>
        <p:nvSpPr>
          <p:cNvPr id="4" name="Date Placeholder 3">
            <a:extLst>
              <a:ext uri="{FF2B5EF4-FFF2-40B4-BE49-F238E27FC236}">
                <a16:creationId xmlns:a16="http://schemas.microsoft.com/office/drawing/2014/main" id="{686A2AA4-488B-EE41-19FD-89DB9C655B5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CB0BEA2-03AD-DD97-8C99-135C12CD293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419381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763D4-F7C6-BF5C-564E-94A6E806EA15}"/>
              </a:ext>
            </a:extLst>
          </p:cNvPr>
          <p:cNvSpPr>
            <a:spLocks noGrp="1"/>
          </p:cNvSpPr>
          <p:nvPr>
            <p:ph type="title"/>
          </p:nvPr>
        </p:nvSpPr>
        <p:spPr/>
        <p:txBody>
          <a:bodyPr/>
          <a:lstStyle/>
          <a:p>
            <a:r>
              <a:rPr lang="en-US" sz="3600" b="1" dirty="0"/>
              <a:t>Business industry </a:t>
            </a:r>
            <a:r>
              <a:rPr lang="en-US" sz="2000" dirty="0"/>
              <a:t>(7 of 10)</a:t>
            </a:r>
            <a:endParaRPr lang="en-US" sz="3600" b="1" dirty="0"/>
          </a:p>
        </p:txBody>
      </p:sp>
      <p:sp>
        <p:nvSpPr>
          <p:cNvPr id="3" name="Content Placeholder 2">
            <a:extLst>
              <a:ext uri="{FF2B5EF4-FFF2-40B4-BE49-F238E27FC236}">
                <a16:creationId xmlns:a16="http://schemas.microsoft.com/office/drawing/2014/main" id="{FE4AD43B-3D1B-932A-4107-55A7C68BCC88}"/>
              </a:ext>
            </a:extLst>
          </p:cNvPr>
          <p:cNvSpPr>
            <a:spLocks noGrp="1"/>
          </p:cNvSpPr>
          <p:nvPr>
            <p:ph idx="1"/>
          </p:nvPr>
        </p:nvSpPr>
        <p:spPr/>
        <p:txBody>
          <a:bodyPr/>
          <a:lstStyle/>
          <a:p>
            <a:r>
              <a:rPr lang="en-US" sz="2400" dirty="0"/>
              <a:t>The business industry or sector can have a substantial impact on its culture. </a:t>
            </a:r>
          </a:p>
          <a:p>
            <a:r>
              <a:rPr lang="en-US" sz="2400" dirty="0"/>
              <a:t>Different industries have their own standards, regulations, and values. </a:t>
            </a:r>
          </a:p>
          <a:p>
            <a:r>
              <a:rPr lang="en-US" sz="2400" dirty="0"/>
              <a:t>For instance, a tech startup may have a culture </a:t>
            </a:r>
            <a:r>
              <a:rPr lang="en-GB" sz="2400" dirty="0"/>
              <a:t>emphasising</a:t>
            </a:r>
            <a:r>
              <a:rPr lang="en-US" sz="2400" dirty="0"/>
              <a:t> agility and innovation, while a financial institution may emphasize stability and compliance</a:t>
            </a:r>
          </a:p>
        </p:txBody>
      </p:sp>
      <p:sp>
        <p:nvSpPr>
          <p:cNvPr id="4" name="Date Placeholder 3">
            <a:extLst>
              <a:ext uri="{FF2B5EF4-FFF2-40B4-BE49-F238E27FC236}">
                <a16:creationId xmlns:a16="http://schemas.microsoft.com/office/drawing/2014/main" id="{45D78763-E37D-A4AC-C845-F06BCBD9209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0F2721D-6B13-A548-743D-FF6F8E5157C1}"/>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8855175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0D84E-34B8-75A8-824B-C66B096B1A06}"/>
              </a:ext>
            </a:extLst>
          </p:cNvPr>
          <p:cNvSpPr>
            <a:spLocks noGrp="1"/>
          </p:cNvSpPr>
          <p:nvPr>
            <p:ph type="title"/>
          </p:nvPr>
        </p:nvSpPr>
        <p:spPr/>
        <p:txBody>
          <a:bodyPr/>
          <a:lstStyle/>
          <a:p>
            <a:r>
              <a:rPr lang="en-US" sz="3600" b="1" dirty="0"/>
              <a:t>Business Goals </a:t>
            </a:r>
            <a:r>
              <a:rPr lang="en-US" sz="2000" dirty="0"/>
              <a:t>(8 of 10)</a:t>
            </a:r>
            <a:endParaRPr lang="en-US" sz="3600" b="1" dirty="0"/>
          </a:p>
        </p:txBody>
      </p:sp>
      <p:sp>
        <p:nvSpPr>
          <p:cNvPr id="3" name="Content Placeholder 2">
            <a:extLst>
              <a:ext uri="{FF2B5EF4-FFF2-40B4-BE49-F238E27FC236}">
                <a16:creationId xmlns:a16="http://schemas.microsoft.com/office/drawing/2014/main" id="{D309D560-CEDE-5D63-C184-6034213C1696}"/>
              </a:ext>
            </a:extLst>
          </p:cNvPr>
          <p:cNvSpPr>
            <a:spLocks noGrp="1"/>
          </p:cNvSpPr>
          <p:nvPr>
            <p:ph idx="1"/>
          </p:nvPr>
        </p:nvSpPr>
        <p:spPr/>
        <p:txBody>
          <a:bodyPr/>
          <a:lstStyle/>
          <a:p>
            <a:r>
              <a:rPr lang="en-GB" sz="2400" dirty="0"/>
              <a:t>The specific goals and objectives an organisation sets can shape its culture. </a:t>
            </a:r>
          </a:p>
          <a:p>
            <a:r>
              <a:rPr lang="en-GB" sz="2400" dirty="0"/>
              <a:t>For example, if the primary goal is rapid growth and market expansion, the culture may prioritise risk-taking and innovation. In contrast, an organisation focused on cost control and efficiency may have a more conservative culture.</a:t>
            </a:r>
            <a:endParaRPr lang="en-US" sz="2400" dirty="0"/>
          </a:p>
        </p:txBody>
      </p:sp>
      <p:sp>
        <p:nvSpPr>
          <p:cNvPr id="4" name="Date Placeholder 3">
            <a:extLst>
              <a:ext uri="{FF2B5EF4-FFF2-40B4-BE49-F238E27FC236}">
                <a16:creationId xmlns:a16="http://schemas.microsoft.com/office/drawing/2014/main" id="{E2C508B4-DE88-3A93-4E38-7D3217C087E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FCE9E80-CD12-419C-0558-41E15486ABA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506280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15BA7-10B3-DDCE-13B3-BD895D2413B9}"/>
              </a:ext>
            </a:extLst>
          </p:cNvPr>
          <p:cNvSpPr>
            <a:spLocks noGrp="1"/>
          </p:cNvSpPr>
          <p:nvPr>
            <p:ph type="title"/>
          </p:nvPr>
        </p:nvSpPr>
        <p:spPr/>
        <p:txBody>
          <a:bodyPr/>
          <a:lstStyle/>
          <a:p>
            <a:r>
              <a:rPr lang="en-US" sz="3600" b="1" dirty="0"/>
              <a:t>Position in the market </a:t>
            </a:r>
            <a:r>
              <a:rPr lang="en-US" sz="2000" dirty="0"/>
              <a:t>(9 of 10)</a:t>
            </a:r>
            <a:endParaRPr lang="en-US" sz="3600" b="1" dirty="0"/>
          </a:p>
        </p:txBody>
      </p:sp>
      <p:sp>
        <p:nvSpPr>
          <p:cNvPr id="3" name="Content Placeholder 2">
            <a:extLst>
              <a:ext uri="{FF2B5EF4-FFF2-40B4-BE49-F238E27FC236}">
                <a16:creationId xmlns:a16="http://schemas.microsoft.com/office/drawing/2014/main" id="{8F72D9AA-0162-1BBF-FCBE-25D16AFE483E}"/>
              </a:ext>
            </a:extLst>
          </p:cNvPr>
          <p:cNvSpPr>
            <a:spLocks noGrp="1"/>
          </p:cNvSpPr>
          <p:nvPr>
            <p:ph idx="1"/>
          </p:nvPr>
        </p:nvSpPr>
        <p:spPr/>
        <p:txBody>
          <a:bodyPr/>
          <a:lstStyle/>
          <a:p>
            <a:r>
              <a:rPr lang="en-US" sz="2400" dirty="0"/>
              <a:t>The </a:t>
            </a:r>
            <a:r>
              <a:rPr lang="en-GB" sz="2400" dirty="0"/>
              <a:t>position of an organisation stands in the market or industry can influence its culture. </a:t>
            </a:r>
          </a:p>
          <a:p>
            <a:r>
              <a:rPr lang="en-GB" sz="2400" dirty="0"/>
              <a:t>A dominant market player may have a culture emphasising competitiveness, while a niche player might focus on specialisation </a:t>
            </a:r>
            <a:r>
              <a:rPr lang="en-US" sz="2400" dirty="0"/>
              <a:t>and customer-centric values.</a:t>
            </a:r>
          </a:p>
        </p:txBody>
      </p:sp>
      <p:sp>
        <p:nvSpPr>
          <p:cNvPr id="4" name="Date Placeholder 3">
            <a:extLst>
              <a:ext uri="{FF2B5EF4-FFF2-40B4-BE49-F238E27FC236}">
                <a16:creationId xmlns:a16="http://schemas.microsoft.com/office/drawing/2014/main" id="{76FB3E80-2792-919D-41CD-B776E222F59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987AE09-00F6-57BC-5773-8DE09940EAE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pic>
        <p:nvPicPr>
          <p:cNvPr id="1026" name="Picture 2" descr="Map location Vector Market Light Rounded icon">
            <a:extLst>
              <a:ext uri="{FF2B5EF4-FFF2-40B4-BE49-F238E27FC236}">
                <a16:creationId xmlns:a16="http://schemas.microsoft.com/office/drawing/2014/main" id="{08A15268-3D12-F3FB-1832-187ABF088E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1931" y="3274145"/>
            <a:ext cx="2171080" cy="2243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500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2A64E-C24A-D750-8083-465650F518EE}"/>
              </a:ext>
            </a:extLst>
          </p:cNvPr>
          <p:cNvSpPr>
            <a:spLocks noGrp="1"/>
          </p:cNvSpPr>
          <p:nvPr>
            <p:ph type="title"/>
          </p:nvPr>
        </p:nvSpPr>
        <p:spPr/>
        <p:txBody>
          <a:bodyPr/>
          <a:lstStyle/>
          <a:p>
            <a:r>
              <a:rPr lang="en-US" sz="3600" b="1" dirty="0"/>
              <a:t>Internal Structure </a:t>
            </a:r>
            <a:r>
              <a:rPr lang="en-US" sz="2000" dirty="0"/>
              <a:t>(10 of 10)</a:t>
            </a:r>
            <a:endParaRPr lang="en-US" sz="3600" b="1" dirty="0"/>
          </a:p>
        </p:txBody>
      </p:sp>
      <p:sp>
        <p:nvSpPr>
          <p:cNvPr id="3" name="Content Placeholder 2">
            <a:extLst>
              <a:ext uri="{FF2B5EF4-FFF2-40B4-BE49-F238E27FC236}">
                <a16:creationId xmlns:a16="http://schemas.microsoft.com/office/drawing/2014/main" id="{8494C951-087F-6174-0C40-065D6CC6179A}"/>
              </a:ext>
            </a:extLst>
          </p:cNvPr>
          <p:cNvSpPr>
            <a:spLocks noGrp="1"/>
          </p:cNvSpPr>
          <p:nvPr>
            <p:ph idx="1"/>
          </p:nvPr>
        </p:nvSpPr>
        <p:spPr/>
        <p:txBody>
          <a:bodyPr/>
          <a:lstStyle/>
          <a:p>
            <a:r>
              <a:rPr lang="en-US" sz="2400" dirty="0"/>
              <a:t>The internal </a:t>
            </a:r>
            <a:r>
              <a:rPr lang="en-US" sz="2400" dirty="0" err="1"/>
              <a:t>organisational</a:t>
            </a:r>
            <a:r>
              <a:rPr lang="en-US" sz="2400" dirty="0"/>
              <a:t> structure, such as hierarchical, matrix, or flat structures, affects communication, decision-making, and collaboration. </a:t>
            </a:r>
          </a:p>
          <a:p>
            <a:r>
              <a:rPr lang="en-US" sz="2400" dirty="0"/>
              <a:t>These structural aspects contribute to the culture, as hierarchical structures may promote formality and top-down communication, while flat structures may encourage teamwork and autonomy.</a:t>
            </a:r>
          </a:p>
        </p:txBody>
      </p:sp>
      <p:sp>
        <p:nvSpPr>
          <p:cNvPr id="4" name="Date Placeholder 3">
            <a:extLst>
              <a:ext uri="{FF2B5EF4-FFF2-40B4-BE49-F238E27FC236}">
                <a16:creationId xmlns:a16="http://schemas.microsoft.com/office/drawing/2014/main" id="{12010DFF-067E-8EF7-AEB7-68B0252D60A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26B4BAE-A2DA-24DA-B63E-30F634EB9AB0}"/>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085732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5A8B-652D-35C3-B2DC-130D804EFF7D}"/>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EAEE8A4-B34A-FFA5-58DB-E78572281679}"/>
              </a:ext>
            </a:extLst>
          </p:cNvPr>
          <p:cNvSpPr>
            <a:spLocks noGrp="1"/>
          </p:cNvSpPr>
          <p:nvPr>
            <p:ph idx="1"/>
          </p:nvPr>
        </p:nvSpPr>
        <p:spPr/>
        <p:txBody>
          <a:bodyPr/>
          <a:lstStyle/>
          <a:p>
            <a:r>
              <a:rPr lang="en-US" sz="2000" dirty="0"/>
              <a:t>Bedford, D.A.. and </a:t>
            </a:r>
            <a:r>
              <a:rPr lang="en-US" sz="2000" dirty="0" err="1"/>
              <a:t>Kucharska</a:t>
            </a:r>
            <a:r>
              <a:rPr lang="en-US" sz="2000" dirty="0"/>
              <a:t>, W. (2020). Seeing Business Cultures, in Relating Information Culture to Information Policies and Management Strategies. IGI Global, pp. 82–123. Available at: https://</a:t>
            </a:r>
            <a:r>
              <a:rPr lang="en-US" sz="2000" dirty="0" err="1"/>
              <a:t>doi.org</a:t>
            </a:r>
            <a:r>
              <a:rPr lang="en-US" sz="2000" dirty="0"/>
              <a:t>/10.4018/978-1-7998-4315-3.ch005.</a:t>
            </a:r>
          </a:p>
          <a:p>
            <a:r>
              <a:rPr lang="en-US" sz="2000" dirty="0"/>
              <a:t>Schein, E. H. (1988). Organizational socialization and the profession of management. MIT Sloan Management Review, 30(1), 53.</a:t>
            </a:r>
          </a:p>
        </p:txBody>
      </p:sp>
      <p:sp>
        <p:nvSpPr>
          <p:cNvPr id="4" name="Date Placeholder 3">
            <a:extLst>
              <a:ext uri="{FF2B5EF4-FFF2-40B4-BE49-F238E27FC236}">
                <a16:creationId xmlns:a16="http://schemas.microsoft.com/office/drawing/2014/main" id="{D02F4082-02E4-995C-D02D-96D72E8054E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40AA578-EA2C-ADC5-201B-8D3E7719ADCF}"/>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10511264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937</TotalTime>
  <Words>1644</Words>
  <Application>Microsoft Macintosh PowerPoint</Application>
  <PresentationFormat>On-screen Show (4:3)</PresentationFormat>
  <Paragraphs>145</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Source Sans Pro</vt:lpstr>
      <vt:lpstr>Verdana</vt:lpstr>
      <vt:lpstr>20140311PresentationUWTSDTemplate</vt:lpstr>
      <vt:lpstr>Organisational Culture LCBB4014          Week 9 – Session 1 </vt:lpstr>
      <vt:lpstr>Objectives of the session</vt:lpstr>
      <vt:lpstr>PowerPoint Presentation</vt:lpstr>
      <vt:lpstr>Defining Organisational Culture </vt:lpstr>
      <vt:lpstr>  Facts about organizational culture (1 of 2)</vt:lpstr>
      <vt:lpstr>Facts about organizational culture (2 of 2)</vt:lpstr>
      <vt:lpstr>Importance of culture in organizations</vt:lpstr>
      <vt:lpstr>Elements of Culture (1 of 6)</vt:lpstr>
      <vt:lpstr>Assumptions and beliefs (2 of 6)</vt:lpstr>
      <vt:lpstr>Assumptions and beliefs (3 of 6)</vt:lpstr>
      <vt:lpstr>Values and behaviors (4 of 6)</vt:lpstr>
      <vt:lpstr>Values and behaviors (5 of 6)</vt:lpstr>
      <vt:lpstr>Artifacts (6 of 6)</vt:lpstr>
      <vt:lpstr>Factors influencing organisational culture (1 of 10)</vt:lpstr>
      <vt:lpstr>Leadership style (2 of 10)</vt:lpstr>
      <vt:lpstr>Management (3 of 10)</vt:lpstr>
      <vt:lpstr>Life cycle stage (4 of 10)</vt:lpstr>
      <vt:lpstr>Geography (5 of 10)</vt:lpstr>
      <vt:lpstr>Ethics (6 of 10)</vt:lpstr>
      <vt:lpstr>Business industry (7 of 10)</vt:lpstr>
      <vt:lpstr>Business Goals (8 of 10)</vt:lpstr>
      <vt:lpstr>Position in the market (9 of 10)</vt:lpstr>
      <vt:lpstr>Internal Structure (10 of 10)</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117</cp:revision>
  <cp:lastPrinted>2018-07-02T15:32:24Z</cp:lastPrinted>
  <dcterms:created xsi:type="dcterms:W3CDTF">2002-10-07T19:43:58Z</dcterms:created>
  <dcterms:modified xsi:type="dcterms:W3CDTF">2024-09-27T10:55:36Z</dcterms:modified>
</cp:coreProperties>
</file>