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4"/>
  </p:notesMasterIdLst>
  <p:sldIdLst>
    <p:sldId id="271" r:id="rId2"/>
    <p:sldId id="529" r:id="rId3"/>
    <p:sldId id="536" r:id="rId4"/>
    <p:sldId id="530" r:id="rId5"/>
    <p:sldId id="491" r:id="rId6"/>
    <p:sldId id="492" r:id="rId7"/>
    <p:sldId id="569" r:id="rId8"/>
    <p:sldId id="562" r:id="rId9"/>
    <p:sldId id="573" r:id="rId10"/>
    <p:sldId id="564" r:id="rId11"/>
    <p:sldId id="579" r:id="rId12"/>
    <p:sldId id="522" r:id="rId13"/>
    <p:sldId id="581" r:id="rId14"/>
    <p:sldId id="570" r:id="rId15"/>
    <p:sldId id="527" r:id="rId16"/>
    <p:sldId id="575" r:id="rId17"/>
    <p:sldId id="576" r:id="rId18"/>
    <p:sldId id="578" r:id="rId19"/>
    <p:sldId id="580" r:id="rId20"/>
    <p:sldId id="572" r:id="rId21"/>
    <p:sldId id="582" r:id="rId22"/>
    <p:sldId id="385" r:id="rId2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9999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inimized" horzBarState="minimized">
    <p:restoredLeft sz="0" autoAdjust="0"/>
    <p:restoredTop sz="0" autoAdjust="0"/>
  </p:normalViewPr>
  <p:slideViewPr>
    <p:cSldViewPr snapToGrid="0">
      <p:cViewPr varScale="1">
        <p:scale>
          <a:sx n="27" d="100"/>
          <a:sy n="27" d="100"/>
        </p:scale>
        <p:origin x="3324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9CE92D8-CFBA-4BA2-9EDE-932B51D07E2E}" type="doc">
      <dgm:prSet loTypeId="urn:microsoft.com/office/officeart/2008/layout/LinedList" loCatId="list" qsTypeId="urn:microsoft.com/office/officeart/2005/8/quickstyle/simple4" qsCatId="simple" csTypeId="urn:microsoft.com/office/officeart/2005/8/colors/accent0_3" csCatId="mainScheme"/>
      <dgm:spPr/>
      <dgm:t>
        <a:bodyPr/>
        <a:lstStyle/>
        <a:p>
          <a:endParaRPr lang="en-US"/>
        </a:p>
      </dgm:t>
    </dgm:pt>
    <dgm:pt modelId="{DFA1240B-135A-48BC-A61F-DF197B59F04E}">
      <dgm:prSet custT="1"/>
      <dgm:spPr/>
      <dgm:t>
        <a:bodyPr/>
        <a:lstStyle/>
        <a:p>
          <a:r>
            <a:rPr lang="en-GB" sz="2200" dirty="0"/>
            <a:t>Your marketing strategy :</a:t>
          </a:r>
          <a:endParaRPr lang="en-US" sz="2200" dirty="0"/>
        </a:p>
      </dgm:t>
    </dgm:pt>
    <dgm:pt modelId="{61DD7E0E-9EB2-4D4B-8984-1ECB16751D6E}" type="parTrans" cxnId="{8DACAB68-C1DD-44D1-BC07-FAD8D4062F49}">
      <dgm:prSet/>
      <dgm:spPr/>
      <dgm:t>
        <a:bodyPr/>
        <a:lstStyle/>
        <a:p>
          <a:endParaRPr lang="en-US"/>
        </a:p>
      </dgm:t>
    </dgm:pt>
    <dgm:pt modelId="{8FF43DCF-515D-4E2B-AAB5-F28260404CE9}" type="sibTrans" cxnId="{8DACAB68-C1DD-44D1-BC07-FAD8D4062F49}">
      <dgm:prSet/>
      <dgm:spPr/>
      <dgm:t>
        <a:bodyPr/>
        <a:lstStyle/>
        <a:p>
          <a:endParaRPr lang="en-US"/>
        </a:p>
      </dgm:t>
    </dgm:pt>
    <dgm:pt modelId="{FE3C24FA-CC5D-46B1-8BFB-9C5F6F958C9D}">
      <dgm:prSet/>
      <dgm:spPr/>
      <dgm:t>
        <a:bodyPr/>
        <a:lstStyle/>
        <a:p>
          <a:r>
            <a:rPr lang="en-GB"/>
            <a:t>Describes your business and its products and services</a:t>
          </a:r>
          <a:endParaRPr lang="en-US"/>
        </a:p>
      </dgm:t>
    </dgm:pt>
    <dgm:pt modelId="{87847289-2D3E-4D21-B1D3-24319FCD1555}" type="parTrans" cxnId="{76CDF05C-CFD4-4EC8-802A-DE78E06A3ED6}">
      <dgm:prSet/>
      <dgm:spPr/>
      <dgm:t>
        <a:bodyPr/>
        <a:lstStyle/>
        <a:p>
          <a:endParaRPr lang="en-US"/>
        </a:p>
      </dgm:t>
    </dgm:pt>
    <dgm:pt modelId="{0CB7AEFA-EEFC-4AC5-9FD1-5180D0FE22FD}" type="sibTrans" cxnId="{76CDF05C-CFD4-4EC8-802A-DE78E06A3ED6}">
      <dgm:prSet/>
      <dgm:spPr/>
      <dgm:t>
        <a:bodyPr/>
        <a:lstStyle/>
        <a:p>
          <a:endParaRPr lang="en-US"/>
        </a:p>
      </dgm:t>
    </dgm:pt>
    <dgm:pt modelId="{89154ED4-9DA6-4767-B63E-DED39F88EAD6}">
      <dgm:prSet/>
      <dgm:spPr/>
      <dgm:t>
        <a:bodyPr/>
        <a:lstStyle/>
        <a:p>
          <a:r>
            <a:rPr lang="en-GB"/>
            <a:t>Explains the position and role of your products and services in the market</a:t>
          </a:r>
          <a:endParaRPr lang="en-US"/>
        </a:p>
      </dgm:t>
    </dgm:pt>
    <dgm:pt modelId="{1A3E3820-ABA0-402F-8E12-37A49CA1E78B}" type="parTrans" cxnId="{3E6E1A35-74F0-4CC9-AA92-A46B5E645525}">
      <dgm:prSet/>
      <dgm:spPr/>
      <dgm:t>
        <a:bodyPr/>
        <a:lstStyle/>
        <a:p>
          <a:endParaRPr lang="en-US"/>
        </a:p>
      </dgm:t>
    </dgm:pt>
    <dgm:pt modelId="{C8527742-924B-4D5C-A2B8-1C236C6BBC80}" type="sibTrans" cxnId="{3E6E1A35-74F0-4CC9-AA92-A46B5E645525}">
      <dgm:prSet/>
      <dgm:spPr/>
      <dgm:t>
        <a:bodyPr/>
        <a:lstStyle/>
        <a:p>
          <a:endParaRPr lang="en-US"/>
        </a:p>
      </dgm:t>
    </dgm:pt>
    <dgm:pt modelId="{D76AC5E5-2F7F-4C1A-935B-33A54CBC6623}">
      <dgm:prSet/>
      <dgm:spPr/>
      <dgm:t>
        <a:bodyPr/>
        <a:lstStyle/>
        <a:p>
          <a:r>
            <a:rPr lang="en-GB"/>
            <a:t>Profiles your customers and your competition</a:t>
          </a:r>
          <a:endParaRPr lang="en-US"/>
        </a:p>
      </dgm:t>
    </dgm:pt>
    <dgm:pt modelId="{1565602B-31C7-4F23-9935-968569F02811}" type="parTrans" cxnId="{B833BA8C-54B8-46E0-BBC6-5D4B96A4B503}">
      <dgm:prSet/>
      <dgm:spPr/>
      <dgm:t>
        <a:bodyPr/>
        <a:lstStyle/>
        <a:p>
          <a:endParaRPr lang="en-US"/>
        </a:p>
      </dgm:t>
    </dgm:pt>
    <dgm:pt modelId="{A29A7B5E-3CEA-4956-A793-4A4D17DF6E07}" type="sibTrans" cxnId="{B833BA8C-54B8-46E0-BBC6-5D4B96A4B503}">
      <dgm:prSet/>
      <dgm:spPr/>
      <dgm:t>
        <a:bodyPr/>
        <a:lstStyle/>
        <a:p>
          <a:endParaRPr lang="en-US"/>
        </a:p>
      </dgm:t>
    </dgm:pt>
    <dgm:pt modelId="{15760537-62E3-4CE8-9453-59D398D51D9A}">
      <dgm:prSet/>
      <dgm:spPr/>
      <dgm:t>
        <a:bodyPr/>
        <a:lstStyle/>
        <a:p>
          <a:r>
            <a:rPr lang="en-GB"/>
            <a:t>Identifies the marketing tactics you will use</a:t>
          </a:r>
          <a:endParaRPr lang="en-US"/>
        </a:p>
      </dgm:t>
    </dgm:pt>
    <dgm:pt modelId="{BC84CEFC-9CBF-41D5-831E-771C854332EA}" type="parTrans" cxnId="{241AC254-4719-4BAB-AF3E-848831DA9C40}">
      <dgm:prSet/>
      <dgm:spPr/>
      <dgm:t>
        <a:bodyPr/>
        <a:lstStyle/>
        <a:p>
          <a:endParaRPr lang="en-US"/>
        </a:p>
      </dgm:t>
    </dgm:pt>
    <dgm:pt modelId="{6A6F9F37-F165-4590-B2B4-05073C23C870}" type="sibTrans" cxnId="{241AC254-4719-4BAB-AF3E-848831DA9C40}">
      <dgm:prSet/>
      <dgm:spPr/>
      <dgm:t>
        <a:bodyPr/>
        <a:lstStyle/>
        <a:p>
          <a:endParaRPr lang="en-US"/>
        </a:p>
      </dgm:t>
    </dgm:pt>
    <dgm:pt modelId="{46CA7553-648D-4FC6-A3FE-DB2317E35AC1}">
      <dgm:prSet/>
      <dgm:spPr/>
      <dgm:t>
        <a:bodyPr/>
        <a:lstStyle/>
        <a:p>
          <a:r>
            <a:rPr lang="en-GB"/>
            <a:t>Plans how to measure its effectiveness.</a:t>
          </a:r>
          <a:endParaRPr lang="en-US"/>
        </a:p>
      </dgm:t>
    </dgm:pt>
    <dgm:pt modelId="{A2E48935-8EE4-4A94-9F7C-596AAFC8883C}" type="parTrans" cxnId="{5B7EFDA3-82FB-4E36-B91F-B6501AEEBFA1}">
      <dgm:prSet/>
      <dgm:spPr/>
      <dgm:t>
        <a:bodyPr/>
        <a:lstStyle/>
        <a:p>
          <a:endParaRPr lang="en-US"/>
        </a:p>
      </dgm:t>
    </dgm:pt>
    <dgm:pt modelId="{B72B55C4-2492-48B5-9F00-152E7869D1A8}" type="sibTrans" cxnId="{5B7EFDA3-82FB-4E36-B91F-B6501AEEBFA1}">
      <dgm:prSet/>
      <dgm:spPr/>
      <dgm:t>
        <a:bodyPr/>
        <a:lstStyle/>
        <a:p>
          <a:endParaRPr lang="en-US"/>
        </a:p>
      </dgm:t>
    </dgm:pt>
    <dgm:pt modelId="{F99C8E94-C2D8-4E20-AA59-5F3E068C9AF2}" type="pres">
      <dgm:prSet presAssocID="{99CE92D8-CFBA-4BA2-9EDE-932B51D07E2E}" presName="vert0" presStyleCnt="0">
        <dgm:presLayoutVars>
          <dgm:dir/>
          <dgm:animOne val="branch"/>
          <dgm:animLvl val="lvl"/>
        </dgm:presLayoutVars>
      </dgm:prSet>
      <dgm:spPr/>
    </dgm:pt>
    <dgm:pt modelId="{D38E5CEA-A2ED-4047-86C4-CD9E8CB6A566}" type="pres">
      <dgm:prSet presAssocID="{DFA1240B-135A-48BC-A61F-DF197B59F04E}" presName="thickLine" presStyleLbl="alignNode1" presStyleIdx="0" presStyleCnt="1"/>
      <dgm:spPr/>
    </dgm:pt>
    <dgm:pt modelId="{10B9E0E4-09F5-40B9-85F4-2247E71C3E9B}" type="pres">
      <dgm:prSet presAssocID="{DFA1240B-135A-48BC-A61F-DF197B59F04E}" presName="horz1" presStyleCnt="0"/>
      <dgm:spPr/>
    </dgm:pt>
    <dgm:pt modelId="{6FF57927-40B9-4035-A8B3-6FC3F53E5F73}" type="pres">
      <dgm:prSet presAssocID="{DFA1240B-135A-48BC-A61F-DF197B59F04E}" presName="tx1" presStyleLbl="revTx" presStyleIdx="0" presStyleCnt="6"/>
      <dgm:spPr/>
    </dgm:pt>
    <dgm:pt modelId="{2B0AC8B5-AA7A-491D-AE3A-2F4E1FB3591A}" type="pres">
      <dgm:prSet presAssocID="{DFA1240B-135A-48BC-A61F-DF197B59F04E}" presName="vert1" presStyleCnt="0"/>
      <dgm:spPr/>
    </dgm:pt>
    <dgm:pt modelId="{F35F5F4A-60D8-4D1E-B518-8D10EBCB374F}" type="pres">
      <dgm:prSet presAssocID="{FE3C24FA-CC5D-46B1-8BFB-9C5F6F958C9D}" presName="vertSpace2a" presStyleCnt="0"/>
      <dgm:spPr/>
    </dgm:pt>
    <dgm:pt modelId="{E3C861B5-73FF-482B-A901-8B6F68A0BF0F}" type="pres">
      <dgm:prSet presAssocID="{FE3C24FA-CC5D-46B1-8BFB-9C5F6F958C9D}" presName="horz2" presStyleCnt="0"/>
      <dgm:spPr/>
    </dgm:pt>
    <dgm:pt modelId="{1AD5451B-9325-4C09-A3CB-CED0FD5E88B9}" type="pres">
      <dgm:prSet presAssocID="{FE3C24FA-CC5D-46B1-8BFB-9C5F6F958C9D}" presName="horzSpace2" presStyleCnt="0"/>
      <dgm:spPr/>
    </dgm:pt>
    <dgm:pt modelId="{1C8BDF05-40E9-431D-9827-21BEDE8D1CC0}" type="pres">
      <dgm:prSet presAssocID="{FE3C24FA-CC5D-46B1-8BFB-9C5F6F958C9D}" presName="tx2" presStyleLbl="revTx" presStyleIdx="1" presStyleCnt="6"/>
      <dgm:spPr/>
    </dgm:pt>
    <dgm:pt modelId="{67EA4EF0-7D2F-40C2-AE9E-E8391CAC8FCD}" type="pres">
      <dgm:prSet presAssocID="{FE3C24FA-CC5D-46B1-8BFB-9C5F6F958C9D}" presName="vert2" presStyleCnt="0"/>
      <dgm:spPr/>
    </dgm:pt>
    <dgm:pt modelId="{34B2061D-18E8-42A9-B3FF-44E1E6C7F031}" type="pres">
      <dgm:prSet presAssocID="{FE3C24FA-CC5D-46B1-8BFB-9C5F6F958C9D}" presName="thinLine2b" presStyleLbl="callout" presStyleIdx="0" presStyleCnt="5"/>
      <dgm:spPr/>
    </dgm:pt>
    <dgm:pt modelId="{0B959179-6696-4968-BD13-4ECC868E3E83}" type="pres">
      <dgm:prSet presAssocID="{FE3C24FA-CC5D-46B1-8BFB-9C5F6F958C9D}" presName="vertSpace2b" presStyleCnt="0"/>
      <dgm:spPr/>
    </dgm:pt>
    <dgm:pt modelId="{E37E6838-C77C-4D78-BDED-B5AA44BA9505}" type="pres">
      <dgm:prSet presAssocID="{89154ED4-9DA6-4767-B63E-DED39F88EAD6}" presName="horz2" presStyleCnt="0"/>
      <dgm:spPr/>
    </dgm:pt>
    <dgm:pt modelId="{CA9E7FF9-72F1-4B30-8720-99A7315B86B6}" type="pres">
      <dgm:prSet presAssocID="{89154ED4-9DA6-4767-B63E-DED39F88EAD6}" presName="horzSpace2" presStyleCnt="0"/>
      <dgm:spPr/>
    </dgm:pt>
    <dgm:pt modelId="{0F6B303D-68A8-4BE3-B7F8-22E096946E0C}" type="pres">
      <dgm:prSet presAssocID="{89154ED4-9DA6-4767-B63E-DED39F88EAD6}" presName="tx2" presStyleLbl="revTx" presStyleIdx="2" presStyleCnt="6"/>
      <dgm:spPr/>
    </dgm:pt>
    <dgm:pt modelId="{D9D9FFE0-44A0-4619-ADDB-43B29E8F1095}" type="pres">
      <dgm:prSet presAssocID="{89154ED4-9DA6-4767-B63E-DED39F88EAD6}" presName="vert2" presStyleCnt="0"/>
      <dgm:spPr/>
    </dgm:pt>
    <dgm:pt modelId="{F0FD760F-1E08-439B-8C3A-673E3FB348F8}" type="pres">
      <dgm:prSet presAssocID="{89154ED4-9DA6-4767-B63E-DED39F88EAD6}" presName="thinLine2b" presStyleLbl="callout" presStyleIdx="1" presStyleCnt="5"/>
      <dgm:spPr/>
    </dgm:pt>
    <dgm:pt modelId="{626CBBBD-BF79-4694-BCFE-C887410009F7}" type="pres">
      <dgm:prSet presAssocID="{89154ED4-9DA6-4767-B63E-DED39F88EAD6}" presName="vertSpace2b" presStyleCnt="0"/>
      <dgm:spPr/>
    </dgm:pt>
    <dgm:pt modelId="{074EC75E-333A-4222-874F-07A5C79A1091}" type="pres">
      <dgm:prSet presAssocID="{D76AC5E5-2F7F-4C1A-935B-33A54CBC6623}" presName="horz2" presStyleCnt="0"/>
      <dgm:spPr/>
    </dgm:pt>
    <dgm:pt modelId="{267C040D-1920-4CE2-8A74-0E9A67DE0106}" type="pres">
      <dgm:prSet presAssocID="{D76AC5E5-2F7F-4C1A-935B-33A54CBC6623}" presName="horzSpace2" presStyleCnt="0"/>
      <dgm:spPr/>
    </dgm:pt>
    <dgm:pt modelId="{1A298B18-CE69-40F1-A99D-98CDAE99B039}" type="pres">
      <dgm:prSet presAssocID="{D76AC5E5-2F7F-4C1A-935B-33A54CBC6623}" presName="tx2" presStyleLbl="revTx" presStyleIdx="3" presStyleCnt="6"/>
      <dgm:spPr/>
    </dgm:pt>
    <dgm:pt modelId="{0A2C7037-1F87-4078-A73D-0A0EE34596AA}" type="pres">
      <dgm:prSet presAssocID="{D76AC5E5-2F7F-4C1A-935B-33A54CBC6623}" presName="vert2" presStyleCnt="0"/>
      <dgm:spPr/>
    </dgm:pt>
    <dgm:pt modelId="{9F247872-18DF-4AB1-8B47-DBE2B8BBB61A}" type="pres">
      <dgm:prSet presAssocID="{D76AC5E5-2F7F-4C1A-935B-33A54CBC6623}" presName="thinLine2b" presStyleLbl="callout" presStyleIdx="2" presStyleCnt="5"/>
      <dgm:spPr/>
    </dgm:pt>
    <dgm:pt modelId="{A9130AA6-EDED-4409-9B2A-57F286D910EA}" type="pres">
      <dgm:prSet presAssocID="{D76AC5E5-2F7F-4C1A-935B-33A54CBC6623}" presName="vertSpace2b" presStyleCnt="0"/>
      <dgm:spPr/>
    </dgm:pt>
    <dgm:pt modelId="{10939E2A-7ADC-4A59-98CD-FD752B3C3941}" type="pres">
      <dgm:prSet presAssocID="{15760537-62E3-4CE8-9453-59D398D51D9A}" presName="horz2" presStyleCnt="0"/>
      <dgm:spPr/>
    </dgm:pt>
    <dgm:pt modelId="{E3BA2E9C-EA55-49B1-AD2F-13A9E1F100E5}" type="pres">
      <dgm:prSet presAssocID="{15760537-62E3-4CE8-9453-59D398D51D9A}" presName="horzSpace2" presStyleCnt="0"/>
      <dgm:spPr/>
    </dgm:pt>
    <dgm:pt modelId="{4FE6BC87-E30C-4C49-A4BE-7BA7F4C1725A}" type="pres">
      <dgm:prSet presAssocID="{15760537-62E3-4CE8-9453-59D398D51D9A}" presName="tx2" presStyleLbl="revTx" presStyleIdx="4" presStyleCnt="6"/>
      <dgm:spPr/>
    </dgm:pt>
    <dgm:pt modelId="{37C4BC8E-4301-44E6-8889-DB82FC336E93}" type="pres">
      <dgm:prSet presAssocID="{15760537-62E3-4CE8-9453-59D398D51D9A}" presName="vert2" presStyleCnt="0"/>
      <dgm:spPr/>
    </dgm:pt>
    <dgm:pt modelId="{AA6282BD-C4AA-4709-8786-9376266BA378}" type="pres">
      <dgm:prSet presAssocID="{15760537-62E3-4CE8-9453-59D398D51D9A}" presName="thinLine2b" presStyleLbl="callout" presStyleIdx="3" presStyleCnt="5"/>
      <dgm:spPr/>
    </dgm:pt>
    <dgm:pt modelId="{627CD72B-B6B2-45DB-B6D3-B38A44B0D540}" type="pres">
      <dgm:prSet presAssocID="{15760537-62E3-4CE8-9453-59D398D51D9A}" presName="vertSpace2b" presStyleCnt="0"/>
      <dgm:spPr/>
    </dgm:pt>
    <dgm:pt modelId="{D45BFBCB-65D2-47E9-B7EE-87F64398C2EE}" type="pres">
      <dgm:prSet presAssocID="{46CA7553-648D-4FC6-A3FE-DB2317E35AC1}" presName="horz2" presStyleCnt="0"/>
      <dgm:spPr/>
    </dgm:pt>
    <dgm:pt modelId="{6F5279B4-92C8-498D-8924-4E2A3DC1B378}" type="pres">
      <dgm:prSet presAssocID="{46CA7553-648D-4FC6-A3FE-DB2317E35AC1}" presName="horzSpace2" presStyleCnt="0"/>
      <dgm:spPr/>
    </dgm:pt>
    <dgm:pt modelId="{068CD015-A408-4E64-AF3D-CA0B5F2B174B}" type="pres">
      <dgm:prSet presAssocID="{46CA7553-648D-4FC6-A3FE-DB2317E35AC1}" presName="tx2" presStyleLbl="revTx" presStyleIdx="5" presStyleCnt="6"/>
      <dgm:spPr/>
    </dgm:pt>
    <dgm:pt modelId="{50E58736-C641-4285-9895-424F82EBC03A}" type="pres">
      <dgm:prSet presAssocID="{46CA7553-648D-4FC6-A3FE-DB2317E35AC1}" presName="vert2" presStyleCnt="0"/>
      <dgm:spPr/>
    </dgm:pt>
    <dgm:pt modelId="{CDB3B8A0-CF62-4256-AED4-BBE3BBC4FE27}" type="pres">
      <dgm:prSet presAssocID="{46CA7553-648D-4FC6-A3FE-DB2317E35AC1}" presName="thinLine2b" presStyleLbl="callout" presStyleIdx="4" presStyleCnt="5"/>
      <dgm:spPr/>
    </dgm:pt>
    <dgm:pt modelId="{5DEF48F3-FD15-4347-A632-5940E9B74B20}" type="pres">
      <dgm:prSet presAssocID="{46CA7553-648D-4FC6-A3FE-DB2317E35AC1}" presName="vertSpace2b" presStyleCnt="0"/>
      <dgm:spPr/>
    </dgm:pt>
  </dgm:ptLst>
  <dgm:cxnLst>
    <dgm:cxn modelId="{9504AD26-BE40-45FC-9400-8C664805681D}" type="presOf" srcId="{99CE92D8-CFBA-4BA2-9EDE-932B51D07E2E}" destId="{F99C8E94-C2D8-4E20-AA59-5F3E068C9AF2}" srcOrd="0" destOrd="0" presId="urn:microsoft.com/office/officeart/2008/layout/LinedList"/>
    <dgm:cxn modelId="{CAA3C22B-4FDD-40B1-A6B1-17BF401696B0}" type="presOf" srcId="{FE3C24FA-CC5D-46B1-8BFB-9C5F6F958C9D}" destId="{1C8BDF05-40E9-431D-9827-21BEDE8D1CC0}" srcOrd="0" destOrd="0" presId="urn:microsoft.com/office/officeart/2008/layout/LinedList"/>
    <dgm:cxn modelId="{3E6E1A35-74F0-4CC9-AA92-A46B5E645525}" srcId="{DFA1240B-135A-48BC-A61F-DF197B59F04E}" destId="{89154ED4-9DA6-4767-B63E-DED39F88EAD6}" srcOrd="1" destOrd="0" parTransId="{1A3E3820-ABA0-402F-8E12-37A49CA1E78B}" sibTransId="{C8527742-924B-4D5C-A2B8-1C236C6BBC80}"/>
    <dgm:cxn modelId="{76CDF05C-CFD4-4EC8-802A-DE78E06A3ED6}" srcId="{DFA1240B-135A-48BC-A61F-DF197B59F04E}" destId="{FE3C24FA-CC5D-46B1-8BFB-9C5F6F958C9D}" srcOrd="0" destOrd="0" parTransId="{87847289-2D3E-4D21-B1D3-24319FCD1555}" sibTransId="{0CB7AEFA-EEFC-4AC5-9FD1-5180D0FE22FD}"/>
    <dgm:cxn modelId="{8DACAB68-C1DD-44D1-BC07-FAD8D4062F49}" srcId="{99CE92D8-CFBA-4BA2-9EDE-932B51D07E2E}" destId="{DFA1240B-135A-48BC-A61F-DF197B59F04E}" srcOrd="0" destOrd="0" parTransId="{61DD7E0E-9EB2-4D4B-8984-1ECB16751D6E}" sibTransId="{8FF43DCF-515D-4E2B-AAB5-F28260404CE9}"/>
    <dgm:cxn modelId="{241AC254-4719-4BAB-AF3E-848831DA9C40}" srcId="{DFA1240B-135A-48BC-A61F-DF197B59F04E}" destId="{15760537-62E3-4CE8-9453-59D398D51D9A}" srcOrd="3" destOrd="0" parTransId="{BC84CEFC-9CBF-41D5-831E-771C854332EA}" sibTransId="{6A6F9F37-F165-4590-B2B4-05073C23C870}"/>
    <dgm:cxn modelId="{B833BA8C-54B8-46E0-BBC6-5D4B96A4B503}" srcId="{DFA1240B-135A-48BC-A61F-DF197B59F04E}" destId="{D76AC5E5-2F7F-4C1A-935B-33A54CBC6623}" srcOrd="2" destOrd="0" parTransId="{1565602B-31C7-4F23-9935-968569F02811}" sibTransId="{A29A7B5E-3CEA-4956-A793-4A4D17DF6E07}"/>
    <dgm:cxn modelId="{0347D199-5F42-4901-8644-72D72E9FCFE8}" type="presOf" srcId="{15760537-62E3-4CE8-9453-59D398D51D9A}" destId="{4FE6BC87-E30C-4C49-A4BE-7BA7F4C1725A}" srcOrd="0" destOrd="0" presId="urn:microsoft.com/office/officeart/2008/layout/LinedList"/>
    <dgm:cxn modelId="{5B7EFDA3-82FB-4E36-B91F-B6501AEEBFA1}" srcId="{DFA1240B-135A-48BC-A61F-DF197B59F04E}" destId="{46CA7553-648D-4FC6-A3FE-DB2317E35AC1}" srcOrd="4" destOrd="0" parTransId="{A2E48935-8EE4-4A94-9F7C-596AAFC8883C}" sibTransId="{B72B55C4-2492-48B5-9F00-152E7869D1A8}"/>
    <dgm:cxn modelId="{E7C9D1AF-DF83-464C-A88D-15611F31F849}" type="presOf" srcId="{DFA1240B-135A-48BC-A61F-DF197B59F04E}" destId="{6FF57927-40B9-4035-A8B3-6FC3F53E5F73}" srcOrd="0" destOrd="0" presId="urn:microsoft.com/office/officeart/2008/layout/LinedList"/>
    <dgm:cxn modelId="{5D1E5EB5-5019-4B46-9018-F11A8D812A99}" type="presOf" srcId="{89154ED4-9DA6-4767-B63E-DED39F88EAD6}" destId="{0F6B303D-68A8-4BE3-B7F8-22E096946E0C}" srcOrd="0" destOrd="0" presId="urn:microsoft.com/office/officeart/2008/layout/LinedList"/>
    <dgm:cxn modelId="{3E72B2E7-6EBA-441A-B8E1-34F92C06BF11}" type="presOf" srcId="{46CA7553-648D-4FC6-A3FE-DB2317E35AC1}" destId="{068CD015-A408-4E64-AF3D-CA0B5F2B174B}" srcOrd="0" destOrd="0" presId="urn:microsoft.com/office/officeart/2008/layout/LinedList"/>
    <dgm:cxn modelId="{948CE6FE-BCBC-47D4-B974-5A50450A88CF}" type="presOf" srcId="{D76AC5E5-2F7F-4C1A-935B-33A54CBC6623}" destId="{1A298B18-CE69-40F1-A99D-98CDAE99B039}" srcOrd="0" destOrd="0" presId="urn:microsoft.com/office/officeart/2008/layout/LinedList"/>
    <dgm:cxn modelId="{954D54F8-CFFE-481C-81C1-77355FB16FF1}" type="presParOf" srcId="{F99C8E94-C2D8-4E20-AA59-5F3E068C9AF2}" destId="{D38E5CEA-A2ED-4047-86C4-CD9E8CB6A566}" srcOrd="0" destOrd="0" presId="urn:microsoft.com/office/officeart/2008/layout/LinedList"/>
    <dgm:cxn modelId="{EEC24FE1-7500-427B-8B88-8332326E1D5E}" type="presParOf" srcId="{F99C8E94-C2D8-4E20-AA59-5F3E068C9AF2}" destId="{10B9E0E4-09F5-40B9-85F4-2247E71C3E9B}" srcOrd="1" destOrd="0" presId="urn:microsoft.com/office/officeart/2008/layout/LinedList"/>
    <dgm:cxn modelId="{7B9F4CC7-98E3-4F15-BE36-36947D3AA0E9}" type="presParOf" srcId="{10B9E0E4-09F5-40B9-85F4-2247E71C3E9B}" destId="{6FF57927-40B9-4035-A8B3-6FC3F53E5F73}" srcOrd="0" destOrd="0" presId="urn:microsoft.com/office/officeart/2008/layout/LinedList"/>
    <dgm:cxn modelId="{F57B7133-042F-4C31-A5A6-7DB5A7E07B60}" type="presParOf" srcId="{10B9E0E4-09F5-40B9-85F4-2247E71C3E9B}" destId="{2B0AC8B5-AA7A-491D-AE3A-2F4E1FB3591A}" srcOrd="1" destOrd="0" presId="urn:microsoft.com/office/officeart/2008/layout/LinedList"/>
    <dgm:cxn modelId="{D1737847-0F8F-476A-98A6-D2B1DC73AD76}" type="presParOf" srcId="{2B0AC8B5-AA7A-491D-AE3A-2F4E1FB3591A}" destId="{F35F5F4A-60D8-4D1E-B518-8D10EBCB374F}" srcOrd="0" destOrd="0" presId="urn:microsoft.com/office/officeart/2008/layout/LinedList"/>
    <dgm:cxn modelId="{A828E847-742A-4E6D-959D-B8B0B3D203CB}" type="presParOf" srcId="{2B0AC8B5-AA7A-491D-AE3A-2F4E1FB3591A}" destId="{E3C861B5-73FF-482B-A901-8B6F68A0BF0F}" srcOrd="1" destOrd="0" presId="urn:microsoft.com/office/officeart/2008/layout/LinedList"/>
    <dgm:cxn modelId="{A9FA074F-A811-416B-903E-0EF04BC20053}" type="presParOf" srcId="{E3C861B5-73FF-482B-A901-8B6F68A0BF0F}" destId="{1AD5451B-9325-4C09-A3CB-CED0FD5E88B9}" srcOrd="0" destOrd="0" presId="urn:microsoft.com/office/officeart/2008/layout/LinedList"/>
    <dgm:cxn modelId="{D782B794-2690-4C22-A282-B6D49716BC29}" type="presParOf" srcId="{E3C861B5-73FF-482B-A901-8B6F68A0BF0F}" destId="{1C8BDF05-40E9-431D-9827-21BEDE8D1CC0}" srcOrd="1" destOrd="0" presId="urn:microsoft.com/office/officeart/2008/layout/LinedList"/>
    <dgm:cxn modelId="{82FAB987-EFBC-41CC-864B-3D761D3B71FE}" type="presParOf" srcId="{E3C861B5-73FF-482B-A901-8B6F68A0BF0F}" destId="{67EA4EF0-7D2F-40C2-AE9E-E8391CAC8FCD}" srcOrd="2" destOrd="0" presId="urn:microsoft.com/office/officeart/2008/layout/LinedList"/>
    <dgm:cxn modelId="{17B74F26-5DB9-402C-AC7C-9548E98B1225}" type="presParOf" srcId="{2B0AC8B5-AA7A-491D-AE3A-2F4E1FB3591A}" destId="{34B2061D-18E8-42A9-B3FF-44E1E6C7F031}" srcOrd="2" destOrd="0" presId="urn:microsoft.com/office/officeart/2008/layout/LinedList"/>
    <dgm:cxn modelId="{4C399C5B-505B-45CB-9C34-258112909642}" type="presParOf" srcId="{2B0AC8B5-AA7A-491D-AE3A-2F4E1FB3591A}" destId="{0B959179-6696-4968-BD13-4ECC868E3E83}" srcOrd="3" destOrd="0" presId="urn:microsoft.com/office/officeart/2008/layout/LinedList"/>
    <dgm:cxn modelId="{C26AD030-9BD6-4B55-AC00-A94CB71A85EF}" type="presParOf" srcId="{2B0AC8B5-AA7A-491D-AE3A-2F4E1FB3591A}" destId="{E37E6838-C77C-4D78-BDED-B5AA44BA9505}" srcOrd="4" destOrd="0" presId="urn:microsoft.com/office/officeart/2008/layout/LinedList"/>
    <dgm:cxn modelId="{897A4D09-23DB-4BB8-B95D-6A8EC8B1FA57}" type="presParOf" srcId="{E37E6838-C77C-4D78-BDED-B5AA44BA9505}" destId="{CA9E7FF9-72F1-4B30-8720-99A7315B86B6}" srcOrd="0" destOrd="0" presId="urn:microsoft.com/office/officeart/2008/layout/LinedList"/>
    <dgm:cxn modelId="{7DB1DAC2-22E2-4851-8189-351988A45F25}" type="presParOf" srcId="{E37E6838-C77C-4D78-BDED-B5AA44BA9505}" destId="{0F6B303D-68A8-4BE3-B7F8-22E096946E0C}" srcOrd="1" destOrd="0" presId="urn:microsoft.com/office/officeart/2008/layout/LinedList"/>
    <dgm:cxn modelId="{98704201-8DE7-48CB-AD76-D9F8A9302276}" type="presParOf" srcId="{E37E6838-C77C-4D78-BDED-B5AA44BA9505}" destId="{D9D9FFE0-44A0-4619-ADDB-43B29E8F1095}" srcOrd="2" destOrd="0" presId="urn:microsoft.com/office/officeart/2008/layout/LinedList"/>
    <dgm:cxn modelId="{5F707AE5-CAD3-4015-8728-254B09B0A230}" type="presParOf" srcId="{2B0AC8B5-AA7A-491D-AE3A-2F4E1FB3591A}" destId="{F0FD760F-1E08-439B-8C3A-673E3FB348F8}" srcOrd="5" destOrd="0" presId="urn:microsoft.com/office/officeart/2008/layout/LinedList"/>
    <dgm:cxn modelId="{1609C1D3-713F-4AF6-8448-2DB00C700884}" type="presParOf" srcId="{2B0AC8B5-AA7A-491D-AE3A-2F4E1FB3591A}" destId="{626CBBBD-BF79-4694-BCFE-C887410009F7}" srcOrd="6" destOrd="0" presId="urn:microsoft.com/office/officeart/2008/layout/LinedList"/>
    <dgm:cxn modelId="{877DA6F7-3047-4E0B-BAA9-03A4D4199286}" type="presParOf" srcId="{2B0AC8B5-AA7A-491D-AE3A-2F4E1FB3591A}" destId="{074EC75E-333A-4222-874F-07A5C79A1091}" srcOrd="7" destOrd="0" presId="urn:microsoft.com/office/officeart/2008/layout/LinedList"/>
    <dgm:cxn modelId="{DBC7AA5E-C1F9-4C16-9A82-9EE75071BC68}" type="presParOf" srcId="{074EC75E-333A-4222-874F-07A5C79A1091}" destId="{267C040D-1920-4CE2-8A74-0E9A67DE0106}" srcOrd="0" destOrd="0" presId="urn:microsoft.com/office/officeart/2008/layout/LinedList"/>
    <dgm:cxn modelId="{F83F903F-A615-41C9-8B63-E7AE17DAA244}" type="presParOf" srcId="{074EC75E-333A-4222-874F-07A5C79A1091}" destId="{1A298B18-CE69-40F1-A99D-98CDAE99B039}" srcOrd="1" destOrd="0" presId="urn:microsoft.com/office/officeart/2008/layout/LinedList"/>
    <dgm:cxn modelId="{6B98F720-DC9F-4FCD-97DE-2FFB707B2D64}" type="presParOf" srcId="{074EC75E-333A-4222-874F-07A5C79A1091}" destId="{0A2C7037-1F87-4078-A73D-0A0EE34596AA}" srcOrd="2" destOrd="0" presId="urn:microsoft.com/office/officeart/2008/layout/LinedList"/>
    <dgm:cxn modelId="{7F1653C2-D6AC-4FBB-9C3D-74E42A028A24}" type="presParOf" srcId="{2B0AC8B5-AA7A-491D-AE3A-2F4E1FB3591A}" destId="{9F247872-18DF-4AB1-8B47-DBE2B8BBB61A}" srcOrd="8" destOrd="0" presId="urn:microsoft.com/office/officeart/2008/layout/LinedList"/>
    <dgm:cxn modelId="{5CC45DF0-83E6-4B42-83E4-8574F093C8C1}" type="presParOf" srcId="{2B0AC8B5-AA7A-491D-AE3A-2F4E1FB3591A}" destId="{A9130AA6-EDED-4409-9B2A-57F286D910EA}" srcOrd="9" destOrd="0" presId="urn:microsoft.com/office/officeart/2008/layout/LinedList"/>
    <dgm:cxn modelId="{28AE274C-2C2E-4A6F-80AB-F6588BE4E266}" type="presParOf" srcId="{2B0AC8B5-AA7A-491D-AE3A-2F4E1FB3591A}" destId="{10939E2A-7ADC-4A59-98CD-FD752B3C3941}" srcOrd="10" destOrd="0" presId="urn:microsoft.com/office/officeart/2008/layout/LinedList"/>
    <dgm:cxn modelId="{10F94A24-F3AF-4E72-BE3F-F94082869575}" type="presParOf" srcId="{10939E2A-7ADC-4A59-98CD-FD752B3C3941}" destId="{E3BA2E9C-EA55-49B1-AD2F-13A9E1F100E5}" srcOrd="0" destOrd="0" presId="urn:microsoft.com/office/officeart/2008/layout/LinedList"/>
    <dgm:cxn modelId="{CB7A6872-BEDB-4245-A24F-F17E052FE5F3}" type="presParOf" srcId="{10939E2A-7ADC-4A59-98CD-FD752B3C3941}" destId="{4FE6BC87-E30C-4C49-A4BE-7BA7F4C1725A}" srcOrd="1" destOrd="0" presId="urn:microsoft.com/office/officeart/2008/layout/LinedList"/>
    <dgm:cxn modelId="{13B15646-06B9-4F99-B44F-2C72E8653593}" type="presParOf" srcId="{10939E2A-7ADC-4A59-98CD-FD752B3C3941}" destId="{37C4BC8E-4301-44E6-8889-DB82FC336E93}" srcOrd="2" destOrd="0" presId="urn:microsoft.com/office/officeart/2008/layout/LinedList"/>
    <dgm:cxn modelId="{9721D795-377B-40D6-BF44-DBBDC34DCDA3}" type="presParOf" srcId="{2B0AC8B5-AA7A-491D-AE3A-2F4E1FB3591A}" destId="{AA6282BD-C4AA-4709-8786-9376266BA378}" srcOrd="11" destOrd="0" presId="urn:microsoft.com/office/officeart/2008/layout/LinedList"/>
    <dgm:cxn modelId="{C9D179D1-522C-47A5-8B85-8FA5E68C390D}" type="presParOf" srcId="{2B0AC8B5-AA7A-491D-AE3A-2F4E1FB3591A}" destId="{627CD72B-B6B2-45DB-B6D3-B38A44B0D540}" srcOrd="12" destOrd="0" presId="urn:microsoft.com/office/officeart/2008/layout/LinedList"/>
    <dgm:cxn modelId="{0BF924F1-19F9-4294-84B0-16DCA70C09DC}" type="presParOf" srcId="{2B0AC8B5-AA7A-491D-AE3A-2F4E1FB3591A}" destId="{D45BFBCB-65D2-47E9-B7EE-87F64398C2EE}" srcOrd="13" destOrd="0" presId="urn:microsoft.com/office/officeart/2008/layout/LinedList"/>
    <dgm:cxn modelId="{649DCFEC-5126-4518-8920-9FA1CAE9B97D}" type="presParOf" srcId="{D45BFBCB-65D2-47E9-B7EE-87F64398C2EE}" destId="{6F5279B4-92C8-498D-8924-4E2A3DC1B378}" srcOrd="0" destOrd="0" presId="urn:microsoft.com/office/officeart/2008/layout/LinedList"/>
    <dgm:cxn modelId="{0E135944-9758-4BAE-A8E0-1497829F0AD8}" type="presParOf" srcId="{D45BFBCB-65D2-47E9-B7EE-87F64398C2EE}" destId="{068CD015-A408-4E64-AF3D-CA0B5F2B174B}" srcOrd="1" destOrd="0" presId="urn:microsoft.com/office/officeart/2008/layout/LinedList"/>
    <dgm:cxn modelId="{0772CF6F-20C4-47EA-BEDE-0619E9180567}" type="presParOf" srcId="{D45BFBCB-65D2-47E9-B7EE-87F64398C2EE}" destId="{50E58736-C641-4285-9895-424F82EBC03A}" srcOrd="2" destOrd="0" presId="urn:microsoft.com/office/officeart/2008/layout/LinedList"/>
    <dgm:cxn modelId="{C465D558-3FB4-4AAB-BA02-8E04797FD7AD}" type="presParOf" srcId="{2B0AC8B5-AA7A-491D-AE3A-2F4E1FB3591A}" destId="{CDB3B8A0-CF62-4256-AED4-BBE3BBC4FE27}" srcOrd="14" destOrd="0" presId="urn:microsoft.com/office/officeart/2008/layout/LinedList"/>
    <dgm:cxn modelId="{4651DF90-CC63-4A81-9CBE-E4EB485F1A05}" type="presParOf" srcId="{2B0AC8B5-AA7A-491D-AE3A-2F4E1FB3591A}" destId="{5DEF48F3-FD15-4347-A632-5940E9B74B20}" srcOrd="15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4790174-06C9-43ED-8848-3E4C1FDFA83F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43AE2B2D-43A9-4CDB-8B66-D2CDA957F280}">
      <dgm:prSet/>
      <dgm:spPr/>
      <dgm:t>
        <a:bodyPr/>
        <a:lstStyle/>
        <a:p>
          <a:r>
            <a:rPr lang="en-GB"/>
            <a:t>The extended marketing mix (7P's) is the combination of elements of marketing that aim to work together to achieve the objectives of a marketing strategy:</a:t>
          </a:r>
          <a:endParaRPr lang="en-US"/>
        </a:p>
      </dgm:t>
    </dgm:pt>
    <dgm:pt modelId="{D58B0A79-20C5-4A92-9018-8CF0DA77E963}" type="parTrans" cxnId="{4D9030BD-E787-4C13-92C6-8EB4DC8C221F}">
      <dgm:prSet/>
      <dgm:spPr/>
      <dgm:t>
        <a:bodyPr/>
        <a:lstStyle/>
        <a:p>
          <a:endParaRPr lang="en-US"/>
        </a:p>
      </dgm:t>
    </dgm:pt>
    <dgm:pt modelId="{1D46ADE7-484C-4438-B92F-63B9A7749161}" type="sibTrans" cxnId="{4D9030BD-E787-4C13-92C6-8EB4DC8C221F}">
      <dgm:prSet/>
      <dgm:spPr/>
      <dgm:t>
        <a:bodyPr/>
        <a:lstStyle/>
        <a:p>
          <a:endParaRPr lang="en-US"/>
        </a:p>
      </dgm:t>
    </dgm:pt>
    <dgm:pt modelId="{E2332AE4-A808-4C47-8E19-3F7DE2CADE3A}">
      <dgm:prSet/>
      <dgm:spPr/>
      <dgm:t>
        <a:bodyPr/>
        <a:lstStyle/>
        <a:p>
          <a:r>
            <a:rPr lang="en-GB"/>
            <a:t>What products and services a company is going to produce</a:t>
          </a:r>
          <a:endParaRPr lang="en-US"/>
        </a:p>
      </dgm:t>
    </dgm:pt>
    <dgm:pt modelId="{ADB0CE28-57E8-4186-8E36-900293C4E87C}" type="parTrans" cxnId="{A9A3CFAB-6BD2-4864-829A-235A70897EC7}">
      <dgm:prSet/>
      <dgm:spPr/>
      <dgm:t>
        <a:bodyPr/>
        <a:lstStyle/>
        <a:p>
          <a:endParaRPr lang="en-US"/>
        </a:p>
      </dgm:t>
    </dgm:pt>
    <dgm:pt modelId="{178CFABA-7BDB-41F6-96DF-21529611AD27}" type="sibTrans" cxnId="{A9A3CFAB-6BD2-4864-829A-235A70897EC7}">
      <dgm:prSet/>
      <dgm:spPr/>
      <dgm:t>
        <a:bodyPr/>
        <a:lstStyle/>
        <a:p>
          <a:endParaRPr lang="en-US"/>
        </a:p>
      </dgm:t>
    </dgm:pt>
    <dgm:pt modelId="{4E63C0DA-6F8E-40DD-AFEC-F326C583FE71}">
      <dgm:prSet/>
      <dgm:spPr/>
      <dgm:t>
        <a:bodyPr/>
        <a:lstStyle/>
        <a:p>
          <a:r>
            <a:rPr lang="en-GB"/>
            <a:t>How much it is going to charge</a:t>
          </a:r>
          <a:endParaRPr lang="en-US"/>
        </a:p>
      </dgm:t>
    </dgm:pt>
    <dgm:pt modelId="{EF4FC612-FD47-490B-9AA3-3A60D254C34D}" type="parTrans" cxnId="{296425EE-C469-4D51-8BA4-FD1B40C68552}">
      <dgm:prSet/>
      <dgm:spPr/>
      <dgm:t>
        <a:bodyPr/>
        <a:lstStyle/>
        <a:p>
          <a:endParaRPr lang="en-US"/>
        </a:p>
      </dgm:t>
    </dgm:pt>
    <dgm:pt modelId="{EF0972CD-BB7D-4C66-B8BA-854EE7FD2385}" type="sibTrans" cxnId="{296425EE-C469-4D51-8BA4-FD1B40C68552}">
      <dgm:prSet/>
      <dgm:spPr/>
      <dgm:t>
        <a:bodyPr/>
        <a:lstStyle/>
        <a:p>
          <a:endParaRPr lang="en-US"/>
        </a:p>
      </dgm:t>
    </dgm:pt>
    <dgm:pt modelId="{F6802D90-DB0A-433B-BD5F-DCCD8C25AF19}">
      <dgm:prSet/>
      <dgm:spPr/>
      <dgm:t>
        <a:bodyPr/>
        <a:lstStyle/>
        <a:p>
          <a:r>
            <a:rPr lang="en-GB"/>
            <a:t>How it is going to deliver products or services to the customer</a:t>
          </a:r>
          <a:endParaRPr lang="en-US"/>
        </a:p>
      </dgm:t>
    </dgm:pt>
    <dgm:pt modelId="{BA63A801-E27F-4C7D-B2A1-5438B96560A2}" type="parTrans" cxnId="{96C12DF4-BA85-4763-80E3-F0813E5BD5B6}">
      <dgm:prSet/>
      <dgm:spPr/>
      <dgm:t>
        <a:bodyPr/>
        <a:lstStyle/>
        <a:p>
          <a:endParaRPr lang="en-US"/>
        </a:p>
      </dgm:t>
    </dgm:pt>
    <dgm:pt modelId="{1EA59A93-5738-44D2-8654-1323D431F55D}" type="sibTrans" cxnId="{96C12DF4-BA85-4763-80E3-F0813E5BD5B6}">
      <dgm:prSet/>
      <dgm:spPr/>
      <dgm:t>
        <a:bodyPr/>
        <a:lstStyle/>
        <a:p>
          <a:endParaRPr lang="en-US"/>
        </a:p>
      </dgm:t>
    </dgm:pt>
    <dgm:pt modelId="{CBE20E84-1A8E-48B3-A8CE-F4A5886FC9C2}">
      <dgm:prSet/>
      <dgm:spPr/>
      <dgm:t>
        <a:bodyPr/>
        <a:lstStyle/>
        <a:p>
          <a:r>
            <a:rPr lang="en-GB"/>
            <a:t>How it is going to tell its customers about its products and services. </a:t>
          </a:r>
          <a:endParaRPr lang="en-US"/>
        </a:p>
      </dgm:t>
    </dgm:pt>
    <dgm:pt modelId="{7EFEB803-7321-452D-9F4B-3DF7034F14EB}" type="parTrans" cxnId="{F015D148-0ADB-40BA-933C-5D2E554146F6}">
      <dgm:prSet/>
      <dgm:spPr/>
      <dgm:t>
        <a:bodyPr/>
        <a:lstStyle/>
        <a:p>
          <a:endParaRPr lang="en-US"/>
        </a:p>
      </dgm:t>
    </dgm:pt>
    <dgm:pt modelId="{AE1CB8BC-4933-41F7-B554-B8774F01B98E}" type="sibTrans" cxnId="{F015D148-0ADB-40BA-933C-5D2E554146F6}">
      <dgm:prSet/>
      <dgm:spPr/>
      <dgm:t>
        <a:bodyPr/>
        <a:lstStyle/>
        <a:p>
          <a:endParaRPr lang="en-US"/>
        </a:p>
      </dgm:t>
    </dgm:pt>
    <dgm:pt modelId="{919492A2-C6EC-43EC-8926-FE5754CB8DD0}" type="pres">
      <dgm:prSet presAssocID="{E4790174-06C9-43ED-8848-3E4C1FDFA83F}" presName="linear" presStyleCnt="0">
        <dgm:presLayoutVars>
          <dgm:animLvl val="lvl"/>
          <dgm:resizeHandles val="exact"/>
        </dgm:presLayoutVars>
      </dgm:prSet>
      <dgm:spPr/>
    </dgm:pt>
    <dgm:pt modelId="{05723A11-DFE2-456A-9C31-F252A34A4908}" type="pres">
      <dgm:prSet presAssocID="{43AE2B2D-43A9-4CDB-8B66-D2CDA957F280}" presName="parentText" presStyleLbl="node1" presStyleIdx="0" presStyleCnt="1">
        <dgm:presLayoutVars>
          <dgm:chMax val="0"/>
          <dgm:bulletEnabled val="1"/>
        </dgm:presLayoutVars>
      </dgm:prSet>
      <dgm:spPr/>
    </dgm:pt>
    <dgm:pt modelId="{D9C1D043-2E28-4C9A-B8BB-A6228A5B7724}" type="pres">
      <dgm:prSet presAssocID="{43AE2B2D-43A9-4CDB-8B66-D2CDA957F280}" presName="childText" presStyleLbl="revTx" presStyleIdx="0" presStyleCnt="1">
        <dgm:presLayoutVars>
          <dgm:bulletEnabled val="1"/>
        </dgm:presLayoutVars>
      </dgm:prSet>
      <dgm:spPr/>
    </dgm:pt>
  </dgm:ptLst>
  <dgm:cxnLst>
    <dgm:cxn modelId="{94CC4700-EE13-4840-971D-49C261C762C8}" type="presOf" srcId="{CBE20E84-1A8E-48B3-A8CE-F4A5886FC9C2}" destId="{D9C1D043-2E28-4C9A-B8BB-A6228A5B7724}" srcOrd="0" destOrd="3" presId="urn:microsoft.com/office/officeart/2005/8/layout/vList2"/>
    <dgm:cxn modelId="{996B891C-4CDB-4F47-9D3E-9C97555B555F}" type="presOf" srcId="{43AE2B2D-43A9-4CDB-8B66-D2CDA957F280}" destId="{05723A11-DFE2-456A-9C31-F252A34A4908}" srcOrd="0" destOrd="0" presId="urn:microsoft.com/office/officeart/2005/8/layout/vList2"/>
    <dgm:cxn modelId="{B1C0D62C-B65E-435E-B6C6-D57EDC47EBE6}" type="presOf" srcId="{E4790174-06C9-43ED-8848-3E4C1FDFA83F}" destId="{919492A2-C6EC-43EC-8926-FE5754CB8DD0}" srcOrd="0" destOrd="0" presId="urn:microsoft.com/office/officeart/2005/8/layout/vList2"/>
    <dgm:cxn modelId="{F015D148-0ADB-40BA-933C-5D2E554146F6}" srcId="{43AE2B2D-43A9-4CDB-8B66-D2CDA957F280}" destId="{CBE20E84-1A8E-48B3-A8CE-F4A5886FC9C2}" srcOrd="3" destOrd="0" parTransId="{7EFEB803-7321-452D-9F4B-3DF7034F14EB}" sibTransId="{AE1CB8BC-4933-41F7-B554-B8774F01B98E}"/>
    <dgm:cxn modelId="{B5C2F64E-4C41-45B9-A3A4-1E071A2EFCE1}" type="presOf" srcId="{E2332AE4-A808-4C47-8E19-3F7DE2CADE3A}" destId="{D9C1D043-2E28-4C9A-B8BB-A6228A5B7724}" srcOrd="0" destOrd="0" presId="urn:microsoft.com/office/officeart/2005/8/layout/vList2"/>
    <dgm:cxn modelId="{68E59E7F-C9E0-457C-B74B-8140833C0820}" type="presOf" srcId="{4E63C0DA-6F8E-40DD-AFEC-F326C583FE71}" destId="{D9C1D043-2E28-4C9A-B8BB-A6228A5B7724}" srcOrd="0" destOrd="1" presId="urn:microsoft.com/office/officeart/2005/8/layout/vList2"/>
    <dgm:cxn modelId="{A9A3CFAB-6BD2-4864-829A-235A70897EC7}" srcId="{43AE2B2D-43A9-4CDB-8B66-D2CDA957F280}" destId="{E2332AE4-A808-4C47-8E19-3F7DE2CADE3A}" srcOrd="0" destOrd="0" parTransId="{ADB0CE28-57E8-4186-8E36-900293C4E87C}" sibTransId="{178CFABA-7BDB-41F6-96DF-21529611AD27}"/>
    <dgm:cxn modelId="{4D9030BD-E787-4C13-92C6-8EB4DC8C221F}" srcId="{E4790174-06C9-43ED-8848-3E4C1FDFA83F}" destId="{43AE2B2D-43A9-4CDB-8B66-D2CDA957F280}" srcOrd="0" destOrd="0" parTransId="{D58B0A79-20C5-4A92-9018-8CF0DA77E963}" sibTransId="{1D46ADE7-484C-4438-B92F-63B9A7749161}"/>
    <dgm:cxn modelId="{018149D2-B7D9-4B1E-9151-B6006BE1A032}" type="presOf" srcId="{F6802D90-DB0A-433B-BD5F-DCCD8C25AF19}" destId="{D9C1D043-2E28-4C9A-B8BB-A6228A5B7724}" srcOrd="0" destOrd="2" presId="urn:microsoft.com/office/officeart/2005/8/layout/vList2"/>
    <dgm:cxn modelId="{296425EE-C469-4D51-8BA4-FD1B40C68552}" srcId="{43AE2B2D-43A9-4CDB-8B66-D2CDA957F280}" destId="{4E63C0DA-6F8E-40DD-AFEC-F326C583FE71}" srcOrd="1" destOrd="0" parTransId="{EF4FC612-FD47-490B-9AA3-3A60D254C34D}" sibTransId="{EF0972CD-BB7D-4C66-B8BA-854EE7FD2385}"/>
    <dgm:cxn modelId="{96C12DF4-BA85-4763-80E3-F0813E5BD5B6}" srcId="{43AE2B2D-43A9-4CDB-8B66-D2CDA957F280}" destId="{F6802D90-DB0A-433B-BD5F-DCCD8C25AF19}" srcOrd="2" destOrd="0" parTransId="{BA63A801-E27F-4C7D-B2A1-5438B96560A2}" sibTransId="{1EA59A93-5738-44D2-8654-1323D431F55D}"/>
    <dgm:cxn modelId="{7F6199F2-6848-4C03-BF13-77F755B626F3}" type="presParOf" srcId="{919492A2-C6EC-43EC-8926-FE5754CB8DD0}" destId="{05723A11-DFE2-456A-9C31-F252A34A4908}" srcOrd="0" destOrd="0" presId="urn:microsoft.com/office/officeart/2005/8/layout/vList2"/>
    <dgm:cxn modelId="{6DB19C5E-330B-415B-9B1D-67C01525E2AF}" type="presParOf" srcId="{919492A2-C6EC-43EC-8926-FE5754CB8DD0}" destId="{D9C1D043-2E28-4C9A-B8BB-A6228A5B7724}" srcOrd="1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48D1454A-7A15-40A4-B6BB-A561ED6C31A2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BE051579-8B43-49C2-B1BF-839E1BE91530}">
      <dgm:prSet/>
      <dgm:spPr/>
      <dgm:t>
        <a:bodyPr/>
        <a:lstStyle/>
        <a:p>
          <a:r>
            <a:rPr lang="en-GB"/>
            <a:t>Traditionally, marketing considerations were known as the 4Ps:</a:t>
          </a:r>
          <a:endParaRPr lang="en-US"/>
        </a:p>
      </dgm:t>
    </dgm:pt>
    <dgm:pt modelId="{4C7CF801-AA9E-4F41-A2A9-A2D858F5C627}" type="parTrans" cxnId="{8367E4FE-EC8A-4975-B047-E1FB058520B4}">
      <dgm:prSet/>
      <dgm:spPr/>
      <dgm:t>
        <a:bodyPr/>
        <a:lstStyle/>
        <a:p>
          <a:endParaRPr lang="en-US"/>
        </a:p>
      </dgm:t>
    </dgm:pt>
    <dgm:pt modelId="{685684FF-C917-4734-B67B-3F333C756335}" type="sibTrans" cxnId="{8367E4FE-EC8A-4975-B047-E1FB058520B4}">
      <dgm:prSet/>
      <dgm:spPr/>
      <dgm:t>
        <a:bodyPr/>
        <a:lstStyle/>
        <a:p>
          <a:endParaRPr lang="en-US"/>
        </a:p>
      </dgm:t>
    </dgm:pt>
    <dgm:pt modelId="{D034DEB5-C234-4922-B219-E6E50A8183AF}">
      <dgm:prSet/>
      <dgm:spPr/>
      <dgm:t>
        <a:bodyPr/>
        <a:lstStyle/>
        <a:p>
          <a:r>
            <a:rPr lang="en-GB"/>
            <a:t>Product</a:t>
          </a:r>
          <a:endParaRPr lang="en-US"/>
        </a:p>
      </dgm:t>
    </dgm:pt>
    <dgm:pt modelId="{A453AF7D-6065-4722-83CD-7731F57C3399}" type="parTrans" cxnId="{336B275B-76FA-4893-80AD-6C912A60176B}">
      <dgm:prSet/>
      <dgm:spPr/>
      <dgm:t>
        <a:bodyPr/>
        <a:lstStyle/>
        <a:p>
          <a:endParaRPr lang="en-US"/>
        </a:p>
      </dgm:t>
    </dgm:pt>
    <dgm:pt modelId="{594828F4-7BCF-457B-9826-4B84175D29B0}" type="sibTrans" cxnId="{336B275B-76FA-4893-80AD-6C912A60176B}">
      <dgm:prSet/>
      <dgm:spPr/>
      <dgm:t>
        <a:bodyPr/>
        <a:lstStyle/>
        <a:p>
          <a:endParaRPr lang="en-US"/>
        </a:p>
      </dgm:t>
    </dgm:pt>
    <dgm:pt modelId="{8E4DCA06-B2CA-451B-A302-4BF79811F41F}">
      <dgm:prSet/>
      <dgm:spPr/>
      <dgm:t>
        <a:bodyPr/>
        <a:lstStyle/>
        <a:p>
          <a:r>
            <a:rPr lang="en-GB"/>
            <a:t>Price</a:t>
          </a:r>
          <a:endParaRPr lang="en-US"/>
        </a:p>
      </dgm:t>
    </dgm:pt>
    <dgm:pt modelId="{D2C818D2-401E-4570-A79D-18E6708C6EF0}" type="parTrans" cxnId="{C11A3D99-D891-4B4B-BE6D-7D7E2C964048}">
      <dgm:prSet/>
      <dgm:spPr/>
      <dgm:t>
        <a:bodyPr/>
        <a:lstStyle/>
        <a:p>
          <a:endParaRPr lang="en-US"/>
        </a:p>
      </dgm:t>
    </dgm:pt>
    <dgm:pt modelId="{4894CB4A-4A4B-4149-A10E-2C18E1C7C65D}" type="sibTrans" cxnId="{C11A3D99-D891-4B4B-BE6D-7D7E2C964048}">
      <dgm:prSet/>
      <dgm:spPr/>
      <dgm:t>
        <a:bodyPr/>
        <a:lstStyle/>
        <a:p>
          <a:endParaRPr lang="en-US"/>
        </a:p>
      </dgm:t>
    </dgm:pt>
    <dgm:pt modelId="{36A430FD-F7C7-4098-94D1-C7000DB1EEC3}">
      <dgm:prSet/>
      <dgm:spPr/>
      <dgm:t>
        <a:bodyPr/>
        <a:lstStyle/>
        <a:p>
          <a:r>
            <a:rPr lang="en-GB"/>
            <a:t>Place</a:t>
          </a:r>
          <a:endParaRPr lang="en-US"/>
        </a:p>
      </dgm:t>
    </dgm:pt>
    <dgm:pt modelId="{8A970AEF-08FF-4BA7-A404-23613AFACE0D}" type="parTrans" cxnId="{2D3B4DF1-7C31-4B54-9F34-58C462740638}">
      <dgm:prSet/>
      <dgm:spPr/>
      <dgm:t>
        <a:bodyPr/>
        <a:lstStyle/>
        <a:p>
          <a:endParaRPr lang="en-US"/>
        </a:p>
      </dgm:t>
    </dgm:pt>
    <dgm:pt modelId="{0226F18F-6C41-40B8-B972-A6913FE004CE}" type="sibTrans" cxnId="{2D3B4DF1-7C31-4B54-9F34-58C462740638}">
      <dgm:prSet/>
      <dgm:spPr/>
      <dgm:t>
        <a:bodyPr/>
        <a:lstStyle/>
        <a:p>
          <a:endParaRPr lang="en-US"/>
        </a:p>
      </dgm:t>
    </dgm:pt>
    <dgm:pt modelId="{E7B55AFE-099F-407F-9A4A-C40A37E81946}">
      <dgm:prSet/>
      <dgm:spPr/>
      <dgm:t>
        <a:bodyPr/>
        <a:lstStyle/>
        <a:p>
          <a:r>
            <a:rPr lang="en-GB"/>
            <a:t>Promotion </a:t>
          </a:r>
          <a:endParaRPr lang="en-US"/>
        </a:p>
      </dgm:t>
    </dgm:pt>
    <dgm:pt modelId="{1BF8283D-655A-40EF-909E-3FE49038E861}" type="parTrans" cxnId="{474C4AB7-ED44-4804-8E46-601D3CD3F64F}">
      <dgm:prSet/>
      <dgm:spPr/>
      <dgm:t>
        <a:bodyPr/>
        <a:lstStyle/>
        <a:p>
          <a:endParaRPr lang="en-US"/>
        </a:p>
      </dgm:t>
    </dgm:pt>
    <dgm:pt modelId="{DD59E596-9063-4339-BA58-843F631D0540}" type="sibTrans" cxnId="{474C4AB7-ED44-4804-8E46-601D3CD3F64F}">
      <dgm:prSet/>
      <dgm:spPr/>
      <dgm:t>
        <a:bodyPr/>
        <a:lstStyle/>
        <a:p>
          <a:endParaRPr lang="en-US"/>
        </a:p>
      </dgm:t>
    </dgm:pt>
    <dgm:pt modelId="{08E7769F-CEA0-4369-8076-3C9C4636E8E4}">
      <dgm:prSet/>
      <dgm:spPr/>
      <dgm:t>
        <a:bodyPr/>
        <a:lstStyle/>
        <a:p>
          <a:r>
            <a:rPr lang="en-GB"/>
            <a:t>As marketing became a more sophisticated discipline, a further 3 ‘P’s’ were added:</a:t>
          </a:r>
          <a:endParaRPr lang="en-US"/>
        </a:p>
      </dgm:t>
    </dgm:pt>
    <dgm:pt modelId="{2BF7BAAE-3183-445D-88A0-77FEFD1780CD}" type="parTrans" cxnId="{BD349BA6-C5F0-45C9-B61B-CAA4F07361D3}">
      <dgm:prSet/>
      <dgm:spPr/>
      <dgm:t>
        <a:bodyPr/>
        <a:lstStyle/>
        <a:p>
          <a:endParaRPr lang="en-US"/>
        </a:p>
      </dgm:t>
    </dgm:pt>
    <dgm:pt modelId="{8CFF804E-2CB1-41B0-B566-D2C46789735B}" type="sibTrans" cxnId="{BD349BA6-C5F0-45C9-B61B-CAA4F07361D3}">
      <dgm:prSet/>
      <dgm:spPr/>
      <dgm:t>
        <a:bodyPr/>
        <a:lstStyle/>
        <a:p>
          <a:endParaRPr lang="en-US"/>
        </a:p>
      </dgm:t>
    </dgm:pt>
    <dgm:pt modelId="{05FEE30B-B9FB-4F39-AE3D-ACCAC47C9670}">
      <dgm:prSet/>
      <dgm:spPr/>
      <dgm:t>
        <a:bodyPr/>
        <a:lstStyle/>
        <a:p>
          <a:r>
            <a:rPr lang="en-GB"/>
            <a:t>People</a:t>
          </a:r>
          <a:endParaRPr lang="en-US"/>
        </a:p>
      </dgm:t>
    </dgm:pt>
    <dgm:pt modelId="{4109DEA6-5B81-4069-862D-F0EB41EFA4E1}" type="parTrans" cxnId="{2B342DE3-6B6E-45E2-B913-3E507358C73D}">
      <dgm:prSet/>
      <dgm:spPr/>
      <dgm:t>
        <a:bodyPr/>
        <a:lstStyle/>
        <a:p>
          <a:endParaRPr lang="en-US"/>
        </a:p>
      </dgm:t>
    </dgm:pt>
    <dgm:pt modelId="{BAAEB3B5-A91D-4A39-9264-70AD566EAA63}" type="sibTrans" cxnId="{2B342DE3-6B6E-45E2-B913-3E507358C73D}">
      <dgm:prSet/>
      <dgm:spPr/>
      <dgm:t>
        <a:bodyPr/>
        <a:lstStyle/>
        <a:p>
          <a:endParaRPr lang="en-US"/>
        </a:p>
      </dgm:t>
    </dgm:pt>
    <dgm:pt modelId="{82750F93-FC8E-4A3B-A6A2-96EC7A671DC6}">
      <dgm:prSet/>
      <dgm:spPr/>
      <dgm:t>
        <a:bodyPr/>
        <a:lstStyle/>
        <a:p>
          <a:r>
            <a:rPr lang="en-GB"/>
            <a:t>Process</a:t>
          </a:r>
          <a:endParaRPr lang="en-US"/>
        </a:p>
      </dgm:t>
    </dgm:pt>
    <dgm:pt modelId="{51031A73-AF6E-4A14-9A4A-AEF19C26AD4B}" type="parTrans" cxnId="{0BFDB36F-8CC0-4D78-A852-2DA1867FC9ED}">
      <dgm:prSet/>
      <dgm:spPr/>
      <dgm:t>
        <a:bodyPr/>
        <a:lstStyle/>
        <a:p>
          <a:endParaRPr lang="en-US"/>
        </a:p>
      </dgm:t>
    </dgm:pt>
    <dgm:pt modelId="{8C6E6D5C-09AE-4A33-A8AE-A22FC34E0AA3}" type="sibTrans" cxnId="{0BFDB36F-8CC0-4D78-A852-2DA1867FC9ED}">
      <dgm:prSet/>
      <dgm:spPr/>
      <dgm:t>
        <a:bodyPr/>
        <a:lstStyle/>
        <a:p>
          <a:endParaRPr lang="en-US"/>
        </a:p>
      </dgm:t>
    </dgm:pt>
    <dgm:pt modelId="{1F367BB9-8175-492C-90E4-6DB540D3AFE4}">
      <dgm:prSet/>
      <dgm:spPr/>
      <dgm:t>
        <a:bodyPr/>
        <a:lstStyle/>
        <a:p>
          <a:r>
            <a:rPr lang="en-GB"/>
            <a:t>Physical evidence</a:t>
          </a:r>
          <a:endParaRPr lang="en-US"/>
        </a:p>
      </dgm:t>
    </dgm:pt>
    <dgm:pt modelId="{E12D8355-B19C-4E7D-B20E-FB6E0BA05CC1}" type="parTrans" cxnId="{03DD3A43-7DAB-4F08-AE88-FCED7963DF91}">
      <dgm:prSet/>
      <dgm:spPr/>
      <dgm:t>
        <a:bodyPr/>
        <a:lstStyle/>
        <a:p>
          <a:endParaRPr lang="en-US"/>
        </a:p>
      </dgm:t>
    </dgm:pt>
    <dgm:pt modelId="{2B60D83B-7FE6-456D-A64B-FFF0EF47FDCD}" type="sibTrans" cxnId="{03DD3A43-7DAB-4F08-AE88-FCED7963DF91}">
      <dgm:prSet/>
      <dgm:spPr/>
      <dgm:t>
        <a:bodyPr/>
        <a:lstStyle/>
        <a:p>
          <a:endParaRPr lang="en-US"/>
        </a:p>
      </dgm:t>
    </dgm:pt>
    <dgm:pt modelId="{82B59F7A-7278-45C3-B82C-F5C402F5D996}">
      <dgm:prSet/>
      <dgm:spPr/>
      <dgm:t>
        <a:bodyPr/>
        <a:lstStyle/>
        <a:p>
          <a:r>
            <a:rPr lang="en-GB"/>
            <a:t>Originally formulated for the service industry, they are just as important in other sectors</a:t>
          </a:r>
          <a:endParaRPr lang="en-US"/>
        </a:p>
      </dgm:t>
    </dgm:pt>
    <dgm:pt modelId="{88AEB84B-45DD-43F7-97ED-97CF71348C00}" type="parTrans" cxnId="{71C1623F-7810-4756-A021-5EA765F9931E}">
      <dgm:prSet/>
      <dgm:spPr/>
      <dgm:t>
        <a:bodyPr/>
        <a:lstStyle/>
        <a:p>
          <a:endParaRPr lang="en-US"/>
        </a:p>
      </dgm:t>
    </dgm:pt>
    <dgm:pt modelId="{1FD27A22-302B-4825-B0CB-AA7D8A8DA036}" type="sibTrans" cxnId="{71C1623F-7810-4756-A021-5EA765F9931E}">
      <dgm:prSet/>
      <dgm:spPr/>
      <dgm:t>
        <a:bodyPr/>
        <a:lstStyle/>
        <a:p>
          <a:endParaRPr lang="en-US"/>
        </a:p>
      </dgm:t>
    </dgm:pt>
    <dgm:pt modelId="{6E692ADE-F9A5-44C9-A051-2F5C5097FFBB}" type="pres">
      <dgm:prSet presAssocID="{48D1454A-7A15-40A4-B6BB-A561ED6C31A2}" presName="linear" presStyleCnt="0">
        <dgm:presLayoutVars>
          <dgm:animLvl val="lvl"/>
          <dgm:resizeHandles val="exact"/>
        </dgm:presLayoutVars>
      </dgm:prSet>
      <dgm:spPr/>
    </dgm:pt>
    <dgm:pt modelId="{34F0E545-756C-4238-BD47-9F68A8FB3569}" type="pres">
      <dgm:prSet presAssocID="{BE051579-8B43-49C2-B1BF-839E1BE91530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3D3945F6-625A-4C66-97C9-28729E0811A1}" type="pres">
      <dgm:prSet presAssocID="{BE051579-8B43-49C2-B1BF-839E1BE91530}" presName="childText" presStyleLbl="revTx" presStyleIdx="0" presStyleCnt="2">
        <dgm:presLayoutVars>
          <dgm:bulletEnabled val="1"/>
        </dgm:presLayoutVars>
      </dgm:prSet>
      <dgm:spPr/>
    </dgm:pt>
    <dgm:pt modelId="{DD4A111E-A6DE-4259-A2B1-19E9C5B0CE38}" type="pres">
      <dgm:prSet presAssocID="{08E7769F-CEA0-4369-8076-3C9C4636E8E4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8A47B7BD-BBAF-4CEE-87B8-AC74E7B72151}" type="pres">
      <dgm:prSet presAssocID="{08E7769F-CEA0-4369-8076-3C9C4636E8E4}" presName="childText" presStyleLbl="revTx" presStyleIdx="1" presStyleCnt="2">
        <dgm:presLayoutVars>
          <dgm:bulletEnabled val="1"/>
        </dgm:presLayoutVars>
      </dgm:prSet>
      <dgm:spPr/>
    </dgm:pt>
    <dgm:pt modelId="{E5C29DAD-0189-409E-A762-F4F859D3232B}" type="pres">
      <dgm:prSet presAssocID="{82B59F7A-7278-45C3-B82C-F5C402F5D996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E8474E1A-5BC4-43B3-86D4-C8FDFB475B2F}" type="presOf" srcId="{05FEE30B-B9FB-4F39-AE3D-ACCAC47C9670}" destId="{8A47B7BD-BBAF-4CEE-87B8-AC74E7B72151}" srcOrd="0" destOrd="0" presId="urn:microsoft.com/office/officeart/2005/8/layout/vList2"/>
    <dgm:cxn modelId="{71C1623F-7810-4756-A021-5EA765F9931E}" srcId="{48D1454A-7A15-40A4-B6BB-A561ED6C31A2}" destId="{82B59F7A-7278-45C3-B82C-F5C402F5D996}" srcOrd="2" destOrd="0" parTransId="{88AEB84B-45DD-43F7-97ED-97CF71348C00}" sibTransId="{1FD27A22-302B-4825-B0CB-AA7D8A8DA036}"/>
    <dgm:cxn modelId="{336B275B-76FA-4893-80AD-6C912A60176B}" srcId="{BE051579-8B43-49C2-B1BF-839E1BE91530}" destId="{D034DEB5-C234-4922-B219-E6E50A8183AF}" srcOrd="0" destOrd="0" parTransId="{A453AF7D-6065-4722-83CD-7731F57C3399}" sibTransId="{594828F4-7BCF-457B-9826-4B84175D29B0}"/>
    <dgm:cxn modelId="{03DD3A43-7DAB-4F08-AE88-FCED7963DF91}" srcId="{08E7769F-CEA0-4369-8076-3C9C4636E8E4}" destId="{1F367BB9-8175-492C-90E4-6DB540D3AFE4}" srcOrd="2" destOrd="0" parTransId="{E12D8355-B19C-4E7D-B20E-FB6E0BA05CC1}" sibTransId="{2B60D83B-7FE6-456D-A64B-FFF0EF47FDCD}"/>
    <dgm:cxn modelId="{1FCF056A-27B0-47C6-8841-0E6BC5249718}" type="presOf" srcId="{82B59F7A-7278-45C3-B82C-F5C402F5D996}" destId="{E5C29DAD-0189-409E-A762-F4F859D3232B}" srcOrd="0" destOrd="0" presId="urn:microsoft.com/office/officeart/2005/8/layout/vList2"/>
    <dgm:cxn modelId="{0BFDB36F-8CC0-4D78-A852-2DA1867FC9ED}" srcId="{08E7769F-CEA0-4369-8076-3C9C4636E8E4}" destId="{82750F93-FC8E-4A3B-A6A2-96EC7A671DC6}" srcOrd="1" destOrd="0" parTransId="{51031A73-AF6E-4A14-9A4A-AEF19C26AD4B}" sibTransId="{8C6E6D5C-09AE-4A33-A8AE-A22FC34E0AA3}"/>
    <dgm:cxn modelId="{328C1D58-42AB-417E-9EB1-5C113D74BF95}" type="presOf" srcId="{D034DEB5-C234-4922-B219-E6E50A8183AF}" destId="{3D3945F6-625A-4C66-97C9-28729E0811A1}" srcOrd="0" destOrd="0" presId="urn:microsoft.com/office/officeart/2005/8/layout/vList2"/>
    <dgm:cxn modelId="{9DE53B89-993D-44D5-947B-24FFBF23541C}" type="presOf" srcId="{82750F93-FC8E-4A3B-A6A2-96EC7A671DC6}" destId="{8A47B7BD-BBAF-4CEE-87B8-AC74E7B72151}" srcOrd="0" destOrd="1" presId="urn:microsoft.com/office/officeart/2005/8/layout/vList2"/>
    <dgm:cxn modelId="{C11A3D99-D891-4B4B-BE6D-7D7E2C964048}" srcId="{BE051579-8B43-49C2-B1BF-839E1BE91530}" destId="{8E4DCA06-B2CA-451B-A302-4BF79811F41F}" srcOrd="1" destOrd="0" parTransId="{D2C818D2-401E-4570-A79D-18E6708C6EF0}" sibTransId="{4894CB4A-4A4B-4149-A10E-2C18E1C7C65D}"/>
    <dgm:cxn modelId="{B94E2EA0-EEEF-4A0D-AAB5-6741928A68B9}" type="presOf" srcId="{48D1454A-7A15-40A4-B6BB-A561ED6C31A2}" destId="{6E692ADE-F9A5-44C9-A051-2F5C5097FFBB}" srcOrd="0" destOrd="0" presId="urn:microsoft.com/office/officeart/2005/8/layout/vList2"/>
    <dgm:cxn modelId="{B42AF0A2-1A9C-4FBF-9BAF-C75BCD079AD5}" type="presOf" srcId="{1F367BB9-8175-492C-90E4-6DB540D3AFE4}" destId="{8A47B7BD-BBAF-4CEE-87B8-AC74E7B72151}" srcOrd="0" destOrd="2" presId="urn:microsoft.com/office/officeart/2005/8/layout/vList2"/>
    <dgm:cxn modelId="{BD349BA6-C5F0-45C9-B61B-CAA4F07361D3}" srcId="{48D1454A-7A15-40A4-B6BB-A561ED6C31A2}" destId="{08E7769F-CEA0-4369-8076-3C9C4636E8E4}" srcOrd="1" destOrd="0" parTransId="{2BF7BAAE-3183-445D-88A0-77FEFD1780CD}" sibTransId="{8CFF804E-2CB1-41B0-B566-D2C46789735B}"/>
    <dgm:cxn modelId="{089425A7-3FBC-4ADE-ABFC-87FA616C2D3B}" type="presOf" srcId="{08E7769F-CEA0-4369-8076-3C9C4636E8E4}" destId="{DD4A111E-A6DE-4259-A2B1-19E9C5B0CE38}" srcOrd="0" destOrd="0" presId="urn:microsoft.com/office/officeart/2005/8/layout/vList2"/>
    <dgm:cxn modelId="{91EF11AB-2DC1-40E8-ADCF-E5527CCB0C14}" type="presOf" srcId="{BE051579-8B43-49C2-B1BF-839E1BE91530}" destId="{34F0E545-756C-4238-BD47-9F68A8FB3569}" srcOrd="0" destOrd="0" presId="urn:microsoft.com/office/officeart/2005/8/layout/vList2"/>
    <dgm:cxn modelId="{8C26EAB4-A95F-49EC-8302-5424EB2F89B0}" type="presOf" srcId="{8E4DCA06-B2CA-451B-A302-4BF79811F41F}" destId="{3D3945F6-625A-4C66-97C9-28729E0811A1}" srcOrd="0" destOrd="1" presId="urn:microsoft.com/office/officeart/2005/8/layout/vList2"/>
    <dgm:cxn modelId="{474C4AB7-ED44-4804-8E46-601D3CD3F64F}" srcId="{BE051579-8B43-49C2-B1BF-839E1BE91530}" destId="{E7B55AFE-099F-407F-9A4A-C40A37E81946}" srcOrd="3" destOrd="0" parTransId="{1BF8283D-655A-40EF-909E-3FE49038E861}" sibTransId="{DD59E596-9063-4339-BA58-843F631D0540}"/>
    <dgm:cxn modelId="{363130BC-2A58-48E2-96C7-378B6015822B}" type="presOf" srcId="{E7B55AFE-099F-407F-9A4A-C40A37E81946}" destId="{3D3945F6-625A-4C66-97C9-28729E0811A1}" srcOrd="0" destOrd="3" presId="urn:microsoft.com/office/officeart/2005/8/layout/vList2"/>
    <dgm:cxn modelId="{3B8D92C0-8958-4495-A5FB-711F2E9C01A6}" type="presOf" srcId="{36A430FD-F7C7-4098-94D1-C7000DB1EEC3}" destId="{3D3945F6-625A-4C66-97C9-28729E0811A1}" srcOrd="0" destOrd="2" presId="urn:microsoft.com/office/officeart/2005/8/layout/vList2"/>
    <dgm:cxn modelId="{2B342DE3-6B6E-45E2-B913-3E507358C73D}" srcId="{08E7769F-CEA0-4369-8076-3C9C4636E8E4}" destId="{05FEE30B-B9FB-4F39-AE3D-ACCAC47C9670}" srcOrd="0" destOrd="0" parTransId="{4109DEA6-5B81-4069-862D-F0EB41EFA4E1}" sibTransId="{BAAEB3B5-A91D-4A39-9264-70AD566EAA63}"/>
    <dgm:cxn modelId="{2D3B4DF1-7C31-4B54-9F34-58C462740638}" srcId="{BE051579-8B43-49C2-B1BF-839E1BE91530}" destId="{36A430FD-F7C7-4098-94D1-C7000DB1EEC3}" srcOrd="2" destOrd="0" parTransId="{8A970AEF-08FF-4BA7-A404-23613AFACE0D}" sibTransId="{0226F18F-6C41-40B8-B972-A6913FE004CE}"/>
    <dgm:cxn modelId="{8367E4FE-EC8A-4975-B047-E1FB058520B4}" srcId="{48D1454A-7A15-40A4-B6BB-A561ED6C31A2}" destId="{BE051579-8B43-49C2-B1BF-839E1BE91530}" srcOrd="0" destOrd="0" parTransId="{4C7CF801-AA9E-4F41-A2A9-A2D858F5C627}" sibTransId="{685684FF-C917-4734-B67B-3F333C756335}"/>
    <dgm:cxn modelId="{752FB581-113A-44B5-B833-8F0AA7F7964C}" type="presParOf" srcId="{6E692ADE-F9A5-44C9-A051-2F5C5097FFBB}" destId="{34F0E545-756C-4238-BD47-9F68A8FB3569}" srcOrd="0" destOrd="0" presId="urn:microsoft.com/office/officeart/2005/8/layout/vList2"/>
    <dgm:cxn modelId="{CA673A20-CE4E-4CF9-AA0D-8C269A77C2FF}" type="presParOf" srcId="{6E692ADE-F9A5-44C9-A051-2F5C5097FFBB}" destId="{3D3945F6-625A-4C66-97C9-28729E0811A1}" srcOrd="1" destOrd="0" presId="urn:microsoft.com/office/officeart/2005/8/layout/vList2"/>
    <dgm:cxn modelId="{357D763D-0F81-4CB6-90D7-68DA4762FA40}" type="presParOf" srcId="{6E692ADE-F9A5-44C9-A051-2F5C5097FFBB}" destId="{DD4A111E-A6DE-4259-A2B1-19E9C5B0CE38}" srcOrd="2" destOrd="0" presId="urn:microsoft.com/office/officeart/2005/8/layout/vList2"/>
    <dgm:cxn modelId="{1F3312CF-05F3-472C-A113-9EF77D77723B}" type="presParOf" srcId="{6E692ADE-F9A5-44C9-A051-2F5C5097FFBB}" destId="{8A47B7BD-BBAF-4CEE-87B8-AC74E7B72151}" srcOrd="3" destOrd="0" presId="urn:microsoft.com/office/officeart/2005/8/layout/vList2"/>
    <dgm:cxn modelId="{3245E57A-6AC4-4AE6-903A-018371C34525}" type="presParOf" srcId="{6E692ADE-F9A5-44C9-A051-2F5C5097FFBB}" destId="{E5C29DAD-0189-409E-A762-F4F859D3232B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38E5CEA-A2ED-4047-86C4-CD9E8CB6A566}">
      <dsp:nvSpPr>
        <dsp:cNvPr id="0" name=""/>
        <dsp:cNvSpPr/>
      </dsp:nvSpPr>
      <dsp:spPr>
        <a:xfrm>
          <a:off x="0" y="0"/>
          <a:ext cx="7084434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FF57927-40B9-4035-A8B3-6FC3F53E5F73}">
      <dsp:nvSpPr>
        <dsp:cNvPr id="0" name=""/>
        <dsp:cNvSpPr/>
      </dsp:nvSpPr>
      <dsp:spPr>
        <a:xfrm>
          <a:off x="0" y="0"/>
          <a:ext cx="1416886" cy="56062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Your marketing strategy :</a:t>
          </a:r>
          <a:endParaRPr lang="en-US" sz="2200" kern="1200" dirty="0"/>
        </a:p>
      </dsp:txBody>
      <dsp:txXfrm>
        <a:off x="0" y="0"/>
        <a:ext cx="1416886" cy="5606293"/>
      </dsp:txXfrm>
    </dsp:sp>
    <dsp:sp modelId="{1C8BDF05-40E9-431D-9827-21BEDE8D1CC0}">
      <dsp:nvSpPr>
        <dsp:cNvPr id="0" name=""/>
        <dsp:cNvSpPr/>
      </dsp:nvSpPr>
      <dsp:spPr>
        <a:xfrm>
          <a:off x="1523153" y="52832"/>
          <a:ext cx="5561280" cy="105665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Describes your business and its products and services</a:t>
          </a:r>
          <a:endParaRPr lang="en-US" sz="2700" kern="1200"/>
        </a:p>
      </dsp:txBody>
      <dsp:txXfrm>
        <a:off x="1523153" y="52832"/>
        <a:ext cx="5561280" cy="1056654"/>
      </dsp:txXfrm>
    </dsp:sp>
    <dsp:sp modelId="{34B2061D-18E8-42A9-B3FF-44E1E6C7F031}">
      <dsp:nvSpPr>
        <dsp:cNvPr id="0" name=""/>
        <dsp:cNvSpPr/>
      </dsp:nvSpPr>
      <dsp:spPr>
        <a:xfrm>
          <a:off x="1416886" y="1109487"/>
          <a:ext cx="5667547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  <dsp:sp modelId="{0F6B303D-68A8-4BE3-B7F8-22E096946E0C}">
      <dsp:nvSpPr>
        <dsp:cNvPr id="0" name=""/>
        <dsp:cNvSpPr/>
      </dsp:nvSpPr>
      <dsp:spPr>
        <a:xfrm>
          <a:off x="1523153" y="1162320"/>
          <a:ext cx="5561280" cy="105665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Explains the position and role of your products and services in the market</a:t>
          </a:r>
          <a:endParaRPr lang="en-US" sz="2700" kern="1200"/>
        </a:p>
      </dsp:txBody>
      <dsp:txXfrm>
        <a:off x="1523153" y="1162320"/>
        <a:ext cx="5561280" cy="1056654"/>
      </dsp:txXfrm>
    </dsp:sp>
    <dsp:sp modelId="{F0FD760F-1E08-439B-8C3A-673E3FB348F8}">
      <dsp:nvSpPr>
        <dsp:cNvPr id="0" name=""/>
        <dsp:cNvSpPr/>
      </dsp:nvSpPr>
      <dsp:spPr>
        <a:xfrm>
          <a:off x="1416886" y="2218975"/>
          <a:ext cx="5667547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  <dsp:sp modelId="{1A298B18-CE69-40F1-A99D-98CDAE99B039}">
      <dsp:nvSpPr>
        <dsp:cNvPr id="0" name=""/>
        <dsp:cNvSpPr/>
      </dsp:nvSpPr>
      <dsp:spPr>
        <a:xfrm>
          <a:off x="1523153" y="2271807"/>
          <a:ext cx="5561280" cy="105665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Profiles your customers and your competition</a:t>
          </a:r>
          <a:endParaRPr lang="en-US" sz="2700" kern="1200"/>
        </a:p>
      </dsp:txBody>
      <dsp:txXfrm>
        <a:off x="1523153" y="2271807"/>
        <a:ext cx="5561280" cy="1056654"/>
      </dsp:txXfrm>
    </dsp:sp>
    <dsp:sp modelId="{9F247872-18DF-4AB1-8B47-DBE2B8BBB61A}">
      <dsp:nvSpPr>
        <dsp:cNvPr id="0" name=""/>
        <dsp:cNvSpPr/>
      </dsp:nvSpPr>
      <dsp:spPr>
        <a:xfrm>
          <a:off x="1416886" y="3328462"/>
          <a:ext cx="5667547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  <dsp:sp modelId="{4FE6BC87-E30C-4C49-A4BE-7BA7F4C1725A}">
      <dsp:nvSpPr>
        <dsp:cNvPr id="0" name=""/>
        <dsp:cNvSpPr/>
      </dsp:nvSpPr>
      <dsp:spPr>
        <a:xfrm>
          <a:off x="1523153" y="3381295"/>
          <a:ext cx="5561280" cy="105665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Identifies the marketing tactics you will use</a:t>
          </a:r>
          <a:endParaRPr lang="en-US" sz="2700" kern="1200"/>
        </a:p>
      </dsp:txBody>
      <dsp:txXfrm>
        <a:off x="1523153" y="3381295"/>
        <a:ext cx="5561280" cy="1056654"/>
      </dsp:txXfrm>
    </dsp:sp>
    <dsp:sp modelId="{AA6282BD-C4AA-4709-8786-9376266BA378}">
      <dsp:nvSpPr>
        <dsp:cNvPr id="0" name=""/>
        <dsp:cNvSpPr/>
      </dsp:nvSpPr>
      <dsp:spPr>
        <a:xfrm>
          <a:off x="1416886" y="4437950"/>
          <a:ext cx="5667547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  <dsp:sp modelId="{068CD015-A408-4E64-AF3D-CA0B5F2B174B}">
      <dsp:nvSpPr>
        <dsp:cNvPr id="0" name=""/>
        <dsp:cNvSpPr/>
      </dsp:nvSpPr>
      <dsp:spPr>
        <a:xfrm>
          <a:off x="1523153" y="4490783"/>
          <a:ext cx="5561280" cy="105665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Plans how to measure its effectiveness.</a:t>
          </a:r>
          <a:endParaRPr lang="en-US" sz="2700" kern="1200"/>
        </a:p>
      </dsp:txBody>
      <dsp:txXfrm>
        <a:off x="1523153" y="4490783"/>
        <a:ext cx="5561280" cy="1056654"/>
      </dsp:txXfrm>
    </dsp:sp>
    <dsp:sp modelId="{CDB3B8A0-CF62-4256-AED4-BBE3BBC4FE27}">
      <dsp:nvSpPr>
        <dsp:cNvPr id="0" name=""/>
        <dsp:cNvSpPr/>
      </dsp:nvSpPr>
      <dsp:spPr>
        <a:xfrm>
          <a:off x="1416886" y="5547437"/>
          <a:ext cx="5667547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5723A11-DFE2-456A-9C31-F252A34A4908}">
      <dsp:nvSpPr>
        <dsp:cNvPr id="0" name=""/>
        <dsp:cNvSpPr/>
      </dsp:nvSpPr>
      <dsp:spPr>
        <a:xfrm>
          <a:off x="0" y="37400"/>
          <a:ext cx="6666833" cy="2683979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The extended marketing mix (7P's) is the combination of elements of marketing that aim to work together to achieve the objectives of a marketing strategy:</a:t>
          </a:r>
          <a:endParaRPr lang="en-US" sz="3100" kern="1200"/>
        </a:p>
      </dsp:txBody>
      <dsp:txXfrm>
        <a:off x="131021" y="168421"/>
        <a:ext cx="6404791" cy="2421937"/>
      </dsp:txXfrm>
    </dsp:sp>
    <dsp:sp modelId="{D9C1D043-2E28-4C9A-B8BB-A6228A5B7724}">
      <dsp:nvSpPr>
        <dsp:cNvPr id="0" name=""/>
        <dsp:cNvSpPr/>
      </dsp:nvSpPr>
      <dsp:spPr>
        <a:xfrm>
          <a:off x="0" y="2721380"/>
          <a:ext cx="6666833" cy="26951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1672" tIns="39370" rIns="220472" bIns="39370" numCol="1" spcCol="1270" anchor="t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400" kern="1200"/>
            <a:t>What products and services a company is going to produce</a:t>
          </a:r>
          <a:endParaRPr lang="en-US" sz="2400" kern="1200"/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400" kern="1200"/>
            <a:t>How much it is going to charge</a:t>
          </a:r>
          <a:endParaRPr lang="en-US" sz="2400" kern="1200"/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400" kern="1200"/>
            <a:t>How it is going to deliver products or services to the customer</a:t>
          </a:r>
          <a:endParaRPr lang="en-US" sz="2400" kern="1200"/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400" kern="1200"/>
            <a:t>How it is going to tell its customers about its products and services. </a:t>
          </a:r>
          <a:endParaRPr lang="en-US" sz="2400" kern="1200"/>
        </a:p>
      </dsp:txBody>
      <dsp:txXfrm>
        <a:off x="0" y="2721380"/>
        <a:ext cx="6666833" cy="269514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4F0E545-756C-4238-BD47-9F68A8FB3569}">
      <dsp:nvSpPr>
        <dsp:cNvPr id="0" name=""/>
        <dsp:cNvSpPr/>
      </dsp:nvSpPr>
      <dsp:spPr>
        <a:xfrm>
          <a:off x="0" y="32022"/>
          <a:ext cx="6666833" cy="99450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Traditionally, marketing considerations were known as the 4Ps:</a:t>
          </a:r>
          <a:endParaRPr lang="en-US" sz="2500" kern="1200"/>
        </a:p>
      </dsp:txBody>
      <dsp:txXfrm>
        <a:off x="48547" y="80569"/>
        <a:ext cx="6569739" cy="897406"/>
      </dsp:txXfrm>
    </dsp:sp>
    <dsp:sp modelId="{3D3945F6-625A-4C66-97C9-28729E0811A1}">
      <dsp:nvSpPr>
        <dsp:cNvPr id="0" name=""/>
        <dsp:cNvSpPr/>
      </dsp:nvSpPr>
      <dsp:spPr>
        <a:xfrm>
          <a:off x="0" y="1026522"/>
          <a:ext cx="6666833" cy="13713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1672" tIns="31750" rIns="177800" bIns="31750" numCol="1" spcCol="1270" anchor="t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000" kern="1200"/>
            <a:t>Product</a:t>
          </a:r>
          <a:endParaRPr lang="en-US" sz="2000" kern="1200"/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000" kern="1200"/>
            <a:t>Price</a:t>
          </a:r>
          <a:endParaRPr lang="en-US" sz="2000" kern="1200"/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000" kern="1200"/>
            <a:t>Place</a:t>
          </a:r>
          <a:endParaRPr lang="en-US" sz="2000" kern="1200"/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000" kern="1200"/>
            <a:t>Promotion </a:t>
          </a:r>
          <a:endParaRPr lang="en-US" sz="2000" kern="1200"/>
        </a:p>
      </dsp:txBody>
      <dsp:txXfrm>
        <a:off x="0" y="1026522"/>
        <a:ext cx="6666833" cy="1371375"/>
      </dsp:txXfrm>
    </dsp:sp>
    <dsp:sp modelId="{DD4A111E-A6DE-4259-A2B1-19E9C5B0CE38}">
      <dsp:nvSpPr>
        <dsp:cNvPr id="0" name=""/>
        <dsp:cNvSpPr/>
      </dsp:nvSpPr>
      <dsp:spPr>
        <a:xfrm>
          <a:off x="0" y="2397897"/>
          <a:ext cx="6666833" cy="994500"/>
        </a:xfrm>
        <a:prstGeom prst="roundRect">
          <a:avLst/>
        </a:prstGeom>
        <a:gradFill rotWithShape="0">
          <a:gsLst>
            <a:gs pos="0">
              <a:schemeClr val="accent2">
                <a:hueOff val="-727682"/>
                <a:satOff val="-41964"/>
                <a:lumOff val="4314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727682"/>
                <a:satOff val="-41964"/>
                <a:lumOff val="4314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727682"/>
                <a:satOff val="-41964"/>
                <a:lumOff val="4314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As marketing became a more sophisticated discipline, a further 3 ‘P’s’ were added:</a:t>
          </a:r>
          <a:endParaRPr lang="en-US" sz="2500" kern="1200"/>
        </a:p>
      </dsp:txBody>
      <dsp:txXfrm>
        <a:off x="48547" y="2446444"/>
        <a:ext cx="6569739" cy="897406"/>
      </dsp:txXfrm>
    </dsp:sp>
    <dsp:sp modelId="{8A47B7BD-BBAF-4CEE-87B8-AC74E7B72151}">
      <dsp:nvSpPr>
        <dsp:cNvPr id="0" name=""/>
        <dsp:cNvSpPr/>
      </dsp:nvSpPr>
      <dsp:spPr>
        <a:xfrm>
          <a:off x="0" y="3392397"/>
          <a:ext cx="6666833" cy="1035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1672" tIns="31750" rIns="177800" bIns="31750" numCol="1" spcCol="1270" anchor="t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000" kern="1200"/>
            <a:t>People</a:t>
          </a:r>
          <a:endParaRPr lang="en-US" sz="2000" kern="1200"/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000" kern="1200"/>
            <a:t>Process</a:t>
          </a:r>
          <a:endParaRPr lang="en-US" sz="2000" kern="1200"/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000" kern="1200"/>
            <a:t>Physical evidence</a:t>
          </a:r>
          <a:endParaRPr lang="en-US" sz="2000" kern="1200"/>
        </a:p>
      </dsp:txBody>
      <dsp:txXfrm>
        <a:off x="0" y="3392397"/>
        <a:ext cx="6666833" cy="1035000"/>
      </dsp:txXfrm>
    </dsp:sp>
    <dsp:sp modelId="{E5C29DAD-0189-409E-A762-F4F859D3232B}">
      <dsp:nvSpPr>
        <dsp:cNvPr id="0" name=""/>
        <dsp:cNvSpPr/>
      </dsp:nvSpPr>
      <dsp:spPr>
        <a:xfrm>
          <a:off x="0" y="4427397"/>
          <a:ext cx="6666833" cy="994500"/>
        </a:xfrm>
        <a:prstGeom prst="roundRect">
          <a:avLst/>
        </a:prstGeom>
        <a:gradFill rotWithShape="0">
          <a:gsLst>
            <a:gs pos="0">
              <a:schemeClr val="accent2">
                <a:hueOff val="-1455363"/>
                <a:satOff val="-83928"/>
                <a:lumOff val="8628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1455363"/>
                <a:satOff val="-83928"/>
                <a:lumOff val="8628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1455363"/>
                <a:satOff val="-83928"/>
                <a:lumOff val="8628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Originally formulated for the service industry, they are just as important in other sectors</a:t>
          </a:r>
          <a:endParaRPr lang="en-US" sz="2500" kern="1200"/>
        </a:p>
      </dsp:txBody>
      <dsp:txXfrm>
        <a:off x="48547" y="4475944"/>
        <a:ext cx="6569739" cy="89740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7AA466-9688-4E2D-8C2D-976F6F34C05A}" type="datetimeFigureOut">
              <a:rPr lang="en-GB" smtClean="0"/>
              <a:t>23/04/2024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12AF46C-0484-48D3-86D7-DD92EB1D99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69808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9pPr>
          </a:lstStyle>
          <a:p>
            <a:fld id="{4B94117B-5981-4C40-8DD6-970BC5EE9165}" type="slidenum">
              <a:rPr lang="en-GB" sz="1200" smtClean="0"/>
              <a:pPr/>
              <a:t>12</a:t>
            </a:fld>
            <a:endParaRPr lang="en-GB" sz="1200"/>
          </a:p>
        </p:txBody>
      </p:sp>
      <p:sp>
        <p:nvSpPr>
          <p:cNvPr id="266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662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>
              <a:spcBef>
                <a:spcPct val="0"/>
              </a:spcBef>
              <a:buFontTx/>
              <a:buChar char="•"/>
            </a:pPr>
            <a:r>
              <a:rPr lang="en-GB">
                <a:ea typeface="ＭＳ Ｐゴシック" pitchFamily="34" charset="-128"/>
              </a:rPr>
              <a:t> recent good brand awareness = Intel</a:t>
            </a:r>
          </a:p>
          <a:p>
            <a:pPr eaLnBrk="1" hangingPunct="1">
              <a:spcBef>
                <a:spcPct val="0"/>
              </a:spcBef>
              <a:buFontTx/>
              <a:buChar char="•"/>
            </a:pPr>
            <a:r>
              <a:rPr lang="en-GB">
                <a:ea typeface="ＭＳ Ｐゴシック" pitchFamily="34" charset="-128"/>
              </a:rPr>
              <a:t> recognition - if choice is made at point of purchase e.g. chocolate</a:t>
            </a:r>
          </a:p>
          <a:p>
            <a:pPr eaLnBrk="1" hangingPunct="1">
              <a:spcBef>
                <a:spcPct val="0"/>
              </a:spcBef>
              <a:buFontTx/>
              <a:buChar char="•"/>
            </a:pPr>
            <a:r>
              <a:rPr lang="en-GB">
                <a:ea typeface="ＭＳ Ｐゴシック" pitchFamily="34" charset="-128"/>
              </a:rPr>
              <a:t> recall - if choice is made prior to purchase e.g. movie</a:t>
            </a:r>
          </a:p>
          <a:p>
            <a:pPr lvl="1" eaLnBrk="1" hangingPunct="1">
              <a:spcBef>
                <a:spcPct val="0"/>
              </a:spcBef>
              <a:buFontTx/>
              <a:buChar char="•"/>
            </a:pPr>
            <a:r>
              <a:rPr lang="en-GB">
                <a:ea typeface="ＭＳ Ｐゴシック" pitchFamily="34" charset="-128"/>
              </a:rPr>
              <a:t> some ads focus on “ask for it by name”</a:t>
            </a:r>
          </a:p>
          <a:p>
            <a:pPr eaLnBrk="1" hangingPunct="1">
              <a:spcBef>
                <a:spcPct val="0"/>
              </a:spcBef>
              <a:buFontTx/>
              <a:buChar char="•"/>
            </a:pPr>
            <a:r>
              <a:rPr lang="en-GB">
                <a:ea typeface="ＭＳ Ｐゴシック" pitchFamily="34" charset="-128"/>
              </a:rPr>
              <a:t>obtain info - perhaps to build customer profile, or to build dB etc</a:t>
            </a:r>
          </a:p>
          <a:p>
            <a:pPr eaLnBrk="1" hangingPunct="1">
              <a:spcBef>
                <a:spcPct val="0"/>
              </a:spcBef>
              <a:buFontTx/>
              <a:buChar char="•"/>
            </a:pPr>
            <a:r>
              <a:rPr lang="en-GB">
                <a:ea typeface="ＭＳ Ｐゴシック" pitchFamily="34" charset="-128"/>
              </a:rPr>
              <a:t> or change image, target audience... (PIMMS)</a:t>
            </a:r>
          </a:p>
          <a:p>
            <a:pPr eaLnBrk="1" hangingPunct="1">
              <a:spcBef>
                <a:spcPct val="0"/>
              </a:spcBef>
              <a:buFontTx/>
              <a:buChar char="•"/>
            </a:pPr>
            <a:endParaRPr lang="en-GB">
              <a:ea typeface="ＭＳ Ｐゴシック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156518768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12AF46C-0484-48D3-86D7-DD92EB1D990A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670853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3BDEE6-1537-6372-B038-767F7900F61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6528249-AA34-66AD-CCA3-AC94EF7756A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103581D-B7F6-B084-2A85-FC8C8A8A6A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1F886D-B24C-4B38-8762-FE085A0EA0EB}" type="datetimeFigureOut">
              <a:rPr lang="en-GB" smtClean="0"/>
              <a:t>23/04/2024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F45F68-5084-AE25-A4D8-4715FD5967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1A48325-59CD-C3FF-1263-55B5897CEA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170E51-B795-4297-8905-0FCF38CF2F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793307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B48D45-0100-E5C8-1021-7605F6B588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DF6D97-14CF-598F-7B78-A50BD0734B6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071A44C-4516-23EC-7244-B9557CF3C5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1F886D-B24C-4B38-8762-FE085A0EA0EB}" type="datetimeFigureOut">
              <a:rPr lang="en-GB" smtClean="0"/>
              <a:t>23/04/2024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AD21F4D-FDDF-B818-DCAE-FFBDF26EB4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E9095AB-AEA6-D852-2BA9-292802BF97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170E51-B795-4297-8905-0FCF38CF2F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473880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2172AA-61B9-EC59-31B6-286C6845DE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37EE1D2-09D9-1D97-18FB-FCC6AC48F04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D493B6B-D85F-BF70-F256-5635B0448F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1F886D-B24C-4B38-8762-FE085A0EA0EB}" type="datetimeFigureOut">
              <a:rPr lang="en-GB" smtClean="0"/>
              <a:t>23/04/2024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641DA2E-64C6-1250-9B3E-97A4627234E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5BD5B47-6248-4722-D03C-ABCBB513E2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170E51-B795-4297-8905-0FCF38CF2F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037804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65BBCA-CCC5-D99D-6909-F2E23D5DFB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F5B37A-BA87-2866-F196-D5A0271EBB4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4C9AB67-98AF-095C-12F7-6ADAF73D114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1B62DAA-969B-9BB6-2921-9FB50C8CDD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1F886D-B24C-4B38-8762-FE085A0EA0EB}" type="datetimeFigureOut">
              <a:rPr lang="en-GB" smtClean="0"/>
              <a:t>23/04/2024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BA5AEBB-1F65-C7FC-6606-094FB160F2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7C36A12-5309-6AA2-B2C4-A165B0AC01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170E51-B795-4297-8905-0FCF38CF2F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732770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FC2382-667B-43CD-FFF7-EC40344255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5E99478-5DCB-A6B9-84AD-AFC2F8F325C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A37504F-E07F-6699-9147-E0B0C25F77E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DA66E7D-0BB3-B077-601C-DBA6C07DE87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4BD9C10-6281-6DB4-6C84-8F3B6B6B916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4F3991B-A76D-2D51-7A8E-28717A3041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1F886D-B24C-4B38-8762-FE085A0EA0EB}" type="datetimeFigureOut">
              <a:rPr lang="en-GB" smtClean="0"/>
              <a:t>23/04/2024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BB0F494-D3E6-6813-BAA3-F93CDC29AD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E133B0D-4E48-30A5-BF5D-AFA702EA68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170E51-B795-4297-8905-0FCF38CF2F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358994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4D0857-7C74-19D7-7800-C8E8317518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80180D3-4C53-EF61-C024-5FD9E66837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1F886D-B24C-4B38-8762-FE085A0EA0EB}" type="datetimeFigureOut">
              <a:rPr lang="en-GB" smtClean="0"/>
              <a:t>23/04/2024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F9670FC-198F-4381-5A66-DDE7C1D2B0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45D7373-53E0-82E6-5974-19B37F0711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170E51-B795-4297-8905-0FCF38CF2F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688006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D0660A5-2FF5-B2D7-256C-B9FD11ED25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1F886D-B24C-4B38-8762-FE085A0EA0EB}" type="datetimeFigureOut">
              <a:rPr lang="en-GB" smtClean="0"/>
              <a:t>23/04/2024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F77189E-7CCE-C89F-B4E8-4FC6FAFE47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54CCB5A-CF0D-73AF-94FB-98DB78093D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170E51-B795-4297-8905-0FCF38CF2F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633452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9C4513-FF0C-EA3C-4E67-04417F7C75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EC90A0-619F-2ADE-1D4A-21AC385B05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3071FFE-18C2-1AD1-A113-AA52063F90C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A09354B-BBD6-543A-B35F-8310DFBF17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1F886D-B24C-4B38-8762-FE085A0EA0EB}" type="datetimeFigureOut">
              <a:rPr lang="en-GB" smtClean="0"/>
              <a:t>23/04/2024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00E6F07-8309-4A44-390A-BB8798D477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4D204BE-226A-CD20-2C22-02C9BD0185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170E51-B795-4297-8905-0FCF38CF2F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076729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A99B97-2AA4-FEDC-CB5C-5413949B53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24DDCB5-B14D-0A07-DCF5-58903D81E6D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6DF7561-D4F8-D74E-5567-E44B4C82150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C4656C7-26F8-8A91-3764-6805AE2E33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1F886D-B24C-4B38-8762-FE085A0EA0EB}" type="datetimeFigureOut">
              <a:rPr lang="en-GB" smtClean="0"/>
              <a:t>23/04/2024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3C9994D-3107-58DE-7AB9-C141B8D7CC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BF48F1C-32B1-E58F-AB5E-657FD68106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170E51-B795-4297-8905-0FCF38CF2F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87659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5B57BE-9A97-19D5-FCAA-31B3ED321C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8446F16-A65B-117D-3B86-CC349FD99A7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007CC1-E889-E41C-6F1A-6EB5694E54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1F886D-B24C-4B38-8762-FE085A0EA0EB}" type="datetimeFigureOut">
              <a:rPr lang="en-GB" smtClean="0"/>
              <a:t>23/04/2024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6466E31-F066-62D3-5D4C-20EFBF03E0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2EA364A-B8CE-271D-4224-D652778147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170E51-B795-4297-8905-0FCF38CF2F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797551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62AF9F3-B4B9-3F9E-4373-A7F6167F6A2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3CF4D96-F221-A819-27B9-6F7761B88E8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453E714-392C-05C1-DE67-DBEB7CF464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1F886D-B24C-4B38-8762-FE085A0EA0EB}" type="datetimeFigureOut">
              <a:rPr lang="en-GB" smtClean="0"/>
              <a:t>23/04/2024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26A647-2AF2-1A6B-5ACE-1F60E3069E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D6E1C4D-715D-000C-216F-33D305EDEE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170E51-B795-4297-8905-0FCF38CF2F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196634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A287E57-7D4A-8CA8-5AFF-AE23B8374F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A501BA5-7677-1019-07BF-91719EE2891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CCFC886-26FB-A300-2661-00626AA871A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F1F886D-B24C-4B38-8762-FE085A0EA0EB}" type="datetimeFigureOut">
              <a:rPr lang="en-GB" smtClean="0"/>
              <a:t>23/04/2024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D9BAB56-1638-8695-6440-8CE1459F03D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4EAEF9F-C770-AC07-EFCD-646C90898B8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9170E51-B795-4297-8905-0FCF38CF2F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89536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e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XI2qK1UASxI?feature=oembed" TargetMode="Externa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.xml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A62lvdhNylU?feature=oembed" TargetMode="External"/><Relationship Id="rId4" Type="http://schemas.openxmlformats.org/officeDocument/2006/relationships/image" Target="../media/image10.jpeg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hyperlink" Target="https://vevox.app/#/m/128332860" TargetMode="Externa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im.co.uk/content-hub/quick-read/planning-a-marketing-strategy/" TargetMode="External"/><Relationship Id="rId2" Type="http://schemas.openxmlformats.org/officeDocument/2006/relationships/hyperlink" Target="https://www.cim.co.uk/content-hub/quick-read/the-7ps-of-marketing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smartinsights.com/marketing-planning/marketing-models/how-to-use-the-7ps-marketing-mix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E8A8EAB8-D2FF-444D-B34B-7D32F106AD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A2CCA48-746E-A0B5-A63E-2F885E9209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14141" y="1450655"/>
            <a:ext cx="3932030" cy="3956690"/>
          </a:xfrm>
        </p:spPr>
        <p:txBody>
          <a:bodyPr anchor="ctr">
            <a:normAutofit/>
          </a:bodyPr>
          <a:lstStyle/>
          <a:p>
            <a:r>
              <a:rPr lang="en-GB" sz="8000" b="1" dirty="0">
                <a:solidFill>
                  <a:schemeClr val="bg1"/>
                </a:solidFill>
              </a:rPr>
              <a:t>Today’s Lecture</a:t>
            </a: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067633D1-6EE6-4118-B9F0-B363477BEE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1014141" y="1450655"/>
            <a:ext cx="393203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4AD7FFC6-42A9-49CB-B5E9-B3F6B03833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1014141" y="5408571"/>
            <a:ext cx="393203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1C9E1C-DEEA-550C-ADF4-B26457B1CD8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2009552"/>
            <a:ext cx="5923280" cy="4289643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4000" b="1" dirty="0">
                <a:solidFill>
                  <a:schemeClr val="bg1"/>
                </a:solidFill>
              </a:rPr>
              <a:t>Strategy and Tactics</a:t>
            </a:r>
          </a:p>
          <a:p>
            <a:endParaRPr lang="en-GB" sz="2400" dirty="0">
              <a:solidFill>
                <a:schemeClr val="bg1"/>
              </a:solidFill>
            </a:endParaRPr>
          </a:p>
          <a:p>
            <a:r>
              <a:rPr lang="en-GB" sz="2400" dirty="0">
                <a:solidFill>
                  <a:schemeClr val="bg1"/>
                </a:solidFill>
              </a:rPr>
              <a:t>The Marketing Mix – 7Ps</a:t>
            </a:r>
          </a:p>
          <a:p>
            <a:endParaRPr lang="en-GB" sz="2000" dirty="0">
              <a:solidFill>
                <a:schemeClr val="bg1"/>
              </a:solidFill>
            </a:endParaRPr>
          </a:p>
          <a:p>
            <a:pPr lvl="1"/>
            <a:r>
              <a:rPr lang="en-GB" sz="2000" dirty="0">
                <a:solidFill>
                  <a:schemeClr val="bg1"/>
                </a:solidFill>
              </a:rPr>
              <a:t>Promotion</a:t>
            </a:r>
          </a:p>
          <a:p>
            <a:pPr lvl="1"/>
            <a:r>
              <a:rPr lang="en-GB" sz="2000" dirty="0">
                <a:solidFill>
                  <a:schemeClr val="bg1"/>
                </a:solidFill>
              </a:rPr>
              <a:t>People</a:t>
            </a:r>
          </a:p>
          <a:p>
            <a:pPr lvl="1"/>
            <a:r>
              <a:rPr lang="en-GB" sz="2000" dirty="0">
                <a:solidFill>
                  <a:schemeClr val="bg1"/>
                </a:solidFill>
              </a:rPr>
              <a:t>Process</a:t>
            </a:r>
          </a:p>
          <a:p>
            <a:pPr lvl="1"/>
            <a:r>
              <a:rPr lang="en-GB" sz="2000" dirty="0">
                <a:solidFill>
                  <a:schemeClr val="bg1"/>
                </a:solidFill>
              </a:rPr>
              <a:t>Physical Evidence</a:t>
            </a:r>
          </a:p>
          <a:p>
            <a:pPr lvl="1"/>
            <a:endParaRPr lang="en-GB" sz="2000" dirty="0">
              <a:solidFill>
                <a:schemeClr val="bg1"/>
              </a:solidFill>
            </a:endParaRPr>
          </a:p>
          <a:p>
            <a:endParaRPr lang="en-GB" sz="2400" dirty="0">
              <a:solidFill>
                <a:schemeClr val="bg1"/>
              </a:solidFill>
            </a:endParaRPr>
          </a:p>
          <a:p>
            <a:endParaRPr lang="en-GB" sz="2400" dirty="0">
              <a:solidFill>
                <a:schemeClr val="bg1"/>
              </a:solidFill>
            </a:endParaRPr>
          </a:p>
          <a:p>
            <a:pPr marL="457200" lvl="1" indent="0">
              <a:buNone/>
            </a:pPr>
            <a:endParaRPr lang="en-GB" sz="1900" dirty="0">
              <a:solidFill>
                <a:schemeClr val="bg1"/>
              </a:solidFill>
            </a:endParaRPr>
          </a:p>
          <a:p>
            <a:endParaRPr lang="en-GB" sz="19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2640778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r"/>
            <a:r>
              <a:rPr lang="en-GB" sz="4000" b="1" u="sng">
                <a:solidFill>
                  <a:srgbClr val="FFFFFF"/>
                </a:solidFill>
                <a:latin typeface="+mn-lt"/>
              </a:rPr>
              <a:t>The Marketing Strategy Development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11704320" y="6455664"/>
            <a:ext cx="448056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7B914098-EA5F-4E0F-8262-B37EEDEAEE84}" type="slidenum">
              <a:rPr lang="en-GB" sz="1100">
                <a:solidFill>
                  <a:schemeClr val="tx1">
                    <a:lumMod val="50000"/>
                    <a:lumOff val="50000"/>
                  </a:schemeClr>
                </a:solidFill>
              </a:rPr>
              <a:pPr>
                <a:spcAft>
                  <a:spcPts val="600"/>
                </a:spcAft>
              </a:pPr>
              <a:t>2</a:t>
            </a:fld>
            <a:endParaRPr lang="en-GB" sz="11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graphicFrame>
        <p:nvGraphicFramePr>
          <p:cNvPr id="23" name="Content Placeholder 7">
            <a:extLst>
              <a:ext uri="{FF2B5EF4-FFF2-40B4-BE49-F238E27FC236}">
                <a16:creationId xmlns:a16="http://schemas.microsoft.com/office/drawing/2014/main" id="{4588A80E-B62A-F5FC-171A-79F3D98D8D0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81361220"/>
              </p:ext>
            </p:extLst>
          </p:nvPr>
        </p:nvGraphicFramePr>
        <p:xfrm>
          <a:off x="4487452" y="750439"/>
          <a:ext cx="7084434" cy="560629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3943438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r"/>
            <a:r>
              <a:rPr lang="en-GB" sz="3700" b="1" u="sng">
                <a:solidFill>
                  <a:srgbClr val="FFFFFF"/>
                </a:solidFill>
                <a:latin typeface="+mn-lt"/>
              </a:rPr>
              <a:t>The Marketing Strategy Development - Tactics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11704320" y="6455664"/>
            <a:ext cx="448056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7B914098-EA5F-4E0F-8262-B37EEDEAEE84}" type="slidenum">
              <a:rPr lang="en-GB" sz="1100">
                <a:solidFill>
                  <a:schemeClr val="tx1">
                    <a:lumMod val="50000"/>
                    <a:lumOff val="50000"/>
                  </a:schemeClr>
                </a:solidFill>
              </a:rPr>
              <a:pPr>
                <a:spcAft>
                  <a:spcPts val="600"/>
                </a:spcAft>
              </a:pPr>
              <a:t>3</a:t>
            </a:fld>
            <a:endParaRPr lang="en-GB" sz="11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graphicFrame>
        <p:nvGraphicFramePr>
          <p:cNvPr id="10" name="Content Placeholder 7">
            <a:extLst>
              <a:ext uri="{FF2B5EF4-FFF2-40B4-BE49-F238E27FC236}">
                <a16:creationId xmlns:a16="http://schemas.microsoft.com/office/drawing/2014/main" id="{2852C6AB-BDE5-427F-1011-94A46DB1375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56256928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0556943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r"/>
            <a:r>
              <a:rPr lang="en-GB" sz="3700" b="1" u="sng">
                <a:solidFill>
                  <a:srgbClr val="FFFFFF"/>
                </a:solidFill>
                <a:latin typeface="+mn-lt"/>
              </a:rPr>
              <a:t>The Marketing Strategy and Tactics Development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11704320" y="6455664"/>
            <a:ext cx="448056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7B914098-EA5F-4E0F-8262-B37EEDEAEE84}" type="slidenum">
              <a:rPr lang="en-GB" sz="1100">
                <a:solidFill>
                  <a:schemeClr val="tx1">
                    <a:lumMod val="50000"/>
                    <a:lumOff val="50000"/>
                  </a:schemeClr>
                </a:solidFill>
              </a:rPr>
              <a:pPr>
                <a:spcAft>
                  <a:spcPts val="600"/>
                </a:spcAft>
              </a:pPr>
              <a:t>4</a:t>
            </a:fld>
            <a:endParaRPr lang="en-GB" sz="11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graphicFrame>
        <p:nvGraphicFramePr>
          <p:cNvPr id="10" name="Content Placeholder 7">
            <a:extLst>
              <a:ext uri="{FF2B5EF4-FFF2-40B4-BE49-F238E27FC236}">
                <a16:creationId xmlns:a16="http://schemas.microsoft.com/office/drawing/2014/main" id="{AC7C708B-2658-81AD-AD59-E9B11150018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74895170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7174374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b="1" u="sng" dirty="0">
                <a:latin typeface="+mn-lt"/>
              </a:rPr>
              <a:t>The Marketing Mix (7Ps)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914098-EA5F-4E0F-8262-B37EEDEAEE84}" type="slidenum">
              <a:rPr lang="en-GB" smtClean="0"/>
              <a:t>5</a:t>
            </a:fld>
            <a:endParaRPr lang="en-GB" dirty="0"/>
          </a:p>
        </p:txBody>
      </p:sp>
      <p:pic>
        <p:nvPicPr>
          <p:cNvPr id="3" name="Content Placeholder 2"/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21061" t="10813" r="15526" b="6917"/>
          <a:stretch/>
        </p:blipFill>
        <p:spPr>
          <a:xfrm>
            <a:off x="1073427" y="1426088"/>
            <a:ext cx="10515600" cy="54319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437575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sz="quarter" idx="11"/>
          </p:nvPr>
        </p:nvSpPr>
        <p:spPr>
          <a:xfrm>
            <a:off x="1981200" y="1340769"/>
            <a:ext cx="8229600" cy="4786432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478465" y="97458"/>
            <a:ext cx="11196084" cy="875950"/>
          </a:xfrm>
        </p:spPr>
        <p:txBody>
          <a:bodyPr>
            <a:noAutofit/>
          </a:bodyPr>
          <a:lstStyle/>
          <a:p>
            <a:r>
              <a:rPr lang="en-GB" sz="3200" b="1" u="sng" dirty="0">
                <a:latin typeface="+mn-lt"/>
              </a:rPr>
              <a:t>The Extended Marketing Mix within the External Environment </a:t>
            </a:r>
          </a:p>
        </p:txBody>
      </p:sp>
      <p:pic>
        <p:nvPicPr>
          <p:cNvPr id="3074" name="Picture 2" descr="Image result for pest analysis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244" t="3247" r="25165"/>
          <a:stretch/>
        </p:blipFill>
        <p:spPr bwMode="auto">
          <a:xfrm>
            <a:off x="1828035" y="842664"/>
            <a:ext cx="8496944" cy="60153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924"/>
          <a:stretch/>
        </p:blipFill>
        <p:spPr>
          <a:xfrm>
            <a:off x="4205897" y="2196484"/>
            <a:ext cx="3527515" cy="3307696"/>
          </a:xfrm>
          <a:prstGeom prst="rect">
            <a:avLst/>
          </a:prstGeom>
        </p:spPr>
      </p:pic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914098-EA5F-4E0F-8262-B37EEDEAEE84}" type="slidenum">
              <a:rPr lang="en-GB" smtClean="0"/>
              <a:t>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205988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E8A8EAB8-D2FF-444D-B34B-7D32F106AD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A2CCA48-746E-A0B5-A63E-2F885E9209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14140" y="1450655"/>
            <a:ext cx="6231691" cy="3956690"/>
          </a:xfrm>
        </p:spPr>
        <p:txBody>
          <a:bodyPr anchor="ctr">
            <a:normAutofit/>
          </a:bodyPr>
          <a:lstStyle/>
          <a:p>
            <a:r>
              <a:rPr lang="en-GB" sz="8000" b="1" dirty="0">
                <a:solidFill>
                  <a:schemeClr val="bg1"/>
                </a:solidFill>
              </a:rPr>
              <a:t>PROMOTION</a:t>
            </a: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067633D1-6EE6-4118-B9F0-B363477BEE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1014141" y="1450655"/>
            <a:ext cx="393203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4AD7FFC6-42A9-49CB-B5E9-B3F6B03833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1014141" y="5408571"/>
            <a:ext cx="393203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1C9E1C-DEEA-550C-ADF4-B26457B1CD8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568960"/>
            <a:ext cx="5923280" cy="5730235"/>
          </a:xfrm>
        </p:spPr>
        <p:txBody>
          <a:bodyPr anchor="ctr">
            <a:normAutofit/>
          </a:bodyPr>
          <a:lstStyle/>
          <a:p>
            <a:endParaRPr lang="en-GB" sz="2400" dirty="0">
              <a:solidFill>
                <a:schemeClr val="bg1"/>
              </a:solidFill>
            </a:endParaRPr>
          </a:p>
          <a:p>
            <a:pPr marL="0" indent="0">
              <a:buNone/>
            </a:pPr>
            <a:endParaRPr lang="en-GB" sz="2400" dirty="0">
              <a:solidFill>
                <a:schemeClr val="bg1"/>
              </a:solidFill>
            </a:endParaRPr>
          </a:p>
          <a:p>
            <a:pPr marL="457200" lvl="1" indent="0">
              <a:buNone/>
            </a:pPr>
            <a:endParaRPr lang="en-GB" sz="1900" dirty="0">
              <a:solidFill>
                <a:schemeClr val="bg1"/>
              </a:solidFill>
            </a:endParaRPr>
          </a:p>
          <a:p>
            <a:endParaRPr lang="en-GB" sz="19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8359283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F944E337-3E5D-4A1F-A5A1-2057F25B8A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4DA50D69-7CF7-4844-B844-A2B821C77F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-7854"/>
            <a:ext cx="12192000" cy="6865854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82479" y="332861"/>
            <a:ext cx="6781800" cy="844902"/>
          </a:xfrm>
        </p:spPr>
        <p:txBody>
          <a:bodyPr>
            <a:normAutofit/>
          </a:bodyPr>
          <a:lstStyle/>
          <a:p>
            <a:r>
              <a:rPr lang="en-GB" b="1" u="sng">
                <a:latin typeface="+mn-lt"/>
              </a:rPr>
              <a:t>PROMOTION</a:t>
            </a:r>
            <a:endParaRPr lang="en-GB" b="1" u="sng" dirty="0">
              <a:latin typeface="+mn-l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340646" y="1177763"/>
            <a:ext cx="7851353" cy="2652826"/>
          </a:xfrm>
        </p:spPr>
        <p:txBody>
          <a:bodyPr anchor="t">
            <a:normAutofit/>
          </a:bodyPr>
          <a:lstStyle/>
          <a:p>
            <a:r>
              <a:rPr lang="en-GB" dirty="0"/>
              <a:t>Integrated marketing communications is a process which involves the management and organisation in the analysis, planning, implementation and control of all marketing communications contacts, media, messages and promotional tools focused at selected target audiences.</a:t>
            </a:r>
          </a:p>
          <a:p>
            <a:endParaRPr lang="en-GB" dirty="0"/>
          </a:p>
          <a:p>
            <a:endParaRPr lang="en-GB" dirty="0"/>
          </a:p>
          <a:p>
            <a:endParaRPr lang="en-GB" sz="2000" dirty="0"/>
          </a:p>
          <a:p>
            <a:endParaRPr lang="en-GB" sz="20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7B914098-EA5F-4E0F-8262-B37EEDEAEE84}" type="slidenum">
              <a:rPr lang="en-GB" sz="1000" smtClean="0"/>
              <a:pPr>
                <a:spcAft>
                  <a:spcPts val="600"/>
                </a:spcAft>
              </a:pPr>
              <a:t>8</a:t>
            </a:fld>
            <a:endParaRPr lang="en-GB" sz="1000"/>
          </a:p>
        </p:txBody>
      </p:sp>
      <p:pic>
        <p:nvPicPr>
          <p:cNvPr id="1026" name="Picture 2" descr="I've got the power - The Power Within - Tesco Clubcard Advert">
            <a:extLst>
              <a:ext uri="{FF2B5EF4-FFF2-40B4-BE49-F238E27FC236}">
                <a16:creationId xmlns:a16="http://schemas.microsoft.com/office/drawing/2014/main" id="{9F6A414B-D9CB-3E6D-CD74-D6F5F43EF17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251" r="18008"/>
          <a:stretch/>
        </p:blipFill>
        <p:spPr bwMode="auto">
          <a:xfrm>
            <a:off x="0" y="0"/>
            <a:ext cx="4263527" cy="3762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Pin on BRANDING - M&amp;S">
            <a:extLst>
              <a:ext uri="{FF2B5EF4-FFF2-40B4-BE49-F238E27FC236}">
                <a16:creationId xmlns:a16="http://schemas.microsoft.com/office/drawing/2014/main" id="{4CA2D1F4-DF2D-DD9E-D941-CC98BCC928A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830589"/>
            <a:ext cx="5893756" cy="29805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Hot Cross Buns discounted in grocery store. Buy One get one Free plastic  packaging on foods from Sainsburys Supermarket Bread Counter Stock Photo -  Alamy">
            <a:extLst>
              <a:ext uri="{FF2B5EF4-FFF2-40B4-BE49-F238E27FC236}">
                <a16:creationId xmlns:a16="http://schemas.microsoft.com/office/drawing/2014/main" id="{43045CC7-D289-2BD3-DC5D-5DA38B41BB1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084" r="1687" b="17926"/>
          <a:stretch/>
        </p:blipFill>
        <p:spPr bwMode="auto">
          <a:xfrm>
            <a:off x="6298246" y="3835042"/>
            <a:ext cx="4448844" cy="29760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85414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695D565-60C8-FE38-B9F7-0A4EB78F0C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 b="1" u="sng">
                <a:solidFill>
                  <a:srgbClr val="FFFFFF"/>
                </a:solidFill>
                <a:latin typeface="+mn-lt"/>
              </a:rPr>
              <a:t>The Role of Promotions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EA5B83-9C46-5365-FF31-BACE7D51D0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67695" y="511388"/>
            <a:ext cx="7357583" cy="5911446"/>
          </a:xfrm>
        </p:spPr>
        <p:txBody>
          <a:bodyPr anchor="ctr">
            <a:normAutofit/>
          </a:bodyPr>
          <a:lstStyle/>
          <a:p>
            <a:r>
              <a:rPr lang="en-GB" b="0" i="0" dirty="0">
                <a:effectLst/>
              </a:rPr>
              <a:t>Promotion is the way a company communicates what it does and what it can offer customers. </a:t>
            </a:r>
          </a:p>
          <a:p>
            <a:endParaRPr lang="en-GB" b="0" i="0" dirty="0">
              <a:effectLst/>
            </a:endParaRPr>
          </a:p>
          <a:p>
            <a:r>
              <a:rPr lang="en-GB" b="0" i="0" dirty="0">
                <a:effectLst/>
              </a:rPr>
              <a:t>It includes branding, advertising, PR, corporate identity, social media, sales management, special offers and exhibitions. </a:t>
            </a:r>
          </a:p>
          <a:p>
            <a:endParaRPr lang="en-GB" sz="2400" b="0" i="0" dirty="0">
              <a:effectLst/>
            </a:endParaRPr>
          </a:p>
          <a:p>
            <a:r>
              <a:rPr lang="en-GB" b="0" i="0" dirty="0">
                <a:effectLst/>
              </a:rPr>
              <a:t>Promotion must gain attention, be appealing, send a consistent message and - above all - give the customer a reason to choose your product rather than someone else’s.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4003730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57" name="Rectangle 2056">
            <a:extLst>
              <a:ext uri="{FF2B5EF4-FFF2-40B4-BE49-F238E27FC236}">
                <a16:creationId xmlns:a16="http://schemas.microsoft.com/office/drawing/2014/main" id="{2151139A-886F-4B97-8815-729AD3831B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000"/>
          </a:p>
        </p:txBody>
      </p:sp>
      <p:sp>
        <p:nvSpPr>
          <p:cNvPr id="2059" name="Rectangle 2058">
            <a:extLst>
              <a:ext uri="{FF2B5EF4-FFF2-40B4-BE49-F238E27FC236}">
                <a16:creationId xmlns:a16="http://schemas.microsoft.com/office/drawing/2014/main" id="{AB5E08C4-8CDD-4623-A5B8-E998C6DEE3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492"/>
            <a:ext cx="12191998" cy="1575955"/>
          </a:xfrm>
          <a:prstGeom prst="rect">
            <a:avLst/>
          </a:prstGeom>
          <a:gradFill>
            <a:gsLst>
              <a:gs pos="0">
                <a:schemeClr val="accent1">
                  <a:lumMod val="50000"/>
                </a:scheme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61" name="Rectangle 2060">
            <a:extLst>
              <a:ext uri="{FF2B5EF4-FFF2-40B4-BE49-F238E27FC236}">
                <a16:creationId xmlns:a16="http://schemas.microsoft.com/office/drawing/2014/main" id="{15F33878-D502-4FFA-8ACE-F2AECDB2A2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35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63" name="Rectangle 2062">
            <a:extLst>
              <a:ext uri="{FF2B5EF4-FFF2-40B4-BE49-F238E27FC236}">
                <a16:creationId xmlns:a16="http://schemas.microsoft.com/office/drawing/2014/main" id="{D3539FEE-81D3-4406-802E-60B20B16F4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8" y="-5307777"/>
            <a:ext cx="1576446" cy="12192001"/>
          </a:xfrm>
          <a:prstGeom prst="rect">
            <a:avLst/>
          </a:prstGeom>
          <a:gradFill>
            <a:gsLst>
              <a:gs pos="16000">
                <a:srgbClr val="000000">
                  <a:alpha val="0"/>
                </a:srgbClr>
              </a:gs>
              <a:gs pos="99000">
                <a:srgbClr val="000000">
                  <a:alpha val="87000"/>
                </a:srgb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065" name="Rectangle 2064">
            <a:extLst>
              <a:ext uri="{FF2B5EF4-FFF2-40B4-BE49-F238E27FC236}">
                <a16:creationId xmlns:a16="http://schemas.microsoft.com/office/drawing/2014/main" id="{DC701763-729E-462F-A5A8-E0DEFEB1E2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25434" y="986"/>
            <a:ext cx="4303422" cy="1575461"/>
          </a:xfrm>
          <a:prstGeom prst="rect">
            <a:avLst/>
          </a:prstGeom>
          <a:gradFill>
            <a:gsLst>
              <a:gs pos="0">
                <a:schemeClr val="accent1">
                  <a:alpha val="17000"/>
                </a:schemeClr>
              </a:gs>
              <a:gs pos="74000">
                <a:schemeClr val="accent1">
                  <a:lumMod val="50000"/>
                  <a:alpha val="0"/>
                </a:schemeClr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6AEAD35-70FE-FF0C-CB64-329C10216B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9714" y="353160"/>
            <a:ext cx="7091300" cy="898581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 b="1" u="sng">
                <a:solidFill>
                  <a:srgbClr val="FFFFFF"/>
                </a:solidFill>
              </a:rPr>
              <a:t>Promotional Tools</a:t>
            </a:r>
          </a:p>
        </p:txBody>
      </p:sp>
      <p:pic>
        <p:nvPicPr>
          <p:cNvPr id="2050" name="Picture 2" descr="What is Promotion Mix? definition and meaning - Business Jargons">
            <a:extLst>
              <a:ext uri="{FF2B5EF4-FFF2-40B4-BE49-F238E27FC236}">
                <a16:creationId xmlns:a16="http://schemas.microsoft.com/office/drawing/2014/main" id="{F5D18DE6-7366-A2F2-7E71-1CEC97E16C46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41266" y="2247441"/>
            <a:ext cx="5505570" cy="37677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>
            <a:extLst>
              <a:ext uri="{FF2B5EF4-FFF2-40B4-BE49-F238E27FC236}">
                <a16:creationId xmlns:a16="http://schemas.microsoft.com/office/drawing/2014/main" id="{BC60DA93-FEE3-6AB2-1F25-0739A76B179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631" r="9735"/>
          <a:stretch/>
        </p:blipFill>
        <p:spPr bwMode="auto">
          <a:xfrm>
            <a:off x="6345165" y="2159307"/>
            <a:ext cx="5667717" cy="40543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6135099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CB59C2-A5D4-1EE5-9975-4F63D27582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Online Media 3" title="The Promotional Mix Explained | McDonald's Examples">
            <a:hlinkClick r:id="" action="ppaction://media"/>
            <a:extLst>
              <a:ext uri="{FF2B5EF4-FFF2-40B4-BE49-F238E27FC236}">
                <a16:creationId xmlns:a16="http://schemas.microsoft.com/office/drawing/2014/main" id="{4AF1FC5B-71E6-0826-CE7C-910876B2F1D3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0" y="-35735"/>
            <a:ext cx="12182289" cy="68834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120942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607" name="Rectangle 25606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5609" name="Rectangle 25608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611" name="Rectangle 25610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613" name="Rectangle 25612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615" name="Rectangle 25614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5617" name="Freeform: Shape 25616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5619" name="Rectangle 25618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601" name="Rectangle 2"/>
          <p:cNvSpPr>
            <a:spLocks noGrp="1" noChangeArrowheads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 eaLnBrk="1" hangingPunct="1"/>
            <a:br>
              <a:rPr lang="en-GB" sz="4000" b="1">
                <a:solidFill>
                  <a:srgbClr val="FFFFFF"/>
                </a:solidFill>
              </a:rPr>
            </a:br>
            <a:r>
              <a:rPr lang="en-GB" sz="4000" b="1" u="sng">
                <a:solidFill>
                  <a:srgbClr val="FFFFFF"/>
                </a:solidFill>
                <a:latin typeface="+mn-lt"/>
              </a:rPr>
              <a:t>The Objectives of Promotion: </a:t>
            </a:r>
            <a:br>
              <a:rPr lang="en-GB" sz="4000" b="1" u="sng">
                <a:solidFill>
                  <a:srgbClr val="FFFFFF"/>
                </a:solidFill>
                <a:latin typeface="+mn-lt"/>
              </a:rPr>
            </a:br>
            <a:endParaRPr lang="en-GB" sz="4000" b="1" u="sng">
              <a:solidFill>
                <a:srgbClr val="FFFFFF"/>
              </a:solidFill>
              <a:latin typeface="+mn-lt"/>
            </a:endParaRPr>
          </a:p>
        </p:txBody>
      </p:sp>
      <p:sp>
        <p:nvSpPr>
          <p:cNvPr id="25602" name="Rectangle 3"/>
          <p:cNvSpPr>
            <a:spLocks noGrp="1" noChangeArrowheads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anchor="ctr">
            <a:normAutofit/>
          </a:bodyPr>
          <a:lstStyle/>
          <a:p>
            <a:pPr marL="914400" lvl="2" indent="0">
              <a:buNone/>
            </a:pPr>
            <a:endParaRPr lang="en-GB" dirty="0"/>
          </a:p>
          <a:p>
            <a:pPr marL="414772" indent="-414772"/>
            <a:r>
              <a:rPr lang="en-GB" sz="2000" dirty="0"/>
              <a:t> </a:t>
            </a:r>
            <a:r>
              <a:rPr lang="en-GB" dirty="0"/>
              <a:t>Create brand awareness</a:t>
            </a:r>
          </a:p>
          <a:p>
            <a:pPr marL="414772" indent="-414772"/>
            <a:r>
              <a:rPr lang="en-GB" dirty="0"/>
              <a:t> Build brand image</a:t>
            </a:r>
          </a:p>
          <a:p>
            <a:pPr marL="414772" indent="-414772"/>
            <a:r>
              <a:rPr lang="en-GB" dirty="0"/>
              <a:t> Inform</a:t>
            </a:r>
          </a:p>
          <a:p>
            <a:pPr marL="414772" indent="-414772"/>
            <a:r>
              <a:rPr lang="en-GB" dirty="0"/>
              <a:t> Remind</a:t>
            </a:r>
          </a:p>
          <a:p>
            <a:pPr marL="414772" indent="-414772"/>
            <a:r>
              <a:rPr lang="en-GB" dirty="0"/>
              <a:t> Educate</a:t>
            </a:r>
          </a:p>
          <a:p>
            <a:pPr marL="414772" indent="-414772"/>
            <a:r>
              <a:rPr lang="en-GB" dirty="0"/>
              <a:t> Break into new market</a:t>
            </a:r>
          </a:p>
          <a:p>
            <a:pPr marL="414772" indent="-414772"/>
            <a:r>
              <a:rPr lang="en-GB" dirty="0"/>
              <a:t> Change/reinforce attitudes</a:t>
            </a:r>
          </a:p>
          <a:p>
            <a:pPr marL="414772" indent="-414772"/>
            <a:r>
              <a:rPr lang="en-GB" dirty="0"/>
              <a:t> Stimulate trial</a:t>
            </a:r>
          </a:p>
          <a:p>
            <a:pPr marL="414772" indent="-414772"/>
            <a:r>
              <a:rPr lang="en-GB" dirty="0"/>
              <a:t> Reposition</a:t>
            </a:r>
          </a:p>
          <a:p>
            <a:pPr eaLnBrk="1" hangingPunct="1"/>
            <a:endParaRPr lang="en-GB" sz="2000" dirty="0"/>
          </a:p>
          <a:p>
            <a:pPr eaLnBrk="1" hangingPunct="1">
              <a:buFont typeface="Wingdings" pitchFamily="2" charset="2"/>
              <a:buNone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22240019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601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E6CF79-C163-F255-2954-1E2D7377D1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Class task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6DF77F-68FA-6251-E357-34AB3576823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Choose one of the following companies and do some research into their promotional mix. Which of the five methods do they use and how?</a:t>
            </a:r>
          </a:p>
          <a:p>
            <a:r>
              <a:rPr lang="en-GB" dirty="0" err="1"/>
              <a:t>McVities</a:t>
            </a:r>
            <a:r>
              <a:rPr lang="en-GB" dirty="0"/>
              <a:t>, Hovis, Heinz, Fairy, Walkers.</a:t>
            </a:r>
          </a:p>
          <a:p>
            <a:r>
              <a:rPr lang="en-GB" dirty="0"/>
              <a:t>Advertising </a:t>
            </a:r>
          </a:p>
          <a:p>
            <a:r>
              <a:rPr lang="en-GB" dirty="0"/>
              <a:t>Sales Promotion</a:t>
            </a:r>
          </a:p>
          <a:p>
            <a:r>
              <a:rPr lang="en-GB" dirty="0"/>
              <a:t>Direct Marketing</a:t>
            </a:r>
          </a:p>
          <a:p>
            <a:r>
              <a:rPr lang="en-GB" dirty="0"/>
              <a:t>Public Relations</a:t>
            </a:r>
          </a:p>
          <a:p>
            <a:r>
              <a:rPr lang="en-GB" dirty="0"/>
              <a:t>Personal Selling</a:t>
            </a:r>
          </a:p>
        </p:txBody>
      </p:sp>
    </p:spTree>
    <p:extLst>
      <p:ext uri="{BB962C8B-B14F-4D97-AF65-F5344CB8AC3E}">
        <p14:creationId xmlns:p14="http://schemas.microsoft.com/office/powerpoint/2010/main" val="346378850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E8A8EAB8-D2FF-444D-B34B-7D32F106AD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A2CCA48-746E-A0B5-A63E-2F885E9209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14140" y="1450655"/>
            <a:ext cx="7563803" cy="3956690"/>
          </a:xfrm>
        </p:spPr>
        <p:txBody>
          <a:bodyPr anchor="ctr">
            <a:normAutofit fontScale="90000"/>
          </a:bodyPr>
          <a:lstStyle/>
          <a:p>
            <a:r>
              <a:rPr lang="en-GB" sz="8000" b="1" dirty="0">
                <a:solidFill>
                  <a:schemeClr val="bg1"/>
                </a:solidFill>
              </a:rPr>
              <a:t>PEOPLE</a:t>
            </a:r>
            <a:br>
              <a:rPr lang="en-GB" sz="8000" b="1" dirty="0">
                <a:solidFill>
                  <a:schemeClr val="bg1"/>
                </a:solidFill>
              </a:rPr>
            </a:br>
            <a:r>
              <a:rPr lang="en-GB" sz="8000" b="1" dirty="0">
                <a:solidFill>
                  <a:schemeClr val="bg1"/>
                </a:solidFill>
              </a:rPr>
              <a:t>PROCESS</a:t>
            </a:r>
            <a:br>
              <a:rPr lang="en-GB" sz="8000" b="1" dirty="0">
                <a:solidFill>
                  <a:schemeClr val="bg1"/>
                </a:solidFill>
              </a:rPr>
            </a:br>
            <a:r>
              <a:rPr lang="en-GB" sz="8000" b="1" dirty="0">
                <a:solidFill>
                  <a:schemeClr val="bg1"/>
                </a:solidFill>
              </a:rPr>
              <a:t>PHYSICAL EVIDENCE</a:t>
            </a: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067633D1-6EE6-4118-B9F0-B363477BEE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1014141" y="1450655"/>
            <a:ext cx="393203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4AD7FFC6-42A9-49CB-B5E9-B3F6B03833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1014141" y="5408571"/>
            <a:ext cx="393203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1C9E1C-DEEA-550C-ADF4-B26457B1CD8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568960"/>
            <a:ext cx="5923280" cy="5730235"/>
          </a:xfrm>
        </p:spPr>
        <p:txBody>
          <a:bodyPr anchor="ctr">
            <a:normAutofit/>
          </a:bodyPr>
          <a:lstStyle/>
          <a:p>
            <a:endParaRPr lang="en-GB" sz="2400" dirty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en-GB" sz="2400" dirty="0">
                <a:solidFill>
                  <a:schemeClr val="bg1"/>
                </a:solidFill>
              </a:rPr>
              <a:t>  </a:t>
            </a:r>
          </a:p>
          <a:p>
            <a:pPr marL="457200" lvl="1" indent="0">
              <a:buNone/>
            </a:pPr>
            <a:endParaRPr lang="en-GB" sz="1900" dirty="0">
              <a:solidFill>
                <a:schemeClr val="bg1"/>
              </a:solidFill>
            </a:endParaRPr>
          </a:p>
          <a:p>
            <a:endParaRPr lang="en-GB" sz="19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0310529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r>
              <a:rPr lang="en-GB" sz="4000" b="1" u="sng" dirty="0">
                <a:solidFill>
                  <a:srgbClr val="FFFFFF"/>
                </a:solidFill>
                <a:latin typeface="+mn-lt"/>
              </a:rPr>
              <a:t>The Extended Marketing Mix</a:t>
            </a:r>
            <a:br>
              <a:rPr lang="en-GB" sz="4000" b="1" u="sng" dirty="0">
                <a:solidFill>
                  <a:srgbClr val="FFFFFF"/>
                </a:solidFill>
                <a:latin typeface="+mn-lt"/>
              </a:rPr>
            </a:br>
            <a:br>
              <a:rPr lang="en-GB" sz="4000" b="1" u="sng" dirty="0">
                <a:solidFill>
                  <a:srgbClr val="FFFFFF"/>
                </a:solidFill>
                <a:latin typeface="+mn-lt"/>
              </a:rPr>
            </a:br>
            <a:r>
              <a:rPr lang="en-GB" sz="4000" b="1" u="sng" dirty="0">
                <a:solidFill>
                  <a:srgbClr val="FFFFFF"/>
                </a:solidFill>
                <a:latin typeface="+mn-lt"/>
              </a:rPr>
              <a:t>People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anchor="ctr">
            <a:normAutofit/>
          </a:bodyPr>
          <a:lstStyle/>
          <a:p>
            <a:r>
              <a:rPr lang="en-GB" sz="2600" b="1" dirty="0"/>
              <a:t>People</a:t>
            </a:r>
            <a:r>
              <a:rPr lang="en-GB" sz="2600" dirty="0"/>
              <a:t> – delivering service to the customers. E.g. customer service and customer interfacing staff.</a:t>
            </a:r>
          </a:p>
          <a:p>
            <a:endParaRPr lang="en-GB" sz="2600" dirty="0"/>
          </a:p>
          <a:p>
            <a:r>
              <a:rPr lang="en-GB" sz="2600" dirty="0"/>
              <a:t>Everyone who comes into contact with your customers will make an impression. </a:t>
            </a:r>
          </a:p>
          <a:p>
            <a:endParaRPr lang="en-GB" sz="2600" dirty="0"/>
          </a:p>
          <a:p>
            <a:r>
              <a:rPr lang="en-GB" sz="2600" dirty="0"/>
              <a:t>Many customers cannot separate the product or service from the staff member who provides it, so your people will have a profound effect — positive or negative — on customer satisfaction.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11704320" y="6455664"/>
            <a:ext cx="448056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7B914098-EA5F-4E0F-8262-B37EEDEAEE84}" type="slidenum">
              <a:rPr lang="en-GB" sz="1100">
                <a:solidFill>
                  <a:schemeClr val="tx1">
                    <a:lumMod val="50000"/>
                    <a:lumOff val="50000"/>
                  </a:schemeClr>
                </a:solidFill>
              </a:rPr>
              <a:pPr>
                <a:spcAft>
                  <a:spcPts val="600"/>
                </a:spcAft>
              </a:pPr>
              <a:t>15</a:t>
            </a:fld>
            <a:endParaRPr lang="en-GB" sz="11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636706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r>
              <a:rPr lang="en-GB" sz="4000" b="1" u="sng" dirty="0">
                <a:solidFill>
                  <a:srgbClr val="FFFFFF"/>
                </a:solidFill>
                <a:latin typeface="+mn-lt"/>
              </a:rPr>
              <a:t>The Extended Marketing Mix</a:t>
            </a:r>
            <a:br>
              <a:rPr lang="en-GB" sz="4000" b="1" u="sng" dirty="0">
                <a:solidFill>
                  <a:srgbClr val="FFFFFF"/>
                </a:solidFill>
                <a:latin typeface="+mn-lt"/>
              </a:rPr>
            </a:br>
            <a:br>
              <a:rPr lang="en-GB" sz="4000" b="1" u="sng" dirty="0">
                <a:solidFill>
                  <a:srgbClr val="FFFFFF"/>
                </a:solidFill>
                <a:latin typeface="+mn-lt"/>
              </a:rPr>
            </a:br>
            <a:r>
              <a:rPr lang="en-GB" sz="4000" b="1" u="sng" dirty="0">
                <a:solidFill>
                  <a:srgbClr val="FFFFFF"/>
                </a:solidFill>
                <a:latin typeface="+mn-lt"/>
              </a:rPr>
              <a:t>Process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anchor="ctr">
            <a:normAutofit fontScale="77500" lnSpcReduction="20000"/>
          </a:bodyPr>
          <a:lstStyle/>
          <a:p>
            <a:pPr marL="0" indent="0">
              <a:buNone/>
            </a:pPr>
            <a:endParaRPr lang="en-GB" sz="2600" dirty="0"/>
          </a:p>
          <a:p>
            <a:r>
              <a:rPr lang="en-GB" sz="3100" b="1" dirty="0"/>
              <a:t>Process </a:t>
            </a:r>
            <a:r>
              <a:rPr lang="en-GB" sz="3100" dirty="0"/>
              <a:t>– the process by which organisations deliver goods and services to their customers. E.g. order processing, payment processing etc.</a:t>
            </a:r>
          </a:p>
          <a:p>
            <a:endParaRPr lang="en-GB" sz="3100" dirty="0"/>
          </a:p>
          <a:p>
            <a:r>
              <a:rPr lang="en-GB" sz="3100" dirty="0"/>
              <a:t>Many customers no longer simply buy a product or service - they invest in an entire experience that starts from the moment they discover your company and lasts through to purchase and beyond.</a:t>
            </a:r>
          </a:p>
          <a:p>
            <a:endParaRPr lang="en-GB" sz="3100" dirty="0"/>
          </a:p>
          <a:p>
            <a:pPr lvl="1"/>
            <a:r>
              <a:rPr lang="en-GB" sz="2700" dirty="0"/>
              <a:t>Do customers have to wait?</a:t>
            </a:r>
          </a:p>
          <a:p>
            <a:pPr lvl="1"/>
            <a:r>
              <a:rPr lang="en-GB" sz="2700" dirty="0"/>
              <a:t>Are they kept informed?</a:t>
            </a:r>
          </a:p>
          <a:p>
            <a:pPr lvl="1"/>
            <a:r>
              <a:rPr lang="en-GB" sz="2700" dirty="0"/>
              <a:t>Is your website fast enough and available on the right devices?</a:t>
            </a:r>
          </a:p>
          <a:p>
            <a:pPr lvl="1"/>
            <a:r>
              <a:rPr lang="en-GB" sz="2700" dirty="0"/>
              <a:t>Is your service efficiently carried out?</a:t>
            </a:r>
          </a:p>
          <a:p>
            <a:pPr lvl="1"/>
            <a:r>
              <a:rPr lang="en-GB" sz="2700" dirty="0"/>
              <a:t>Are processes adaptable to different customer needs?</a:t>
            </a:r>
            <a:endParaRPr lang="en-GB" sz="24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11704320" y="6455664"/>
            <a:ext cx="448056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7B914098-EA5F-4E0F-8262-B37EEDEAEE84}" type="slidenum">
              <a:rPr lang="en-GB" sz="1100">
                <a:solidFill>
                  <a:schemeClr val="tx1">
                    <a:lumMod val="50000"/>
                    <a:lumOff val="50000"/>
                  </a:schemeClr>
                </a:solidFill>
              </a:rPr>
              <a:pPr>
                <a:spcAft>
                  <a:spcPts val="600"/>
                </a:spcAft>
              </a:pPr>
              <a:t>16</a:t>
            </a:fld>
            <a:endParaRPr lang="en-GB" sz="11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862385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r>
              <a:rPr lang="en-GB" sz="4000" b="1" u="sng" dirty="0">
                <a:solidFill>
                  <a:srgbClr val="FFFFFF"/>
                </a:solidFill>
                <a:latin typeface="+mn-lt"/>
              </a:rPr>
              <a:t>The Extended Marketing Mix</a:t>
            </a:r>
            <a:br>
              <a:rPr lang="en-GB" sz="4000" b="1" u="sng" dirty="0">
                <a:solidFill>
                  <a:srgbClr val="FFFFFF"/>
                </a:solidFill>
                <a:latin typeface="+mn-lt"/>
              </a:rPr>
            </a:br>
            <a:br>
              <a:rPr lang="en-GB" sz="4000" b="1" u="sng" dirty="0">
                <a:solidFill>
                  <a:srgbClr val="FFFFFF"/>
                </a:solidFill>
                <a:latin typeface="+mn-lt"/>
              </a:rPr>
            </a:br>
            <a:r>
              <a:rPr lang="en-GB" sz="4000" b="1" u="sng" dirty="0">
                <a:solidFill>
                  <a:srgbClr val="FFFFFF"/>
                </a:solidFill>
                <a:latin typeface="+mn-lt"/>
              </a:rPr>
              <a:t>Physical Evidence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anchor="ctr">
            <a:normAutofit fontScale="92500" lnSpcReduction="10000"/>
          </a:bodyPr>
          <a:lstStyle/>
          <a:p>
            <a:pPr marL="0" indent="0">
              <a:buNone/>
            </a:pPr>
            <a:endParaRPr lang="en-GB" sz="2600" dirty="0"/>
          </a:p>
          <a:p>
            <a:r>
              <a:rPr lang="en-GB" sz="2600" b="1" dirty="0"/>
              <a:t>Physical Evidence</a:t>
            </a:r>
            <a:r>
              <a:rPr lang="en-GB" sz="2600" dirty="0"/>
              <a:t> – The physical aspects of the customer experience. E.g. physical appearance of retail environments (traditional or online), the layout, décor, appearance, ease of use. </a:t>
            </a:r>
          </a:p>
          <a:p>
            <a:endParaRPr lang="en-GB" sz="2600" dirty="0"/>
          </a:p>
          <a:p>
            <a:r>
              <a:rPr lang="en-GB" sz="2600" dirty="0"/>
              <a:t>A clean, tidy and well-decorated shopping environment – or homepage - is reassuring. If your digital or physical premises aren’t up to scratch, why would the customer think your service or products are?</a:t>
            </a:r>
          </a:p>
          <a:p>
            <a:pPr marL="0" indent="0">
              <a:buNone/>
            </a:pPr>
            <a:endParaRPr lang="en-GB" sz="2600" dirty="0"/>
          </a:p>
          <a:p>
            <a:r>
              <a:rPr lang="en-GB" sz="2600" dirty="0"/>
              <a:t>The physical evidence demonstrated by an organisation must confirm the assumptions of the customer and support the competitive positioning of the store.</a:t>
            </a:r>
          </a:p>
          <a:p>
            <a:endParaRPr lang="en-GB" sz="2600" dirty="0"/>
          </a:p>
          <a:p>
            <a:endParaRPr lang="en-GB" sz="20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11704320" y="6455664"/>
            <a:ext cx="448056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7B914098-EA5F-4E0F-8262-B37EEDEAEE84}" type="slidenum">
              <a:rPr lang="en-GB" sz="1100">
                <a:solidFill>
                  <a:schemeClr val="tx1">
                    <a:lumMod val="50000"/>
                    <a:lumOff val="50000"/>
                  </a:schemeClr>
                </a:solidFill>
              </a:rPr>
              <a:pPr>
                <a:spcAft>
                  <a:spcPts val="600"/>
                </a:spcAft>
              </a:pPr>
              <a:t>17</a:t>
            </a:fld>
            <a:endParaRPr lang="en-GB" sz="11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096869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EA8A04-758F-6579-9A2B-14D3D5BF02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6" name="Online Media 5" title="Extended Marketing Mix 7Ps | Apple v Poundland, what's the difference?">
            <a:hlinkClick r:id="" action="ppaction://media"/>
            <a:extLst>
              <a:ext uri="{FF2B5EF4-FFF2-40B4-BE49-F238E27FC236}">
                <a16:creationId xmlns:a16="http://schemas.microsoft.com/office/drawing/2014/main" id="{EAB7A1E4-B6EF-41B7-FD46-2C12344A6CED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469632" y="201435"/>
            <a:ext cx="11526425" cy="65128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210820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C0A0FC-6DCF-A2AC-8871-B6D9680E80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Class task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D2035A-6FAF-80D4-45AE-2085E5CA123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Please put yourselves in three groups which you were in last week.</a:t>
            </a:r>
          </a:p>
          <a:p>
            <a:r>
              <a:rPr lang="en-GB" dirty="0"/>
              <a:t>A different car manufacturer will be given to each group.</a:t>
            </a:r>
          </a:p>
          <a:p>
            <a:r>
              <a:rPr lang="en-GB" dirty="0"/>
              <a:t>Research the company. </a:t>
            </a:r>
          </a:p>
          <a:p>
            <a:r>
              <a:rPr lang="en-GB" dirty="0"/>
              <a:t>Apply the remaining 3 Ps to the company.</a:t>
            </a:r>
          </a:p>
          <a:p>
            <a:r>
              <a:rPr lang="en-GB" dirty="0"/>
              <a:t>Feedback to the class.</a:t>
            </a:r>
          </a:p>
        </p:txBody>
      </p:sp>
    </p:spTree>
    <p:extLst>
      <p:ext uri="{BB962C8B-B14F-4D97-AF65-F5344CB8AC3E}">
        <p14:creationId xmlns:p14="http://schemas.microsoft.com/office/powerpoint/2010/main" val="279909483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888DC38-4C29-D9A0-9B05-700208B572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r>
              <a:rPr lang="en-GB" sz="4000" b="1" u="sng" dirty="0">
                <a:solidFill>
                  <a:srgbClr val="FFFFFF"/>
                </a:solidFill>
                <a:latin typeface="+mn-lt"/>
              </a:rPr>
              <a:t>Developing Your Marketing Mix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912C8B-0D89-19CB-B3A7-37C734022FC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anchor="ctr">
            <a:normAutofit fontScale="92500" lnSpcReduction="10000"/>
          </a:bodyPr>
          <a:lstStyle/>
          <a:p>
            <a:r>
              <a:rPr lang="en-GB" sz="2400" dirty="0"/>
              <a:t>Marketing mix decisions should be made under </a:t>
            </a:r>
            <a:r>
              <a:rPr lang="en-GB" sz="2400" b="1" u="sng" dirty="0"/>
              <a:t>each section of the 7Ps</a:t>
            </a:r>
          </a:p>
          <a:p>
            <a:pPr algn="l"/>
            <a:endParaRPr lang="en-GB" sz="1100" b="0" i="0" dirty="0">
              <a:solidFill>
                <a:srgbClr val="474C55"/>
              </a:solidFill>
              <a:effectLst/>
            </a:endParaRPr>
          </a:p>
          <a:p>
            <a:pPr algn="l"/>
            <a:r>
              <a:rPr lang="en-GB" sz="2400" b="1" i="0" u="sng" dirty="0">
                <a:effectLst/>
              </a:rPr>
              <a:t>Each of the ‘ingredients’ of the marketing mix is key to success</a:t>
            </a:r>
            <a:r>
              <a:rPr lang="en-GB" sz="2400" b="0" i="0" dirty="0">
                <a:effectLst/>
              </a:rPr>
              <a:t>. No element can be considered in isolation — you cannot, for example, develop a product without considering a price, or how it will reach the customer.</a:t>
            </a:r>
          </a:p>
          <a:p>
            <a:pPr algn="l"/>
            <a:endParaRPr lang="en-GB" sz="1100" b="0" i="0" dirty="0">
              <a:effectLst/>
            </a:endParaRPr>
          </a:p>
          <a:p>
            <a:r>
              <a:rPr lang="en-GB" sz="2400" dirty="0"/>
              <a:t>Decisions must be </a:t>
            </a:r>
            <a:r>
              <a:rPr lang="en-GB" sz="2400" b="1" u="sng" dirty="0"/>
              <a:t>fully integrated </a:t>
            </a:r>
            <a:r>
              <a:rPr lang="en-GB" sz="2400" dirty="0"/>
              <a:t>e.g. they should work effectively together.</a:t>
            </a:r>
          </a:p>
          <a:p>
            <a:endParaRPr lang="en-GB" sz="1100" dirty="0"/>
          </a:p>
          <a:p>
            <a:r>
              <a:rPr lang="en-GB" sz="2400" dirty="0"/>
              <a:t>Decisions should be </a:t>
            </a:r>
            <a:r>
              <a:rPr lang="en-GB" sz="2400" b="1" u="sng" dirty="0"/>
              <a:t>fully justified</a:t>
            </a:r>
            <a:r>
              <a:rPr lang="en-GB" sz="2400" b="1" dirty="0"/>
              <a:t>. </a:t>
            </a:r>
          </a:p>
          <a:p>
            <a:pPr algn="l"/>
            <a:endParaRPr lang="en-GB" sz="1100" b="0" i="0" dirty="0">
              <a:effectLst/>
            </a:endParaRPr>
          </a:p>
          <a:p>
            <a:pPr algn="l"/>
            <a:r>
              <a:rPr lang="en-GB" sz="2400" b="1" i="0" dirty="0">
                <a:effectLst/>
              </a:rPr>
              <a:t>The process of considering the seven Ps and pulling them together to form a cohesive strategy is a crucial part of marketing planning.</a:t>
            </a:r>
          </a:p>
          <a:p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92777908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0687DF-A4B4-ACA1-BC14-328DE978A4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Class task! Brand awareness!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F1AE9B-C358-1CC9-0827-FF4B9C57186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What brands do you use? </a:t>
            </a:r>
          </a:p>
          <a:p>
            <a:r>
              <a:rPr lang="en-GB" dirty="0"/>
              <a:t>What brands do you remember?</a:t>
            </a:r>
          </a:p>
          <a:p>
            <a:r>
              <a:rPr lang="en-GB" dirty="0"/>
              <a:t>Type as many as you can think of into the </a:t>
            </a:r>
            <a:r>
              <a:rPr lang="en-GB" dirty="0" err="1"/>
              <a:t>wordcloud</a:t>
            </a:r>
            <a:r>
              <a:rPr lang="en-GB" dirty="0"/>
              <a:t>.</a:t>
            </a:r>
          </a:p>
          <a:p>
            <a:endParaRPr lang="en-GB" dirty="0"/>
          </a:p>
          <a:p>
            <a:r>
              <a:rPr lang="en-GB" dirty="0">
                <a:hlinkClick r:id="rId2"/>
              </a:rPr>
              <a:t>Brands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5877187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88D8D9-1AF5-2316-6720-DF9373C645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0939" y="392264"/>
            <a:ext cx="10503938" cy="985962"/>
          </a:xfrm>
        </p:spPr>
        <p:txBody>
          <a:bodyPr/>
          <a:lstStyle/>
          <a:p>
            <a:r>
              <a:rPr lang="en-GB" b="1" u="sng" dirty="0">
                <a:latin typeface="Calibri" panose="020F0502020204030204" pitchFamily="34" charset="0"/>
                <a:cs typeface="Calibri" panose="020F0502020204030204" pitchFamily="34" charset="0"/>
              </a:rPr>
              <a:t>Further Resources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56433D-8BA3-F09C-7FCF-04D7C63CAD6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1304" y="1828800"/>
            <a:ext cx="10623208" cy="4518991"/>
          </a:xfrm>
        </p:spPr>
        <p:txBody>
          <a:bodyPr/>
          <a:lstStyle/>
          <a:p>
            <a:r>
              <a:rPr lang="en-GB" dirty="0">
                <a:hlinkClick r:id="rId2"/>
              </a:rPr>
              <a:t>The 7 Ps of marketing | CIM Content hub</a:t>
            </a:r>
            <a:endParaRPr lang="en-GB" dirty="0"/>
          </a:p>
          <a:p>
            <a:endParaRPr lang="en-GB" dirty="0"/>
          </a:p>
          <a:p>
            <a:r>
              <a:rPr lang="en-GB" dirty="0">
                <a:hlinkClick r:id="rId3"/>
              </a:rPr>
              <a:t>Planning a marketing strategy | CIM Content hub</a:t>
            </a:r>
            <a:endParaRPr lang="en-GB" dirty="0"/>
          </a:p>
          <a:p>
            <a:endParaRPr lang="en-GB" dirty="0">
              <a:hlinkClick r:id="rId4"/>
            </a:endParaRPr>
          </a:p>
          <a:p>
            <a:r>
              <a:rPr lang="en-GB" dirty="0">
                <a:hlinkClick r:id="rId4"/>
              </a:rPr>
              <a:t>How to use the 7Ps Marketing Mix strategy model? (smartinsights.com)</a:t>
            </a:r>
            <a:endParaRPr lang="en-GB" dirty="0"/>
          </a:p>
          <a:p>
            <a:endParaRPr lang="en-GB" dirty="0"/>
          </a:p>
          <a:p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8732870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1000</Words>
  <Application>Microsoft Office PowerPoint</Application>
  <PresentationFormat>Widescreen</PresentationFormat>
  <Paragraphs>146</Paragraphs>
  <Slides>22</Slides>
  <Notes>2</Notes>
  <HiddenSlides>0</HiddenSlides>
  <MMClips>2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7" baseType="lpstr">
      <vt:lpstr>Arial</vt:lpstr>
      <vt:lpstr>Calibri</vt:lpstr>
      <vt:lpstr>Calibri Light</vt:lpstr>
      <vt:lpstr>Wingdings</vt:lpstr>
      <vt:lpstr>Office Theme</vt:lpstr>
      <vt:lpstr>Today’s Lecture</vt:lpstr>
      <vt:lpstr>The Marketing Strategy Development</vt:lpstr>
      <vt:lpstr>The Marketing Strategy Development - Tactics</vt:lpstr>
      <vt:lpstr>The Marketing Strategy and Tactics Development</vt:lpstr>
      <vt:lpstr>The Marketing Mix (7Ps)</vt:lpstr>
      <vt:lpstr>The Extended Marketing Mix within the External Environment </vt:lpstr>
      <vt:lpstr>PROMOTION</vt:lpstr>
      <vt:lpstr>PROMOTION</vt:lpstr>
      <vt:lpstr>The Role of Promotions</vt:lpstr>
      <vt:lpstr>Promotional Tools</vt:lpstr>
      <vt:lpstr>PowerPoint Presentation</vt:lpstr>
      <vt:lpstr> The Objectives of Promotion:  </vt:lpstr>
      <vt:lpstr>Class task</vt:lpstr>
      <vt:lpstr>PEOPLE PROCESS PHYSICAL EVIDENCE</vt:lpstr>
      <vt:lpstr>The Extended Marketing Mix  People</vt:lpstr>
      <vt:lpstr>The Extended Marketing Mix  Process</vt:lpstr>
      <vt:lpstr>The Extended Marketing Mix  Physical Evidence</vt:lpstr>
      <vt:lpstr>PowerPoint Presentation</vt:lpstr>
      <vt:lpstr>Class task</vt:lpstr>
      <vt:lpstr>Developing Your Marketing Mix</vt:lpstr>
      <vt:lpstr>Class task! Brand awareness!</vt:lpstr>
      <vt:lpstr>Further Resources</vt:lpstr>
    </vt:vector>
  </TitlesOfParts>
  <Company>Solent University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Gwyneth Jones</dc:creator>
  <cp:lastModifiedBy>Gwyneth Jones</cp:lastModifiedBy>
  <cp:revision>56</cp:revision>
  <dcterms:created xsi:type="dcterms:W3CDTF">2023-02-25T23:09:55Z</dcterms:created>
  <dcterms:modified xsi:type="dcterms:W3CDTF">2024-04-23T09:41:33Z</dcterms:modified>
</cp:coreProperties>
</file>